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9" r:id="rId3"/>
    <p:sldId id="270" r:id="rId4"/>
    <p:sldId id="257" r:id="rId5"/>
    <p:sldId id="258" r:id="rId6"/>
    <p:sldId id="259" r:id="rId7"/>
    <p:sldId id="260" r:id="rId8"/>
    <p:sldId id="261" r:id="rId9"/>
    <p:sldId id="262" r:id="rId10"/>
    <p:sldId id="263" r:id="rId11"/>
    <p:sldId id="264" r:id="rId12"/>
    <p:sldId id="265" r:id="rId13"/>
    <p:sldId id="266" r:id="rId14"/>
    <p:sldId id="267" r:id="rId15"/>
    <p:sldId id="268" r:id="rId16"/>
    <p:sldId id="271"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5548E402-77D2-4EB4-9914-8C41E4EC75CF}"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B75979-7F7B-48E8-B67E-C4B6D0C30E2F}"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5548E402-77D2-4EB4-9914-8C41E4EC75CF}"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B75979-7F7B-48E8-B67E-C4B6D0C30E2F}"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5548E402-77D2-4EB4-9914-8C41E4EC75CF}"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5548E402-77D2-4EB4-9914-8C41E4EC75CF}" type="datetimeFigureOut">
              <a:rPr lang="lt-LT" smtClean="0"/>
              <a:t>2016.04.14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5548E402-77D2-4EB4-9914-8C41E4EC75CF}" type="datetimeFigureOut">
              <a:rPr lang="lt-LT" smtClean="0"/>
              <a:t>2016.04.14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5548E402-77D2-4EB4-9914-8C41E4EC75CF}" type="datetimeFigureOut">
              <a:rPr lang="lt-LT" smtClean="0"/>
              <a:t>2016.04.14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8E402-77D2-4EB4-9914-8C41E4EC75CF}" type="datetimeFigureOut">
              <a:rPr lang="lt-LT" smtClean="0"/>
              <a:t>2016.04.14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548E402-77D2-4EB4-9914-8C41E4EC75CF}" type="datetimeFigureOut">
              <a:rPr lang="lt-LT" smtClean="0"/>
              <a:t>2016.04.14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548E402-77D2-4EB4-9914-8C41E4EC75CF}" type="datetimeFigureOut">
              <a:rPr lang="lt-LT" smtClean="0"/>
              <a:t>2016.04.14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548E402-77D2-4EB4-9914-8C41E4EC75CF}"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548E402-77D2-4EB4-9914-8C41E4EC75CF}"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0B75979-7F7B-48E8-B67E-C4B6D0C30E2F}"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5548E402-77D2-4EB4-9914-8C41E4EC75CF}" type="datetimeFigureOut">
              <a:rPr lang="lt-LT" smtClean="0"/>
              <a:t>2016.04.14</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80B75979-7F7B-48E8-B67E-C4B6D0C30E2F}"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astronomija.lt/sol-sys/venus" TargetMode="External"/><Relationship Id="rId2" Type="http://schemas.openxmlformats.org/officeDocument/2006/relationships/hyperlink" Target="http://www.iliustruotasismokslas.lt/?PublicationId=343F33B8-EC51-45FE-93E0-2E0371D33A6B&amp;SiteId=D988D823-101C-4568-83D7-F0078DC178E0" TargetMode="External"/><Relationship Id="rId1" Type="http://schemas.openxmlformats.org/officeDocument/2006/relationships/slideLayout" Target="../slideLayouts/slideLayout2.xml"/><Relationship Id="rId4" Type="http://schemas.openxmlformats.org/officeDocument/2006/relationships/hyperlink" Target="https://lt.wikipedia.org/wiki/Venera_%28planeta%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11560" y="332657"/>
            <a:ext cx="7772400" cy="1296144"/>
          </a:xfrm>
        </p:spPr>
        <p:txBody>
          <a:bodyPr>
            <a:normAutofit fontScale="90000"/>
          </a:bodyPr>
          <a:lstStyle/>
          <a:p>
            <a:r>
              <a:rPr lang="lt-LT" sz="8800" dirty="0" smtClean="0"/>
              <a:t>Venera</a:t>
            </a:r>
            <a:endParaRPr lang="lt-LT" sz="8800" dirty="0"/>
          </a:p>
        </p:txBody>
      </p:sp>
      <p:sp>
        <p:nvSpPr>
          <p:cNvPr id="4" name="Antrinis pavadinimas 3"/>
          <p:cNvSpPr>
            <a:spLocks noGrp="1"/>
          </p:cNvSpPr>
          <p:nvPr>
            <p:ph type="subTitle" idx="1"/>
          </p:nvPr>
        </p:nvSpPr>
        <p:spPr/>
        <p:txBody>
          <a:bodyPr/>
          <a:lstStyle/>
          <a:p>
            <a:pPr algn="l"/>
            <a:r>
              <a:rPr lang="lt-LT" dirty="0" smtClean="0"/>
              <a:t>Alytaus Šaltinių pagrindinė mokykla</a:t>
            </a:r>
            <a:br>
              <a:rPr lang="lt-LT" dirty="0" smtClean="0"/>
            </a:br>
            <a:r>
              <a:rPr lang="lt-LT" dirty="0" smtClean="0"/>
              <a:t>Darbą paruošė – Evelina </a:t>
            </a:r>
            <a:r>
              <a:rPr lang="lt-LT" dirty="0" err="1" smtClean="0"/>
              <a:t>Vinikaitytė</a:t>
            </a:r>
            <a:r>
              <a:rPr lang="lt-LT" dirty="0" smtClean="0"/>
              <a:t> ir Gabija </a:t>
            </a:r>
            <a:r>
              <a:rPr lang="lt-LT" dirty="0" err="1" smtClean="0"/>
              <a:t>Jadeškaitė</a:t>
            </a:r>
            <a:r>
              <a:rPr lang="lt-LT" dirty="0" smtClean="0"/>
              <a:t> 10b</a:t>
            </a:r>
            <a:br>
              <a:rPr lang="lt-LT" dirty="0" smtClean="0"/>
            </a:br>
            <a:r>
              <a:rPr lang="lt-LT" dirty="0" smtClean="0"/>
              <a:t>Mokytoja – Rasa Kižienė</a:t>
            </a:r>
            <a:endParaRPr lang="lt-LT" dirty="0"/>
          </a:p>
        </p:txBody>
      </p:sp>
    </p:spTree>
    <p:extLst>
      <p:ext uri="{BB962C8B-B14F-4D97-AF65-F5344CB8AC3E}">
        <p14:creationId xmlns:p14="http://schemas.microsoft.com/office/powerpoint/2010/main" val="145450311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4800" dirty="0" smtClean="0"/>
              <a:t>Turinys</a:t>
            </a:r>
            <a:endParaRPr lang="lt-LT" sz="4800" dirty="0"/>
          </a:p>
        </p:txBody>
      </p:sp>
      <p:sp>
        <p:nvSpPr>
          <p:cNvPr id="3" name="Turinio vietos rezervavimo ženklas 2"/>
          <p:cNvSpPr>
            <a:spLocks noGrp="1"/>
          </p:cNvSpPr>
          <p:nvPr>
            <p:ph sz="quarter" idx="13"/>
          </p:nvPr>
        </p:nvSpPr>
        <p:spPr>
          <a:xfrm>
            <a:off x="609600" y="1600200"/>
            <a:ext cx="7924800" cy="4925144"/>
          </a:xfrm>
        </p:spPr>
        <p:txBody>
          <a:bodyPr>
            <a:normAutofit lnSpcReduction="10000"/>
          </a:bodyPr>
          <a:lstStyle/>
          <a:p>
            <a:r>
              <a:rPr lang="lt-LT" dirty="0" smtClean="0">
                <a:hlinkClick r:id="rId2" action="ppaction://hlinksldjump"/>
              </a:rPr>
              <a:t>Kas yra Venera?</a:t>
            </a:r>
            <a:endParaRPr lang="lt-LT" dirty="0" smtClean="0"/>
          </a:p>
          <a:p>
            <a:r>
              <a:rPr lang="lt-LT" dirty="0" smtClean="0">
                <a:hlinkClick r:id="rId3" action="ppaction://hlinksldjump"/>
              </a:rPr>
              <a:t>Veneros istorija</a:t>
            </a:r>
            <a:endParaRPr lang="lt-LT" dirty="0" smtClean="0"/>
          </a:p>
          <a:p>
            <a:r>
              <a:rPr lang="lt-LT" dirty="0" smtClean="0">
                <a:hlinkClick r:id="rId4" action="ppaction://hlinksldjump"/>
              </a:rPr>
              <a:t>Vidinė sandara</a:t>
            </a:r>
            <a:endParaRPr lang="lt-LT" dirty="0" smtClean="0"/>
          </a:p>
          <a:p>
            <a:r>
              <a:rPr lang="lt-LT" dirty="0" smtClean="0">
                <a:hlinkClick r:id="rId5" action="ppaction://hlinksldjump"/>
              </a:rPr>
              <a:t>Fizinė charakteristika</a:t>
            </a:r>
            <a:endParaRPr lang="lt-LT" dirty="0" smtClean="0"/>
          </a:p>
          <a:p>
            <a:r>
              <a:rPr lang="lt-LT" dirty="0" smtClean="0">
                <a:hlinkClick r:id="rId6" action="ppaction://hlinksldjump"/>
              </a:rPr>
              <a:t>Veneros sukimasis</a:t>
            </a:r>
            <a:endParaRPr lang="lt-LT" dirty="0" smtClean="0"/>
          </a:p>
          <a:p>
            <a:r>
              <a:rPr lang="lt-LT" dirty="0" smtClean="0">
                <a:hlinkClick r:id="rId7" action="ppaction://hlinksldjump"/>
              </a:rPr>
              <a:t>Veneros paviršius</a:t>
            </a:r>
            <a:endParaRPr lang="lt-LT" dirty="0" smtClean="0"/>
          </a:p>
          <a:p>
            <a:r>
              <a:rPr lang="lt-LT" dirty="0" smtClean="0">
                <a:hlinkClick r:id="rId8" action="ppaction://hlinksldjump"/>
              </a:rPr>
              <a:t>Veneros krateriai</a:t>
            </a:r>
            <a:endParaRPr lang="lt-LT" dirty="0" smtClean="0"/>
          </a:p>
          <a:p>
            <a:r>
              <a:rPr lang="lt-LT" dirty="0" smtClean="0">
                <a:hlinkClick r:id="rId9" action="ppaction://hlinksldjump"/>
              </a:rPr>
              <a:t>Atmosfera</a:t>
            </a:r>
            <a:endParaRPr lang="lt-LT" dirty="0" smtClean="0"/>
          </a:p>
          <a:p>
            <a:r>
              <a:rPr lang="lt-LT" dirty="0" smtClean="0">
                <a:hlinkClick r:id="rId10" action="ppaction://hlinksldjump"/>
              </a:rPr>
              <a:t>Magnetinis laukas</a:t>
            </a:r>
            <a:endParaRPr lang="lt-LT" dirty="0" smtClean="0"/>
          </a:p>
          <a:p>
            <a:r>
              <a:rPr lang="lt-LT" dirty="0" smtClean="0">
                <a:hlinkClick r:id="rId11" action="ppaction://hlinksldjump"/>
              </a:rPr>
              <a:t>Paveiksliukai</a:t>
            </a:r>
            <a:endParaRPr lang="lt-LT" dirty="0" smtClean="0"/>
          </a:p>
          <a:p>
            <a:r>
              <a:rPr lang="lt-LT" dirty="0" smtClean="0">
                <a:hlinkClick r:id="rId12" action="ppaction://hlinksldjump"/>
              </a:rPr>
              <a:t>Planetos susijungimas su Mėnuliu</a:t>
            </a:r>
            <a:endParaRPr lang="lt-LT" dirty="0" smtClean="0"/>
          </a:p>
          <a:p>
            <a:r>
              <a:rPr lang="lt-LT" dirty="0" smtClean="0">
                <a:hlinkClick r:id="rId13" action="ppaction://hlinksldjump"/>
              </a:rPr>
              <a:t>Klausimai</a:t>
            </a:r>
            <a:endParaRPr lang="lt-LT" dirty="0" smtClean="0"/>
          </a:p>
          <a:p>
            <a:r>
              <a:rPr lang="lt-LT" dirty="0" smtClean="0">
                <a:hlinkClick r:id="rId14" action="ppaction://hlinksldjump"/>
              </a:rPr>
              <a:t>Atsakymai</a:t>
            </a:r>
            <a:endParaRPr lang="lt-LT" dirty="0" smtClean="0"/>
          </a:p>
          <a:p>
            <a:endParaRPr lang="lt-LT" dirty="0" smtClean="0"/>
          </a:p>
          <a:p>
            <a:endParaRPr lang="lt-LT" dirty="0" smtClean="0"/>
          </a:p>
          <a:p>
            <a:endParaRPr lang="lt-LT" dirty="0" smtClean="0"/>
          </a:p>
          <a:p>
            <a:endParaRPr lang="lt-LT" dirty="0" smtClean="0"/>
          </a:p>
          <a:p>
            <a:endParaRPr lang="lt-LT" dirty="0"/>
          </a:p>
        </p:txBody>
      </p:sp>
    </p:spTree>
    <p:extLst>
      <p:ext uri="{BB962C8B-B14F-4D97-AF65-F5344CB8AC3E}">
        <p14:creationId xmlns:p14="http://schemas.microsoft.com/office/powerpoint/2010/main" val="3974234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 y="0"/>
            <a:ext cx="914534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ntraštė 1"/>
          <p:cNvSpPr>
            <a:spLocks noGrp="1"/>
          </p:cNvSpPr>
          <p:nvPr>
            <p:ph type="title"/>
          </p:nvPr>
        </p:nvSpPr>
        <p:spPr/>
        <p:txBody>
          <a:bodyPr/>
          <a:lstStyle/>
          <a:p>
            <a:r>
              <a:rPr lang="lt-LT" dirty="0" smtClean="0"/>
              <a:t>Venera</a:t>
            </a:r>
            <a:endParaRPr lang="lt-LT" dirty="0"/>
          </a:p>
        </p:txBody>
      </p:sp>
      <p:sp>
        <p:nvSpPr>
          <p:cNvPr id="3" name="Turinio vietos rezervavimo ženklas 2"/>
          <p:cNvSpPr>
            <a:spLocks noGrp="1"/>
          </p:cNvSpPr>
          <p:nvPr>
            <p:ph sz="quarter" idx="13"/>
          </p:nvPr>
        </p:nvSpPr>
        <p:spPr/>
        <p:txBody>
          <a:bodyPr/>
          <a:lstStyle/>
          <a:p>
            <a:pPr marL="0" indent="0">
              <a:buNone/>
            </a:pPr>
            <a:r>
              <a:rPr lang="lt-LT" dirty="0" smtClean="0"/>
              <a:t>Tai antroji </a:t>
            </a:r>
            <a:r>
              <a:rPr lang="lt-LT" dirty="0"/>
              <a:t>pagal atstumą nuo Saulės </a:t>
            </a:r>
            <a:r>
              <a:rPr lang="lt-LT" dirty="0" smtClean="0"/>
              <a:t>planeta. </a:t>
            </a:r>
            <a:r>
              <a:rPr lang="lt-LT" dirty="0"/>
              <a:t>Po Mėnulio, tai antrasis pagal šviesumą objektas naktiniame </a:t>
            </a:r>
            <a:r>
              <a:rPr lang="lt-LT" dirty="0" smtClean="0"/>
              <a:t>danguje, maksimumą </a:t>
            </a:r>
            <a:r>
              <a:rPr lang="lt-LT" dirty="0"/>
              <a:t>pasiekiantis tuoj pat po saulėlydžio arba prieš pat saulėtekį</a:t>
            </a:r>
            <a:r>
              <a:rPr lang="lt-LT" dirty="0" smtClean="0"/>
              <a:t>.</a:t>
            </a:r>
          </a:p>
          <a:p>
            <a:pPr marL="0" indent="0">
              <a:buNone/>
            </a:pPr>
            <a:endParaRPr lang="lt-LT" dirty="0"/>
          </a:p>
        </p:txBody>
      </p:sp>
    </p:spTree>
    <p:extLst>
      <p:ext uri="{BB962C8B-B14F-4D97-AF65-F5344CB8AC3E}">
        <p14:creationId xmlns:p14="http://schemas.microsoft.com/office/powerpoint/2010/main" val="38346123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764704"/>
            <a:ext cx="8229600" cy="4525963"/>
          </a:xfrm>
        </p:spPr>
        <p:txBody>
          <a:bodyPr>
            <a:normAutofit/>
          </a:bodyPr>
          <a:lstStyle/>
          <a:p>
            <a:r>
              <a:rPr lang="lt-LT" sz="2000" dirty="0" smtClean="0"/>
              <a:t>Planetos vardas siejamas su romėnų grožio ir meilės deive, tapačia senovės graikų </a:t>
            </a:r>
            <a:r>
              <a:rPr lang="lt-LT" sz="2000" dirty="0" err="1" smtClean="0"/>
              <a:t>Afroditei</a:t>
            </a:r>
            <a:r>
              <a:rPr lang="lt-LT" sz="2000" dirty="0" smtClean="0"/>
              <a:t>. Lietuviai ją laikė Saulės dukromis Vakarine ir Aušrine.</a:t>
            </a:r>
          </a:p>
          <a:p>
            <a:r>
              <a:rPr lang="lt-LT" sz="2000" dirty="0" smtClean="0"/>
              <a:t> Venera – </a:t>
            </a:r>
            <a:r>
              <a:rPr lang="lt-LT" sz="2000" dirty="0"/>
              <a:t>V</a:t>
            </a:r>
            <a:r>
              <a:rPr lang="lt-LT" sz="2000" dirty="0" smtClean="0"/>
              <a:t>idinė Saulės sistemos planeta ir, žiūrint iš Žemės, nuo Saulės niekad nenutolsta toliau nei 47,8°. Ši planeta, turinti kietą dangą, kartais dar vadinama Žemės seserimi dėl dydžio ir sudėties panašumo. Venerą nuolat dengia storas nepermatomas, gerai šviesą atspindintis debesų sluoksnis, todėl įprastomis sąlygomis negalima pamatyti jos paviršiaus. Veneros atmosfera yra tankiausia iš Žemės tipo planetų, ją sudaro daugiausia anglies dioksidas, o atmosferos slėgis planetos paviršiuje yra 90 kartų didesnis nei Žemėje.</a:t>
            </a:r>
          </a:p>
          <a:p>
            <a:r>
              <a:rPr lang="lt-LT" sz="2000" dirty="0" smtClean="0"/>
              <a:t>Veneros paviršiaus žemėlapiai pradėti sudarinėti tik prieš 20 metų. Paviršiuje aptinkami vulkaninio aktyvumo požymiai ir gali būti, kad Veneros ugnikalniai iki šiol yra aktyvūs.</a:t>
            </a:r>
            <a:endParaRPr lang="lt-LT" sz="20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4697760"/>
            <a:ext cx="3122622"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0096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620688"/>
            <a:ext cx="8229600" cy="4525963"/>
          </a:xfrm>
        </p:spPr>
        <p:txBody>
          <a:bodyPr>
            <a:normAutofit/>
          </a:bodyPr>
          <a:lstStyle/>
          <a:p>
            <a:r>
              <a:rPr lang="lt-LT" sz="2000" dirty="0" smtClean="0"/>
              <a:t>Venera yra viena iš keturių Saulės sistemos planetų, turinčių kietą, uolėtą paviršių. Pagal dydį ir masę ji labai artima Žemei: skersmuo tik 650 km mažesnis nei Žemės, o masė sudaro 80 % Žemės masės. Neskaitant to, kiti parametrai ties paviršiumi net labai skiriasi lyginant su Žemės, vien tik dėl tankios anglies dioksido atmosferos.</a:t>
            </a:r>
          </a:p>
          <a:p>
            <a:r>
              <a:rPr lang="lt-LT" sz="2000" dirty="0" smtClean="0"/>
              <a:t>Apie Veneros vidinę sandarą žinoma ganėtinai mažai, tačiau, kaip ir kitos panašios planetos, turi branduolį, mantiją ir plutą. Pluta, manoma, yra plonesnė nei Žemės (apie 16 km), po ja – mantija, siekianti iki 3224~3245 km, o dar giliau </a:t>
            </a:r>
            <a:r>
              <a:rPr lang="lt-LT" sz="2000" dirty="0" err="1" smtClean="0"/>
              <a:t>metališkas</a:t>
            </a:r>
            <a:r>
              <a:rPr lang="lt-LT" sz="2000" dirty="0" smtClean="0"/>
              <a:t> 14 g/cm³ tankio branduolys.</a:t>
            </a:r>
            <a:endParaRPr lang="lt-LT"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645024"/>
            <a:ext cx="2880742" cy="2880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44923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262073" y="260648"/>
            <a:ext cx="8229600" cy="4525963"/>
          </a:xfrm>
        </p:spPr>
        <p:txBody>
          <a:bodyPr>
            <a:normAutofit/>
          </a:bodyPr>
          <a:lstStyle/>
          <a:p>
            <a:r>
              <a:rPr lang="lt-LT" sz="1600" dirty="0" smtClean="0"/>
              <a:t>Fizinės charakteristikos</a:t>
            </a:r>
          </a:p>
          <a:p>
            <a:r>
              <a:rPr lang="lt-LT" sz="1600" dirty="0" smtClean="0"/>
              <a:t>masė 0.815 MŽ = 4.8685×1024 kg</a:t>
            </a:r>
          </a:p>
          <a:p>
            <a:r>
              <a:rPr lang="lt-LT" sz="1600" dirty="0" smtClean="0"/>
              <a:t>skersmuo 0.949 DŽ = 12 103.7 km</a:t>
            </a:r>
          </a:p>
          <a:p>
            <a:r>
              <a:rPr lang="lt-LT" sz="1600" dirty="0" smtClean="0"/>
              <a:t>tankis 0.951 </a:t>
            </a:r>
            <a:r>
              <a:rPr lang="lt-LT" sz="1600" dirty="0" err="1" smtClean="0"/>
              <a:t>qŽ</a:t>
            </a:r>
            <a:r>
              <a:rPr lang="lt-LT" sz="1600" dirty="0" smtClean="0"/>
              <a:t> = 5423 kg/m3</a:t>
            </a:r>
          </a:p>
          <a:p>
            <a:r>
              <a:rPr lang="lt-LT" sz="1600" dirty="0" smtClean="0"/>
              <a:t>laisvo kritimo pagreitis 0.904 g = 8.87 m/s2</a:t>
            </a:r>
          </a:p>
          <a:p>
            <a:r>
              <a:rPr lang="lt-LT" sz="1600" dirty="0" smtClean="0"/>
              <a:t>pabėgimo greitis 10.46 km/s</a:t>
            </a:r>
          </a:p>
          <a:p>
            <a:r>
              <a:rPr lang="lt-LT" sz="1600" dirty="0" err="1" smtClean="0"/>
              <a:t>albedas</a:t>
            </a:r>
            <a:r>
              <a:rPr lang="lt-LT" sz="1600" dirty="0" smtClean="0"/>
              <a:t>:</a:t>
            </a:r>
          </a:p>
          <a:p>
            <a:r>
              <a:rPr lang="lt-LT" sz="1600" dirty="0" smtClean="0"/>
              <a:t>0.90 - sferinis (</a:t>
            </a:r>
            <a:r>
              <a:rPr lang="lt-LT" sz="1600" dirty="0" err="1" smtClean="0"/>
              <a:t>Bondo</a:t>
            </a:r>
            <a:r>
              <a:rPr lang="lt-LT" sz="1600" dirty="0" smtClean="0"/>
              <a:t>)</a:t>
            </a:r>
          </a:p>
          <a:p>
            <a:r>
              <a:rPr lang="lt-LT" sz="1600" dirty="0" smtClean="0"/>
              <a:t>0.67 - geometrinis</a:t>
            </a:r>
          </a:p>
          <a:p>
            <a:r>
              <a:rPr lang="lt-LT" sz="1600" dirty="0" smtClean="0"/>
              <a:t>paviršiaus </a:t>
            </a:r>
            <a:r>
              <a:rPr lang="lt-LT" sz="1600" dirty="0" err="1" smtClean="0"/>
              <a:t>vid</a:t>
            </a:r>
            <a:r>
              <a:rPr lang="lt-LT" sz="1600" dirty="0" smtClean="0"/>
              <a:t>. temperatūra: 735 K (460°C)</a:t>
            </a:r>
          </a:p>
          <a:p>
            <a:r>
              <a:rPr lang="lt-LT" sz="1600" dirty="0" smtClean="0"/>
              <a:t>ji mažai skiriasi ašigaliuose ir </a:t>
            </a:r>
            <a:r>
              <a:rPr lang="lt-LT" sz="1600" dirty="0" err="1" smtClean="0"/>
              <a:t>pusiaujyje</a:t>
            </a:r>
            <a:r>
              <a:rPr lang="lt-LT" sz="1600" dirty="0" smtClean="0"/>
              <a:t>, dieną ir naktį.</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6873" y="4000500"/>
            <a:ext cx="47625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7933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251520" y="620688"/>
            <a:ext cx="8229600" cy="4525963"/>
          </a:xfrm>
        </p:spPr>
        <p:txBody>
          <a:bodyPr>
            <a:normAutofit/>
          </a:bodyPr>
          <a:lstStyle/>
          <a:p>
            <a:r>
              <a:rPr lang="lt-LT" sz="2000" dirty="0" smtClean="0"/>
              <a:t>Venera yra vienintelė Saulės sistemos planeta, kurios diena trunka ilgiau nei metai. Venera aplink Saulę apskrieja per 224,7 Žemės dienos, o aplink savo ašį apsisuka kartą per 243 Žemės dienas. Tarsi to būtų maža, ji sukasi priešinga kryptimi – iš rytų į vakarus, o ne iš vakarų į rytus, kaip Žemė ir dauguma kitų planetų.</a:t>
            </a:r>
          </a:p>
          <a:p>
            <a:r>
              <a:rPr lang="lt-LT" sz="2000" dirty="0" smtClean="0"/>
              <a:t>Tai paaiškinti tikriausiai galima galingais susidūrimais, kuriuos Venera – kaip ir Žemė bei visos kitos planetos – patyrė Saulės sistemos jaunystėje. Tuomet sistemą sudarė kur kas daugiau planetų ir jos dažnai susidurdavo.</a:t>
            </a:r>
          </a:p>
          <a:p>
            <a:r>
              <a:rPr lang="lt-LT" sz="2000" dirty="0" smtClean="0"/>
              <a:t>Tikriausiai Veneros sukimasis iš pradžių buvo labai panašus į Žemės, tačiau tuomet galingas susidūrimas su kita planeta sulėtino jos sukimosi greitį.</a:t>
            </a:r>
            <a:endParaRPr lang="lt-LT" sz="2000" dirty="0"/>
          </a:p>
        </p:txBody>
      </p:sp>
    </p:spTree>
    <p:extLst>
      <p:ext uri="{BB962C8B-B14F-4D97-AF65-F5344CB8AC3E}">
        <p14:creationId xmlns:p14="http://schemas.microsoft.com/office/powerpoint/2010/main" val="391572360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395536" y="908720"/>
            <a:ext cx="8229600" cy="4525963"/>
          </a:xfrm>
        </p:spPr>
        <p:txBody>
          <a:bodyPr>
            <a:normAutofit/>
          </a:bodyPr>
          <a:lstStyle/>
          <a:p>
            <a:r>
              <a:rPr lang="lt-LT" sz="2000" dirty="0" smtClean="0"/>
              <a:t>Beveik visame Veneros paviršiuje pastebimi vulkaninio aktyvumo požymiai. Apskritai, Veneroje yra keletą kartų daugiau ugnikalnių nei Žemėje, o taip pat 167 gigantiški ugnikalniai, kurių skersmuo didesnis nei 100 km (Žemėje toks ugnikalnių kompleksas tik 1).</a:t>
            </a:r>
          </a:p>
          <a:p>
            <a:r>
              <a:rPr lang="lt-LT" sz="2000" dirty="0" smtClean="0"/>
              <a:t>Veneroje yra keletas zonų, kur akivaizdžiai veikia ugnikalniai. Vykdant rusų „Veneros“ kosminę programą, „Venera 11“ ir „Venera 12“ zondai užfiksavo nuolatinius žaibų srautus, o nusileidusi „Venera 12“ įrašė net perkūnijos griausmą. Tačiau visais žaibavimo atvejais Veneroje kritulių nefiksuota, o spėjama, kad pelenų išmetimas ugnikalniams išsiveržiant sukelia žaibavimą. Dar vienas akivaizdus ugnikalnių veiklos požymis nustatytas matuojant sieros dioksido koncentraciją atmosferoje, tarp 1978 ir 1986 </a:t>
            </a:r>
            <a:r>
              <a:rPr lang="lt-LT" sz="2000" dirty="0" err="1" smtClean="0"/>
              <a:t>m</a:t>
            </a:r>
            <a:r>
              <a:rPr lang="lt-LT" sz="2000" dirty="0" smtClean="0"/>
              <a:t>. buvo aptikta nemažai šios medžiagos.</a:t>
            </a:r>
            <a:endParaRPr lang="lt-LT" sz="2000" dirty="0"/>
          </a:p>
        </p:txBody>
      </p:sp>
    </p:spTree>
    <p:extLst>
      <p:ext uri="{BB962C8B-B14F-4D97-AF65-F5344CB8AC3E}">
        <p14:creationId xmlns:p14="http://schemas.microsoft.com/office/powerpoint/2010/main" val="34106981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836712"/>
            <a:ext cx="8229600" cy="4525963"/>
          </a:xfrm>
        </p:spPr>
        <p:txBody>
          <a:bodyPr>
            <a:normAutofit/>
          </a:bodyPr>
          <a:lstStyle/>
          <a:p>
            <a:r>
              <a:rPr lang="lt-LT" sz="2000" dirty="0" smtClean="0"/>
              <a:t>Planetos paviršiuje yra maždaug 1000 netolygiai pasiskirsčiusių smūginių kraterių. Kituose kraterių turinčiuose paviršiuose, kaip Žemė ir Mėnulis, pagal kraterius galima nustatyti paviršiaus eroziją. Mėnulyje kraterių nykimas (erozija) veikiama beveik vien tik vėlesniais susidūrimais ir kraterių susidarymu, kai Žemėje jie nyksta dėl vėjo ir lietaus erozijos. Veneroje apie 85 % yra išlikę beveik kaip pradiniai. Pagal kraterių kiekį ir jų gerą būklę sprendžiama, jog planetos dabartinis kietasis paviršius susiformavo maždaug prieš 500 milijonų metų.</a:t>
            </a:r>
          </a:p>
          <a:p>
            <a:r>
              <a:rPr lang="lt-LT" sz="2000" dirty="0" smtClean="0"/>
              <a:t>Veneros kraterių dydis labai nevienodas – nuo 3 iki 280 km skersmens. Kraterių, mažesnių nei 3 km skersmens, nepastebėta. Manoma, kad dėl tokios tankios planetos atmosferos, mažesni kūnai tiesiog nepasiekdavo planetos paviršiaus arba jų kinetinė energija sumažėdavo tiek, kad smūgis nebūdavo pakankamas išmušti kraterį.</a:t>
            </a:r>
            <a:endParaRPr lang="lt-LT"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4811776"/>
            <a:ext cx="3069336" cy="204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4000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764704"/>
            <a:ext cx="8229600" cy="4525963"/>
          </a:xfrm>
        </p:spPr>
        <p:txBody>
          <a:bodyPr>
            <a:normAutofit/>
          </a:bodyPr>
          <a:lstStyle/>
          <a:p>
            <a:r>
              <a:rPr lang="lt-LT" sz="2000" dirty="0" smtClean="0"/>
              <a:t>Venerą gaubia išskirtinai tanki atmosfera, susidedanti daugiausiai iš anglies dioksido ir daug mažesnio azoto kiekio. Atmosferos slėgis ties planetos paviršiumi yra ekvivalentus tam, kuris Žemėje būna 1 km vandenyno gylyje. Dėl neįprastai didelio anglies dioksido kiekio atmosferoje, planetoje vyksta stiprus „šiltnamio efektas“, dėl kurio paviršiaus temperatūra pakyla iki 400 °C. Dėl to planetos paviršiaus temperatūra yra net aukštesnė nei Merkurijaus, nors Venera yra dvigubai toliau nuo Saulės ir gauna tik ketvirtį to Saulės švytėjimo, kurį gauna Merkurijus.</a:t>
            </a:r>
          </a:p>
          <a:p>
            <a:r>
              <a:rPr lang="lt-LT" sz="2000" dirty="0" smtClean="0"/>
              <a:t>Tyrimais nustatyta, kad prieš keletą milijardų metų Veneros atmosfera buvo daug labiau panaši į Žemės, ir galbūt planetos paviršiuje net buvo vandens, tačiau laikui bėgant dėl vandens garavimo prasidėjo šiltnamio efektas. Venera yra puikus klimato keitimosi pavyzdys, suteikiantis gausybę naudingos informacijos klimato pokyčių tyrimams.</a:t>
            </a:r>
            <a:endParaRPr lang="lt-LT"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4869160"/>
            <a:ext cx="2191515" cy="1917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05185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836712"/>
            <a:ext cx="8229600" cy="4525963"/>
          </a:xfrm>
        </p:spPr>
        <p:txBody>
          <a:bodyPr>
            <a:normAutofit/>
          </a:bodyPr>
          <a:lstStyle/>
          <a:p>
            <a:r>
              <a:rPr lang="lt-LT" sz="2000" dirty="0" smtClean="0"/>
              <a:t>Nustatyta, kad Veneros magnetinis laukas yra labai silpnas, maždaug 0,1 % Žemės magnetinio lauko stiprumo. Dėl to, Saulės vėjo  </a:t>
            </a:r>
            <a:r>
              <a:rPr lang="lt-LT" sz="2000" dirty="0" err="1" smtClean="0"/>
              <a:t>elektringosios</a:t>
            </a:r>
            <a:r>
              <a:rPr lang="lt-LT" sz="2000" dirty="0" smtClean="0"/>
              <a:t>  dalelės nėra nukreipiamos ir daro įtaką planetos atmosferai. Manoma, kad toks mažas magnetinis laukas yra dėl labai lėto planetos sukimosi aplink ašį.</a:t>
            </a:r>
          </a:p>
          <a:p>
            <a:r>
              <a:rPr lang="lt-LT" sz="2000" dirty="0" smtClean="0"/>
              <a:t>Venera skrieja aplink Saulę vidutiniškai nutolusi apie 106 milijonus km ir pilną ratą apskrieja per 224,7 Žemės dienas. Kaip ir visos planetų orbitos, Veneros orbita yra elipsės formos, tačiau labai artimos apskritimui, orbitos </a:t>
            </a:r>
            <a:r>
              <a:rPr lang="lt-LT" sz="2000" dirty="0" err="1" smtClean="0"/>
              <a:t>ekscentricitetas</a:t>
            </a:r>
            <a:r>
              <a:rPr lang="lt-LT" sz="2000" dirty="0" smtClean="0"/>
              <a:t> (suplokštėjimas) mažesnis nei 1 %. Kai Venera atsiduria tarp Žemės ir Saulės, ši padėtis vadinama apatine jungtimi, mažiausias atstumas tarp planetų tampa apie 40 milijonų km. Ši apatinė jungtis kartojasi kas 584 Žemės dienas.</a:t>
            </a:r>
          </a:p>
          <a:p>
            <a:endParaRPr lang="lt-LT" sz="2000" dirty="0" smtClean="0"/>
          </a:p>
          <a:p>
            <a:endParaRPr lang="lt-LT" sz="2000" dirty="0"/>
          </a:p>
        </p:txBody>
      </p:sp>
    </p:spTree>
    <p:extLst>
      <p:ext uri="{BB962C8B-B14F-4D97-AF65-F5344CB8AC3E}">
        <p14:creationId xmlns:p14="http://schemas.microsoft.com/office/powerpoint/2010/main" val="154077043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395536" y="620688"/>
            <a:ext cx="8229600" cy="6192688"/>
          </a:xfrm>
        </p:spPr>
        <p:txBody>
          <a:bodyPr>
            <a:normAutofit/>
          </a:bodyPr>
          <a:lstStyle/>
          <a:p>
            <a:pPr marL="0" indent="0">
              <a:buNone/>
            </a:pPr>
            <a:endParaRPr lang="lt-LT"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20687"/>
            <a:ext cx="3858964" cy="2753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3881" y="620688"/>
            <a:ext cx="3096344" cy="3034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37943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467544" y="692696"/>
            <a:ext cx="8229600" cy="4525963"/>
          </a:xfrm>
        </p:spPr>
        <p:txBody>
          <a:bodyPr>
            <a:normAutofit/>
          </a:bodyPr>
          <a:lstStyle/>
          <a:p>
            <a:r>
              <a:rPr lang="lt-LT" sz="2000" dirty="0" smtClean="0"/>
              <a:t>Venera palydovų (mėnulių) neturi, tačiau dabar aplink ją sukasi asteroidas 2002 VE68. Vieną iš anomalaus Veneros sukimosi aplink savo ašį paaiškinimų pateikė </a:t>
            </a:r>
            <a:r>
              <a:rPr lang="lt-LT" sz="2000" dirty="0" err="1" smtClean="0"/>
              <a:t>Alex</a:t>
            </a:r>
            <a:r>
              <a:rPr lang="lt-LT" sz="2000" dirty="0" smtClean="0"/>
              <a:t> </a:t>
            </a:r>
            <a:r>
              <a:rPr lang="lt-LT" sz="2000" dirty="0" err="1" smtClean="0"/>
              <a:t>Alemi</a:t>
            </a:r>
            <a:r>
              <a:rPr lang="lt-LT" sz="2000" dirty="0" smtClean="0"/>
              <a:t> ir </a:t>
            </a:r>
            <a:r>
              <a:rPr lang="lt-LT" sz="2000" dirty="0" err="1" smtClean="0"/>
              <a:t>David</a:t>
            </a:r>
            <a:r>
              <a:rPr lang="lt-LT" sz="2000" dirty="0" smtClean="0"/>
              <a:t> </a:t>
            </a:r>
            <a:r>
              <a:rPr lang="lt-LT" sz="2000" dirty="0" err="1" smtClean="0"/>
              <a:t>Stevenson</a:t>
            </a:r>
            <a:r>
              <a:rPr lang="lt-LT" sz="2000" dirty="0" smtClean="0"/>
              <a:t> iš Kalifornijos Technologijos instituto. Jie teigia, kad Saulės sistemos susiformavimo pradžioje Venera greičiausiai turėjo bent jau vieną didelį mėnulį, susiformavusį smūgio į planetą metu. Maždaug po 10 milijonų metų kitas susidūrimas su planeta pakeitė planetos sukimosi apie savo ašį kryptį. Po to mėnulis spiraline trajektorija priartėjo ir susiliejo su Venera.</a:t>
            </a:r>
          </a:p>
          <a:p>
            <a:endParaRPr lang="lt-LT"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3284984"/>
            <a:ext cx="2584451" cy="258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2392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Klausimai.</a:t>
            </a:r>
            <a:endParaRPr lang="lt-LT" dirty="0"/>
          </a:p>
        </p:txBody>
      </p:sp>
      <p:sp>
        <p:nvSpPr>
          <p:cNvPr id="3" name="Turinio vietos rezervavimo ženklas 2"/>
          <p:cNvSpPr>
            <a:spLocks noGrp="1"/>
          </p:cNvSpPr>
          <p:nvPr>
            <p:ph sz="quarter" idx="13"/>
          </p:nvPr>
        </p:nvSpPr>
        <p:spPr/>
        <p:txBody>
          <a:bodyPr/>
          <a:lstStyle/>
          <a:p>
            <a:r>
              <a:rPr lang="lt-LT" dirty="0" smtClean="0"/>
              <a:t>1. kuri pagal atstumą nuo saulės yra Venera?</a:t>
            </a:r>
          </a:p>
          <a:p>
            <a:r>
              <a:rPr lang="lt-LT" dirty="0" smtClean="0"/>
              <a:t>2. Su kuo siejamas planetos vardas?</a:t>
            </a:r>
          </a:p>
          <a:p>
            <a:r>
              <a:rPr lang="lt-LT" dirty="0" smtClean="0"/>
              <a:t>3. Kada pradėti </a:t>
            </a:r>
            <a:r>
              <a:rPr lang="lt-LT" dirty="0"/>
              <a:t>sudarinėti Veneros paviršiaus </a:t>
            </a:r>
            <a:r>
              <a:rPr lang="lt-LT" dirty="0" smtClean="0"/>
              <a:t>žemėlapiai?</a:t>
            </a:r>
          </a:p>
          <a:p>
            <a:r>
              <a:rPr lang="lt-LT" dirty="0" smtClean="0"/>
              <a:t>4. Kokia kryptimi Venera sukasi aplink Saulę? </a:t>
            </a:r>
          </a:p>
          <a:p>
            <a:r>
              <a:rPr lang="lt-LT" dirty="0" smtClean="0"/>
              <a:t>5. Kiek </a:t>
            </a:r>
            <a:r>
              <a:rPr lang="lt-LT" dirty="0" err="1" smtClean="0"/>
              <a:t>gigantuškų</a:t>
            </a:r>
            <a:r>
              <a:rPr lang="lt-LT" dirty="0" smtClean="0"/>
              <a:t> ugnikalnių yra Veneroje?</a:t>
            </a:r>
          </a:p>
          <a:p>
            <a:r>
              <a:rPr lang="lt-LT" dirty="0" smtClean="0"/>
              <a:t>6. Iš ko susideda veneros atmosfera?</a:t>
            </a:r>
          </a:p>
          <a:p>
            <a:r>
              <a:rPr lang="lt-LT" dirty="0" smtClean="0"/>
              <a:t>7. Kokia temperatūra pakyla Veneroje dėl šiltnamio efekto?</a:t>
            </a:r>
          </a:p>
          <a:p>
            <a:r>
              <a:rPr lang="lt-LT" dirty="0" smtClean="0"/>
              <a:t>8. Kokiu atstumu Venera skrieja aplink saulę?</a:t>
            </a:r>
          </a:p>
          <a:p>
            <a:r>
              <a:rPr lang="lt-LT" dirty="0" smtClean="0"/>
              <a:t>9. Per kiek žemės dienų Venera apsisuka aplink savo ašį?</a:t>
            </a:r>
          </a:p>
          <a:p>
            <a:r>
              <a:rPr lang="lt-LT" dirty="0" smtClean="0"/>
              <a:t>10. Prieš kiek metų susiformavo Veneros dabartinis paviršius?</a:t>
            </a:r>
          </a:p>
          <a:p>
            <a:endParaRPr lang="lt-LT" dirty="0" smtClean="0"/>
          </a:p>
          <a:p>
            <a:endParaRPr lang="lt-LT" dirty="0" smtClean="0"/>
          </a:p>
          <a:p>
            <a:endParaRPr lang="lt-LT" dirty="0"/>
          </a:p>
        </p:txBody>
      </p:sp>
    </p:spTree>
    <p:extLst>
      <p:ext uri="{BB962C8B-B14F-4D97-AF65-F5344CB8AC3E}">
        <p14:creationId xmlns:p14="http://schemas.microsoft.com/office/powerpoint/2010/main" val="37423994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83568" y="476672"/>
            <a:ext cx="7924800" cy="1143000"/>
          </a:xfrm>
        </p:spPr>
        <p:txBody>
          <a:bodyPr/>
          <a:lstStyle/>
          <a:p>
            <a:pPr algn="ctr"/>
            <a:r>
              <a:rPr lang="lt-LT" dirty="0" smtClean="0"/>
              <a:t>Atsakymai</a:t>
            </a:r>
            <a:r>
              <a:rPr lang="lt-LT" dirty="0" smtClean="0"/>
              <a:t/>
            </a:r>
            <a:br>
              <a:rPr lang="lt-LT" dirty="0" smtClean="0"/>
            </a:br>
            <a:endParaRPr lang="lt-LT" dirty="0"/>
          </a:p>
        </p:txBody>
      </p:sp>
      <p:sp>
        <p:nvSpPr>
          <p:cNvPr id="3" name="Turinio vietos rezervavimo ženklas 2"/>
          <p:cNvSpPr>
            <a:spLocks noGrp="1"/>
          </p:cNvSpPr>
          <p:nvPr>
            <p:ph sz="quarter" idx="13"/>
          </p:nvPr>
        </p:nvSpPr>
        <p:spPr>
          <a:xfrm>
            <a:off x="529664" y="1484784"/>
            <a:ext cx="8074784" cy="4258816"/>
          </a:xfrm>
        </p:spPr>
        <p:txBody>
          <a:bodyPr/>
          <a:lstStyle/>
          <a:p>
            <a:pPr>
              <a:buAutoNum type="arabicPeriod"/>
            </a:pPr>
            <a:r>
              <a:rPr lang="lt-LT" dirty="0" smtClean="0"/>
              <a:t>Antroji pagal atstumą</a:t>
            </a:r>
          </a:p>
          <a:p>
            <a:pPr>
              <a:buAutoNum type="arabicPeriod"/>
            </a:pPr>
            <a:r>
              <a:rPr lang="lt-LT" dirty="0" smtClean="0"/>
              <a:t>Su romėnų grožio ir meilės deive</a:t>
            </a:r>
          </a:p>
          <a:p>
            <a:pPr>
              <a:buAutoNum type="arabicPeriod"/>
            </a:pPr>
            <a:r>
              <a:rPr lang="lt-LT" dirty="0" smtClean="0"/>
              <a:t>Prieš dvidešimt metų</a:t>
            </a:r>
          </a:p>
          <a:p>
            <a:pPr>
              <a:buAutoNum type="arabicPeriod"/>
            </a:pPr>
            <a:r>
              <a:rPr lang="lt-LT" dirty="0" smtClean="0"/>
              <a:t>Iš rytų </a:t>
            </a:r>
            <a:r>
              <a:rPr lang="lt-LT" dirty="0"/>
              <a:t>į</a:t>
            </a:r>
            <a:r>
              <a:rPr lang="lt-LT" dirty="0" smtClean="0"/>
              <a:t> vakarus</a:t>
            </a:r>
          </a:p>
          <a:p>
            <a:pPr>
              <a:buAutoNum type="arabicPeriod"/>
            </a:pPr>
            <a:r>
              <a:rPr lang="lt-LT" dirty="0" smtClean="0"/>
              <a:t>167 gigantiški ugnikalniai</a:t>
            </a:r>
          </a:p>
          <a:p>
            <a:pPr>
              <a:buAutoNum type="arabicPeriod"/>
            </a:pPr>
            <a:r>
              <a:rPr lang="lt-LT" dirty="0" smtClean="0"/>
              <a:t>Daugiausiai iš anglies dioksido</a:t>
            </a:r>
          </a:p>
          <a:p>
            <a:pPr>
              <a:buAutoNum type="arabicPeriod"/>
            </a:pPr>
            <a:r>
              <a:rPr lang="lt-LT" dirty="0" smtClean="0"/>
              <a:t>400°C</a:t>
            </a:r>
          </a:p>
          <a:p>
            <a:pPr>
              <a:buAutoNum type="arabicPeriod"/>
            </a:pPr>
            <a:r>
              <a:rPr lang="lt-LT" dirty="0" smtClean="0"/>
              <a:t>106 </a:t>
            </a:r>
            <a:r>
              <a:rPr lang="lt-LT" dirty="0" err="1" smtClean="0"/>
              <a:t>mln</a:t>
            </a:r>
            <a:r>
              <a:rPr lang="lt-LT" dirty="0" smtClean="0"/>
              <a:t>. Km</a:t>
            </a:r>
          </a:p>
          <a:p>
            <a:pPr>
              <a:buAutoNum type="arabicPeriod"/>
            </a:pPr>
            <a:r>
              <a:rPr lang="lt-LT" dirty="0" smtClean="0"/>
              <a:t>Kartą per 243 žemės dienas</a:t>
            </a:r>
          </a:p>
          <a:p>
            <a:pPr>
              <a:buAutoNum type="arabicPeriod"/>
            </a:pPr>
            <a:r>
              <a:rPr lang="lt-LT" dirty="0" smtClean="0"/>
              <a:t>Prieš 500 </a:t>
            </a:r>
            <a:r>
              <a:rPr lang="lt-LT" dirty="0" err="1" smtClean="0"/>
              <a:t>mln</a:t>
            </a:r>
            <a:r>
              <a:rPr lang="lt-LT" dirty="0" smtClean="0"/>
              <a:t>. metų</a:t>
            </a:r>
            <a:endParaRPr lang="lt-L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852936"/>
            <a:ext cx="3880708" cy="3880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5253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Šaltiniai </a:t>
            </a:r>
            <a:endParaRPr lang="lt-LT" dirty="0"/>
          </a:p>
        </p:txBody>
      </p:sp>
      <p:sp>
        <p:nvSpPr>
          <p:cNvPr id="3" name="Turinio vietos rezervavimo ženklas 2"/>
          <p:cNvSpPr>
            <a:spLocks noGrp="1"/>
          </p:cNvSpPr>
          <p:nvPr>
            <p:ph sz="quarter" idx="13"/>
          </p:nvPr>
        </p:nvSpPr>
        <p:spPr/>
        <p:txBody>
          <a:bodyPr/>
          <a:lstStyle/>
          <a:p>
            <a:pPr marL="0" indent="0">
              <a:buNone/>
            </a:pPr>
            <a:r>
              <a:rPr lang="lt-LT" dirty="0">
                <a:hlinkClick r:id="rId2"/>
              </a:rPr>
              <a:t>http://www.iliustruotasismokslas.lt/?</a:t>
            </a:r>
            <a:r>
              <a:rPr lang="lt-LT" dirty="0" smtClean="0">
                <a:hlinkClick r:id="rId2"/>
              </a:rPr>
              <a:t>PublicationId=343F33B8-EC51-45FE-93E0-2E0371D33A6B&amp;SiteId=D988D823-101C-4568-83D7-F0078DC178E0</a:t>
            </a:r>
            <a:endParaRPr lang="lt-LT" dirty="0" smtClean="0"/>
          </a:p>
          <a:p>
            <a:pPr marL="0" indent="0">
              <a:buNone/>
            </a:pPr>
            <a:r>
              <a:rPr lang="lt-LT" dirty="0">
                <a:hlinkClick r:id="rId3"/>
              </a:rPr>
              <a:t>http://</a:t>
            </a:r>
            <a:r>
              <a:rPr lang="lt-LT" dirty="0" smtClean="0">
                <a:hlinkClick r:id="rId3"/>
              </a:rPr>
              <a:t>astronomija.lt/sol-sys/venus</a:t>
            </a:r>
            <a:endParaRPr lang="lt-LT" dirty="0" smtClean="0"/>
          </a:p>
          <a:p>
            <a:pPr marL="0" indent="0">
              <a:buNone/>
            </a:pPr>
            <a:r>
              <a:rPr lang="lt-LT">
                <a:hlinkClick r:id="rId4"/>
              </a:rPr>
              <a:t>https://lt.wikipedia.org/wiki/Venera</a:t>
            </a:r>
            <a:r>
              <a:rPr lang="lt-LT">
                <a:hlinkClick r:id="rId4"/>
              </a:rPr>
              <a:t>_%</a:t>
            </a:r>
            <a:r>
              <a:rPr lang="lt-LT" smtClean="0">
                <a:hlinkClick r:id="rId4"/>
              </a:rPr>
              <a:t>28planeta%29</a:t>
            </a:r>
            <a:endParaRPr lang="lt-LT" smtClean="0"/>
          </a:p>
          <a:p>
            <a:pPr marL="0" indent="0">
              <a:buNone/>
            </a:pPr>
            <a:endParaRPr lang="lt-LT"/>
          </a:p>
        </p:txBody>
      </p:sp>
    </p:spTree>
    <p:extLst>
      <p:ext uri="{BB962C8B-B14F-4D97-AF65-F5344CB8AC3E}">
        <p14:creationId xmlns:p14="http://schemas.microsoft.com/office/powerpoint/2010/main" val="1405646875"/>
      </p:ext>
    </p:extLst>
  </p:cSld>
  <p:clrMapOvr>
    <a:masterClrMapping/>
  </p:clrMapOvr>
</p:sld>
</file>

<file path=ppt/theme/theme1.xml><?xml version="1.0" encoding="utf-8"?>
<a:theme xmlns:a="http://schemas.openxmlformats.org/drawingml/2006/main" name="Horizontas">
  <a:themeElements>
    <a:clrScheme name="Horizontas">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126</TotalTime>
  <Words>1269</Words>
  <Application>Microsoft Office PowerPoint</Application>
  <PresentationFormat>Demonstracija ekrane (4:3)</PresentationFormat>
  <Paragraphs>76</Paragraphs>
  <Slides>16</Slides>
  <Notes>0</Notes>
  <HiddenSlides>0</HiddenSlides>
  <MMClips>0</MMClip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Horizontas</vt:lpstr>
      <vt:lpstr>Venera</vt:lpstr>
      <vt:lpstr>Turinys</vt:lpstr>
      <vt:lpstr>Venera</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Klausimai.</vt:lpstr>
      <vt:lpstr>Atsakymai </vt:lpstr>
      <vt:lpstr>Šaltiniai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Venera</dc:title>
  <dc:creator>Namai</dc:creator>
  <cp:lastModifiedBy>Skaitykla</cp:lastModifiedBy>
  <cp:revision>13</cp:revision>
  <dcterms:created xsi:type="dcterms:W3CDTF">2016-04-10T08:34:08Z</dcterms:created>
  <dcterms:modified xsi:type="dcterms:W3CDTF">2016-04-14T05:46:08Z</dcterms:modified>
</cp:coreProperties>
</file>