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57" r:id="rId3"/>
    <p:sldId id="260" r:id="rId4"/>
    <p:sldId id="261" r:id="rId5"/>
    <p:sldId id="279" r:id="rId6"/>
    <p:sldId id="262" r:id="rId7"/>
    <p:sldId id="263" r:id="rId8"/>
    <p:sldId id="264" r:id="rId9"/>
    <p:sldId id="280" r:id="rId10"/>
    <p:sldId id="265" r:id="rId11"/>
    <p:sldId id="266" r:id="rId12"/>
    <p:sldId id="281" r:id="rId13"/>
    <p:sldId id="267" r:id="rId14"/>
    <p:sldId id="268" r:id="rId15"/>
    <p:sldId id="269" r:id="rId16"/>
    <p:sldId id="270" r:id="rId17"/>
    <p:sldId id="282" r:id="rId18"/>
    <p:sldId id="271" r:id="rId19"/>
    <p:sldId id="272" r:id="rId20"/>
    <p:sldId id="273" r:id="rId21"/>
    <p:sldId id="283" r:id="rId22"/>
    <p:sldId id="274" r:id="rId23"/>
    <p:sldId id="258" r:id="rId24"/>
    <p:sldId id="275" r:id="rId25"/>
    <p:sldId id="276" r:id="rId26"/>
    <p:sldId id="277" r:id="rId27"/>
    <p:sldId id="278" r:id="rId28"/>
    <p:sldId id="284" r:id="rId2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93" autoAdjust="0"/>
    <p:restoredTop sz="94660"/>
  </p:normalViewPr>
  <p:slideViewPr>
    <p:cSldViewPr>
      <p:cViewPr>
        <p:scale>
          <a:sx n="100" d="100"/>
          <a:sy n="100" d="100"/>
        </p:scale>
        <p:origin x="-1008" y="-8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3" d="100"/>
          <a:sy n="73" d="100"/>
        </p:scale>
        <p:origin x="-154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9447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ru-RU" altLang="en-US"/>
          </a:p>
        </p:txBody>
      </p:sp>
      <p:sp>
        <p:nvSpPr>
          <p:cNvPr id="6963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ru-RU" altLang="en-US"/>
          </a:p>
        </p:txBody>
      </p:sp>
      <p:sp>
        <p:nvSpPr>
          <p:cNvPr id="696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963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en-US" smtClean="0"/>
              <a:t>Click to edit Master text styles</a:t>
            </a:r>
          </a:p>
          <a:p>
            <a:pPr lvl="1"/>
            <a:r>
              <a:rPr lang="ru-RU" altLang="en-US" smtClean="0"/>
              <a:t>Second level</a:t>
            </a:r>
          </a:p>
          <a:p>
            <a:pPr lvl="2"/>
            <a:r>
              <a:rPr lang="ru-RU" altLang="en-US" smtClean="0"/>
              <a:t>Third level</a:t>
            </a:r>
          </a:p>
          <a:p>
            <a:pPr lvl="3"/>
            <a:r>
              <a:rPr lang="ru-RU" altLang="en-US" smtClean="0"/>
              <a:t>Fourth level</a:t>
            </a:r>
          </a:p>
          <a:p>
            <a:pPr lvl="4"/>
            <a:r>
              <a:rPr lang="ru-RU" altLang="en-US" smtClean="0"/>
              <a:t>Fifth level</a:t>
            </a:r>
          </a:p>
        </p:txBody>
      </p:sp>
      <p:sp>
        <p:nvSpPr>
          <p:cNvPr id="6963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ru-RU" altLang="en-US"/>
          </a:p>
        </p:txBody>
      </p:sp>
      <p:sp>
        <p:nvSpPr>
          <p:cNvPr id="6963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DF57752-348E-4B70-A4F0-9CFE8204740E}" type="slidenum">
              <a:rPr lang="ru-RU" altLang="en-US"/>
              <a:pPr/>
              <a:t>‹#›</a:t>
            </a:fld>
            <a:endParaRPr lang="ru-RU" altLang="en-US"/>
          </a:p>
        </p:txBody>
      </p:sp>
    </p:spTree>
    <p:extLst>
      <p:ext uri="{BB962C8B-B14F-4D97-AF65-F5344CB8AC3E}">
        <p14:creationId xmlns:p14="http://schemas.microsoft.com/office/powerpoint/2010/main" val="867478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051050" y="5229225"/>
            <a:ext cx="4537075" cy="893763"/>
          </a:xfrm>
          <a:effectLst>
            <a:outerShdw dist="17961" dir="2700000" algn="ctr" rotWithShape="0">
              <a:schemeClr val="bg2"/>
            </a:outerShdw>
          </a:effectLst>
        </p:spPr>
        <p:txBody>
          <a:bodyPr/>
          <a:lstStyle>
            <a:lvl1pPr>
              <a:defRPr sz="2400"/>
            </a:lvl1pPr>
          </a:lstStyle>
          <a:p>
            <a:pPr lvl="0"/>
            <a:r>
              <a:rPr lang="en-US" altLang="en-US" noProof="0" smtClean="0"/>
              <a:t>Click to edit Master title style</a:t>
            </a:r>
            <a:endParaRPr lang="ru-RU" altLang="en-US" noProof="0" smtClean="0"/>
          </a:p>
        </p:txBody>
      </p:sp>
      <p:sp>
        <p:nvSpPr>
          <p:cNvPr id="5123" name="Rectangle 3"/>
          <p:cNvSpPr>
            <a:spLocks noGrp="1" noChangeArrowheads="1"/>
          </p:cNvSpPr>
          <p:nvPr>
            <p:ph type="subTitle" idx="1"/>
          </p:nvPr>
        </p:nvSpPr>
        <p:spPr>
          <a:xfrm>
            <a:off x="2051050" y="6021388"/>
            <a:ext cx="3773488" cy="503237"/>
          </a:xfrm>
          <a:effectLst>
            <a:outerShdw dist="17961" dir="2700000" algn="ctr" rotWithShape="0">
              <a:schemeClr val="bg2"/>
            </a:outerShdw>
          </a:effectLst>
        </p:spPr>
        <p:txBody>
          <a:bodyPr/>
          <a:lstStyle>
            <a:lvl1pPr marL="0" indent="0">
              <a:buFontTx/>
              <a:buNone/>
              <a:defRPr sz="1800" b="1"/>
            </a:lvl1pPr>
          </a:lstStyle>
          <a:p>
            <a:pPr lvl="0"/>
            <a:r>
              <a:rPr lang="en-US" altLang="en-US" noProof="0" smtClean="0"/>
              <a:t>Click to edit Master subtitle style</a:t>
            </a:r>
            <a:endParaRPr lang="ru-RU" altLang="en-US" noProof="0" smtClean="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25610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val="433634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16013" y="981075"/>
            <a:ext cx="3595687"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64100" y="981075"/>
            <a:ext cx="3595688"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84071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39222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08501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0458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847474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val="2274003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38954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260350"/>
            <a:ext cx="1835150" cy="5978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16013" y="260350"/>
            <a:ext cx="5356225" cy="5978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09364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58888" y="260350"/>
            <a:ext cx="6624637" cy="508000"/>
          </a:xfrm>
          <a:prstGeom prst="rect">
            <a:avLst/>
          </a:prstGeom>
          <a:noFill/>
          <a:ln>
            <a:noFill/>
          </a:ln>
          <a:effectLst>
            <a:outerShdw dist="17961" dir="2700000" algn="ctr" rotWithShape="0">
              <a:schemeClr val="bg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ru-RU" altLang="en-US" smtClean="0"/>
          </a:p>
        </p:txBody>
      </p:sp>
      <p:sp>
        <p:nvSpPr>
          <p:cNvPr id="1027" name="Rectangle 3"/>
          <p:cNvSpPr>
            <a:spLocks noGrp="1" noChangeArrowheads="1"/>
          </p:cNvSpPr>
          <p:nvPr>
            <p:ph type="body" idx="1"/>
          </p:nvPr>
        </p:nvSpPr>
        <p:spPr bwMode="auto">
          <a:xfrm>
            <a:off x="1116013" y="981075"/>
            <a:ext cx="7343775"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ru-RU" alt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3200" kern="1200">
          <a:solidFill>
            <a:schemeClr val="bg1"/>
          </a:solidFill>
          <a:latin typeface="+mj-lt"/>
          <a:ea typeface="+mj-ea"/>
          <a:cs typeface="+mj-cs"/>
        </a:defRPr>
      </a:lvl1pPr>
      <a:lvl2pPr algn="l" rtl="0" eaLnBrk="1" fontAlgn="base" hangingPunct="1">
        <a:spcBef>
          <a:spcPct val="0"/>
        </a:spcBef>
        <a:spcAft>
          <a:spcPct val="0"/>
        </a:spcAft>
        <a:defRPr sz="3200">
          <a:solidFill>
            <a:schemeClr val="bg1"/>
          </a:solidFill>
          <a:latin typeface="Arial" panose="020B0604020202020204" pitchFamily="34" charset="0"/>
        </a:defRPr>
      </a:lvl2pPr>
      <a:lvl3pPr algn="l" rtl="0" eaLnBrk="1" fontAlgn="base" hangingPunct="1">
        <a:spcBef>
          <a:spcPct val="0"/>
        </a:spcBef>
        <a:spcAft>
          <a:spcPct val="0"/>
        </a:spcAft>
        <a:defRPr sz="3200">
          <a:solidFill>
            <a:schemeClr val="bg1"/>
          </a:solidFill>
          <a:latin typeface="Arial" panose="020B0604020202020204" pitchFamily="34" charset="0"/>
        </a:defRPr>
      </a:lvl3pPr>
      <a:lvl4pPr algn="l" rtl="0" eaLnBrk="1" fontAlgn="base" hangingPunct="1">
        <a:spcBef>
          <a:spcPct val="0"/>
        </a:spcBef>
        <a:spcAft>
          <a:spcPct val="0"/>
        </a:spcAft>
        <a:defRPr sz="3200">
          <a:solidFill>
            <a:schemeClr val="bg1"/>
          </a:solidFill>
          <a:latin typeface="Arial" panose="020B0604020202020204" pitchFamily="34" charset="0"/>
        </a:defRPr>
      </a:lvl4pPr>
      <a:lvl5pPr algn="l" rtl="0" eaLnBrk="1" fontAlgn="base" hangingPunct="1">
        <a:spcBef>
          <a:spcPct val="0"/>
        </a:spcBef>
        <a:spcAft>
          <a:spcPct val="0"/>
        </a:spcAft>
        <a:defRPr sz="3200">
          <a:solidFill>
            <a:schemeClr val="bg1"/>
          </a:solidFill>
          <a:latin typeface="Arial" panose="020B0604020202020204" pitchFamily="34" charset="0"/>
        </a:defRPr>
      </a:lvl5pPr>
      <a:lvl6pPr marL="457200" algn="l" rtl="0" eaLnBrk="1" fontAlgn="base" hangingPunct="1">
        <a:spcBef>
          <a:spcPct val="0"/>
        </a:spcBef>
        <a:spcAft>
          <a:spcPct val="0"/>
        </a:spcAft>
        <a:defRPr sz="3200">
          <a:solidFill>
            <a:schemeClr val="bg1"/>
          </a:solidFill>
          <a:latin typeface="Arial" panose="020B0604020202020204" pitchFamily="34" charset="0"/>
        </a:defRPr>
      </a:lvl6pPr>
      <a:lvl7pPr marL="914400" algn="l" rtl="0" eaLnBrk="1" fontAlgn="base" hangingPunct="1">
        <a:spcBef>
          <a:spcPct val="0"/>
        </a:spcBef>
        <a:spcAft>
          <a:spcPct val="0"/>
        </a:spcAft>
        <a:defRPr sz="3200">
          <a:solidFill>
            <a:schemeClr val="bg1"/>
          </a:solidFill>
          <a:latin typeface="Arial" panose="020B0604020202020204" pitchFamily="34" charset="0"/>
        </a:defRPr>
      </a:lvl7pPr>
      <a:lvl8pPr marL="1371600" algn="l" rtl="0" eaLnBrk="1" fontAlgn="base" hangingPunct="1">
        <a:spcBef>
          <a:spcPct val="0"/>
        </a:spcBef>
        <a:spcAft>
          <a:spcPct val="0"/>
        </a:spcAft>
        <a:defRPr sz="3200">
          <a:solidFill>
            <a:schemeClr val="bg1"/>
          </a:solidFill>
          <a:latin typeface="Arial" panose="020B0604020202020204" pitchFamily="34" charset="0"/>
        </a:defRPr>
      </a:lvl8pPr>
      <a:lvl9pPr marL="1828800" algn="l" rtl="0" eaLnBrk="1" fontAlgn="base" hangingPunct="1">
        <a:spcBef>
          <a:spcPct val="0"/>
        </a:spcBef>
        <a:spcAft>
          <a:spcPct val="0"/>
        </a:spcAft>
        <a:defRPr sz="3200">
          <a:solidFill>
            <a:schemeClr val="bg1"/>
          </a:solidFill>
          <a:latin typeface="Arial" panose="020B0604020202020204" pitchFamily="34" charset="0"/>
        </a:defRPr>
      </a:lvl9pPr>
    </p:titleStyle>
    <p:bodyStyle>
      <a:lvl1pPr marL="342900" indent="-342900" algn="l" rtl="0" eaLnBrk="1" fontAlgn="base" hangingPunct="1">
        <a:spcBef>
          <a:spcPct val="20000"/>
        </a:spcBef>
        <a:spcAft>
          <a:spcPct val="0"/>
        </a:spcAft>
        <a:buChar char="•"/>
        <a:defRPr sz="2800" kern="1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400" b="1" kern="1200">
          <a:solidFill>
            <a:schemeClr val="bg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bg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bg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 TargetMode="External"/><Relationship Id="rId2" Type="http://schemas.openxmlformats.org/officeDocument/2006/relationships/hyperlink" Target="https://lt.wikipedia.org/wiki/" TargetMode="External"/><Relationship Id="rId1" Type="http://schemas.openxmlformats.org/officeDocument/2006/relationships/slideLayout" Target="../slideLayouts/slideLayout2.xml"/><Relationship Id="rId6" Type="http://schemas.openxmlformats.org/officeDocument/2006/relationships/hyperlink" Target="http://maziejisaulessistemoskunai.blogspot.lt/2014/04/mazieji-saules-sistemos-kunai-kometos.html" TargetMode="External"/><Relationship Id="rId5" Type="http://schemas.openxmlformats.org/officeDocument/2006/relationships/hyperlink" Target="https://astronomija.speros.lt/0lvd-ma&#382;ieji-saul&#279;s-sistemos-k&#363;nai.html/" TargetMode="External"/><Relationship Id="rId4" Type="http://schemas.openxmlformats.org/officeDocument/2006/relationships/hyperlink" Target="https://studijos.tv3.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4114800" y="3621314"/>
            <a:ext cx="5029200" cy="1219200"/>
          </a:xfrm>
          <a:noFill/>
        </p:spPr>
        <p:txBody>
          <a:bodyPr/>
          <a:lstStyle/>
          <a:p>
            <a:r>
              <a:rPr lang="en-US" altLang="en-US" sz="2800" b="1" dirty="0" smtClean="0">
                <a:latin typeface="Tahoma" panose="020B0604030504040204" pitchFamily="34" charset="0"/>
              </a:rPr>
              <a:t>Ma</a:t>
            </a:r>
            <a:r>
              <a:rPr lang="lt-LT" altLang="en-US" sz="2800" b="1" dirty="0" smtClean="0">
                <a:latin typeface="Tahoma" panose="020B0604030504040204" pitchFamily="34" charset="0"/>
              </a:rPr>
              <a:t>žieji Saulės sistemos kūnai</a:t>
            </a:r>
            <a:endParaRPr lang="uk-UA" altLang="en-US" sz="2800" b="1" dirty="0">
              <a:latin typeface="Tahoma" panose="020B0604030504040204" pitchFamily="34" charset="0"/>
            </a:endParaRPr>
          </a:p>
        </p:txBody>
      </p:sp>
      <p:sp>
        <p:nvSpPr>
          <p:cNvPr id="34819" name="Rectangle 3"/>
          <p:cNvSpPr>
            <a:spLocks noGrp="1" noChangeArrowheads="1"/>
          </p:cNvSpPr>
          <p:nvPr>
            <p:ph type="subTitle" idx="1"/>
          </p:nvPr>
        </p:nvSpPr>
        <p:spPr>
          <a:xfrm>
            <a:off x="3352800" y="4876800"/>
            <a:ext cx="5638800" cy="1752600"/>
          </a:xfrm>
        </p:spPr>
        <p:txBody>
          <a:bodyPr/>
          <a:lstStyle/>
          <a:p>
            <a:pPr>
              <a:lnSpc>
                <a:spcPct val="90000"/>
              </a:lnSpc>
            </a:pPr>
            <a:r>
              <a:rPr lang="lt-LT" altLang="en-US" sz="2000" dirty="0" smtClean="0"/>
              <a:t>Parengė: Alytaus Šaltinių Pagrindinės mokyklos</a:t>
            </a:r>
          </a:p>
          <a:p>
            <a:pPr algn="ctr">
              <a:lnSpc>
                <a:spcPct val="90000"/>
              </a:lnSpc>
            </a:pPr>
            <a:r>
              <a:rPr lang="lt-LT" altLang="en-US" sz="2000" dirty="0" smtClean="0"/>
              <a:t>10 klasės mokinys Deimantas Pigaga</a:t>
            </a:r>
          </a:p>
          <a:p>
            <a:pPr algn="ctr">
              <a:lnSpc>
                <a:spcPct val="90000"/>
              </a:lnSpc>
            </a:pPr>
            <a:r>
              <a:rPr lang="lt-LT" altLang="en-US" sz="2000" dirty="0" smtClean="0"/>
              <a:t>Mokytoja: Rasa Kižienė</a:t>
            </a:r>
          </a:p>
          <a:p>
            <a:pPr algn="ctr">
              <a:lnSpc>
                <a:spcPct val="90000"/>
              </a:lnSpc>
            </a:pPr>
            <a:r>
              <a:rPr lang="lt-LT" altLang="en-US" sz="2000" dirty="0" smtClean="0"/>
              <a:t>2016 m.</a:t>
            </a:r>
            <a:br>
              <a:rPr lang="lt-LT" altLang="en-US" sz="2000" dirty="0" smtClean="0"/>
            </a:br>
            <a:endParaRPr lang="uk-UA" alt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476375" y="115888"/>
            <a:ext cx="6696075" cy="649287"/>
          </a:xfrm>
        </p:spPr>
        <p:txBody>
          <a:bodyPr/>
          <a:lstStyle/>
          <a:p>
            <a:r>
              <a:rPr lang="lt-LT" altLang="en-US" b="1" dirty="0" smtClean="0">
                <a:latin typeface="Tahoma" panose="020B0604030504040204" pitchFamily="34" charset="0"/>
              </a:rPr>
              <a:t>Turinys</a:t>
            </a:r>
            <a:endParaRPr lang="uk-UA" altLang="en-US" b="1" dirty="0">
              <a:latin typeface="Tahoma" panose="020B0604030504040204" pitchFamily="34" charset="0"/>
            </a:endParaRPr>
          </a:p>
        </p:txBody>
      </p:sp>
      <p:sp>
        <p:nvSpPr>
          <p:cNvPr id="36867" name="Rectangle 3"/>
          <p:cNvSpPr>
            <a:spLocks noGrp="1" noChangeArrowheads="1"/>
          </p:cNvSpPr>
          <p:nvPr>
            <p:ph type="body" idx="1"/>
          </p:nvPr>
        </p:nvSpPr>
        <p:spPr>
          <a:xfrm>
            <a:off x="1116013" y="1052513"/>
            <a:ext cx="6502400" cy="5653087"/>
          </a:xfrm>
        </p:spPr>
        <p:txBody>
          <a:bodyPr/>
          <a:lstStyle/>
          <a:p>
            <a:pPr>
              <a:lnSpc>
                <a:spcPct val="80000"/>
              </a:lnSpc>
            </a:pPr>
            <a:r>
              <a:rPr lang="lt-LT" altLang="ko-KR" sz="2000" dirty="0" smtClean="0">
                <a:latin typeface="Verdana" panose="020B0604030504040204" pitchFamily="34" charset="0"/>
                <a:ea typeface="굴림" panose="020B0600000101010101" pitchFamily="34" charset="-127"/>
              </a:rPr>
              <a:t>Saulės sistemoms priklausantys kūnai</a:t>
            </a:r>
          </a:p>
          <a:p>
            <a:pPr>
              <a:lnSpc>
                <a:spcPct val="80000"/>
              </a:lnSpc>
            </a:pPr>
            <a:r>
              <a:rPr lang="lt-LT" altLang="ko-KR" sz="2000" dirty="0" smtClean="0">
                <a:latin typeface="Verdana" panose="020B0604030504040204" pitchFamily="34" charset="0"/>
                <a:ea typeface="굴림" panose="020B0600000101010101" pitchFamily="34" charset="-127"/>
              </a:rPr>
              <a:t>Asteroidai</a:t>
            </a:r>
          </a:p>
          <a:p>
            <a:pPr>
              <a:lnSpc>
                <a:spcPct val="80000"/>
              </a:lnSpc>
            </a:pPr>
            <a:r>
              <a:rPr lang="lt-LT" altLang="ko-KR" sz="2000" dirty="0" smtClean="0">
                <a:latin typeface="Verdana" panose="020B0604030504040204" pitchFamily="34" charset="0"/>
                <a:ea typeface="굴림" panose="020B0600000101010101" pitchFamily="34" charset="-127"/>
              </a:rPr>
              <a:t>Pirmasis asteroidas</a:t>
            </a:r>
          </a:p>
          <a:p>
            <a:pPr>
              <a:lnSpc>
                <a:spcPct val="80000"/>
              </a:lnSpc>
            </a:pPr>
            <a:r>
              <a:rPr lang="lt-LT" altLang="ko-KR" sz="2000" dirty="0" smtClean="0">
                <a:latin typeface="Verdana" panose="020B0604030504040204" pitchFamily="34" charset="0"/>
                <a:ea typeface="굴림" panose="020B0600000101010101" pitchFamily="34" charset="-127"/>
              </a:rPr>
              <a:t>Lietuviškais pavadinimais pavadinti asteroidai</a:t>
            </a:r>
          </a:p>
          <a:p>
            <a:pPr>
              <a:lnSpc>
                <a:spcPct val="80000"/>
              </a:lnSpc>
            </a:pPr>
            <a:r>
              <a:rPr lang="lt-LT" altLang="ko-KR" sz="2000" dirty="0" smtClean="0">
                <a:latin typeface="Verdana" panose="020B0604030504040204" pitchFamily="34" charset="0"/>
                <a:ea typeface="굴림" panose="020B0600000101010101" pitchFamily="34" charset="-127"/>
              </a:rPr>
              <a:t>Kometos</a:t>
            </a:r>
          </a:p>
          <a:p>
            <a:pPr>
              <a:lnSpc>
                <a:spcPct val="80000"/>
              </a:lnSpc>
            </a:pPr>
            <a:r>
              <a:rPr lang="lt-LT" altLang="ko-KR" sz="2000" dirty="0" smtClean="0">
                <a:latin typeface="Verdana" panose="020B0604030504040204" pitchFamily="34" charset="0"/>
                <a:ea typeface="굴림" panose="020B0600000101010101" pitchFamily="34" charset="-127"/>
              </a:rPr>
              <a:t>Kometos branduolys</a:t>
            </a:r>
          </a:p>
          <a:p>
            <a:pPr>
              <a:lnSpc>
                <a:spcPct val="80000"/>
              </a:lnSpc>
            </a:pPr>
            <a:r>
              <a:rPr lang="lt-LT" altLang="ko-KR" sz="2000" dirty="0" smtClean="0">
                <a:latin typeface="Verdana" panose="020B0604030504040204" pitchFamily="34" charset="0"/>
                <a:ea typeface="굴림" panose="020B0600000101010101" pitchFamily="34" charset="-127"/>
              </a:rPr>
              <a:t>Kometos uodega</a:t>
            </a:r>
          </a:p>
          <a:p>
            <a:pPr>
              <a:lnSpc>
                <a:spcPct val="80000"/>
              </a:lnSpc>
            </a:pPr>
            <a:r>
              <a:rPr lang="lt-LT" altLang="ko-KR" sz="2000" dirty="0" smtClean="0">
                <a:latin typeface="Verdana" panose="020B0604030504040204" pitchFamily="34" charset="0"/>
                <a:ea typeface="굴림" panose="020B0600000101010101" pitchFamily="34" charset="-127"/>
              </a:rPr>
              <a:t>Černio-Petrausko kometa</a:t>
            </a:r>
          </a:p>
          <a:p>
            <a:pPr>
              <a:lnSpc>
                <a:spcPct val="80000"/>
              </a:lnSpc>
            </a:pPr>
            <a:r>
              <a:rPr lang="lt-LT" altLang="ko-KR" sz="2000" dirty="0" smtClean="0">
                <a:latin typeface="Verdana" panose="020B0604030504040204" pitchFamily="34" charset="0"/>
                <a:ea typeface="굴림" panose="020B0600000101010101" pitchFamily="34" charset="-127"/>
              </a:rPr>
              <a:t>Meteoridai</a:t>
            </a:r>
          </a:p>
          <a:p>
            <a:pPr>
              <a:lnSpc>
                <a:spcPct val="80000"/>
              </a:lnSpc>
            </a:pPr>
            <a:r>
              <a:rPr lang="lt-LT" altLang="ko-KR" sz="2000" dirty="0" smtClean="0">
                <a:latin typeface="Verdana" panose="020B0604030504040204" pitchFamily="34" charset="0"/>
                <a:ea typeface="굴림" panose="020B0600000101010101" pitchFamily="34" charset="-127"/>
              </a:rPr>
              <a:t>Meteorai</a:t>
            </a:r>
          </a:p>
          <a:p>
            <a:pPr>
              <a:lnSpc>
                <a:spcPct val="80000"/>
              </a:lnSpc>
            </a:pPr>
            <a:r>
              <a:rPr lang="lt-LT" altLang="ko-KR" sz="2000" dirty="0" smtClean="0">
                <a:latin typeface="Verdana" panose="020B0604030504040204" pitchFamily="34" charset="0"/>
                <a:ea typeface="굴림" panose="020B0600000101010101" pitchFamily="34" charset="-127"/>
              </a:rPr>
              <a:t>Meteoritai</a:t>
            </a:r>
          </a:p>
          <a:p>
            <a:pPr>
              <a:lnSpc>
                <a:spcPct val="80000"/>
              </a:lnSpc>
            </a:pPr>
            <a:r>
              <a:rPr lang="lt-LT" altLang="ko-KR" sz="2000" dirty="0" smtClean="0">
                <a:latin typeface="Verdana" panose="020B0604030504040204" pitchFamily="34" charset="0"/>
                <a:ea typeface="굴림" panose="020B0600000101010101" pitchFamily="34" charset="-127"/>
              </a:rPr>
              <a:t>Meteoritų kritimas Lietuvoje</a:t>
            </a:r>
          </a:p>
          <a:p>
            <a:pPr>
              <a:lnSpc>
                <a:spcPct val="80000"/>
              </a:lnSpc>
            </a:pPr>
            <a:r>
              <a:rPr lang="lt-LT" altLang="ko-KR" sz="2000" dirty="0" smtClean="0">
                <a:latin typeface="Verdana" panose="020B0604030504040204" pitchFamily="34" charset="0"/>
                <a:ea typeface="굴림" panose="020B0600000101010101" pitchFamily="34" charset="-127"/>
              </a:rPr>
              <a:t>Astroproblemos</a:t>
            </a:r>
          </a:p>
          <a:p>
            <a:pPr>
              <a:lnSpc>
                <a:spcPct val="80000"/>
              </a:lnSpc>
            </a:pPr>
            <a:r>
              <a:rPr lang="lt-LT" altLang="ko-KR" sz="2000" dirty="0" smtClean="0">
                <a:latin typeface="Verdana" panose="020B0604030504040204" pitchFamily="34" charset="0"/>
                <a:ea typeface="굴림" panose="020B0600000101010101" pitchFamily="34" charset="-127"/>
              </a:rPr>
              <a:t>Tai įdomu</a:t>
            </a:r>
          </a:p>
          <a:p>
            <a:pPr>
              <a:lnSpc>
                <a:spcPct val="80000"/>
              </a:lnSpc>
            </a:pPr>
            <a:r>
              <a:rPr lang="lt-LT" altLang="ko-KR" sz="2000" dirty="0" smtClean="0">
                <a:latin typeface="Verdana" panose="020B0604030504040204" pitchFamily="34" charset="0"/>
                <a:ea typeface="굴림" panose="020B0600000101010101" pitchFamily="34" charset="-127"/>
              </a:rPr>
              <a:t>Testas</a:t>
            </a:r>
          </a:p>
          <a:p>
            <a:pPr>
              <a:lnSpc>
                <a:spcPct val="80000"/>
              </a:lnSpc>
            </a:pPr>
            <a:r>
              <a:rPr lang="lt-LT" altLang="ko-KR" sz="2000" dirty="0" smtClean="0">
                <a:latin typeface="Verdana" panose="020B0604030504040204" pitchFamily="34" charset="0"/>
                <a:ea typeface="굴림" panose="020B0600000101010101" pitchFamily="34" charset="-127"/>
              </a:rPr>
              <a:t>Informaciniai šaltiniai</a:t>
            </a:r>
            <a:endParaRPr lang="en-US" altLang="ko-KR" sz="2000" dirty="0">
              <a:latin typeface="Verdana" panose="020B0604030504040204" pitchFamily="34" charset="0"/>
              <a:ea typeface="굴림" panose="020B0600000101010101" pitchFamily="34" charset="-127"/>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60350"/>
            <a:ext cx="7239000" cy="1035050"/>
          </a:xfrm>
        </p:spPr>
        <p:txBody>
          <a:bodyPr/>
          <a:lstStyle/>
          <a:p>
            <a:r>
              <a:rPr lang="lt-LT" altLang="ko-KR" dirty="0" smtClean="0">
                <a:latin typeface="Verdana" panose="020B0604030504040204" pitchFamily="34" charset="0"/>
                <a:ea typeface="굴림" panose="020B0600000101010101" pitchFamily="34" charset="-127"/>
              </a:rPr>
              <a:t>Saulės sistemoms priklausantys kūnai</a:t>
            </a:r>
            <a:br>
              <a:rPr lang="lt-LT" altLang="ko-KR" dirty="0" smtClean="0">
                <a:latin typeface="Verdana" panose="020B0604030504040204" pitchFamily="34" charset="0"/>
                <a:ea typeface="굴림" panose="020B0600000101010101" pitchFamily="34" charset="-127"/>
              </a:rPr>
            </a:br>
            <a:endParaRPr lang="en-US" dirty="0"/>
          </a:p>
        </p:txBody>
      </p:sp>
      <p:sp>
        <p:nvSpPr>
          <p:cNvPr id="3" name="Content Placeholder 2"/>
          <p:cNvSpPr>
            <a:spLocks noGrp="1"/>
          </p:cNvSpPr>
          <p:nvPr>
            <p:ph idx="1"/>
          </p:nvPr>
        </p:nvSpPr>
        <p:spPr>
          <a:xfrm>
            <a:off x="152401" y="1828800"/>
            <a:ext cx="8307388" cy="4410074"/>
          </a:xfrm>
        </p:spPr>
        <p:txBody>
          <a:bodyPr/>
          <a:lstStyle/>
          <a:p>
            <a:r>
              <a:rPr lang="lt-LT" sz="3200" dirty="0" smtClean="0"/>
              <a:t>Asteroidai</a:t>
            </a:r>
          </a:p>
          <a:p>
            <a:r>
              <a:rPr lang="lt-LT" sz="3200" dirty="0" smtClean="0"/>
              <a:t>Kometos</a:t>
            </a:r>
          </a:p>
          <a:p>
            <a:r>
              <a:rPr lang="lt-LT" sz="3200" dirty="0" smtClean="0"/>
              <a:t>Meteoridai</a:t>
            </a:r>
          </a:p>
          <a:p>
            <a:r>
              <a:rPr lang="lt-LT" sz="3200" dirty="0" smtClean="0"/>
              <a:t>Meteorai</a:t>
            </a:r>
          </a:p>
          <a:p>
            <a:r>
              <a:rPr lang="lt-LT" sz="3200" dirty="0" smtClean="0"/>
              <a:t>Meteoritai</a:t>
            </a:r>
          </a:p>
          <a:p>
            <a:pPr marL="0" indent="0">
              <a:buNone/>
            </a:pPr>
            <a:endParaRPr lang="en-US" dirty="0"/>
          </a:p>
        </p:txBody>
      </p:sp>
    </p:spTree>
    <p:extLst>
      <p:ext uri="{BB962C8B-B14F-4D97-AF65-F5344CB8AC3E}">
        <p14:creationId xmlns:p14="http://schemas.microsoft.com/office/powerpoint/2010/main" val="3474537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457200"/>
            <a:ext cx="6624637" cy="508000"/>
          </a:xfrm>
        </p:spPr>
        <p:txBody>
          <a:bodyPr/>
          <a:lstStyle/>
          <a:p>
            <a:r>
              <a:rPr lang="lt-LT" sz="3600" dirty="0" smtClean="0"/>
              <a:t> Asteroidai</a:t>
            </a:r>
            <a:endParaRPr lang="en-US" sz="3600" dirty="0"/>
          </a:p>
        </p:txBody>
      </p:sp>
      <p:sp>
        <p:nvSpPr>
          <p:cNvPr id="3" name="Content Placeholder 2"/>
          <p:cNvSpPr>
            <a:spLocks noGrp="1"/>
          </p:cNvSpPr>
          <p:nvPr>
            <p:ph idx="1"/>
          </p:nvPr>
        </p:nvSpPr>
        <p:spPr>
          <a:xfrm>
            <a:off x="228601" y="1371600"/>
            <a:ext cx="8686800" cy="5410199"/>
          </a:xfrm>
        </p:spPr>
        <p:txBody>
          <a:bodyPr/>
          <a:lstStyle/>
          <a:p>
            <a:pPr marL="0" indent="0">
              <a:buNone/>
            </a:pPr>
            <a:r>
              <a:rPr lang="lt-LT" altLang="en-US" b="1" dirty="0" smtClean="0">
                <a:latin typeface="Baskerville Old Face" panose="02020602080505020303" pitchFamily="18" charset="0"/>
              </a:rPr>
              <a:t>Asteroidai </a:t>
            </a:r>
            <a:r>
              <a:rPr lang="lt-LT" altLang="en-US" dirty="0" smtClean="0"/>
              <a:t>– maži (nuo 1 km iki 1000 km skersmens) Saulės sistemos kūnai nematomi plika akimi, o pro teleskopą atrodo kaip šviečiantys taškai.  Saulės sistemoje atrasta tūkstančiai asteroidų. Vieni turi pavadinimus, kiti numeruojami.</a:t>
            </a:r>
          </a:p>
          <a:p>
            <a:pPr marL="0" indent="0">
              <a:buNone/>
            </a:pPr>
            <a:r>
              <a:rPr lang="lt-LT" dirty="0"/>
              <a:t>Asteroidų sukimosi apie savo ašį būdingi periodai 4–20 val. Jie būna </a:t>
            </a:r>
            <a:r>
              <a:rPr lang="lt-LT" dirty="0" smtClean="0"/>
              <a:t>pailgos </a:t>
            </a:r>
            <a:r>
              <a:rPr lang="lt-LT" dirty="0"/>
              <a:t>ar netaisyklingos formos. Jų paviršius kietas, nusėtas smūginiais krateriais. Asteroidai neturi atmosferos. Suminė žinomų asteroidų masė sudaro ~5 % Mėnulio masės.</a:t>
            </a:r>
            <a:endParaRPr lang="lt-LT" altLang="en-US" dirty="0" smtClean="0"/>
          </a:p>
        </p:txBody>
      </p:sp>
    </p:spTree>
    <p:extLst>
      <p:ext uri="{BB962C8B-B14F-4D97-AF65-F5344CB8AC3E}">
        <p14:creationId xmlns:p14="http://schemas.microsoft.com/office/powerpoint/2010/main" val="28315646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910712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09600"/>
            <a:ext cx="6359525" cy="508000"/>
          </a:xfrm>
        </p:spPr>
        <p:txBody>
          <a:bodyPr/>
          <a:lstStyle/>
          <a:p>
            <a:r>
              <a:rPr lang="lt-LT" altLang="ko-KR" sz="3600" dirty="0" smtClean="0">
                <a:latin typeface="Verdana" panose="020B0604030504040204" pitchFamily="34" charset="0"/>
                <a:ea typeface="굴림" panose="020B0600000101010101" pitchFamily="34" charset="-127"/>
              </a:rPr>
              <a:t>Pirmasis asteroidas</a:t>
            </a:r>
            <a:endParaRPr lang="en-US" sz="3600" dirty="0"/>
          </a:p>
        </p:txBody>
      </p:sp>
      <p:sp>
        <p:nvSpPr>
          <p:cNvPr id="3" name="Content Placeholder 2"/>
          <p:cNvSpPr>
            <a:spLocks noGrp="1"/>
          </p:cNvSpPr>
          <p:nvPr>
            <p:ph idx="1"/>
          </p:nvPr>
        </p:nvSpPr>
        <p:spPr>
          <a:xfrm>
            <a:off x="152401" y="1371599"/>
            <a:ext cx="8307388" cy="4867275"/>
          </a:xfrm>
        </p:spPr>
        <p:txBody>
          <a:bodyPr/>
          <a:lstStyle/>
          <a:p>
            <a:pPr marL="0" indent="0">
              <a:buNone/>
            </a:pPr>
            <a:r>
              <a:rPr lang="lt-LT" dirty="0"/>
              <a:t>1801 m. sausio 1 d. atrado </a:t>
            </a:r>
            <a:r>
              <a:rPr lang="lt-LT" dirty="0" smtClean="0"/>
              <a:t>Džuzep </a:t>
            </a:r>
            <a:r>
              <a:rPr lang="lt-LT" dirty="0"/>
              <a:t>Pjacis </a:t>
            </a:r>
            <a:r>
              <a:rPr lang="lt-LT" dirty="0" smtClean="0"/>
              <a:t>iš</a:t>
            </a:r>
            <a:r>
              <a:rPr lang="lt-LT" dirty="0"/>
              <a:t> Palermo (Sicilija). Atradimo metu jis pamatė į žvaigždę panašų šviesulį, kuris kasnakt pastebimai judėjo danguje. Išaiškėjo, kad jis yra tarp Marso ir </a:t>
            </a:r>
            <a:r>
              <a:rPr lang="lt-LT" dirty="0" smtClean="0"/>
              <a:t>Jupiterio. </a:t>
            </a:r>
            <a:r>
              <a:rPr lang="lt-LT" dirty="0"/>
              <a:t>Jis </a:t>
            </a:r>
            <a:r>
              <a:rPr lang="lt-LT" dirty="0" smtClean="0"/>
              <a:t>buvo pavadintas </a:t>
            </a:r>
            <a:r>
              <a:rPr lang="lt-LT" dirty="0"/>
              <a:t>Sicilijos globėjos deivės </a:t>
            </a:r>
            <a:r>
              <a:rPr lang="lt-LT" dirty="0" smtClean="0"/>
              <a:t>Cereros vardu. Iki 2006 metų buvo laikyta asteroidu, tačiau po astronomų susirinkimo paskelbta nykštukine planeta.</a:t>
            </a:r>
          </a:p>
          <a:p>
            <a:pPr marL="0" indent="0">
              <a:buNone/>
            </a:pPr>
            <a:r>
              <a:rPr lang="lt-LT" dirty="0" smtClean="0"/>
              <a:t>Matmenys 930x970 km. Aplink savo ašį apsisuka per 9,1 h.</a:t>
            </a:r>
          </a:p>
          <a:p>
            <a:pPr marL="0" indent="0">
              <a:buNone/>
            </a:pPr>
            <a:endParaRPr lang="lt-LT" dirty="0" smtClean="0"/>
          </a:p>
        </p:txBody>
      </p:sp>
    </p:spTree>
    <p:extLst>
      <p:ext uri="{BB962C8B-B14F-4D97-AF65-F5344CB8AC3E}">
        <p14:creationId xmlns:p14="http://schemas.microsoft.com/office/powerpoint/2010/main" val="38961945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60350"/>
            <a:ext cx="6588125" cy="1187450"/>
          </a:xfrm>
        </p:spPr>
        <p:txBody>
          <a:bodyPr/>
          <a:lstStyle/>
          <a:p>
            <a:r>
              <a:rPr lang="lt-LT" altLang="ko-KR" dirty="0" smtClean="0">
                <a:latin typeface="Verdana" panose="020B0604030504040204" pitchFamily="34" charset="0"/>
                <a:ea typeface="굴림" panose="020B0600000101010101" pitchFamily="34" charset="-127"/>
              </a:rPr>
              <a:t>Lietuviškais pavadinimais</a:t>
            </a:r>
            <a:br>
              <a:rPr lang="lt-LT" altLang="ko-KR" dirty="0" smtClean="0">
                <a:latin typeface="Verdana" panose="020B0604030504040204" pitchFamily="34" charset="0"/>
                <a:ea typeface="굴림" panose="020B0600000101010101" pitchFamily="34" charset="-127"/>
              </a:rPr>
            </a:br>
            <a:r>
              <a:rPr lang="lt-LT" altLang="ko-KR" dirty="0" smtClean="0">
                <a:latin typeface="Verdana" panose="020B0604030504040204" pitchFamily="34" charset="0"/>
                <a:ea typeface="굴림" panose="020B0600000101010101" pitchFamily="34" charset="-127"/>
              </a:rPr>
              <a:t>pavadinti asteroidai</a:t>
            </a:r>
            <a:br>
              <a:rPr lang="lt-LT" altLang="ko-KR" dirty="0" smtClean="0">
                <a:latin typeface="Verdana" panose="020B0604030504040204" pitchFamily="34" charset="0"/>
                <a:ea typeface="굴림" panose="020B0600000101010101" pitchFamily="34" charset="-127"/>
              </a:rPr>
            </a:br>
            <a:endParaRPr lang="en-US" dirty="0"/>
          </a:p>
        </p:txBody>
      </p:sp>
      <p:sp>
        <p:nvSpPr>
          <p:cNvPr id="3" name="Content Placeholder 2"/>
          <p:cNvSpPr>
            <a:spLocks noGrp="1"/>
          </p:cNvSpPr>
          <p:nvPr>
            <p:ph idx="1"/>
          </p:nvPr>
        </p:nvSpPr>
        <p:spPr>
          <a:xfrm>
            <a:off x="0" y="1447800"/>
            <a:ext cx="8459789" cy="5181600"/>
          </a:xfrm>
        </p:spPr>
        <p:txBody>
          <a:bodyPr/>
          <a:lstStyle/>
          <a:p>
            <a:r>
              <a:rPr lang="lt-LT" dirty="0" smtClean="0"/>
              <a:t>Lietuva</a:t>
            </a:r>
          </a:p>
          <a:p>
            <a:r>
              <a:rPr lang="lt-LT" dirty="0" smtClean="0"/>
              <a:t>Čiurlionis</a:t>
            </a:r>
          </a:p>
          <a:p>
            <a:r>
              <a:rPr lang="lt-LT" dirty="0" smtClean="0"/>
              <a:t>Vilnius </a:t>
            </a:r>
          </a:p>
          <a:p>
            <a:r>
              <a:rPr lang="lt-LT" dirty="0" smtClean="0"/>
              <a:t>Kaunas</a:t>
            </a:r>
          </a:p>
          <a:p>
            <a:r>
              <a:rPr lang="lt-LT" dirty="0" smtClean="0"/>
              <a:t>Straižys</a:t>
            </a:r>
          </a:p>
          <a:p>
            <a:r>
              <a:rPr lang="lt-LT" dirty="0" smtClean="0"/>
              <a:t>Molėtai</a:t>
            </a:r>
          </a:p>
          <a:p>
            <a:r>
              <a:rPr lang="lt-LT" dirty="0" smtClean="0"/>
              <a:t>Bartkevičius</a:t>
            </a:r>
          </a:p>
          <a:p>
            <a:r>
              <a:rPr lang="lt-LT" dirty="0" smtClean="0"/>
              <a:t>Ažusienis</a:t>
            </a:r>
          </a:p>
          <a:p>
            <a:r>
              <a:rPr lang="lt-LT" dirty="0" smtClean="0"/>
              <a:t>Sūdžius</a:t>
            </a:r>
          </a:p>
          <a:p>
            <a:r>
              <a:rPr lang="lt-LT" dirty="0" smtClean="0"/>
              <a:t>Stromvil</a:t>
            </a:r>
            <a:endParaRPr lang="en-US" dirty="0"/>
          </a:p>
        </p:txBody>
      </p:sp>
    </p:spTree>
    <p:extLst>
      <p:ext uri="{BB962C8B-B14F-4D97-AF65-F5344CB8AC3E}">
        <p14:creationId xmlns:p14="http://schemas.microsoft.com/office/powerpoint/2010/main" val="2011133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581" y="304800"/>
            <a:ext cx="6624637" cy="508000"/>
          </a:xfrm>
        </p:spPr>
        <p:txBody>
          <a:bodyPr/>
          <a:lstStyle/>
          <a:p>
            <a:r>
              <a:rPr lang="lt-LT" altLang="ko-KR" sz="3600" dirty="0" smtClean="0">
                <a:latin typeface="Verdana" panose="020B0604030504040204" pitchFamily="34" charset="0"/>
                <a:ea typeface="굴림" panose="020B0600000101010101" pitchFamily="34" charset="-127"/>
              </a:rPr>
              <a:t>Kometos</a:t>
            </a:r>
            <a:endParaRPr lang="en-US" sz="3600" dirty="0"/>
          </a:p>
        </p:txBody>
      </p:sp>
      <p:sp>
        <p:nvSpPr>
          <p:cNvPr id="3" name="Content Placeholder 2"/>
          <p:cNvSpPr>
            <a:spLocks noGrp="1"/>
          </p:cNvSpPr>
          <p:nvPr>
            <p:ph idx="1"/>
          </p:nvPr>
        </p:nvSpPr>
        <p:spPr/>
        <p:txBody>
          <a:bodyPr/>
          <a:lstStyle/>
          <a:p>
            <a:pPr marL="0" indent="0">
              <a:buNone/>
            </a:pPr>
            <a:r>
              <a:rPr lang="lt-LT" b="1" dirty="0"/>
              <a:t>Kometa</a:t>
            </a:r>
            <a:r>
              <a:rPr lang="lt-LT" dirty="0"/>
              <a:t> – mažas kosminis kūnas </a:t>
            </a:r>
            <a:r>
              <a:rPr lang="lt-LT" dirty="0" smtClean="0"/>
              <a:t>skriejantis </a:t>
            </a:r>
            <a:r>
              <a:rPr lang="lt-LT" dirty="0"/>
              <a:t>aplink </a:t>
            </a:r>
            <a:r>
              <a:rPr lang="lt-LT" dirty="0" smtClean="0"/>
              <a:t>Saulę elipsėmis arba parabolėmis.</a:t>
            </a:r>
            <a:r>
              <a:rPr lang="lt-LT" dirty="0"/>
              <a:t> </a:t>
            </a:r>
            <a:r>
              <a:rPr lang="lt-LT" dirty="0" smtClean="0"/>
              <a:t>Kometas sudarantis trys pagrindinės jos dalis: branduolys, galva ir uodega. Galva ir uodega susidaro tik kometai priartėjus prie Saulės</a:t>
            </a:r>
          </a:p>
        </p:txBody>
      </p:sp>
    </p:spTree>
    <p:extLst>
      <p:ext uri="{BB962C8B-B14F-4D97-AF65-F5344CB8AC3E}">
        <p14:creationId xmlns:p14="http://schemas.microsoft.com/office/powerpoint/2010/main" val="9984730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03771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60350"/>
            <a:ext cx="6359525" cy="508000"/>
          </a:xfrm>
        </p:spPr>
        <p:txBody>
          <a:bodyPr/>
          <a:lstStyle/>
          <a:p>
            <a:pPr>
              <a:lnSpc>
                <a:spcPct val="80000"/>
              </a:lnSpc>
            </a:pPr>
            <a:r>
              <a:rPr lang="lt-LT" altLang="ko-KR" sz="3600" smtClean="0">
                <a:latin typeface="Verdana" panose="020B0604030504040204" pitchFamily="34" charset="0"/>
                <a:ea typeface="굴림" panose="020B0600000101010101" pitchFamily="34" charset="-127"/>
              </a:rPr>
              <a:t>Kometos branduolys</a:t>
            </a:r>
            <a:endParaRPr lang="lt-LT" altLang="ko-KR" sz="3600" dirty="0" smtClean="0">
              <a:latin typeface="Verdana" panose="020B0604030504040204" pitchFamily="34" charset="0"/>
              <a:ea typeface="굴림" panose="020B0600000101010101" pitchFamily="34" charset="-127"/>
            </a:endParaRPr>
          </a:p>
        </p:txBody>
      </p:sp>
      <p:sp>
        <p:nvSpPr>
          <p:cNvPr id="3" name="Content Placeholder 2"/>
          <p:cNvSpPr>
            <a:spLocks noGrp="1"/>
          </p:cNvSpPr>
          <p:nvPr>
            <p:ph idx="1"/>
          </p:nvPr>
        </p:nvSpPr>
        <p:spPr/>
        <p:txBody>
          <a:bodyPr/>
          <a:lstStyle/>
          <a:p>
            <a:r>
              <a:rPr lang="lt-LT" sz="2400" dirty="0"/>
              <a:t>Branduolį sudaro sušalęs vanduo, silikatai, dulkės, į ledą sustingusios dujos (anglies dioksidas, metanas ir kt.). Branduolys yra labai mažas, paprastai būna apie 10 km skersmens.</a:t>
            </a:r>
          </a:p>
          <a:p>
            <a:r>
              <a:rPr lang="lt-LT" sz="2400" dirty="0"/>
              <a:t>Kometos branduolys pirmą kartą buvo pamatytas 1986 m., automatiniam zondui „Džotto (Giotto)“ perdavus Halio kometos nuotraukas. Joje matyti tamsus 8 km ir 15 km dydžio uolienos gabalas, iš kurio pasisukusios į Saulę pusės trykšta dujų fontanai.</a:t>
            </a:r>
          </a:p>
          <a:p>
            <a:pPr marL="0" indent="0">
              <a:buNone/>
            </a:pPr>
            <a:endParaRPr lang="en-US" sz="2400" dirty="0"/>
          </a:p>
        </p:txBody>
      </p:sp>
    </p:spTree>
    <p:extLst>
      <p:ext uri="{BB962C8B-B14F-4D97-AF65-F5344CB8AC3E}">
        <p14:creationId xmlns:p14="http://schemas.microsoft.com/office/powerpoint/2010/main" val="31714937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60350"/>
            <a:ext cx="6359525" cy="508000"/>
          </a:xfrm>
        </p:spPr>
        <p:txBody>
          <a:bodyPr/>
          <a:lstStyle/>
          <a:p>
            <a:r>
              <a:rPr lang="lt-LT" altLang="ko-KR" sz="4000" dirty="0" smtClean="0">
                <a:latin typeface="Verdana" panose="020B0604030504040204" pitchFamily="34" charset="0"/>
                <a:ea typeface="굴림" panose="020B0600000101010101" pitchFamily="34" charset="-127"/>
              </a:rPr>
              <a:t>Kometos uodega</a:t>
            </a:r>
            <a:endParaRPr lang="en-US" sz="4000" dirty="0"/>
          </a:p>
        </p:txBody>
      </p:sp>
      <p:sp>
        <p:nvSpPr>
          <p:cNvPr id="3" name="Content Placeholder 2"/>
          <p:cNvSpPr>
            <a:spLocks noGrp="1"/>
          </p:cNvSpPr>
          <p:nvPr>
            <p:ph idx="1"/>
          </p:nvPr>
        </p:nvSpPr>
        <p:spPr>
          <a:xfrm>
            <a:off x="152401" y="1219200"/>
            <a:ext cx="8763000" cy="5638799"/>
          </a:xfrm>
        </p:spPr>
        <p:txBody>
          <a:bodyPr/>
          <a:lstStyle/>
          <a:p>
            <a:pPr marL="0" indent="0">
              <a:buNone/>
            </a:pPr>
            <a:r>
              <a:rPr lang="lt-LT" sz="2700" dirty="0"/>
              <a:t>Uodega susidaro tik kometai priartėjus prie Saulės, kai jos spinduliavimas garina branduolio ledą. Kometai tolstant nuo Saulės, ji pamažu išnyksta. Uodegos ilgis gali būti net didesnis už Jupiterį. Uodegos yra dviejų rūšių - dujų (mėlynoji) ir dulkių (baltoji). Dažniausiai dujų uodegos yra tiesios, o dulkių - išlinkusios. Visos uodegos nutįsta į priešingą Saulei pusę</a:t>
            </a:r>
            <a:r>
              <a:rPr lang="lt-LT" sz="2700" dirty="0" smtClean="0"/>
              <a:t>.</a:t>
            </a:r>
            <a:r>
              <a:rPr lang="lt-LT" sz="2700" dirty="0"/>
              <a:t> </a:t>
            </a:r>
            <a:endParaRPr lang="lt-LT" sz="2700" dirty="0" smtClean="0"/>
          </a:p>
          <a:p>
            <a:pPr marL="0" indent="0">
              <a:buNone/>
            </a:pPr>
            <a:r>
              <a:rPr lang="lt-LT" sz="2700" dirty="0" smtClean="0"/>
              <a:t>Kometos </a:t>
            </a:r>
            <a:r>
              <a:rPr lang="lt-LT" sz="2700" dirty="0"/>
              <a:t>uodega ne šviečia, o tik atspindi Saulės šviesą. Kometos dulkelėse gausu anglies ir silicio, o dujose yra daugiausia vandens garų. Išsklaidyti Saulės, jie sudaro dešimties milijonų kilometrų skersmens vandenilio debesis.</a:t>
            </a:r>
            <a:endParaRPr lang="en-US" sz="2700" dirty="0"/>
          </a:p>
        </p:txBody>
      </p:sp>
    </p:spTree>
    <p:extLst>
      <p:ext uri="{BB962C8B-B14F-4D97-AF65-F5344CB8AC3E}">
        <p14:creationId xmlns:p14="http://schemas.microsoft.com/office/powerpoint/2010/main" val="1207086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35358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600" dirty="0" smtClean="0"/>
              <a:t> </a:t>
            </a:r>
            <a:r>
              <a:rPr lang="lt-LT" altLang="ko-KR" sz="3600" dirty="0" smtClean="0">
                <a:latin typeface="Verdana" panose="020B0604030504040204" pitchFamily="34" charset="0"/>
                <a:ea typeface="굴림" panose="020B0600000101010101" pitchFamily="34" charset="-127"/>
              </a:rPr>
              <a:t>Černio-Petrausko kometa</a:t>
            </a:r>
            <a:endParaRPr lang="en-US" sz="3600" dirty="0"/>
          </a:p>
        </p:txBody>
      </p:sp>
      <p:sp>
        <p:nvSpPr>
          <p:cNvPr id="3" name="Content Placeholder 2"/>
          <p:cNvSpPr>
            <a:spLocks noGrp="1"/>
          </p:cNvSpPr>
          <p:nvPr>
            <p:ph idx="1"/>
          </p:nvPr>
        </p:nvSpPr>
        <p:spPr/>
        <p:txBody>
          <a:bodyPr/>
          <a:lstStyle/>
          <a:p>
            <a:pPr marL="0" indent="0">
              <a:buNone/>
            </a:pPr>
            <a:r>
              <a:rPr lang="lt-LT" dirty="0" smtClean="0"/>
              <a:t>Ši kometa buvo pastebėta 1980 m. Liepos 31d. Uzbekijos observatorijoje. Ją pastebėjo Vilniaus universiteto studentai Kazimieras Černis ir Jovaras Petrauskas</a:t>
            </a:r>
            <a:endParaRPr lang="en-US" dirty="0"/>
          </a:p>
        </p:txBody>
      </p:sp>
    </p:spTree>
    <p:extLst>
      <p:ext uri="{BB962C8B-B14F-4D97-AF65-F5344CB8AC3E}">
        <p14:creationId xmlns:p14="http://schemas.microsoft.com/office/powerpoint/2010/main" val="41395086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600" dirty="0" smtClean="0"/>
              <a:t>  </a:t>
            </a:r>
            <a:r>
              <a:rPr lang="lt-LT" altLang="ko-KR" sz="3600" dirty="0" smtClean="0">
                <a:latin typeface="Verdana" panose="020B0604030504040204" pitchFamily="34" charset="0"/>
                <a:ea typeface="굴림" panose="020B0600000101010101" pitchFamily="34" charset="-127"/>
              </a:rPr>
              <a:t>Meteoridai</a:t>
            </a:r>
            <a:endParaRPr lang="en-US" sz="3600" dirty="0"/>
          </a:p>
        </p:txBody>
      </p:sp>
      <p:sp>
        <p:nvSpPr>
          <p:cNvPr id="3" name="Content Placeholder 2"/>
          <p:cNvSpPr>
            <a:spLocks noGrp="1"/>
          </p:cNvSpPr>
          <p:nvPr>
            <p:ph idx="1"/>
          </p:nvPr>
        </p:nvSpPr>
        <p:spPr/>
        <p:txBody>
          <a:bodyPr/>
          <a:lstStyle/>
          <a:p>
            <a:r>
              <a:rPr lang="lt-LT" dirty="0" smtClean="0"/>
              <a:t>Meteoridai — mažesnio negu 1 km skersmens kūnai, skriejantys aplink Saulę ir kitas planteas. Tai kometų liekanos ir asteroidų nuolaužos</a:t>
            </a:r>
            <a:endParaRPr lang="en-US" dirty="0"/>
          </a:p>
        </p:txBody>
      </p:sp>
    </p:spTree>
    <p:extLst>
      <p:ext uri="{BB962C8B-B14F-4D97-AF65-F5344CB8AC3E}">
        <p14:creationId xmlns:p14="http://schemas.microsoft.com/office/powerpoint/2010/main" val="6765235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600" dirty="0" smtClean="0"/>
              <a:t> Meteorai</a:t>
            </a:r>
            <a:endParaRPr lang="en-US" sz="3600" dirty="0"/>
          </a:p>
        </p:txBody>
      </p:sp>
      <p:sp>
        <p:nvSpPr>
          <p:cNvPr id="3" name="Content Placeholder 2"/>
          <p:cNvSpPr>
            <a:spLocks noGrp="1"/>
          </p:cNvSpPr>
          <p:nvPr>
            <p:ph idx="1"/>
          </p:nvPr>
        </p:nvSpPr>
        <p:spPr>
          <a:xfrm>
            <a:off x="152400" y="1295399"/>
            <a:ext cx="8991601" cy="4943475"/>
          </a:xfrm>
        </p:spPr>
        <p:txBody>
          <a:bodyPr/>
          <a:lstStyle/>
          <a:p>
            <a:pPr marL="0" indent="0">
              <a:buNone/>
            </a:pPr>
            <a:r>
              <a:rPr lang="lt-LT" altLang="en-US" dirty="0" smtClean="0">
                <a:latin typeface="+mj-lt"/>
                <a:cs typeface="Times New Roman" panose="02020603050405020304" pitchFamily="18" charset="0"/>
              </a:rPr>
              <a:t>Meteoras į planetosatmosferą  įskriejusio meteoroido ir jo irimo produktų švytėjimas. </a:t>
            </a:r>
            <a:r>
              <a:rPr lang="en-US" altLang="en-US" dirty="0" smtClean="0">
                <a:latin typeface="+mj-lt"/>
                <a:cs typeface="Times New Roman" panose="02020603050405020304" pitchFamily="18" charset="0"/>
              </a:rPr>
              <a:t>Meteor</a:t>
            </a:r>
            <a:r>
              <a:rPr lang="lt-LT" altLang="en-US" dirty="0" smtClean="0">
                <a:latin typeface="+mj-lt"/>
                <a:cs typeface="Times New Roman" panose="02020603050405020304" pitchFamily="18" charset="0"/>
              </a:rPr>
              <a:t>ą galima matyti kaip „krintančią žvaigždę“. Šviesūs, didelės masės meteorai vadinami bolidais.</a:t>
            </a:r>
          </a:p>
          <a:p>
            <a:pPr marL="0" indent="0">
              <a:buNone/>
            </a:pPr>
            <a:endParaRPr lang="en-US" dirty="0">
              <a:latin typeface="+mj-lt"/>
            </a:endParaRPr>
          </a:p>
        </p:txBody>
      </p:sp>
    </p:spTree>
    <p:extLst>
      <p:ext uri="{BB962C8B-B14F-4D97-AF65-F5344CB8AC3E}">
        <p14:creationId xmlns:p14="http://schemas.microsoft.com/office/powerpoint/2010/main" val="39658109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lt-LT" altLang="en-US" dirty="0" smtClean="0">
                <a:latin typeface="+mj-lt"/>
                <a:cs typeface="Times New Roman" panose="02020603050405020304" pitchFamily="18" charset="0"/>
              </a:rPr>
              <a:t>Meteoritas – dangaus kūnas, nukritęs ant Žemės paviršiaus kurių kritimai yra katastrofiški, o kai kurie meteoritai nepadaro jokios žalos, nes didžioji jų masės dalis sudega atmosferoje, tačiau yra buvę katastrofiškų kritimų.</a:t>
            </a:r>
          </a:p>
          <a:p>
            <a:pPr marL="0" indent="0">
              <a:buNone/>
            </a:pPr>
            <a:endParaRPr lang="en-US" dirty="0">
              <a:latin typeface="+mj-lt"/>
            </a:endParaRPr>
          </a:p>
        </p:txBody>
      </p:sp>
      <p:sp>
        <p:nvSpPr>
          <p:cNvPr id="4" name="Title 3"/>
          <p:cNvSpPr>
            <a:spLocks noGrp="1"/>
          </p:cNvSpPr>
          <p:nvPr>
            <p:ph type="title"/>
          </p:nvPr>
        </p:nvSpPr>
        <p:spPr/>
        <p:txBody>
          <a:bodyPr/>
          <a:lstStyle/>
          <a:p>
            <a:r>
              <a:rPr lang="lt-LT" altLang="ko-KR" sz="3600" dirty="0" smtClean="0">
                <a:latin typeface="Verdana" panose="020B0604030504040204" pitchFamily="34" charset="0"/>
                <a:ea typeface="굴림" panose="020B0600000101010101" pitchFamily="34" charset="-127"/>
              </a:rPr>
              <a:t> Meteoritai</a:t>
            </a:r>
            <a:endParaRPr lang="en-US" sz="3600" dirty="0"/>
          </a:p>
        </p:txBody>
      </p:sp>
    </p:spTree>
    <p:extLst>
      <p:ext uri="{BB962C8B-B14F-4D97-AF65-F5344CB8AC3E}">
        <p14:creationId xmlns:p14="http://schemas.microsoft.com/office/powerpoint/2010/main" val="36209057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061583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600" dirty="0" smtClean="0"/>
              <a:t> Meteoritų tipai</a:t>
            </a:r>
            <a:endParaRPr lang="en-US" sz="3600" dirty="0"/>
          </a:p>
        </p:txBody>
      </p:sp>
      <p:sp>
        <p:nvSpPr>
          <p:cNvPr id="3" name="Content Placeholder 2"/>
          <p:cNvSpPr>
            <a:spLocks noGrp="1"/>
          </p:cNvSpPr>
          <p:nvPr>
            <p:ph idx="1"/>
          </p:nvPr>
        </p:nvSpPr>
        <p:spPr/>
        <p:txBody>
          <a:bodyPr/>
          <a:lstStyle/>
          <a:p>
            <a:pPr marL="0" indent="0">
              <a:buNone/>
            </a:pPr>
            <a:r>
              <a:rPr lang="lt-LT" b="1" dirty="0" smtClean="0"/>
              <a:t>Akmeniniai</a:t>
            </a:r>
          </a:p>
          <a:p>
            <a:r>
              <a:rPr lang="lt-LT" sz="2400" dirty="0" smtClean="0"/>
              <a:t>Chondoritai</a:t>
            </a:r>
          </a:p>
          <a:p>
            <a:r>
              <a:rPr lang="lt-LT" sz="2400" dirty="0" smtClean="0"/>
              <a:t>Achondoritai</a:t>
            </a:r>
          </a:p>
          <a:p>
            <a:pPr marL="0" indent="0">
              <a:buNone/>
            </a:pPr>
            <a:r>
              <a:rPr lang="lt-LT" b="1" dirty="0" smtClean="0"/>
              <a:t>Geležies-Akmeniai</a:t>
            </a:r>
          </a:p>
          <a:p>
            <a:r>
              <a:rPr lang="lt-LT" sz="2400" dirty="0" smtClean="0"/>
              <a:t>Palasitus</a:t>
            </a:r>
          </a:p>
          <a:p>
            <a:r>
              <a:rPr lang="lt-LT" sz="2400" dirty="0" smtClean="0"/>
              <a:t>Mezosideritus</a:t>
            </a:r>
          </a:p>
          <a:p>
            <a:pPr marL="0" indent="0">
              <a:buNone/>
            </a:pPr>
            <a:r>
              <a:rPr lang="lt-LT" sz="3200" dirty="0" smtClean="0"/>
              <a:t>Geležinius</a:t>
            </a:r>
          </a:p>
          <a:p>
            <a:pPr marL="0" indent="0">
              <a:buNone/>
            </a:pPr>
            <a:endParaRPr lang="lt-LT" sz="2400" dirty="0" smtClean="0"/>
          </a:p>
          <a:p>
            <a:pPr marL="0" indent="0">
              <a:buNone/>
            </a:pPr>
            <a:r>
              <a:rPr lang="lt-LT" sz="2400" dirty="0" smtClean="0"/>
              <a:t>Labiausiai paplitę akmeniai meteoritai, kur sudaryti iš olivinų</a:t>
            </a:r>
            <a:endParaRPr lang="en-US" sz="2400" dirty="0"/>
          </a:p>
        </p:txBody>
      </p:sp>
    </p:spTree>
    <p:extLst>
      <p:ext uri="{BB962C8B-B14F-4D97-AF65-F5344CB8AC3E}">
        <p14:creationId xmlns:p14="http://schemas.microsoft.com/office/powerpoint/2010/main" val="11205609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8888" y="260350"/>
            <a:ext cx="7656512" cy="1187450"/>
          </a:xfrm>
        </p:spPr>
        <p:txBody>
          <a:bodyPr/>
          <a:lstStyle/>
          <a:p>
            <a:r>
              <a:rPr lang="lt-LT" sz="3600" dirty="0" smtClean="0"/>
              <a:t> </a:t>
            </a:r>
            <a:r>
              <a:rPr lang="lt-LT" altLang="ko-KR" sz="3600" dirty="0" smtClean="0">
                <a:latin typeface="Verdana" panose="020B0604030504040204" pitchFamily="34" charset="0"/>
                <a:ea typeface="굴림" panose="020B0600000101010101" pitchFamily="34" charset="-127"/>
              </a:rPr>
              <a:t>Meteoritų kritimas Lietuvoje</a:t>
            </a:r>
            <a:br>
              <a:rPr lang="lt-LT" altLang="ko-KR" sz="3600" dirty="0" smtClean="0">
                <a:latin typeface="Verdana" panose="020B0604030504040204" pitchFamily="34" charset="0"/>
                <a:ea typeface="굴림" panose="020B0600000101010101" pitchFamily="34" charset="-127"/>
              </a:rPr>
            </a:br>
            <a:endParaRPr lang="en-US" sz="3600" dirty="0"/>
          </a:p>
        </p:txBody>
      </p:sp>
      <p:sp>
        <p:nvSpPr>
          <p:cNvPr id="3" name="Content Placeholder 2"/>
          <p:cNvSpPr>
            <a:spLocks noGrp="1"/>
          </p:cNvSpPr>
          <p:nvPr>
            <p:ph idx="1"/>
          </p:nvPr>
        </p:nvSpPr>
        <p:spPr>
          <a:xfrm>
            <a:off x="304800" y="1371600"/>
            <a:ext cx="8610599" cy="5257800"/>
          </a:xfrm>
        </p:spPr>
        <p:txBody>
          <a:bodyPr/>
          <a:lstStyle/>
          <a:p>
            <a:r>
              <a:rPr lang="lt-LT" dirty="0" smtClean="0"/>
              <a:t>Juodžių meteoritas 1887 m. Panevežio aplyinkėse</a:t>
            </a:r>
          </a:p>
          <a:p>
            <a:r>
              <a:rPr lang="lt-LT" dirty="0" smtClean="0"/>
              <a:t>Akmenės meteoritas 1908 m. Akmenės apylinkėse</a:t>
            </a:r>
          </a:p>
          <a:p>
            <a:r>
              <a:rPr lang="lt-LT" dirty="0" smtClean="0"/>
              <a:t>Žemaitkiemo meteoritas 1933. m. </a:t>
            </a:r>
          </a:p>
          <a:p>
            <a:r>
              <a:rPr lang="lt-LT" dirty="0" smtClean="0"/>
              <a:t>Andrioniškio meteoritas 1929 m. Ankyščių rajone</a:t>
            </a:r>
          </a:p>
          <a:p>
            <a:r>
              <a:rPr lang="lt-LT" dirty="0" smtClean="0"/>
              <a:t>Naujo rajono meteoritas </a:t>
            </a:r>
            <a:endParaRPr lang="en-US" dirty="0"/>
          </a:p>
        </p:txBody>
      </p:sp>
    </p:spTree>
    <p:extLst>
      <p:ext uri="{BB962C8B-B14F-4D97-AF65-F5344CB8AC3E}">
        <p14:creationId xmlns:p14="http://schemas.microsoft.com/office/powerpoint/2010/main" val="31349498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600" dirty="0" smtClean="0"/>
              <a:t> </a:t>
            </a:r>
            <a:r>
              <a:rPr lang="lt-LT" altLang="ko-KR" sz="3600" dirty="0" smtClean="0">
                <a:latin typeface="Verdana" panose="020B0604030504040204" pitchFamily="34" charset="0"/>
                <a:ea typeface="굴림" panose="020B0600000101010101" pitchFamily="34" charset="-127"/>
              </a:rPr>
              <a:t>Astroproblemos</a:t>
            </a:r>
            <a:endParaRPr lang="en-US" sz="3600" dirty="0"/>
          </a:p>
        </p:txBody>
      </p:sp>
      <p:sp>
        <p:nvSpPr>
          <p:cNvPr id="3" name="Content Placeholder 2"/>
          <p:cNvSpPr>
            <a:spLocks noGrp="1"/>
          </p:cNvSpPr>
          <p:nvPr>
            <p:ph idx="1"/>
          </p:nvPr>
        </p:nvSpPr>
        <p:spPr/>
        <p:txBody>
          <a:bodyPr/>
          <a:lstStyle/>
          <a:p>
            <a:pPr marL="0" indent="0">
              <a:buNone/>
            </a:pPr>
            <a:r>
              <a:rPr lang="lt-LT" dirty="0" smtClean="0"/>
              <a:t>Didelių atsitrenkusių į Žemę meteoritai išmuša kraterius, kurie yra vadinami astroblemomis. Jų yra žinoma keli šimtai, tai pat jų yra ir Lietuvoje </a:t>
            </a:r>
            <a:endParaRPr lang="en-US" dirty="0"/>
          </a:p>
        </p:txBody>
      </p:sp>
    </p:spTree>
    <p:extLst>
      <p:ext uri="{BB962C8B-B14F-4D97-AF65-F5344CB8AC3E}">
        <p14:creationId xmlns:p14="http://schemas.microsoft.com/office/powerpoint/2010/main" val="17956720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989541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3600" dirty="0" smtClean="0"/>
              <a:t> Tai įdomu</a:t>
            </a:r>
            <a:endParaRPr lang="en-US" sz="3600" dirty="0"/>
          </a:p>
        </p:txBody>
      </p:sp>
      <p:sp>
        <p:nvSpPr>
          <p:cNvPr id="3" name="Content Placeholder 2"/>
          <p:cNvSpPr>
            <a:spLocks noGrp="1"/>
          </p:cNvSpPr>
          <p:nvPr>
            <p:ph idx="1"/>
          </p:nvPr>
        </p:nvSpPr>
        <p:spPr/>
        <p:txBody>
          <a:bodyPr/>
          <a:lstStyle/>
          <a:p>
            <a:r>
              <a:rPr lang="lt-LT" sz="2000" dirty="0" smtClean="0">
                <a:latin typeface="+mj-lt"/>
              </a:rPr>
              <a:t>Prieš 65 mln. Metų į Žemė tarp Meksikos įlankos ir Karibų jūros, smogė 10 km/s greičiu, maždaug 10 km skersmens kraterį, sukeldamas milžinišką banga, kuri nusirito tolį į Amerikos žemyną. Smūgio metu dangų aptraukė dulkių, garų, anglies dioksido sluoksnis. Dėl to įvyko ryškūs klimato pokyčiai, kurie pražudė daugybę gyvunų, tarp jų ir dinozaurus</a:t>
            </a:r>
          </a:p>
          <a:p>
            <a:r>
              <a:rPr lang="lt-LT" altLang="en-US" sz="2000" dirty="0" smtClean="0">
                <a:latin typeface="+mj-lt"/>
                <a:cs typeface="Times New Roman" panose="02020603050405020304" pitchFamily="18" charset="0"/>
              </a:rPr>
              <a:t>Kai kurių kometų orbitos yra taip ištįsusios, kad kometoms apskrieti Saulę reikia nuo 100 000 iki 1 mln. m.</a:t>
            </a:r>
            <a:endParaRPr lang="en-US" altLang="en-US" sz="2000" dirty="0" smtClean="0">
              <a:latin typeface="+mj-lt"/>
              <a:cs typeface="Times New Roman" panose="02020603050405020304" pitchFamily="18" charset="0"/>
            </a:endParaRPr>
          </a:p>
          <a:p>
            <a:r>
              <a:rPr lang="lt-LT" altLang="en-US" sz="2000" dirty="0" smtClean="0">
                <a:latin typeface="+mj-lt"/>
                <a:cs typeface="Times New Roman" panose="02020603050405020304" pitchFamily="18" charset="0"/>
              </a:rPr>
              <a:t>Žymus antikos filosofas Aristotelis manė, kad kometos yra meteorologiniai atmosferos reiškiniai – ugnies stulpai.</a:t>
            </a:r>
          </a:p>
          <a:p>
            <a:r>
              <a:rPr lang="lt-LT" altLang="en-US" sz="2000" dirty="0" smtClean="0">
                <a:latin typeface="+mj-lt"/>
                <a:cs typeface="Times New Roman" panose="02020603050405020304" pitchFamily="18" charset="0"/>
              </a:rPr>
              <a:t>Į Žemės atmosferą neretai krinta 10 – 20 m dydžio ir 20 – 40 t masės  ledo ir sniego kamuoliai, kurie dažniausiai išgaruoja 8000 – 24 000 km aukštyje nuo Žemės paviršiaus.</a:t>
            </a:r>
          </a:p>
          <a:p>
            <a:endParaRPr lang="en-US" sz="2000" dirty="0"/>
          </a:p>
        </p:txBody>
      </p:sp>
    </p:spTree>
    <p:extLst>
      <p:ext uri="{BB962C8B-B14F-4D97-AF65-F5344CB8AC3E}">
        <p14:creationId xmlns:p14="http://schemas.microsoft.com/office/powerpoint/2010/main" val="3930266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1908175" y="188913"/>
            <a:ext cx="7056438" cy="723900"/>
          </a:xfrm>
        </p:spPr>
        <p:txBody>
          <a:bodyPr/>
          <a:lstStyle/>
          <a:p>
            <a:r>
              <a:rPr lang="lt-LT" altLang="en-US" sz="4000" dirty="0" smtClean="0">
                <a:solidFill>
                  <a:schemeClr val="tx1"/>
                </a:solidFill>
              </a:rPr>
              <a:t>Testas</a:t>
            </a:r>
            <a:endParaRPr lang="en-US" altLang="en-US" sz="4000" dirty="0">
              <a:solidFill>
                <a:schemeClr val="tx1"/>
              </a:solidFill>
            </a:endParaRPr>
          </a:p>
        </p:txBody>
      </p:sp>
      <p:sp>
        <p:nvSpPr>
          <p:cNvPr id="114691" name="Rectangle 3"/>
          <p:cNvSpPr>
            <a:spLocks noGrp="1" noChangeArrowheads="1"/>
          </p:cNvSpPr>
          <p:nvPr>
            <p:ph type="body" idx="1"/>
          </p:nvPr>
        </p:nvSpPr>
        <p:spPr>
          <a:xfrm>
            <a:off x="1908175" y="762000"/>
            <a:ext cx="7056438" cy="60960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p>
            <a:pPr marL="0" indent="0">
              <a:buNone/>
            </a:pPr>
            <a:r>
              <a:rPr lang="lt-LT" altLang="en-US" dirty="0" smtClean="0">
                <a:solidFill>
                  <a:schemeClr val="tx1"/>
                </a:solidFill>
              </a:rPr>
              <a:t>1. Pirmasis atrastas asteroidas:</a:t>
            </a:r>
          </a:p>
          <a:p>
            <a:pPr marL="0" indent="0">
              <a:buNone/>
            </a:pPr>
            <a:r>
              <a:rPr lang="lt-LT" altLang="en-US" dirty="0" smtClean="0">
                <a:solidFill>
                  <a:schemeClr val="tx1"/>
                </a:solidFill>
              </a:rPr>
              <a:t>A) Vesta</a:t>
            </a:r>
          </a:p>
          <a:p>
            <a:pPr marL="0" indent="0">
              <a:buNone/>
            </a:pPr>
            <a:r>
              <a:rPr lang="lt-LT" altLang="en-US" dirty="0" smtClean="0">
                <a:solidFill>
                  <a:schemeClr val="tx1"/>
                </a:solidFill>
              </a:rPr>
              <a:t>B) Cerera</a:t>
            </a:r>
          </a:p>
          <a:p>
            <a:pPr marL="0" indent="0">
              <a:buNone/>
            </a:pPr>
            <a:r>
              <a:rPr lang="lt-LT" altLang="en-US" dirty="0" smtClean="0">
                <a:solidFill>
                  <a:schemeClr val="tx1"/>
                </a:solidFill>
              </a:rPr>
              <a:t>C) Palas</a:t>
            </a:r>
          </a:p>
          <a:p>
            <a:pPr marL="0" indent="0">
              <a:buNone/>
            </a:pPr>
            <a:r>
              <a:rPr lang="lt-LT" altLang="en-US" dirty="0" smtClean="0">
                <a:solidFill>
                  <a:schemeClr val="tx1"/>
                </a:solidFill>
              </a:rPr>
              <a:t>2. Kuris asteroidas neatrastas Lietuvoje?</a:t>
            </a:r>
          </a:p>
          <a:p>
            <a:pPr marL="514350" indent="-514350">
              <a:buAutoNum type="alphaUcParenR"/>
            </a:pPr>
            <a:r>
              <a:rPr lang="lt-LT" altLang="en-US" dirty="0" smtClean="0">
                <a:solidFill>
                  <a:schemeClr val="tx1"/>
                </a:solidFill>
              </a:rPr>
              <a:t>Alytus</a:t>
            </a:r>
          </a:p>
          <a:p>
            <a:pPr marL="514350" indent="-514350">
              <a:buAutoNum type="alphaUcParenR"/>
            </a:pPr>
            <a:r>
              <a:rPr lang="lt-LT" altLang="en-US" dirty="0" smtClean="0">
                <a:solidFill>
                  <a:schemeClr val="tx1"/>
                </a:solidFill>
              </a:rPr>
              <a:t>Kaunas</a:t>
            </a:r>
          </a:p>
          <a:p>
            <a:pPr marL="514350" indent="-514350">
              <a:buAutoNum type="alphaUcParenR"/>
            </a:pPr>
            <a:r>
              <a:rPr lang="lt-LT" altLang="en-US" dirty="0" smtClean="0">
                <a:solidFill>
                  <a:schemeClr val="tx1"/>
                </a:solidFill>
              </a:rPr>
              <a:t>Vilnius</a:t>
            </a:r>
          </a:p>
          <a:p>
            <a:pPr marL="0" indent="0">
              <a:buNone/>
            </a:pPr>
            <a:r>
              <a:rPr lang="lt-LT" altLang="en-US" dirty="0" smtClean="0">
                <a:solidFill>
                  <a:schemeClr val="tx1"/>
                </a:solidFill>
              </a:rPr>
              <a:t>3. Kometos uodegos spalvos?</a:t>
            </a:r>
          </a:p>
          <a:p>
            <a:pPr marL="514350" indent="-514350">
              <a:buAutoNum type="alphaUcParenR"/>
            </a:pPr>
            <a:r>
              <a:rPr lang="lt-LT" altLang="en-US" dirty="0" smtClean="0">
                <a:solidFill>
                  <a:schemeClr val="tx1"/>
                </a:solidFill>
              </a:rPr>
              <a:t>Melyna ir Balta</a:t>
            </a:r>
          </a:p>
          <a:p>
            <a:pPr marL="514350" indent="-514350">
              <a:buAutoNum type="alphaUcParenR"/>
            </a:pPr>
            <a:r>
              <a:rPr lang="lt-LT" altLang="en-US" dirty="0" smtClean="0">
                <a:solidFill>
                  <a:schemeClr val="tx1"/>
                </a:solidFill>
              </a:rPr>
              <a:t>Žalia ir Balta</a:t>
            </a:r>
          </a:p>
          <a:p>
            <a:pPr marL="514350" indent="-514350">
              <a:buAutoNum type="alphaUcParenR"/>
            </a:pPr>
            <a:r>
              <a:rPr lang="lt-LT" altLang="en-US" dirty="0" smtClean="0">
                <a:solidFill>
                  <a:schemeClr val="tx1"/>
                </a:solidFill>
              </a:rPr>
              <a:t>Geltona ir Melyna</a:t>
            </a:r>
          </a:p>
          <a:p>
            <a:pPr marL="0" indent="0">
              <a:buNone/>
            </a:pPr>
            <a:endParaRPr lang="en-US" altLang="en-US" dirty="0">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1752600" y="22654"/>
            <a:ext cx="7056438" cy="723900"/>
          </a:xfrm>
        </p:spPr>
        <p:txBody>
          <a:bodyPr/>
          <a:lstStyle/>
          <a:p>
            <a:r>
              <a:rPr lang="lt-LT" altLang="en-US" sz="4000" dirty="0" smtClean="0">
                <a:solidFill>
                  <a:schemeClr val="tx1"/>
                </a:solidFill>
              </a:rPr>
              <a:t>Testas</a:t>
            </a:r>
            <a:endParaRPr lang="en-US" altLang="en-US" sz="4000" dirty="0">
              <a:solidFill>
                <a:schemeClr val="tx1"/>
              </a:solidFill>
            </a:endParaRPr>
          </a:p>
        </p:txBody>
      </p:sp>
      <p:sp>
        <p:nvSpPr>
          <p:cNvPr id="114691" name="Rectangle 3"/>
          <p:cNvSpPr>
            <a:spLocks noGrp="1" noChangeArrowheads="1"/>
          </p:cNvSpPr>
          <p:nvPr>
            <p:ph type="body" idx="1"/>
          </p:nvPr>
        </p:nvSpPr>
        <p:spPr>
          <a:xfrm>
            <a:off x="1908175" y="685800"/>
            <a:ext cx="7056438" cy="61722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p>
            <a:pPr marL="0" indent="0">
              <a:buNone/>
            </a:pPr>
            <a:r>
              <a:rPr lang="lt-LT" altLang="en-US" dirty="0" smtClean="0">
                <a:solidFill>
                  <a:schemeClr val="tx1"/>
                </a:solidFill>
              </a:rPr>
              <a:t>4. Kokios kometos dalys  susidaro priartėjus prie saulės?</a:t>
            </a:r>
          </a:p>
          <a:p>
            <a:pPr marL="514350" indent="-514350">
              <a:buAutoNum type="alphaUcParenR"/>
            </a:pPr>
            <a:r>
              <a:rPr lang="lt-LT" altLang="en-US" dirty="0" smtClean="0">
                <a:solidFill>
                  <a:schemeClr val="tx1"/>
                </a:solidFill>
              </a:rPr>
              <a:t>Branduolys ir galva</a:t>
            </a:r>
          </a:p>
          <a:p>
            <a:pPr marL="514350" indent="-514350">
              <a:buAutoNum type="alphaUcParenR"/>
            </a:pPr>
            <a:r>
              <a:rPr lang="lt-LT" altLang="en-US" dirty="0" smtClean="0">
                <a:solidFill>
                  <a:schemeClr val="tx1"/>
                </a:solidFill>
              </a:rPr>
              <a:t>Galva ir uodega</a:t>
            </a:r>
          </a:p>
          <a:p>
            <a:pPr marL="514350" indent="-514350">
              <a:buAutoNum type="alphaUcParenR"/>
            </a:pPr>
            <a:r>
              <a:rPr lang="lt-LT" altLang="en-US" dirty="0" smtClean="0">
                <a:solidFill>
                  <a:schemeClr val="tx1"/>
                </a:solidFill>
              </a:rPr>
              <a:t>Branduolys ir uodega</a:t>
            </a:r>
          </a:p>
          <a:p>
            <a:pPr marL="0" indent="0">
              <a:buNone/>
            </a:pPr>
            <a:r>
              <a:rPr lang="lt-LT" altLang="en-US" dirty="0" smtClean="0">
                <a:solidFill>
                  <a:schemeClr val="tx1"/>
                </a:solidFill>
              </a:rPr>
              <a:t>5. Kokie meteoritai krinta dažniausiai?</a:t>
            </a:r>
          </a:p>
          <a:p>
            <a:pPr marL="514350" indent="-514350">
              <a:buAutoNum type="alphaUcParenR"/>
            </a:pPr>
            <a:r>
              <a:rPr lang="lt-LT" altLang="en-US" dirty="0" smtClean="0">
                <a:solidFill>
                  <a:schemeClr val="tx1"/>
                </a:solidFill>
              </a:rPr>
              <a:t>Akmeniniai</a:t>
            </a:r>
          </a:p>
          <a:p>
            <a:pPr marL="514350" indent="-514350">
              <a:buAutoNum type="alphaUcParenR"/>
            </a:pPr>
            <a:r>
              <a:rPr lang="lt-LT" altLang="en-US" dirty="0" smtClean="0">
                <a:solidFill>
                  <a:schemeClr val="tx1"/>
                </a:solidFill>
              </a:rPr>
              <a:t>Akmeniniai geležiniai</a:t>
            </a:r>
          </a:p>
          <a:p>
            <a:pPr marL="514350" indent="-514350">
              <a:buAutoNum type="alphaUcParenR"/>
            </a:pPr>
            <a:r>
              <a:rPr lang="lt-LT" altLang="en-US" dirty="0" smtClean="0">
                <a:solidFill>
                  <a:schemeClr val="tx1"/>
                </a:solidFill>
              </a:rPr>
              <a:t>Geležiniai</a:t>
            </a:r>
          </a:p>
          <a:p>
            <a:pPr marL="0" indent="0">
              <a:buNone/>
            </a:pPr>
            <a:r>
              <a:rPr lang="lt-LT" altLang="en-US" dirty="0" smtClean="0">
                <a:solidFill>
                  <a:schemeClr val="tx1"/>
                </a:solidFill>
              </a:rPr>
              <a:t>6. Ar Lietuvoje yra astroblemų?</a:t>
            </a:r>
          </a:p>
          <a:p>
            <a:pPr marL="514350" indent="-514350">
              <a:buAutoNum type="alphaUcParenR"/>
            </a:pPr>
            <a:r>
              <a:rPr lang="lt-LT" altLang="en-US" dirty="0" smtClean="0">
                <a:solidFill>
                  <a:schemeClr val="tx1"/>
                </a:solidFill>
              </a:rPr>
              <a:t>Taip</a:t>
            </a:r>
          </a:p>
          <a:p>
            <a:pPr marL="514350" indent="-514350">
              <a:buAutoNum type="alphaUcParenR"/>
            </a:pPr>
            <a:r>
              <a:rPr lang="lt-LT" altLang="en-US" dirty="0" smtClean="0">
                <a:solidFill>
                  <a:schemeClr val="tx1"/>
                </a:solidFill>
              </a:rPr>
              <a:t>Ne</a:t>
            </a:r>
          </a:p>
          <a:p>
            <a:pPr marL="514350" indent="-514350">
              <a:buAutoNum type="alphaUcParenR"/>
            </a:pPr>
            <a:endParaRPr lang="en-US" altLang="en-US" dirty="0">
              <a:solidFill>
                <a:schemeClr val="tx1"/>
              </a:solidFill>
            </a:endParaRPr>
          </a:p>
        </p:txBody>
      </p:sp>
    </p:spTree>
    <p:extLst>
      <p:ext uri="{BB962C8B-B14F-4D97-AF65-F5344CB8AC3E}">
        <p14:creationId xmlns:p14="http://schemas.microsoft.com/office/powerpoint/2010/main" val="17537298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1908175" y="188913"/>
            <a:ext cx="7056438" cy="723900"/>
          </a:xfrm>
        </p:spPr>
        <p:txBody>
          <a:bodyPr/>
          <a:lstStyle/>
          <a:p>
            <a:r>
              <a:rPr lang="lt-LT" altLang="en-US" sz="4000" dirty="0" smtClean="0">
                <a:solidFill>
                  <a:schemeClr val="tx1"/>
                </a:solidFill>
              </a:rPr>
              <a:t>Testas</a:t>
            </a:r>
            <a:endParaRPr lang="en-US" altLang="en-US" sz="4000" dirty="0">
              <a:solidFill>
                <a:schemeClr val="tx1"/>
              </a:solidFill>
            </a:endParaRPr>
          </a:p>
        </p:txBody>
      </p:sp>
      <p:sp>
        <p:nvSpPr>
          <p:cNvPr id="114691" name="Rectangle 3"/>
          <p:cNvSpPr>
            <a:spLocks noGrp="1" noChangeArrowheads="1"/>
          </p:cNvSpPr>
          <p:nvPr>
            <p:ph type="body" idx="1"/>
          </p:nvPr>
        </p:nvSpPr>
        <p:spPr>
          <a:xfrm>
            <a:off x="1908175" y="685800"/>
            <a:ext cx="7056438" cy="61722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p>
            <a:pPr marL="0" indent="0">
              <a:buNone/>
            </a:pPr>
            <a:r>
              <a:rPr lang="lt-LT" altLang="en-US" dirty="0" smtClean="0">
                <a:solidFill>
                  <a:schemeClr val="tx1"/>
                </a:solidFill>
              </a:rPr>
              <a:t>7. Kada buvo atrastas pirmasis asteroidas?</a:t>
            </a:r>
          </a:p>
          <a:p>
            <a:pPr marL="514350" indent="-514350">
              <a:buAutoNum type="alphaUcParenR"/>
            </a:pPr>
            <a:r>
              <a:rPr lang="lt-LT" altLang="en-US" dirty="0" smtClean="0">
                <a:solidFill>
                  <a:schemeClr val="tx1"/>
                </a:solidFill>
              </a:rPr>
              <a:t>1</a:t>
            </a:r>
            <a:r>
              <a:rPr lang="en-US" altLang="en-US" dirty="0" smtClean="0">
                <a:solidFill>
                  <a:schemeClr val="tx1"/>
                </a:solidFill>
              </a:rPr>
              <a:t>802</a:t>
            </a:r>
            <a:endParaRPr lang="lt-LT" altLang="en-US" dirty="0" smtClean="0">
              <a:solidFill>
                <a:schemeClr val="tx1"/>
              </a:solidFill>
            </a:endParaRPr>
          </a:p>
          <a:p>
            <a:pPr marL="514350" indent="-514350">
              <a:buAutoNum type="alphaUcParenR"/>
            </a:pPr>
            <a:r>
              <a:rPr lang="lt-LT" altLang="en-US" dirty="0" smtClean="0">
                <a:solidFill>
                  <a:schemeClr val="tx1"/>
                </a:solidFill>
              </a:rPr>
              <a:t>1</a:t>
            </a:r>
            <a:r>
              <a:rPr lang="en-US" altLang="en-US" dirty="0" smtClean="0">
                <a:solidFill>
                  <a:schemeClr val="tx1"/>
                </a:solidFill>
              </a:rPr>
              <a:t>80</a:t>
            </a:r>
            <a:r>
              <a:rPr lang="lt-LT" altLang="en-US" dirty="0" smtClean="0">
                <a:solidFill>
                  <a:schemeClr val="tx1"/>
                </a:solidFill>
              </a:rPr>
              <a:t>1</a:t>
            </a:r>
          </a:p>
          <a:p>
            <a:pPr marL="514350" indent="-514350">
              <a:buAutoNum type="alphaUcParenR"/>
            </a:pPr>
            <a:r>
              <a:rPr lang="lt-LT" altLang="en-US" dirty="0" smtClean="0">
                <a:solidFill>
                  <a:schemeClr val="tx1"/>
                </a:solidFill>
              </a:rPr>
              <a:t>1</a:t>
            </a:r>
            <a:r>
              <a:rPr lang="en-US" altLang="en-US" dirty="0" smtClean="0">
                <a:solidFill>
                  <a:schemeClr val="tx1"/>
                </a:solidFill>
              </a:rPr>
              <a:t>80</a:t>
            </a:r>
            <a:r>
              <a:rPr lang="lt-LT" altLang="en-US" dirty="0" smtClean="0">
                <a:solidFill>
                  <a:schemeClr val="tx1"/>
                </a:solidFill>
              </a:rPr>
              <a:t>3 </a:t>
            </a:r>
          </a:p>
          <a:p>
            <a:pPr marL="0" indent="0">
              <a:buNone/>
            </a:pPr>
            <a:r>
              <a:rPr lang="lt-LT" altLang="en-US" dirty="0" smtClean="0">
                <a:solidFill>
                  <a:schemeClr val="tx1"/>
                </a:solidFill>
              </a:rPr>
              <a:t>8. Kas turi uodegas?</a:t>
            </a:r>
          </a:p>
          <a:p>
            <a:pPr marL="514350" indent="-514350">
              <a:buAutoNum type="alphaUcParenR"/>
            </a:pPr>
            <a:r>
              <a:rPr lang="lt-LT" altLang="en-US" dirty="0" smtClean="0">
                <a:solidFill>
                  <a:schemeClr val="tx1"/>
                </a:solidFill>
              </a:rPr>
              <a:t>Komet</a:t>
            </a:r>
            <a:r>
              <a:rPr lang="en-US" altLang="en-US" dirty="0" smtClean="0">
                <a:solidFill>
                  <a:schemeClr val="tx1"/>
                </a:solidFill>
              </a:rPr>
              <a:t>o</a:t>
            </a:r>
            <a:r>
              <a:rPr lang="lt-LT" altLang="en-US" dirty="0" smtClean="0">
                <a:solidFill>
                  <a:schemeClr val="tx1"/>
                </a:solidFill>
              </a:rPr>
              <a:t>s</a:t>
            </a:r>
          </a:p>
          <a:p>
            <a:pPr marL="514350" indent="-514350">
              <a:buAutoNum type="alphaUcParenR"/>
            </a:pPr>
            <a:r>
              <a:rPr lang="lt-LT" altLang="en-US" dirty="0" smtClean="0">
                <a:solidFill>
                  <a:schemeClr val="tx1"/>
                </a:solidFill>
              </a:rPr>
              <a:t>Asteroidai</a:t>
            </a:r>
          </a:p>
          <a:p>
            <a:pPr marL="514350" indent="-514350">
              <a:buAutoNum type="alphaUcParenR"/>
            </a:pPr>
            <a:r>
              <a:rPr lang="lt-LT" altLang="en-US" dirty="0" smtClean="0">
                <a:solidFill>
                  <a:schemeClr val="tx1"/>
                </a:solidFill>
              </a:rPr>
              <a:t>Meteoritai</a:t>
            </a:r>
          </a:p>
          <a:p>
            <a:pPr marL="0" indent="0">
              <a:buNone/>
            </a:pPr>
            <a:r>
              <a:rPr lang="lt-LT" altLang="en-US" dirty="0" smtClean="0">
                <a:solidFill>
                  <a:schemeClr val="tx1"/>
                </a:solidFill>
              </a:rPr>
              <a:t>9</a:t>
            </a:r>
            <a:r>
              <a:rPr lang="lt-LT" altLang="en-US" dirty="0" smtClean="0">
                <a:solidFill>
                  <a:schemeClr val="tx1"/>
                </a:solidFill>
                <a:latin typeface="+mj-lt"/>
              </a:rPr>
              <a:t>. </a:t>
            </a:r>
            <a:r>
              <a:rPr lang="en-US" altLang="en-US" dirty="0" err="1" smtClean="0">
                <a:solidFill>
                  <a:schemeClr val="tx1"/>
                </a:solidFill>
                <a:latin typeface="+mj-lt"/>
              </a:rPr>
              <a:t>Kiek</a:t>
            </a:r>
            <a:r>
              <a:rPr lang="en-US" altLang="en-US" dirty="0" smtClean="0">
                <a:solidFill>
                  <a:schemeClr val="tx1"/>
                </a:solidFill>
                <a:latin typeface="+mj-lt"/>
              </a:rPr>
              <a:t> </a:t>
            </a:r>
            <a:r>
              <a:rPr lang="lt-LT" dirty="0" smtClean="0">
                <a:solidFill>
                  <a:schemeClr val="tx1"/>
                </a:solidFill>
              </a:rPr>
              <a:t>asteroidų masės </a:t>
            </a:r>
            <a:r>
              <a:rPr lang="en-US" dirty="0" smtClean="0">
                <a:solidFill>
                  <a:schemeClr val="tx1"/>
                </a:solidFill>
              </a:rPr>
              <a:t>% </a:t>
            </a:r>
            <a:r>
              <a:rPr lang="en-US" dirty="0" err="1" smtClean="0">
                <a:solidFill>
                  <a:schemeClr val="tx1"/>
                </a:solidFill>
              </a:rPr>
              <a:t>sudaro</a:t>
            </a:r>
            <a:r>
              <a:rPr lang="en-US" dirty="0" smtClean="0">
                <a:solidFill>
                  <a:schemeClr val="tx1"/>
                </a:solidFill>
              </a:rPr>
              <a:t> </a:t>
            </a:r>
            <a:r>
              <a:rPr lang="lt-LT" dirty="0" smtClean="0">
                <a:solidFill>
                  <a:schemeClr val="tx1"/>
                </a:solidFill>
              </a:rPr>
              <a:t>Mėnulio masės</a:t>
            </a:r>
            <a:r>
              <a:rPr lang="en-US" dirty="0" smtClean="0">
                <a:solidFill>
                  <a:schemeClr val="tx1"/>
                </a:solidFill>
              </a:rPr>
              <a:t>?</a:t>
            </a:r>
          </a:p>
          <a:p>
            <a:pPr marL="0" indent="0">
              <a:buNone/>
            </a:pPr>
            <a:r>
              <a:rPr lang="en-US" altLang="en-US" dirty="0" smtClean="0">
                <a:solidFill>
                  <a:schemeClr val="tx1"/>
                </a:solidFill>
              </a:rPr>
              <a:t>A) 10%</a:t>
            </a:r>
          </a:p>
          <a:p>
            <a:pPr marL="0" indent="0">
              <a:buNone/>
            </a:pPr>
            <a:r>
              <a:rPr lang="en-US" altLang="en-US" dirty="0" smtClean="0">
                <a:solidFill>
                  <a:schemeClr val="tx1"/>
                </a:solidFill>
              </a:rPr>
              <a:t>B) 5%</a:t>
            </a:r>
            <a:endParaRPr lang="lt-LT" altLang="en-US" dirty="0">
              <a:solidFill>
                <a:schemeClr val="tx1"/>
              </a:solidFill>
            </a:endParaRPr>
          </a:p>
        </p:txBody>
      </p:sp>
    </p:spTree>
    <p:extLst>
      <p:ext uri="{BB962C8B-B14F-4D97-AF65-F5344CB8AC3E}">
        <p14:creationId xmlns:p14="http://schemas.microsoft.com/office/powerpoint/2010/main" val="4971375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1908175" y="152400"/>
            <a:ext cx="7056438" cy="723900"/>
          </a:xfrm>
        </p:spPr>
        <p:txBody>
          <a:bodyPr/>
          <a:lstStyle/>
          <a:p>
            <a:r>
              <a:rPr lang="lt-LT" altLang="en-US" sz="4000" dirty="0" smtClean="0">
                <a:solidFill>
                  <a:schemeClr val="tx1"/>
                </a:solidFill>
              </a:rPr>
              <a:t>Testas</a:t>
            </a:r>
            <a:endParaRPr lang="en-US" altLang="en-US" sz="4000" dirty="0">
              <a:solidFill>
                <a:schemeClr val="tx1"/>
              </a:solidFill>
            </a:endParaRPr>
          </a:p>
        </p:txBody>
      </p:sp>
      <p:sp>
        <p:nvSpPr>
          <p:cNvPr id="114691" name="Rectangle 3"/>
          <p:cNvSpPr>
            <a:spLocks noGrp="1" noChangeArrowheads="1"/>
          </p:cNvSpPr>
          <p:nvPr>
            <p:ph type="body" idx="1"/>
          </p:nvPr>
        </p:nvSpPr>
        <p:spPr>
          <a:xfrm>
            <a:off x="1908175" y="685800"/>
            <a:ext cx="7056438" cy="61722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p>
            <a:pPr marL="0" indent="0">
              <a:buNone/>
            </a:pPr>
            <a:r>
              <a:rPr lang="en-US" altLang="en-US" dirty="0" smtClean="0">
                <a:solidFill>
                  <a:schemeClr val="tx1"/>
                </a:solidFill>
              </a:rPr>
              <a:t>10</a:t>
            </a:r>
            <a:r>
              <a:rPr lang="lt-LT" altLang="en-US" dirty="0" smtClean="0">
                <a:solidFill>
                  <a:schemeClr val="tx1"/>
                </a:solidFill>
              </a:rPr>
              <a:t>. </a:t>
            </a:r>
            <a:r>
              <a:rPr lang="en-US" altLang="en-US" dirty="0" err="1">
                <a:solidFill>
                  <a:schemeClr val="tx1"/>
                </a:solidFill>
              </a:rPr>
              <a:t>Kada</a:t>
            </a:r>
            <a:r>
              <a:rPr lang="en-US" altLang="en-US" dirty="0">
                <a:solidFill>
                  <a:schemeClr val="tx1"/>
                </a:solidFill>
              </a:rPr>
              <a:t> </a:t>
            </a:r>
            <a:r>
              <a:rPr lang="en-US" altLang="en-US" dirty="0" err="1">
                <a:solidFill>
                  <a:schemeClr val="tx1"/>
                </a:solidFill>
              </a:rPr>
              <a:t>buvo</a:t>
            </a:r>
            <a:r>
              <a:rPr lang="en-US" altLang="en-US" dirty="0">
                <a:solidFill>
                  <a:schemeClr val="tx1"/>
                </a:solidFill>
              </a:rPr>
              <a:t> </a:t>
            </a:r>
            <a:r>
              <a:rPr lang="en-US" altLang="en-US" dirty="0" err="1">
                <a:solidFill>
                  <a:schemeClr val="tx1"/>
                </a:solidFill>
              </a:rPr>
              <a:t>atrasta</a:t>
            </a:r>
            <a:r>
              <a:rPr lang="en-US" altLang="en-US" dirty="0">
                <a:solidFill>
                  <a:schemeClr val="tx1"/>
                </a:solidFill>
              </a:rPr>
              <a:t> </a:t>
            </a:r>
            <a:r>
              <a:rPr lang="lt-LT" altLang="ko-KR" dirty="0">
                <a:solidFill>
                  <a:schemeClr val="tx1"/>
                </a:solidFill>
                <a:ea typeface="굴림" panose="020B0600000101010101" pitchFamily="34" charset="-127"/>
              </a:rPr>
              <a:t>Černio-Petrausko kometa</a:t>
            </a:r>
            <a:r>
              <a:rPr lang="en-US" altLang="ko-KR" dirty="0">
                <a:solidFill>
                  <a:schemeClr val="tx1"/>
                </a:solidFill>
                <a:ea typeface="굴림" panose="020B0600000101010101" pitchFamily="34" charset="-127"/>
              </a:rPr>
              <a:t>?</a:t>
            </a:r>
            <a:endParaRPr lang="en-US" altLang="en-US" dirty="0">
              <a:solidFill>
                <a:schemeClr val="tx1"/>
              </a:solidFill>
            </a:endParaRPr>
          </a:p>
          <a:p>
            <a:pPr marL="0" indent="0">
              <a:buNone/>
            </a:pPr>
            <a:r>
              <a:rPr lang="en-US" altLang="ko-KR" dirty="0" smtClean="0">
                <a:solidFill>
                  <a:schemeClr val="tx1"/>
                </a:solidFill>
                <a:latin typeface="Verdana" panose="020B0604030504040204" pitchFamily="34" charset="0"/>
                <a:ea typeface="굴림" panose="020B0600000101010101" pitchFamily="34" charset="-127"/>
              </a:rPr>
              <a:t>A)1982</a:t>
            </a:r>
          </a:p>
          <a:p>
            <a:pPr marL="0" indent="0">
              <a:buNone/>
            </a:pPr>
            <a:r>
              <a:rPr lang="en-US" altLang="ko-KR" dirty="0" smtClean="0">
                <a:solidFill>
                  <a:schemeClr val="tx1"/>
                </a:solidFill>
                <a:latin typeface="Verdana" panose="020B0604030504040204" pitchFamily="34" charset="0"/>
                <a:ea typeface="굴림" panose="020B0600000101010101" pitchFamily="34" charset="-127"/>
              </a:rPr>
              <a:t>B)1980</a:t>
            </a:r>
          </a:p>
          <a:p>
            <a:pPr marL="0" indent="0">
              <a:buNone/>
            </a:pPr>
            <a:r>
              <a:rPr lang="en-US" altLang="ko-KR" dirty="0" smtClean="0">
                <a:solidFill>
                  <a:schemeClr val="tx1"/>
                </a:solidFill>
                <a:latin typeface="Verdana" panose="020B0604030504040204" pitchFamily="34" charset="0"/>
                <a:ea typeface="굴림" panose="020B0600000101010101" pitchFamily="34" charset="-127"/>
              </a:rPr>
              <a:t>C)1960</a:t>
            </a:r>
            <a:r>
              <a:rPr lang="lt-LT" altLang="ko-KR" dirty="0" smtClean="0">
                <a:latin typeface="Verdana" panose="020B0604030504040204" pitchFamily="34" charset="0"/>
                <a:ea typeface="굴림" panose="020B0600000101010101" pitchFamily="34" charset="-127"/>
              </a:rPr>
              <a:t>Černio-Petrausko </a:t>
            </a:r>
            <a:r>
              <a:rPr lang="lt-LT" altLang="ko-KR" dirty="0">
                <a:latin typeface="Verdana" panose="020B0604030504040204" pitchFamily="34" charset="0"/>
                <a:ea typeface="굴림" panose="020B0600000101010101" pitchFamily="34" charset="-127"/>
              </a:rPr>
              <a:t>kometa</a:t>
            </a:r>
            <a:endParaRPr lang="lt-LT" altLang="en-US" dirty="0" smtClean="0">
              <a:solidFill>
                <a:schemeClr val="tx1"/>
              </a:solidFill>
            </a:endParaRPr>
          </a:p>
        </p:txBody>
      </p:sp>
    </p:spTree>
    <p:extLst>
      <p:ext uri="{BB962C8B-B14F-4D97-AF65-F5344CB8AC3E}">
        <p14:creationId xmlns:p14="http://schemas.microsoft.com/office/powerpoint/2010/main" val="16366202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1908175" y="188913"/>
            <a:ext cx="7056438" cy="723900"/>
          </a:xfrm>
        </p:spPr>
        <p:txBody>
          <a:bodyPr/>
          <a:lstStyle/>
          <a:p>
            <a:r>
              <a:rPr lang="en-US" altLang="en-US" sz="4000" dirty="0" err="1" smtClean="0">
                <a:solidFill>
                  <a:schemeClr val="tx1"/>
                </a:solidFill>
              </a:rPr>
              <a:t>Atsakymai</a:t>
            </a:r>
            <a:endParaRPr lang="en-US" altLang="en-US" sz="4000" dirty="0">
              <a:solidFill>
                <a:schemeClr val="tx1"/>
              </a:solidFill>
            </a:endParaRPr>
          </a:p>
        </p:txBody>
      </p:sp>
      <p:sp>
        <p:nvSpPr>
          <p:cNvPr id="114691" name="Rectangle 3"/>
          <p:cNvSpPr>
            <a:spLocks noGrp="1" noChangeArrowheads="1"/>
          </p:cNvSpPr>
          <p:nvPr>
            <p:ph type="body" idx="1"/>
          </p:nvPr>
        </p:nvSpPr>
        <p:spPr>
          <a:xfrm>
            <a:off x="1908175" y="685800"/>
            <a:ext cx="7056438" cy="6172200"/>
          </a:xfrm>
          <a:extLst>
            <a:ext uri="{AF507438-7753-43E0-B8FC-AC1667EBCBE1}">
              <a14:hiddenEffects xmlns:a14="http://schemas.microsoft.com/office/drawing/2010/main">
                <a:effectLst>
                  <a:outerShdw dist="35921" dir="2700000" algn="ctr" rotWithShape="0">
                    <a:schemeClr val="tx1"/>
                  </a:outerShdw>
                </a:effectLst>
              </a14:hiddenEffects>
            </a:ext>
          </a:extLst>
        </p:spPr>
        <p:txBody>
          <a:bodyPr/>
          <a:lstStyle/>
          <a:p>
            <a:pPr marL="0" indent="0">
              <a:buNone/>
            </a:pPr>
            <a:r>
              <a:rPr lang="en-US" altLang="en-US" dirty="0" smtClean="0">
                <a:solidFill>
                  <a:schemeClr val="tx1"/>
                </a:solidFill>
              </a:rPr>
              <a:t>1.B</a:t>
            </a:r>
          </a:p>
          <a:p>
            <a:pPr marL="0" indent="0">
              <a:buNone/>
            </a:pPr>
            <a:r>
              <a:rPr lang="en-US" altLang="en-US" dirty="0" smtClean="0">
                <a:solidFill>
                  <a:schemeClr val="tx1"/>
                </a:solidFill>
              </a:rPr>
              <a:t>2.A</a:t>
            </a:r>
          </a:p>
          <a:p>
            <a:pPr marL="0" indent="0">
              <a:buNone/>
            </a:pPr>
            <a:r>
              <a:rPr lang="en-US" altLang="en-US" dirty="0" smtClean="0">
                <a:solidFill>
                  <a:schemeClr val="tx1"/>
                </a:solidFill>
              </a:rPr>
              <a:t>3.A</a:t>
            </a:r>
          </a:p>
          <a:p>
            <a:pPr marL="0" indent="0">
              <a:buNone/>
            </a:pPr>
            <a:r>
              <a:rPr lang="en-US" altLang="en-US" dirty="0" smtClean="0">
                <a:solidFill>
                  <a:schemeClr val="tx1"/>
                </a:solidFill>
              </a:rPr>
              <a:t>4.B</a:t>
            </a:r>
          </a:p>
          <a:p>
            <a:pPr marL="0" indent="0">
              <a:buNone/>
            </a:pPr>
            <a:r>
              <a:rPr lang="en-US" altLang="en-US" dirty="0" smtClean="0">
                <a:solidFill>
                  <a:schemeClr val="tx1"/>
                </a:solidFill>
              </a:rPr>
              <a:t>5.A</a:t>
            </a:r>
          </a:p>
          <a:p>
            <a:pPr marL="0" indent="0">
              <a:buNone/>
            </a:pPr>
            <a:r>
              <a:rPr lang="en-US" altLang="en-US" dirty="0" smtClean="0">
                <a:solidFill>
                  <a:schemeClr val="tx1"/>
                </a:solidFill>
              </a:rPr>
              <a:t>6.A</a:t>
            </a:r>
          </a:p>
          <a:p>
            <a:pPr marL="0" indent="0">
              <a:buNone/>
            </a:pPr>
            <a:r>
              <a:rPr lang="en-US" altLang="en-US" dirty="0" smtClean="0">
                <a:solidFill>
                  <a:schemeClr val="tx1"/>
                </a:solidFill>
              </a:rPr>
              <a:t>7.B</a:t>
            </a:r>
          </a:p>
          <a:p>
            <a:pPr marL="0" indent="0">
              <a:buNone/>
            </a:pPr>
            <a:r>
              <a:rPr lang="en-US" altLang="en-US" dirty="0" smtClean="0">
                <a:solidFill>
                  <a:schemeClr val="tx1"/>
                </a:solidFill>
              </a:rPr>
              <a:t>8.A</a:t>
            </a:r>
          </a:p>
          <a:p>
            <a:pPr marL="0" indent="0">
              <a:buNone/>
            </a:pPr>
            <a:r>
              <a:rPr lang="en-US" altLang="en-US" dirty="0" smtClean="0">
                <a:solidFill>
                  <a:schemeClr val="tx1"/>
                </a:solidFill>
              </a:rPr>
              <a:t>9.B</a:t>
            </a:r>
          </a:p>
          <a:p>
            <a:pPr marL="0" indent="0">
              <a:buNone/>
            </a:pPr>
            <a:r>
              <a:rPr lang="en-US" altLang="en-US" dirty="0" smtClean="0">
                <a:solidFill>
                  <a:schemeClr val="tx1"/>
                </a:solidFill>
              </a:rPr>
              <a:t>10.B</a:t>
            </a:r>
            <a:endParaRPr lang="lt-LT" altLang="en-US" dirty="0" smtClean="0">
              <a:solidFill>
                <a:schemeClr val="tx1"/>
              </a:solidFill>
            </a:endParaRPr>
          </a:p>
        </p:txBody>
      </p:sp>
    </p:spTree>
    <p:extLst>
      <p:ext uri="{BB962C8B-B14F-4D97-AF65-F5344CB8AC3E}">
        <p14:creationId xmlns:p14="http://schemas.microsoft.com/office/powerpoint/2010/main" val="39323614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47800" y="152400"/>
            <a:ext cx="6624637" cy="508000"/>
          </a:xfrm>
        </p:spPr>
        <p:txBody>
          <a:bodyPr/>
          <a:lstStyle/>
          <a:p>
            <a:r>
              <a:rPr lang="lt-LT" dirty="0" smtClean="0"/>
              <a:t>Informaciniai šaltiniai</a:t>
            </a:r>
            <a:endParaRPr lang="lt-LT" dirty="0"/>
          </a:p>
        </p:txBody>
      </p:sp>
      <p:sp>
        <p:nvSpPr>
          <p:cNvPr id="3" name="Turinio vietos rezervavimo ženklas 2"/>
          <p:cNvSpPr>
            <a:spLocks noGrp="1"/>
          </p:cNvSpPr>
          <p:nvPr>
            <p:ph idx="1"/>
          </p:nvPr>
        </p:nvSpPr>
        <p:spPr/>
        <p:txBody>
          <a:bodyPr/>
          <a:lstStyle/>
          <a:p>
            <a:r>
              <a:rPr lang="lt-LT" dirty="0">
                <a:hlinkClick r:id="rId2"/>
              </a:rPr>
              <a:t>https://lt.wikipedia.org/wiki</a:t>
            </a:r>
            <a:r>
              <a:rPr lang="lt-LT" dirty="0" smtClean="0">
                <a:hlinkClick r:id="rId2"/>
              </a:rPr>
              <a:t>/</a:t>
            </a:r>
            <a:endParaRPr lang="lt-LT" dirty="0" smtClean="0"/>
          </a:p>
          <a:p>
            <a:r>
              <a:rPr lang="lt-LT" dirty="0">
                <a:hlinkClick r:id="rId3"/>
              </a:rPr>
              <a:t>https://</a:t>
            </a:r>
            <a:r>
              <a:rPr lang="lt-LT" dirty="0" smtClean="0">
                <a:hlinkClick r:id="rId3"/>
              </a:rPr>
              <a:t>en.wikipedia.org/wiki/</a:t>
            </a:r>
            <a:endParaRPr lang="lt-LT" dirty="0" smtClean="0"/>
          </a:p>
          <a:p>
            <a:r>
              <a:rPr lang="lt-LT" dirty="0" smtClean="0">
                <a:hlinkClick r:id="rId4"/>
              </a:rPr>
              <a:t>https://studijos.tv3.lt/</a:t>
            </a:r>
            <a:endParaRPr lang="lt-LT" dirty="0" smtClean="0"/>
          </a:p>
          <a:p>
            <a:r>
              <a:rPr lang="lt-LT" dirty="0" smtClean="0">
                <a:hlinkClick r:id="rId5"/>
              </a:rPr>
              <a:t>https://astronomija.speros.lt/0lvd-mažieji-saulės-sistemos-kūnai.html/</a:t>
            </a:r>
            <a:endParaRPr lang="lt-LT" dirty="0" smtClean="0"/>
          </a:p>
          <a:p>
            <a:r>
              <a:rPr lang="lt-LT" dirty="0">
                <a:hlinkClick r:id="rId6"/>
              </a:rPr>
              <a:t>http://</a:t>
            </a:r>
            <a:r>
              <a:rPr lang="lt-LT" dirty="0" smtClean="0">
                <a:hlinkClick r:id="rId6"/>
              </a:rPr>
              <a:t>maziejisaulessistemoskunai.blogspot.lt/2014/04/mazieji-saules-sistemos-kunai-kometos.html</a:t>
            </a:r>
            <a:endParaRPr lang="lt-LT" dirty="0" smtClean="0"/>
          </a:p>
          <a:p>
            <a:endParaRPr lang="lt-LT" dirty="0"/>
          </a:p>
        </p:txBody>
      </p:sp>
    </p:spTree>
    <p:extLst>
      <p:ext uri="{BB962C8B-B14F-4D97-AF65-F5344CB8AC3E}">
        <p14:creationId xmlns:p14="http://schemas.microsoft.com/office/powerpoint/2010/main" val="4084606145"/>
      </p:ext>
    </p:extLst>
  </p:cSld>
  <p:clrMapOvr>
    <a:masterClrMapping/>
  </p:clrMapOvr>
</p:sld>
</file>

<file path=ppt/theme/theme1.xml><?xml version="1.0" encoding="utf-8"?>
<a:theme xmlns:a="http://schemas.openxmlformats.org/drawingml/2006/main" name="template">
  <a:themeElements>
    <a:clrScheme name="template 13">
      <a:dk1>
        <a:srgbClr val="4D4D4D"/>
      </a:dk1>
      <a:lt1>
        <a:srgbClr val="FFFFFF"/>
      </a:lt1>
      <a:dk2>
        <a:srgbClr val="000000"/>
      </a:dk2>
      <a:lt2>
        <a:srgbClr val="043000"/>
      </a:lt2>
      <a:accent1>
        <a:srgbClr val="33A900"/>
      </a:accent1>
      <a:accent2>
        <a:srgbClr val="525B56"/>
      </a:accent2>
      <a:accent3>
        <a:srgbClr val="FFFFFF"/>
      </a:accent3>
      <a:accent4>
        <a:srgbClr val="404040"/>
      </a:accent4>
      <a:accent5>
        <a:srgbClr val="ADD1AA"/>
      </a:accent5>
      <a:accent6>
        <a:srgbClr val="49524D"/>
      </a:accent6>
      <a:hlink>
        <a:srgbClr val="747D79"/>
      </a:hlink>
      <a:folHlink>
        <a:srgbClr val="EAEAEA"/>
      </a:folHlink>
    </a:clrScheme>
    <a:fontScheme name="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template 1">
        <a:dk1>
          <a:srgbClr val="4D4D4D"/>
        </a:dk1>
        <a:lt1>
          <a:srgbClr val="FFFFFF"/>
        </a:lt1>
        <a:dk2>
          <a:srgbClr val="000000"/>
        </a:dk2>
        <a:lt2>
          <a:srgbClr val="6E6046"/>
        </a:lt2>
        <a:accent1>
          <a:srgbClr val="B69E77"/>
        </a:accent1>
        <a:accent2>
          <a:srgbClr val="9E280E"/>
        </a:accent2>
        <a:accent3>
          <a:srgbClr val="FFFFFF"/>
        </a:accent3>
        <a:accent4>
          <a:srgbClr val="404040"/>
        </a:accent4>
        <a:accent5>
          <a:srgbClr val="D7CCBD"/>
        </a:accent5>
        <a:accent6>
          <a:srgbClr val="8F230C"/>
        </a:accent6>
        <a:hlink>
          <a:srgbClr val="FFC6A4"/>
        </a:hlink>
        <a:folHlink>
          <a:srgbClr val="EAEAEA"/>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000000"/>
        </a:dk2>
        <a:lt2>
          <a:srgbClr val="6E6046"/>
        </a:lt2>
        <a:accent1>
          <a:srgbClr val="B69E77"/>
        </a:accent1>
        <a:accent2>
          <a:srgbClr val="9E280E"/>
        </a:accent2>
        <a:accent3>
          <a:srgbClr val="FFFFFF"/>
        </a:accent3>
        <a:accent4>
          <a:srgbClr val="404040"/>
        </a:accent4>
        <a:accent5>
          <a:srgbClr val="D7CCBD"/>
        </a:accent5>
        <a:accent6>
          <a:srgbClr val="8F230C"/>
        </a:accent6>
        <a:hlink>
          <a:srgbClr val="E1C6A4"/>
        </a:hlink>
        <a:folHlink>
          <a:srgbClr val="EAEAEA"/>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000000"/>
        </a:dk2>
        <a:lt2>
          <a:srgbClr val="532F3C"/>
        </a:lt2>
        <a:accent1>
          <a:srgbClr val="CDC09A"/>
        </a:accent1>
        <a:accent2>
          <a:srgbClr val="AC9F55"/>
        </a:accent2>
        <a:accent3>
          <a:srgbClr val="FFFFFF"/>
        </a:accent3>
        <a:accent4>
          <a:srgbClr val="404040"/>
        </a:accent4>
        <a:accent5>
          <a:srgbClr val="E3DCCA"/>
        </a:accent5>
        <a:accent6>
          <a:srgbClr val="9B904C"/>
        </a:accent6>
        <a:hlink>
          <a:srgbClr val="DBD3C7"/>
        </a:hlink>
        <a:folHlink>
          <a:srgbClr val="EAEAEA"/>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000000"/>
        </a:dk2>
        <a:lt2>
          <a:srgbClr val="064300"/>
        </a:lt2>
        <a:accent1>
          <a:srgbClr val="AC927F"/>
        </a:accent1>
        <a:accent2>
          <a:srgbClr val="3AAE00"/>
        </a:accent2>
        <a:accent3>
          <a:srgbClr val="FFFFFF"/>
        </a:accent3>
        <a:accent4>
          <a:srgbClr val="404040"/>
        </a:accent4>
        <a:accent5>
          <a:srgbClr val="D2C7C0"/>
        </a:accent5>
        <a:accent6>
          <a:srgbClr val="349D00"/>
        </a:accent6>
        <a:hlink>
          <a:srgbClr val="D2B8A0"/>
        </a:hlink>
        <a:folHlink>
          <a:srgbClr val="EAEAEA"/>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000000"/>
        </a:dk2>
        <a:lt2>
          <a:srgbClr val="033100"/>
        </a:lt2>
        <a:accent1>
          <a:srgbClr val="2F9400"/>
        </a:accent1>
        <a:accent2>
          <a:srgbClr val="6C838B"/>
        </a:accent2>
        <a:accent3>
          <a:srgbClr val="FFFFFF"/>
        </a:accent3>
        <a:accent4>
          <a:srgbClr val="404040"/>
        </a:accent4>
        <a:accent5>
          <a:srgbClr val="ADC8AA"/>
        </a:accent5>
        <a:accent6>
          <a:srgbClr val="61767D"/>
        </a:accent6>
        <a:hlink>
          <a:srgbClr val="996E68"/>
        </a:hlink>
        <a:folHlink>
          <a:srgbClr val="EAEAEA"/>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000000"/>
        </a:dk2>
        <a:lt2>
          <a:srgbClr val="063B00"/>
        </a:lt2>
        <a:accent1>
          <a:srgbClr val="33A800"/>
        </a:accent1>
        <a:accent2>
          <a:srgbClr val="B26D33"/>
        </a:accent2>
        <a:accent3>
          <a:srgbClr val="FFFFFF"/>
        </a:accent3>
        <a:accent4>
          <a:srgbClr val="404040"/>
        </a:accent4>
        <a:accent5>
          <a:srgbClr val="ADD1AA"/>
        </a:accent5>
        <a:accent6>
          <a:srgbClr val="A1622D"/>
        </a:accent6>
        <a:hlink>
          <a:srgbClr val="CE7931"/>
        </a:hlink>
        <a:folHlink>
          <a:srgbClr val="EAEAEA"/>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000000"/>
        </a:dk2>
        <a:lt2>
          <a:srgbClr val="224700"/>
        </a:lt2>
        <a:accent1>
          <a:srgbClr val="68A500"/>
        </a:accent1>
        <a:accent2>
          <a:srgbClr val="8CB400"/>
        </a:accent2>
        <a:accent3>
          <a:srgbClr val="FFFFFF"/>
        </a:accent3>
        <a:accent4>
          <a:srgbClr val="404040"/>
        </a:accent4>
        <a:accent5>
          <a:srgbClr val="B9CFAA"/>
        </a:accent5>
        <a:accent6>
          <a:srgbClr val="7EA300"/>
        </a:accent6>
        <a:hlink>
          <a:srgbClr val="DC888D"/>
        </a:hlink>
        <a:folHlink>
          <a:srgbClr val="EAEAEA"/>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000000"/>
        </a:dk2>
        <a:lt2>
          <a:srgbClr val="224700"/>
        </a:lt2>
        <a:accent1>
          <a:srgbClr val="68A500"/>
        </a:accent1>
        <a:accent2>
          <a:srgbClr val="8CB400"/>
        </a:accent2>
        <a:accent3>
          <a:srgbClr val="FFFFFF"/>
        </a:accent3>
        <a:accent4>
          <a:srgbClr val="404040"/>
        </a:accent4>
        <a:accent5>
          <a:srgbClr val="B9CFAA"/>
        </a:accent5>
        <a:accent6>
          <a:srgbClr val="7EA300"/>
        </a:accent6>
        <a:hlink>
          <a:srgbClr val="C0C425"/>
        </a:hlink>
        <a:folHlink>
          <a:srgbClr val="EAEAEA"/>
        </a:folHlink>
      </a:clrScheme>
      <a:clrMap bg1="lt1" tx1="dk1" bg2="lt2" tx2="dk2" accent1="accent1" accent2="accent2" accent3="accent3" accent4="accent4" accent5="accent5" accent6="accent6" hlink="hlink" folHlink="folHlink"/>
    </a:extraClrScheme>
    <a:extraClrScheme>
      <a:clrScheme name="template 9">
        <a:dk1>
          <a:srgbClr val="4D4D4D"/>
        </a:dk1>
        <a:lt1>
          <a:srgbClr val="FFFFFF"/>
        </a:lt1>
        <a:dk2>
          <a:srgbClr val="000000"/>
        </a:dk2>
        <a:lt2>
          <a:srgbClr val="265400"/>
        </a:lt2>
        <a:accent1>
          <a:srgbClr val="37A091"/>
        </a:accent1>
        <a:accent2>
          <a:srgbClr val="CC8587"/>
        </a:accent2>
        <a:accent3>
          <a:srgbClr val="FFFFFF"/>
        </a:accent3>
        <a:accent4>
          <a:srgbClr val="404040"/>
        </a:accent4>
        <a:accent5>
          <a:srgbClr val="AECDC7"/>
        </a:accent5>
        <a:accent6>
          <a:srgbClr val="B9787A"/>
        </a:accent6>
        <a:hlink>
          <a:srgbClr val="FCE46D"/>
        </a:hlink>
        <a:folHlink>
          <a:srgbClr val="EAEAEA"/>
        </a:folHlink>
      </a:clrScheme>
      <a:clrMap bg1="lt1" tx1="dk1" bg2="lt2" tx2="dk2" accent1="accent1" accent2="accent2" accent3="accent3" accent4="accent4" accent5="accent5" accent6="accent6" hlink="hlink" folHlink="folHlink"/>
    </a:extraClrScheme>
    <a:extraClrScheme>
      <a:clrScheme name="template 10">
        <a:dk1>
          <a:srgbClr val="4D4D4D"/>
        </a:dk1>
        <a:lt1>
          <a:srgbClr val="FFFFFF"/>
        </a:lt1>
        <a:dk2>
          <a:srgbClr val="000000"/>
        </a:dk2>
        <a:lt2>
          <a:srgbClr val="546715"/>
        </a:lt2>
        <a:accent1>
          <a:srgbClr val="EF733A"/>
        </a:accent1>
        <a:accent2>
          <a:srgbClr val="C1D72E"/>
        </a:accent2>
        <a:accent3>
          <a:srgbClr val="FFFFFF"/>
        </a:accent3>
        <a:accent4>
          <a:srgbClr val="404040"/>
        </a:accent4>
        <a:accent5>
          <a:srgbClr val="F6BCAE"/>
        </a:accent5>
        <a:accent6>
          <a:srgbClr val="AFC329"/>
        </a:accent6>
        <a:hlink>
          <a:srgbClr val="F19545"/>
        </a:hlink>
        <a:folHlink>
          <a:srgbClr val="EAEAEA"/>
        </a:folHlink>
      </a:clrScheme>
      <a:clrMap bg1="lt1" tx1="dk1" bg2="lt2" tx2="dk2" accent1="accent1" accent2="accent2" accent3="accent3" accent4="accent4" accent5="accent5" accent6="accent6" hlink="hlink" folHlink="folHlink"/>
    </a:extraClrScheme>
    <a:extraClrScheme>
      <a:clrScheme name="template 11">
        <a:dk1>
          <a:srgbClr val="4D4D4D"/>
        </a:dk1>
        <a:lt1>
          <a:srgbClr val="FFFFFF"/>
        </a:lt1>
        <a:dk2>
          <a:srgbClr val="000000"/>
        </a:dk2>
        <a:lt2>
          <a:srgbClr val="406910"/>
        </a:lt2>
        <a:accent1>
          <a:srgbClr val="D04611"/>
        </a:accent1>
        <a:accent2>
          <a:srgbClr val="77BB0F"/>
        </a:accent2>
        <a:accent3>
          <a:srgbClr val="FFFFFF"/>
        </a:accent3>
        <a:accent4>
          <a:srgbClr val="404040"/>
        </a:accent4>
        <a:accent5>
          <a:srgbClr val="E4B0AA"/>
        </a:accent5>
        <a:accent6>
          <a:srgbClr val="6BA90C"/>
        </a:accent6>
        <a:hlink>
          <a:srgbClr val="6CA2C7"/>
        </a:hlink>
        <a:folHlink>
          <a:srgbClr val="EAEAEA"/>
        </a:folHlink>
      </a:clrScheme>
      <a:clrMap bg1="lt1" tx1="dk1" bg2="lt2" tx2="dk2" accent1="accent1" accent2="accent2" accent3="accent3" accent4="accent4" accent5="accent5" accent6="accent6" hlink="hlink" folHlink="folHlink"/>
    </a:extraClrScheme>
    <a:extraClrScheme>
      <a:clrScheme name="template 12">
        <a:dk1>
          <a:srgbClr val="4D4D4D"/>
        </a:dk1>
        <a:lt1>
          <a:srgbClr val="FFFFFF"/>
        </a:lt1>
        <a:dk2>
          <a:srgbClr val="000000"/>
        </a:dk2>
        <a:lt2>
          <a:srgbClr val="102214"/>
        </a:lt2>
        <a:accent1>
          <a:srgbClr val="457136"/>
        </a:accent1>
        <a:accent2>
          <a:srgbClr val="599B51"/>
        </a:accent2>
        <a:accent3>
          <a:srgbClr val="FFFFFF"/>
        </a:accent3>
        <a:accent4>
          <a:srgbClr val="404040"/>
        </a:accent4>
        <a:accent5>
          <a:srgbClr val="B0BBAE"/>
        </a:accent5>
        <a:accent6>
          <a:srgbClr val="508C49"/>
        </a:accent6>
        <a:hlink>
          <a:srgbClr val="78A552"/>
        </a:hlink>
        <a:folHlink>
          <a:srgbClr val="EAEAEA"/>
        </a:folHlink>
      </a:clrScheme>
      <a:clrMap bg1="lt1" tx1="dk1" bg2="lt2" tx2="dk2" accent1="accent1" accent2="accent2" accent3="accent3" accent4="accent4" accent5="accent5" accent6="accent6" hlink="hlink" folHlink="folHlink"/>
    </a:extraClrScheme>
    <a:extraClrScheme>
      <a:clrScheme name="template 13">
        <a:dk1>
          <a:srgbClr val="4D4D4D"/>
        </a:dk1>
        <a:lt1>
          <a:srgbClr val="FFFFFF"/>
        </a:lt1>
        <a:dk2>
          <a:srgbClr val="000000"/>
        </a:dk2>
        <a:lt2>
          <a:srgbClr val="043000"/>
        </a:lt2>
        <a:accent1>
          <a:srgbClr val="33A900"/>
        </a:accent1>
        <a:accent2>
          <a:srgbClr val="525B56"/>
        </a:accent2>
        <a:accent3>
          <a:srgbClr val="FFFFFF"/>
        </a:accent3>
        <a:accent4>
          <a:srgbClr val="404040"/>
        </a:accent4>
        <a:accent5>
          <a:srgbClr val="ADD1AA"/>
        </a:accent5>
        <a:accent6>
          <a:srgbClr val="49524D"/>
        </a:accent6>
        <a:hlink>
          <a:srgbClr val="747D79"/>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Template>
  <TotalTime>123</TotalTime>
  <Words>658</Words>
  <Application>Microsoft Office PowerPoint</Application>
  <PresentationFormat>Demonstracija ekrane (4:3)</PresentationFormat>
  <Paragraphs>143</Paragraphs>
  <Slides>28</Slides>
  <Notes>0</Notes>
  <HiddenSlides>0</HiddenSlides>
  <MMClips>0</MMClips>
  <ScaleCrop>false</ScaleCrop>
  <HeadingPairs>
    <vt:vector size="4" baseType="variant">
      <vt:variant>
        <vt:lpstr>Tema</vt:lpstr>
      </vt:variant>
      <vt:variant>
        <vt:i4>1</vt:i4>
      </vt:variant>
      <vt:variant>
        <vt:lpstr>Skaidrių pavadinimai</vt:lpstr>
      </vt:variant>
      <vt:variant>
        <vt:i4>28</vt:i4>
      </vt:variant>
    </vt:vector>
  </HeadingPairs>
  <TitlesOfParts>
    <vt:vector size="29" baseType="lpstr">
      <vt:lpstr>template</vt:lpstr>
      <vt:lpstr>Mažieji Saulės sistemos kūnai</vt:lpstr>
      <vt:lpstr>Turinys</vt:lpstr>
      <vt:lpstr>Saulės sistemoms priklausantys kūnai </vt:lpstr>
      <vt:lpstr> Asteroidai</vt:lpstr>
      <vt:lpstr>PowerPoint pristatymas</vt:lpstr>
      <vt:lpstr>Pirmasis asteroidas</vt:lpstr>
      <vt:lpstr>Lietuviškais pavadinimais pavadinti asteroidai </vt:lpstr>
      <vt:lpstr>Kometos</vt:lpstr>
      <vt:lpstr>PowerPoint pristatymas</vt:lpstr>
      <vt:lpstr>Kometos branduolys</vt:lpstr>
      <vt:lpstr>Kometos uodega</vt:lpstr>
      <vt:lpstr>PowerPoint pristatymas</vt:lpstr>
      <vt:lpstr> Černio-Petrausko kometa</vt:lpstr>
      <vt:lpstr>  Meteoridai</vt:lpstr>
      <vt:lpstr> Meteorai</vt:lpstr>
      <vt:lpstr> Meteoritai</vt:lpstr>
      <vt:lpstr>PowerPoint pristatymas</vt:lpstr>
      <vt:lpstr> Meteoritų tipai</vt:lpstr>
      <vt:lpstr> Meteoritų kritimas Lietuvoje </vt:lpstr>
      <vt:lpstr> Astroproblemos</vt:lpstr>
      <vt:lpstr>PowerPoint pristatymas</vt:lpstr>
      <vt:lpstr> Tai įdomu</vt:lpstr>
      <vt:lpstr>Testas</vt:lpstr>
      <vt:lpstr>Testas</vt:lpstr>
      <vt:lpstr>Testas</vt:lpstr>
      <vt:lpstr>Testas</vt:lpstr>
      <vt:lpstr>Atsakymai</vt:lpstr>
      <vt:lpstr>Informaciniai šaltiniai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Mažieji Saulės sistemos kūnai</dc:title>
  <dc:creator>USER</dc:creator>
  <cp:lastModifiedBy>Mokytoja</cp:lastModifiedBy>
  <cp:revision>15</cp:revision>
  <dcterms:created xsi:type="dcterms:W3CDTF">2016-03-28T09:29:21Z</dcterms:created>
  <dcterms:modified xsi:type="dcterms:W3CDTF">2016-04-14T05:29:24Z</dcterms:modified>
</cp:coreProperties>
</file>