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</p:sldMasterIdLst>
  <p:sldIdLst>
    <p:sldId id="256" r:id="rId2"/>
    <p:sldId id="283" r:id="rId3"/>
    <p:sldId id="261" r:id="rId4"/>
    <p:sldId id="263" r:id="rId5"/>
    <p:sldId id="258" r:id="rId6"/>
    <p:sldId id="259" r:id="rId7"/>
    <p:sldId id="260" r:id="rId8"/>
    <p:sldId id="262" r:id="rId9"/>
    <p:sldId id="264" r:id="rId10"/>
    <p:sldId id="266" r:id="rId11"/>
    <p:sldId id="267" r:id="rId12"/>
    <p:sldId id="265" r:id="rId13"/>
    <p:sldId id="273" r:id="rId14"/>
    <p:sldId id="268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72" r:id="rId24"/>
    <p:sldId id="289" r:id="rId25"/>
    <p:sldId id="288" r:id="rId26"/>
    <p:sldId id="290" r:id="rId27"/>
    <p:sldId id="284" r:id="rId28"/>
    <p:sldId id="286" r:id="rId29"/>
    <p:sldId id="287" r:id="rId30"/>
    <p:sldId id="294" r:id="rId31"/>
    <p:sldId id="291" r:id="rId32"/>
    <p:sldId id="292" r:id="rId33"/>
    <p:sldId id="295" r:id="rId34"/>
    <p:sldId id="293" r:id="rId35"/>
    <p:sldId id="296" r:id="rId36"/>
    <p:sldId id="297" r:id="rId37"/>
    <p:sldId id="274" r:id="rId38"/>
    <p:sldId id="285" r:id="rId3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5F9"/>
    <a:srgbClr val="005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660"/>
  </p:normalViewPr>
  <p:slideViewPr>
    <p:cSldViewPr>
      <p:cViewPr>
        <p:scale>
          <a:sx n="94" d="100"/>
          <a:sy n="94" d="100"/>
        </p:scale>
        <p:origin x="-79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2E98-BDA2-48BD-B706-861C9297D3AC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4060-1329-4468-BBAE-25FBE1EE5A5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5950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2E98-BDA2-48BD-B706-861C9297D3AC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4060-1329-4468-BBAE-25FBE1EE5A5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2999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2E98-BDA2-48BD-B706-861C9297D3AC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4060-1329-4468-BBAE-25FBE1EE5A5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395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2E98-BDA2-48BD-B706-861C9297D3AC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4060-1329-4468-BBAE-25FBE1EE5A5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722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2E98-BDA2-48BD-B706-861C9297D3AC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4060-1329-4468-BBAE-25FBE1EE5A5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3754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2E98-BDA2-48BD-B706-861C9297D3AC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4060-1329-4468-BBAE-25FBE1EE5A5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8024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2E98-BDA2-48BD-B706-861C9297D3AC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4060-1329-4468-BBAE-25FBE1EE5A5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896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2E98-BDA2-48BD-B706-861C9297D3AC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4060-1329-4468-BBAE-25FBE1EE5A5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80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2E98-BDA2-48BD-B706-861C9297D3AC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4060-1329-4468-BBAE-25FBE1EE5A5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152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2E98-BDA2-48BD-B706-861C9297D3AC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4060-1329-4468-BBAE-25FBE1EE5A5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473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2E98-BDA2-48BD-B706-861C9297D3AC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84060-1329-4468-BBAE-25FBE1EE5A5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1553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42E98-BDA2-48BD-B706-861C9297D3AC}" type="datetimeFigureOut">
              <a:rPr lang="lt-LT" smtClean="0"/>
              <a:pPr/>
              <a:t>2016.04.05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84060-1329-4468-BBAE-25FBE1EE5A56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47054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21.xml"/><Relationship Id="rId3" Type="http://schemas.openxmlformats.org/officeDocument/2006/relationships/slide" Target="slide5.xml"/><Relationship Id="rId7" Type="http://schemas.openxmlformats.org/officeDocument/2006/relationships/slide" Target="slide12.xml"/><Relationship Id="rId12" Type="http://schemas.openxmlformats.org/officeDocument/2006/relationships/slide" Target="slide19.xml"/><Relationship Id="rId2" Type="http://schemas.openxmlformats.org/officeDocument/2006/relationships/slide" Target="slide3.xml"/><Relationship Id="rId16" Type="http://schemas.openxmlformats.org/officeDocument/2006/relationships/slide" Target="slide3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9.xml"/><Relationship Id="rId11" Type="http://schemas.openxmlformats.org/officeDocument/2006/relationships/slide" Target="slide17.xml"/><Relationship Id="rId5" Type="http://schemas.openxmlformats.org/officeDocument/2006/relationships/slide" Target="slide8.xml"/><Relationship Id="rId15" Type="http://schemas.openxmlformats.org/officeDocument/2006/relationships/slide" Target="slide27.xml"/><Relationship Id="rId10" Type="http://schemas.openxmlformats.org/officeDocument/2006/relationships/slide" Target="slide15.xml"/><Relationship Id="rId4" Type="http://schemas.openxmlformats.org/officeDocument/2006/relationships/slide" Target="slide6.xml"/><Relationship Id="rId9" Type="http://schemas.openxmlformats.org/officeDocument/2006/relationships/slide" Target="slide14.xml"/><Relationship Id="rId14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search?q=automatic+arc+noise+suppression&amp;source=lnms&amp;tbm=isch&amp;sa=X&amp;ved=0ahUKEwjByNrxt_XLAhVGAZoKHS2ZCt4Q_AUIBygB&amp;biw=1024&amp;bih=639#tbm=isch&amp;q=round+electric+discharge+gifs&amp;imgrc=iMpkZ4_AZcAHrM%3A" TargetMode="External"/><Relationship Id="rId3" Type="http://schemas.openxmlformats.org/officeDocument/2006/relationships/hyperlink" Target="http://vddb.library.lt/fedora/get/LT-eLABa-0001:E.02~2004~D_20040913_083724-93042/DS.005.0.01.ETD" TargetMode="External"/><Relationship Id="rId7" Type="http://schemas.openxmlformats.org/officeDocument/2006/relationships/hyperlink" Target="https://www.google.com/search?q=automatic+arc+noise+suppression&amp;source=lnms&amp;tbm=isch&amp;sa=X&amp;ved=0ahUKEwjByNrxt_XLAhVGAZoKHS2ZCt4Q_AUIBygB&amp;biw=1024&amp;bih=639#tbm=isch&amp;q=glow+electrical+discharge+gifs&amp;imgrc=L2VQknE47LHjfM%3A" TargetMode="External"/><Relationship Id="rId2" Type="http://schemas.openxmlformats.org/officeDocument/2006/relationships/hyperlink" Target="http://ik.su.lt/~mariusbm/Elektra/teorija/elektros_srove_dujose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?q=automatic+arc+noise+suppression&amp;source=lnms&amp;tbm=isch&amp;sa=X&amp;ved=0ahUKEwjByNrxt_XLAhVGAZoKHS2ZCt4Q_AUIBygB&amp;biw=1024&amp;bih=639#tbm=isch&amp;q=sparky+electrical+discharge+gifs&amp;imgrc=BpQGQrSC38ZqkM%3A" TargetMode="External"/><Relationship Id="rId11" Type="http://schemas.openxmlformats.org/officeDocument/2006/relationships/slide" Target="slide2.xml"/><Relationship Id="rId5" Type="http://schemas.openxmlformats.org/officeDocument/2006/relationships/hyperlink" Target="https://www.google.com/search?q=automatic+arc+noise+suppression&amp;source=lnms&amp;tbm=isch&amp;sa=X&amp;ved=0ahUKEwjByNrxt_XLAhVGAZoKHS2ZCt4Q_AUIBygB&amp;biw=1024&amp;bih=639#tbm=isch&amp;q=arc+electrical+discharge+gifs&amp;imgrc=LE8AHIS9975eUM%3A" TargetMode="External"/><Relationship Id="rId10" Type="http://schemas.openxmlformats.org/officeDocument/2006/relationships/hyperlink" Target="https://www.youtube.com/watch?v=UF5EDV6T7es" TargetMode="External"/><Relationship Id="rId4" Type="http://schemas.openxmlformats.org/officeDocument/2006/relationships/hyperlink" Target="http://oaji.net/articles/2014/514-1400759001.pdf" TargetMode="External"/><Relationship Id="rId9" Type="http://schemas.openxmlformats.org/officeDocument/2006/relationships/hyperlink" Target="https://www.google.com/search?biw=1024&amp;bih=639&amp;noj=1&amp;tbm=isch&amp;sa=1&amp;q=neon+sign+animated+gif&amp;oq=neon+sign+animated+gif&amp;gs_l=img.3...49751.50902.0.51116.4.4.0.0.0.0.208.597.0j3j1.4.0....0...1c.1.64.img..0.1.153.N2rBN0djdEg#imgrc=B1OqitBqdWMJ0M%3A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09600" y="990600"/>
            <a:ext cx="7924800" cy="1676400"/>
          </a:xfrm>
          <a:solidFill>
            <a:srgbClr val="B3B5F9"/>
          </a:solidFill>
        </p:spPr>
        <p:txBody>
          <a:bodyPr>
            <a:noAutofit/>
          </a:bodyPr>
          <a:lstStyle/>
          <a:p>
            <a:r>
              <a:rPr lang="lt-LT" sz="6000" b="1" dirty="0">
                <a:ln w="9525">
                  <a:solidFill>
                    <a:schemeClr val="tx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Elektros srovė dujose</a:t>
            </a:r>
            <a:br>
              <a:rPr lang="lt-LT" sz="6000" b="1" dirty="0">
                <a:ln w="9525">
                  <a:solidFill>
                    <a:schemeClr val="tx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lt-LT" sz="6000" b="1" dirty="0">
                <a:ln w="9525">
                  <a:solidFill>
                    <a:schemeClr val="tx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(išlydžio rūšys)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452880" y="3105835"/>
            <a:ext cx="6400800" cy="2057400"/>
          </a:xfrm>
          <a:solidFill>
            <a:srgbClr val="B3B5F9"/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lt-LT" sz="2400" dirty="0">
                <a:ln>
                  <a:solidFill>
                    <a:schemeClr val="tx1"/>
                  </a:solidFill>
                </a:ln>
              </a:rPr>
              <a:t>Joana </a:t>
            </a:r>
            <a:r>
              <a:rPr lang="lt-LT" sz="2400" dirty="0" err="1">
                <a:ln>
                  <a:solidFill>
                    <a:schemeClr val="tx1"/>
                  </a:solidFill>
                </a:ln>
              </a:rPr>
              <a:t>Čižinauskaitė</a:t>
            </a:r>
            <a:r>
              <a:rPr lang="lt-LT" sz="2400" dirty="0">
                <a:ln>
                  <a:solidFill>
                    <a:schemeClr val="tx1"/>
                  </a:solidFill>
                </a:ln>
              </a:rPr>
              <a:t> IV </a:t>
            </a:r>
            <a:r>
              <a:rPr lang="lt-LT" sz="2400" dirty="0" err="1">
                <a:ln>
                  <a:solidFill>
                    <a:schemeClr val="tx1"/>
                  </a:solidFill>
                </a:ln>
              </a:rPr>
              <a:t>gimn.kl</a:t>
            </a:r>
            <a:r>
              <a:rPr lang="lt-LT" sz="2400" dirty="0">
                <a:ln>
                  <a:solidFill>
                    <a:schemeClr val="tx1"/>
                  </a:solidFill>
                </a:ln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lt-LT" sz="2400" dirty="0">
                <a:ln>
                  <a:solidFill>
                    <a:schemeClr val="tx1"/>
                  </a:solidFill>
                </a:ln>
              </a:rPr>
              <a:t>Simona </a:t>
            </a:r>
            <a:r>
              <a:rPr lang="lt-LT" sz="2400" dirty="0" err="1">
                <a:ln>
                  <a:solidFill>
                    <a:schemeClr val="tx1"/>
                  </a:solidFill>
                </a:ln>
              </a:rPr>
              <a:t>Jakaitė</a:t>
            </a:r>
            <a:r>
              <a:rPr lang="lt-LT" sz="2400" dirty="0">
                <a:ln>
                  <a:solidFill>
                    <a:schemeClr val="tx1"/>
                  </a:solidFill>
                </a:ln>
              </a:rPr>
              <a:t> IV </a:t>
            </a:r>
            <a:r>
              <a:rPr lang="lt-LT" sz="2400" dirty="0" err="1">
                <a:ln>
                  <a:solidFill>
                    <a:schemeClr val="tx1"/>
                  </a:solidFill>
                </a:ln>
              </a:rPr>
              <a:t>gimn.kl</a:t>
            </a:r>
            <a:r>
              <a:rPr lang="lt-LT" sz="2400" dirty="0">
                <a:ln>
                  <a:solidFill>
                    <a:schemeClr val="tx1"/>
                  </a:solidFill>
                </a:ln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lt-LT" sz="2400" dirty="0">
                <a:ln>
                  <a:solidFill>
                    <a:schemeClr val="tx1"/>
                  </a:solidFill>
                </a:ln>
              </a:rPr>
              <a:t>Fizikos mokytoja: Vanda Svirskienė </a:t>
            </a:r>
          </a:p>
          <a:p>
            <a:pPr>
              <a:lnSpc>
                <a:spcPct val="110000"/>
              </a:lnSpc>
            </a:pPr>
            <a:r>
              <a:rPr lang="lt-LT" sz="2400" dirty="0">
                <a:ln>
                  <a:solidFill>
                    <a:schemeClr val="tx1"/>
                  </a:solidFill>
                </a:ln>
              </a:rPr>
              <a:t>Kauno r. Babtų gimnazija</a:t>
            </a:r>
          </a:p>
          <a:p>
            <a:pPr>
              <a:lnSpc>
                <a:spcPct val="110000"/>
              </a:lnSpc>
            </a:pPr>
            <a:r>
              <a:rPr lang="lt-LT" sz="2400" dirty="0">
                <a:ln>
                  <a:solidFill>
                    <a:schemeClr val="tx1"/>
                  </a:solidFill>
                </a:ln>
              </a:rPr>
              <a:t>2016 m.</a:t>
            </a:r>
          </a:p>
        </p:txBody>
      </p:sp>
      <p:sp>
        <p:nvSpPr>
          <p:cNvPr id="4" name="Stačiakampis 3"/>
          <p:cNvSpPr/>
          <p:nvPr/>
        </p:nvSpPr>
        <p:spPr>
          <a:xfrm>
            <a:off x="2362200" y="5791200"/>
            <a:ext cx="4724400" cy="369332"/>
          </a:xfrm>
          <a:prstGeom prst="rect">
            <a:avLst/>
          </a:prstGeom>
          <a:solidFill>
            <a:srgbClr val="B3B5F9"/>
          </a:solidFill>
        </p:spPr>
        <p:txBody>
          <a:bodyPr wrap="square">
            <a:spAutoFit/>
          </a:bodyPr>
          <a:lstStyle/>
          <a:p>
            <a:r>
              <a:rPr lang="lt-LT" b="1" dirty="0"/>
              <a:t>K</a:t>
            </a:r>
            <a:r>
              <a:rPr lang="pt-BR" b="1" dirty="0" smtClean="0"/>
              <a:t>onkursas </a:t>
            </a:r>
            <a:r>
              <a:rPr lang="pt-BR" b="1" dirty="0"/>
              <a:t>"Fizikos bandymai aplink mus 2016"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1339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>
            <a:normAutofit/>
          </a:bodyPr>
          <a:lstStyle/>
          <a:p>
            <a:r>
              <a:rPr lang="lt-LT" sz="4400" b="1" dirty="0">
                <a:latin typeface="Arial Black" panose="020B0A04020102020204" pitchFamily="34" charset="0"/>
              </a:rPr>
              <a:t>Turinys</a:t>
            </a:r>
            <a:endParaRPr lang="en-US" sz="4400" b="1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33800" cy="4525963"/>
          </a:xfrm>
        </p:spPr>
        <p:txBody>
          <a:bodyPr>
            <a:normAutofit/>
          </a:bodyPr>
          <a:lstStyle/>
          <a:p>
            <a:r>
              <a:rPr lang="lt-LT" sz="2400" b="1" dirty="0"/>
              <a:t>Pagrindinės sąvokos</a:t>
            </a:r>
          </a:p>
          <a:p>
            <a:r>
              <a:rPr lang="lt-LT" sz="2400" b="1" dirty="0"/>
              <a:t>Elektros srovė dujose</a:t>
            </a:r>
          </a:p>
          <a:p>
            <a:r>
              <a:rPr lang="lt-LT" sz="2400" b="1" dirty="0"/>
              <a:t>Kaip atsiranda elektros srovė dujose?</a:t>
            </a:r>
          </a:p>
          <a:p>
            <a:r>
              <a:rPr lang="lt-LT" sz="2400" b="1" dirty="0"/>
              <a:t>Nesavaiminis išlydis</a:t>
            </a:r>
          </a:p>
          <a:p>
            <a:r>
              <a:rPr lang="lt-LT" sz="2400" b="1" dirty="0"/>
              <a:t>Išlydį apibūdinanti </a:t>
            </a:r>
            <a:r>
              <a:rPr lang="lt-LT" sz="2400" b="1" dirty="0" err="1"/>
              <a:t>voltamperinė</a:t>
            </a:r>
            <a:r>
              <a:rPr lang="lt-LT" sz="2400" b="1" dirty="0"/>
              <a:t> charakteristika</a:t>
            </a:r>
          </a:p>
          <a:p>
            <a:r>
              <a:rPr lang="lt-LT" sz="2400" b="1" dirty="0"/>
              <a:t>Savaiminis išlydis</a:t>
            </a:r>
          </a:p>
          <a:p>
            <a:r>
              <a:rPr lang="lt-LT" sz="2400" b="1" dirty="0"/>
              <a:t>Smūginė jonizacija</a:t>
            </a:r>
          </a:p>
          <a:p>
            <a:pPr>
              <a:buNone/>
            </a:pP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82836" y="1600200"/>
            <a:ext cx="3962400" cy="4525963"/>
          </a:xfrm>
        </p:spPr>
        <p:txBody>
          <a:bodyPr>
            <a:normAutofit/>
          </a:bodyPr>
          <a:lstStyle/>
          <a:p>
            <a:r>
              <a:rPr lang="lt-LT" sz="2400" b="1" dirty="0"/>
              <a:t>Savaiminio išlydžio rūšys</a:t>
            </a:r>
          </a:p>
          <a:p>
            <a:r>
              <a:rPr lang="lt-LT" sz="2400" b="1" dirty="0" err="1"/>
              <a:t>Kibirkštinis</a:t>
            </a:r>
            <a:r>
              <a:rPr lang="lt-LT" sz="2400" b="1" dirty="0"/>
              <a:t> išlydis</a:t>
            </a:r>
          </a:p>
          <a:p>
            <a:r>
              <a:rPr lang="lt-LT" sz="2400" b="1" dirty="0"/>
              <a:t>Rusenantysis išlydis</a:t>
            </a:r>
          </a:p>
          <a:p>
            <a:r>
              <a:rPr lang="lt-LT" sz="2400" b="1" dirty="0"/>
              <a:t>Lankinis išlydis</a:t>
            </a:r>
          </a:p>
          <a:p>
            <a:r>
              <a:rPr lang="lt-LT" sz="2400" b="1" dirty="0"/>
              <a:t>Vainikinis išlydis</a:t>
            </a:r>
          </a:p>
          <a:p>
            <a:r>
              <a:rPr lang="lt-LT" sz="2400" b="1" dirty="0"/>
              <a:t>Bandymas</a:t>
            </a:r>
          </a:p>
          <a:p>
            <a:r>
              <a:rPr lang="lt-LT" sz="2400" b="1" dirty="0"/>
              <a:t>Testas</a:t>
            </a:r>
          </a:p>
          <a:p>
            <a:r>
              <a:rPr lang="lt-LT" sz="2400" b="1" dirty="0"/>
              <a:t>Šaltiniai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0" name="Rodyklė dešinėn 29">
            <a:hlinkClick r:id="rId2" action="ppaction://hlinksldjump"/>
          </p:cNvPr>
          <p:cNvSpPr/>
          <p:nvPr/>
        </p:nvSpPr>
        <p:spPr>
          <a:xfrm>
            <a:off x="3733800" y="1676400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dyklė dešinėn 31">
            <a:hlinkClick r:id="rId3" action="ppaction://hlinksldjump"/>
          </p:cNvPr>
          <p:cNvSpPr/>
          <p:nvPr/>
        </p:nvSpPr>
        <p:spPr>
          <a:xfrm>
            <a:off x="3886200" y="2133600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33" name="Rodyklė dešinėn 32">
            <a:hlinkClick r:id="rId4" action="ppaction://hlinksldjump"/>
          </p:cNvPr>
          <p:cNvSpPr/>
          <p:nvPr/>
        </p:nvSpPr>
        <p:spPr>
          <a:xfrm>
            <a:off x="2895600" y="2895600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dyklė dešinėn 33">
            <a:hlinkClick r:id="rId5" action="ppaction://hlinksldjump"/>
          </p:cNvPr>
          <p:cNvSpPr/>
          <p:nvPr/>
        </p:nvSpPr>
        <p:spPr>
          <a:xfrm>
            <a:off x="3657600" y="3352800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dyklė dešinėn 34">
            <a:hlinkClick r:id="rId6" action="ppaction://hlinksldjump"/>
          </p:cNvPr>
          <p:cNvSpPr/>
          <p:nvPr/>
        </p:nvSpPr>
        <p:spPr>
          <a:xfrm>
            <a:off x="2971800" y="4114800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dyklė dešinėn 35">
            <a:hlinkClick r:id="rId7" action="ppaction://hlinksldjump"/>
          </p:cNvPr>
          <p:cNvSpPr/>
          <p:nvPr/>
        </p:nvSpPr>
        <p:spPr>
          <a:xfrm>
            <a:off x="3390900" y="4815681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dyklė dešinėn 36">
            <a:hlinkClick r:id="rId8" action="ppaction://hlinksldjump"/>
          </p:cNvPr>
          <p:cNvSpPr/>
          <p:nvPr/>
        </p:nvSpPr>
        <p:spPr>
          <a:xfrm>
            <a:off x="3581400" y="5257800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dyklė dešinėn 37">
            <a:hlinkClick r:id="rId9" action="ppaction://hlinksldjump"/>
          </p:cNvPr>
          <p:cNvSpPr/>
          <p:nvPr/>
        </p:nvSpPr>
        <p:spPr>
          <a:xfrm>
            <a:off x="8458200" y="1676400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dyklė dešinėn 38">
            <a:hlinkClick r:id="rId10" action="ppaction://hlinksldjump"/>
          </p:cNvPr>
          <p:cNvSpPr/>
          <p:nvPr/>
        </p:nvSpPr>
        <p:spPr>
          <a:xfrm>
            <a:off x="7620000" y="2133600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dyklė dešinėn 39">
            <a:hlinkClick r:id="rId11" action="ppaction://hlinksldjump"/>
          </p:cNvPr>
          <p:cNvSpPr/>
          <p:nvPr/>
        </p:nvSpPr>
        <p:spPr>
          <a:xfrm>
            <a:off x="7848600" y="2514600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dyklė dešinėn 40">
            <a:hlinkClick r:id="rId12" action="ppaction://hlinksldjump"/>
          </p:cNvPr>
          <p:cNvSpPr/>
          <p:nvPr/>
        </p:nvSpPr>
        <p:spPr>
          <a:xfrm>
            <a:off x="7162800" y="2971800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dyklė dešinėn 41">
            <a:hlinkClick r:id="rId13" action="ppaction://hlinksldjump"/>
          </p:cNvPr>
          <p:cNvSpPr/>
          <p:nvPr/>
        </p:nvSpPr>
        <p:spPr>
          <a:xfrm>
            <a:off x="7391400" y="3429000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dyklė dešinėn 43">
            <a:hlinkClick r:id="rId14" action="ppaction://hlinksldjump"/>
          </p:cNvPr>
          <p:cNvSpPr/>
          <p:nvPr/>
        </p:nvSpPr>
        <p:spPr>
          <a:xfrm>
            <a:off x="6438900" y="3810000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45" name="Rodyklė dešinėn 44">
            <a:hlinkClick r:id="rId15" action="ppaction://hlinksldjump"/>
          </p:cNvPr>
          <p:cNvSpPr/>
          <p:nvPr/>
        </p:nvSpPr>
        <p:spPr>
          <a:xfrm>
            <a:off x="6096000" y="4237037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46" name="Rodyklė dešinėn 45">
            <a:hlinkClick r:id="rId16" action="ppaction://hlinksldjump"/>
          </p:cNvPr>
          <p:cNvSpPr/>
          <p:nvPr/>
        </p:nvSpPr>
        <p:spPr>
          <a:xfrm>
            <a:off x="6144491" y="4675908"/>
            <a:ext cx="685800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47" name="Stačiakampis 46">
            <a:hlinkClick r:id="" action="ppaction://hlinkshowjump?jump=lastslide"/>
          </p:cNvPr>
          <p:cNvSpPr/>
          <p:nvPr/>
        </p:nvSpPr>
        <p:spPr>
          <a:xfrm>
            <a:off x="6400800" y="60198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048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b="1" dirty="0">
                <a:latin typeface="Arial Black" panose="020B0A04020102020204" pitchFamily="34" charset="0"/>
              </a:rPr>
              <a:t>Pagrindinės sąvokos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04800" y="1524001"/>
            <a:ext cx="8686800" cy="41148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lt-LT" sz="3200" dirty="0"/>
              <a:t>Elektros srovės tekėjimas dujomis vadinamas </a:t>
            </a:r>
            <a:r>
              <a:rPr lang="lt-LT" sz="3200" u="sng" dirty="0">
                <a:solidFill>
                  <a:srgbClr val="FF0000"/>
                </a:solidFill>
              </a:rPr>
              <a:t>elektros išlydžiu</a:t>
            </a:r>
            <a:r>
              <a:rPr lang="lt-LT" sz="32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lt-LT" sz="3200" dirty="0"/>
              <a:t>Dujų atomų ir molekulių skilimas į teigiamuosius jonus ir elektronus vadinamas </a:t>
            </a:r>
            <a:r>
              <a:rPr lang="lt-LT" sz="3200" u="sng" dirty="0">
                <a:solidFill>
                  <a:srgbClr val="FF0000"/>
                </a:solidFill>
              </a:rPr>
              <a:t>dujų jonizacija</a:t>
            </a:r>
            <a:r>
              <a:rPr lang="lt-LT" sz="32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lt-LT" sz="3200" dirty="0"/>
              <a:t>Išorinis poveikis (kaitinimas, švitinimas), sukeliantis jonizaciją, vadinamas </a:t>
            </a:r>
            <a:r>
              <a:rPr lang="lt-LT" sz="3200" u="sng" dirty="0">
                <a:solidFill>
                  <a:srgbClr val="FF0000"/>
                </a:solidFill>
              </a:rPr>
              <a:t>išoriniu </a:t>
            </a:r>
            <a:r>
              <a:rPr lang="lt-LT" sz="3200" u="sng" dirty="0" err="1">
                <a:solidFill>
                  <a:srgbClr val="FF0000"/>
                </a:solidFill>
              </a:rPr>
              <a:t>jonizatoriumi</a:t>
            </a:r>
            <a:r>
              <a:rPr lang="lt-LT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434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09600" y="838200"/>
            <a:ext cx="8191500" cy="4191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lt-LT" sz="2800" dirty="0"/>
              <a:t>Elektros išlydis, kuris vyksta veikiant išoriniam jonizatoriui, </a:t>
            </a:r>
            <a:r>
              <a:rPr lang="lt-LT" sz="2800" u="sng" dirty="0">
                <a:solidFill>
                  <a:srgbClr val="FF0000"/>
                </a:solidFill>
              </a:rPr>
              <a:t>vadinamas nesavaiminiu</a:t>
            </a:r>
            <a:r>
              <a:rPr lang="lt-LT" sz="2800" dirty="0"/>
              <a:t>.</a:t>
            </a:r>
          </a:p>
          <a:p>
            <a:pPr algn="just">
              <a:lnSpc>
                <a:spcPct val="100000"/>
              </a:lnSpc>
            </a:pPr>
            <a:endParaRPr lang="lt-LT" sz="2800" dirty="0"/>
          </a:p>
          <a:p>
            <a:pPr algn="just">
              <a:lnSpc>
                <a:spcPct val="100000"/>
              </a:lnSpc>
            </a:pPr>
            <a:r>
              <a:rPr lang="lt-LT" sz="2800" dirty="0"/>
              <a:t>Elektros išlydis, kuris vyksta neveikiant išoriniam </a:t>
            </a:r>
            <a:r>
              <a:rPr lang="lt-LT" sz="2800" dirty="0" err="1"/>
              <a:t>jonizatoriui</a:t>
            </a:r>
            <a:r>
              <a:rPr lang="lt-LT" sz="2800" dirty="0"/>
              <a:t>, </a:t>
            </a:r>
            <a:r>
              <a:rPr lang="lt-LT" sz="2800" u="sng" dirty="0">
                <a:solidFill>
                  <a:srgbClr val="FF0000"/>
                </a:solidFill>
              </a:rPr>
              <a:t>vadinamas savaiminiu</a:t>
            </a:r>
            <a:r>
              <a:rPr lang="lt-LT" sz="2800" dirty="0"/>
              <a:t>.</a:t>
            </a:r>
          </a:p>
          <a:p>
            <a:pPr>
              <a:lnSpc>
                <a:spcPct val="100000"/>
              </a:lnSpc>
              <a:buNone/>
            </a:pPr>
            <a:endParaRPr lang="lt-LT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1026" name="Picture 2" descr="http://www.technologijos.lt/upload/image/technologijos/archyvas/gamta/k_stichijos/dvzai/dvzai-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44544"/>
            <a:ext cx="4743450" cy="280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50" y="4086816"/>
            <a:ext cx="403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/>
              <a:t>Pav. 1 Savaiminio išlydžio pavyzdys - žaibas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24800" y="6172200"/>
            <a:ext cx="1066800" cy="47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solidFill>
                  <a:schemeClr val="bg1"/>
                </a:solidFill>
              </a:rPr>
              <a:t>Pav. 1</a:t>
            </a:r>
          </a:p>
        </p:txBody>
      </p:sp>
      <p:sp>
        <p:nvSpPr>
          <p:cNvPr id="6" name="Stačiakampis 5">
            <a:hlinkClick r:id="" action="ppaction://hlinkshowjump?jump=lastslide"/>
          </p:cNvPr>
          <p:cNvSpPr/>
          <p:nvPr/>
        </p:nvSpPr>
        <p:spPr>
          <a:xfrm>
            <a:off x="304800" y="51816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" name="Stačiakampis 1">
            <a:hlinkClick r:id="rId3" action="ppaction://hlinksldjump"/>
          </p:cNvPr>
          <p:cNvSpPr/>
          <p:nvPr/>
        </p:nvSpPr>
        <p:spPr>
          <a:xfrm>
            <a:off x="304800" y="58674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0277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Arial Black" panose="020B0A04020102020204" pitchFamily="34" charset="0"/>
              </a:rPr>
              <a:t>Elektros srovė dujose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066800"/>
            <a:ext cx="8524056" cy="4489625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US" sz="3000" dirty="0" err="1"/>
              <a:t>Normaliomis</a:t>
            </a:r>
            <a:r>
              <a:rPr lang="en-US" sz="3000" dirty="0"/>
              <a:t> s</a:t>
            </a:r>
            <a:r>
              <a:rPr lang="lt-LT" sz="3000" dirty="0"/>
              <a:t>ąlygomis </a:t>
            </a:r>
            <a:r>
              <a:rPr lang="lt-LT" sz="3000" u="sng" dirty="0">
                <a:solidFill>
                  <a:srgbClr val="FF0000"/>
                </a:solidFill>
              </a:rPr>
              <a:t>dujos yra dielektrikas</a:t>
            </a:r>
            <a:r>
              <a:rPr lang="lt-LT" sz="3000" dirty="0"/>
              <a:t> (susideda iš neutralių atomų ir molekulių).</a:t>
            </a:r>
          </a:p>
          <a:p>
            <a:pPr algn="just">
              <a:lnSpc>
                <a:spcPct val="100000"/>
              </a:lnSpc>
            </a:pPr>
            <a:endParaRPr lang="lt-LT" sz="3000" dirty="0"/>
          </a:p>
          <a:p>
            <a:pPr algn="just">
              <a:lnSpc>
                <a:spcPct val="100000"/>
              </a:lnSpc>
            </a:pPr>
            <a:r>
              <a:rPr lang="lt-LT" sz="3000" dirty="0"/>
              <a:t> Pav. 2 matyti, kad išjungus jungiklį, grandinėje susidaręs oro tarpas nepraleidžia elektros srovės.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3"/>
          <a:stretch/>
        </p:blipFill>
        <p:spPr bwMode="auto">
          <a:xfrm>
            <a:off x="1143000" y="3717310"/>
            <a:ext cx="7085654" cy="3041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3946" y="371731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Pav. 2</a:t>
            </a:r>
          </a:p>
        </p:txBody>
      </p:sp>
      <p:sp>
        <p:nvSpPr>
          <p:cNvPr id="6" name="Stačiakampis 5">
            <a:hlinkClick r:id="" action="ppaction://hlinkshowjump?jump=lastslide"/>
          </p:cNvPr>
          <p:cNvSpPr/>
          <p:nvPr/>
        </p:nvSpPr>
        <p:spPr>
          <a:xfrm>
            <a:off x="7370930" y="6217920"/>
            <a:ext cx="1773069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Stačiakampis 6">
            <a:hlinkClick r:id="rId3" action="ppaction://hlinksldjump"/>
          </p:cNvPr>
          <p:cNvSpPr/>
          <p:nvPr/>
        </p:nvSpPr>
        <p:spPr>
          <a:xfrm>
            <a:off x="5486400" y="6217920"/>
            <a:ext cx="18288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70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407368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Arial Black" panose="020B0A04020102020204" pitchFamily="34" charset="0"/>
              </a:rPr>
              <a:t>Kaip atsiranda elektros srovė dujose?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77044" y="1752600"/>
            <a:ext cx="8610600" cy="4602163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lt-LT" sz="2800" dirty="0"/>
              <a:t> Pakaitinus arba apšvietus dujas </a:t>
            </a:r>
            <a:r>
              <a:rPr lang="en-US" sz="2800" dirty="0"/>
              <a:t>(</a:t>
            </a:r>
            <a:r>
              <a:rPr lang="lt-LT" sz="2800" dirty="0"/>
              <a:t>žr. pav. 3</a:t>
            </a:r>
            <a:r>
              <a:rPr lang="en-US" sz="2800" dirty="0"/>
              <a:t>)</a:t>
            </a:r>
            <a:r>
              <a:rPr lang="lt-LT" sz="2800" dirty="0"/>
              <a:t>(</a:t>
            </a:r>
            <a:r>
              <a:rPr lang="lt-LT" sz="2800" i="1" dirty="0"/>
              <a:t>regimąja šviesa, rentgeno, ultravioletiniais spinduliais</a:t>
            </a:r>
            <a:r>
              <a:rPr lang="lt-LT" sz="2800" dirty="0"/>
              <a:t>), jų atomai arba </a:t>
            </a:r>
            <a:r>
              <a:rPr lang="lt-LT" sz="2800" u="sng" dirty="0">
                <a:solidFill>
                  <a:srgbClr val="FF0000"/>
                </a:solidFill>
              </a:rPr>
              <a:t>molekulės ima judėti greičiau</a:t>
            </a:r>
            <a:r>
              <a:rPr lang="lt-LT" sz="2800" dirty="0"/>
              <a:t>, o kai kurie įgyja tokį greitį, kad </a:t>
            </a:r>
            <a:r>
              <a:rPr lang="lt-LT" sz="2800" u="sng" dirty="0">
                <a:solidFill>
                  <a:srgbClr val="FF0000"/>
                </a:solidFill>
              </a:rPr>
              <a:t>susidūrę skyla į teigiamuosius jonus ir laisvuosius elektronus</a:t>
            </a:r>
            <a:r>
              <a:rPr lang="lt-LT" sz="2800" dirty="0">
                <a:solidFill>
                  <a:srgbClr val="FF0000"/>
                </a:solidFill>
              </a:rPr>
              <a:t> </a:t>
            </a:r>
            <a:r>
              <a:rPr lang="lt-LT" sz="2800" dirty="0"/>
              <a:t>(žr. pav. 4). </a:t>
            </a:r>
          </a:p>
          <a:p>
            <a:pPr algn="just">
              <a:lnSpc>
                <a:spcPct val="100000"/>
              </a:lnSpc>
            </a:pPr>
            <a:endParaRPr lang="lt-LT" sz="2800" dirty="0"/>
          </a:p>
          <a:p>
            <a:pPr algn="just">
              <a:lnSpc>
                <a:spcPct val="100000"/>
              </a:lnSpc>
            </a:pPr>
            <a:r>
              <a:rPr lang="lt-LT" sz="2800" dirty="0"/>
              <a:t>Taigi, dujų laidumas yra elektroninis (laisvieji elektronai) ir joninis (teigiamieji jonai).</a:t>
            </a:r>
          </a:p>
        </p:txBody>
      </p:sp>
    </p:spTree>
    <p:extLst>
      <p:ext uri="{BB962C8B-B14F-4D97-AF65-F5344CB8AC3E}">
        <p14:creationId xmlns:p14="http://schemas.microsoft.com/office/powerpoint/2010/main" val="229572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2347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Arial Black" panose="020B0A04020102020204" pitchFamily="34" charset="0"/>
              </a:rPr>
              <a:t>Kaip atsiranda elektros srovė dujose?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09" b="-2142"/>
          <a:stretch/>
        </p:blipFill>
        <p:spPr bwMode="auto">
          <a:xfrm>
            <a:off x="1259058" y="4586068"/>
            <a:ext cx="34290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58"/>
          <a:stretch/>
        </p:blipFill>
        <p:spPr bwMode="auto">
          <a:xfrm>
            <a:off x="848544" y="1377742"/>
            <a:ext cx="74676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3304" y="1377742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Pav. 3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0" b="-2142"/>
          <a:stretch/>
        </p:blipFill>
        <p:spPr bwMode="auto">
          <a:xfrm>
            <a:off x="4648200" y="4586068"/>
            <a:ext cx="3094384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43400" y="60960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/>
              <a:t>Pav. 4</a:t>
            </a:r>
          </a:p>
        </p:txBody>
      </p:sp>
      <p:sp>
        <p:nvSpPr>
          <p:cNvPr id="8" name="Stačiakampis 7">
            <a:hlinkClick r:id="" action="ppaction://hlinkshowjump?jump=lastslide"/>
          </p:cNvPr>
          <p:cNvSpPr/>
          <p:nvPr/>
        </p:nvSpPr>
        <p:spPr>
          <a:xfrm>
            <a:off x="6822440" y="5652868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Stačiakampis 8">
            <a:hlinkClick r:id="rId4" action="ppaction://hlinksldjump"/>
          </p:cNvPr>
          <p:cNvSpPr/>
          <p:nvPr/>
        </p:nvSpPr>
        <p:spPr>
          <a:xfrm>
            <a:off x="6822440" y="617218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67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Nesavaiminis išlydis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04800" y="1676400"/>
            <a:ext cx="8763000" cy="4267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lt-LT" sz="2400" dirty="0"/>
              <a:t>                   </a:t>
            </a:r>
            <a:r>
              <a:rPr lang="lt-LT" sz="2800" dirty="0"/>
              <a:t>Dėl išorinio jonizatoriaus poveikio dujose atsiranda elektringųjų dalelių: teigiamų bei neigiamųjų jonų ir elektronų. Elektrinis laukas verčia elektronus ir neigiamuosius jonus judėti prie teigiamojo elektrodo, o teigiamuosius – prie neigiamojo elektrodo. Taigi ima tekėti srovė – dujose vyksta elektros išlydis.</a:t>
            </a:r>
            <a:endParaRPr lang="en-US" sz="2400" dirty="0"/>
          </a:p>
        </p:txBody>
      </p:sp>
      <p:sp>
        <p:nvSpPr>
          <p:cNvPr id="4" name="Stačiakampis 3">
            <a:hlinkClick r:id="" action="ppaction://hlinkshowjump?jump=lastslide"/>
          </p:cNvPr>
          <p:cNvSpPr/>
          <p:nvPr/>
        </p:nvSpPr>
        <p:spPr>
          <a:xfrm>
            <a:off x="6629400" y="60198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Stačiakampis 4">
            <a:hlinkClick r:id="rId2" action="ppaction://hlinksldjump"/>
          </p:cNvPr>
          <p:cNvSpPr/>
          <p:nvPr/>
        </p:nvSpPr>
        <p:spPr>
          <a:xfrm>
            <a:off x="4191000" y="60198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058150" cy="138747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lt-LT" dirty="0">
                <a:latin typeface="Arial Black" panose="020B0A04020102020204" pitchFamily="34" charset="0"/>
              </a:rPr>
              <a:t>Išlydį apibūdinanti </a:t>
            </a:r>
            <a:r>
              <a:rPr lang="lt-LT" dirty="0" err="1">
                <a:latin typeface="Arial Black" panose="020B0A04020102020204" pitchFamily="34" charset="0"/>
              </a:rPr>
              <a:t>voltamperinė</a:t>
            </a:r>
            <a:r>
              <a:rPr lang="lt-LT" dirty="0">
                <a:latin typeface="Arial Black" panose="020B0A04020102020204" pitchFamily="34" charset="0"/>
              </a:rPr>
              <a:t> charakteristika</a:t>
            </a:r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4" name="Picture 2" descr="https://encrypted-tbn3.gstatic.com/images?q=tbn:ANd9GcRutjcv_0UOs_A2FjheTgMIOhtvnMsOckMwzPE1KzkQDG4ozz4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3448" t="6881" r="2298" b="3656"/>
          <a:stretch/>
        </p:blipFill>
        <p:spPr bwMode="auto">
          <a:xfrm>
            <a:off x="1476375" y="2057400"/>
            <a:ext cx="6629400" cy="420401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81000" y="685800"/>
            <a:ext cx="8286750" cy="4419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3200" dirty="0"/>
              <a:t>         Didėjant įtampai tarp elektrodų, kas sekundę juos pasiekia vis daugiau elektringųjų dalelių, vadinasi elektros srovė grandinėje stiprėja (grafiko AB dalis).</a:t>
            </a:r>
            <a:endParaRPr lang="en-US" sz="3200" dirty="0"/>
          </a:p>
        </p:txBody>
      </p:sp>
      <p:pic>
        <p:nvPicPr>
          <p:cNvPr id="5" name="Picture 2" descr="https://encrypted-tbn3.gstatic.com/images?q=tbn:ANd9GcRutjcv_0UOs_A2FjheTgMIOhtvnMsOckMwzPE1KzkQDG4ozz43"/>
          <p:cNvPicPr>
            <a:picLocks noChangeAspect="1" noChangeArrowheads="1"/>
          </p:cNvPicPr>
          <p:nvPr/>
        </p:nvPicPr>
        <p:blipFill>
          <a:blip r:embed="rId2"/>
          <a:srcRect l="8838" t="13229" r="50897" b="10334"/>
          <a:stretch>
            <a:fillRect/>
          </a:stretch>
        </p:blipFill>
        <p:spPr bwMode="auto">
          <a:xfrm>
            <a:off x="5384116" y="2514600"/>
            <a:ext cx="3200400" cy="4059044"/>
          </a:xfrm>
          <a:prstGeom prst="rect">
            <a:avLst/>
          </a:prstGeom>
          <a:noFill/>
        </p:spPr>
      </p:pic>
      <p:sp>
        <p:nvSpPr>
          <p:cNvPr id="6" name="Ovalas 5"/>
          <p:cNvSpPr/>
          <p:nvPr/>
        </p:nvSpPr>
        <p:spPr>
          <a:xfrm>
            <a:off x="6096000" y="3429000"/>
            <a:ext cx="2133600" cy="1828800"/>
          </a:xfrm>
          <a:prstGeom prst="ellipse">
            <a:avLst/>
          </a:prstGeom>
          <a:solidFill>
            <a:srgbClr val="B3B5F9">
              <a:alpha val="44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80707" y="533400"/>
            <a:ext cx="8534986" cy="4876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2800" dirty="0"/>
              <a:t>           </a:t>
            </a:r>
            <a:r>
              <a:rPr lang="lt-LT" sz="3200" dirty="0"/>
              <a:t>Kai visos per sekundę atsiradusios elektringosios dalelės pasiekia elektrodus, srovė nustoja stiprėti, nors įtampa ir didinama. Ši srovė vadinama </a:t>
            </a:r>
            <a:r>
              <a:rPr lang="lt-LT" sz="3200" u="sng" dirty="0">
                <a:solidFill>
                  <a:srgbClr val="FF0000"/>
                </a:solidFill>
              </a:rPr>
              <a:t>soties srove </a:t>
            </a:r>
            <a:r>
              <a:rPr lang="lt-LT" sz="3200" dirty="0"/>
              <a:t>(grafiko BC dalis).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Picture 2" descr="https://encrypted-tbn3.gstatic.com/images?q=tbn:ANd9GcRutjcv_0UOs_A2FjheTgMIOhtvnMsOckMwzPE1KzkQDG4ozz43"/>
          <p:cNvPicPr>
            <a:picLocks noChangeAspect="1" noChangeArrowheads="1"/>
          </p:cNvPicPr>
          <p:nvPr/>
        </p:nvPicPr>
        <p:blipFill rotWithShape="1">
          <a:blip r:embed="rId2"/>
          <a:srcRect l="3597" t="10765" r="8956" b="8851"/>
          <a:stretch/>
        </p:blipFill>
        <p:spPr bwMode="auto">
          <a:xfrm>
            <a:off x="2930853" y="2971800"/>
            <a:ext cx="5955825" cy="3657600"/>
          </a:xfrm>
          <a:prstGeom prst="rect">
            <a:avLst/>
          </a:prstGeom>
          <a:noFill/>
        </p:spPr>
      </p:pic>
      <p:sp>
        <p:nvSpPr>
          <p:cNvPr id="5" name="Ovalas 4"/>
          <p:cNvSpPr/>
          <p:nvPr/>
        </p:nvSpPr>
        <p:spPr>
          <a:xfrm>
            <a:off x="4648200" y="3810000"/>
            <a:ext cx="2232367" cy="1714500"/>
          </a:xfrm>
          <a:prstGeom prst="ellipse">
            <a:avLst/>
          </a:prstGeom>
          <a:solidFill>
            <a:srgbClr val="B3B5F9">
              <a:alpha val="48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čiakampis 5">
            <a:hlinkClick r:id="" action="ppaction://hlinkshowjump?jump=lastslide"/>
          </p:cNvPr>
          <p:cNvSpPr/>
          <p:nvPr/>
        </p:nvSpPr>
        <p:spPr>
          <a:xfrm>
            <a:off x="76200" y="60198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Stačiakampis 6">
            <a:hlinkClick r:id="rId3" action="ppaction://hlinksldjump"/>
          </p:cNvPr>
          <p:cNvSpPr/>
          <p:nvPr/>
        </p:nvSpPr>
        <p:spPr>
          <a:xfrm>
            <a:off x="76200" y="54102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28650" y="29308"/>
            <a:ext cx="7886700" cy="1325563"/>
          </a:xfrm>
        </p:spPr>
        <p:txBody>
          <a:bodyPr/>
          <a:lstStyle/>
          <a:p>
            <a:pPr algn="ctr"/>
            <a:r>
              <a:rPr lang="lt-LT" dirty="0">
                <a:latin typeface="Arial Black" panose="020B0A04020102020204" pitchFamily="34" charset="0"/>
              </a:rPr>
              <a:t>Savaiminis išlydis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85750" y="1066800"/>
            <a:ext cx="8553450" cy="5105400"/>
          </a:xfrm>
        </p:spPr>
        <p:txBody>
          <a:bodyPr>
            <a:normAutofit/>
          </a:bodyPr>
          <a:lstStyle/>
          <a:p>
            <a:pPr algn="just"/>
            <a:r>
              <a:rPr lang="lt-LT" sz="3200" dirty="0"/>
              <a:t> Toliau didinant įtampą tarp elektrodų, nuo tam tikros vertės stipris vėl ima didėti (grafiko CD dalis).</a:t>
            </a:r>
          </a:p>
          <a:p>
            <a:pPr algn="just"/>
            <a:r>
              <a:rPr lang="lt-LT" sz="3200" dirty="0"/>
              <a:t> Jei tuo momentu išorinį </a:t>
            </a:r>
            <a:r>
              <a:rPr lang="lt-LT" sz="3200" u="sng" dirty="0">
                <a:solidFill>
                  <a:srgbClr val="FF0000"/>
                </a:solidFill>
              </a:rPr>
              <a:t>jonizatorių išjungtume, išlydis nenutrūktų</a:t>
            </a:r>
            <a:r>
              <a:rPr lang="lt-LT" sz="3200" dirty="0"/>
              <a:t> – srovė ir toliau tekėtų dujomis taip sukurdama nesavaiminį išlydį.</a:t>
            </a:r>
          </a:p>
        </p:txBody>
      </p:sp>
      <p:pic>
        <p:nvPicPr>
          <p:cNvPr id="4" name="Picture 2" descr="https://encrypted-tbn3.gstatic.com/images?q=tbn:ANd9GcRutjcv_0UOs_A2FjheTgMIOhtvnMsOckMwzPE1KzkQDG4ozz43"/>
          <p:cNvPicPr>
            <a:picLocks noChangeAspect="1" noChangeArrowheads="1"/>
          </p:cNvPicPr>
          <p:nvPr/>
        </p:nvPicPr>
        <p:blipFill>
          <a:blip r:embed="rId2"/>
          <a:srcRect t="16632" b="25161"/>
          <a:stretch>
            <a:fillRect/>
          </a:stretch>
        </p:blipFill>
        <p:spPr bwMode="auto">
          <a:xfrm>
            <a:off x="3099665" y="4123884"/>
            <a:ext cx="5731329" cy="2228850"/>
          </a:xfrm>
          <a:prstGeom prst="rect">
            <a:avLst/>
          </a:prstGeom>
          <a:noFill/>
        </p:spPr>
      </p:pic>
      <p:sp>
        <p:nvSpPr>
          <p:cNvPr id="5" name="Ovalas 4"/>
          <p:cNvSpPr/>
          <p:nvPr/>
        </p:nvSpPr>
        <p:spPr>
          <a:xfrm>
            <a:off x="5791200" y="4345047"/>
            <a:ext cx="1905000" cy="1556995"/>
          </a:xfrm>
          <a:prstGeom prst="ellipse">
            <a:avLst/>
          </a:prstGeom>
          <a:solidFill>
            <a:srgbClr val="B3B5F9">
              <a:alpha val="37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čiakampis 5">
            <a:hlinkClick r:id="" action="ppaction://hlinkshowjump?jump=lastslide"/>
          </p:cNvPr>
          <p:cNvSpPr/>
          <p:nvPr/>
        </p:nvSpPr>
        <p:spPr>
          <a:xfrm>
            <a:off x="152400" y="6205414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Stačiakampis 6">
            <a:hlinkClick r:id="rId3" action="ppaction://hlinksldjump"/>
          </p:cNvPr>
          <p:cNvSpPr/>
          <p:nvPr/>
        </p:nvSpPr>
        <p:spPr>
          <a:xfrm>
            <a:off x="152400" y="5673442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Smūginė jonizacija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28650" y="1535089"/>
            <a:ext cx="8058150" cy="4346575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3200" dirty="0"/>
              <a:t>Pašalinus jonizatorių, srovė dujose vis tiek tekės, kadangi vyksta </a:t>
            </a:r>
            <a:r>
              <a:rPr lang="lt-LT" sz="3200" u="sng" dirty="0">
                <a:solidFill>
                  <a:srgbClr val="FF0000"/>
                </a:solidFill>
              </a:rPr>
              <a:t>smūginė dujų jonizacija</a:t>
            </a:r>
            <a:r>
              <a:rPr lang="lt-LT" sz="3200" dirty="0"/>
              <a:t>:</a:t>
            </a:r>
          </a:p>
          <a:p>
            <a:pPr algn="just">
              <a:lnSpc>
                <a:spcPct val="100000"/>
              </a:lnSpc>
              <a:buNone/>
            </a:pPr>
            <a:r>
              <a:rPr lang="lt-LT" sz="3200" dirty="0"/>
              <a:t>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653" y="3200400"/>
            <a:ext cx="8001000" cy="2123658"/>
          </a:xfrm>
          <a:prstGeom prst="rect">
            <a:avLst/>
          </a:prstGeom>
          <a:solidFill>
            <a:srgbClr val="B3B5F9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3300" dirty="0"/>
              <a:t>Esant pakankamai didelei įtampai tarp elektrodų, krūvininkai pasiekia tokią energiją, kurios jau pakanka susidūrus jonizuoti neutralią molekulę – išmušti iš jos elektroną</a:t>
            </a:r>
          </a:p>
        </p:txBody>
      </p:sp>
      <p:sp>
        <p:nvSpPr>
          <p:cNvPr id="5" name="Stačiakampis 4">
            <a:hlinkClick r:id="" action="ppaction://hlinkshowjump?jump=lastslide"/>
          </p:cNvPr>
          <p:cNvSpPr/>
          <p:nvPr/>
        </p:nvSpPr>
        <p:spPr>
          <a:xfrm>
            <a:off x="6705600" y="60198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Stačiakampis 5">
            <a:hlinkClick r:id="rId2" action="ppaction://hlinksldjump"/>
          </p:cNvPr>
          <p:cNvSpPr/>
          <p:nvPr/>
        </p:nvSpPr>
        <p:spPr>
          <a:xfrm>
            <a:off x="4343400" y="60198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42718" y="2286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Savaiminio išlydžio rūšys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42718" y="1554163"/>
            <a:ext cx="8196482" cy="4572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2800" dirty="0"/>
              <a:t>Atsižvelgiant į dujų savybes ir būseną, elektrodų pobūdį ir išsidėstymą bei įtampą tarp jų, skiriami įvairūs savaiminiai dujiniai išlydžiai: </a:t>
            </a:r>
          </a:p>
          <a:p>
            <a:pPr algn="just">
              <a:lnSpc>
                <a:spcPct val="100000"/>
              </a:lnSpc>
            </a:pPr>
            <a:r>
              <a:rPr lang="lt-LT" sz="3200" dirty="0"/>
              <a:t>Kibirkštinis</a:t>
            </a:r>
          </a:p>
          <a:p>
            <a:pPr algn="just">
              <a:lnSpc>
                <a:spcPct val="100000"/>
              </a:lnSpc>
            </a:pPr>
            <a:r>
              <a:rPr lang="lt-LT" sz="3200" dirty="0"/>
              <a:t>Rusenantysis</a:t>
            </a:r>
          </a:p>
          <a:p>
            <a:pPr algn="just">
              <a:lnSpc>
                <a:spcPct val="100000"/>
              </a:lnSpc>
            </a:pPr>
            <a:r>
              <a:rPr lang="lt-LT" sz="3200" dirty="0"/>
              <a:t>Lankinis</a:t>
            </a:r>
          </a:p>
          <a:p>
            <a:pPr algn="just">
              <a:lnSpc>
                <a:spcPct val="100000"/>
              </a:lnSpc>
            </a:pPr>
            <a:r>
              <a:rPr lang="lt-LT" sz="3200" dirty="0"/>
              <a:t>Vainikinis </a:t>
            </a:r>
            <a:endParaRPr lang="en-US" sz="3200" dirty="0"/>
          </a:p>
        </p:txBody>
      </p:sp>
      <p:pic>
        <p:nvPicPr>
          <p:cNvPr id="2050" name="Picture 2" descr="FiDi Tesla Co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33800"/>
            <a:ext cx="49530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tačiakampis 4">
            <a:hlinkClick r:id="" action="ppaction://hlinkshowjump?jump=lastslide"/>
          </p:cNvPr>
          <p:cNvSpPr/>
          <p:nvPr/>
        </p:nvSpPr>
        <p:spPr>
          <a:xfrm>
            <a:off x="228600" y="53340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228600" y="58674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 err="1">
                <a:latin typeface="Arial Black" panose="020B0A04020102020204" pitchFamily="34" charset="0"/>
              </a:rPr>
              <a:t>Kibirkštinis</a:t>
            </a:r>
            <a:r>
              <a:rPr lang="lt-LT" sz="3600" dirty="0">
                <a:latin typeface="Arial Black" panose="020B0A04020102020204" pitchFamily="34" charset="0"/>
              </a:rPr>
              <a:t> išlydis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508442"/>
            <a:ext cx="8382000" cy="504475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lt-LT" sz="2800" dirty="0"/>
              <a:t> Ši savaiminio išlydžio rūšis matoma ore, kai tarp elektrodų yra didelė įtampa. Jis susidaro tada, kai reikia palaikyti elektros lanką arba rusenantyjį išlydį.</a:t>
            </a:r>
          </a:p>
          <a:p>
            <a:pPr algn="just">
              <a:lnSpc>
                <a:spcPct val="100000"/>
              </a:lnSpc>
            </a:pPr>
            <a:r>
              <a:rPr lang="lt-LT" sz="2800" dirty="0"/>
              <a:t> Įdomu tai, jog kibirkštinį išlydį lydi neįprastas traškesys.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533" y="3886200"/>
            <a:ext cx="4051409" cy="26658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8" y="3505200"/>
            <a:ext cx="4572000" cy="2571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19100" y="381000"/>
            <a:ext cx="7886700" cy="435133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lt-LT" sz="2800" dirty="0"/>
              <a:t>Milžiniško </a:t>
            </a:r>
            <a:r>
              <a:rPr lang="lt-LT" sz="2800" dirty="0" err="1"/>
              <a:t>kibirkštinio</a:t>
            </a:r>
            <a:r>
              <a:rPr lang="lt-LT" sz="2800" dirty="0"/>
              <a:t> išlydžio pavyzdys – žaibas. Žaibas susidaro tarp dviejų debesų arba tarp Žemės ir debesies (žr. pav. 5). </a:t>
            </a:r>
          </a:p>
          <a:p>
            <a:pPr algn="just">
              <a:lnSpc>
                <a:spcPct val="100000"/>
              </a:lnSpc>
            </a:pPr>
            <a:r>
              <a:rPr lang="lt-LT" sz="2800" dirty="0"/>
              <a:t>Žaibo srovės stiprumas pasiekia 500 000 A, o potencialų skirtumas tarp debesies ir Žemės – milijardą voltų. </a:t>
            </a:r>
          </a:p>
        </p:txBody>
      </p:sp>
      <p:pic>
        <p:nvPicPr>
          <p:cNvPr id="3074" name="Picture 2" descr="http://lh4.ggpht.com/-Rnj21enI6b8/UTgUazzUrmI/AAAAAAAAAKA/BY4CDgfKxhU/clip_image003_thumb%25255B4%25255D.gif?imgmax=8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2448"/>
            <a:ext cx="6499860" cy="373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48600" y="60960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Pav. 5 </a:t>
            </a:r>
          </a:p>
        </p:txBody>
      </p:sp>
      <p:sp>
        <p:nvSpPr>
          <p:cNvPr id="5" name="Stačiakampis 4">
            <a:hlinkClick r:id="" action="ppaction://hlinkshowjump?jump=lastslide"/>
          </p:cNvPr>
          <p:cNvSpPr/>
          <p:nvPr/>
        </p:nvSpPr>
        <p:spPr>
          <a:xfrm>
            <a:off x="152400" y="52578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152400" y="58674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latin typeface="Arial Black" panose="020B0A04020102020204" pitchFamily="34" charset="0"/>
              </a:rPr>
              <a:t>Rusenantysis</a:t>
            </a:r>
            <a:r>
              <a:rPr lang="en-US" sz="3600" dirty="0">
                <a:latin typeface="Arial Black" panose="020B0A04020102020204" pitchFamily="34" charset="0"/>
              </a:rPr>
              <a:t> </a:t>
            </a:r>
            <a:r>
              <a:rPr lang="en-US" sz="3600" dirty="0" err="1">
                <a:latin typeface="Arial Black" panose="020B0A04020102020204" pitchFamily="34" charset="0"/>
              </a:rPr>
              <a:t>išlydis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28650" y="1353698"/>
            <a:ext cx="8058150" cy="435133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2800" dirty="0"/>
              <a:t>Šis išlydis vyksta, kai vamzdyje sukuriamas mažas slėgis. Jam sukelti pakanka kelių šimtų voltų įtampos tarp elektrodų. Rusenantysis išlydis taikomas:</a:t>
            </a:r>
          </a:p>
          <a:p>
            <a:pPr algn="just">
              <a:lnSpc>
                <a:spcPct val="100000"/>
              </a:lnSpc>
            </a:pPr>
            <a:r>
              <a:rPr lang="lt-LT" sz="2800" dirty="0"/>
              <a:t> </a:t>
            </a:r>
            <a:r>
              <a:rPr lang="lt-LT" sz="3200" dirty="0"/>
              <a:t>reklamų vamzdeliuose </a:t>
            </a:r>
          </a:p>
          <a:p>
            <a:pPr algn="just">
              <a:lnSpc>
                <a:spcPct val="100000"/>
              </a:lnSpc>
            </a:pPr>
            <a:r>
              <a:rPr lang="lt-LT" sz="3200" dirty="0"/>
              <a:t> dienos lempose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7"/>
          <a:stretch/>
        </p:blipFill>
        <p:spPr>
          <a:xfrm>
            <a:off x="2133600" y="3862535"/>
            <a:ext cx="4380113" cy="2808702"/>
          </a:xfrm>
          <a:prstGeom prst="rect">
            <a:avLst/>
          </a:prstGeom>
        </p:spPr>
      </p:pic>
      <p:pic>
        <p:nvPicPr>
          <p:cNvPr id="4100" name="Picture 4" descr="https://images.elfas.lt/display/products/0004/6596/4770364195556.jpg?h=2000&amp;w=200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1" t="310" r="23913" b="550"/>
          <a:stretch/>
        </p:blipFill>
        <p:spPr bwMode="auto">
          <a:xfrm>
            <a:off x="6934200" y="2722331"/>
            <a:ext cx="1904999" cy="394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762000"/>
            <a:ext cx="7886700" cy="435133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2800" dirty="0"/>
              <a:t>Rusenantysis išlydis vyksta gyvsidabrio garuose, kurių sužadintos molekulės (atomai) švyti ultravioletine šviesa (nematoma). Jos poveikyje </a:t>
            </a:r>
            <a:r>
              <a:rPr lang="lt-LT" sz="2800" dirty="0" err="1"/>
              <a:t>liuminoforas</a:t>
            </a:r>
            <a:r>
              <a:rPr lang="lt-LT" sz="2800" dirty="0"/>
              <a:t> skleidžia matomą šviesą.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667000"/>
            <a:ext cx="4762500" cy="342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352800"/>
            <a:ext cx="3467100" cy="3203600"/>
          </a:xfrm>
          <a:prstGeom prst="rect">
            <a:avLst/>
          </a:prstGeom>
        </p:spPr>
      </p:pic>
      <p:sp>
        <p:nvSpPr>
          <p:cNvPr id="6" name="Stačiakampis 5">
            <a:hlinkClick r:id="" action="ppaction://hlinkshowjump?jump=lastslide"/>
          </p:cNvPr>
          <p:cNvSpPr/>
          <p:nvPr/>
        </p:nvSpPr>
        <p:spPr>
          <a:xfrm>
            <a:off x="167640" y="62484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Stačiakampis 6">
            <a:hlinkClick r:id="rId4" action="ppaction://hlinksldjump"/>
          </p:cNvPr>
          <p:cNvSpPr/>
          <p:nvPr/>
        </p:nvSpPr>
        <p:spPr>
          <a:xfrm>
            <a:off x="2590800" y="62484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56359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Lankinis išlydis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2534" y="1447800"/>
            <a:ext cx="8134350" cy="4498975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lt-LT" sz="2800" dirty="0"/>
              <a:t> Elektros lankas užsidega veikiant neaukštai įtampai (40-50V), tačiau srovės stiprumas turi būti didelis – dešimtys ir šimtai amperų. </a:t>
            </a:r>
          </a:p>
          <a:p>
            <a:pPr algn="just">
              <a:lnSpc>
                <a:spcPct val="100000"/>
              </a:lnSpc>
            </a:pPr>
            <a:r>
              <a:rPr lang="lt-LT" sz="2800" dirty="0"/>
              <a:t> Norint išgauti elektros lanką, reikia įtampą prijungti prie dviejų anglinių elektrodų, jų galus akimirkai suglausti, o paskui atitraukti nedideliu atstumu vieną nuo kito. Elektrodai kontakto vietoje staiga įkaista, aukšta temperatūra jonizuoja orą, ir tarp jų galų sušvinta akinanti šviesa – elektros lankas.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5800" y="762000"/>
            <a:ext cx="7886700" cy="435133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2800" dirty="0"/>
              <a:t>        Elektros lanko temperatūra siekia 4000</a:t>
            </a:r>
            <a:r>
              <a:rPr lang="lt-LT" sz="2800" baseline="30000" dirty="0"/>
              <a:t>o</a:t>
            </a:r>
            <a:r>
              <a:rPr lang="lt-LT" sz="2800" dirty="0"/>
              <a:t>C. Elektros lankas naudojamas metalams lydyti, pjaustyti ir suvirinti. Tai galingiausias šviesos šaltinis prožektoriams ir kino aparatams.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tačiakampis 3">
            <a:hlinkClick r:id="" action="ppaction://hlinkshowjump?jump=lastslide"/>
          </p:cNvPr>
          <p:cNvSpPr/>
          <p:nvPr/>
        </p:nvSpPr>
        <p:spPr>
          <a:xfrm>
            <a:off x="6705600" y="630936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Stačiakampis 5">
            <a:hlinkClick r:id="rId2" action="ppaction://hlinksldjump"/>
          </p:cNvPr>
          <p:cNvSpPr/>
          <p:nvPr/>
        </p:nvSpPr>
        <p:spPr>
          <a:xfrm>
            <a:off x="4267200" y="630936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590800"/>
            <a:ext cx="6324600" cy="35575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28650" y="762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Vainikinis išlydis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28625" y="1828800"/>
            <a:ext cx="8286750" cy="423011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lt-LT" sz="2800" dirty="0"/>
              <a:t>Esant atmosferos slėgiui, prie didelį elektros krūvį turinčio laidininko smaigalių vyksta dujinis išlydis, kurio švytinti dalis primena vainiką. </a:t>
            </a:r>
          </a:p>
          <a:p>
            <a:pPr algn="just">
              <a:lnSpc>
                <a:spcPct val="100000"/>
              </a:lnSpc>
            </a:pPr>
            <a:r>
              <a:rPr lang="lt-LT" sz="2800" dirty="0"/>
              <a:t>Šį išlydį sukelia labai stiprus prie įelektrinto smaigalio esantis elektrinis laukas. </a:t>
            </a:r>
          </a:p>
          <a:p>
            <a:pPr algn="just">
              <a:lnSpc>
                <a:spcPct val="100000"/>
              </a:lnSpc>
            </a:pPr>
            <a:r>
              <a:rPr lang="lt-LT" sz="2800" dirty="0"/>
              <a:t>Juo didesnė aukštosios įtampos linijos įtampa, juo storesni turi būti laidai.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5800" y="685800"/>
            <a:ext cx="7886700" cy="435133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3200" dirty="0"/>
              <a:t>Veikiant atmosferos elektriniam laukui šviesus vainikas, liepsnelės matomos ant laivų stiebų, medžių viršūnių, bažnyčių bokštų kryžių. </a:t>
            </a:r>
            <a:endParaRPr lang="en-US" sz="32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" y="2362200"/>
            <a:ext cx="4114800" cy="2311146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502533"/>
            <a:ext cx="4038600" cy="3109722"/>
          </a:xfrm>
          <a:prstGeom prst="rect">
            <a:avLst/>
          </a:prstGeom>
        </p:spPr>
      </p:pic>
      <p:sp>
        <p:nvSpPr>
          <p:cNvPr id="7" name="Stačiakampis 6">
            <a:hlinkClick r:id="" action="ppaction://hlinkshowjump?jump=lastslide"/>
          </p:cNvPr>
          <p:cNvSpPr/>
          <p:nvPr/>
        </p:nvSpPr>
        <p:spPr>
          <a:xfrm>
            <a:off x="289560" y="56388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Stačiakampis 7">
            <a:hlinkClick r:id="rId4" action="ppaction://hlinksldjump"/>
          </p:cNvPr>
          <p:cNvSpPr/>
          <p:nvPr/>
        </p:nvSpPr>
        <p:spPr>
          <a:xfrm>
            <a:off x="289560" y="6155055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28650" y="2078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  <a:cs typeface="Arial" panose="020B0604020202020204" pitchFamily="34" charset="0"/>
              </a:rPr>
              <a:t>Bandymas</a:t>
            </a:r>
            <a:endParaRPr lang="en-US" sz="36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0525" y="1346345"/>
            <a:ext cx="8362950" cy="4216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u="sng" dirty="0"/>
              <a:t>Eksperimento tikslas</a:t>
            </a:r>
            <a:r>
              <a:rPr lang="lt-LT" sz="3200" dirty="0"/>
              <a:t>: išnagrinėti dujų laidumą.</a:t>
            </a:r>
          </a:p>
          <a:p>
            <a:pPr marL="0" indent="0">
              <a:buNone/>
            </a:pPr>
            <a:endParaRPr lang="lt-LT" sz="3200" dirty="0"/>
          </a:p>
          <a:p>
            <a:pPr marL="0" indent="0">
              <a:buNone/>
            </a:pPr>
            <a:r>
              <a:rPr lang="lt-LT" sz="3200" u="sng" dirty="0"/>
              <a:t>Priemonės</a:t>
            </a:r>
            <a:r>
              <a:rPr lang="lt-LT" sz="3200" dirty="0"/>
              <a:t>: 1) elektrometras; 2) kondensatorius; 3) degtukai; 4) jungiamieji laidai.  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223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Darbo eiga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855" y="1281143"/>
            <a:ext cx="8382000" cy="4419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2800" dirty="0"/>
              <a:t>Parengiami prietaisai eksperimentui – sujungiama grandinė.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lt-LT" sz="2800" dirty="0"/>
              <a:t>Parodoma, kad normaliomis sąlygomis dujos nelaidžios.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lt-LT" sz="2800" dirty="0"/>
          </a:p>
          <a:p>
            <a:pPr marL="0" indent="0" algn="just">
              <a:lnSpc>
                <a:spcPct val="100000"/>
              </a:lnSpc>
              <a:buNone/>
            </a:pPr>
            <a:endParaRPr lang="lt-LT" sz="2800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lt-LT" sz="2800" dirty="0"/>
              <a:t>Elektrometras rodo 0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lt-LT" sz="2800" dirty="0"/>
              <a:t>(žr. pav. 6)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905" y="3048000"/>
            <a:ext cx="4933950" cy="36430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35978" y="3090833"/>
            <a:ext cx="957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Pav. 6</a:t>
            </a:r>
          </a:p>
        </p:txBody>
      </p:sp>
    </p:spTree>
    <p:extLst>
      <p:ext uri="{BB962C8B-B14F-4D97-AF65-F5344CB8AC3E}">
        <p14:creationId xmlns:p14="http://schemas.microsoft.com/office/powerpoint/2010/main" val="244923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723" y="1524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Darbo eiga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621723" y="1219200"/>
            <a:ext cx="7886700" cy="43513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2800" dirty="0"/>
              <a:t>Tuomet tarp plokštelių įterpiamas degantis degtukas. Kadangi elektrometro rodyklė padidėja (žr. pav. 7), galima teigti, jog grandine teka elektros srovė.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590800"/>
            <a:ext cx="5315479" cy="411348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57600" y="2819401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Pav. 7</a:t>
            </a:r>
          </a:p>
        </p:txBody>
      </p:sp>
    </p:spTree>
    <p:extLst>
      <p:ext uri="{BB962C8B-B14F-4D97-AF65-F5344CB8AC3E}">
        <p14:creationId xmlns:p14="http://schemas.microsoft.com/office/powerpoint/2010/main" val="239795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Išvados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4" y="1828801"/>
            <a:ext cx="8486775" cy="41148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lt-LT" sz="2800" dirty="0"/>
              <a:t>Dujos yra dielektrikas, tačiau įkaitinus orą tarp kondensatoriaus plokščių (išorinio jonizatoriaus poveikis), dujų molekulėms buvo suteiktas pakankamas energijos kiekis, t.y. iš jų buvo atplėšiami elektronai - susidarė laisvieji krūvininkai. Įvyko </a:t>
            </a:r>
            <a:r>
              <a:rPr lang="lt-LT" sz="2800" u="sng" dirty="0">
                <a:solidFill>
                  <a:srgbClr val="FF0000"/>
                </a:solidFill>
              </a:rPr>
              <a:t>dujų jonizacija</a:t>
            </a:r>
            <a:r>
              <a:rPr lang="lt-LT" sz="2800" dirty="0"/>
              <a:t>. </a:t>
            </a:r>
          </a:p>
          <a:p>
            <a:pPr algn="just">
              <a:lnSpc>
                <a:spcPct val="100000"/>
              </a:lnSpc>
            </a:pPr>
            <a:r>
              <a:rPr lang="lt-LT" sz="2800" dirty="0"/>
              <a:t>Galima teigti, jog elektros srovė pradėjo tekėti (nesavaiminis dujų išlydis). Nustojus veikti jonizatoriui, toks išlydis nutrūko. </a:t>
            </a:r>
          </a:p>
        </p:txBody>
      </p:sp>
      <p:sp>
        <p:nvSpPr>
          <p:cNvPr id="4" name="Stačiakampis 3">
            <a:hlinkClick r:id="" action="ppaction://hlinkshowjump?jump=lastslide"/>
          </p:cNvPr>
          <p:cNvSpPr/>
          <p:nvPr/>
        </p:nvSpPr>
        <p:spPr>
          <a:xfrm>
            <a:off x="6629400" y="62484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Stačiakampis 4">
            <a:hlinkClick r:id="rId2" action="ppaction://hlinksldjump"/>
          </p:cNvPr>
          <p:cNvSpPr/>
          <p:nvPr/>
        </p:nvSpPr>
        <p:spPr>
          <a:xfrm>
            <a:off x="4267200" y="62484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9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latin typeface="Arial Black" panose="020B0A04020102020204" pitchFamily="34" charset="0"/>
              </a:rPr>
              <a:t>Testas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28650" y="1825624"/>
            <a:ext cx="8134350" cy="44989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2800" dirty="0"/>
              <a:t>Ką vadiname elektros išlydžiu?</a:t>
            </a:r>
          </a:p>
          <a:p>
            <a:pPr marL="514350" indent="-514350">
              <a:buNone/>
            </a:pPr>
            <a:endParaRPr lang="lt-LT" sz="2800" dirty="0"/>
          </a:p>
          <a:p>
            <a:pPr marL="514350" indent="-514350">
              <a:buFont typeface="+mj-lt"/>
              <a:buAutoNum type="alphaUcPeriod"/>
            </a:pPr>
            <a:r>
              <a:rPr lang="lt-LT" sz="2800" dirty="0"/>
              <a:t>Elektros srovės tekėjimas dujomis.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2800" dirty="0"/>
              <a:t>Dujų atomų ir molekulių skilimas į teigiamuosius jonus ir elektronus.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2800" dirty="0"/>
              <a:t>Išorinis poveikis (kaitinimas, švitinimas), sukeliantis jonizaciją.</a:t>
            </a:r>
          </a:p>
        </p:txBody>
      </p:sp>
      <p:sp>
        <p:nvSpPr>
          <p:cNvPr id="4" name="Ovalas 3"/>
          <p:cNvSpPr/>
          <p:nvPr/>
        </p:nvSpPr>
        <p:spPr>
          <a:xfrm>
            <a:off x="628650" y="2819400"/>
            <a:ext cx="457200" cy="457200"/>
          </a:xfrm>
          <a:prstGeom prst="ellipse">
            <a:avLst/>
          </a:prstGeom>
          <a:solidFill>
            <a:srgbClr val="B3B5F9">
              <a:alpha val="0"/>
            </a:srgbClr>
          </a:solidFill>
          <a:ln>
            <a:solidFill>
              <a:srgbClr val="00B050"/>
            </a:solidFill>
          </a:ln>
          <a:effectLst>
            <a:glow rad="939800">
              <a:schemeClr val="accent1">
                <a:alpha val="53000"/>
              </a:schemeClr>
            </a:glow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čiakampis 4"/>
          <p:cNvSpPr/>
          <p:nvPr/>
        </p:nvSpPr>
        <p:spPr>
          <a:xfrm>
            <a:off x="7620000" y="60960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Atsakymas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tačiakampis 5">
            <a:hlinkClick r:id="" action="ppaction://hlinkshowjump?jump=nextslide"/>
          </p:cNvPr>
          <p:cNvSpPr/>
          <p:nvPr/>
        </p:nvSpPr>
        <p:spPr>
          <a:xfrm>
            <a:off x="6324600" y="60960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Toliau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71945" y="13255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Testas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71945" y="1458119"/>
            <a:ext cx="78867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pt-BR" sz="2800" dirty="0"/>
              <a:t>Ar normaliomis sąlygomis dujos praleidžia elektros srovę?</a:t>
            </a:r>
            <a:endParaRPr lang="lt-LT" sz="2800" dirty="0"/>
          </a:p>
          <a:p>
            <a:pPr marL="514350" indent="-514350">
              <a:buNone/>
            </a:pPr>
            <a:endParaRPr lang="lt-LT" sz="2800" dirty="0"/>
          </a:p>
          <a:p>
            <a:pPr marL="514350" indent="-514350">
              <a:buFont typeface="+mj-lt"/>
              <a:buAutoNum type="alphaUcPeriod"/>
            </a:pPr>
            <a:r>
              <a:rPr lang="lt-LT" sz="2800" dirty="0"/>
              <a:t>Taip.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2800" dirty="0"/>
              <a:t>Ne.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2800" dirty="0"/>
              <a:t>Priklausomai nuo dujų rūšies.</a:t>
            </a:r>
            <a:endParaRPr lang="en-US" sz="2800" dirty="0"/>
          </a:p>
        </p:txBody>
      </p:sp>
      <p:sp>
        <p:nvSpPr>
          <p:cNvPr id="5" name="Ovalas 3"/>
          <p:cNvSpPr/>
          <p:nvPr/>
        </p:nvSpPr>
        <p:spPr>
          <a:xfrm>
            <a:off x="671945" y="3276600"/>
            <a:ext cx="457200" cy="45720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glow rad="838200">
              <a:schemeClr val="accent1">
                <a:alpha val="40000"/>
              </a:schemeClr>
            </a:glow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čiakampis 5"/>
          <p:cNvSpPr/>
          <p:nvPr/>
        </p:nvSpPr>
        <p:spPr>
          <a:xfrm>
            <a:off x="7620000" y="63246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Atsakymas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Stačiakampis 6">
            <a:hlinkClick r:id="" action="ppaction://hlinkshowjump?jump=nextslide"/>
          </p:cNvPr>
          <p:cNvSpPr/>
          <p:nvPr/>
        </p:nvSpPr>
        <p:spPr>
          <a:xfrm>
            <a:off x="6324600" y="63246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Toliau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3400" y="3463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Testas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3400" y="1676400"/>
            <a:ext cx="8153400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/>
              <a:t>3. Kas yra </a:t>
            </a:r>
            <a:r>
              <a:rPr lang="lt-LT" sz="2800" dirty="0" smtClean="0"/>
              <a:t>savaiminis </a:t>
            </a:r>
            <a:r>
              <a:rPr lang="lt-LT" sz="2800" dirty="0"/>
              <a:t>elektros išlydis? </a:t>
            </a:r>
          </a:p>
          <a:p>
            <a:pPr marL="0" indent="0">
              <a:buNone/>
            </a:pPr>
            <a:endParaRPr lang="lt-LT" sz="2800" dirty="0"/>
          </a:p>
          <a:p>
            <a:pPr marL="457200" indent="-457200">
              <a:buAutoNum type="alphaUcPeriod"/>
            </a:pPr>
            <a:r>
              <a:rPr lang="lt-LT" sz="2800" dirty="0"/>
              <a:t>Tokio nėra. </a:t>
            </a:r>
          </a:p>
          <a:p>
            <a:pPr marL="457200" indent="-457200">
              <a:buAutoNum type="alphaUcPeriod"/>
            </a:pPr>
            <a:r>
              <a:rPr lang="lt-LT" sz="2800" dirty="0"/>
              <a:t>Elektros išlydis, kuris vyksta veikiant išoriniam jonizatoriui.</a:t>
            </a:r>
          </a:p>
          <a:p>
            <a:pPr marL="0" indent="0">
              <a:buNone/>
            </a:pPr>
            <a:r>
              <a:rPr lang="lt-LT" sz="2800" dirty="0"/>
              <a:t>C.  </a:t>
            </a:r>
            <a:r>
              <a:rPr lang="lt-LT" sz="2800" dirty="0" smtClean="0"/>
              <a:t>Elektros </a:t>
            </a:r>
            <a:r>
              <a:rPr lang="lt-LT" sz="2800" dirty="0"/>
              <a:t>išlydis, kuris vyksta neveikiant išoriniam jonizatoriui.</a:t>
            </a:r>
            <a:endParaRPr lang="en-US" sz="2800" dirty="0"/>
          </a:p>
        </p:txBody>
      </p:sp>
      <p:sp>
        <p:nvSpPr>
          <p:cNvPr id="4" name="Ovalas 3"/>
          <p:cNvSpPr/>
          <p:nvPr/>
        </p:nvSpPr>
        <p:spPr>
          <a:xfrm>
            <a:off x="526473" y="4038600"/>
            <a:ext cx="457200" cy="45720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glow rad="838200">
              <a:schemeClr val="accent1">
                <a:alpha val="40000"/>
              </a:schemeClr>
            </a:glow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čiakampis 4"/>
          <p:cNvSpPr/>
          <p:nvPr/>
        </p:nvSpPr>
        <p:spPr>
          <a:xfrm>
            <a:off x="7620000" y="63246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Atsakymas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tačiakampis 5">
            <a:hlinkClick r:id="" action="ppaction://hlinkshowjump?jump=nextslide"/>
          </p:cNvPr>
          <p:cNvSpPr/>
          <p:nvPr/>
        </p:nvSpPr>
        <p:spPr>
          <a:xfrm>
            <a:off x="6344920" y="63246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Toliau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432" y="1524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Testas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lt-LT" sz="2800" dirty="0" smtClean="0"/>
              <a:t>Koks išlydis taikomas dienos lemputėse ir reklamos vamzdeliuose?</a:t>
            </a:r>
          </a:p>
          <a:p>
            <a:pPr marL="457200" indent="-457200">
              <a:buFont typeface="+mj-lt"/>
              <a:buAutoNum type="arabicPeriod" startAt="4"/>
            </a:pPr>
            <a:endParaRPr lang="lt-LT" sz="2800" dirty="0"/>
          </a:p>
          <a:p>
            <a:pPr marL="457200" indent="-457200">
              <a:buFont typeface="+mj-lt"/>
              <a:buAutoNum type="alphaUcPeriod"/>
            </a:pPr>
            <a:r>
              <a:rPr lang="lt-LT" sz="2800" dirty="0" smtClean="0"/>
              <a:t>Vainikinis</a:t>
            </a:r>
          </a:p>
          <a:p>
            <a:pPr marL="457200" indent="-457200">
              <a:buFont typeface="+mj-lt"/>
              <a:buAutoNum type="alphaUcPeriod"/>
            </a:pPr>
            <a:r>
              <a:rPr lang="lt-LT" sz="2800" dirty="0" smtClean="0"/>
              <a:t>Lankinis</a:t>
            </a:r>
          </a:p>
          <a:p>
            <a:pPr marL="457200" indent="-457200">
              <a:buFont typeface="+mj-lt"/>
              <a:buAutoNum type="alphaUcPeriod"/>
            </a:pPr>
            <a:r>
              <a:rPr lang="lt-LT" sz="2800" dirty="0" smtClean="0"/>
              <a:t>Rusenantysis</a:t>
            </a:r>
            <a:endParaRPr lang="lt-LT" sz="2800" dirty="0"/>
          </a:p>
        </p:txBody>
      </p:sp>
      <p:sp>
        <p:nvSpPr>
          <p:cNvPr id="4" name="Ovalas 3"/>
          <p:cNvSpPr/>
          <p:nvPr/>
        </p:nvSpPr>
        <p:spPr>
          <a:xfrm>
            <a:off x="609600" y="3200400"/>
            <a:ext cx="457200" cy="45720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glow rad="838200">
              <a:schemeClr val="accent1">
                <a:alpha val="40000"/>
              </a:schemeClr>
            </a:glow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čiakampis 4"/>
          <p:cNvSpPr/>
          <p:nvPr/>
        </p:nvSpPr>
        <p:spPr>
          <a:xfrm>
            <a:off x="7620000" y="63246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Atsakymas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tačiakampis 5">
            <a:hlinkClick r:id="" action="ppaction://hlinkshowjump?jump=nextslide"/>
          </p:cNvPr>
          <p:cNvSpPr/>
          <p:nvPr/>
        </p:nvSpPr>
        <p:spPr>
          <a:xfrm>
            <a:off x="6380480" y="63246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Toliau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34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868" y="2286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Testas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8867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lt-LT" sz="2800" dirty="0" smtClean="0"/>
              <a:t> </a:t>
            </a:r>
            <a:r>
              <a:rPr lang="sv-SE" sz="2800" dirty="0"/>
              <a:t>Koks yra dujų laidumas? </a:t>
            </a: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457200" indent="-457200">
              <a:buAutoNum type="alphaUcPeriod"/>
            </a:pPr>
            <a:r>
              <a:rPr lang="sv-SE" sz="2800" dirty="0"/>
              <a:t>Tik elektroninis </a:t>
            </a:r>
            <a:endParaRPr lang="lt-LT" sz="2800" dirty="0"/>
          </a:p>
          <a:p>
            <a:pPr marL="457200" indent="-457200">
              <a:buAutoNum type="alphaUcPeriod"/>
            </a:pPr>
            <a:r>
              <a:rPr lang="sv-SE" sz="2800" dirty="0"/>
              <a:t>Joninis ir elektroninis </a:t>
            </a:r>
            <a:endParaRPr lang="lt-LT" sz="2800" dirty="0"/>
          </a:p>
          <a:p>
            <a:pPr marL="457200" indent="-457200">
              <a:buAutoNum type="alphaUcPeriod"/>
            </a:pPr>
            <a:r>
              <a:rPr lang="sv-SE" sz="2800" dirty="0"/>
              <a:t>Tik joninis</a:t>
            </a:r>
            <a:endParaRPr lang="lt-LT" sz="2800" b="1" dirty="0"/>
          </a:p>
        </p:txBody>
      </p:sp>
      <p:sp>
        <p:nvSpPr>
          <p:cNvPr id="4" name="Ovalas 3"/>
          <p:cNvSpPr/>
          <p:nvPr/>
        </p:nvSpPr>
        <p:spPr>
          <a:xfrm>
            <a:off x="746413" y="3276600"/>
            <a:ext cx="457200" cy="45720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glow rad="838200">
              <a:schemeClr val="accent1">
                <a:alpha val="40000"/>
              </a:schemeClr>
            </a:glow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čiakampis 4"/>
          <p:cNvSpPr/>
          <p:nvPr/>
        </p:nvSpPr>
        <p:spPr>
          <a:xfrm>
            <a:off x="7620000" y="63246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Atsakymas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tačiakampis 5">
            <a:hlinkClick r:id="" action="ppaction://hlinkshowjump?jump=nextslide"/>
          </p:cNvPr>
          <p:cNvSpPr/>
          <p:nvPr/>
        </p:nvSpPr>
        <p:spPr>
          <a:xfrm>
            <a:off x="6324600" y="63246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Toliau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53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Testas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lt-LT" sz="2800" dirty="0" smtClean="0"/>
              <a:t>Kokį išlydį </a:t>
            </a:r>
            <a:r>
              <a:rPr lang="lt-LT" sz="2800" dirty="0"/>
              <a:t>sukelia labai stiprus prie įelektrinto smaigalio esantis elektrinis </a:t>
            </a:r>
            <a:r>
              <a:rPr lang="lt-LT" sz="2800" dirty="0" smtClean="0"/>
              <a:t>laukas?</a:t>
            </a:r>
          </a:p>
          <a:p>
            <a:pPr marL="0" indent="0">
              <a:buNone/>
            </a:pPr>
            <a:endParaRPr lang="lt-LT" sz="2800" dirty="0"/>
          </a:p>
          <a:p>
            <a:pPr marL="457200" indent="-457200">
              <a:buFont typeface="+mj-lt"/>
              <a:buAutoNum type="alphaUcPeriod"/>
            </a:pPr>
            <a:r>
              <a:rPr lang="lt-LT" sz="2800" dirty="0" smtClean="0"/>
              <a:t>Vainikinį</a:t>
            </a:r>
          </a:p>
          <a:p>
            <a:pPr marL="457200" indent="-457200">
              <a:buFont typeface="+mj-lt"/>
              <a:buAutoNum type="alphaUcPeriod"/>
            </a:pPr>
            <a:r>
              <a:rPr lang="lt-LT" sz="2800" dirty="0" err="1" smtClean="0"/>
              <a:t>Kibirkštinį</a:t>
            </a:r>
            <a:endParaRPr lang="lt-LT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lt-LT" sz="2800" dirty="0" smtClean="0"/>
              <a:t>Lankinį</a:t>
            </a:r>
          </a:p>
          <a:p>
            <a:pPr marL="457200" indent="-457200">
              <a:buFont typeface="+mj-lt"/>
              <a:buAutoNum type="alphaUcPeriod"/>
            </a:pPr>
            <a:endParaRPr lang="lt-LT" dirty="0"/>
          </a:p>
        </p:txBody>
      </p:sp>
      <p:sp>
        <p:nvSpPr>
          <p:cNvPr id="4" name="Ovalas 3"/>
          <p:cNvSpPr/>
          <p:nvPr/>
        </p:nvSpPr>
        <p:spPr>
          <a:xfrm>
            <a:off x="609600" y="3195320"/>
            <a:ext cx="457200" cy="45720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glow rad="838200">
              <a:schemeClr val="accent1">
                <a:alpha val="40000"/>
              </a:schemeClr>
            </a:glow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čiakampis 4"/>
          <p:cNvSpPr/>
          <p:nvPr/>
        </p:nvSpPr>
        <p:spPr>
          <a:xfrm>
            <a:off x="7625080" y="635762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Atsakymas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tačiakampis 5">
            <a:hlinkClick r:id="" action="ppaction://hlinkshowjump?jump=nextslide"/>
          </p:cNvPr>
          <p:cNvSpPr/>
          <p:nvPr/>
        </p:nvSpPr>
        <p:spPr>
          <a:xfrm>
            <a:off x="6324600" y="635762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Toliau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30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Testas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lt-LT" sz="2800" dirty="0" smtClean="0"/>
              <a:t>Koks išlydis vyksta veikiant neaukštai įtampai tačiau esant dideliam srovės stipriui?</a:t>
            </a:r>
          </a:p>
          <a:p>
            <a:endParaRPr lang="lt-LT" sz="2800" dirty="0"/>
          </a:p>
          <a:p>
            <a:pPr marL="457200" indent="-457200">
              <a:buFont typeface="+mj-lt"/>
              <a:buAutoNum type="alphaUcPeriod"/>
            </a:pPr>
            <a:r>
              <a:rPr lang="lt-LT" sz="2800" dirty="0" smtClean="0"/>
              <a:t>Lankinis</a:t>
            </a:r>
          </a:p>
          <a:p>
            <a:pPr marL="457200" indent="-457200">
              <a:buFont typeface="+mj-lt"/>
              <a:buAutoNum type="alphaUcPeriod"/>
            </a:pPr>
            <a:r>
              <a:rPr lang="lt-LT" sz="2800" dirty="0" smtClean="0"/>
              <a:t>Rusenantysis</a:t>
            </a:r>
          </a:p>
          <a:p>
            <a:pPr marL="457200" indent="-457200">
              <a:buFont typeface="+mj-lt"/>
              <a:buAutoNum type="alphaUcPeriod"/>
            </a:pPr>
            <a:r>
              <a:rPr lang="lt-LT" sz="2800" dirty="0" smtClean="0"/>
              <a:t>Vainikinis</a:t>
            </a:r>
            <a:endParaRPr lang="lt-LT" sz="2800" dirty="0"/>
          </a:p>
        </p:txBody>
      </p:sp>
      <p:sp>
        <p:nvSpPr>
          <p:cNvPr id="4" name="Ovalas 3"/>
          <p:cNvSpPr/>
          <p:nvPr/>
        </p:nvSpPr>
        <p:spPr>
          <a:xfrm>
            <a:off x="577732" y="3200400"/>
            <a:ext cx="457200" cy="45720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glow rad="838200">
              <a:schemeClr val="accent1">
                <a:alpha val="40000"/>
              </a:schemeClr>
            </a:glow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čiakampis 4"/>
          <p:cNvSpPr/>
          <p:nvPr/>
        </p:nvSpPr>
        <p:spPr>
          <a:xfrm>
            <a:off x="7620000" y="64008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Atsakymas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tačiakampis 5">
            <a:hlinkClick r:id="" action="ppaction://hlinkshowjump?jump=nextslide"/>
          </p:cNvPr>
          <p:cNvSpPr/>
          <p:nvPr/>
        </p:nvSpPr>
        <p:spPr>
          <a:xfrm>
            <a:off x="6324600" y="64008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Toliau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0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795" y="2286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Testas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lt-LT" sz="2800" dirty="0" smtClean="0"/>
              <a:t>Koks išlydis </a:t>
            </a:r>
            <a:r>
              <a:rPr lang="lt-LT" sz="2800" dirty="0"/>
              <a:t>vyksta, kai vamzdyje sukuriamas mažas </a:t>
            </a:r>
            <a:r>
              <a:rPr lang="lt-LT" sz="2800" dirty="0" smtClean="0"/>
              <a:t>slėgis?</a:t>
            </a:r>
          </a:p>
          <a:p>
            <a:pPr marL="457200" indent="-457200">
              <a:buFont typeface="+mj-lt"/>
              <a:buAutoNum type="arabicPeriod" startAt="8"/>
            </a:pPr>
            <a:endParaRPr lang="lt-LT" sz="2800" dirty="0"/>
          </a:p>
          <a:p>
            <a:pPr marL="457200" indent="-457200">
              <a:buFont typeface="+mj-lt"/>
              <a:buAutoNum type="alphaUcPeriod"/>
            </a:pPr>
            <a:r>
              <a:rPr lang="lt-LT" sz="2800" dirty="0" smtClean="0"/>
              <a:t>Vainikinis</a:t>
            </a:r>
          </a:p>
          <a:p>
            <a:pPr marL="457200" indent="-457200">
              <a:buFont typeface="+mj-lt"/>
              <a:buAutoNum type="alphaUcPeriod"/>
            </a:pPr>
            <a:r>
              <a:rPr lang="lt-LT" sz="2800" dirty="0"/>
              <a:t>Rusenantysis </a:t>
            </a:r>
          </a:p>
          <a:p>
            <a:pPr marL="457200" indent="-457200">
              <a:buFont typeface="+mj-lt"/>
              <a:buAutoNum type="alphaUcPeriod"/>
            </a:pPr>
            <a:r>
              <a:rPr lang="lt-LT" sz="2800" dirty="0" err="1" smtClean="0"/>
              <a:t>Kibirkštinis</a:t>
            </a:r>
            <a:endParaRPr lang="lt-LT" sz="2800" dirty="0" smtClean="0"/>
          </a:p>
        </p:txBody>
      </p:sp>
      <p:sp>
        <p:nvSpPr>
          <p:cNvPr id="4" name="Ovalas 3"/>
          <p:cNvSpPr/>
          <p:nvPr/>
        </p:nvSpPr>
        <p:spPr>
          <a:xfrm>
            <a:off x="609600" y="3200400"/>
            <a:ext cx="457200" cy="45720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glow rad="838200">
              <a:schemeClr val="accent1">
                <a:alpha val="40000"/>
              </a:schemeClr>
            </a:glow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čiakampis 4"/>
          <p:cNvSpPr/>
          <p:nvPr/>
        </p:nvSpPr>
        <p:spPr>
          <a:xfrm>
            <a:off x="7620000" y="64008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Atsakymas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tačiakampis 5">
            <a:hlinkClick r:id="" action="ppaction://hlinkshowjump?jump=nextslide"/>
          </p:cNvPr>
          <p:cNvSpPr/>
          <p:nvPr/>
        </p:nvSpPr>
        <p:spPr>
          <a:xfrm>
            <a:off x="6324600" y="64008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Toliau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79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Testas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lt-LT" sz="2800" dirty="0" smtClean="0"/>
              <a:t>Kas yra nesavaiminis išlydis?</a:t>
            </a:r>
          </a:p>
          <a:p>
            <a:pPr marL="514350" indent="-514350">
              <a:buFont typeface="+mj-lt"/>
              <a:buAutoNum type="arabicPeriod" startAt="9"/>
            </a:pPr>
            <a:endParaRPr lang="lt-LT" sz="2800" dirty="0"/>
          </a:p>
          <a:p>
            <a:pPr marL="514350" indent="-514350">
              <a:buFont typeface="+mj-lt"/>
              <a:buAutoNum type="alphaUcPeriod"/>
            </a:pPr>
            <a:r>
              <a:rPr lang="lt-LT" sz="2800" dirty="0" smtClean="0"/>
              <a:t>Tai dujų </a:t>
            </a:r>
            <a:r>
              <a:rPr lang="lt-LT" sz="2800" dirty="0"/>
              <a:t>atomų ir molekulių skilimas į teigiamuosius jonus ir </a:t>
            </a:r>
            <a:r>
              <a:rPr lang="lt-LT" sz="2800" dirty="0" smtClean="0"/>
              <a:t>elektronus.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2800" dirty="0"/>
              <a:t>Elektros išlydis, kuris vyksta veikiant išoriniam </a:t>
            </a:r>
            <a:r>
              <a:rPr lang="lt-LT" sz="2800" dirty="0" err="1" smtClean="0"/>
              <a:t>jonizatoriui</a:t>
            </a:r>
            <a:r>
              <a:rPr lang="lt-LT" sz="2800" dirty="0" smtClean="0"/>
              <a:t>.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2800" dirty="0" smtClean="0"/>
              <a:t>Tai išorinis </a:t>
            </a:r>
            <a:r>
              <a:rPr lang="lt-LT" sz="2800" dirty="0"/>
              <a:t>poveikis (kaitinimas, švitinimas), sukeliantis </a:t>
            </a:r>
            <a:r>
              <a:rPr lang="lt-LT" sz="2800" dirty="0" smtClean="0"/>
              <a:t>jonizaciją.</a:t>
            </a:r>
            <a:endParaRPr lang="lt-LT" sz="2800" dirty="0"/>
          </a:p>
        </p:txBody>
      </p:sp>
      <p:sp>
        <p:nvSpPr>
          <p:cNvPr id="4" name="Ovalas 3"/>
          <p:cNvSpPr/>
          <p:nvPr/>
        </p:nvSpPr>
        <p:spPr>
          <a:xfrm>
            <a:off x="609600" y="3657600"/>
            <a:ext cx="457200" cy="45720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glow rad="838200">
              <a:schemeClr val="accent1">
                <a:alpha val="40000"/>
              </a:schemeClr>
            </a:glow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čiakampis 4"/>
          <p:cNvSpPr/>
          <p:nvPr/>
        </p:nvSpPr>
        <p:spPr>
          <a:xfrm>
            <a:off x="7620000" y="63246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Atsakymas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tačiakampis 5">
            <a:hlinkClick r:id="" action="ppaction://hlinkshowjump?jump=nextslide"/>
          </p:cNvPr>
          <p:cNvSpPr/>
          <p:nvPr/>
        </p:nvSpPr>
        <p:spPr>
          <a:xfrm>
            <a:off x="6350000" y="6324600"/>
            <a:ext cx="1219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Toliau</a:t>
            </a:r>
            <a:endParaRPr lang="lt-LT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66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Testas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0"/>
            </a:pPr>
            <a:r>
              <a:rPr lang="lt-LT" sz="2800" dirty="0" smtClean="0"/>
              <a:t>Koks išlydis </a:t>
            </a:r>
            <a:r>
              <a:rPr lang="lt-LT" sz="2800" dirty="0"/>
              <a:t>vyksta gyvsidabrio </a:t>
            </a:r>
            <a:r>
              <a:rPr lang="lt-LT" sz="2800" dirty="0" smtClean="0"/>
              <a:t>garuose?</a:t>
            </a:r>
          </a:p>
          <a:p>
            <a:pPr marL="514350" indent="-514350">
              <a:buFont typeface="+mj-lt"/>
              <a:buAutoNum type="arabicPeriod" startAt="10"/>
            </a:pPr>
            <a:endParaRPr lang="lt-LT" sz="2800" dirty="0"/>
          </a:p>
          <a:p>
            <a:pPr marL="514350" indent="-514350">
              <a:buFont typeface="+mj-lt"/>
              <a:buAutoNum type="alphaUcPeriod"/>
            </a:pPr>
            <a:r>
              <a:rPr lang="lt-LT" sz="2800" dirty="0" smtClean="0"/>
              <a:t>Vainikinis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2800" dirty="0" err="1" smtClean="0"/>
              <a:t>Kibirkštinis</a:t>
            </a:r>
            <a:endParaRPr lang="lt-LT" sz="2800" dirty="0" smtClean="0"/>
          </a:p>
          <a:p>
            <a:pPr marL="514350" indent="-514350">
              <a:buFont typeface="+mj-lt"/>
              <a:buAutoNum type="alphaUcPeriod"/>
            </a:pPr>
            <a:r>
              <a:rPr lang="lt-LT" sz="2800" dirty="0" smtClean="0"/>
              <a:t>Rusenantysis</a:t>
            </a:r>
            <a:endParaRPr lang="lt-LT" sz="2800" dirty="0"/>
          </a:p>
        </p:txBody>
      </p:sp>
      <p:sp>
        <p:nvSpPr>
          <p:cNvPr id="4" name="Ovalas 3"/>
          <p:cNvSpPr/>
          <p:nvPr/>
        </p:nvSpPr>
        <p:spPr>
          <a:xfrm>
            <a:off x="609600" y="3733800"/>
            <a:ext cx="457200" cy="457200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glow rad="838200">
              <a:schemeClr val="accent1">
                <a:alpha val="40000"/>
              </a:schemeClr>
            </a:glow>
            <a:reflection endPos="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čiakampis 4">
            <a:hlinkClick r:id="" action="ppaction://hlinkshowjump?jump=lastslide"/>
          </p:cNvPr>
          <p:cNvSpPr/>
          <p:nvPr/>
        </p:nvSpPr>
        <p:spPr>
          <a:xfrm>
            <a:off x="381000" y="61722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Stačiakampis 5">
            <a:hlinkClick r:id="rId2" action="ppaction://hlinksldjump"/>
          </p:cNvPr>
          <p:cNvSpPr/>
          <p:nvPr/>
        </p:nvSpPr>
        <p:spPr>
          <a:xfrm>
            <a:off x="2819400" y="61722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5334000" y="61722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Atsakymas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02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latin typeface="Arial Black" panose="020B0A04020102020204" pitchFamily="34" charset="0"/>
              </a:rPr>
              <a:t>Šaltiniai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hlinkClick r:id="rId2"/>
              </a:rPr>
              <a:t>http://ik.su.lt/~mariusbm/Elektra/teorija/elektros_srove_dujose.html</a:t>
            </a:r>
            <a:endParaRPr lang="lt-LT" dirty="0"/>
          </a:p>
          <a:p>
            <a:r>
              <a:rPr lang="en-US" dirty="0">
                <a:hlinkClick r:id="rId3"/>
              </a:rPr>
              <a:t>http://vddb.library.lt/fedora/get/LT-eLABa-0001:E.02~2004~D_20040913_083724-93042/DS.005.0.01.ETD</a:t>
            </a:r>
            <a:endParaRPr lang="lt-LT" dirty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oaji.net/articles/2014/514-1400759001.pdf</a:t>
            </a:r>
            <a:r>
              <a:rPr lang="lt-LT" dirty="0"/>
              <a:t> </a:t>
            </a:r>
            <a:r>
              <a:rPr lang="lt-LT" dirty="0" smtClean="0"/>
              <a:t>(bandymas)</a:t>
            </a:r>
          </a:p>
          <a:p>
            <a:r>
              <a:rPr lang="lt-LT" dirty="0">
                <a:hlinkClick r:id="rId5"/>
              </a:rPr>
              <a:t>https://</a:t>
            </a:r>
            <a:r>
              <a:rPr lang="lt-LT" dirty="0" smtClean="0">
                <a:hlinkClick r:id="rId5"/>
              </a:rPr>
              <a:t>www.google.com/search?q=automatic+arc+noise+suppression&amp;source=lnms&amp;tbm=isch&amp;sa=X&amp;ved=0ahUKEwjByNrxt_XLAhVGAZoKHS2ZCt4Q_AUIBygB&amp;biw=1024&amp;bih=639#tbm=isch&amp;q=arc+electrical+discharge+gifs&amp;imgrc=LE8AHIS9975eUM%3A</a:t>
            </a:r>
            <a:endParaRPr lang="lt-LT" dirty="0" smtClean="0"/>
          </a:p>
          <a:p>
            <a:r>
              <a:rPr lang="lt-LT" dirty="0">
                <a:hlinkClick r:id="rId6"/>
              </a:rPr>
              <a:t>https://</a:t>
            </a:r>
            <a:r>
              <a:rPr lang="lt-LT" dirty="0" smtClean="0">
                <a:hlinkClick r:id="rId6"/>
              </a:rPr>
              <a:t>www.google.com/search?q=automatic+arc+noise+suppression&amp;source=lnms&amp;tbm=isch&amp;sa=X&amp;ved=0ahUKEwjByNrxt_XLAhVGAZoKHS2ZCt4Q_AUIBygB&amp;biw=1024&amp;bih=639#tbm=isch&amp;q=sparky+electrical+discharge+gifs&amp;imgrc=BpQGQrSC38ZqkM%3A</a:t>
            </a:r>
            <a:endParaRPr lang="lt-LT" dirty="0" smtClean="0"/>
          </a:p>
          <a:p>
            <a:r>
              <a:rPr lang="lt-LT" dirty="0">
                <a:hlinkClick r:id="rId7"/>
              </a:rPr>
              <a:t>https://</a:t>
            </a:r>
            <a:r>
              <a:rPr lang="lt-LT" dirty="0" smtClean="0">
                <a:hlinkClick r:id="rId7"/>
              </a:rPr>
              <a:t>www.google.com/search?q=automatic+arc+noise+suppression&amp;source=lnms&amp;tbm=isch&amp;sa=X&amp;ved=0ahUKEwjByNrxt_XLAhVGAZoKHS2ZCt4Q_AUIBygB&amp;biw=1024&amp;bih=639#tbm=isch&amp;q=glow+electrical+discharge+gifs&amp;imgrc=L2VQknE47LHjfM%3A</a:t>
            </a:r>
            <a:endParaRPr lang="lt-LT" dirty="0" smtClean="0"/>
          </a:p>
          <a:p>
            <a:r>
              <a:rPr lang="lt-LT" dirty="0">
                <a:hlinkClick r:id="rId8"/>
              </a:rPr>
              <a:t>https://</a:t>
            </a:r>
            <a:r>
              <a:rPr lang="lt-LT" dirty="0" smtClean="0">
                <a:hlinkClick r:id="rId8"/>
              </a:rPr>
              <a:t>www.google.com/search?q=automatic+arc+noise+suppression&amp;source=lnms&amp;tbm=isch&amp;sa=X&amp;ved=0ahUKEwjByNrxt_XLAhVGAZoKHS2ZCt4Q_AUIBygB&amp;biw=1024&amp;bih=639#tbm=isch&amp;q=round+electric+discharge+gifs&amp;imgrc=iMpkZ4_AZcAHrM%3A</a:t>
            </a:r>
            <a:endParaRPr lang="lt-LT" dirty="0" smtClean="0"/>
          </a:p>
          <a:p>
            <a:r>
              <a:rPr lang="lt-LT" dirty="0">
                <a:hlinkClick r:id="rId9"/>
              </a:rPr>
              <a:t>https://www.google.com/search?biw=1024&amp;bih=639&amp;noj=1&amp;tbm=isch&amp;sa=1&amp;q=neon+sign+animated+gif&amp;oq=neon+sign+animated+gif&amp;gs_l=img.3...49751.50902.0.51116.4.4.0.0.0.0.208.597.0j3j1.4.0....0...1c.1.64.img..</a:t>
            </a:r>
            <a:r>
              <a:rPr lang="lt-LT" dirty="0" smtClean="0">
                <a:hlinkClick r:id="rId9"/>
              </a:rPr>
              <a:t>0.1.153.N2rBN0djdEg#imgrc=B1OqitBqdWMJ0M%3A</a:t>
            </a:r>
            <a:r>
              <a:rPr lang="lt-LT" dirty="0" smtClean="0"/>
              <a:t> </a:t>
            </a:r>
            <a:endParaRPr lang="lt-LT" dirty="0" smtClean="0"/>
          </a:p>
          <a:p>
            <a:r>
              <a:rPr lang="lt-LT" dirty="0">
                <a:hlinkClick r:id="rId10"/>
              </a:rPr>
              <a:t>https://</a:t>
            </a:r>
            <a:r>
              <a:rPr lang="lt-LT" dirty="0" smtClean="0">
                <a:hlinkClick r:id="rId10"/>
              </a:rPr>
              <a:t>www.youtube.com/watch?v=UF5EDV6T7es</a:t>
            </a:r>
            <a:endParaRPr lang="lt-LT" dirty="0" smtClean="0"/>
          </a:p>
          <a:p>
            <a:endParaRPr lang="lt-LT" dirty="0" smtClean="0"/>
          </a:p>
        </p:txBody>
      </p:sp>
      <p:sp>
        <p:nvSpPr>
          <p:cNvPr id="4" name="Stačiakampis 3">
            <a:hlinkClick r:id="" action="ppaction://hlinkshowjump?jump=lastslide"/>
          </p:cNvPr>
          <p:cNvSpPr/>
          <p:nvPr/>
        </p:nvSpPr>
        <p:spPr>
          <a:xfrm>
            <a:off x="6629400" y="62484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Pabaiga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" name="Stačiakampis 4">
            <a:hlinkClick r:id="rId11" action="ppaction://hlinksldjump"/>
          </p:cNvPr>
          <p:cNvSpPr/>
          <p:nvPr/>
        </p:nvSpPr>
        <p:spPr>
          <a:xfrm>
            <a:off x="4267200" y="6248400"/>
            <a:ext cx="2286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Turinys</a:t>
            </a:r>
            <a:endParaRPr lang="lt-LT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1000" y="2743200"/>
            <a:ext cx="8229600" cy="1143000"/>
          </a:xfrm>
          <a:solidFill>
            <a:srgbClr val="B3B5F9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tx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A</a:t>
            </a:r>
            <a:r>
              <a:rPr lang="lt-LT" sz="5400" b="1" dirty="0">
                <a:ln w="9525">
                  <a:solidFill>
                    <a:schemeClr val="tx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čiū už dėmesį</a:t>
            </a:r>
            <a:r>
              <a:rPr lang="en-US" sz="5400" b="1" dirty="0">
                <a:ln w="9525">
                  <a:solidFill>
                    <a:schemeClr val="tx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>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</TotalTime>
  <Words>1254</Words>
  <Application>Microsoft Office PowerPoint</Application>
  <PresentationFormat>Demonstracija ekrane (4:3)</PresentationFormat>
  <Paragraphs>225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38</vt:i4>
      </vt:variant>
    </vt:vector>
  </HeadingPairs>
  <TitlesOfParts>
    <vt:vector size="39" baseType="lpstr">
      <vt:lpstr>Office Theme</vt:lpstr>
      <vt:lpstr>Elektros srovė dujose (išlydžio rūšys)</vt:lpstr>
      <vt:lpstr>Turinys</vt:lpstr>
      <vt:lpstr>Pagrindinės sąvokos</vt:lpstr>
      <vt:lpstr>PowerPoint pristatymas</vt:lpstr>
      <vt:lpstr>Elektros srovė dujose</vt:lpstr>
      <vt:lpstr>Kaip atsiranda elektros srovė dujose?</vt:lpstr>
      <vt:lpstr>Kaip atsiranda elektros srovė dujose?</vt:lpstr>
      <vt:lpstr>Nesavaiminis išlydis</vt:lpstr>
      <vt:lpstr>Išlydį apibūdinanti voltamperinė charakteristika</vt:lpstr>
      <vt:lpstr>PowerPoint pristatymas</vt:lpstr>
      <vt:lpstr>PowerPoint pristatymas</vt:lpstr>
      <vt:lpstr>Savaiminis išlydis</vt:lpstr>
      <vt:lpstr>Smūginė jonizacija</vt:lpstr>
      <vt:lpstr>Savaiminio išlydžio rūšys</vt:lpstr>
      <vt:lpstr>Kibirkštinis išlydis</vt:lpstr>
      <vt:lpstr>PowerPoint pristatymas</vt:lpstr>
      <vt:lpstr>Rusenantysis išlydis</vt:lpstr>
      <vt:lpstr>PowerPoint pristatymas</vt:lpstr>
      <vt:lpstr>Lankinis išlydis</vt:lpstr>
      <vt:lpstr>PowerPoint pristatymas</vt:lpstr>
      <vt:lpstr>Vainikinis išlydis</vt:lpstr>
      <vt:lpstr>PowerPoint pristatymas</vt:lpstr>
      <vt:lpstr>Bandymas</vt:lpstr>
      <vt:lpstr>Darbo eiga</vt:lpstr>
      <vt:lpstr>Darbo eiga</vt:lpstr>
      <vt:lpstr>Išvados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Šaltiniai</vt:lpstr>
      <vt:lpstr>Ačiū už dėmesį!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Elektros išlydis (išlydžio rūšys)</dc:title>
  <dc:creator>SkaityklaDV3</dc:creator>
  <cp:lastModifiedBy>Mokinys</cp:lastModifiedBy>
  <cp:revision>41</cp:revision>
  <dcterms:created xsi:type="dcterms:W3CDTF">2016-04-04T09:30:32Z</dcterms:created>
  <dcterms:modified xsi:type="dcterms:W3CDTF">2016-04-05T07:43:18Z</dcterms:modified>
</cp:coreProperties>
</file>