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72" r:id="rId3"/>
    <p:sldId id="269" r:id="rId4"/>
    <p:sldId id="271" r:id="rId5"/>
    <p:sldId id="270" r:id="rId6"/>
    <p:sldId id="257" r:id="rId7"/>
    <p:sldId id="258" r:id="rId8"/>
    <p:sldId id="259" r:id="rId9"/>
    <p:sldId id="262" r:id="rId10"/>
    <p:sldId id="260" r:id="rId11"/>
    <p:sldId id="261" r:id="rId12"/>
    <p:sldId id="263" r:id="rId13"/>
    <p:sldId id="264" r:id="rId14"/>
    <p:sldId id="265" r:id="rId15"/>
    <p:sldId id="266" r:id="rId16"/>
    <p:sldId id="267"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pos="483" userDrawn="1">
          <p15:clr>
            <a:srgbClr val="A4A3A4"/>
          </p15:clr>
        </p15:guide>
        <p15:guide id="2" pos="5881" userDrawn="1">
          <p15:clr>
            <a:srgbClr val="A4A3A4"/>
          </p15:clr>
        </p15:guide>
        <p15:guide id="3" orient="horz" pos="210" userDrawn="1">
          <p15:clr>
            <a:srgbClr val="A4A3A4"/>
          </p15:clr>
        </p15:guide>
        <p15:guide id="4" orient="horz" pos="1162" userDrawn="1">
          <p15:clr>
            <a:srgbClr val="A4A3A4"/>
          </p15:clr>
        </p15:guide>
        <p15:guide id="5" orient="horz" pos="3952"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08" autoAdjust="0"/>
    <p:restoredTop sz="94660" autoAdjust="0"/>
  </p:normalViewPr>
  <p:slideViewPr>
    <p:cSldViewPr snapToGrid="0">
      <p:cViewPr>
        <p:scale>
          <a:sx n="89" d="100"/>
          <a:sy n="89" d="100"/>
        </p:scale>
        <p:origin x="-126" y="-168"/>
      </p:cViewPr>
      <p:guideLst>
        <p:guide orient="horz" pos="210"/>
        <p:guide orient="horz" pos="1162"/>
        <p:guide orient="horz" pos="3952"/>
        <p:guide pos="483"/>
        <p:guide pos="5881"/>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4/4/2016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4/4/2016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4/4/2016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4/4/2016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4/4/2016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4/4/2016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4/4/2016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4/4/2016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en-US" smtClean="0"/>
              <a:t>Click to edit Master title style</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4/4/2016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Date Placeholder 2"/>
          <p:cNvSpPr>
            <a:spLocks noGrp="1"/>
          </p:cNvSpPr>
          <p:nvPr>
            <p:ph type="dt" sz="half" idx="10"/>
          </p:nvPr>
        </p:nvSpPr>
        <p:spPr/>
        <p:txBody>
          <a:bodyPr/>
          <a:lstStyle/>
          <a:p>
            <a:fld id="{B61BEF0D-F0BB-DE4B-95CE-6DB70DBA9567}" type="datetimeFigureOut">
              <a:rPr lang="en-US" dirty="0"/>
              <a:pPr/>
              <a:t>4/4/2016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4/4/2016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4/4/2016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4/4/2016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4/4/2016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4/4/2016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4/4/2016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4/4/2016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B61BEF0D-F0BB-DE4B-95CE-6DB70DBA9567}" type="datetimeFigureOut">
              <a:rPr lang="en-US" dirty="0"/>
              <a:pPr/>
              <a:t>4/4/2016</a:t>
            </a:fld>
            <a:endParaRPr lang="en-US" dirty="0"/>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en-US" dirty="0"/>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D57F1E4F-1CFF-5643-939E-217C01CDF56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0" r:id="rId9"/>
    <p:sldLayoutId id="2147483668" r:id="rId10"/>
    <p:sldLayoutId id="2147483663" r:id="rId11"/>
    <p:sldLayoutId id="2147483664" r:id="rId12"/>
    <p:sldLayoutId id="2147483665" r:id="rId13"/>
    <p:sldLayoutId id="2147483666" r:id="rId14"/>
    <p:sldLayoutId id="2147483667" r:id="rId15"/>
    <p:sldLayoutId id="2147483658" r:id="rId16"/>
    <p:sldLayoutId id="2147483659" r:id="rId17"/>
  </p:sldLayoutIdLst>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s://lt.wikipedia.org/w/index.php?title=Vienalaiki%C5%A1kumas&amp;action=edit&amp;redlink=1" TargetMode="Externa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hyperlink" Target="http://www.technologijos.lt/n/mokslas/fizika/S-16098/straipsnis/Specialiosios-reliatyvumo-teorijos-paslaptys:-kopeciu-paradoksas?l=2&amp;p=1" TargetMode="External"/><Relationship Id="rId2" Type="http://schemas.openxmlformats.org/officeDocument/2006/relationships/hyperlink" Target="https://lt.wikipedia.org/wiki/Paradoksas" TargetMode="External"/><Relationship Id="rId1" Type="http://schemas.openxmlformats.org/officeDocument/2006/relationships/slideLayout" Target="../slideLayouts/slideLayout1.xml"/><Relationship Id="rId4" Type="http://schemas.openxmlformats.org/officeDocument/2006/relationships/hyperlink" Target="http://www.fizika.lm.lt/content/view/67/76/"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82244" y="580913"/>
            <a:ext cx="9890555" cy="2883049"/>
          </a:xfrm>
        </p:spPr>
        <p:txBody>
          <a:bodyPr>
            <a:normAutofit/>
          </a:bodyPr>
          <a:lstStyle/>
          <a:p>
            <a:pPr algn="ctr"/>
            <a:r>
              <a:rPr lang="pt-BR" sz="3600" b="1" dirty="0" smtClean="0"/>
              <a:t>konkursas "Fizikos bandymai aplink mus 2016“</a:t>
            </a:r>
            <a:r>
              <a:rPr lang="lt-LT" sz="3600" b="1" dirty="0" smtClean="0"/>
              <a:t/>
            </a:r>
            <a:br>
              <a:rPr lang="lt-LT" sz="3600" b="1" dirty="0" smtClean="0"/>
            </a:br>
            <a:r>
              <a:rPr lang="lt-LT" sz="2400" b="1" dirty="0" smtClean="0"/>
              <a:t/>
            </a:r>
            <a:br>
              <a:rPr lang="lt-LT" sz="2400" b="1" dirty="0" smtClean="0"/>
            </a:br>
            <a:r>
              <a:rPr lang="lt-LT" sz="3200" dirty="0" smtClean="0"/>
              <a:t>Fizikos </a:t>
            </a:r>
            <a:r>
              <a:rPr lang="lt-LT" sz="3200" dirty="0"/>
              <a:t>paradoksai ir įdomieji uždaviniai</a:t>
            </a:r>
          </a:p>
        </p:txBody>
      </p:sp>
      <p:sp>
        <p:nvSpPr>
          <p:cNvPr id="3" name="Subtitle 2"/>
          <p:cNvSpPr>
            <a:spLocks noGrp="1"/>
          </p:cNvSpPr>
          <p:nvPr>
            <p:ph type="subTitle" idx="1"/>
          </p:nvPr>
        </p:nvSpPr>
        <p:spPr>
          <a:xfrm>
            <a:off x="646996" y="4349931"/>
            <a:ext cx="6405743" cy="1921777"/>
          </a:xfrm>
        </p:spPr>
        <p:txBody>
          <a:bodyPr>
            <a:normAutofit fontScale="85000" lnSpcReduction="20000"/>
          </a:bodyPr>
          <a:lstStyle/>
          <a:p>
            <a:r>
              <a:rPr lang="lt-LT" dirty="0" smtClean="0"/>
              <a:t>Simonas </a:t>
            </a:r>
            <a:r>
              <a:rPr lang="lt-LT" dirty="0" err="1" smtClean="0"/>
              <a:t>Viesa</a:t>
            </a:r>
            <a:r>
              <a:rPr lang="lt-LT" dirty="0" smtClean="0"/>
              <a:t> IV g.</a:t>
            </a:r>
          </a:p>
          <a:p>
            <a:r>
              <a:rPr lang="lt-LT" dirty="0" smtClean="0"/>
              <a:t>Tautvydas </a:t>
            </a:r>
            <a:r>
              <a:rPr lang="lt-LT" dirty="0" err="1" smtClean="0"/>
              <a:t>Remeškevičius</a:t>
            </a:r>
            <a:r>
              <a:rPr lang="lt-LT" dirty="0" smtClean="0"/>
              <a:t> IV g.</a:t>
            </a:r>
          </a:p>
          <a:p>
            <a:r>
              <a:rPr lang="lt-LT" dirty="0" smtClean="0"/>
              <a:t>Fizikos mokytoja: Danutė </a:t>
            </a:r>
            <a:r>
              <a:rPr lang="lt-LT" dirty="0" err="1" smtClean="0"/>
              <a:t>Šmitienė</a:t>
            </a:r>
            <a:r>
              <a:rPr lang="lt-LT" dirty="0" smtClean="0"/>
              <a:t>.</a:t>
            </a:r>
          </a:p>
          <a:p>
            <a:r>
              <a:rPr lang="lt-LT" dirty="0" smtClean="0"/>
              <a:t>Alytaus r. Butrimonių gimnazija.</a:t>
            </a:r>
          </a:p>
          <a:p>
            <a:r>
              <a:rPr lang="lt-LT" dirty="0" smtClean="0"/>
              <a:t>2016m.</a:t>
            </a:r>
          </a:p>
          <a:p>
            <a:endParaRPr lang="lt-LT" dirty="0"/>
          </a:p>
        </p:txBody>
      </p:sp>
    </p:spTree>
    <p:extLst>
      <p:ext uri="{BB962C8B-B14F-4D97-AF65-F5344CB8AC3E}">
        <p14:creationId xmlns:p14="http://schemas.microsoft.com/office/powerpoint/2010/main" val="298030255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ntraštė 3"/>
          <p:cNvSpPr>
            <a:spLocks noGrp="1"/>
          </p:cNvSpPr>
          <p:nvPr>
            <p:ph type="ctrTitle"/>
          </p:nvPr>
        </p:nvSpPr>
        <p:spPr>
          <a:xfrm>
            <a:off x="1921341" y="169431"/>
            <a:ext cx="8001000" cy="1315124"/>
          </a:xfrm>
        </p:spPr>
        <p:txBody>
          <a:bodyPr>
            <a:normAutofit/>
          </a:bodyPr>
          <a:lstStyle/>
          <a:p>
            <a:pPr algn="ctr"/>
            <a:r>
              <a:rPr lang="lt-LT" dirty="0" smtClean="0"/>
              <a:t>Turinys</a:t>
            </a:r>
            <a:endParaRPr lang="en-US" dirty="0"/>
          </a:p>
        </p:txBody>
      </p:sp>
      <p:sp>
        <p:nvSpPr>
          <p:cNvPr id="5" name="Paantraštė 4"/>
          <p:cNvSpPr>
            <a:spLocks noGrp="1"/>
          </p:cNvSpPr>
          <p:nvPr>
            <p:ph type="subTitle" idx="1"/>
          </p:nvPr>
        </p:nvSpPr>
        <p:spPr>
          <a:xfrm>
            <a:off x="731521" y="1606276"/>
            <a:ext cx="9531274" cy="4482552"/>
          </a:xfrm>
        </p:spPr>
        <p:txBody>
          <a:bodyPr>
            <a:normAutofit/>
          </a:bodyPr>
          <a:lstStyle/>
          <a:p>
            <a:pPr marL="457200" indent="-457200">
              <a:spcBef>
                <a:spcPts val="0"/>
              </a:spcBef>
              <a:spcAft>
                <a:spcPts val="0"/>
              </a:spcAft>
              <a:buFont typeface="+mj-lt"/>
              <a:buAutoNum type="arabicPeriod"/>
            </a:pPr>
            <a:r>
              <a:rPr lang="lt-LT" sz="2000" dirty="0" smtClean="0"/>
              <a:t>Kas yra paradoksas?.........................................................3</a:t>
            </a:r>
          </a:p>
          <a:p>
            <a:pPr marL="457200" indent="-457200">
              <a:spcBef>
                <a:spcPts val="0"/>
              </a:spcBef>
              <a:spcAft>
                <a:spcPts val="0"/>
              </a:spcAft>
              <a:buFont typeface="+mj-lt"/>
              <a:buAutoNum type="arabicPeriod"/>
            </a:pPr>
            <a:r>
              <a:rPr lang="lt-LT" sz="2000" dirty="0" smtClean="0"/>
              <a:t>Kopėčių paradoksas.........................................................4</a:t>
            </a:r>
          </a:p>
          <a:p>
            <a:pPr marL="457200" indent="-457200">
              <a:spcBef>
                <a:spcPts val="0"/>
              </a:spcBef>
              <a:spcAft>
                <a:spcPts val="0"/>
              </a:spcAft>
              <a:buFont typeface="+mj-lt"/>
              <a:buAutoNum type="arabicPeriod"/>
            </a:pPr>
            <a:r>
              <a:rPr lang="lt-LT" sz="2000" dirty="0" smtClean="0"/>
              <a:t>Kopėčių paradokso sprendimas......................................5</a:t>
            </a:r>
          </a:p>
          <a:p>
            <a:pPr marL="457200" indent="-457200">
              <a:spcBef>
                <a:spcPts val="0"/>
              </a:spcBef>
              <a:spcAft>
                <a:spcPts val="0"/>
              </a:spcAft>
              <a:buFont typeface="+mj-lt"/>
              <a:buAutoNum type="arabicPeriod"/>
            </a:pPr>
            <a:r>
              <a:rPr lang="lt-LT" sz="2000" dirty="0" smtClean="0"/>
              <a:t>Paslaptingas sukutis...........................................................6</a:t>
            </a:r>
          </a:p>
          <a:p>
            <a:pPr marL="457200" indent="-457200">
              <a:spcBef>
                <a:spcPts val="0"/>
              </a:spcBef>
              <a:spcAft>
                <a:spcPts val="0"/>
              </a:spcAft>
              <a:buFont typeface="+mj-lt"/>
              <a:buAutoNum type="arabicPeriod"/>
            </a:pPr>
            <a:r>
              <a:rPr lang="lt-LT" sz="2000" dirty="0" smtClean="0"/>
              <a:t>Nedegus audinys...............................................................7</a:t>
            </a:r>
          </a:p>
          <a:p>
            <a:pPr marL="457200" indent="-457200">
              <a:spcBef>
                <a:spcPts val="0"/>
              </a:spcBef>
              <a:spcAft>
                <a:spcPts val="0"/>
              </a:spcAft>
              <a:buFont typeface="+mj-lt"/>
              <a:buAutoNum type="arabicPeriod"/>
            </a:pPr>
            <a:r>
              <a:rPr lang="lt-LT" sz="2000" dirty="0" smtClean="0"/>
              <a:t>Nevienodai slenkantis dviračio ratas...............................8</a:t>
            </a:r>
          </a:p>
          <a:p>
            <a:pPr marL="457200" indent="-457200">
              <a:spcBef>
                <a:spcPts val="0"/>
              </a:spcBef>
              <a:spcAft>
                <a:spcPts val="0"/>
              </a:spcAft>
              <a:buFont typeface="+mj-lt"/>
              <a:buAutoNum type="arabicPeriod"/>
            </a:pPr>
            <a:r>
              <a:rPr lang="lt-LT" sz="2000" dirty="0" smtClean="0"/>
              <a:t>Vanduo rėtyje.....................................................................10</a:t>
            </a:r>
          </a:p>
          <a:p>
            <a:pPr marL="457200" indent="-457200">
              <a:spcBef>
                <a:spcPts val="0"/>
              </a:spcBef>
              <a:spcAft>
                <a:spcPts val="0"/>
              </a:spcAft>
              <a:buFont typeface="+mj-lt"/>
              <a:buAutoNum type="arabicPeriod"/>
            </a:pPr>
            <a:r>
              <a:rPr lang="lt-LT" sz="2000" dirty="0" smtClean="0"/>
              <a:t>Kokio ilgio </a:t>
            </a:r>
            <a:r>
              <a:rPr lang="lt-LT" sz="2000" dirty="0" smtClean="0"/>
              <a:t>geležinkelis?......................................................</a:t>
            </a:r>
            <a:r>
              <a:rPr lang="lt-LT" sz="2000" dirty="0" smtClean="0"/>
              <a:t>12</a:t>
            </a:r>
          </a:p>
          <a:p>
            <a:pPr marL="457200" indent="-457200">
              <a:spcBef>
                <a:spcPts val="0"/>
              </a:spcBef>
              <a:spcAft>
                <a:spcPts val="0"/>
              </a:spcAft>
              <a:buFont typeface="+mj-lt"/>
              <a:buAutoNum type="arabicPeriod"/>
            </a:pPr>
            <a:r>
              <a:rPr lang="lt-LT" sz="2000" dirty="0" smtClean="0"/>
              <a:t>Kokio ilgio  geležinkelis?.....................................................13</a:t>
            </a:r>
          </a:p>
          <a:p>
            <a:pPr marL="457200" indent="-457200">
              <a:spcBef>
                <a:spcPts val="0"/>
              </a:spcBef>
              <a:spcAft>
                <a:spcPts val="0"/>
              </a:spcAft>
              <a:buFont typeface="+mj-lt"/>
              <a:buAutoNum type="arabicPeriod"/>
            </a:pPr>
            <a:r>
              <a:rPr lang="lt-LT" sz="2000" dirty="0" smtClean="0"/>
              <a:t>Kada nuo lietaus sušlampama labiau?...........................14 </a:t>
            </a:r>
          </a:p>
          <a:p>
            <a:pPr marL="457200" indent="-457200">
              <a:spcBef>
                <a:spcPts val="0"/>
              </a:spcBef>
              <a:spcAft>
                <a:spcPts val="0"/>
              </a:spcAft>
              <a:buFont typeface="+mj-lt"/>
              <a:buAutoNum type="arabicPeriod"/>
            </a:pPr>
            <a:r>
              <a:rPr lang="lt-LT" sz="2000" dirty="0" smtClean="0"/>
              <a:t>Testas....................................................................................17</a:t>
            </a:r>
          </a:p>
          <a:p>
            <a:pPr marL="457200" indent="-457200">
              <a:spcBef>
                <a:spcPts val="0"/>
              </a:spcBef>
              <a:spcAft>
                <a:spcPts val="0"/>
              </a:spcAft>
              <a:buFont typeface="+mj-lt"/>
              <a:buAutoNum type="arabicPeriod"/>
            </a:pPr>
            <a:r>
              <a:rPr lang="lt-LT" sz="2000" dirty="0" smtClean="0"/>
              <a:t>Naudota literatūra..............................................................38</a:t>
            </a:r>
            <a:endParaRPr lang="en-US" sz="2000" dirty="0"/>
          </a:p>
        </p:txBody>
      </p:sp>
      <p:sp>
        <p:nvSpPr>
          <p:cNvPr id="6" name="Stačiakampis 5"/>
          <p:cNvSpPr/>
          <p:nvPr/>
        </p:nvSpPr>
        <p:spPr>
          <a:xfrm>
            <a:off x="4922441" y="3244334"/>
            <a:ext cx="184731" cy="369332"/>
          </a:xfrm>
          <a:prstGeom prst="rect">
            <a:avLst/>
          </a:prstGeom>
        </p:spPr>
        <p:txBody>
          <a:bodyPr wrap="none">
            <a:spAutoFit/>
          </a:bodyPr>
          <a:lstStyle/>
          <a:p>
            <a:endParaRPr lang="en-US" dirty="0"/>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ctrTitle"/>
          </p:nvPr>
        </p:nvSpPr>
        <p:spPr>
          <a:xfrm>
            <a:off x="774551" y="139850"/>
            <a:ext cx="7889146" cy="1290918"/>
          </a:xfrm>
        </p:spPr>
        <p:txBody>
          <a:bodyPr/>
          <a:lstStyle/>
          <a:p>
            <a:pPr algn="ctr"/>
            <a:r>
              <a:rPr lang="lt-LT" dirty="0" smtClean="0"/>
              <a:t>Kas yra paradoksas?</a:t>
            </a:r>
            <a:endParaRPr lang="lt-LT" dirty="0"/>
          </a:p>
        </p:txBody>
      </p:sp>
      <p:sp>
        <p:nvSpPr>
          <p:cNvPr id="3" name="Antrinis pavadinimas 2"/>
          <p:cNvSpPr>
            <a:spLocks noGrp="1"/>
          </p:cNvSpPr>
          <p:nvPr>
            <p:ph type="subTitle" idx="1"/>
          </p:nvPr>
        </p:nvSpPr>
        <p:spPr>
          <a:xfrm>
            <a:off x="382999" y="1641911"/>
            <a:ext cx="9557068" cy="3213149"/>
          </a:xfrm>
        </p:spPr>
        <p:txBody>
          <a:bodyPr/>
          <a:lstStyle/>
          <a:p>
            <a:pPr algn="ctr"/>
            <a:r>
              <a:rPr lang="lt-LT" dirty="0" smtClean="0"/>
              <a:t>Paradoksas - teiginys</a:t>
            </a:r>
            <a:r>
              <a:rPr lang="lt-LT" dirty="0"/>
              <a:t>, kuris iš pirmo žvilgsnio gali atrodyti suprantamas ir teisingas, tačiau priveda prie prieštaravimų ar nesuderinamumų</a:t>
            </a:r>
            <a:r>
              <a:rPr lang="lt-LT" dirty="0" smtClean="0"/>
              <a:t>.</a:t>
            </a:r>
          </a:p>
          <a:p>
            <a:pPr algn="ctr"/>
            <a:endParaRPr lang="lt-LT" dirty="0"/>
          </a:p>
        </p:txBody>
      </p:sp>
      <p:pic>
        <p:nvPicPr>
          <p:cNvPr id="1028" name="Picture 4" descr="http://demotyvacijos.tv3.lt/media/demotivators/demotyvacija.lt_Paradoksas-Visos-kates-plaukia-suniuku_13293332196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22258" y="2449944"/>
            <a:ext cx="4943550" cy="43008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4678626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662698" y="212463"/>
            <a:ext cx="8513576" cy="1745428"/>
          </a:xfrm>
        </p:spPr>
        <p:txBody>
          <a:bodyPr/>
          <a:lstStyle/>
          <a:p>
            <a:r>
              <a:rPr lang="lt-LT" dirty="0"/>
              <a:t>Kopėčių paradoksas</a:t>
            </a:r>
            <a:br>
              <a:rPr lang="lt-LT" dirty="0"/>
            </a:br>
            <a:endParaRPr lang="lt-LT" dirty="0"/>
          </a:p>
        </p:txBody>
      </p:sp>
      <p:sp>
        <p:nvSpPr>
          <p:cNvPr id="3" name="Teksto vietos rezervavimo ženklas 2"/>
          <p:cNvSpPr>
            <a:spLocks noGrp="1"/>
          </p:cNvSpPr>
          <p:nvPr>
            <p:ph type="body" idx="1"/>
          </p:nvPr>
        </p:nvSpPr>
        <p:spPr>
          <a:xfrm>
            <a:off x="501333" y="1769631"/>
            <a:ext cx="5748860" cy="4329953"/>
          </a:xfrm>
        </p:spPr>
        <p:txBody>
          <a:bodyPr>
            <a:normAutofit fontScale="85000" lnSpcReduction="20000"/>
          </a:bodyPr>
          <a:lstStyle/>
          <a:p>
            <a:r>
              <a:rPr lang="lt-LT" dirty="0"/>
              <a:t> </a:t>
            </a:r>
            <a:r>
              <a:rPr lang="lt-LT" dirty="0" err="1"/>
              <a:t>Wolfgang</a:t>
            </a:r>
            <a:r>
              <a:rPr lang="lt-LT" dirty="0"/>
              <a:t> </a:t>
            </a:r>
            <a:r>
              <a:rPr lang="lt-LT" dirty="0" err="1"/>
              <a:t>Rindler</a:t>
            </a:r>
            <a:r>
              <a:rPr lang="lt-LT" dirty="0"/>
              <a:t> pasiūlytas įsivaizduojamas specialiosios </a:t>
            </a:r>
            <a:r>
              <a:rPr lang="lt-LT" dirty="0" smtClean="0"/>
              <a:t>reliatyvumo teorijos</a:t>
            </a:r>
            <a:r>
              <a:rPr lang="lt-LT" dirty="0"/>
              <a:t> eksperimentas kurio metu vienam stebėtojui atrodo, jog kopėčios telpa į garažą, o kitam stebėtojui atrodo, jog netelpa.</a:t>
            </a:r>
            <a:endParaRPr lang="lt-LT" dirty="0" smtClean="0"/>
          </a:p>
          <a:p>
            <a:r>
              <a:rPr lang="lt-LT" dirty="0" smtClean="0"/>
              <a:t>Kopėčios yra šiek tiek ilgesnės nei garažas. Pirmasis stebėtojas neša kopėčias į garažą, kurio abiejuose galuose yra atviros durys. Antrasis stebėtojas yra garaže.</a:t>
            </a:r>
          </a:p>
          <a:p>
            <a:r>
              <a:rPr lang="lt-LT" dirty="0" smtClean="0"/>
              <a:t>Kadangi kopėčios juda garaže esančio stebėtojo atžvilgiu, jam atrodo, jog jos sutrumpėja ir yra trumpesnės nei garažas, todėl tam tikru momentu įmanoma uždaryti abejas garažo duris iš karto ir vėl jas atidaryti nepalietus kopėčių. Tačiau pirmajam </a:t>
            </a:r>
            <a:r>
              <a:rPr lang="lt-LT" dirty="0" err="1" smtClean="0"/>
              <a:t>stebėtojui(nešančiam</a:t>
            </a:r>
            <a:r>
              <a:rPr lang="lt-LT" dirty="0" smtClean="0"/>
              <a:t> kopėčias) atrodo, jog garažas sutrumpėja, nes jis juda jo, o kartu ir kopėčių atžvilgiu, ir todėl niekaip neįmanoma vienu metu trumpam uždaryti abejų durų nepalietus kopėčių.</a:t>
            </a:r>
          </a:p>
        </p:txBody>
      </p:sp>
      <p:pic>
        <p:nvPicPr>
          <p:cNvPr id="2050" name="Picture 2" descr="https://upload.wikimedia.org/wikipedia/commons/thumb/2/25/Ladder_Paradox_LadderScenario.svg/250px-Ladder_Paradox_LadderScenario.svg.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64414" y="365760"/>
            <a:ext cx="2738232" cy="5564089"/>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7664413" y="6078070"/>
            <a:ext cx="2555351" cy="523220"/>
          </a:xfrm>
          <a:prstGeom prst="rect">
            <a:avLst/>
          </a:prstGeom>
          <a:noFill/>
        </p:spPr>
        <p:txBody>
          <a:bodyPr wrap="square" rtlCol="0">
            <a:spAutoFit/>
          </a:bodyPr>
          <a:lstStyle/>
          <a:p>
            <a:r>
              <a:rPr lang="lt-LT" sz="1400" dirty="0"/>
              <a:t>Kopėčių atskaitos sistema: sutrumpėjo garažas.</a:t>
            </a:r>
          </a:p>
        </p:txBody>
      </p:sp>
    </p:spTree>
    <p:extLst>
      <p:ext uri="{BB962C8B-B14F-4D97-AF65-F5344CB8AC3E}">
        <p14:creationId xmlns:p14="http://schemas.microsoft.com/office/powerpoint/2010/main" val="140835835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824060" y="-914400"/>
            <a:ext cx="8534401" cy="2281600"/>
          </a:xfrm>
        </p:spPr>
        <p:txBody>
          <a:bodyPr/>
          <a:lstStyle/>
          <a:p>
            <a:pPr algn="ctr"/>
            <a:r>
              <a:rPr lang="lt-LT" dirty="0"/>
              <a:t>Sprendimas</a:t>
            </a:r>
          </a:p>
        </p:txBody>
      </p:sp>
      <p:sp>
        <p:nvSpPr>
          <p:cNvPr id="3" name="Teksto vietos rezervavimo ženklas 2"/>
          <p:cNvSpPr>
            <a:spLocks noGrp="1"/>
          </p:cNvSpPr>
          <p:nvPr>
            <p:ph type="body" idx="1"/>
          </p:nvPr>
        </p:nvSpPr>
        <p:spPr>
          <a:xfrm>
            <a:off x="931639" y="1913964"/>
            <a:ext cx="6125378" cy="3604709"/>
          </a:xfrm>
        </p:spPr>
        <p:txBody>
          <a:bodyPr>
            <a:normAutofit/>
          </a:bodyPr>
          <a:lstStyle/>
          <a:p>
            <a:r>
              <a:rPr lang="lt-LT" dirty="0"/>
              <a:t>Paradokso priežastis yra tame, jog įvykių </a:t>
            </a:r>
            <a:r>
              <a:rPr lang="lt-LT" dirty="0">
                <a:hlinkClick r:id="rId2" tooltip="Vienalaikiškumas (puslapis neegzistuoja)"/>
              </a:rPr>
              <a:t>vienalaikiškumas</a:t>
            </a:r>
            <a:r>
              <a:rPr lang="lt-LT" dirty="0"/>
              <a:t> yra reliatyvus. Garaže esančiam stebėtojui vienalaikis įvykis - </a:t>
            </a:r>
            <a:r>
              <a:rPr lang="lt-LT" dirty="0" smtClean="0"/>
              <a:t>abiejų </a:t>
            </a:r>
            <a:r>
              <a:rPr lang="lt-LT" dirty="0"/>
              <a:t>durų uždarymas ir atidarymas - nėra vienalaikis stebėtojui nešančiam kopėčias.</a:t>
            </a:r>
          </a:p>
          <a:p>
            <a:r>
              <a:rPr lang="lt-LT" dirty="0"/>
              <a:t>Pastarajam atrodys, jog pirma užsidarė ir atsidarė priekinės durys, ir tik kopėčių galui pro jas išlindus užsidarė ir atsidarė galinės durys. Abiem stebėtojams atrodys, jog durys kopėčių nepalietė.</a:t>
            </a:r>
          </a:p>
          <a:p>
            <a:endParaRPr lang="lt-LT" dirty="0"/>
          </a:p>
        </p:txBody>
      </p:sp>
      <p:pic>
        <p:nvPicPr>
          <p:cNvPr id="3074" name="Picture 2" descr="https://upload.wikimedia.org/wikipedia/commons/thumb/3/3b/Ladder_Paradox_GarageScenario.svg/250px-Ladder_Paradox_GarageScenario.svg.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41111" y="477228"/>
            <a:ext cx="2741220" cy="464911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8681421" y="5357308"/>
            <a:ext cx="2000923" cy="738664"/>
          </a:xfrm>
          <a:prstGeom prst="rect">
            <a:avLst/>
          </a:prstGeom>
          <a:noFill/>
        </p:spPr>
        <p:txBody>
          <a:bodyPr wrap="square" rtlCol="0">
            <a:spAutoFit/>
          </a:bodyPr>
          <a:lstStyle/>
          <a:p>
            <a:r>
              <a:rPr lang="lt-LT" sz="1400" dirty="0"/>
              <a:t>Garažo atskaitos sistema: sutrumpėjo kopėčios.</a:t>
            </a:r>
          </a:p>
        </p:txBody>
      </p:sp>
    </p:spTree>
    <p:extLst>
      <p:ext uri="{BB962C8B-B14F-4D97-AF65-F5344CB8AC3E}">
        <p14:creationId xmlns:p14="http://schemas.microsoft.com/office/powerpoint/2010/main" val="42085101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2">
            <a:extLst>
              <a:ext uri="{28A0092B-C50C-407E-A947-70E740481C1C}">
                <a14:useLocalDpi xmlns:a14="http://schemas.microsoft.com/office/drawing/2010/main" val="0"/>
              </a:ext>
            </a:extLst>
          </a:blip>
          <a:srcRect l="19170" r="36904"/>
          <a:stretch/>
        </p:blipFill>
        <p:spPr>
          <a:xfrm rot="16200000">
            <a:off x="1579806" y="3267814"/>
            <a:ext cx="1893346" cy="3232714"/>
          </a:xfrm>
          <a:prstGeom prst="rect">
            <a:avLst/>
          </a:prstGeom>
        </p:spPr>
      </p:pic>
      <p:sp>
        <p:nvSpPr>
          <p:cNvPr id="4" name="Title 3"/>
          <p:cNvSpPr>
            <a:spLocks noGrp="1"/>
          </p:cNvSpPr>
          <p:nvPr>
            <p:ph type="title"/>
          </p:nvPr>
        </p:nvSpPr>
        <p:spPr>
          <a:xfrm>
            <a:off x="803275" y="332807"/>
            <a:ext cx="8534400" cy="1247800"/>
          </a:xfrm>
        </p:spPr>
        <p:txBody>
          <a:bodyPr/>
          <a:lstStyle/>
          <a:p>
            <a:r>
              <a:rPr lang="lt-LT" dirty="0" smtClean="0"/>
              <a:t>Paslaptingas sukutis</a:t>
            </a:r>
            <a:endParaRPr lang="lt-LT" dirty="0"/>
          </a:p>
        </p:txBody>
      </p:sp>
      <p:sp>
        <p:nvSpPr>
          <p:cNvPr id="5" name="Content Placeholder 4"/>
          <p:cNvSpPr>
            <a:spLocks noGrp="1"/>
          </p:cNvSpPr>
          <p:nvPr>
            <p:ph idx="1"/>
          </p:nvPr>
        </p:nvSpPr>
        <p:spPr>
          <a:xfrm>
            <a:off x="790212" y="1474113"/>
            <a:ext cx="8534400" cy="4427770"/>
          </a:xfrm>
        </p:spPr>
        <p:txBody>
          <a:bodyPr anchor="t">
            <a:noAutofit/>
          </a:bodyPr>
          <a:lstStyle/>
          <a:p>
            <a:pPr marL="0" indent="0">
              <a:buNone/>
            </a:pPr>
            <a:r>
              <a:rPr lang="lt-LT" sz="2050" dirty="0" smtClean="0"/>
              <a:t>Iš plono popieriaus iškirpę mažą stačiakampį sulankstykite jį vidurinėmis linijomis ir vėl išlyginkite. Taip sužinosite popierėlio svorio centrą. </a:t>
            </a:r>
          </a:p>
          <a:p>
            <a:pPr marL="0" indent="0">
              <a:buNone/>
            </a:pPr>
            <a:r>
              <a:rPr lang="lt-LT" sz="2050" dirty="0" smtClean="0"/>
              <a:t>Dabar padėkite popierėlį ant įsmeigtos adatos taip, kad šis būtų pusiausvyras. Kadangi popierėlis atremtas svorio centre, nuo mažo pūstelėjimo jis pradės suktis ant adatos. Priartinkite savo ranką prie popierėlio taip, kad oro srovė jo nenupūstų.</a:t>
            </a:r>
          </a:p>
          <a:p>
            <a:pPr marL="0" indent="0">
              <a:buNone/>
              <a:tabLst>
                <a:tab pos="3590925" algn="l"/>
                <a:tab pos="4130675" algn="l"/>
              </a:tabLst>
            </a:pPr>
            <a:r>
              <a:rPr lang="lt-LT" sz="2050" dirty="0" smtClean="0"/>
              <a:t>	Popierėlis staiga ims suktis! Iš pradžių 	lėtai, po to vis greičiau ir greičiau. 	Tačiau dėl ko tai įvyksta? Tam yra 	labai paprastas paaiškinimas: oras, 	sušildytas mūsų rankos, kyla į viršų ir 	taip slėgdamas priverčia popierėlį 	suktis. </a:t>
            </a:r>
          </a:p>
        </p:txBody>
      </p:sp>
    </p:spTree>
    <p:extLst>
      <p:ext uri="{BB962C8B-B14F-4D97-AF65-F5344CB8AC3E}">
        <p14:creationId xmlns:p14="http://schemas.microsoft.com/office/powerpoint/2010/main" val="39588924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6763" y="337608"/>
            <a:ext cx="8534400" cy="1507067"/>
          </a:xfrm>
        </p:spPr>
        <p:txBody>
          <a:bodyPr/>
          <a:lstStyle/>
          <a:p>
            <a:r>
              <a:rPr lang="lt-LT" dirty="0" smtClean="0"/>
              <a:t>Nedegus audinys</a:t>
            </a:r>
            <a:endParaRPr lang="lt-LT" dirty="0"/>
          </a:p>
        </p:txBody>
      </p:sp>
      <p:sp>
        <p:nvSpPr>
          <p:cNvPr id="3" name="Content Placeholder 2"/>
          <p:cNvSpPr>
            <a:spLocks noGrp="1"/>
          </p:cNvSpPr>
          <p:nvPr>
            <p:ph idx="1"/>
          </p:nvPr>
        </p:nvSpPr>
        <p:spPr>
          <a:xfrm>
            <a:off x="766763" y="1844675"/>
            <a:ext cx="8534400" cy="4429125"/>
          </a:xfrm>
        </p:spPr>
        <p:txBody>
          <a:bodyPr anchor="t"/>
          <a:lstStyle/>
          <a:p>
            <a:pPr marL="0" indent="0">
              <a:buNone/>
            </a:pPr>
            <a:r>
              <a:rPr lang="lt-LT" dirty="0" smtClean="0"/>
              <a:t>Paklausti, ar audeklo gabalas gali būti nedegus, daugelis žmonių atsakytų, jog ne. Tačiau tai netiesa. Alūnas - tai kai </a:t>
            </a:r>
            <a:r>
              <a:rPr lang="lt-LT" dirty="0"/>
              <a:t>kurios dvigubosios druskos - kristalinės tirpios </a:t>
            </a:r>
            <a:r>
              <a:rPr lang="lt-LT" dirty="0" smtClean="0"/>
              <a:t>medžiagos, naudojamos įvairiai. Panardinus audeklo gabalą į alūno tirpalą ir jį išdžiovinus, audeklas turėtų išlikti beveik nepakitęs, tačiau jis atsparus net atvirai liepsnai.</a:t>
            </a:r>
          </a:p>
          <a:p>
            <a:pPr marL="0" indent="0">
              <a:buNone/>
            </a:pPr>
            <a:endParaRPr lang="lt-LT" dirty="0"/>
          </a:p>
        </p:txBody>
      </p:sp>
      <p:pic>
        <p:nvPicPr>
          <p:cNvPr id="4" name="Picture 3" descr="product_1100_1s300.jpg"/>
          <p:cNvPicPr>
            <a:picLocks noChangeAspect="1"/>
          </p:cNvPicPr>
          <p:nvPr/>
        </p:nvPicPr>
        <p:blipFill>
          <a:blip r:embed="rId2"/>
          <a:srcRect l="19067" t="27371" r="16019" b="27829"/>
          <a:stretch>
            <a:fillRect/>
          </a:stretch>
        </p:blipFill>
        <p:spPr>
          <a:xfrm>
            <a:off x="6191795" y="3944983"/>
            <a:ext cx="2926080" cy="2019407"/>
          </a:xfrm>
          <a:prstGeom prst="rect">
            <a:avLst/>
          </a:prstGeom>
        </p:spPr>
      </p:pic>
      <p:pic>
        <p:nvPicPr>
          <p:cNvPr id="5" name="Picture 4" descr="alno-kristalas.jpg"/>
          <p:cNvPicPr>
            <a:picLocks noChangeAspect="1"/>
          </p:cNvPicPr>
          <p:nvPr/>
        </p:nvPicPr>
        <p:blipFill>
          <a:blip r:embed="rId3"/>
          <a:stretch>
            <a:fillRect/>
          </a:stretch>
        </p:blipFill>
        <p:spPr>
          <a:xfrm>
            <a:off x="2246812" y="3579223"/>
            <a:ext cx="2797628" cy="2797628"/>
          </a:xfrm>
          <a:prstGeom prst="rect">
            <a:avLst/>
          </a:prstGeom>
        </p:spPr>
      </p:pic>
    </p:spTree>
    <p:extLst>
      <p:ext uri="{BB962C8B-B14F-4D97-AF65-F5344CB8AC3E}">
        <p14:creationId xmlns:p14="http://schemas.microsoft.com/office/powerpoint/2010/main" val="4125316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6763" y="333375"/>
            <a:ext cx="8534400" cy="1507067"/>
          </a:xfrm>
        </p:spPr>
        <p:txBody>
          <a:bodyPr/>
          <a:lstStyle/>
          <a:p>
            <a:r>
              <a:rPr lang="lt-LT" dirty="0" smtClean="0"/>
              <a:t>Nevienodai slenkantis dviračio ratas</a:t>
            </a:r>
            <a:endParaRPr lang="lt-LT" dirty="0"/>
          </a:p>
        </p:txBody>
      </p:sp>
      <p:sp>
        <p:nvSpPr>
          <p:cNvPr id="3" name="Content Placeholder 2"/>
          <p:cNvSpPr>
            <a:spLocks noGrp="1"/>
          </p:cNvSpPr>
          <p:nvPr>
            <p:ph idx="1"/>
          </p:nvPr>
        </p:nvSpPr>
        <p:spPr>
          <a:xfrm>
            <a:off x="766763" y="1840443"/>
            <a:ext cx="8534400" cy="4433358"/>
          </a:xfrm>
        </p:spPr>
        <p:txBody>
          <a:bodyPr anchor="t"/>
          <a:lstStyle/>
          <a:p>
            <a:pPr marL="0" indent="0">
              <a:buNone/>
            </a:pPr>
            <a:r>
              <a:rPr lang="lt-LT" dirty="0" smtClean="0"/>
              <a:t>Prie dviračio rato iš šono pritvirtinkite spalvoto popieriaus gabalėlį ir stebėkite jį, kai dviratis juda. Pastebėsite, kad kai popierėlis yra apatinėje besisukančio rato dalyje, jis matomas gana aiškiai, tačiau priešingai yra su viršutine rato dalimi. Popierėlis ten užsibūna taip trumpai, jog vos įmanoma jį pastebėti. Kaip paaiškinti šį keistą reiškinį? </a:t>
            </a:r>
            <a:endParaRPr lang="lt-LT" dirty="0"/>
          </a:p>
        </p:txBody>
      </p:sp>
      <p:pic>
        <p:nvPicPr>
          <p:cNvPr id="4" name="Picture 3" descr="dsc_0025.jpg.crop_display.jpg"/>
          <p:cNvPicPr>
            <a:picLocks noChangeAspect="1"/>
          </p:cNvPicPr>
          <p:nvPr/>
        </p:nvPicPr>
        <p:blipFill>
          <a:blip r:embed="rId2"/>
          <a:stretch>
            <a:fillRect/>
          </a:stretch>
        </p:blipFill>
        <p:spPr>
          <a:xfrm>
            <a:off x="2521131" y="3722914"/>
            <a:ext cx="4621348" cy="2599508"/>
          </a:xfrm>
          <a:prstGeom prst="rect">
            <a:avLst/>
          </a:prstGeom>
        </p:spPr>
      </p:pic>
    </p:spTree>
    <p:extLst>
      <p:ext uri="{BB962C8B-B14F-4D97-AF65-F5344CB8AC3E}">
        <p14:creationId xmlns:p14="http://schemas.microsoft.com/office/powerpoint/2010/main" val="94653274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6763" y="337608"/>
            <a:ext cx="8534400" cy="1507067"/>
          </a:xfrm>
        </p:spPr>
        <p:txBody>
          <a:bodyPr/>
          <a:lstStyle/>
          <a:p>
            <a:r>
              <a:rPr lang="lt-LT" dirty="0"/>
              <a:t>Nevienodai slenkantis dviračio ratas</a:t>
            </a:r>
          </a:p>
        </p:txBody>
      </p:sp>
      <p:sp>
        <p:nvSpPr>
          <p:cNvPr id="3" name="Content Placeholder 2"/>
          <p:cNvSpPr>
            <a:spLocks noGrp="1"/>
          </p:cNvSpPr>
          <p:nvPr>
            <p:ph idx="1"/>
          </p:nvPr>
        </p:nvSpPr>
        <p:spPr>
          <a:xfrm>
            <a:off x="766763" y="1844675"/>
            <a:ext cx="8534400" cy="4429125"/>
          </a:xfrm>
        </p:spPr>
        <p:txBody>
          <a:bodyPr anchor="t"/>
          <a:lstStyle/>
          <a:p>
            <a:pPr marL="0" indent="0">
              <a:buNone/>
            </a:pPr>
            <a:r>
              <a:rPr lang="lt-LT" dirty="0"/>
              <a:t>Tai paprasta: iš tikrųjų riedančio rato viršutinė dalis juda greičiau už apatinę. Iš karto tai atrodo nelogiška, tačiau tai tiesa. Taip yra todėl, kad kiekvienas riedantis ratas atlieka du veiksmus vienu metu: sukasi aplink savo ašį ir tuo pat metu slenka į priekį su visa savo ašimi. Dėl šios priežasties popierėlis rato apatinėje dalyje pasislenka mažiau nei višutinėje.</a:t>
            </a:r>
          </a:p>
          <a:p>
            <a:endParaRPr lang="lt-LT" dirty="0"/>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l="22316" r="5074"/>
          <a:stretch/>
        </p:blipFill>
        <p:spPr>
          <a:xfrm rot="5400000">
            <a:off x="4053111" y="2513859"/>
            <a:ext cx="2735294" cy="5022774"/>
          </a:xfrm>
          <a:prstGeom prst="rect">
            <a:avLst/>
          </a:prstGeom>
        </p:spPr>
      </p:pic>
    </p:spTree>
    <p:extLst>
      <p:ext uri="{BB962C8B-B14F-4D97-AF65-F5344CB8AC3E}">
        <p14:creationId xmlns:p14="http://schemas.microsoft.com/office/powerpoint/2010/main" val="295693531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6763" y="337608"/>
            <a:ext cx="8534400" cy="1507067"/>
          </a:xfrm>
        </p:spPr>
        <p:txBody>
          <a:bodyPr/>
          <a:lstStyle/>
          <a:p>
            <a:r>
              <a:rPr lang="lt-LT" dirty="0" smtClean="0"/>
              <a:t>Vanduo rėtyje</a:t>
            </a:r>
            <a:endParaRPr lang="lt-LT" dirty="0"/>
          </a:p>
        </p:txBody>
      </p:sp>
      <p:sp>
        <p:nvSpPr>
          <p:cNvPr id="3" name="Content Placeholder 2"/>
          <p:cNvSpPr>
            <a:spLocks noGrp="1"/>
          </p:cNvSpPr>
          <p:nvPr>
            <p:ph idx="1"/>
          </p:nvPr>
        </p:nvSpPr>
        <p:spPr>
          <a:xfrm>
            <a:off x="766763" y="1844675"/>
            <a:ext cx="8534400" cy="4429125"/>
          </a:xfrm>
        </p:spPr>
        <p:txBody>
          <a:bodyPr anchor="t"/>
          <a:lstStyle/>
          <a:p>
            <a:pPr marL="0" indent="0">
              <a:buNone/>
            </a:pPr>
            <a:r>
              <a:rPr lang="lt-LT" dirty="0" smtClean="0"/>
              <a:t>Vienoje pasakoje norinčiai išvykti karalaitei duodamos trys užduotys. Viena iš jų – parnešti vandens, turint tik rėtį. Tačiau ar tai įmanoma realiame gyvenime? Pasirodo, taip! Tam reikia tik pakankamai retų skylių rėčio ir parafino. Į išlydytą parafiną panardinus rėtį, jo tinklelis turėtų pasidengti beveik nepastebimu parafino sluoksniu. Rėtis vis vien liko skylėtas, tačiau dabar galima juo nešti vandenį, tik reikia atsargiai pripilti jį ir saugoti rėtį nuo sutrenkimų. Tačiau kodėl taip yra?</a:t>
            </a:r>
            <a:endParaRPr lang="lt-LT" dirty="0"/>
          </a:p>
        </p:txBody>
      </p:sp>
      <p:pic>
        <p:nvPicPr>
          <p:cNvPr id="4" name="Picture 3" descr="setuv.maxi.jpg"/>
          <p:cNvPicPr>
            <a:picLocks noChangeAspect="1"/>
          </p:cNvPicPr>
          <p:nvPr/>
        </p:nvPicPr>
        <p:blipFill>
          <a:blip r:embed="rId2"/>
          <a:stretch>
            <a:fillRect/>
          </a:stretch>
        </p:blipFill>
        <p:spPr>
          <a:xfrm>
            <a:off x="2246811" y="4158145"/>
            <a:ext cx="2463982" cy="2543101"/>
          </a:xfrm>
          <a:prstGeom prst="rect">
            <a:avLst/>
          </a:prstGeom>
        </p:spPr>
      </p:pic>
    </p:spTree>
    <p:extLst>
      <p:ext uri="{BB962C8B-B14F-4D97-AF65-F5344CB8AC3E}">
        <p14:creationId xmlns:p14="http://schemas.microsoft.com/office/powerpoint/2010/main" val="38112019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6763" y="323581"/>
            <a:ext cx="8534400" cy="1507067"/>
          </a:xfrm>
        </p:spPr>
        <p:txBody>
          <a:bodyPr/>
          <a:lstStyle/>
          <a:p>
            <a:r>
              <a:rPr lang="lt-LT" dirty="0" smtClean="0"/>
              <a:t>Vanduo rėtyje</a:t>
            </a:r>
            <a:endParaRPr lang="lt-LT" dirty="0"/>
          </a:p>
        </p:txBody>
      </p:sp>
      <p:sp>
        <p:nvSpPr>
          <p:cNvPr id="3" name="Content Placeholder 2"/>
          <p:cNvSpPr>
            <a:spLocks noGrp="1"/>
          </p:cNvSpPr>
          <p:nvPr>
            <p:ph idx="1"/>
          </p:nvPr>
        </p:nvSpPr>
        <p:spPr>
          <a:xfrm>
            <a:off x="801688" y="1844675"/>
            <a:ext cx="8534400" cy="4429125"/>
          </a:xfrm>
        </p:spPr>
        <p:txBody>
          <a:bodyPr anchor="t"/>
          <a:lstStyle/>
          <a:p>
            <a:pPr marL="0" indent="0">
              <a:buNone/>
            </a:pPr>
            <a:r>
              <a:rPr lang="lt-LT" dirty="0" smtClean="0"/>
              <a:t>Vanduo nedrėkina parafino ir dėl to sudaro rėčio akelėse plonas „sieneles“, išgaubtas žemyn. Tai vyksta dėl vandens paviršiaus tamprumo ir tai neleidžia vandeniui išsilieti iš rėčio.</a:t>
            </a:r>
            <a:endParaRPr lang="lt-LT" dirty="0"/>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t="38875" b="18875"/>
          <a:stretch/>
        </p:blipFill>
        <p:spPr>
          <a:xfrm>
            <a:off x="1947442" y="3236826"/>
            <a:ext cx="6612664" cy="2095338"/>
          </a:xfrm>
          <a:prstGeom prst="rect">
            <a:avLst/>
          </a:prstGeom>
        </p:spPr>
      </p:pic>
    </p:spTree>
    <p:extLst>
      <p:ext uri="{BB962C8B-B14F-4D97-AF65-F5344CB8AC3E}">
        <p14:creationId xmlns:p14="http://schemas.microsoft.com/office/powerpoint/2010/main" val="371281159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6763" y="358876"/>
            <a:ext cx="8534400" cy="1507067"/>
          </a:xfrm>
        </p:spPr>
        <p:txBody>
          <a:bodyPr/>
          <a:lstStyle/>
          <a:p>
            <a:r>
              <a:rPr lang="lt-LT" dirty="0" smtClean="0"/>
              <a:t>Kokio ilgio </a:t>
            </a:r>
            <a:r>
              <a:rPr lang="lt-LT" dirty="0" err="1" smtClean="0"/>
              <a:t>geležiNkelis</a:t>
            </a:r>
            <a:r>
              <a:rPr lang="lt-LT" dirty="0" smtClean="0"/>
              <a:t>?</a:t>
            </a:r>
            <a:endParaRPr lang="lt-LT" dirty="0"/>
          </a:p>
        </p:txBody>
      </p:sp>
      <p:sp>
        <p:nvSpPr>
          <p:cNvPr id="3" name="Content Placeholder 2"/>
          <p:cNvSpPr>
            <a:spLocks noGrp="1"/>
          </p:cNvSpPr>
          <p:nvPr>
            <p:ph idx="1"/>
          </p:nvPr>
        </p:nvSpPr>
        <p:spPr>
          <a:xfrm>
            <a:off x="766763" y="1844675"/>
            <a:ext cx="8534400" cy="4429125"/>
          </a:xfrm>
        </p:spPr>
        <p:txBody>
          <a:bodyPr anchor="t"/>
          <a:lstStyle/>
          <a:p>
            <a:pPr marL="0" indent="0">
              <a:buNone/>
            </a:pPr>
            <a:r>
              <a:rPr lang="lt-LT" dirty="0" smtClean="0"/>
              <a:t>Į klausimą, kokio ilgio  geležinkelis, kažkas atsakė: „Vidutiniškai šeši šimtai keturiasdešimt kilometrų. Vasarą tris šimtus metrų daugiau nei žiemą.“ Šis netikėtas atsakymas yra ne toks ir kvailas, kaip gali pasirodyti iš pirmo žvilgsnio, jei geležinkelio ilgiu laikysime bendrą bėgių kelio ilgį. Kaip suprasti šį atsakymą?</a:t>
            </a:r>
            <a:endParaRPr lang="lt-LT" dirty="0"/>
          </a:p>
        </p:txBody>
      </p:sp>
      <p:pic>
        <p:nvPicPr>
          <p:cNvPr id="4" name="Picture 3" descr="atsisiųsti.jpg"/>
          <p:cNvPicPr>
            <a:picLocks noChangeAspect="1"/>
          </p:cNvPicPr>
          <p:nvPr/>
        </p:nvPicPr>
        <p:blipFill>
          <a:blip r:embed="rId2"/>
          <a:stretch>
            <a:fillRect/>
          </a:stretch>
        </p:blipFill>
        <p:spPr>
          <a:xfrm>
            <a:off x="5202147" y="3706857"/>
            <a:ext cx="3510779" cy="2629695"/>
          </a:xfrm>
          <a:prstGeom prst="rect">
            <a:avLst/>
          </a:prstGeom>
        </p:spPr>
      </p:pic>
    </p:spTree>
    <p:extLst>
      <p:ext uri="{BB962C8B-B14F-4D97-AF65-F5344CB8AC3E}">
        <p14:creationId xmlns:p14="http://schemas.microsoft.com/office/powerpoint/2010/main" val="329631875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1688" y="333375"/>
            <a:ext cx="8534400" cy="1507067"/>
          </a:xfrm>
        </p:spPr>
        <p:txBody>
          <a:bodyPr/>
          <a:lstStyle/>
          <a:p>
            <a:r>
              <a:rPr lang="lt-LT" dirty="0"/>
              <a:t>Kokio ilgio </a:t>
            </a:r>
            <a:r>
              <a:rPr lang="lt-LT" dirty="0" smtClean="0"/>
              <a:t> geležiNkelis?</a:t>
            </a:r>
            <a:endParaRPr lang="lt-LT" dirty="0"/>
          </a:p>
        </p:txBody>
      </p:sp>
      <p:sp>
        <p:nvSpPr>
          <p:cNvPr id="3" name="Content Placeholder 2"/>
          <p:cNvSpPr>
            <a:spLocks noGrp="1"/>
          </p:cNvSpPr>
          <p:nvPr>
            <p:ph idx="1"/>
          </p:nvPr>
        </p:nvSpPr>
        <p:spPr>
          <a:xfrm>
            <a:off x="766763" y="1840443"/>
            <a:ext cx="8534400" cy="4433358"/>
          </a:xfrm>
        </p:spPr>
        <p:txBody>
          <a:bodyPr anchor="t"/>
          <a:lstStyle/>
          <a:p>
            <a:pPr marL="0" indent="0">
              <a:buNone/>
            </a:pPr>
            <a:r>
              <a:rPr lang="lt-LT" dirty="0" smtClean="0"/>
              <a:t>Negalima pamiršti, jog kūnai kaitinami plečiasi, būtent bėgiai kiek daugiau nei 0,0001m savo ilgio temperatūrai pakilus 1 laipsniu Celsijaus. Karštomis vasaros dienomis bėgiai įkaista iki 30</a:t>
            </a:r>
            <a:r>
              <a:rPr lang="lt-LT" baseline="30000" dirty="0" smtClean="0"/>
              <a:t>o</a:t>
            </a:r>
            <a:r>
              <a:rPr lang="lt-LT" dirty="0" smtClean="0"/>
              <a:t>C – 40</a:t>
            </a:r>
            <a:r>
              <a:rPr lang="lt-LT" baseline="30000" dirty="0" smtClean="0"/>
              <a:t>o</a:t>
            </a:r>
            <a:r>
              <a:rPr lang="lt-LT" dirty="0"/>
              <a:t>C</a:t>
            </a:r>
            <a:r>
              <a:rPr lang="lt-LT" dirty="0" smtClean="0"/>
              <a:t> laipsnių, o per didesnes žiemos šalnas atvėsta iki -25</a:t>
            </a:r>
            <a:r>
              <a:rPr lang="lt-LT" baseline="30000" dirty="0" smtClean="0"/>
              <a:t>o</a:t>
            </a:r>
            <a:r>
              <a:rPr lang="lt-LT" dirty="0" smtClean="0"/>
              <a:t>C ir daugiau laipsių. Jei skirtumą laikysime 55</a:t>
            </a:r>
            <a:r>
              <a:rPr lang="lt-LT" baseline="30000" dirty="0" smtClean="0"/>
              <a:t>o</a:t>
            </a:r>
            <a:r>
              <a:rPr lang="lt-LT" dirty="0" smtClean="0"/>
              <a:t>C laipsniais Celsijaus, tai padauginus kelio ilgį – 640 km. </a:t>
            </a:r>
            <a:r>
              <a:rPr lang="lt-LT" dirty="0"/>
              <a:t>i</a:t>
            </a:r>
            <a:r>
              <a:rPr lang="lt-LT" dirty="0" smtClean="0"/>
              <a:t>š 0,0001 ir 55, gausime apie 1/3 km! Tai reiškia, kad geležinkelis tarp Maskvos ir Leningrado vasarą yra trečdalį kilometro, t. y. apie 300 m, ilgesnis negu žiemą.  </a:t>
            </a:r>
            <a:endParaRPr lang="lt-LT" dirty="0"/>
          </a:p>
        </p:txBody>
      </p:sp>
      <p:pic>
        <p:nvPicPr>
          <p:cNvPr id="4" name="Picture 3" descr="upload-30570-1325791103.jpg"/>
          <p:cNvPicPr>
            <a:picLocks noChangeAspect="1"/>
          </p:cNvPicPr>
          <p:nvPr/>
        </p:nvPicPr>
        <p:blipFill>
          <a:blip r:embed="rId2"/>
          <a:stretch>
            <a:fillRect/>
          </a:stretch>
        </p:blipFill>
        <p:spPr>
          <a:xfrm>
            <a:off x="4071257" y="4394999"/>
            <a:ext cx="3657600" cy="2039112"/>
          </a:xfrm>
          <a:prstGeom prst="rect">
            <a:avLst/>
          </a:prstGeom>
        </p:spPr>
      </p:pic>
    </p:spTree>
    <p:extLst>
      <p:ext uri="{BB962C8B-B14F-4D97-AF65-F5344CB8AC3E}">
        <p14:creationId xmlns:p14="http://schemas.microsoft.com/office/powerpoint/2010/main" val="96877397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6763" y="337608"/>
            <a:ext cx="8534400" cy="1507067"/>
          </a:xfrm>
        </p:spPr>
        <p:txBody>
          <a:bodyPr/>
          <a:lstStyle/>
          <a:p>
            <a:r>
              <a:rPr lang="lt-LT" dirty="0" smtClean="0"/>
              <a:t>Kada nuo lietaus sušlampama labiau? </a:t>
            </a:r>
            <a:endParaRPr lang="lt-LT" dirty="0"/>
          </a:p>
        </p:txBody>
      </p:sp>
      <p:sp>
        <p:nvSpPr>
          <p:cNvPr id="3" name="Content Placeholder 2"/>
          <p:cNvSpPr>
            <a:spLocks noGrp="1"/>
          </p:cNvSpPr>
          <p:nvPr>
            <p:ph idx="1"/>
          </p:nvPr>
        </p:nvSpPr>
        <p:spPr>
          <a:xfrm>
            <a:off x="766763" y="1844675"/>
            <a:ext cx="8534400" cy="4429125"/>
          </a:xfrm>
        </p:spPr>
        <p:txBody>
          <a:bodyPr anchor="t"/>
          <a:lstStyle/>
          <a:p>
            <a:pPr marL="0" indent="0">
              <a:buNone/>
            </a:pPr>
            <a:r>
              <a:rPr lang="lt-LT" dirty="0"/>
              <a:t>Kada per stačiai krintantį lietų labiau </a:t>
            </a:r>
            <a:r>
              <a:rPr lang="lt-LT" dirty="0" smtClean="0"/>
              <a:t>peršlapsite: nejudėdami ar vaikščiodami? </a:t>
            </a:r>
            <a:endParaRPr lang="lt-LT" dirty="0"/>
          </a:p>
          <a:p>
            <a:pPr marL="0" indent="0">
              <a:buNone/>
            </a:pPr>
            <a:r>
              <a:rPr lang="lt-LT" dirty="0"/>
              <a:t>Uždavinį lengviau bus išspręsti, jei užduosime jį kita forma: </a:t>
            </a:r>
            <a:r>
              <a:rPr lang="lt-LT" dirty="0" smtClean="0"/>
              <a:t>lietus </a:t>
            </a:r>
            <a:r>
              <a:rPr lang="lt-LT" dirty="0"/>
              <a:t>krinta stačiai. Kuriuo atveju ant vagono stogo kas sekundė pateks daugiau lietaus vandens – vagonui stovint ar </a:t>
            </a:r>
            <a:r>
              <a:rPr lang="lt-LT" dirty="0" smtClean="0"/>
              <a:t>važiuojant?</a:t>
            </a:r>
          </a:p>
          <a:p>
            <a:pPr marL="0" indent="0">
              <a:buNone/>
            </a:pPr>
            <a:r>
              <a:rPr lang="lt-LT" dirty="0"/>
              <a:t>Kada vagonas stovi ramiai, lietaus vandens </a:t>
            </a:r>
            <a:r>
              <a:rPr lang="lt-LT" dirty="0" smtClean="0"/>
              <a:t>kiekis, </a:t>
            </a:r>
            <a:r>
              <a:rPr lang="lt-LT" dirty="0"/>
              <a:t>kas sekundė patenkantis ant jo stogo, lygus lašų skaičiui prizmėje, kurios pjūvis S yra vagono stogas, o aukštis H </a:t>
            </a:r>
            <a:r>
              <a:rPr lang="lt-LT" dirty="0" smtClean="0"/>
              <a:t>- stataus </a:t>
            </a:r>
            <a:r>
              <a:rPr lang="lt-LT" dirty="0"/>
              <a:t>lašų kritimo </a:t>
            </a:r>
            <a:r>
              <a:rPr lang="lt-LT" dirty="0" smtClean="0"/>
              <a:t>greitis.</a:t>
            </a:r>
            <a:endParaRPr lang="lt-LT" dirty="0"/>
          </a:p>
          <a:p>
            <a:pPr marL="0" indent="0">
              <a:buNone/>
            </a:pPr>
            <a:r>
              <a:rPr lang="lt-LT" dirty="0"/>
              <a:t/>
            </a:r>
            <a:br>
              <a:rPr lang="lt-LT" dirty="0"/>
            </a:br>
            <a:endParaRPr lang="lt-LT" dirty="0"/>
          </a:p>
        </p:txBody>
      </p:sp>
      <p:pic>
        <p:nvPicPr>
          <p:cNvPr id="1026" name="Picture 2" descr="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22224" y="4795745"/>
            <a:ext cx="2851148" cy="18532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7942716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6763" y="337608"/>
            <a:ext cx="8534400" cy="1507067"/>
          </a:xfrm>
        </p:spPr>
        <p:txBody>
          <a:bodyPr/>
          <a:lstStyle/>
          <a:p>
            <a:r>
              <a:rPr lang="lt-LT" dirty="0"/>
              <a:t>Kada nuo lietaus sušlampama </a:t>
            </a:r>
            <a:r>
              <a:rPr lang="lt-LT" dirty="0" smtClean="0"/>
              <a:t>labiau?</a:t>
            </a:r>
            <a:endParaRPr lang="lt-LT" dirty="0"/>
          </a:p>
        </p:txBody>
      </p:sp>
      <p:sp>
        <p:nvSpPr>
          <p:cNvPr id="3" name="Content Placeholder 2"/>
          <p:cNvSpPr>
            <a:spLocks noGrp="1"/>
          </p:cNvSpPr>
          <p:nvPr>
            <p:ph idx="1"/>
          </p:nvPr>
        </p:nvSpPr>
        <p:spPr>
          <a:xfrm>
            <a:off x="766763" y="1844675"/>
            <a:ext cx="8534400" cy="4429125"/>
          </a:xfrm>
        </p:spPr>
        <p:txBody>
          <a:bodyPr anchor="t"/>
          <a:lstStyle/>
          <a:p>
            <a:pPr marL="0" indent="0">
              <a:buNone/>
            </a:pPr>
            <a:r>
              <a:rPr lang="lt-LT" dirty="0"/>
              <a:t>Sunkiau apskaičiuoti lietaus vandens </a:t>
            </a:r>
            <a:r>
              <a:rPr lang="lt-LT" dirty="0" smtClean="0"/>
              <a:t>kiekį, </a:t>
            </a:r>
            <a:r>
              <a:rPr lang="lt-LT" dirty="0"/>
              <a:t>kuris iškrinta ant judančio vagono stogo. Pasielkime </a:t>
            </a:r>
            <a:r>
              <a:rPr lang="lt-LT" dirty="0" smtClean="0"/>
              <a:t>šitaip: įsivaizduokime</a:t>
            </a:r>
            <a:r>
              <a:rPr lang="lt-LT" dirty="0"/>
              <a:t>, kad į judantį </a:t>
            </a:r>
            <a:r>
              <a:rPr lang="lt-LT" dirty="0" smtClean="0"/>
              <a:t>vagoną krintančių </a:t>
            </a:r>
            <a:r>
              <a:rPr lang="lt-LT" dirty="0"/>
              <a:t>lietaus lašų visuma gavo tokį judėjimą žemės atžvilgiu, kuris lygus ir priešingas pradiniam vagono judėjimui. Tada </a:t>
            </a:r>
            <a:r>
              <a:rPr lang="lt-LT" dirty="0" smtClean="0"/>
              <a:t>vagonas ant žemės lyg ir nejudės</a:t>
            </a:r>
            <a:r>
              <a:rPr lang="lt-LT" dirty="0"/>
              <a:t>, o vandens </a:t>
            </a:r>
            <a:r>
              <a:rPr lang="lt-LT" dirty="0" smtClean="0"/>
              <a:t>lašai, atrodys, kad juda dvejopai: krenta stačiai ir gulsčiai priešais </a:t>
            </a:r>
            <a:r>
              <a:rPr lang="lt-LT" dirty="0"/>
              <a:t>vagoną. Suminis greitis bus pasviręs į vagono stogą; </a:t>
            </a:r>
            <a:r>
              <a:rPr lang="lt-LT" dirty="0" smtClean="0"/>
              <a:t>kitaip tariant, </a:t>
            </a:r>
            <a:r>
              <a:rPr lang="lt-LT" dirty="0"/>
              <a:t>vagonas atsidurs tarytum po įstrižu </a:t>
            </a:r>
            <a:r>
              <a:rPr lang="lt-LT" dirty="0" smtClean="0"/>
              <a:t>lietumi.</a:t>
            </a:r>
            <a:endParaRPr lang="lt-LT" dirty="0"/>
          </a:p>
        </p:txBody>
      </p:sp>
      <p:pic>
        <p:nvPicPr>
          <p:cNvPr id="2050" name="Picture 2" descr="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10212" y="4540029"/>
            <a:ext cx="3047342" cy="21267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4171677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1688" y="333375"/>
            <a:ext cx="8534400" cy="1507067"/>
          </a:xfrm>
        </p:spPr>
        <p:txBody>
          <a:bodyPr/>
          <a:lstStyle/>
          <a:p>
            <a:r>
              <a:rPr lang="lt-LT" dirty="0"/>
              <a:t>Kada nuo lietaus sušlampama </a:t>
            </a:r>
            <a:r>
              <a:rPr lang="lt-LT" dirty="0" smtClean="0"/>
              <a:t>labiau?</a:t>
            </a:r>
            <a:endParaRPr lang="lt-LT" dirty="0"/>
          </a:p>
        </p:txBody>
      </p:sp>
      <p:sp>
        <p:nvSpPr>
          <p:cNvPr id="3" name="Content Placeholder 2"/>
          <p:cNvSpPr>
            <a:spLocks noGrp="1"/>
          </p:cNvSpPr>
          <p:nvPr>
            <p:ph idx="1"/>
          </p:nvPr>
        </p:nvSpPr>
        <p:spPr>
          <a:xfrm>
            <a:off x="766763" y="1844675"/>
            <a:ext cx="8534400" cy="4429125"/>
          </a:xfrm>
        </p:spPr>
        <p:txBody>
          <a:bodyPr anchor="t">
            <a:normAutofit lnSpcReduction="10000"/>
          </a:bodyPr>
          <a:lstStyle/>
          <a:p>
            <a:pPr marL="0" indent="0">
              <a:buNone/>
            </a:pPr>
            <a:r>
              <a:rPr lang="lt-LT" dirty="0"/>
              <a:t>Dabar </a:t>
            </a:r>
            <a:r>
              <a:rPr lang="lt-LT" dirty="0" smtClean="0"/>
              <a:t>aišku: </a:t>
            </a:r>
            <a:r>
              <a:rPr lang="lt-LT" dirty="0"/>
              <a:t>lašų visuma, kas sekundė </a:t>
            </a:r>
            <a:r>
              <a:rPr lang="lt-LT" dirty="0" smtClean="0"/>
              <a:t>krentančių </a:t>
            </a:r>
            <a:r>
              <a:rPr lang="lt-LT" dirty="0"/>
              <a:t>ant judančio vagono stogo, ištisai palieka prizmės ribose, kurios pjūvis S</a:t>
            </a:r>
            <a:r>
              <a:rPr lang="lt-LT" baseline="-25000" dirty="0"/>
              <a:t>1</a:t>
            </a:r>
            <a:r>
              <a:rPr lang="lt-LT" dirty="0"/>
              <a:t> statmenas lietaus krypčiai, o aukštis H</a:t>
            </a:r>
            <a:r>
              <a:rPr lang="lt-LT" baseline="-25000" dirty="0"/>
              <a:t>1</a:t>
            </a:r>
            <a:r>
              <a:rPr lang="lt-LT" dirty="0"/>
              <a:t> lygus lašų judėjimo greičiui. Prizmės pjūvių santykis bus </a:t>
            </a:r>
            <a:r>
              <a:rPr lang="lt-LT" dirty="0" smtClean="0"/>
              <a:t>toks:</a:t>
            </a:r>
            <a:endParaRPr lang="lt-LT" dirty="0"/>
          </a:p>
          <a:p>
            <a:pPr marL="0" indent="0">
              <a:buNone/>
            </a:pPr>
            <a:r>
              <a:rPr lang="lt-LT" dirty="0"/>
              <a:t>S</a:t>
            </a:r>
            <a:r>
              <a:rPr lang="lt-LT" baseline="-25000" dirty="0"/>
              <a:t>1</a:t>
            </a:r>
            <a:r>
              <a:rPr lang="lt-LT" dirty="0"/>
              <a:t>/S = AC/AB = cos </a:t>
            </a:r>
            <a:r>
              <a:rPr lang="el-GR" dirty="0"/>
              <a:t>α.</a:t>
            </a:r>
          </a:p>
          <a:p>
            <a:pPr marL="0" indent="0">
              <a:buNone/>
            </a:pPr>
            <a:r>
              <a:rPr lang="lt-LT" dirty="0"/>
              <a:t>Prizmės aukščių santykis </a:t>
            </a:r>
          </a:p>
          <a:p>
            <a:pPr marL="0" indent="0">
              <a:buNone/>
            </a:pPr>
            <a:r>
              <a:rPr lang="lt-LT" dirty="0" smtClean="0"/>
              <a:t>H</a:t>
            </a:r>
            <a:r>
              <a:rPr lang="lt-LT" baseline="-25000" dirty="0" smtClean="0"/>
              <a:t>1</a:t>
            </a:r>
            <a:r>
              <a:rPr lang="lt-LT" dirty="0" smtClean="0"/>
              <a:t>/H </a:t>
            </a:r>
            <a:r>
              <a:rPr lang="lt-LT" dirty="0"/>
              <a:t>= v</a:t>
            </a:r>
            <a:r>
              <a:rPr lang="lt-LT" baseline="-25000" dirty="0"/>
              <a:t>1</a:t>
            </a:r>
            <a:r>
              <a:rPr lang="lt-LT" dirty="0"/>
              <a:t>/v = 1/ cos </a:t>
            </a:r>
            <a:r>
              <a:rPr lang="el-GR" dirty="0"/>
              <a:t>α.</a:t>
            </a:r>
          </a:p>
          <a:p>
            <a:pPr marL="0" indent="0">
              <a:buNone/>
            </a:pPr>
            <a:r>
              <a:rPr lang="lt-LT" dirty="0"/>
              <a:t>Iš čia vandens lietaus kiekio santykis</a:t>
            </a:r>
          </a:p>
          <a:p>
            <a:pPr marL="0" indent="0">
              <a:buNone/>
            </a:pPr>
            <a:r>
              <a:rPr lang="lt-LT" dirty="0"/>
              <a:t>Q</a:t>
            </a:r>
            <a:r>
              <a:rPr lang="lt-LT" baseline="-25000" dirty="0"/>
              <a:t>1</a:t>
            </a:r>
            <a:r>
              <a:rPr lang="lt-LT" dirty="0"/>
              <a:t>/Q = S</a:t>
            </a:r>
            <a:r>
              <a:rPr lang="lt-LT" baseline="-25000" dirty="0"/>
              <a:t>1</a:t>
            </a:r>
            <a:r>
              <a:rPr lang="lt-LT" dirty="0"/>
              <a:t>H</a:t>
            </a:r>
            <a:r>
              <a:rPr lang="lt-LT" baseline="-25000" dirty="0"/>
              <a:t>1</a:t>
            </a:r>
            <a:r>
              <a:rPr lang="lt-LT" dirty="0"/>
              <a:t>/SH = cos </a:t>
            </a:r>
            <a:r>
              <a:rPr lang="el-GR" dirty="0"/>
              <a:t>α • 1 / </a:t>
            </a:r>
            <a:r>
              <a:rPr lang="lt-LT" dirty="0"/>
              <a:t>cos </a:t>
            </a:r>
            <a:r>
              <a:rPr lang="el-GR" dirty="0"/>
              <a:t>α = 1.</a:t>
            </a:r>
          </a:p>
          <a:p>
            <a:pPr marL="0" indent="0">
              <a:buNone/>
            </a:pPr>
            <a:r>
              <a:rPr lang="lt-LT" dirty="0"/>
              <a:t>Abiem atvejais vandens lietaus iškrinta vienodas kiekis. Taigi </a:t>
            </a:r>
            <a:r>
              <a:rPr lang="lt-LT" dirty="0" smtClean="0"/>
              <a:t>jūs sušlapsite </a:t>
            </a:r>
            <a:r>
              <a:rPr lang="lt-LT" dirty="0"/>
              <a:t>vienodai, ar pusę </a:t>
            </a:r>
            <a:r>
              <a:rPr lang="lt-LT" dirty="0" smtClean="0"/>
              <a:t>valandos stovėsite </a:t>
            </a:r>
            <a:r>
              <a:rPr lang="lt-LT" dirty="0"/>
              <a:t>lietui lyjant </a:t>
            </a:r>
            <a:r>
              <a:rPr lang="lt-LT" dirty="0" smtClean="0"/>
              <a:t>nejudėdami, </a:t>
            </a:r>
            <a:r>
              <a:rPr lang="lt-LT" dirty="0"/>
              <a:t>ar tiek pat laiko bėgsite.</a:t>
            </a:r>
          </a:p>
          <a:p>
            <a:pPr marL="0" indent="0">
              <a:buNone/>
            </a:pPr>
            <a:endParaRPr lang="lt-LT" dirty="0"/>
          </a:p>
        </p:txBody>
      </p:sp>
      <p:pic>
        <p:nvPicPr>
          <p:cNvPr id="4" name="Picture 3" descr="i29_siauruko talka 070.JPG"/>
          <p:cNvPicPr>
            <a:picLocks noChangeAspect="1"/>
          </p:cNvPicPr>
          <p:nvPr/>
        </p:nvPicPr>
        <p:blipFill>
          <a:blip r:embed="rId2"/>
          <a:stretch>
            <a:fillRect/>
          </a:stretch>
        </p:blipFill>
        <p:spPr>
          <a:xfrm>
            <a:off x="8772252" y="3733255"/>
            <a:ext cx="3419748" cy="2898975"/>
          </a:xfrm>
          <a:prstGeom prst="rect">
            <a:avLst/>
          </a:prstGeom>
        </p:spPr>
      </p:pic>
    </p:spTree>
    <p:extLst>
      <p:ext uri="{BB962C8B-B14F-4D97-AF65-F5344CB8AC3E}">
        <p14:creationId xmlns:p14="http://schemas.microsoft.com/office/powerpoint/2010/main" val="257137271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1523308" y="1331259"/>
            <a:ext cx="8534400" cy="3615267"/>
          </a:xfrm>
        </p:spPr>
        <p:txBody>
          <a:bodyPr>
            <a:normAutofit/>
          </a:bodyPr>
          <a:lstStyle/>
          <a:p>
            <a:pPr lvl="8">
              <a:buNone/>
            </a:pPr>
            <a:r>
              <a:rPr lang="lt-LT" sz="4200" dirty="0" smtClean="0"/>
              <a:t>Testas</a:t>
            </a:r>
            <a:br>
              <a:rPr lang="lt-LT" sz="4200" dirty="0" smtClean="0"/>
            </a:br>
            <a:r>
              <a:rPr lang="lt-LT" dirty="0" smtClean="0"/>
              <a:t/>
            </a:r>
            <a:br>
              <a:rPr lang="lt-LT" dirty="0" smtClean="0"/>
            </a:br>
            <a:r>
              <a:rPr lang="lt-LT" dirty="0" smtClean="0"/>
              <a:t/>
            </a:r>
            <a:br>
              <a:rPr lang="lt-LT" dirty="0" smtClean="0"/>
            </a:br>
            <a:endParaRPr lang="en-US" dirty="0"/>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Paantraštė 5"/>
          <p:cNvSpPr>
            <a:spLocks noGrp="1"/>
          </p:cNvSpPr>
          <p:nvPr>
            <p:ph type="subTitle" idx="1"/>
          </p:nvPr>
        </p:nvSpPr>
        <p:spPr>
          <a:xfrm>
            <a:off x="813303" y="1175970"/>
            <a:ext cx="9083731" cy="4912858"/>
          </a:xfrm>
        </p:spPr>
        <p:txBody>
          <a:bodyPr>
            <a:noAutofit/>
          </a:bodyPr>
          <a:lstStyle/>
          <a:p>
            <a:r>
              <a:rPr lang="lt-LT" sz="3200" dirty="0" smtClean="0"/>
              <a:t>1.Paradokso priežastis yra:</a:t>
            </a:r>
          </a:p>
          <a:p>
            <a:r>
              <a:rPr lang="lt-LT" sz="3200" dirty="0" smtClean="0"/>
              <a:t>      a) </a:t>
            </a:r>
            <a:r>
              <a:rPr lang="lt-LT" sz="3200" dirty="0"/>
              <a:t>į</a:t>
            </a:r>
            <a:r>
              <a:rPr lang="lt-LT" sz="3200" dirty="0" smtClean="0"/>
              <a:t>vykių</a:t>
            </a:r>
            <a:r>
              <a:rPr lang="lt-LT" sz="3200" dirty="0" smtClean="0"/>
              <a:t> vienalaikiškumas yra </a:t>
            </a:r>
            <a:r>
              <a:rPr lang="lt-LT" sz="3200" dirty="0" smtClean="0"/>
              <a:t>reliatyvus</a:t>
            </a:r>
            <a:endParaRPr lang="lt-LT" sz="3200" dirty="0" smtClean="0"/>
          </a:p>
          <a:p>
            <a:r>
              <a:rPr lang="lt-LT" sz="3200" dirty="0" smtClean="0"/>
              <a:t>      b) </a:t>
            </a:r>
            <a:r>
              <a:rPr lang="lt-LT" sz="3200" dirty="0" smtClean="0"/>
              <a:t>įvykių</a:t>
            </a:r>
            <a:r>
              <a:rPr lang="lt-LT" sz="3200" dirty="0" smtClean="0"/>
              <a:t> </a:t>
            </a:r>
            <a:r>
              <a:rPr lang="lt-LT" sz="3200" dirty="0" err="1" smtClean="0"/>
              <a:t>dvieiliškusmas</a:t>
            </a:r>
            <a:r>
              <a:rPr lang="lt-LT" sz="3200" dirty="0" smtClean="0"/>
              <a:t> yra </a:t>
            </a:r>
            <a:r>
              <a:rPr lang="lt-LT" sz="3200" dirty="0" smtClean="0"/>
              <a:t>reliatyvus</a:t>
            </a:r>
            <a:endParaRPr lang="lt-LT" sz="3200" dirty="0" smtClean="0"/>
          </a:p>
          <a:p>
            <a:r>
              <a:rPr lang="lt-LT" sz="3200" dirty="0" smtClean="0"/>
              <a:t>      c) </a:t>
            </a:r>
            <a:r>
              <a:rPr lang="lt-LT" sz="3200" dirty="0" smtClean="0"/>
              <a:t>moksliškai neįrodyta</a:t>
            </a:r>
            <a:endParaRPr lang="lt-LT" sz="3200" dirty="0" smtClean="0"/>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aantraštė 4"/>
          <p:cNvSpPr>
            <a:spLocks noGrp="1"/>
          </p:cNvSpPr>
          <p:nvPr>
            <p:ph type="subTitle" idx="1"/>
          </p:nvPr>
        </p:nvSpPr>
        <p:spPr>
          <a:xfrm>
            <a:off x="1028457" y="1378772"/>
            <a:ext cx="10353134" cy="4995134"/>
          </a:xfrm>
        </p:spPr>
        <p:txBody>
          <a:bodyPr/>
          <a:lstStyle/>
          <a:p>
            <a:r>
              <a:rPr lang="lt-LT" sz="3200" dirty="0" smtClean="0"/>
              <a:t>1.Paradokso priežastis yra:</a:t>
            </a:r>
          </a:p>
          <a:p>
            <a:r>
              <a:rPr lang="lt-LT" sz="3200" dirty="0" smtClean="0"/>
              <a:t>      </a:t>
            </a:r>
            <a:r>
              <a:rPr lang="lt-LT" sz="3200" dirty="0" smtClean="0">
                <a:solidFill>
                  <a:srgbClr val="92D050"/>
                </a:solidFill>
              </a:rPr>
              <a:t>a) </a:t>
            </a:r>
            <a:r>
              <a:rPr lang="lt-LT" sz="3200" dirty="0" smtClean="0">
                <a:solidFill>
                  <a:srgbClr val="92D050"/>
                </a:solidFill>
              </a:rPr>
              <a:t>įvykių</a:t>
            </a:r>
            <a:r>
              <a:rPr lang="lt-LT" sz="3200" dirty="0" smtClean="0">
                <a:solidFill>
                  <a:srgbClr val="92D050"/>
                </a:solidFill>
              </a:rPr>
              <a:t> vienalaikiškumas yra </a:t>
            </a:r>
            <a:r>
              <a:rPr lang="lt-LT" sz="3200" dirty="0" smtClean="0">
                <a:solidFill>
                  <a:srgbClr val="92D050"/>
                </a:solidFill>
              </a:rPr>
              <a:t>reliatyvus</a:t>
            </a:r>
            <a:endParaRPr lang="lt-LT" sz="3200" dirty="0" smtClean="0">
              <a:solidFill>
                <a:srgbClr val="92D050"/>
              </a:solidFill>
            </a:endParaRPr>
          </a:p>
          <a:p>
            <a:r>
              <a:rPr lang="lt-LT" sz="3200" dirty="0" smtClean="0"/>
              <a:t>      b) </a:t>
            </a:r>
            <a:r>
              <a:rPr lang="lt-LT" sz="3200" dirty="0" smtClean="0"/>
              <a:t>įvykių</a:t>
            </a:r>
            <a:r>
              <a:rPr lang="lt-LT" sz="3200" dirty="0" smtClean="0"/>
              <a:t> </a:t>
            </a:r>
            <a:r>
              <a:rPr lang="lt-LT" sz="3200" dirty="0" err="1" smtClean="0"/>
              <a:t>dvieiliškusmas</a:t>
            </a:r>
            <a:r>
              <a:rPr lang="lt-LT" sz="3200" dirty="0" smtClean="0"/>
              <a:t> yra </a:t>
            </a:r>
            <a:r>
              <a:rPr lang="lt-LT" sz="3200" dirty="0" smtClean="0"/>
              <a:t>reliatyvus</a:t>
            </a:r>
            <a:endParaRPr lang="lt-LT" sz="3200" dirty="0" smtClean="0"/>
          </a:p>
          <a:p>
            <a:r>
              <a:rPr lang="lt-LT" sz="3200" dirty="0" smtClean="0"/>
              <a:t>      c) </a:t>
            </a:r>
            <a:r>
              <a:rPr lang="lt-LT" sz="3200" dirty="0" smtClean="0"/>
              <a:t>moksliškai neįrodyta</a:t>
            </a:r>
            <a:endParaRPr lang="lt-LT" sz="3200" dirty="0" smtClean="0"/>
          </a:p>
          <a:p>
            <a:endParaRPr lang="en-US" dirty="0"/>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aantraštė 2"/>
          <p:cNvSpPr>
            <a:spLocks noGrp="1"/>
          </p:cNvSpPr>
          <p:nvPr>
            <p:ph type="subTitle" idx="1"/>
          </p:nvPr>
        </p:nvSpPr>
        <p:spPr>
          <a:xfrm>
            <a:off x="684211" y="602429"/>
            <a:ext cx="9836767" cy="5188772"/>
          </a:xfrm>
        </p:spPr>
        <p:txBody>
          <a:bodyPr/>
          <a:lstStyle/>
          <a:p>
            <a:r>
              <a:rPr lang="lt-LT" sz="3200" dirty="0" smtClean="0"/>
              <a:t>2. Kokiame tirpale medžiaga tampa atspari atvirai liepsnai ? </a:t>
            </a:r>
          </a:p>
          <a:p>
            <a:r>
              <a:rPr lang="lt-LT" sz="3200" dirty="0" smtClean="0"/>
              <a:t>    </a:t>
            </a:r>
            <a:r>
              <a:rPr lang="lt-LT" sz="3200" dirty="0" smtClean="0"/>
              <a:t>a) natrio</a:t>
            </a:r>
            <a:endParaRPr lang="lt-LT" sz="3200" dirty="0" smtClean="0"/>
          </a:p>
          <a:p>
            <a:r>
              <a:rPr lang="lt-LT" sz="3200" dirty="0" smtClean="0"/>
              <a:t>    </a:t>
            </a:r>
            <a:r>
              <a:rPr lang="lt-LT" sz="3200" dirty="0" smtClean="0"/>
              <a:t>b) chlorido</a:t>
            </a:r>
            <a:endParaRPr lang="lt-LT" sz="3200" dirty="0" smtClean="0"/>
          </a:p>
          <a:p>
            <a:r>
              <a:rPr lang="lt-LT" sz="3200" dirty="0" smtClean="0"/>
              <a:t>    </a:t>
            </a:r>
            <a:r>
              <a:rPr lang="lt-LT" sz="3200" dirty="0" smtClean="0"/>
              <a:t>c) alūno</a:t>
            </a:r>
            <a:endParaRPr lang="en-US" sz="3200" dirty="0"/>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aantraštė 4"/>
          <p:cNvSpPr>
            <a:spLocks noGrp="1"/>
          </p:cNvSpPr>
          <p:nvPr>
            <p:ph type="subTitle" idx="1"/>
          </p:nvPr>
        </p:nvSpPr>
        <p:spPr>
          <a:xfrm>
            <a:off x="684211" y="677733"/>
            <a:ext cx="10267073" cy="5113468"/>
          </a:xfrm>
        </p:spPr>
        <p:txBody>
          <a:bodyPr/>
          <a:lstStyle/>
          <a:p>
            <a:r>
              <a:rPr lang="lt-LT" sz="3200" dirty="0" smtClean="0"/>
              <a:t>2. Kokiame tirpale medžiaga tampa atspari atvirai liepsnai ? </a:t>
            </a:r>
          </a:p>
          <a:p>
            <a:r>
              <a:rPr lang="lt-LT" sz="3200" dirty="0" smtClean="0"/>
              <a:t>    </a:t>
            </a:r>
            <a:r>
              <a:rPr lang="lt-LT" sz="3200" dirty="0" smtClean="0"/>
              <a:t>a) natrio</a:t>
            </a:r>
            <a:endParaRPr lang="lt-LT" sz="3200" dirty="0" smtClean="0"/>
          </a:p>
          <a:p>
            <a:r>
              <a:rPr lang="lt-LT" sz="3200" dirty="0" smtClean="0"/>
              <a:t>    </a:t>
            </a:r>
            <a:r>
              <a:rPr lang="lt-LT" sz="3200" dirty="0" smtClean="0"/>
              <a:t>b) chlorido</a:t>
            </a:r>
            <a:endParaRPr lang="lt-LT" sz="3200" dirty="0" smtClean="0"/>
          </a:p>
          <a:p>
            <a:r>
              <a:rPr lang="lt-LT" sz="3200" dirty="0" smtClean="0"/>
              <a:t>    </a:t>
            </a:r>
            <a:r>
              <a:rPr lang="lt-LT" sz="3200" dirty="0" smtClean="0">
                <a:solidFill>
                  <a:srgbClr val="92D050"/>
                </a:solidFill>
              </a:rPr>
              <a:t>c) alūno</a:t>
            </a:r>
            <a:endParaRPr lang="en-US" sz="3200" dirty="0" smtClean="0">
              <a:solidFill>
                <a:srgbClr val="92D050"/>
              </a:solidFill>
            </a:endParaRPr>
          </a:p>
          <a:p>
            <a:endParaRPr lang="en-US" dirty="0"/>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aantraštė 4"/>
          <p:cNvSpPr>
            <a:spLocks noGrp="1"/>
          </p:cNvSpPr>
          <p:nvPr>
            <p:ph type="subTitle" idx="1"/>
          </p:nvPr>
        </p:nvSpPr>
        <p:spPr>
          <a:xfrm>
            <a:off x="684211" y="666975"/>
            <a:ext cx="9460249" cy="5124226"/>
          </a:xfrm>
        </p:spPr>
        <p:txBody>
          <a:bodyPr>
            <a:normAutofit/>
          </a:bodyPr>
          <a:lstStyle/>
          <a:p>
            <a:r>
              <a:rPr lang="lt-LT" sz="3200" dirty="0" smtClean="0"/>
              <a:t>3. Ar tiesa, kad riedančio rato viršutinė dalis juda greičiau už apatinę?</a:t>
            </a:r>
          </a:p>
          <a:p>
            <a:r>
              <a:rPr lang="lt-LT" sz="3200" dirty="0" smtClean="0"/>
              <a:t>        </a:t>
            </a:r>
            <a:r>
              <a:rPr lang="lt-LT" sz="3200" dirty="0" smtClean="0"/>
              <a:t>a) taip</a:t>
            </a:r>
            <a:endParaRPr lang="lt-LT" sz="3200" dirty="0" smtClean="0"/>
          </a:p>
          <a:p>
            <a:r>
              <a:rPr lang="lt-LT" sz="3200" dirty="0" smtClean="0"/>
              <a:t>        </a:t>
            </a:r>
            <a:r>
              <a:rPr lang="lt-LT" sz="3200" dirty="0" smtClean="0"/>
              <a:t>b) ne</a:t>
            </a:r>
            <a:endParaRPr lang="lt-LT" sz="3200" dirty="0" smtClean="0"/>
          </a:p>
          <a:p>
            <a:r>
              <a:rPr lang="lt-LT" sz="3200" dirty="0" smtClean="0"/>
              <a:t>        </a:t>
            </a:r>
            <a:r>
              <a:rPr lang="lt-LT" sz="3200" dirty="0" smtClean="0"/>
              <a:t>c) nenustatyta</a:t>
            </a:r>
            <a:endParaRPr lang="en-US" sz="3200" dirty="0"/>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aantraštė 4"/>
          <p:cNvSpPr>
            <a:spLocks noGrp="1"/>
          </p:cNvSpPr>
          <p:nvPr>
            <p:ph type="subTitle" idx="1"/>
          </p:nvPr>
        </p:nvSpPr>
        <p:spPr>
          <a:xfrm>
            <a:off x="684211" y="398033"/>
            <a:ext cx="10320861" cy="5393167"/>
          </a:xfrm>
        </p:spPr>
        <p:txBody>
          <a:bodyPr/>
          <a:lstStyle/>
          <a:p>
            <a:r>
              <a:rPr lang="lt-LT" sz="3200" dirty="0" smtClean="0"/>
              <a:t>3. Ar tiesa, kad riedančio rato viršutinė dalis juda greičiau už apatinę?</a:t>
            </a:r>
          </a:p>
          <a:p>
            <a:r>
              <a:rPr lang="lt-LT" sz="3200" dirty="0" smtClean="0"/>
              <a:t>        </a:t>
            </a:r>
            <a:r>
              <a:rPr lang="lt-LT" sz="3200" dirty="0" smtClean="0">
                <a:solidFill>
                  <a:srgbClr val="92D050"/>
                </a:solidFill>
              </a:rPr>
              <a:t>a) taip</a:t>
            </a:r>
            <a:endParaRPr lang="lt-LT" sz="3200" dirty="0" smtClean="0">
              <a:solidFill>
                <a:srgbClr val="92D050"/>
              </a:solidFill>
            </a:endParaRPr>
          </a:p>
          <a:p>
            <a:r>
              <a:rPr lang="lt-LT" sz="3200" dirty="0" smtClean="0"/>
              <a:t>        </a:t>
            </a:r>
            <a:r>
              <a:rPr lang="lt-LT" sz="3200" dirty="0" smtClean="0"/>
              <a:t>b) ne</a:t>
            </a:r>
            <a:endParaRPr lang="lt-LT" sz="3200" dirty="0" smtClean="0"/>
          </a:p>
          <a:p>
            <a:r>
              <a:rPr lang="lt-LT" sz="3200" dirty="0" smtClean="0"/>
              <a:t>        </a:t>
            </a:r>
            <a:r>
              <a:rPr lang="lt-LT" sz="3200" dirty="0" smtClean="0"/>
              <a:t>c) nenustatyta</a:t>
            </a:r>
            <a:endParaRPr lang="en-US" sz="3200" dirty="0" smtClean="0"/>
          </a:p>
          <a:p>
            <a:endParaRPr lang="en-US" dirty="0"/>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aantraštė 4"/>
          <p:cNvSpPr>
            <a:spLocks noGrp="1"/>
          </p:cNvSpPr>
          <p:nvPr>
            <p:ph type="subTitle" idx="1"/>
          </p:nvPr>
        </p:nvSpPr>
        <p:spPr>
          <a:xfrm>
            <a:off x="684211" y="742279"/>
            <a:ext cx="9653887" cy="5048922"/>
          </a:xfrm>
        </p:spPr>
        <p:txBody>
          <a:bodyPr>
            <a:normAutofit/>
          </a:bodyPr>
          <a:lstStyle/>
          <a:p>
            <a:r>
              <a:rPr lang="lt-LT" sz="3200" dirty="0" smtClean="0"/>
              <a:t>4. Parsinešti  rėtyje vandenį galima turint pakankamai retų skylių </a:t>
            </a:r>
            <a:r>
              <a:rPr lang="lt-LT" sz="3200" dirty="0" smtClean="0"/>
              <a:t>rėtį </a:t>
            </a:r>
            <a:r>
              <a:rPr lang="lt-LT" sz="3200" dirty="0" smtClean="0"/>
              <a:t>ir ......?</a:t>
            </a:r>
          </a:p>
          <a:p>
            <a:r>
              <a:rPr lang="lt-LT" sz="3200" dirty="0" smtClean="0"/>
              <a:t>     a) </a:t>
            </a:r>
            <a:r>
              <a:rPr lang="lt-LT" sz="3200" dirty="0"/>
              <a:t>p</a:t>
            </a:r>
            <a:r>
              <a:rPr lang="lt-LT" sz="3200" dirty="0" smtClean="0"/>
              <a:t>arafino</a:t>
            </a:r>
            <a:endParaRPr lang="lt-LT" sz="3200" dirty="0" smtClean="0"/>
          </a:p>
          <a:p>
            <a:r>
              <a:rPr lang="lt-LT" sz="3200" dirty="0" smtClean="0"/>
              <a:t>     b) </a:t>
            </a:r>
            <a:r>
              <a:rPr lang="lt-LT" sz="3200" dirty="0"/>
              <a:t>a</a:t>
            </a:r>
            <a:r>
              <a:rPr lang="lt-LT" sz="3200" dirty="0" smtClean="0"/>
              <a:t>ukso</a:t>
            </a:r>
            <a:endParaRPr lang="lt-LT" sz="3200" dirty="0" smtClean="0"/>
          </a:p>
          <a:p>
            <a:r>
              <a:rPr lang="lt-LT" sz="3200" dirty="0" smtClean="0"/>
              <a:t>     c) </a:t>
            </a:r>
            <a:r>
              <a:rPr lang="lt-LT" sz="3200" dirty="0" smtClean="0"/>
              <a:t>s</a:t>
            </a:r>
            <a:r>
              <a:rPr lang="lt-LT" sz="3200" dirty="0" smtClean="0"/>
              <a:t>idabro</a:t>
            </a:r>
            <a:endParaRPr lang="en-US" sz="3200" dirty="0"/>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aantraštė 4"/>
          <p:cNvSpPr>
            <a:spLocks noGrp="1"/>
          </p:cNvSpPr>
          <p:nvPr>
            <p:ph type="subTitle" idx="1"/>
          </p:nvPr>
        </p:nvSpPr>
        <p:spPr>
          <a:xfrm>
            <a:off x="684212" y="494853"/>
            <a:ext cx="10847986" cy="5296348"/>
          </a:xfrm>
        </p:spPr>
        <p:txBody>
          <a:bodyPr/>
          <a:lstStyle/>
          <a:p>
            <a:r>
              <a:rPr lang="lt-LT" sz="3200" dirty="0" smtClean="0"/>
              <a:t>4. Parsinešti  rėtyje vandenį galima turint pakankamai retų skylių </a:t>
            </a:r>
            <a:r>
              <a:rPr lang="lt-LT" sz="3200" dirty="0" smtClean="0"/>
              <a:t>rėtį </a:t>
            </a:r>
            <a:r>
              <a:rPr lang="lt-LT" sz="3200" dirty="0" smtClean="0"/>
              <a:t>ir ......?</a:t>
            </a:r>
          </a:p>
          <a:p>
            <a:r>
              <a:rPr lang="lt-LT" sz="3200" dirty="0" smtClean="0">
                <a:solidFill>
                  <a:srgbClr val="92D050"/>
                </a:solidFill>
              </a:rPr>
              <a:t>     a) </a:t>
            </a:r>
            <a:r>
              <a:rPr lang="lt-LT" sz="3200" dirty="0">
                <a:solidFill>
                  <a:srgbClr val="92D050"/>
                </a:solidFill>
              </a:rPr>
              <a:t>p</a:t>
            </a:r>
            <a:r>
              <a:rPr lang="lt-LT" sz="3200" dirty="0" smtClean="0">
                <a:solidFill>
                  <a:srgbClr val="92D050"/>
                </a:solidFill>
              </a:rPr>
              <a:t>arafino</a:t>
            </a:r>
            <a:endParaRPr lang="lt-LT" sz="3200" dirty="0" smtClean="0">
              <a:solidFill>
                <a:srgbClr val="92D050"/>
              </a:solidFill>
            </a:endParaRPr>
          </a:p>
          <a:p>
            <a:r>
              <a:rPr lang="lt-LT" sz="3200" dirty="0" smtClean="0"/>
              <a:t>     b) </a:t>
            </a:r>
            <a:r>
              <a:rPr lang="lt-LT" sz="3200" dirty="0"/>
              <a:t>a</a:t>
            </a:r>
            <a:r>
              <a:rPr lang="lt-LT" sz="3200" dirty="0" smtClean="0"/>
              <a:t>ukso</a:t>
            </a:r>
            <a:endParaRPr lang="lt-LT" sz="3200" dirty="0" smtClean="0"/>
          </a:p>
          <a:p>
            <a:r>
              <a:rPr lang="lt-LT" sz="3200" dirty="0" smtClean="0"/>
              <a:t>     c) </a:t>
            </a:r>
            <a:r>
              <a:rPr lang="lt-LT" sz="3200" dirty="0" smtClean="0"/>
              <a:t>s</a:t>
            </a:r>
            <a:r>
              <a:rPr lang="lt-LT" sz="3200" dirty="0" smtClean="0"/>
              <a:t>idabro</a:t>
            </a:r>
            <a:endParaRPr lang="en-US" sz="3200" dirty="0" smtClean="0"/>
          </a:p>
          <a:p>
            <a:endParaRPr lang="en-US" dirty="0"/>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aantraštė 4"/>
          <p:cNvSpPr>
            <a:spLocks noGrp="1"/>
          </p:cNvSpPr>
          <p:nvPr>
            <p:ph type="subTitle" idx="1"/>
          </p:nvPr>
        </p:nvSpPr>
        <p:spPr>
          <a:xfrm>
            <a:off x="684211" y="882127"/>
            <a:ext cx="10148739" cy="4909073"/>
          </a:xfrm>
        </p:spPr>
        <p:txBody>
          <a:bodyPr>
            <a:normAutofit/>
          </a:bodyPr>
          <a:lstStyle/>
          <a:p>
            <a:r>
              <a:rPr lang="lt-LT" sz="3200" dirty="0" smtClean="0"/>
              <a:t>5. Kokios medžiagos nedrėkina vanduo ir dėl to rėčio akelėse susidaro plonos „</a:t>
            </a:r>
            <a:r>
              <a:rPr lang="lt-LT" sz="3200" dirty="0" smtClean="0"/>
              <a:t>sienelės</a:t>
            </a:r>
            <a:r>
              <a:rPr lang="lt-LT" sz="3200" dirty="0" smtClean="0"/>
              <a:t>“, išgaubtos žemyn?</a:t>
            </a:r>
          </a:p>
          <a:p>
            <a:r>
              <a:rPr lang="lt-LT" sz="3200" dirty="0" smtClean="0"/>
              <a:t>      a</a:t>
            </a:r>
            <a:r>
              <a:rPr lang="lt-LT" sz="3200" dirty="0" smtClean="0"/>
              <a:t>) anglies</a:t>
            </a:r>
            <a:endParaRPr lang="lt-LT" sz="3200" dirty="0" smtClean="0"/>
          </a:p>
          <a:p>
            <a:r>
              <a:rPr lang="lt-LT" sz="3200" dirty="0" smtClean="0"/>
              <a:t>      b</a:t>
            </a:r>
            <a:r>
              <a:rPr lang="lt-LT" sz="3200" dirty="0" smtClean="0"/>
              <a:t>) chloro</a:t>
            </a:r>
            <a:endParaRPr lang="lt-LT" sz="3200" dirty="0" smtClean="0"/>
          </a:p>
          <a:p>
            <a:r>
              <a:rPr lang="lt-LT" sz="3200" dirty="0" smtClean="0"/>
              <a:t>      c</a:t>
            </a:r>
            <a:r>
              <a:rPr lang="lt-LT" sz="3200" dirty="0" smtClean="0"/>
              <a:t>) parafino</a:t>
            </a:r>
            <a:endParaRPr lang="en-US" sz="3200" dirty="0"/>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aantraštė 4"/>
          <p:cNvSpPr>
            <a:spLocks noGrp="1"/>
          </p:cNvSpPr>
          <p:nvPr>
            <p:ph type="subTitle" idx="1"/>
          </p:nvPr>
        </p:nvSpPr>
        <p:spPr>
          <a:xfrm>
            <a:off x="684212" y="419549"/>
            <a:ext cx="9976616" cy="5371652"/>
          </a:xfrm>
        </p:spPr>
        <p:txBody>
          <a:bodyPr/>
          <a:lstStyle/>
          <a:p>
            <a:r>
              <a:rPr lang="lt-LT" sz="3200" dirty="0" smtClean="0"/>
              <a:t>5. Kokios medžiagos nedrėkina vanduo ir dėl to, rėčio akelėse susidaro plonos „</a:t>
            </a:r>
            <a:r>
              <a:rPr lang="lt-LT" sz="3200" dirty="0" smtClean="0"/>
              <a:t>sienelės</a:t>
            </a:r>
            <a:r>
              <a:rPr lang="lt-LT" sz="3200" dirty="0" smtClean="0"/>
              <a:t>“, išgaubtos žemyn?</a:t>
            </a:r>
          </a:p>
          <a:p>
            <a:r>
              <a:rPr lang="lt-LT" sz="3200" dirty="0" smtClean="0"/>
              <a:t>      a</a:t>
            </a:r>
            <a:r>
              <a:rPr lang="lt-LT" sz="3200" dirty="0" smtClean="0"/>
              <a:t>) anglies</a:t>
            </a:r>
            <a:endParaRPr lang="lt-LT" sz="3200" dirty="0" smtClean="0"/>
          </a:p>
          <a:p>
            <a:r>
              <a:rPr lang="lt-LT" sz="3200" dirty="0" smtClean="0"/>
              <a:t>      </a:t>
            </a:r>
            <a:r>
              <a:rPr lang="lt-LT" sz="3200" dirty="0" smtClean="0"/>
              <a:t>b) chloro</a:t>
            </a:r>
            <a:endParaRPr lang="lt-LT" sz="3200" dirty="0" smtClean="0"/>
          </a:p>
          <a:p>
            <a:r>
              <a:rPr lang="lt-LT" sz="3200" dirty="0" smtClean="0"/>
              <a:t>      </a:t>
            </a:r>
            <a:r>
              <a:rPr lang="lt-LT" sz="3200" dirty="0" smtClean="0">
                <a:solidFill>
                  <a:srgbClr val="92D050"/>
                </a:solidFill>
              </a:rPr>
              <a:t>c) parafino</a:t>
            </a:r>
            <a:endParaRPr lang="en-US" sz="3200" dirty="0" smtClean="0">
              <a:solidFill>
                <a:srgbClr val="92D050"/>
              </a:solidFill>
            </a:endParaRPr>
          </a:p>
          <a:p>
            <a:endParaRPr lang="en-US" dirty="0"/>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aantraštė 4"/>
          <p:cNvSpPr>
            <a:spLocks noGrp="1"/>
          </p:cNvSpPr>
          <p:nvPr>
            <p:ph type="subTitle" idx="1"/>
          </p:nvPr>
        </p:nvSpPr>
        <p:spPr>
          <a:xfrm>
            <a:off x="684212" y="484095"/>
            <a:ext cx="10213284" cy="5307106"/>
          </a:xfrm>
        </p:spPr>
        <p:txBody>
          <a:bodyPr>
            <a:normAutofit/>
          </a:bodyPr>
          <a:lstStyle/>
          <a:p>
            <a:r>
              <a:rPr lang="lt-LT" sz="3200" dirty="0" smtClean="0"/>
              <a:t>6. Karštomis vasaros dienomis geležinkelio bėgiai įkaista iki ...........?</a:t>
            </a:r>
          </a:p>
          <a:p>
            <a:r>
              <a:rPr lang="lt-LT" sz="3200" dirty="0" smtClean="0"/>
              <a:t>        a) 30</a:t>
            </a:r>
            <a:r>
              <a:rPr lang="lt-LT" sz="3200" baseline="30000" dirty="0" smtClean="0"/>
              <a:t>o</a:t>
            </a:r>
            <a:r>
              <a:rPr lang="lt-LT" sz="3200" dirty="0" smtClean="0"/>
              <a:t>C – 40</a:t>
            </a:r>
            <a:r>
              <a:rPr lang="lt-LT" sz="3200" baseline="30000" dirty="0" smtClean="0"/>
              <a:t>o</a:t>
            </a:r>
            <a:r>
              <a:rPr lang="lt-LT" sz="3200" dirty="0" smtClean="0"/>
              <a:t>C </a:t>
            </a:r>
          </a:p>
          <a:p>
            <a:r>
              <a:rPr lang="lt-LT" sz="3200" dirty="0" smtClean="0"/>
              <a:t>        b) 30</a:t>
            </a:r>
            <a:r>
              <a:rPr lang="lt-LT" sz="3200" baseline="30000" dirty="0" smtClean="0"/>
              <a:t>o</a:t>
            </a:r>
            <a:r>
              <a:rPr lang="lt-LT" sz="3200" dirty="0" smtClean="0"/>
              <a:t>C – 50</a:t>
            </a:r>
            <a:r>
              <a:rPr lang="lt-LT" sz="3200" baseline="30000" dirty="0" smtClean="0"/>
              <a:t>o</a:t>
            </a:r>
            <a:r>
              <a:rPr lang="lt-LT" sz="3200" dirty="0" smtClean="0"/>
              <a:t>C </a:t>
            </a:r>
          </a:p>
          <a:p>
            <a:r>
              <a:rPr lang="lt-LT" sz="3200" dirty="0" smtClean="0"/>
              <a:t>        c) 20</a:t>
            </a:r>
            <a:r>
              <a:rPr lang="lt-LT" sz="3200" baseline="30000" dirty="0" smtClean="0"/>
              <a:t>o</a:t>
            </a:r>
            <a:r>
              <a:rPr lang="lt-LT" sz="3200" dirty="0" smtClean="0"/>
              <a:t>C – 40</a:t>
            </a:r>
            <a:r>
              <a:rPr lang="lt-LT" sz="3200" baseline="30000" dirty="0" smtClean="0"/>
              <a:t>o</a:t>
            </a:r>
            <a:r>
              <a:rPr lang="lt-LT" sz="3200" dirty="0" smtClean="0"/>
              <a:t>C </a:t>
            </a:r>
            <a:endParaRPr lang="en-US" sz="3200" dirty="0"/>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aantraštė 4"/>
          <p:cNvSpPr>
            <a:spLocks noGrp="1"/>
          </p:cNvSpPr>
          <p:nvPr>
            <p:ph type="subTitle" idx="1"/>
          </p:nvPr>
        </p:nvSpPr>
        <p:spPr>
          <a:xfrm>
            <a:off x="684211" y="677733"/>
            <a:ext cx="9395703" cy="5113468"/>
          </a:xfrm>
        </p:spPr>
        <p:txBody>
          <a:bodyPr>
            <a:normAutofit/>
          </a:bodyPr>
          <a:lstStyle/>
          <a:p>
            <a:r>
              <a:rPr lang="lt-LT" sz="3200" dirty="0" smtClean="0"/>
              <a:t>6. Karštomis vasaros dienomis geležinkelio bėgiai įkaista iki ...........?</a:t>
            </a:r>
          </a:p>
          <a:p>
            <a:r>
              <a:rPr lang="lt-LT" sz="3200" dirty="0" smtClean="0"/>
              <a:t>        </a:t>
            </a:r>
            <a:r>
              <a:rPr lang="lt-LT" sz="3200" dirty="0" smtClean="0">
                <a:solidFill>
                  <a:srgbClr val="92D050"/>
                </a:solidFill>
              </a:rPr>
              <a:t>a) 30</a:t>
            </a:r>
            <a:r>
              <a:rPr lang="lt-LT" sz="3200" baseline="30000" dirty="0" smtClean="0">
                <a:solidFill>
                  <a:srgbClr val="92D050"/>
                </a:solidFill>
              </a:rPr>
              <a:t>o</a:t>
            </a:r>
            <a:r>
              <a:rPr lang="lt-LT" sz="3200" dirty="0" smtClean="0">
                <a:solidFill>
                  <a:srgbClr val="92D050"/>
                </a:solidFill>
              </a:rPr>
              <a:t>C – 40</a:t>
            </a:r>
            <a:r>
              <a:rPr lang="lt-LT" sz="3200" baseline="30000" dirty="0" smtClean="0">
                <a:solidFill>
                  <a:srgbClr val="92D050"/>
                </a:solidFill>
              </a:rPr>
              <a:t>o</a:t>
            </a:r>
            <a:r>
              <a:rPr lang="lt-LT" sz="3200" dirty="0" smtClean="0">
                <a:solidFill>
                  <a:srgbClr val="92D050"/>
                </a:solidFill>
              </a:rPr>
              <a:t>C </a:t>
            </a:r>
          </a:p>
          <a:p>
            <a:r>
              <a:rPr lang="lt-LT" sz="3200" dirty="0" smtClean="0"/>
              <a:t>        b) 30</a:t>
            </a:r>
            <a:r>
              <a:rPr lang="lt-LT" sz="3200" baseline="30000" dirty="0" smtClean="0"/>
              <a:t>o</a:t>
            </a:r>
            <a:r>
              <a:rPr lang="lt-LT" sz="3200" dirty="0" smtClean="0"/>
              <a:t>C – 50</a:t>
            </a:r>
            <a:r>
              <a:rPr lang="lt-LT" sz="3200" baseline="30000" dirty="0" smtClean="0"/>
              <a:t>o</a:t>
            </a:r>
            <a:r>
              <a:rPr lang="lt-LT" sz="3200" dirty="0" smtClean="0"/>
              <a:t>C </a:t>
            </a:r>
          </a:p>
          <a:p>
            <a:r>
              <a:rPr lang="lt-LT" sz="3200" dirty="0" smtClean="0"/>
              <a:t>        c) 20</a:t>
            </a:r>
            <a:r>
              <a:rPr lang="lt-LT" sz="3200" baseline="30000" dirty="0" smtClean="0"/>
              <a:t>o</a:t>
            </a:r>
            <a:r>
              <a:rPr lang="lt-LT" sz="3200" dirty="0" smtClean="0"/>
              <a:t>C – 40</a:t>
            </a:r>
            <a:r>
              <a:rPr lang="lt-LT" sz="3200" baseline="30000" dirty="0" smtClean="0"/>
              <a:t>o</a:t>
            </a:r>
            <a:r>
              <a:rPr lang="lt-LT" sz="3200" dirty="0" smtClean="0"/>
              <a:t>C </a:t>
            </a:r>
            <a:endParaRPr lang="en-US" sz="3200" dirty="0"/>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aantraštė 4"/>
          <p:cNvSpPr>
            <a:spLocks noGrp="1"/>
          </p:cNvSpPr>
          <p:nvPr>
            <p:ph type="subTitle" idx="1"/>
          </p:nvPr>
        </p:nvSpPr>
        <p:spPr>
          <a:xfrm>
            <a:off x="684211" y="570155"/>
            <a:ext cx="10794197" cy="5221045"/>
          </a:xfrm>
        </p:spPr>
        <p:txBody>
          <a:bodyPr>
            <a:normAutofit/>
          </a:bodyPr>
          <a:lstStyle/>
          <a:p>
            <a:r>
              <a:rPr lang="lt-LT" sz="3200" dirty="0" smtClean="0"/>
              <a:t>7. Geležinkelis tarp Maskvos ir </a:t>
            </a:r>
            <a:r>
              <a:rPr lang="lt-LT" sz="3200" dirty="0" err="1" smtClean="0"/>
              <a:t>Leningrado</a:t>
            </a:r>
            <a:r>
              <a:rPr lang="lt-LT" sz="3200" dirty="0" smtClean="0"/>
              <a:t> vasarą yra trečdalį kilometro ...........?</a:t>
            </a:r>
          </a:p>
          <a:p>
            <a:r>
              <a:rPr lang="lt-LT" sz="3200" dirty="0" smtClean="0"/>
              <a:t>         </a:t>
            </a:r>
            <a:r>
              <a:rPr lang="lt-LT" sz="3200" dirty="0" smtClean="0"/>
              <a:t>a) ilgesnis </a:t>
            </a:r>
            <a:r>
              <a:rPr lang="lt-LT" sz="3200" dirty="0" smtClean="0"/>
              <a:t>negu </a:t>
            </a:r>
            <a:r>
              <a:rPr lang="lt-LT" sz="3200" dirty="0" smtClean="0"/>
              <a:t>žiemą</a:t>
            </a:r>
            <a:endParaRPr lang="lt-LT" sz="3200" dirty="0" smtClean="0"/>
          </a:p>
          <a:p>
            <a:r>
              <a:rPr lang="lt-LT" sz="3200" dirty="0" smtClean="0"/>
              <a:t>         b) </a:t>
            </a:r>
            <a:r>
              <a:rPr lang="lt-LT" sz="3200" dirty="0" smtClean="0"/>
              <a:t>trumpesnis </a:t>
            </a:r>
            <a:r>
              <a:rPr lang="lt-LT" sz="3200" dirty="0" smtClean="0"/>
              <a:t>negu </a:t>
            </a:r>
            <a:r>
              <a:rPr lang="lt-LT" sz="3200" dirty="0" smtClean="0"/>
              <a:t>žiema</a:t>
            </a:r>
            <a:endParaRPr lang="lt-LT" sz="3200" dirty="0" smtClean="0"/>
          </a:p>
          <a:p>
            <a:r>
              <a:rPr lang="lt-LT" sz="3200" dirty="0" smtClean="0"/>
              <a:t>         c) </a:t>
            </a:r>
            <a:r>
              <a:rPr lang="lt-LT" sz="3200" dirty="0" smtClean="0"/>
              <a:t>geležinkelis nekinta</a:t>
            </a:r>
            <a:endParaRPr lang="en-US" sz="3200" dirty="0"/>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aantraštė 4"/>
          <p:cNvSpPr>
            <a:spLocks noGrp="1"/>
          </p:cNvSpPr>
          <p:nvPr>
            <p:ph type="subTitle" idx="1"/>
          </p:nvPr>
        </p:nvSpPr>
        <p:spPr>
          <a:xfrm>
            <a:off x="684212" y="473337"/>
            <a:ext cx="10299346" cy="5317864"/>
          </a:xfrm>
        </p:spPr>
        <p:txBody>
          <a:bodyPr/>
          <a:lstStyle/>
          <a:p>
            <a:r>
              <a:rPr lang="lt-LT" sz="3200" dirty="0" smtClean="0"/>
              <a:t>7. Geležinkelis tarp Maskvos ir </a:t>
            </a:r>
            <a:r>
              <a:rPr lang="lt-LT" sz="3200" dirty="0" err="1" smtClean="0"/>
              <a:t>Leningrado</a:t>
            </a:r>
            <a:r>
              <a:rPr lang="lt-LT" sz="3200" dirty="0" smtClean="0"/>
              <a:t> vasarą yra trečdalį kilometro ...........?</a:t>
            </a:r>
          </a:p>
          <a:p>
            <a:r>
              <a:rPr lang="lt-LT" sz="3200" dirty="0" smtClean="0"/>
              <a:t>         </a:t>
            </a:r>
            <a:r>
              <a:rPr lang="lt-LT" sz="3200" dirty="0" smtClean="0">
                <a:solidFill>
                  <a:srgbClr val="92D050"/>
                </a:solidFill>
              </a:rPr>
              <a:t>a</a:t>
            </a:r>
            <a:r>
              <a:rPr lang="lt-LT" sz="3200" dirty="0" smtClean="0">
                <a:solidFill>
                  <a:srgbClr val="92D050"/>
                </a:solidFill>
              </a:rPr>
              <a:t>) ilgesnis </a:t>
            </a:r>
            <a:r>
              <a:rPr lang="lt-LT" sz="3200" dirty="0" smtClean="0">
                <a:solidFill>
                  <a:srgbClr val="92D050"/>
                </a:solidFill>
              </a:rPr>
              <a:t>negu </a:t>
            </a:r>
            <a:r>
              <a:rPr lang="lt-LT" sz="3200" dirty="0" smtClean="0">
                <a:solidFill>
                  <a:srgbClr val="92D050"/>
                </a:solidFill>
              </a:rPr>
              <a:t>žiemą</a:t>
            </a:r>
            <a:endParaRPr lang="lt-LT" sz="3200" dirty="0" smtClean="0">
              <a:solidFill>
                <a:srgbClr val="92D050"/>
              </a:solidFill>
            </a:endParaRPr>
          </a:p>
          <a:p>
            <a:r>
              <a:rPr lang="lt-LT" sz="3200" dirty="0" smtClean="0"/>
              <a:t>         b) </a:t>
            </a:r>
            <a:r>
              <a:rPr lang="lt-LT" sz="3200" dirty="0" smtClean="0"/>
              <a:t>trumpesnis </a:t>
            </a:r>
            <a:r>
              <a:rPr lang="lt-LT" sz="3200" dirty="0" smtClean="0"/>
              <a:t>negu </a:t>
            </a:r>
            <a:r>
              <a:rPr lang="lt-LT" sz="3200" dirty="0" smtClean="0"/>
              <a:t>žiema</a:t>
            </a:r>
            <a:endParaRPr lang="lt-LT" sz="3200" dirty="0" smtClean="0"/>
          </a:p>
          <a:p>
            <a:r>
              <a:rPr lang="lt-LT" sz="3200" dirty="0" smtClean="0"/>
              <a:t>         c) </a:t>
            </a:r>
            <a:r>
              <a:rPr lang="lt-LT" sz="3200" dirty="0" smtClean="0"/>
              <a:t>geležinkelis nekinta</a:t>
            </a:r>
            <a:endParaRPr lang="en-US" sz="3200" dirty="0" smtClean="0"/>
          </a:p>
          <a:p>
            <a:endParaRPr lang="en-US" dirty="0"/>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aantraštė 4"/>
          <p:cNvSpPr>
            <a:spLocks noGrp="1"/>
          </p:cNvSpPr>
          <p:nvPr>
            <p:ph type="subTitle" idx="1"/>
          </p:nvPr>
        </p:nvSpPr>
        <p:spPr>
          <a:xfrm>
            <a:off x="684211" y="344245"/>
            <a:ext cx="10310103" cy="5446955"/>
          </a:xfrm>
        </p:spPr>
        <p:txBody>
          <a:bodyPr>
            <a:normAutofit/>
          </a:bodyPr>
          <a:lstStyle/>
          <a:p>
            <a:r>
              <a:rPr lang="lt-LT" sz="3200" dirty="0" smtClean="0"/>
              <a:t>8. Kada per stačiai krintantį lietų labiau peršlapsite: nejudėdami ar vaikščiodami? </a:t>
            </a:r>
          </a:p>
          <a:p>
            <a:r>
              <a:rPr lang="lt-LT" sz="3200" dirty="0" smtClean="0"/>
              <a:t>       a) </a:t>
            </a:r>
            <a:r>
              <a:rPr lang="lt-LT" sz="3200" dirty="0" smtClean="0"/>
              <a:t>nejudėdami</a:t>
            </a:r>
            <a:endParaRPr lang="lt-LT" sz="3200" dirty="0" smtClean="0"/>
          </a:p>
          <a:p>
            <a:r>
              <a:rPr lang="lt-LT" sz="3200" dirty="0" smtClean="0"/>
              <a:t>       b) </a:t>
            </a:r>
            <a:r>
              <a:rPr lang="lt-LT" sz="3200" dirty="0" smtClean="0"/>
              <a:t>vaikščiodami</a:t>
            </a:r>
            <a:endParaRPr lang="lt-LT" sz="3200" dirty="0" smtClean="0"/>
          </a:p>
          <a:p>
            <a:r>
              <a:rPr lang="lt-LT" sz="3200" dirty="0" smtClean="0"/>
              <a:t>       c) </a:t>
            </a:r>
            <a:r>
              <a:rPr lang="lt-LT" sz="3200" dirty="0" smtClean="0"/>
              <a:t>sušlapsite </a:t>
            </a:r>
            <a:r>
              <a:rPr lang="lt-LT" sz="3200" dirty="0" smtClean="0"/>
              <a:t>vienodai </a:t>
            </a:r>
            <a:endParaRPr lang="en-US" sz="3200" dirty="0"/>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aantraštė 4"/>
          <p:cNvSpPr>
            <a:spLocks noGrp="1"/>
          </p:cNvSpPr>
          <p:nvPr>
            <p:ph type="subTitle" idx="1"/>
          </p:nvPr>
        </p:nvSpPr>
        <p:spPr>
          <a:xfrm>
            <a:off x="684211" y="462579"/>
            <a:ext cx="10428437" cy="5328621"/>
          </a:xfrm>
        </p:spPr>
        <p:txBody>
          <a:bodyPr/>
          <a:lstStyle/>
          <a:p>
            <a:r>
              <a:rPr lang="lt-LT" sz="3200" dirty="0" smtClean="0"/>
              <a:t>8. Kada per stačiai krintantį lietų labiau peršlapsite: nejudėdami ar vaikščiodami? </a:t>
            </a:r>
          </a:p>
          <a:p>
            <a:r>
              <a:rPr lang="lt-LT" sz="3200" dirty="0" smtClean="0"/>
              <a:t>       a) </a:t>
            </a:r>
            <a:r>
              <a:rPr lang="lt-LT" sz="3200" dirty="0"/>
              <a:t>n</a:t>
            </a:r>
            <a:r>
              <a:rPr lang="lt-LT" sz="3200" dirty="0" smtClean="0"/>
              <a:t>ejudėdami</a:t>
            </a:r>
            <a:endParaRPr lang="lt-LT" sz="3200" dirty="0" smtClean="0"/>
          </a:p>
          <a:p>
            <a:r>
              <a:rPr lang="lt-LT" sz="3200" dirty="0" smtClean="0"/>
              <a:t>       b) </a:t>
            </a:r>
            <a:r>
              <a:rPr lang="lt-LT" sz="3200" dirty="0"/>
              <a:t>v</a:t>
            </a:r>
            <a:r>
              <a:rPr lang="lt-LT" sz="3200" dirty="0" smtClean="0"/>
              <a:t>aikščiodami</a:t>
            </a:r>
            <a:endParaRPr lang="lt-LT" sz="3200" dirty="0" smtClean="0"/>
          </a:p>
          <a:p>
            <a:r>
              <a:rPr lang="lt-LT" sz="3200" dirty="0" smtClean="0"/>
              <a:t>       </a:t>
            </a:r>
            <a:r>
              <a:rPr lang="lt-LT" sz="3200" dirty="0" smtClean="0">
                <a:solidFill>
                  <a:srgbClr val="92D050"/>
                </a:solidFill>
              </a:rPr>
              <a:t>c) </a:t>
            </a:r>
            <a:r>
              <a:rPr lang="lt-LT" sz="3200" dirty="0" smtClean="0">
                <a:solidFill>
                  <a:srgbClr val="92D050"/>
                </a:solidFill>
              </a:rPr>
              <a:t>sušlapsite </a:t>
            </a:r>
            <a:r>
              <a:rPr lang="lt-LT" sz="3200" dirty="0" smtClean="0">
                <a:solidFill>
                  <a:srgbClr val="92D050"/>
                </a:solidFill>
              </a:rPr>
              <a:t>vienodai </a:t>
            </a:r>
            <a:endParaRPr lang="en-US" sz="3200" dirty="0" smtClean="0">
              <a:solidFill>
                <a:srgbClr val="92D050"/>
              </a:solidFill>
            </a:endParaRPr>
          </a:p>
          <a:p>
            <a:endParaRPr lang="en-US" dirty="0"/>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aantraštė 4"/>
          <p:cNvSpPr>
            <a:spLocks noGrp="1"/>
          </p:cNvSpPr>
          <p:nvPr>
            <p:ph type="subTitle" idx="1"/>
          </p:nvPr>
        </p:nvSpPr>
        <p:spPr>
          <a:xfrm>
            <a:off x="684211" y="763793"/>
            <a:ext cx="10492983" cy="5027407"/>
          </a:xfrm>
        </p:spPr>
        <p:txBody>
          <a:bodyPr>
            <a:normAutofit/>
          </a:bodyPr>
          <a:lstStyle/>
          <a:p>
            <a:r>
              <a:rPr lang="lt-LT" sz="3200" dirty="0" smtClean="0"/>
              <a:t>9. </a:t>
            </a:r>
            <a:r>
              <a:rPr lang="lt-LT" sz="3200" dirty="0"/>
              <a:t>Kiek veiksmų </a:t>
            </a:r>
            <a:r>
              <a:rPr lang="lt-LT" sz="3200" dirty="0" smtClean="0"/>
              <a:t>atlieka kiekvienas riedantis ratas </a:t>
            </a:r>
            <a:r>
              <a:rPr lang="lt-LT" sz="3200" dirty="0" smtClean="0"/>
              <a:t>vienu </a:t>
            </a:r>
            <a:r>
              <a:rPr lang="lt-LT" sz="3200" dirty="0" smtClean="0"/>
              <a:t>metu?</a:t>
            </a:r>
          </a:p>
          <a:p>
            <a:r>
              <a:rPr lang="lt-LT" sz="3200" dirty="0" smtClean="0"/>
              <a:t>        a) </a:t>
            </a:r>
            <a:r>
              <a:rPr lang="lt-LT" sz="3200" dirty="0"/>
              <a:t>d</a:t>
            </a:r>
            <a:r>
              <a:rPr lang="lt-LT" sz="3200" dirty="0" smtClean="0"/>
              <a:t>u</a:t>
            </a:r>
            <a:endParaRPr lang="lt-LT" sz="3200" dirty="0" smtClean="0"/>
          </a:p>
          <a:p>
            <a:r>
              <a:rPr lang="lt-LT" sz="3200" dirty="0" smtClean="0"/>
              <a:t>        b) </a:t>
            </a:r>
            <a:r>
              <a:rPr lang="lt-LT" sz="3200" dirty="0"/>
              <a:t>v</a:t>
            </a:r>
            <a:r>
              <a:rPr lang="lt-LT" sz="3200" dirty="0" smtClean="0"/>
              <a:t>iena</a:t>
            </a:r>
            <a:endParaRPr lang="lt-LT" sz="3200" dirty="0" smtClean="0"/>
          </a:p>
          <a:p>
            <a:r>
              <a:rPr lang="lt-LT" sz="3200" dirty="0" smtClean="0"/>
              <a:t>        c) </a:t>
            </a:r>
            <a:r>
              <a:rPr lang="lt-LT" sz="3200" dirty="0"/>
              <a:t>t</a:t>
            </a:r>
            <a:r>
              <a:rPr lang="lt-LT" sz="3200" dirty="0" smtClean="0"/>
              <a:t>ris</a:t>
            </a:r>
            <a:endParaRPr lang="en-US" sz="3200" dirty="0"/>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aantraštė 4"/>
          <p:cNvSpPr>
            <a:spLocks noGrp="1"/>
          </p:cNvSpPr>
          <p:nvPr>
            <p:ph type="subTitle" idx="1"/>
          </p:nvPr>
        </p:nvSpPr>
        <p:spPr>
          <a:xfrm>
            <a:off x="684212" y="398033"/>
            <a:ext cx="10654348" cy="5393167"/>
          </a:xfrm>
        </p:spPr>
        <p:txBody>
          <a:bodyPr>
            <a:normAutofit/>
          </a:bodyPr>
          <a:lstStyle/>
          <a:p>
            <a:r>
              <a:rPr lang="lt-LT" sz="3200" dirty="0" smtClean="0"/>
              <a:t>9. </a:t>
            </a:r>
            <a:r>
              <a:rPr lang="lt-LT" sz="3200" dirty="0"/>
              <a:t>Kiek veiksmų </a:t>
            </a:r>
            <a:r>
              <a:rPr lang="lt-LT" sz="3200" dirty="0" smtClean="0"/>
              <a:t>atlieka kiekvienas riedantis ratas </a:t>
            </a:r>
            <a:r>
              <a:rPr lang="lt-LT" sz="3200" dirty="0" smtClean="0"/>
              <a:t>vienu </a:t>
            </a:r>
            <a:r>
              <a:rPr lang="lt-LT" sz="3200" dirty="0" smtClean="0"/>
              <a:t>metu?</a:t>
            </a:r>
          </a:p>
          <a:p>
            <a:r>
              <a:rPr lang="lt-LT" sz="3200" dirty="0" smtClean="0">
                <a:solidFill>
                  <a:srgbClr val="92D050"/>
                </a:solidFill>
              </a:rPr>
              <a:t>        a) </a:t>
            </a:r>
            <a:r>
              <a:rPr lang="lt-LT" sz="3200" dirty="0">
                <a:solidFill>
                  <a:srgbClr val="92D050"/>
                </a:solidFill>
              </a:rPr>
              <a:t>d</a:t>
            </a:r>
            <a:r>
              <a:rPr lang="lt-LT" sz="3200" dirty="0" smtClean="0">
                <a:solidFill>
                  <a:srgbClr val="92D050"/>
                </a:solidFill>
              </a:rPr>
              <a:t>u</a:t>
            </a:r>
            <a:endParaRPr lang="lt-LT" sz="3200" dirty="0" smtClean="0">
              <a:solidFill>
                <a:srgbClr val="92D050"/>
              </a:solidFill>
            </a:endParaRPr>
          </a:p>
          <a:p>
            <a:r>
              <a:rPr lang="lt-LT" sz="3200" dirty="0" smtClean="0"/>
              <a:t>        b) </a:t>
            </a:r>
            <a:r>
              <a:rPr lang="lt-LT" sz="3200" dirty="0"/>
              <a:t>v</a:t>
            </a:r>
            <a:r>
              <a:rPr lang="lt-LT" sz="3200" dirty="0" smtClean="0"/>
              <a:t>iena</a:t>
            </a:r>
            <a:endParaRPr lang="lt-LT" sz="3200" dirty="0" smtClean="0"/>
          </a:p>
          <a:p>
            <a:r>
              <a:rPr lang="lt-LT" sz="3200" dirty="0" smtClean="0"/>
              <a:t>        c) </a:t>
            </a:r>
            <a:r>
              <a:rPr lang="lt-LT" sz="3200" dirty="0"/>
              <a:t>t</a:t>
            </a:r>
            <a:r>
              <a:rPr lang="lt-LT" sz="3200" dirty="0" smtClean="0"/>
              <a:t>ris</a:t>
            </a:r>
            <a:endParaRPr lang="en-US" sz="3200" dirty="0"/>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aantraštė 4"/>
          <p:cNvSpPr>
            <a:spLocks noGrp="1"/>
          </p:cNvSpPr>
          <p:nvPr>
            <p:ph type="subTitle" idx="1"/>
          </p:nvPr>
        </p:nvSpPr>
        <p:spPr>
          <a:xfrm>
            <a:off x="684211" y="634701"/>
            <a:ext cx="10137981" cy="5156499"/>
          </a:xfrm>
        </p:spPr>
        <p:txBody>
          <a:bodyPr>
            <a:normAutofit/>
          </a:bodyPr>
          <a:lstStyle/>
          <a:p>
            <a:r>
              <a:rPr lang="lt-LT" sz="3200" dirty="0" smtClean="0"/>
              <a:t>10. Kiek pakinta geležinkelio bėgiai temperatūrai pakilus 1 laipsniu </a:t>
            </a:r>
            <a:r>
              <a:rPr lang="lt-LT" sz="3200" dirty="0" err="1" smtClean="0"/>
              <a:t>Celcijaus</a:t>
            </a:r>
            <a:r>
              <a:rPr lang="lt-LT" sz="3200" dirty="0" smtClean="0"/>
              <a:t>?</a:t>
            </a:r>
          </a:p>
          <a:p>
            <a:r>
              <a:rPr lang="lt-LT" sz="3200" dirty="0" smtClean="0"/>
              <a:t>          a) 0,00001 </a:t>
            </a:r>
            <a:r>
              <a:rPr lang="lt-LT" sz="3200" dirty="0" smtClean="0"/>
              <a:t>m</a:t>
            </a:r>
            <a:endParaRPr lang="lt-LT" sz="3200" dirty="0" smtClean="0"/>
          </a:p>
          <a:p>
            <a:r>
              <a:rPr lang="lt-LT" sz="3200" dirty="0" smtClean="0"/>
              <a:t>          b) 0,0001 </a:t>
            </a:r>
            <a:r>
              <a:rPr lang="lt-LT" sz="3200" dirty="0" smtClean="0"/>
              <a:t>m</a:t>
            </a:r>
            <a:endParaRPr lang="lt-LT" sz="3200" dirty="0" smtClean="0"/>
          </a:p>
          <a:p>
            <a:r>
              <a:rPr lang="lt-LT" sz="3200" dirty="0" smtClean="0"/>
              <a:t>          c) 0,002 </a:t>
            </a:r>
            <a:r>
              <a:rPr lang="lt-LT" sz="3200" dirty="0" smtClean="0"/>
              <a:t>m</a:t>
            </a:r>
            <a:endParaRPr lang="en-US" sz="3200" dirty="0"/>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aantraštė 4"/>
          <p:cNvSpPr>
            <a:spLocks noGrp="1"/>
          </p:cNvSpPr>
          <p:nvPr>
            <p:ph type="subTitle" idx="1"/>
          </p:nvPr>
        </p:nvSpPr>
        <p:spPr>
          <a:xfrm>
            <a:off x="684211" y="537883"/>
            <a:ext cx="10449953" cy="5253318"/>
          </a:xfrm>
        </p:spPr>
        <p:txBody>
          <a:bodyPr>
            <a:normAutofit/>
          </a:bodyPr>
          <a:lstStyle/>
          <a:p>
            <a:r>
              <a:rPr lang="lt-LT" sz="3200" dirty="0" smtClean="0"/>
              <a:t>10. Kiek pakinta geležinkelio bėgiai temperatūrai pakilus 1 laipsniu </a:t>
            </a:r>
            <a:r>
              <a:rPr lang="lt-LT" sz="3200" dirty="0" err="1" smtClean="0"/>
              <a:t>Celcijaus</a:t>
            </a:r>
            <a:r>
              <a:rPr lang="lt-LT" sz="3200" dirty="0" smtClean="0"/>
              <a:t>?</a:t>
            </a:r>
          </a:p>
          <a:p>
            <a:r>
              <a:rPr lang="lt-LT" sz="3200" dirty="0" smtClean="0"/>
              <a:t>          a) 0,00001 </a:t>
            </a:r>
            <a:r>
              <a:rPr lang="lt-LT" sz="3200" dirty="0" smtClean="0"/>
              <a:t>m</a:t>
            </a:r>
            <a:endParaRPr lang="lt-LT" sz="3200" dirty="0" smtClean="0"/>
          </a:p>
          <a:p>
            <a:r>
              <a:rPr lang="lt-LT" sz="3200" dirty="0" smtClean="0"/>
              <a:t>          </a:t>
            </a:r>
            <a:r>
              <a:rPr lang="lt-LT" sz="3200" dirty="0" smtClean="0">
                <a:solidFill>
                  <a:srgbClr val="92D050"/>
                </a:solidFill>
              </a:rPr>
              <a:t>b) 0,0001 </a:t>
            </a:r>
            <a:r>
              <a:rPr lang="lt-LT" sz="3200" dirty="0" smtClean="0">
                <a:solidFill>
                  <a:srgbClr val="92D050"/>
                </a:solidFill>
              </a:rPr>
              <a:t>m</a:t>
            </a:r>
            <a:endParaRPr lang="lt-LT" sz="3200" dirty="0" smtClean="0">
              <a:solidFill>
                <a:srgbClr val="92D050"/>
              </a:solidFill>
            </a:endParaRPr>
          </a:p>
          <a:p>
            <a:r>
              <a:rPr lang="lt-LT" sz="3200" dirty="0" smtClean="0"/>
              <a:t>          c) 0,002 </a:t>
            </a:r>
            <a:r>
              <a:rPr lang="lt-LT" sz="3200" dirty="0" smtClean="0"/>
              <a:t>m</a:t>
            </a:r>
            <a:endParaRPr lang="en-US" sz="3200" dirty="0"/>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Antraštė 5"/>
          <p:cNvSpPr>
            <a:spLocks noGrp="1"/>
          </p:cNvSpPr>
          <p:nvPr>
            <p:ph type="ctrTitle"/>
          </p:nvPr>
        </p:nvSpPr>
        <p:spPr>
          <a:xfrm>
            <a:off x="2373163" y="494852"/>
            <a:ext cx="7179628" cy="946674"/>
          </a:xfrm>
        </p:spPr>
        <p:txBody>
          <a:bodyPr/>
          <a:lstStyle/>
          <a:p>
            <a:r>
              <a:rPr lang="lt-LT" dirty="0" smtClean="0"/>
              <a:t>Naudota literatūra</a:t>
            </a:r>
            <a:endParaRPr lang="en-US" dirty="0"/>
          </a:p>
        </p:txBody>
      </p:sp>
      <p:sp>
        <p:nvSpPr>
          <p:cNvPr id="7" name="Paantraštė 6"/>
          <p:cNvSpPr>
            <a:spLocks noGrp="1"/>
          </p:cNvSpPr>
          <p:nvPr>
            <p:ph type="subTitle" idx="1"/>
          </p:nvPr>
        </p:nvSpPr>
        <p:spPr>
          <a:xfrm>
            <a:off x="684211" y="1818042"/>
            <a:ext cx="9331157" cy="4399877"/>
          </a:xfrm>
        </p:spPr>
        <p:txBody>
          <a:bodyPr/>
          <a:lstStyle/>
          <a:p>
            <a:pPr marL="457200" indent="-457200">
              <a:buFont typeface="+mj-lt"/>
              <a:buAutoNum type="arabicPeriod"/>
            </a:pPr>
            <a:r>
              <a:rPr lang="en-US" dirty="0" err="1" smtClean="0"/>
              <a:t>Jakovo</a:t>
            </a:r>
            <a:r>
              <a:rPr lang="en-US" dirty="0" smtClean="0"/>
              <a:t> </a:t>
            </a:r>
            <a:r>
              <a:rPr lang="en-US" dirty="0" err="1" smtClean="0"/>
              <a:t>Perelmano</a:t>
            </a:r>
            <a:r>
              <a:rPr lang="en-US" dirty="0" smtClean="0"/>
              <a:t> "</a:t>
            </a:r>
            <a:r>
              <a:rPr lang="en-US" dirty="0" err="1" smtClean="0"/>
              <a:t>Įdomioji</a:t>
            </a:r>
            <a:r>
              <a:rPr lang="en-US" dirty="0" smtClean="0"/>
              <a:t> </a:t>
            </a:r>
            <a:r>
              <a:rPr lang="en-US" dirty="0" err="1" smtClean="0"/>
              <a:t>fizika</a:t>
            </a:r>
            <a:r>
              <a:rPr lang="en-US" dirty="0" smtClean="0"/>
              <a:t> </a:t>
            </a:r>
            <a:r>
              <a:rPr lang="en-US" dirty="0" smtClean="0"/>
              <a:t>"</a:t>
            </a:r>
            <a:endParaRPr lang="lt-LT" dirty="0" smtClean="0"/>
          </a:p>
          <a:p>
            <a:pPr marL="457200" indent="-457200">
              <a:buFont typeface="+mj-lt"/>
              <a:buAutoNum type="arabicPeriod"/>
            </a:pPr>
            <a:r>
              <a:rPr lang="en-US" dirty="0" smtClean="0"/>
              <a:t> </a:t>
            </a:r>
            <a:r>
              <a:rPr lang="lt-LT" dirty="0" smtClean="0"/>
              <a:t>V.</a:t>
            </a:r>
            <a:r>
              <a:rPr lang="en-US" dirty="0" err="1" smtClean="0"/>
              <a:t>Usanovas</a:t>
            </a:r>
            <a:r>
              <a:rPr lang="en-US" dirty="0" smtClean="0"/>
              <a:t> " </a:t>
            </a:r>
            <a:r>
              <a:rPr lang="en-US" dirty="0" err="1" smtClean="0"/>
              <a:t>Fizikos</a:t>
            </a:r>
            <a:r>
              <a:rPr lang="en-US" dirty="0" smtClean="0"/>
              <a:t> </a:t>
            </a:r>
            <a:r>
              <a:rPr lang="en-US" dirty="0" err="1" smtClean="0"/>
              <a:t>uždavinynas</a:t>
            </a:r>
            <a:r>
              <a:rPr lang="en-US" dirty="0" smtClean="0"/>
              <a:t> </a:t>
            </a:r>
            <a:r>
              <a:rPr lang="en-US" dirty="0" err="1" smtClean="0"/>
              <a:t>statybininkams</a:t>
            </a:r>
            <a:r>
              <a:rPr lang="en-US" dirty="0" smtClean="0"/>
              <a:t> </a:t>
            </a:r>
            <a:r>
              <a:rPr lang="en-US" dirty="0" smtClean="0"/>
              <a:t>“</a:t>
            </a:r>
            <a:endParaRPr lang="lt-LT" dirty="0" smtClean="0"/>
          </a:p>
          <a:p>
            <a:pPr marL="457200" indent="-457200">
              <a:buFont typeface="+mj-lt"/>
              <a:buAutoNum type="arabicPeriod"/>
            </a:pPr>
            <a:r>
              <a:rPr lang="en-US" dirty="0" smtClean="0">
                <a:hlinkClick r:id="rId2"/>
              </a:rPr>
              <a:t>https://lt.wikipedia.org/wiki/Paradoksas</a:t>
            </a:r>
            <a:endParaRPr lang="lt-LT" dirty="0" smtClean="0"/>
          </a:p>
          <a:p>
            <a:pPr marL="457200" indent="-457200">
              <a:buFont typeface="+mj-lt"/>
              <a:buAutoNum type="arabicPeriod"/>
            </a:pPr>
            <a:r>
              <a:rPr lang="en-US" dirty="0" smtClean="0">
                <a:hlinkClick r:id="rId3"/>
              </a:rPr>
              <a:t>http://www.technologijos.lt/n/mokslas/fizika/S-16098/straipsnis/Specialiosios-reliatyvumo-teorijos-paslaptys:-kopeciu-paradoksas?l=2&amp;p=1</a:t>
            </a:r>
            <a:endParaRPr lang="lt-LT" dirty="0" smtClean="0"/>
          </a:p>
          <a:p>
            <a:pPr marL="457200" indent="-457200">
              <a:buFont typeface="+mj-lt"/>
              <a:buAutoNum type="arabicPeriod"/>
            </a:pPr>
            <a:r>
              <a:rPr lang="en-US" dirty="0" smtClean="0">
                <a:hlinkClick r:id="rId4"/>
              </a:rPr>
              <a:t>http://www.fizika.lm.lt/content/view/67/76/</a:t>
            </a:r>
            <a:endParaRPr lang="lt-LT" dirty="0" smtClean="0"/>
          </a:p>
          <a:p>
            <a:pPr marL="457200" indent="-457200"/>
            <a:endParaRPr lang="lt-LT" dirty="0" smtClean="0"/>
          </a:p>
          <a:p>
            <a:pPr marL="457200" indent="-457200">
              <a:buFont typeface="+mj-lt"/>
              <a:buAutoNum type="arabicPeriod"/>
            </a:pPr>
            <a:endParaRPr lang="en-US" dirty="0"/>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Slice">
  <a:themeElements>
    <a:clrScheme name="Slice">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Slice">
      <a:maj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ce">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 xmlns:thm15="http://schemas.microsoft.com/office/thememl/2012/main" name="Slice" id="{0507925B-6AC9-4358-8E18-C330545D08F8}" vid="{13FEC7C6-62A9-40C4-99D2-581AACACAA2F}"/>
    </a:ext>
  </a:extLst>
</a:theme>
</file>

<file path=docProps/app.xml><?xml version="1.0" encoding="utf-8"?>
<Properties xmlns="http://schemas.openxmlformats.org/officeDocument/2006/extended-properties" xmlns:vt="http://schemas.openxmlformats.org/officeDocument/2006/docPropsVTypes">
  <Template>Mylar</Template>
  <TotalTime>655</TotalTime>
  <Words>1401</Words>
  <Application>Microsoft Office PowerPoint</Application>
  <PresentationFormat>Pasirinktinai</PresentationFormat>
  <Paragraphs>150</Paragraphs>
  <Slides>38</Slides>
  <Notes>0</Notes>
  <HiddenSlides>0</HiddenSlides>
  <MMClips>0</MMClips>
  <ScaleCrop>false</ScaleCrop>
  <HeadingPairs>
    <vt:vector size="4" baseType="variant">
      <vt:variant>
        <vt:lpstr>Tema</vt:lpstr>
      </vt:variant>
      <vt:variant>
        <vt:i4>1</vt:i4>
      </vt:variant>
      <vt:variant>
        <vt:lpstr>Skaidrių pavadinimai</vt:lpstr>
      </vt:variant>
      <vt:variant>
        <vt:i4>38</vt:i4>
      </vt:variant>
    </vt:vector>
  </HeadingPairs>
  <TitlesOfParts>
    <vt:vector size="39" baseType="lpstr">
      <vt:lpstr>Slice</vt:lpstr>
      <vt:lpstr>konkursas "Fizikos bandymai aplink mus 2016“  Fizikos paradoksai ir įdomieji uždaviniai</vt:lpstr>
      <vt:lpstr>Turinys</vt:lpstr>
      <vt:lpstr>Kas yra paradoksas?</vt:lpstr>
      <vt:lpstr>Kopėčių paradoksas </vt:lpstr>
      <vt:lpstr>Sprendimas</vt:lpstr>
      <vt:lpstr>Paslaptingas sukutis</vt:lpstr>
      <vt:lpstr>Nedegus audinys</vt:lpstr>
      <vt:lpstr>Nevienodai slenkantis dviračio ratas</vt:lpstr>
      <vt:lpstr>Nevienodai slenkantis dviračio ratas</vt:lpstr>
      <vt:lpstr>Vanduo rėtyje</vt:lpstr>
      <vt:lpstr>Vanduo rėtyje</vt:lpstr>
      <vt:lpstr>Kokio ilgio geležiNkelis?</vt:lpstr>
      <vt:lpstr>Kokio ilgio  geležiNkelis?</vt:lpstr>
      <vt:lpstr>Kada nuo lietaus sušlampama labiau? </vt:lpstr>
      <vt:lpstr>Kada nuo lietaus sušlampama labiau?</vt:lpstr>
      <vt:lpstr>Kada nuo lietaus sušlampama labiau?</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Naudota literatūra</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Fizikos paradoksai ir įdomieji uždaviniai</dc:title>
  <dc:creator>Ignass</dc:creator>
  <cp:lastModifiedBy>Vartotojas</cp:lastModifiedBy>
  <cp:revision>39</cp:revision>
  <dcterms:created xsi:type="dcterms:W3CDTF">2015-03-23T17:05:33Z</dcterms:created>
  <dcterms:modified xsi:type="dcterms:W3CDTF">2016-04-04T06:39:45Z</dcterms:modified>
</cp:coreProperties>
</file>