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Shape 21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Shape 23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Shape 2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Shape 2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1524800" y="672605"/>
            <a:ext cx="1081625" cy="1124949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1" name="Shape 11"/>
          <p:cNvSpPr/>
          <p:nvPr/>
        </p:nvSpPr>
        <p:spPr>
          <a:xfrm rot="10800000">
            <a:off x="6537562" y="3342925"/>
            <a:ext cx="1081625" cy="1124950"/>
          </a:xfrm>
          <a:custGeom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/>
            <a:headEnd len="med" w="med" type="none"/>
            <a:tailEnd len="med" w="med" type="none"/>
          </a:ln>
        </p:spPr>
      </p:sp>
      <p:cxnSp>
        <p:nvCxnSpPr>
          <p:cNvPr id="12" name="Shape 12"/>
          <p:cNvCxnSpPr/>
          <p:nvPr/>
        </p:nvCxnSpPr>
        <p:spPr>
          <a:xfrm>
            <a:off x="4359601" y="2817463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Shape 13"/>
          <p:cNvSpPr txBox="1"/>
          <p:nvPr>
            <p:ph type="ctrTitle"/>
          </p:nvPr>
        </p:nvSpPr>
        <p:spPr>
          <a:xfrm>
            <a:off x="1680301" y="1188925"/>
            <a:ext cx="5783400" cy="14573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000"/>
            </a:lvl1pPr>
            <a:lvl2pPr lvl="1" algn="ctr">
              <a:spcBef>
                <a:spcPts val="0"/>
              </a:spcBef>
              <a:buSzPct val="100000"/>
              <a:defRPr sz="4000"/>
            </a:lvl2pPr>
            <a:lvl3pPr lvl="2" algn="ctr">
              <a:spcBef>
                <a:spcPts val="0"/>
              </a:spcBef>
              <a:buSzPct val="100000"/>
              <a:defRPr sz="4000"/>
            </a:lvl3pPr>
            <a:lvl4pPr lvl="3" algn="ctr">
              <a:spcBef>
                <a:spcPts val="0"/>
              </a:spcBef>
              <a:buSzPct val="100000"/>
              <a:defRPr sz="4000"/>
            </a:lvl4pPr>
            <a:lvl5pPr lvl="4" algn="ctr">
              <a:spcBef>
                <a:spcPts val="0"/>
              </a:spcBef>
              <a:buSzPct val="100000"/>
              <a:defRPr sz="4000"/>
            </a:lvl5pPr>
            <a:lvl6pPr lvl="5" algn="ctr">
              <a:spcBef>
                <a:spcPts val="0"/>
              </a:spcBef>
              <a:buSzPct val="100000"/>
              <a:defRPr sz="4000"/>
            </a:lvl6pPr>
            <a:lvl7pPr lvl="6" algn="ctr">
              <a:spcBef>
                <a:spcPts val="0"/>
              </a:spcBef>
              <a:buSzPct val="100000"/>
              <a:defRPr sz="4000"/>
            </a:lvl7pPr>
            <a:lvl8pPr lvl="7" algn="ctr">
              <a:spcBef>
                <a:spcPts val="0"/>
              </a:spcBef>
              <a:buSzPct val="100000"/>
              <a:defRPr sz="4000"/>
            </a:lvl8pPr>
            <a:lvl9pPr lvl="8" algn="ctr">
              <a:spcBef>
                <a:spcPts val="0"/>
              </a:spcBef>
              <a:buSzPct val="100000"/>
              <a:defRPr sz="4000"/>
            </a:lvl9pPr>
          </a:lstStyle>
          <a:p/>
        </p:txBody>
      </p:sp>
      <p:sp>
        <p:nvSpPr>
          <p:cNvPr id="14" name="Shape 14"/>
          <p:cNvSpPr txBox="1"/>
          <p:nvPr>
            <p:ph idx="1" type="subTitle"/>
          </p:nvPr>
        </p:nvSpPr>
        <p:spPr>
          <a:xfrm>
            <a:off x="1680301" y="3049450"/>
            <a:ext cx="5783400" cy="90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359601" y="2817463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" name="Shape 18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4800"/>
            </a:lvl2pPr>
            <a:lvl3pPr lvl="2" algn="ctr">
              <a:spcBef>
                <a:spcPts val="0"/>
              </a:spcBef>
              <a:buSzPct val="100000"/>
              <a:defRPr sz="4800"/>
            </a:lvl3pPr>
            <a:lvl4pPr lvl="3" algn="ctr">
              <a:spcBef>
                <a:spcPts val="0"/>
              </a:spcBef>
              <a:buSzPct val="100000"/>
              <a:defRPr sz="4800"/>
            </a:lvl4pPr>
            <a:lvl5pPr lvl="4" algn="ctr">
              <a:spcBef>
                <a:spcPts val="0"/>
              </a:spcBef>
              <a:buSzPct val="100000"/>
              <a:defRPr sz="4800"/>
            </a:lvl5pPr>
            <a:lvl6pPr lvl="5" algn="ctr">
              <a:spcBef>
                <a:spcPts val="0"/>
              </a:spcBef>
              <a:buSzPct val="100000"/>
              <a:defRPr sz="4800"/>
            </a:lvl6pPr>
            <a:lvl7pPr lvl="6" algn="ctr">
              <a:spcBef>
                <a:spcPts val="0"/>
              </a:spcBef>
              <a:buSzPct val="100000"/>
              <a:defRPr sz="4800"/>
            </a:lvl7pPr>
            <a:lvl8pPr lvl="7" algn="ctr">
              <a:spcBef>
                <a:spcPts val="0"/>
              </a:spcBef>
              <a:buSzPct val="100000"/>
              <a:defRPr sz="4800"/>
            </a:lvl8pPr>
            <a:lvl9pPr lvl="8"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hape 21"/>
          <p:cNvCxnSpPr/>
          <p:nvPr/>
        </p:nvCxnSpPr>
        <p:spPr>
          <a:xfrm>
            <a:off x="492562" y="1260283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" name="Shape 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hape 26"/>
          <p:cNvCxnSpPr/>
          <p:nvPr/>
        </p:nvCxnSpPr>
        <p:spPr>
          <a:xfrm>
            <a:off x="492562" y="1260283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" name="Shape 2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0" name="Shape 3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hape 35"/>
          <p:cNvCxnSpPr/>
          <p:nvPr/>
        </p:nvCxnSpPr>
        <p:spPr>
          <a:xfrm>
            <a:off x="489218" y="1412276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" name="Shape 36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41" name="Shape 4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4" name="Shape 44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" name="Shape 45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/>
        </p:txBody>
      </p:sp>
      <p:sp>
        <p:nvSpPr>
          <p:cNvPr id="46" name="Shape 46"/>
          <p:cNvSpPr txBox="1"/>
          <p:nvPr>
            <p:ph idx="1" type="subTitle"/>
          </p:nvPr>
        </p:nvSpPr>
        <p:spPr>
          <a:xfrm>
            <a:off x="265500" y="2769000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ct val="1000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4" name="Shape 54"/>
          <p:cNvSpPr txBox="1"/>
          <p:nvPr>
            <p:ph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buClr>
                <a:schemeClr val="accent5"/>
              </a:buClr>
              <a:buSzPct val="100000"/>
              <a:defRPr sz="130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Roboto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lt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9.png"/><Relationship Id="rId4" Type="http://schemas.openxmlformats.org/officeDocument/2006/relationships/image" Target="../media/image0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4.png"/><Relationship Id="rId4" Type="http://schemas.openxmlformats.org/officeDocument/2006/relationships/image" Target="../media/image0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3.png"/><Relationship Id="rId4" Type="http://schemas.openxmlformats.org/officeDocument/2006/relationships/image" Target="../media/image0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youtube.com/v/Btz-HCM19iw" TargetMode="External"/><Relationship Id="rId4" Type="http://schemas.openxmlformats.org/officeDocument/2006/relationships/image" Target="../media/image00.jpg"/><Relationship Id="rId5" Type="http://schemas.openxmlformats.org/officeDocument/2006/relationships/hyperlink" Target="http://youtube.com/v/_zzSFjYxOZ0" TargetMode="External"/><Relationship Id="rId6" Type="http://schemas.openxmlformats.org/officeDocument/2006/relationships/image" Target="../media/image0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youtube.com/v/C8zV1xiGqf4" TargetMode="External"/><Relationship Id="rId4" Type="http://schemas.openxmlformats.org/officeDocument/2006/relationships/image" Target="../media/image15.jpg"/><Relationship Id="rId5" Type="http://schemas.openxmlformats.org/officeDocument/2006/relationships/hyperlink" Target="http://youtube.com/v/uvCH1Cc9UdI" TargetMode="External"/><Relationship Id="rId6" Type="http://schemas.openxmlformats.org/officeDocument/2006/relationships/image" Target="../media/image1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youtube.com/v/ilX9fC7W0nU" TargetMode="External"/><Relationship Id="rId4" Type="http://schemas.openxmlformats.org/officeDocument/2006/relationships/image" Target="../media/image2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youtube.com/v/-u-Cz4Y5Znc" TargetMode="External"/><Relationship Id="rId4" Type="http://schemas.openxmlformats.org/officeDocument/2006/relationships/image" Target="../media/image2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1" Type="http://schemas.openxmlformats.org/officeDocument/2006/relationships/hyperlink" Target="http://www.nso.lt/cosmos/falling-sky.htm" TargetMode="External"/><Relationship Id="rId10" Type="http://schemas.openxmlformats.org/officeDocument/2006/relationships/hyperlink" Target="http://www.astronomija.info/kometos/" TargetMode="External"/><Relationship Id="rId13" Type="http://schemas.openxmlformats.org/officeDocument/2006/relationships/hyperlink" Target="http://mokslasplius.lt/naujienos/2014/01/20/komet&#371;-tyrimo-zondas-&#8222;rosetta&#8220;-&#353;iandien-turi-pabusti-po-beveik-3-met&#371;-miego" TargetMode="External"/><Relationship Id="rId12" Type="http://schemas.openxmlformats.org/officeDocument/2006/relationships/hyperlink" Target="http://www.nso.lt/science/giacobini.htm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www.astro.lt/al.html" TargetMode="External"/><Relationship Id="rId4" Type="http://schemas.openxmlformats.org/officeDocument/2006/relationships/hyperlink" Target="http://www.astronas.asmeninis.com/naujienos_2004.htm" TargetMode="External"/><Relationship Id="rId9" Type="http://schemas.openxmlformats.org/officeDocument/2006/relationships/hyperlink" Target="http://gecas.blogas.lt/kometos-156.html" TargetMode="External"/><Relationship Id="rId15" Type="http://schemas.openxmlformats.org/officeDocument/2006/relationships/hyperlink" Target="http://solarsystem.nasa.gov/planets/comets" TargetMode="External"/><Relationship Id="rId14" Type="http://schemas.openxmlformats.org/officeDocument/2006/relationships/hyperlink" Target="http://astro.res.lt/planet/meteo/meteo.htm" TargetMode="External"/><Relationship Id="rId17" Type="http://schemas.openxmlformats.org/officeDocument/2006/relationships/hyperlink" Target="http://space-facts.com/comets/" TargetMode="External"/><Relationship Id="rId16" Type="http://schemas.openxmlformats.org/officeDocument/2006/relationships/hyperlink" Target="http://nineplanets.org/comets.html" TargetMode="External"/><Relationship Id="rId5" Type="http://schemas.openxmlformats.org/officeDocument/2006/relationships/hyperlink" Target="http://astronomija.lt/enciklopedija/index.php/Kometos" TargetMode="External"/><Relationship Id="rId6" Type="http://schemas.openxmlformats.org/officeDocument/2006/relationships/hyperlink" Target="http://cometography.com" TargetMode="External"/><Relationship Id="rId7" Type="http://schemas.openxmlformats.org/officeDocument/2006/relationships/hyperlink" Target="http://www.cobs.si/statistics?group=country&amp;item=Lithuania" TargetMode="External"/><Relationship Id="rId8" Type="http://schemas.openxmlformats.org/officeDocument/2006/relationships/hyperlink" Target="http://zvaigzdziulietus.blogspot.lt/2013/08/10-minuciu-astronomijos-kometo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3552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ctrTitle"/>
          </p:nvPr>
        </p:nvSpPr>
        <p:spPr>
          <a:xfrm>
            <a:off x="1680301" y="1188925"/>
            <a:ext cx="5783400" cy="14573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KOMETOS</a:t>
            </a:r>
          </a:p>
        </p:txBody>
      </p:sp>
      <p:sp>
        <p:nvSpPr>
          <p:cNvPr id="64" name="Shape 64"/>
          <p:cNvSpPr txBox="1"/>
          <p:nvPr>
            <p:ph idx="1" type="subTitle"/>
          </p:nvPr>
        </p:nvSpPr>
        <p:spPr>
          <a:xfrm>
            <a:off x="311700" y="32482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Egidijus Valenta, </a:t>
            </a:r>
          </a:p>
          <a:p>
            <a:pPr lvl="0">
              <a:spcBef>
                <a:spcPts val="0"/>
              </a:spcBef>
              <a:buNone/>
            </a:pPr>
            <a:r>
              <a:rPr lang="lt" sz="1800"/>
              <a:t>Kauno Palemono gimnazijos IV klasės gimnazistas</a:t>
            </a:r>
          </a:p>
        </p:txBody>
      </p:sp>
      <p:sp>
        <p:nvSpPr>
          <p:cNvPr id="65" name="Shape 65"/>
          <p:cNvSpPr txBox="1"/>
          <p:nvPr/>
        </p:nvSpPr>
        <p:spPr>
          <a:xfrm>
            <a:off x="3275175" y="4040825"/>
            <a:ext cx="28164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600">
                <a:solidFill>
                  <a:srgbClr val="93C47D"/>
                </a:solidFill>
              </a:rPr>
              <a:t>Mokytoja - Regina Blebaitė</a:t>
            </a:r>
          </a:p>
        </p:txBody>
      </p:sp>
      <p:sp>
        <p:nvSpPr>
          <p:cNvPr id="66" name="Shape 66"/>
          <p:cNvSpPr txBox="1"/>
          <p:nvPr/>
        </p:nvSpPr>
        <p:spPr>
          <a:xfrm>
            <a:off x="1680300" y="664725"/>
            <a:ext cx="68304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800">
                <a:solidFill>
                  <a:schemeClr val="accent2"/>
                </a:solidFill>
              </a:rPr>
              <a:t>KONKURSAS „FIZIKOS BANDYMAI APLINK MUS 2016“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3552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lt"/>
              <a:t>Turinys</a:t>
            </a:r>
          </a:p>
        </p:txBody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540450" y="1394850"/>
            <a:ext cx="3807600" cy="3509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Kometos sandara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Branduolys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Koma arba galva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Uodega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Kometos pagal apskriejimo periodus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Kometų tyrimai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Kosminis zondas link Giacobini-Zinner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Giacobini-Zinner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Mokomieji filmai apie Giacobini-Zinner kometą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Halley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lt" sz="1400"/>
              <a:t>Mokomieji filmai apie Halley kometą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400"/>
          </a:p>
        </p:txBody>
      </p:sp>
      <p:sp>
        <p:nvSpPr>
          <p:cNvPr id="73" name="Shape 73"/>
          <p:cNvSpPr txBox="1"/>
          <p:nvPr/>
        </p:nvSpPr>
        <p:spPr>
          <a:xfrm>
            <a:off x="4587750" y="1351250"/>
            <a:ext cx="4260900" cy="3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Kometos Lietuvoje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Kometų stebėjimo statistika Lietuvoje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Halley-Boop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Machholz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Hyakutake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Grynus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Černio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Vild  2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Lee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Ykeia-Zhang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Schwasman-Wachman kometa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Arpi Films video apie kometas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Kosmoso paslaptys. Kometos-Žemės žudikės?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Klausimynas</a:t>
            </a:r>
          </a:p>
          <a:p>
            <a: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Roboto"/>
            </a:pPr>
            <a:r>
              <a:rPr lang="lt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Naudota literatūra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3552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Kometa</a:t>
            </a:r>
          </a:p>
        </p:txBody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lnSpc>
                <a:spcPct val="150000"/>
              </a:lnSpc>
              <a:spcBef>
                <a:spcPts val="0"/>
              </a:spcBef>
            </a:pPr>
            <a:r>
              <a:rPr lang="lt"/>
              <a:t>angliškai - Comet .</a:t>
            </a:r>
          </a:p>
          <a:p>
            <a:pPr indent="-228600" lvl="0" marL="457200" rtl="0">
              <a:lnSpc>
                <a:spcPct val="150000"/>
              </a:lnSpc>
              <a:spcBef>
                <a:spcPts val="0"/>
              </a:spcBef>
            </a:pPr>
            <a:r>
              <a:rPr lang="lt"/>
              <a:t>Žodis kometa kilęs iš graikų kalbos ir reiškia ilgaplaukis.</a:t>
            </a:r>
          </a:p>
          <a:p>
            <a:pPr indent="-228600" lvl="0" marL="457200" rtl="0">
              <a:lnSpc>
                <a:spcPct val="150000"/>
              </a:lnSpc>
              <a:spcBef>
                <a:spcPts val="0"/>
              </a:spcBef>
            </a:pPr>
            <a:r>
              <a:rPr lang="lt"/>
              <a:t>Tai mažos masės ir mažo tankio kosminiai kūnai, skriejantys aplink Saulę elipsėmis.</a:t>
            </a:r>
          </a:p>
          <a:p>
            <a:pPr indent="-228600" lvl="0" marL="457200" rtl="0">
              <a:lnSpc>
                <a:spcPct val="150000"/>
              </a:lnSpc>
              <a:spcBef>
                <a:spcPts val="0"/>
              </a:spcBef>
            </a:pPr>
            <a:r>
              <a:rPr lang="lt"/>
              <a:t>Jų išvaizda priklauso nuo nuotolio iki Saulės.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Kometos sandara</a:t>
            </a:r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387900" y="1489825"/>
            <a:ext cx="41673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SzPct val="100000"/>
              <a:buAutoNum type="arabicPeriod"/>
            </a:pPr>
            <a:r>
              <a:rPr lang="lt" sz="2400"/>
              <a:t>Branduolys (kometoidas).</a:t>
            </a:r>
          </a:p>
          <a:p>
            <a:pPr indent="-381000" lvl="0" marL="457200" rtl="0">
              <a:spcBef>
                <a:spcPts val="0"/>
              </a:spcBef>
              <a:buSzPct val="100000"/>
              <a:buAutoNum type="arabicPeriod"/>
            </a:pPr>
            <a:r>
              <a:rPr lang="lt" sz="2400"/>
              <a:t>Koma arba galva.</a:t>
            </a:r>
          </a:p>
          <a:p>
            <a:pPr indent="-381000" lvl="0" marL="457200">
              <a:spcBef>
                <a:spcPts val="0"/>
              </a:spcBef>
              <a:buSzPct val="100000"/>
              <a:buAutoNum type="arabicPeriod"/>
            </a:pPr>
            <a:r>
              <a:rPr lang="lt" sz="2400"/>
              <a:t>Uodega.   </a:t>
            </a:r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409" y="0"/>
            <a:ext cx="46805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Branduolys (1)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x="533975" y="1264050"/>
            <a:ext cx="8222100" cy="28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 algn="just">
              <a:spcBef>
                <a:spcPts val="0"/>
              </a:spcBef>
              <a:buClr>
                <a:srgbClr val="F3F3F3"/>
              </a:buClr>
              <a:buSzPct val="100000"/>
              <a:buFont typeface="Georgia"/>
              <a:buChar char="●"/>
            </a:pPr>
            <a:r>
              <a:rPr lang="lt" sz="1800">
                <a:solidFill>
                  <a:srgbClr val="F3F3F3"/>
                </a:solidFill>
                <a:latin typeface="Georgia"/>
                <a:ea typeface="Georgia"/>
                <a:cs typeface="Georgia"/>
                <a:sym typeface="Georgia"/>
              </a:rPr>
              <a:t>Iš Žemės labai sudėtinga gauti duomenų apie branduolį.</a:t>
            </a:r>
          </a:p>
          <a:p>
            <a:pPr indent="-342900" lvl="0" marL="457200" rtl="0" algn="just">
              <a:spcBef>
                <a:spcPts val="0"/>
              </a:spcBef>
              <a:buClr>
                <a:srgbClr val="F3F3F3"/>
              </a:buClr>
              <a:buSzPct val="100000"/>
              <a:buFont typeface="Georgia"/>
              <a:buChar char="●"/>
            </a:pPr>
            <a:r>
              <a:rPr lang="lt" sz="1800">
                <a:solidFill>
                  <a:srgbClr val="F3F3F3"/>
                </a:solidFill>
                <a:latin typeface="Georgia"/>
                <a:ea typeface="Georgia"/>
                <a:cs typeface="Georgia"/>
                <a:sym typeface="Georgia"/>
              </a:rPr>
              <a:t>Daugumos kometų branduolių atspindimos šviesos santykis su gaunama šviesa yra labai mažas, tarp 2 ir 5 %. </a:t>
            </a:r>
          </a:p>
          <a:p>
            <a:pPr indent="-342900" lvl="0" marL="457200" rtl="0" algn="just">
              <a:spcBef>
                <a:spcPts val="0"/>
              </a:spcBef>
              <a:buClr>
                <a:srgbClr val="F3F3F3"/>
              </a:buClr>
              <a:buSzPct val="100000"/>
              <a:buFont typeface="Georgia"/>
              <a:buChar char="●"/>
            </a:pPr>
            <a:r>
              <a:rPr lang="lt" sz="1800">
                <a:solidFill>
                  <a:srgbClr val="F3F3F3"/>
                </a:solidFill>
                <a:latin typeface="Georgia"/>
                <a:ea typeface="Georgia"/>
                <a:cs typeface="Georgia"/>
                <a:sym typeface="Georgia"/>
              </a:rPr>
              <a:t>Skersmuo gali būti nuo 1 iki 50 kilometrų.</a:t>
            </a:r>
          </a:p>
          <a:p>
            <a:pPr indent="-342900" lvl="0" marL="457200" rtl="0" algn="just">
              <a:spcBef>
                <a:spcPts val="0"/>
              </a:spcBef>
              <a:buClr>
                <a:srgbClr val="F3F3F3"/>
              </a:buClr>
              <a:buSzPct val="100000"/>
              <a:buFont typeface="Georgia"/>
              <a:buChar char="●"/>
            </a:pPr>
            <a:r>
              <a:rPr lang="lt" sz="1800">
                <a:solidFill>
                  <a:srgbClr val="F3F3F3"/>
                </a:solidFill>
                <a:latin typeface="Georgia"/>
                <a:ea typeface="Georgia"/>
                <a:cs typeface="Georgia"/>
                <a:sym typeface="Georgia"/>
              </a:rPr>
              <a:t>Branduoliai turėtų atrodyti tarsi purvinos sniego gniūžtės.</a:t>
            </a:r>
          </a:p>
          <a:p>
            <a:pPr indent="-342900" lvl="0" marL="457200" rtl="0" algn="just">
              <a:spcBef>
                <a:spcPts val="0"/>
              </a:spcBef>
              <a:buClr>
                <a:srgbClr val="F3F3F3"/>
              </a:buClr>
              <a:buSzPct val="100000"/>
              <a:buFont typeface="Georgia"/>
              <a:buChar char="●"/>
            </a:pPr>
            <a:r>
              <a:rPr lang="lt" sz="1800">
                <a:solidFill>
                  <a:srgbClr val="F3F3F3"/>
                </a:solidFill>
                <a:latin typeface="Georgia"/>
                <a:ea typeface="Georgia"/>
                <a:cs typeface="Georgia"/>
                <a:sym typeface="Georgia"/>
              </a:rPr>
              <a:t>Dinamiškai naujos kometos greičiausiai yra padengtos labai lengvai sublimuojančiu ledu (iš anglies dioksido, metano ir kitų dujų).</a:t>
            </a:r>
          </a:p>
          <a:p>
            <a:pPr indent="-342900" lvl="0" marL="457200" algn="just">
              <a:spcBef>
                <a:spcPts val="0"/>
              </a:spcBef>
              <a:buClr>
                <a:srgbClr val="F3F3F3"/>
              </a:buClr>
              <a:buSzPct val="100000"/>
              <a:buFont typeface="Georgia"/>
              <a:buChar char="●"/>
            </a:pPr>
            <a:r>
              <a:rPr lang="lt" sz="1800">
                <a:solidFill>
                  <a:srgbClr val="F3F3F3"/>
                </a:solidFill>
                <a:latin typeface="Georgia"/>
                <a:ea typeface="Georgia"/>
                <a:cs typeface="Georgia"/>
                <a:sym typeface="Georgia"/>
              </a:rPr>
              <a:t>Senos, periodinės kometos yra praradusios didžiąją dalį lengvai garuojančios paviršiaus medžiagos, jos lieka padengtos dulkių pluta.</a:t>
            </a:r>
          </a:p>
        </p:txBody>
      </p:sp>
      <p:sp>
        <p:nvSpPr>
          <p:cNvPr id="93" name="Shape 93"/>
          <p:cNvSpPr txBox="1"/>
          <p:nvPr/>
        </p:nvSpPr>
        <p:spPr>
          <a:xfrm>
            <a:off x="653825" y="4206325"/>
            <a:ext cx="78351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i="1" lang="lt">
                <a:solidFill>
                  <a:srgbClr val="C9DAF8"/>
                </a:solidFill>
                <a:latin typeface="Georgia"/>
                <a:ea typeface="Georgia"/>
                <a:cs typeface="Georgia"/>
                <a:sym typeface="Georgia"/>
              </a:rPr>
              <a:t>Albedas </a:t>
            </a:r>
            <a:r>
              <a:rPr i="1" lang="lt">
                <a:solidFill>
                  <a:srgbClr val="C9DAF8"/>
                </a:solidFill>
                <a:latin typeface="Georgia"/>
                <a:ea typeface="Georgia"/>
                <a:cs typeface="Georgia"/>
                <a:sym typeface="Georgia"/>
              </a:rPr>
              <a:t>- atspindimos šviesos santykis su gaunama šviesa.</a:t>
            </a:r>
          </a:p>
          <a:p>
            <a:pPr lvl="0">
              <a:spcBef>
                <a:spcPts val="0"/>
              </a:spcBef>
              <a:buNone/>
            </a:pPr>
            <a:r>
              <a:rPr b="1" i="1" lang="lt">
                <a:solidFill>
                  <a:srgbClr val="C9DAF8"/>
                </a:solidFill>
                <a:latin typeface="Georgia"/>
                <a:ea typeface="Georgia"/>
                <a:cs typeface="Georgia"/>
                <a:sym typeface="Georgia"/>
              </a:rPr>
              <a:t>Dinamiškai naujos planetos</a:t>
            </a:r>
            <a:r>
              <a:rPr i="1" lang="lt">
                <a:solidFill>
                  <a:srgbClr val="C9DAF8"/>
                </a:solidFill>
                <a:latin typeface="Georgia"/>
                <a:ea typeface="Georgia"/>
                <a:cs typeface="Georgia"/>
                <a:sym typeface="Georgia"/>
              </a:rPr>
              <a:t> - pirmą kartą skriejančios link Saulės per stebėjimų laikotarpį.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Branduolys (2)</a:t>
            </a:r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Kometos branduolys pirmą kartą užfiksuotas 1986 m., kai automatinis zondas „Džotas“ perdavė Halio kometos nuotraukas. </a:t>
            </a:r>
          </a:p>
          <a:p>
            <a:pPr lvl="0" rtl="0">
              <a:spcBef>
                <a:spcPts val="0"/>
              </a:spcBef>
              <a:buNone/>
            </a:pPr>
            <a:r>
              <a:rPr lang="lt"/>
              <a:t>Nuotraukose matyti 8 ir 15 km dydžio uolienos gabalai, iš kurių driekiasi dujų uodegos.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691" y="3029425"/>
            <a:ext cx="3260032" cy="211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2600" y="3029425"/>
            <a:ext cx="3109875" cy="211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Koma arba galva</a:t>
            </a:r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Kometai artėjant link Saulės, ledas sublimuoja ir palieka paviršių, kartu su savimi tempdamas dulkių daleles. Tai sudaro šviesią komą, kurios skersmuo gali būti apie 10-100 tūkst. kilometrų.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Dujos nuo branduolio tolsta šiluminio plėtimosi greičiu: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1900" y="3312775"/>
            <a:ext cx="5555649" cy="11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Uodega</a:t>
            </a:r>
          </a:p>
        </p:txBody>
      </p:sp>
      <p:sp>
        <p:nvSpPr>
          <p:cNvPr id="114" name="Shape 1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Uodegos yra dviejų rūšių: dujų ir dulkių.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Dujų uodegos yra tiesios, mėlynosios, o dulkių - baltosios, išlinkusios, nes dulkės atsilieka nuo judančios kometos.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Uodegos daugiau ar mažiau yra nukreiptos į priešingą nuo Saulės pusę.</a:t>
            </a:r>
          </a:p>
          <a:p>
            <a:pPr indent="-228600" lvl="0" marL="45720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Tolstanti kometa juda uodega pirmyn, manoma, kad mažytes uodegų daleles tolyn stumia Saulės vėjas.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Kometos pagal apskriejimo periodus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387900" y="1489825"/>
            <a:ext cx="87561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Kometos klasifikuojamos pagal jų orbitos laikotarpių trukmę:</a:t>
            </a:r>
          </a:p>
          <a:p>
            <a:pPr indent="-317500" lvl="0" marL="457200" rtl="0">
              <a:spcBef>
                <a:spcPts val="0"/>
              </a:spcBef>
              <a:buSzPct val="100000"/>
              <a:buAutoNum type="arabicPeriod"/>
            </a:pPr>
            <a:r>
              <a:rPr lang="lt" sz="1400"/>
              <a:t>Trumpo periodo kometos (jų laikotarpis mažesnis nei 200 metų). </a:t>
            </a:r>
          </a:p>
          <a:p>
            <a:pPr lvl="0" rtl="0">
              <a:spcBef>
                <a:spcPts val="0"/>
              </a:spcBef>
              <a:buNone/>
            </a:pPr>
            <a:r>
              <a:rPr lang="lt" sz="1400"/>
              <a:t>Jos kilusios iš Koiperio juostos. Jos skirstomos į Jupiterio ir Halley šeimas.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1400"/>
          </a:p>
          <a:p>
            <a:pPr indent="-317500" lvl="0" marL="457200" rtl="0">
              <a:spcBef>
                <a:spcPts val="0"/>
              </a:spcBef>
              <a:buSzPct val="100000"/>
              <a:buAutoNum type="arabicPeriod"/>
            </a:pPr>
            <a:r>
              <a:rPr lang="lt" sz="1400"/>
              <a:t>Ilgo periodo kometų laikotarpis yra daugiau nei 200 metų ir jos </a:t>
            </a:r>
          </a:p>
          <a:p>
            <a:pPr lvl="0" rtl="0">
              <a:spcBef>
                <a:spcPts val="0"/>
              </a:spcBef>
              <a:buNone/>
            </a:pPr>
            <a:r>
              <a:rPr lang="lt" sz="1400"/>
              <a:t>gali būti tūkstančius metų senesnės. Jos kilusios iš Oorto debesies.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0000" y="3280225"/>
            <a:ext cx="1744863" cy="17375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Shape 122"/>
          <p:cNvSpPr txBox="1"/>
          <p:nvPr/>
        </p:nvSpPr>
        <p:spPr>
          <a:xfrm>
            <a:off x="7684875" y="3489900"/>
            <a:ext cx="14592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i="1" lang="lt" sz="1200">
                <a:solidFill>
                  <a:srgbClr val="D8F2F2"/>
                </a:solidFill>
              </a:rPr>
              <a:t>Ilgo periodo Elenin kometa, atrasta 2010 m.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3" name="Shape 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984001" y="1394848"/>
            <a:ext cx="1952024" cy="1359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6902375" y="2855775"/>
            <a:ext cx="2241600" cy="4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i="1" lang="lt" sz="1200">
                <a:solidFill>
                  <a:srgbClr val="D8F2F2"/>
                </a:solidFill>
              </a:rPr>
              <a:t>Trumpo periodo Halio kometa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Kometų tyrimai</a:t>
            </a:r>
          </a:p>
        </p:txBody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387900" y="1489825"/>
            <a:ext cx="8368200" cy="33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Kometų astronomijos istorija skirstoma į 5 pagrindinius laikotarpius, kuriuos skiria esminės įžvalgos:</a:t>
            </a:r>
          </a:p>
          <a:p>
            <a:pPr indent="-323850" lvl="0" marL="457200" rtl="0" algn="just">
              <a:spcBef>
                <a:spcPts val="0"/>
              </a:spcBef>
              <a:buSzPct val="100000"/>
              <a:buAutoNum type="arabicPeriod"/>
            </a:pPr>
            <a:r>
              <a:rPr lang="lt" sz="1500"/>
              <a:t>Iki 1600 m. kometos buvo traktuojamos kaip dangaus ženklai. Jos buvo laikomos ne astronominiais, o meteorologiniais reiškiniais.</a:t>
            </a:r>
          </a:p>
          <a:p>
            <a:pPr indent="-323850" lvl="0" marL="457200" rtl="0" algn="just">
              <a:spcBef>
                <a:spcPts val="0"/>
              </a:spcBef>
              <a:buSzPct val="100000"/>
              <a:buAutoNum type="arabicPeriod"/>
            </a:pPr>
            <a:r>
              <a:rPr lang="lt" sz="1500"/>
              <a:t>Nuo XVII a. iki XIX a. pradžios ypatingas dėmesys buvo skiriamas kometų judėjimui ir orbitoms.</a:t>
            </a:r>
          </a:p>
          <a:p>
            <a:pPr indent="-323850" lvl="0" marL="457200" rtl="0" algn="just">
              <a:spcBef>
                <a:spcPts val="0"/>
              </a:spcBef>
              <a:buSzPct val="100000"/>
              <a:buAutoNum type="arabicPeriod"/>
            </a:pPr>
            <a:r>
              <a:rPr lang="lt" sz="1500"/>
              <a:t>Nuo XIX a. pradžios prasidėjo kometų fizikos era, ypač po Halley kometos pasirodymo 1835 m.</a:t>
            </a:r>
          </a:p>
          <a:p>
            <a:pPr indent="-323850" lvl="0" marL="457200" rtl="0" algn="just">
              <a:spcBef>
                <a:spcPts val="0"/>
              </a:spcBef>
              <a:buSzPct val="100000"/>
              <a:buAutoNum type="arabicPeriod"/>
            </a:pPr>
            <a:r>
              <a:rPr lang="lt" sz="1500"/>
              <a:t>XX a. 6-ajame dešimtmetyje kometos imtos laikyti labai senais Saulės sistemos kūnais, susidariusiais iš ledo ir dulkių ir skriejančiais nestabiliomis orbitomis.</a:t>
            </a:r>
          </a:p>
          <a:p>
            <a:pPr indent="-323850" lvl="0" marL="457200" algn="just">
              <a:spcBef>
                <a:spcPts val="0"/>
              </a:spcBef>
              <a:buSzPct val="100000"/>
              <a:buAutoNum type="arabicPeriod"/>
            </a:pPr>
            <a:r>
              <a:rPr lang="lt" sz="1500"/>
              <a:t>Kometų artimo stebėjimo era (misijos link Giacobini-Zinner (1985) ir Halley (1986) kometų).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Kosminis zondas link Giacobini-Zinner </a:t>
            </a:r>
          </a:p>
        </p:txBody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/>
              <a:t>ICE 1985 m. rugsėjo 11 d. praskriejo per Giacobini-Zinner kometos uodegą maždaug 8 tūkst. km atstumu nuo jos branduolio.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837" y="2416450"/>
            <a:ext cx="3171825" cy="25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6600" y="2492650"/>
            <a:ext cx="3524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Giacobini-Zinner kometa</a:t>
            </a:r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Ją pirmą kartą pastebėjo M.Giacobini 1900 m. gruodžio 20 d. Vandenio žvaigždyne.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Po dviejų apsisukimų ją pakartotinai 1913 m. spalio 13 d. aptiko vokietis E.Zinner.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Tai pirmoji kometa, kurią 1985 m. rugsėjo 11 d. aplankė dirbtinis zondas ICE.</a:t>
            </a:r>
          </a:p>
          <a:p>
            <a:pPr indent="-228600" lvl="0" marL="45720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Nustatyta, kad jonizuota kometos uodega yra apie 25 tūkst. km pločio.Joje rasti etano ir anglies monoksido jonai, kurie patvirtino purvino sniego teoriją.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2400"/>
              <a:t>Mokomieji filmai apie Giacobini-Zinner kometą</a:t>
            </a:r>
          </a:p>
        </p:txBody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1" name="Shape 151">
            <a:hlinkClick r:id="rId3"/>
          </p:cNvPr>
          <p:cNvSpPr/>
          <p:nvPr/>
        </p:nvSpPr>
        <p:spPr>
          <a:xfrm>
            <a:off x="4848024" y="1863412"/>
            <a:ext cx="4163974" cy="3122987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2" name="Shape 152">
            <a:hlinkClick r:id="rId5"/>
          </p:cNvPr>
          <p:cNvSpPr/>
          <p:nvPr/>
        </p:nvSpPr>
        <p:spPr>
          <a:xfrm>
            <a:off x="182825" y="1863424"/>
            <a:ext cx="4163966" cy="3122974"/>
          </a:xfrm>
          <a:prstGeom prst="rect">
            <a:avLst/>
          </a:prstGeom>
          <a:blipFill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Halley kometa</a:t>
            </a:r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387900" y="1489825"/>
            <a:ext cx="8368200" cy="3370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Šią kometą iš arti 1986 m. kovo mėn. tyrė net 6 zondai: Vega 1 03.06 8890 km; Suisei („Kometa“ 03.08 150 tūkst. km; Vega 2 03.09 80 30 km; Sakigake („Pionierius“) 03.11 7x10</a:t>
            </a:r>
            <a:r>
              <a:rPr baseline="30000" lang="lt">
                <a:latin typeface="Georgia"/>
                <a:ea typeface="Georgia"/>
                <a:cs typeface="Georgia"/>
                <a:sym typeface="Georgia"/>
              </a:rPr>
              <a:t>6 </a:t>
            </a:r>
            <a:r>
              <a:rPr lang="lt">
                <a:latin typeface="Georgia"/>
                <a:ea typeface="Georgia"/>
                <a:cs typeface="Georgia"/>
                <a:sym typeface="Georgia"/>
              </a:rPr>
              <a:t>km; Giotto 03.14 600 km. 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Nustatyta, kad kometos branduolys didesnis, nei tikėtasi (5,5 km) ir tamsesnis (apie 4%).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Paviršiaus detalės - krateriai, briaunos, kalnai ir pan.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Dujose daugiausiai yra vandens.</a:t>
            </a:r>
          </a:p>
          <a:p>
            <a:pPr indent="-228600" lvl="0" marL="457200" rtl="0" algn="just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Aptiktas labai didelis kiekis smulkių dulkelių (apie 10</a:t>
            </a:r>
            <a:r>
              <a:rPr baseline="30000" lang="lt">
                <a:latin typeface="Georgia"/>
                <a:ea typeface="Georgia"/>
                <a:cs typeface="Georgia"/>
                <a:sym typeface="Georgia"/>
              </a:rPr>
              <a:t>-19 </a:t>
            </a:r>
            <a:r>
              <a:rPr lang="lt">
                <a:latin typeface="Georgia"/>
                <a:ea typeface="Georgia"/>
                <a:cs typeface="Georgia"/>
                <a:sym typeface="Georgia"/>
              </a:rPr>
              <a:t>kg).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Mokomieji filmai apie Halley kometą</a:t>
            </a:r>
          </a:p>
        </p:txBody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5" name="Shape 165">
            <a:hlinkClick r:id="rId3"/>
          </p:cNvPr>
          <p:cNvSpPr/>
          <p:nvPr/>
        </p:nvSpPr>
        <p:spPr>
          <a:xfrm>
            <a:off x="618750" y="1925700"/>
            <a:ext cx="3728566" cy="2796425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6" name="Shape 166">
            <a:hlinkClick r:id="rId5"/>
          </p:cNvPr>
          <p:cNvSpPr/>
          <p:nvPr/>
        </p:nvSpPr>
        <p:spPr>
          <a:xfrm>
            <a:off x="4807608" y="1925700"/>
            <a:ext cx="3728566" cy="2796425"/>
          </a:xfrm>
          <a:prstGeom prst="rect">
            <a:avLst/>
          </a:prstGeom>
          <a:blipFill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>
            <p:ph type="title"/>
          </p:nvPr>
        </p:nvSpPr>
        <p:spPr>
          <a:xfrm>
            <a:off x="518675" y="1776600"/>
            <a:ext cx="8368200" cy="13509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6000">
                <a:solidFill>
                  <a:srgbClr val="93C47D"/>
                </a:solidFill>
              </a:rPr>
              <a:t>KOMETOS LIETUVOJE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387900" y="119875"/>
            <a:ext cx="8368200" cy="577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Kometų stebėjimo statistika Lietuvoje</a:t>
            </a:r>
          </a:p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78" name="Shape 178"/>
          <p:cNvPicPr preferRelativeResize="0"/>
          <p:nvPr/>
        </p:nvPicPr>
        <p:blipFill rotWithShape="1">
          <a:blip r:embed="rId3">
            <a:alphaModFix/>
          </a:blip>
          <a:srcRect b="0" l="0" r="-6621" t="0"/>
          <a:stretch/>
        </p:blipFill>
        <p:spPr>
          <a:xfrm>
            <a:off x="731325" y="639975"/>
            <a:ext cx="8231825" cy="450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85" name="Shape 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875" y="240675"/>
            <a:ext cx="8140249" cy="4662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1800">
                <a:latin typeface="Roboto"/>
                <a:ea typeface="Roboto"/>
                <a:cs typeface="Roboto"/>
                <a:sym typeface="Roboto"/>
              </a:rPr>
              <a:t>Halle-Boop kometa. C/1995 O1</a:t>
            </a:r>
          </a:p>
        </p:txBody>
      </p:sp>
      <p:sp>
        <p:nvSpPr>
          <p:cNvPr id="191" name="Shape 191"/>
          <p:cNvSpPr txBox="1"/>
          <p:nvPr>
            <p:ph idx="1" type="body"/>
          </p:nvPr>
        </p:nvSpPr>
        <p:spPr>
          <a:xfrm>
            <a:off x="272425" y="1511625"/>
            <a:ext cx="3519900" cy="3315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Orbitos periodas - 2537 m. 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Atrasta: 1995-07-23 Šaulio žvaigždyne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Orbita - Saulės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Atradėjai: A.Hale ir T.Bopp iš JAV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2" name="Shape 1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0262" y="1144112"/>
            <a:ext cx="4695825" cy="355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1800">
                <a:latin typeface="Roboto"/>
                <a:ea typeface="Roboto"/>
                <a:cs typeface="Roboto"/>
                <a:sym typeface="Roboto"/>
              </a:rPr>
              <a:t>C/2004 Q2 (Machholz) kometa </a:t>
            </a:r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217950" y="1656375"/>
            <a:ext cx="3835800" cy="285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Machholz kometa  2005 m.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Orbitos periodas - 12500 m. 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Atrasta: 2004 m.</a:t>
            </a:r>
          </a:p>
          <a:p>
            <a:pPr indent="-228600" lvl="0" marL="45720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Atradėjas: Donaldas Machholz</a:t>
            </a:r>
          </a:p>
        </p:txBody>
      </p:sp>
      <p:pic>
        <p:nvPicPr>
          <p:cNvPr id="199" name="Shape 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0649" y="1015150"/>
            <a:ext cx="4291899" cy="355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800"/>
              <a:t>Hyakutake kometa</a:t>
            </a:r>
          </a:p>
        </p:txBody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387900" y="1819850"/>
            <a:ext cx="3753000" cy="274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Hyakutake kometa 1996 m. kovo 24 d.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Orbitos periodas - 70000 m. 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Atrasta: 1996-01-31</a:t>
            </a:r>
          </a:p>
          <a:p>
            <a:pPr indent="-228600" lvl="0" marL="457200" rtl="0"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Atradėjas: Y.Hyakutake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06" name="Shape 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8000" y="1451462"/>
            <a:ext cx="3585200" cy="315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800"/>
              <a:t>C/2001 Q4 Grynus kometa</a:t>
            </a:r>
          </a:p>
        </p:txBody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207050" y="1538950"/>
            <a:ext cx="36288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lt"/>
              <a:t>Orbitos periodas - N/A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</a:pPr>
            <a:r>
              <a:rPr lang="lt"/>
              <a:t>Atrasta: 2001-08-24 netoli Žemės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13" name="Shape 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9248" y="1100512"/>
            <a:ext cx="4996849" cy="38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800"/>
              <a:t>Černio kometa</a:t>
            </a:r>
          </a:p>
        </p:txBody>
      </p:sp>
      <p:sp>
        <p:nvSpPr>
          <p:cNvPr id="219" name="Shape 219"/>
          <p:cNvSpPr txBox="1"/>
          <p:nvPr>
            <p:ph idx="1" type="body"/>
          </p:nvPr>
        </p:nvSpPr>
        <p:spPr>
          <a:xfrm>
            <a:off x="387900" y="1489825"/>
            <a:ext cx="80247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lnSpc>
                <a:spcPct val="150000"/>
              </a:lnSpc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Skrieja paraboline orbita aplink Saulę. </a:t>
            </a:r>
          </a:p>
          <a:p>
            <a:pPr indent="-228600" lvl="0" marL="457200" rtl="0">
              <a:lnSpc>
                <a:spcPct val="150000"/>
              </a:lnSpc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Atrasta: 1983 m. Maidanako observatorijoje, Uzbekistane.</a:t>
            </a:r>
          </a:p>
          <a:p>
            <a:pPr indent="-228600" lvl="0" marL="457200" rtl="0">
              <a:lnSpc>
                <a:spcPct val="150000"/>
              </a:lnSpc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Atradėjas: Kazimieras Černis</a:t>
            </a:r>
          </a:p>
          <a:p>
            <a:pPr indent="-228600" lvl="0" marL="457200">
              <a:lnSpc>
                <a:spcPct val="150000"/>
              </a:lnSpc>
              <a:spcBef>
                <a:spcPts val="0"/>
              </a:spcBef>
              <a:buFont typeface="Georgia"/>
            </a:pPr>
            <a:r>
              <a:rPr lang="lt">
                <a:latin typeface="Georgia"/>
                <a:ea typeface="Georgia"/>
                <a:cs typeface="Georgia"/>
                <a:sym typeface="Georgia"/>
              </a:rPr>
              <a:t>Turi vieną didžiausių branduolių, kurio skersmuo ~ 50 km.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1800">
                <a:latin typeface="Roboto"/>
                <a:ea typeface="Roboto"/>
                <a:cs typeface="Roboto"/>
                <a:sym typeface="Roboto"/>
              </a:rPr>
              <a:t>Vild 2 kometa </a:t>
            </a:r>
          </a:p>
        </p:txBody>
      </p:sp>
      <p:sp>
        <p:nvSpPr>
          <p:cNvPr id="225" name="Shape 225"/>
          <p:cNvSpPr txBox="1"/>
          <p:nvPr>
            <p:ph idx="1" type="body"/>
          </p:nvPr>
        </p:nvSpPr>
        <p:spPr>
          <a:xfrm>
            <a:off x="387900" y="2449862"/>
            <a:ext cx="2968500" cy="1408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Vild 2 kometa 1997 m. kovas</a:t>
            </a:r>
          </a:p>
        </p:txBody>
      </p:sp>
      <p:pic>
        <p:nvPicPr>
          <p:cNvPr id="226" name="Shape 2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6675" y="1950600"/>
            <a:ext cx="4334324" cy="297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Shape 2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3900" y="1296775"/>
            <a:ext cx="5414099" cy="371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1800">
                <a:latin typeface="Roboto"/>
                <a:ea typeface="Roboto"/>
                <a:cs typeface="Roboto"/>
                <a:sym typeface="Roboto"/>
              </a:rPr>
              <a:t>Lee kometa </a:t>
            </a:r>
          </a:p>
        </p:txBody>
      </p:sp>
      <p:sp>
        <p:nvSpPr>
          <p:cNvPr id="233" name="Shape 233"/>
          <p:cNvSpPr txBox="1"/>
          <p:nvPr>
            <p:ph idx="1" type="body"/>
          </p:nvPr>
        </p:nvSpPr>
        <p:spPr>
          <a:xfrm>
            <a:off x="834675" y="2757025"/>
            <a:ext cx="2456400" cy="1473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Lee kometa 1997 m. </a:t>
            </a:r>
          </a:p>
        </p:txBody>
      </p:sp>
      <p:pic>
        <p:nvPicPr>
          <p:cNvPr id="234" name="Shape 2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4300" y="807950"/>
            <a:ext cx="4838700" cy="401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1800">
                <a:latin typeface="Roboto"/>
                <a:ea typeface="Roboto"/>
                <a:cs typeface="Roboto"/>
                <a:sym typeface="Roboto"/>
              </a:rPr>
              <a:t>Ykeia-Zhang kometa</a:t>
            </a:r>
          </a:p>
        </p:txBody>
      </p:sp>
      <p:sp>
        <p:nvSpPr>
          <p:cNvPr id="240" name="Shape 240"/>
          <p:cNvSpPr txBox="1"/>
          <p:nvPr>
            <p:ph idx="1" type="body"/>
          </p:nvPr>
        </p:nvSpPr>
        <p:spPr>
          <a:xfrm>
            <a:off x="387900" y="1511625"/>
            <a:ext cx="30840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41" name="Shape 2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4752" y="1265213"/>
            <a:ext cx="4232024" cy="3475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1800">
                <a:latin typeface="Roboto"/>
                <a:ea typeface="Roboto"/>
                <a:cs typeface="Roboto"/>
                <a:sym typeface="Roboto"/>
              </a:rPr>
              <a:t>Schwasman-Wachman kometa</a:t>
            </a:r>
          </a:p>
        </p:txBody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x="387900" y="2353800"/>
            <a:ext cx="2750400" cy="1931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Schwasman-Wachman kometa 2006 m. </a:t>
            </a:r>
          </a:p>
        </p:txBody>
      </p:sp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7000" y="1327748"/>
            <a:ext cx="4748400" cy="3424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idx="1" type="body"/>
          </p:nvPr>
        </p:nvSpPr>
        <p:spPr>
          <a:xfrm>
            <a:off x="344300" y="498174"/>
            <a:ext cx="8368200" cy="657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>
                <a:latin typeface="Roboto Slab"/>
                <a:ea typeface="Roboto Slab"/>
                <a:cs typeface="Roboto Slab"/>
                <a:sym typeface="Roboto Slab"/>
              </a:rPr>
              <a:t>Arpi Films video apie kometas: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4" name="Shape 254">
            <a:hlinkClick r:id="rId3"/>
          </p:cNvPr>
          <p:cNvSpPr/>
          <p:nvPr/>
        </p:nvSpPr>
        <p:spPr>
          <a:xfrm>
            <a:off x="1816200" y="1296775"/>
            <a:ext cx="5128975" cy="3846725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>
            <p:ph type="title"/>
          </p:nvPr>
        </p:nvSpPr>
        <p:spPr>
          <a:xfrm>
            <a:off x="387900" y="458025"/>
            <a:ext cx="85371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800"/>
              <a:t>Kosmoso paslaptys. Kometos - Žemės žudikės?</a:t>
            </a:r>
          </a:p>
        </p:txBody>
      </p:sp>
      <p:sp>
        <p:nvSpPr>
          <p:cNvPr id="260" name="Shape 26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1" name="Shape 261">
            <a:hlinkClick r:id="rId3"/>
          </p:cNvPr>
          <p:cNvSpPr/>
          <p:nvPr/>
        </p:nvSpPr>
        <p:spPr>
          <a:xfrm>
            <a:off x="2286000" y="1489825"/>
            <a:ext cx="4572000" cy="3429000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/>
          <p:nvPr>
            <p:ph type="title"/>
          </p:nvPr>
        </p:nvSpPr>
        <p:spPr>
          <a:xfrm>
            <a:off x="387900" y="24007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indent="0" lvl="0" marL="2743200">
              <a:spcBef>
                <a:spcPts val="0"/>
              </a:spcBef>
              <a:buNone/>
            </a:pPr>
            <a:r>
              <a:rPr lang="lt"/>
              <a:t>Klausimynas</a:t>
            </a:r>
          </a:p>
        </p:txBody>
      </p:sp>
      <p:sp>
        <p:nvSpPr>
          <p:cNvPr id="267" name="Shape 267"/>
          <p:cNvSpPr txBox="1"/>
          <p:nvPr>
            <p:ph idx="1" type="body"/>
          </p:nvPr>
        </p:nvSpPr>
        <p:spPr>
          <a:xfrm>
            <a:off x="196150" y="1394850"/>
            <a:ext cx="8815800" cy="3748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Nuo ko priklauso kometų išvaizda?                                                                                 </a:t>
            </a:r>
            <a:r>
              <a:rPr i="1" lang="lt" sz="1400"/>
              <a:t>(Nuo nuotolio iki Saulės)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Kas sudaro kometą?                                                                                        </a:t>
            </a:r>
            <a:r>
              <a:rPr i="1" lang="lt" sz="1400"/>
              <a:t> (Branduolys, koma/galva, uodega)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Kaip skirstomos kometos pagal jų orbitos laikotarpių trukmę ?    </a:t>
            </a:r>
            <a:r>
              <a:rPr i="1" lang="lt" sz="1400"/>
              <a:t>(Trumpojo arba  ilgojo periodo kometos)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Kokiais reiškiniais buvo laikomos kometos iki 1600m?      </a:t>
            </a:r>
            <a:r>
              <a:rPr i="1" lang="lt" sz="1400"/>
              <a:t>                                                   (Meteorologiniais)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Kokiame žvaigždyne pirmą kartą buvo pastebėta </a:t>
            </a:r>
            <a:r>
              <a:rPr lang="lt" sz="1400">
                <a:latin typeface="Roboto Slab"/>
                <a:ea typeface="Roboto Slab"/>
                <a:cs typeface="Roboto Slab"/>
                <a:sym typeface="Roboto Slab"/>
              </a:rPr>
              <a:t>Giacobini-Zinner kometa?                          </a:t>
            </a:r>
            <a:r>
              <a:rPr i="1" lang="lt" sz="1400">
                <a:latin typeface="Roboto Slab"/>
                <a:ea typeface="Roboto Slab"/>
                <a:cs typeface="Roboto Slab"/>
                <a:sym typeface="Roboto Slab"/>
              </a:rPr>
              <a:t>(Vandenio)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Font typeface="Roboto Slab"/>
              <a:buAutoNum type="arabicPeriod"/>
            </a:pPr>
            <a:r>
              <a:rPr lang="lt" sz="1400">
                <a:latin typeface="Roboto Slab"/>
                <a:ea typeface="Roboto Slab"/>
                <a:cs typeface="Roboto Slab"/>
                <a:sym typeface="Roboto Slab"/>
              </a:rPr>
              <a:t>Koks kiekis smulkiųjų dalelių buvo aptiktas Halley kometoje?                                           </a:t>
            </a:r>
            <a:r>
              <a:rPr i="1" lang="lt" sz="1400">
                <a:latin typeface="Roboto Slab"/>
                <a:ea typeface="Roboto Slab"/>
                <a:cs typeface="Roboto Slab"/>
                <a:sym typeface="Roboto Slab"/>
              </a:rPr>
              <a:t>(A</a:t>
            </a:r>
            <a:r>
              <a:rPr i="1" lang="lt" sz="1400"/>
              <a:t>pie 10</a:t>
            </a:r>
            <a:r>
              <a:rPr baseline="30000" i="1" lang="lt" sz="1400"/>
              <a:t>-19 </a:t>
            </a:r>
            <a:r>
              <a:rPr i="1" lang="lt" sz="1400"/>
              <a:t>kg)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Kas atrado Halle-Boop kometą?                                                                                     </a:t>
            </a:r>
            <a:r>
              <a:rPr i="1" lang="lt" sz="1400"/>
              <a:t>(A.Hale ir T.Bopp iš JAV)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Koks yra Machholz kometos orbitos periodas?                                                                                  </a:t>
            </a:r>
            <a:r>
              <a:rPr i="1" lang="lt" sz="1400"/>
              <a:t>(12500 m)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Koks Černio kometos branduolio skersmuo?                                                                                       </a:t>
            </a:r>
            <a:r>
              <a:rPr i="1" lang="lt" sz="1400"/>
              <a:t>(~ 50 km)</a:t>
            </a:r>
          </a:p>
          <a:p>
            <a:pPr indent="-317500" lvl="0" marL="457200" rtl="0">
              <a:lnSpc>
                <a:spcPct val="150000"/>
              </a:lnSpc>
              <a:spcBef>
                <a:spcPts val="0"/>
              </a:spcBef>
              <a:buSzPct val="100000"/>
              <a:buAutoNum type="arabicPeriod"/>
            </a:pPr>
            <a:r>
              <a:rPr lang="lt" sz="1400"/>
              <a:t>Kada ir kur atrasta Grynus kometa?                                                                          </a:t>
            </a:r>
            <a:r>
              <a:rPr i="1" lang="lt" sz="1400"/>
              <a:t>(2001-08-24 netoli Žemės)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52D52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Naudota literatūra</a:t>
            </a:r>
          </a:p>
        </p:txBody>
      </p:sp>
      <p:sp>
        <p:nvSpPr>
          <p:cNvPr id="273" name="Shape 273"/>
          <p:cNvSpPr txBox="1"/>
          <p:nvPr>
            <p:ph idx="1" type="body"/>
          </p:nvPr>
        </p:nvSpPr>
        <p:spPr>
          <a:xfrm>
            <a:off x="228850" y="1489825"/>
            <a:ext cx="8527200" cy="3078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3"/>
              </a:rPr>
              <a:t>http://www.astro.lt/al.html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4"/>
              </a:rPr>
              <a:t>http://www.astronas.asmeninis.com/naujienos_2004.htm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5"/>
              </a:rPr>
              <a:t>http://astronomija.lt/enciklopedija/index.php/Kometos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6"/>
              </a:rPr>
              <a:t>http://cometography.com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7"/>
              </a:rPr>
              <a:t>http://www.cobs.si/statistics?group=country&amp;item=Lithuania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8"/>
              </a:rPr>
              <a:t>http://zvaigzdziulietus.blogspot.lt/2013/08/10-minuciu-astronomijos-kometos.html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9"/>
              </a:rPr>
              <a:t>http://gecas.blogas.lt/kometos-156.html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0"/>
              </a:rPr>
              <a:t>http://www.astronomija.info/kometos/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1"/>
              </a:rPr>
              <a:t>http://www.nso.lt/cosmos/falling-sky.htm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2"/>
              </a:rPr>
              <a:t>http://www.nso.lt/science/giacobini.htm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3"/>
              </a:rPr>
              <a:t>http://mokslasplius.lt/naujienos/2014/01/20/kometų-tyrimo-zondas-„rosetta“-šiandien-turi-pabusti-po-beveik-3-metų-miego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4"/>
              </a:rPr>
              <a:t>http://astro.res.lt/planet/meteo/meteo.htm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5"/>
              </a:rPr>
              <a:t>http://solarsystem.nasa.gov/planets/comets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6"/>
              </a:rPr>
              <a:t>http://nineplanets.org/comets.html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sz="1200" u="sng">
                <a:solidFill>
                  <a:schemeClr val="hlink"/>
                </a:solidFill>
                <a:hlinkClick r:id="rId17"/>
              </a:rPr>
              <a:t>http://space-facts.com/comets/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