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8" r:id="rId4"/>
    <p:sldId id="276" r:id="rId5"/>
    <p:sldId id="258" r:id="rId6"/>
    <p:sldId id="272" r:id="rId7"/>
    <p:sldId id="277" r:id="rId8"/>
    <p:sldId id="267" r:id="rId9"/>
    <p:sldId id="268" r:id="rId10"/>
    <p:sldId id="259" r:id="rId11"/>
    <p:sldId id="261" r:id="rId12"/>
    <p:sldId id="273" r:id="rId13"/>
    <p:sldId id="262" r:id="rId14"/>
    <p:sldId id="263" r:id="rId15"/>
    <p:sldId id="279" r:id="rId16"/>
    <p:sldId id="264" r:id="rId17"/>
    <p:sldId id="265" r:id="rId18"/>
    <p:sldId id="266" r:id="rId19"/>
    <p:sldId id="269" r:id="rId20"/>
    <p:sldId id="270" r:id="rId21"/>
    <p:sldId id="271" r:id="rId22"/>
    <p:sldId id="274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7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13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1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7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7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3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4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73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9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26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83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50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2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57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63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706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7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5ABC3F-1915-4D95-A664-755DD6FFDD5F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E54E86B-F5D8-47EB-8BA0-B9275934F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konstanta.lt/2012/02/fizikos-pradziamokslis-atmosferos-slegis/#sthash.XdlhkibA.dpu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3345873" y="642637"/>
            <a:ext cx="7814252" cy="3743094"/>
          </a:xfrm>
        </p:spPr>
        <p:txBody>
          <a:bodyPr>
            <a:normAutofit/>
          </a:bodyPr>
          <a:lstStyle/>
          <a:p>
            <a:r>
              <a:rPr lang="lt-L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8-Atmosferos slėgis.</a:t>
            </a:r>
            <a:br>
              <a:rPr lang="lt-L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Barometrai-PPT-58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879986"/>
          </a:xfrm>
        </p:spPr>
        <p:txBody>
          <a:bodyPr>
            <a:normAutofit/>
          </a:bodyPr>
          <a:lstStyle/>
          <a:p>
            <a:r>
              <a:rPr lang="lt-LT" dirty="0" smtClean="0"/>
              <a:t>Vilkaviškio r. Alvito pagrindinė mokykla</a:t>
            </a:r>
          </a:p>
          <a:p>
            <a:r>
              <a:rPr lang="lt-LT" dirty="0" smtClean="0"/>
              <a:t>8 klasės mokinys </a:t>
            </a:r>
            <a:r>
              <a:rPr lang="lt-LT" sz="2800" dirty="0" smtClean="0"/>
              <a:t>Dominykas Bronas</a:t>
            </a:r>
          </a:p>
          <a:p>
            <a:r>
              <a:rPr lang="lt-LT" dirty="0" smtClean="0"/>
              <a:t>Mokytoja Laimutė Budreikienė</a:t>
            </a:r>
          </a:p>
          <a:p>
            <a:r>
              <a:rPr lang="pt-BR" i="1" dirty="0"/>
              <a:t>"Fizikos bandymai aplink mus 2016" </a:t>
            </a:r>
            <a:endParaRPr lang="en-US" i="1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637"/>
            <a:ext cx="2477355" cy="25323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40828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750" advClick="0">
        <p15:prstTrans prst="curtains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Turinys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ĮVADAS</a:t>
            </a:r>
          </a:p>
          <a:p>
            <a:pPr marL="0" indent="0">
              <a:buNone/>
            </a:pP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ATMOSFEROS SLĖGIS</a:t>
            </a:r>
          </a:p>
          <a:p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Atmosferos </a:t>
            </a: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slėgio 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matavimas</a:t>
            </a:r>
          </a:p>
          <a:p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Atmosferos slėgio matavimo vienetai</a:t>
            </a: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Slėgio kitimas</a:t>
            </a:r>
          </a:p>
          <a:p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Evandželista </a:t>
            </a: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Toričelis</a:t>
            </a:r>
            <a:endParaRPr lang="lt-LT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BAROMETRAI</a:t>
            </a:r>
          </a:p>
          <a:p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Atmosferos slėgio matavimo vienetai</a:t>
            </a:r>
          </a:p>
          <a:p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Barometrų tipai</a:t>
            </a:r>
          </a:p>
          <a:p>
            <a:pPr marL="0" indent="0">
              <a:buNone/>
            </a:pP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BANDYMAS</a:t>
            </a:r>
          </a:p>
          <a:p>
            <a:pPr marL="0" indent="0">
              <a:buNone/>
            </a:pP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TESTAS</a:t>
            </a:r>
          </a:p>
          <a:p>
            <a:pPr marL="0" indent="0">
              <a:buNone/>
            </a:pP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ŠALTINIAI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694" y="2219325"/>
            <a:ext cx="476250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88016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>
        <p:cut/>
      </p:transition>
    </mc:Choice>
    <mc:Fallback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įvadas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Slėgis – fizikinis dydis, jėgos veikimas į plotą. Kiekybiškai jis apibūdinamas kaip jėga, statmenai veikianti ploto 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vienetą.</a:t>
            </a:r>
          </a:p>
          <a:p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Slėgį dujose lemia molekulių 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šiluminis judėjimas. </a:t>
            </a:r>
          </a:p>
          <a:p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Šiuo </a:t>
            </a: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atveju jėga susidaro dėl molekulių smūgių į indo sieneles.</a:t>
            </a:r>
          </a:p>
        </p:txBody>
      </p:sp>
    </p:spTree>
    <p:extLst>
      <p:ext uri="{BB962C8B-B14F-4D97-AF65-F5344CB8AC3E}">
        <p14:creationId xmlns:p14="http://schemas.microsoft.com/office/powerpoint/2010/main" val="724377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332509"/>
            <a:ext cx="10131425" cy="6089073"/>
          </a:xfrm>
        </p:spPr>
        <p:txBody>
          <a:bodyPr>
            <a:normAutofit/>
          </a:bodyPr>
          <a:lstStyle/>
          <a:p>
            <a:pPr marL="0" lvl="0" indent="0">
              <a:buClr>
                <a:prstClr val="white"/>
              </a:buClr>
              <a:buNone/>
            </a:pPr>
            <a:r>
              <a:rPr lang="lt-LT" sz="2200" dirty="0">
                <a:solidFill>
                  <a:prstClr val="white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Skysčiams ir dujoms galioja Paskalio dėsnis – </a:t>
            </a:r>
          </a:p>
          <a:p>
            <a:pPr marL="0" lvl="0" indent="0">
              <a:buClr>
                <a:prstClr val="white"/>
              </a:buClr>
              <a:buNone/>
            </a:pPr>
            <a:r>
              <a:rPr lang="lt-LT" sz="3300" dirty="0">
                <a:solidFill>
                  <a:prstClr val="white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„Skysčiai ir dujos išorinį slėgį perduoda visomis kryptimis vienodai.“</a:t>
            </a:r>
          </a:p>
          <a:p>
            <a:pPr marL="0" indent="0">
              <a:buNone/>
            </a:pPr>
            <a:endParaRPr lang="lt-LT" sz="24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Skysčio </a:t>
            </a: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stulpelio, kurio aukštis h, 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slėgis:</a:t>
            </a:r>
            <a:endParaRPr lang="lt-LT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 = </a:t>
            </a:r>
            <a:r>
              <a:rPr lang="el-G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anose="02020603050405020304" pitchFamily="18" charset="-78"/>
              </a:rPr>
              <a:t>ρ</a:t>
            </a:r>
            <a:r>
              <a:rPr lang="lt-L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gh</a:t>
            </a:r>
            <a:endParaRPr lang="lt-L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 </a:t>
            </a: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– slėgis</a:t>
            </a:r>
          </a:p>
          <a:p>
            <a:r>
              <a:rPr lang="el-GR" sz="2400" dirty="0">
                <a:cs typeface="Andalus" panose="02020603050405020304" pitchFamily="18" charset="-78"/>
              </a:rPr>
              <a:t>ρ – </a:t>
            </a:r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skysčio ar dujų tankis</a:t>
            </a:r>
          </a:p>
          <a:p>
            <a:r>
              <a:rPr lang="lt-LT" sz="2400" dirty="0">
                <a:latin typeface="Andalus" panose="02020603050405020304" pitchFamily="18" charset="-78"/>
                <a:cs typeface="Andalus" panose="02020603050405020304" pitchFamily="18" charset="-78"/>
              </a:rPr>
              <a:t>g – laisvojo kritimo pagreitis (9,8 m/s²</a:t>
            </a:r>
            <a:r>
              <a:rPr lang="lt-LT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)</a:t>
            </a:r>
            <a:endParaRPr lang="lt-LT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562" y="2109356"/>
            <a:ext cx="3772333" cy="3456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36693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 advClick="0">
        <p15:prstTrans prst="wind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Atmosferos slėgis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10490" y="935181"/>
            <a:ext cx="10505210" cy="354560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2800" dirty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Atmosferos </a:t>
            </a: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slėgis -</a:t>
            </a:r>
            <a:r>
              <a:rPr lang="lt-LT" sz="2800" dirty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tai </a:t>
            </a: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slėgis</a:t>
            </a:r>
            <a:r>
              <a:rPr lang="lt-LT" sz="2800" dirty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, kuriuo k</a:t>
            </a: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iekviename</a:t>
            </a:r>
            <a:r>
              <a:rPr lang="lt-LT" sz="2800" dirty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atmosferos taške oras </a:t>
            </a: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suspaudžiamas </a:t>
            </a:r>
            <a:r>
              <a:rPr lang="lt-LT" sz="2800" dirty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aukščiau esančių atmosferos sluoksnių ir pats slegia </a:t>
            </a: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aplinką.</a:t>
            </a:r>
            <a:endParaRPr lang="en-US" sz="2800" dirty="0">
              <a:solidFill>
                <a:schemeClr val="tx1">
                  <a:lumMod val="9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470" y="3522519"/>
            <a:ext cx="7981722" cy="304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1686638"/>
      </p:ext>
    </p:extLst>
  </p:cSld>
  <p:clrMapOvr>
    <a:masterClrMapping/>
  </p:clrMapOvr>
  <p:transition spd="med" advClick="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lt-LT" sz="4400" i="1" cap="none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Atmosferos slėgio matavimas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716040"/>
            <a:ext cx="10131425" cy="4840624"/>
          </a:xfrm>
        </p:spPr>
        <p:txBody>
          <a:bodyPr>
            <a:normAutofit/>
          </a:bodyPr>
          <a:lstStyle/>
          <a:p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Fizikai slėgį matuoja paskaliais; vienas paskalis yra toks slėgis, kurį sukuria vieno niutono jėga, veikianti vieno kvadratinio metro plotą. </a:t>
            </a:r>
            <a:endParaRPr lang="lt-LT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Taip </a:t>
            </a: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jau yra, kad į cilindrinį indą įpylus skysčio, slėgis į indo dugną priklauso tik nuo skysčio tankio bei stulpelio aukščio, taigi slėgį galima išreikšti ir ilgio (gal tiksliau būtų sakyti „aukščio“) vienetais. </a:t>
            </a:r>
            <a:endParaRPr lang="lt-LT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89827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500" advClick="0">
        <p15:prstTrans prst="origami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983" y="209358"/>
            <a:ext cx="10131425" cy="3649133"/>
          </a:xfrm>
        </p:spPr>
        <p:txBody>
          <a:bodyPr/>
          <a:lstStyle/>
          <a:p>
            <a:pPr lvl="0">
              <a:buClr>
                <a:prstClr val="white"/>
              </a:buClr>
            </a:pPr>
            <a:r>
              <a:rPr lang="lt-LT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Tai yra ypač praktiška matuojant įvairių dujų slėgį – prijungus dujas prie indo su skysčiu, pagal skysčio poslinkį galima nustatyti ir dujų slėgį. 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52218" y="2556165"/>
            <a:ext cx="5688914" cy="3877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171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14:vortex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lt-LT" sz="4400" i="1" cap="none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Atmosferos slėgio matavimo vienetai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Oro slėgis matuojamas hektopaskaliais (hPa) arba milibarais (mb). Vidutinis (normalus) oro slėgis jūros lygyje yra 1013 hPa. Esant tokiam slėgiui, oras spaudžia Žemės paviršių 1,013 kg/cm2 jėga</a:t>
            </a: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Atmosferos slėgio nejaučiame, nes mūsų organizmo viduje jis toks pat kaip ir išorėje. </a:t>
            </a:r>
            <a:endParaRPr lang="lt-LT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Atmosferos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slėgis keičiasi – priklauso nuo aukščio </a:t>
            </a: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ir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temperatūros.</a:t>
            </a:r>
            <a:endParaRPr lang="en-US" sz="2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346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lt-LT" sz="4400" i="1" cap="none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Slėgio kitimas</a:t>
            </a:r>
          </a:p>
        </p:txBody>
      </p:sp>
      <p:pic>
        <p:nvPicPr>
          <p:cNvPr id="1026" name="Picture 2" descr="http://www.efoto.lt/files/images/51788/bokstas_resiz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808"/>
          <a:stretch/>
        </p:blipFill>
        <p:spPr bwMode="auto">
          <a:xfrm>
            <a:off x="0" y="0"/>
            <a:ext cx="2182379" cy="3065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urinio vietos rezervavimo ženklas 2"/>
          <p:cNvSpPr>
            <a:spLocks noGrp="1"/>
          </p:cNvSpPr>
          <p:nvPr>
            <p:ph idx="1"/>
          </p:nvPr>
        </p:nvSpPr>
        <p:spPr>
          <a:xfrm>
            <a:off x="1205490" y="1930785"/>
            <a:ext cx="10131425" cy="4113260"/>
          </a:xfrm>
        </p:spPr>
        <p:txBody>
          <a:bodyPr>
            <a:normAutofit fontScale="92500" lnSpcReduction="20000"/>
          </a:bodyPr>
          <a:lstStyle/>
          <a:p>
            <a:endParaRPr lang="lt-LT" dirty="0"/>
          </a:p>
          <a:p>
            <a:pPr marL="0" indent="0" algn="ctr">
              <a:buNone/>
            </a:pP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Kylant į viršų, atmosferos slėgis krinta, nes mažėja slegiantis oro stulpas. </a:t>
            </a:r>
            <a:endParaRPr lang="lt-LT" sz="28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Nuo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jūros lygio iki 1 km aukščio oro slėgis nukrinta vidutiniškai apie 10 hPa kas 100 m. </a:t>
            </a:r>
            <a:endParaRPr lang="lt-LT" sz="28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Dar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aukščiau šis kritimas lėtėja. </a:t>
            </a:r>
            <a:endParaRPr lang="lt-LT" sz="28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5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km aukštyje oro slėgis beveik dvigubai mažesnis nei jūros lygyje, o 15 km aukštyje – net 8 kartus. </a:t>
            </a:r>
            <a:endParaRPr lang="lt-LT" sz="28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Bet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kurios vietos normalaus oro slėgio rodiklis priklauso nuo jo </a:t>
            </a: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aukščio.</a:t>
            </a:r>
          </a:p>
          <a:p>
            <a:pPr marL="0" indent="0" algn="ctr">
              <a:buNone/>
            </a:pP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Pavyzdžiui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, Vilniaus </a:t>
            </a: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(Katedros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aikštėje) normalus oro slėgis yra 1003 hPa, o </a:t>
            </a: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Madrido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– 946 hPa.</a:t>
            </a:r>
            <a:endParaRPr lang="en-US" sz="28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0276410"/>
      </p:ext>
    </p:extLst>
  </p:cSld>
  <p:clrMapOvr>
    <a:masterClrMapping/>
  </p:clrMapOvr>
  <p:transition spd="slow" advClick="0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4400" i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Evandželista Toričelis</a:t>
            </a: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5800" y="2142067"/>
            <a:ext cx="5579917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E. Tori</a:t>
            </a:r>
            <a:r>
              <a:rPr lang="lt-LT" sz="32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čelis (1608 m. – 1647 m.) – italų fizikas ir matematikas.</a:t>
            </a:r>
          </a:p>
          <a:p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1644 m. jis sukūrė atmosferos slėgio teorijos pagrindus, </a:t>
            </a:r>
          </a:p>
          <a:p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išrado gyvsidabrinį barometrą,</a:t>
            </a:r>
          </a:p>
          <a:p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patobulino Galileo Galilėjaus sukonstruotą termometrą.</a:t>
            </a:r>
            <a:endParaRPr lang="en-US" sz="28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856" y="1981350"/>
            <a:ext cx="3594145" cy="464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3669031"/>
      </p:ext>
    </p:extLst>
  </p:cSld>
  <p:clrMapOvr>
    <a:masterClrMapping/>
  </p:clrMapOvr>
  <p:transition spd="slow" advClick="0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27469" y="300507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Barometras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81261" y="2232338"/>
            <a:ext cx="4311202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Barometras-  Oro </a:t>
            </a:r>
            <a:r>
              <a:rPr lang="lt-LT" sz="2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slėgio matavimo </a:t>
            </a:r>
            <a:r>
              <a:rPr lang="lt-LT" sz="28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prietaisas.</a:t>
            </a:r>
            <a:endParaRPr lang="en-US" sz="28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378" y="2434166"/>
            <a:ext cx="4842725" cy="3734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1958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14:gallery dir="l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699489"/>
            <a:ext cx="7699663" cy="5935831"/>
          </a:xfrm>
        </p:spPr>
        <p:txBody>
          <a:bodyPr>
            <a:normAutofit/>
          </a:bodyPr>
          <a:lstStyle/>
          <a:p>
            <a:r>
              <a:rPr lang="lt-LT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Dujų prijungimo prie </a:t>
            </a:r>
            <a:r>
              <a:rPr lang="lt-LT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indo su skysčiu </a:t>
            </a:r>
            <a:r>
              <a:rPr lang="lt-LT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principu, </a:t>
            </a:r>
            <a:r>
              <a:rPr lang="lt-LT" sz="2800" dirty="0">
                <a:latin typeface="Andalus" panose="02020603050405020304" pitchFamily="18" charset="-78"/>
                <a:cs typeface="Andalus" panose="02020603050405020304" pitchFamily="18" charset="-78"/>
              </a:rPr>
              <a:t>veikia kai kurie slėgio matuokliai barometrai bei iš jų išvesti prietaisai. </a:t>
            </a:r>
          </a:p>
          <a:p>
            <a:r>
              <a:rPr lang="lt-LT" sz="2800" dirty="0">
                <a:latin typeface="Andalus" panose="02020603050405020304" pitchFamily="18" charset="-78"/>
                <a:cs typeface="Andalus" panose="02020603050405020304" pitchFamily="18" charset="-78"/>
              </a:rPr>
              <a:t>Geriausiai pažįstamas skystis – vanduo – nėra praktiškas, nes atmosferos slėgis atitinka daugiau nei dešimties metrų vandens stulpo slėgį*. </a:t>
            </a:r>
          </a:p>
          <a:p>
            <a:r>
              <a:rPr lang="lt-LT" sz="2800" dirty="0">
                <a:latin typeface="Andalus" panose="02020603050405020304" pitchFamily="18" charset="-78"/>
                <a:cs typeface="Andalus" panose="02020603050405020304" pitchFamily="18" charset="-78"/>
              </a:rPr>
              <a:t>Taigi tradiciniai skysčių barometrai yra užpildyti gyvsidabriu, kuris už vandenį gerokai tankesnis, todėl standartinis atmosferos slėgis atitinka 760 milimetrų gyvsidabrio. 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129" y="2482842"/>
            <a:ext cx="3309867" cy="3068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2301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i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Barometrų Tipai</a:t>
            </a:r>
            <a:endParaRPr lang="en-US" sz="4400" i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47355" y="1848486"/>
            <a:ext cx="6410458" cy="4552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0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Šiuo metu žinoma keliolika skirtingu principu veikiančių barometrų tipų. Dažniausiai naudojami barometrai paprastai skirstomi </a:t>
            </a:r>
            <a:r>
              <a:rPr lang="lt-LT" sz="30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į :</a:t>
            </a:r>
          </a:p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</a:t>
            </a:r>
            <a:r>
              <a:rPr lang="en-US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(gyvsidabrio) barometrus;</a:t>
            </a:r>
          </a:p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 Deformacinius barometrus (aneroidus);</a:t>
            </a:r>
          </a:p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 Termobarometrus (hipsotermometrus).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r="55364" b="4081"/>
          <a:stretch/>
        </p:blipFill>
        <p:spPr>
          <a:xfrm>
            <a:off x="7352189" y="1848486"/>
            <a:ext cx="3766085" cy="455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700504"/>
      </p:ext>
    </p:extLst>
  </p:cSld>
  <p:clrMapOvr>
    <a:masterClrMapping/>
  </p:clrMapOvr>
  <p:transition spd="med" advClick="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828801" y="60960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i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Barometrai</a:t>
            </a:r>
            <a:endParaRPr lang="en-US" i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3754" y="2272843"/>
            <a:ext cx="7003472" cy="4123651"/>
          </a:xfrm>
        </p:spPr>
        <p:txBody>
          <a:bodyPr>
            <a:noAutofit/>
          </a:bodyPr>
          <a:lstStyle/>
          <a:p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barometrais slėgis matuojamas pagal skysčio </a:t>
            </a: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lygio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susisiekiančiuose induose priklausomybę nuo atmosferos slėgio. </a:t>
            </a:r>
            <a:endParaRPr lang="lt-LT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barometrą išrado E. T. Toričelis, 1643 m. sukūręs Toričelio vamzdelį ir patvirtinęs savo mokytojo Galilėjaus teoriją apie atmosferos slėgio egzistavimą.</a:t>
            </a:r>
          </a:p>
          <a:p>
            <a:endParaRPr lang="lt-LT" sz="2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sz="2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68" y="354589"/>
            <a:ext cx="2857500" cy="631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20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>
        <p14:doors dir="ver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101437"/>
            <a:ext cx="10131425" cy="4689764"/>
          </a:xfrm>
        </p:spPr>
        <p:txBody>
          <a:bodyPr>
            <a:normAutofit lnSpcReduction="10000"/>
          </a:bodyPr>
          <a:lstStyle/>
          <a:p>
            <a:pPr marL="0" lvl="0" indent="0">
              <a:buClr>
                <a:prstClr val="white"/>
              </a:buClr>
              <a:buNone/>
            </a:pPr>
            <a:r>
              <a:rPr lang="lt-LT" sz="2400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barometruose dažniausiai naudojamas gyvsidabris: dėl didelio gyvsidabrio tankio, jo stulpelio, atsveriančio atmosferos slėgį barometre, aukštis neviršija 1 metro (naudojant kitus skysčius stulpelio aukštis paprastai viršija 10 m). </a:t>
            </a:r>
            <a:endParaRPr lang="lt-LT" sz="2400" dirty="0" smtClean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lvl="0" indent="0">
              <a:buClr>
                <a:prstClr val="white"/>
              </a:buClr>
              <a:buNone/>
            </a:pPr>
            <a:r>
              <a:rPr lang="lt-LT" sz="2400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Todėl </a:t>
            </a:r>
            <a:r>
              <a:rPr lang="lt-LT" sz="2400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barometrai dažnai vadinami gyvsidabrio barometrais. </a:t>
            </a:r>
            <a:endParaRPr lang="lt-LT" sz="2400" dirty="0" smtClean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lvl="0" indent="0">
              <a:buClr>
                <a:prstClr val="white"/>
              </a:buClr>
              <a:buNone/>
            </a:pPr>
            <a:r>
              <a:rPr lang="lt-LT" sz="2400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Pagal </a:t>
            </a:r>
            <a:r>
              <a:rPr lang="lt-LT" sz="2400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konstrukcinius ypatumus skiriamos trys tradicinių gyvsidabrio barometrų kategorijos:</a:t>
            </a:r>
          </a:p>
          <a:p>
            <a:pPr lvl="0">
              <a:buClr>
                <a:prstClr val="white"/>
              </a:buClr>
            </a:pPr>
            <a:endParaRPr lang="lt-LT" sz="2400" dirty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0">
              <a:buClr>
                <a:prstClr val="white"/>
              </a:buClr>
            </a:pPr>
            <a:r>
              <a:rPr lang="lt-LT" sz="2400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 puodeliniai barometrai;</a:t>
            </a:r>
          </a:p>
          <a:p>
            <a:pPr lvl="0">
              <a:buClr>
                <a:prstClr val="white"/>
              </a:buClr>
            </a:pPr>
            <a:r>
              <a:rPr lang="lt-LT" sz="2400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 sifoniniai barometrai;</a:t>
            </a:r>
          </a:p>
          <a:p>
            <a:pPr lvl="0">
              <a:buClr>
                <a:prstClr val="white"/>
              </a:buClr>
            </a:pPr>
            <a:r>
              <a:rPr lang="lt-LT" sz="2400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   sifoniniai-puodeliniai barometrai.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2174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>
        <p14:shred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187535" y="1101438"/>
            <a:ext cx="6629399" cy="51965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Anksčiausiai sukurti ir iki šiol dažniausiai meteorologiniuose matavimuose naudojami puodeliniai skysčio barometrai. </a:t>
            </a:r>
            <a:endParaRPr lang="lt-LT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Dirbant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su skysčio barometrais būtina atsižvelgti į tai, kad gyvsidabrio stulpelio aukštis juose priklauso ne tik nuo atmosferos slėgio, bet ir nuo aplinkos temperatūros, prietaiso aukščio virš jūros lygio ir vietovės geografinės platumos. </a:t>
            </a:r>
            <a:endParaRPr lang="lt-LT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dirty="0"/>
          </a:p>
        </p:txBody>
      </p:sp>
      <p:pic>
        <p:nvPicPr>
          <p:cNvPr id="2050" name="Picture 2" descr="http://assets.catawiki.nl/assets/2015/6/22/e/d/d/edd8ccda-18e7-11e5-9431-191b9e7cf5c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1" r="17364"/>
          <a:stretch/>
        </p:blipFill>
        <p:spPr bwMode="auto">
          <a:xfrm>
            <a:off x="322118" y="1236621"/>
            <a:ext cx="2514600" cy="4593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11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>
        <p14:flash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806758" y="284706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lt-LT" i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Deformaciniai Barometrai</a:t>
            </a:r>
            <a:endParaRPr lang="en-US" i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1828" y="1652155"/>
            <a:ext cx="7814255" cy="4821381"/>
          </a:xfrm>
        </p:spPr>
        <p:txBody>
          <a:bodyPr>
            <a:normAutofit/>
          </a:bodyPr>
          <a:lstStyle/>
          <a:p>
            <a:endParaRPr lang="lt-LT" dirty="0"/>
          </a:p>
          <a:p>
            <a:pPr marL="0" indent="0">
              <a:buNone/>
            </a:pP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Šių barometrų veikimo principas pagrįstas tamprių kietų kūnų deformacijos dydžio priklausomybe nuo juos veikiančio slėgio jėgos. </a:t>
            </a:r>
            <a:endParaRPr lang="lt-LT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Labiausiai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paplitę deformaciniai barometrai, kurių daviklis – </a:t>
            </a: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vakuminė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membraninė dėžutė (sudaryta iš dviejų spyruokliuojančios medžiagos membranų suvirintais kraštais). </a:t>
            </a:r>
            <a:endParaRPr lang="lt-LT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lt-LT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Deformacinio </a:t>
            </a:r>
            <a:r>
              <a:rPr lang="lt-LT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barometro principas naudojamas ir nuolat slėgio pokyčius registruojančiuose prietaisuose – barografuose.</a:t>
            </a:r>
            <a:endParaRPr lang="en-US" sz="24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556" t="17413" r="54444" b="46276"/>
          <a:stretch/>
        </p:blipFill>
        <p:spPr>
          <a:xfrm>
            <a:off x="8558427" y="364901"/>
            <a:ext cx="3463636" cy="2728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27" y="3243934"/>
            <a:ext cx="3463636" cy="3479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5380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airplan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i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Termobarometrai</a:t>
            </a:r>
            <a:endParaRPr lang="en-US" i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5801" y="2142067"/>
            <a:ext cx="10480181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Termobarometrų veikimo principas pagrįstas skysčio (dažniausiai – vandens) virimo temperatūros priklausomybe nuo atmosferos slėgio (esant aukštesniam slėgiui virimas prasideda aukštesnėje, o esant žemesniam – žemesnėje temperatūroje). </a:t>
            </a:r>
            <a:endParaRPr lang="lt-LT" sz="28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lt-LT" sz="28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Naudojami </a:t>
            </a:r>
            <a:r>
              <a:rPr lang="lt-LT" sz="28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retai.</a:t>
            </a:r>
            <a:endParaRPr lang="en-US" sz="2800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4568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pageCurlDoubl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3065" y="1123758"/>
            <a:ext cx="10131425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9600" dirty="0" smtClean="0">
                <a:solidFill>
                  <a:schemeClr val="tx1">
                    <a:lumMod val="95000"/>
                  </a:schemeClr>
                </a:solidFill>
                <a:latin typeface="Algerian" panose="04020705040A02060702" pitchFamily="82" charset="0"/>
              </a:rPr>
              <a:t>Bandymas</a:t>
            </a:r>
            <a:endParaRPr lang="en-US" sz="9600" dirty="0">
              <a:solidFill>
                <a:schemeClr val="tx1">
                  <a:lumMod val="9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590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crush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2248" y="1674476"/>
            <a:ext cx="3345286" cy="3649133"/>
          </a:xfrm>
        </p:spPr>
        <p:txBody>
          <a:bodyPr>
            <a:normAutofit/>
          </a:bodyPr>
          <a:lstStyle/>
          <a:p>
            <a:r>
              <a:rPr lang="lt-LT" sz="3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Mums prireiks sklidinos stiklinės vandens ir popieriaus lapo.</a:t>
            </a:r>
            <a:endParaRPr lang="en-US" sz="3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44768" y="2028633"/>
            <a:ext cx="4196764" cy="3147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82661" y="2000178"/>
            <a:ext cx="4160540" cy="3240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2162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14:prism isInverted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88743" y="1359285"/>
            <a:ext cx="4594537" cy="4636270"/>
          </a:xfrm>
        </p:spPr>
        <p:txBody>
          <a:bodyPr>
            <a:normAutofit/>
          </a:bodyPr>
          <a:lstStyle/>
          <a:p>
            <a:r>
              <a:rPr lang="lt-LT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Lapą uždedame ant stiklinės (taip kaip pavaizduota nuotraukoje), ir prilaikydami lapą apverčiame stiklinę ir atitraukiame ranką. </a:t>
            </a:r>
          </a:p>
          <a:p>
            <a:r>
              <a:rPr lang="lt-LT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Popierius nenukrinta. </a:t>
            </a:r>
          </a:p>
          <a:p>
            <a:r>
              <a:rPr lang="lt-LT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Jį prie stiklinės spaudžia atmosferos slėgis.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4911365" y="835411"/>
            <a:ext cx="3649133" cy="2736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64082" y="2454900"/>
            <a:ext cx="4196008" cy="3147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5220930"/>
      </p:ext>
    </p:extLst>
  </p:cSld>
  <p:clrMapOvr>
    <a:masterClrMapping/>
  </p:clrMapOvr>
  <p:transition spd="med" advClick="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10366"/>
            <a:ext cx="10131425" cy="1456267"/>
          </a:xfrm>
        </p:spPr>
        <p:txBody>
          <a:bodyPr>
            <a:noAutofit/>
          </a:bodyPr>
          <a:lstStyle/>
          <a:p>
            <a:pPr algn="ctr"/>
            <a:r>
              <a:rPr lang="lt-LT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Testas</a:t>
            </a:r>
            <a:endParaRPr lang="lt-LT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3234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fractur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1.Kokie yra atmosferos matavimo vienetai?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 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hektipaskoliais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(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hPo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)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arba 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militbariais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(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mtb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). </a:t>
            </a:r>
            <a:endParaRPr lang="lt-LT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hektopaskaliais (hPa) arba milibarais (mb). </a:t>
            </a:r>
            <a:endParaRPr lang="lt-LT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) 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hektapaskalis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(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hPi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)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arba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mililitrai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(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ml). </a:t>
            </a:r>
          </a:p>
          <a:p>
            <a:endParaRPr lang="lt-LT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Teisingas atsakymas :  </a:t>
            </a:r>
            <a:r>
              <a:rPr lang="lt-LT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hektopaskaliais (hPa) arba milibarais (mb).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834719"/>
      </p:ext>
    </p:extLst>
  </p:cSld>
  <p:clrMapOvr>
    <a:masterClrMapping/>
  </p:clrMapOvr>
  <p:transition spd="slow" advClick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2.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Atmosferos slėgis keičiasi – priklauso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nuo ....?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n-US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pločio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ir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temperatūros</a:t>
            </a:r>
          </a:p>
          <a:p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aukščio ir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slėgio</a:t>
            </a:r>
          </a:p>
          <a:p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aukščio ir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temperatūros</a:t>
            </a:r>
          </a:p>
          <a:p>
            <a:endParaRPr lang="lt-LT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Teisingas atsakymas: </a:t>
            </a:r>
            <a:r>
              <a:rPr lang="lt-LT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aukščio ir temperatūros</a:t>
            </a:r>
          </a:p>
        </p:txBody>
      </p:sp>
    </p:spTree>
    <p:extLst>
      <p:ext uri="{BB962C8B-B14F-4D97-AF65-F5344CB8AC3E}">
        <p14:creationId xmlns:p14="http://schemas.microsoft.com/office/powerpoint/2010/main" val="2845375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14:honeycomb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3.Kas buvo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E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vandželista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Tori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čelis?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italų fizikas ir matematikas.</a:t>
            </a:r>
          </a:p>
          <a:p>
            <a:r>
              <a:rPr lang="lt-LT" dirty="0" smtClean="0"/>
              <a:t>b)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italų fizikas ir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chemikas.</a:t>
            </a:r>
            <a:endParaRPr lang="lt-LT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/>
              <a:t>c)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vokiečių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fizikas ir matematikas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endParaRPr lang="lt-LT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Teisingas atsakymas : </a:t>
            </a:r>
            <a:r>
              <a:rPr lang="lt-LT" dirty="0">
                <a:solidFill>
                  <a:srgbClr val="FF0000"/>
                </a:solidFill>
              </a:rPr>
              <a:t>a) </a:t>
            </a:r>
            <a:r>
              <a:rPr lang="lt-LT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italų fizikas ir matematikas.</a:t>
            </a:r>
          </a:p>
          <a:p>
            <a:endParaRPr lang="lt-LT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572567"/>
      </p:ext>
    </p:extLst>
  </p:cSld>
  <p:clrMapOvr>
    <a:masterClrMapping/>
  </p:clrMapOvr>
  <p:transition advClick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4. Oro Slėgio matavimo prietaisas yra?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5801" y="1997180"/>
            <a:ext cx="10131425" cy="3649133"/>
          </a:xfrm>
        </p:spPr>
        <p:txBody>
          <a:bodyPr/>
          <a:lstStyle/>
          <a:p>
            <a:r>
              <a:rPr lang="lt-LT" dirty="0" smtClean="0"/>
              <a:t>a) Slėgiometras</a:t>
            </a:r>
          </a:p>
          <a:p>
            <a:r>
              <a:rPr lang="lt-LT" dirty="0" smtClean="0"/>
              <a:t>b) Barometras</a:t>
            </a:r>
          </a:p>
          <a:p>
            <a:r>
              <a:rPr lang="lt-LT" dirty="0" smtClean="0"/>
              <a:t>c) Termometras</a:t>
            </a:r>
          </a:p>
          <a:p>
            <a:r>
              <a:rPr lang="lt-LT" dirty="0" smtClean="0"/>
              <a:t>d) Manometras</a:t>
            </a:r>
          </a:p>
          <a:p>
            <a:endParaRPr lang="lt-LT" dirty="0"/>
          </a:p>
          <a:p>
            <a:r>
              <a:rPr lang="lt-LT" dirty="0" smtClean="0">
                <a:solidFill>
                  <a:srgbClr val="FF0000"/>
                </a:solidFill>
              </a:rPr>
              <a:t>Teisingas atsakymas : </a:t>
            </a:r>
            <a:r>
              <a:rPr lang="lt-LT" dirty="0">
                <a:solidFill>
                  <a:srgbClr val="FF0000"/>
                </a:solidFill>
              </a:rPr>
              <a:t>b) Barometras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59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750" advClick="0">
        <p15:prstTrans prst="curtains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5. Skysčio barometrą išrado?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 Galileo Galijėjus</a:t>
            </a:r>
          </a:p>
          <a:p>
            <a:r>
              <a:rPr lang="lt-LT" dirty="0" smtClean="0"/>
              <a:t>b) Evandželista Toričelis</a:t>
            </a:r>
          </a:p>
          <a:p>
            <a:r>
              <a:rPr lang="lt-LT" dirty="0" smtClean="0"/>
              <a:t>c) Fernandas Magelanas</a:t>
            </a:r>
          </a:p>
          <a:p>
            <a:endParaRPr lang="lt-LT" dirty="0">
              <a:solidFill>
                <a:srgbClr val="FF0000"/>
              </a:solidFill>
            </a:endParaRPr>
          </a:p>
          <a:p>
            <a:r>
              <a:rPr lang="lt-LT" dirty="0" smtClean="0">
                <a:solidFill>
                  <a:srgbClr val="FF0000"/>
                </a:solidFill>
              </a:rPr>
              <a:t>Teisingas atsakymas : </a:t>
            </a:r>
            <a:r>
              <a:rPr lang="lt-LT" dirty="0">
                <a:solidFill>
                  <a:srgbClr val="FF0000"/>
                </a:solidFill>
              </a:rPr>
              <a:t>b) Evandželista Toričelis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57476"/>
      </p:ext>
    </p:extLst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6.Oro slėgis mažesnis 8 kartus nei jūros lygyje yra?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 13km aukštyje</a:t>
            </a:r>
          </a:p>
          <a:p>
            <a:r>
              <a:rPr lang="lt-LT" dirty="0" smtClean="0"/>
              <a:t>b) 20km aukštyje</a:t>
            </a:r>
          </a:p>
          <a:p>
            <a:r>
              <a:rPr lang="lt-LT" dirty="0" smtClean="0"/>
              <a:t>c) 5km aukštyje</a:t>
            </a:r>
          </a:p>
          <a:p>
            <a:r>
              <a:rPr lang="lt-LT" dirty="0" smtClean="0"/>
              <a:t>d) 15km aukštyje</a:t>
            </a:r>
          </a:p>
          <a:p>
            <a:endParaRPr lang="lt-LT" dirty="0"/>
          </a:p>
          <a:p>
            <a:r>
              <a:rPr lang="lt-LT" dirty="0" smtClean="0">
                <a:solidFill>
                  <a:srgbClr val="FF0000"/>
                </a:solidFill>
              </a:rPr>
              <a:t>Teisingas atsakymas : </a:t>
            </a:r>
            <a:r>
              <a:rPr lang="lt-LT" dirty="0">
                <a:solidFill>
                  <a:srgbClr val="FF0000"/>
                </a:solidFill>
              </a:rPr>
              <a:t>d) 15km aukštyje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20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ripple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7. Kuris iš pateiktų atsakymų yra barometro tipas?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 </a:t>
            </a:r>
            <a:r>
              <a:rPr lang="lt-LT" dirty="0"/>
              <a:t>V</a:t>
            </a:r>
            <a:r>
              <a:rPr lang="lt-LT" dirty="0" smtClean="0"/>
              <a:t>andens barometras</a:t>
            </a:r>
          </a:p>
          <a:p>
            <a:r>
              <a:rPr lang="lt-LT" dirty="0" smtClean="0"/>
              <a:t>b) Spirito barometras</a:t>
            </a:r>
          </a:p>
          <a:p>
            <a:r>
              <a:rPr lang="lt-LT" dirty="0" smtClean="0"/>
              <a:t>c) Termobarometras</a:t>
            </a:r>
          </a:p>
          <a:p>
            <a:endParaRPr lang="lt-LT" dirty="0"/>
          </a:p>
          <a:p>
            <a:r>
              <a:rPr lang="lt-LT" dirty="0" smtClean="0">
                <a:solidFill>
                  <a:srgbClr val="FF0000"/>
                </a:solidFill>
              </a:rPr>
              <a:t>Teisingas atsakymas : c) Termobarometras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48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crush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8. Skysčio barometruose dažniausiai naudojamas?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 Gyvsidabris</a:t>
            </a:r>
          </a:p>
          <a:p>
            <a:r>
              <a:rPr lang="lt-LT" dirty="0" smtClean="0"/>
              <a:t>b) Vanduo</a:t>
            </a:r>
          </a:p>
          <a:p>
            <a:r>
              <a:rPr lang="lt-LT" dirty="0" smtClean="0"/>
              <a:t>c) Limonadas</a:t>
            </a:r>
          </a:p>
          <a:p>
            <a:endParaRPr lang="lt-LT" dirty="0"/>
          </a:p>
          <a:p>
            <a:r>
              <a:rPr lang="lt-LT" dirty="0" smtClean="0">
                <a:solidFill>
                  <a:srgbClr val="FF0000"/>
                </a:solidFill>
              </a:rPr>
              <a:t>Teisingas atsakymas : </a:t>
            </a:r>
            <a:r>
              <a:rPr lang="lt-LT" dirty="0">
                <a:solidFill>
                  <a:srgbClr val="FF0000"/>
                </a:solidFill>
              </a:rPr>
              <a:t>a) Gyvsidabris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60026"/>
      </p:ext>
    </p:extLst>
  </p:cSld>
  <p:clrMapOvr>
    <a:masterClrMapping/>
  </p:clrMapOvr>
  <p:transition spd="med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9.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Anksčiausiai sukurti ir iki šiol dažniausiai meteorologiniuose matavimuose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naudojami?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puodeliniai skysčio barometrai</a:t>
            </a:r>
            <a:endParaRPr lang="lt-LT" dirty="0" smtClean="0"/>
          </a:p>
          <a:p>
            <a:r>
              <a:rPr lang="lt-LT" dirty="0" smtClean="0"/>
              <a:t>b)</a:t>
            </a:r>
            <a:r>
              <a:rPr lang="lt-LT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sifoniniai </a:t>
            </a:r>
            <a:r>
              <a:rPr lang="lt-LT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barometrai</a:t>
            </a:r>
            <a:endParaRPr lang="lt-LT" dirty="0" smtClean="0"/>
          </a:p>
          <a:p>
            <a:pPr lvl="0"/>
            <a:r>
              <a:rPr lang="lt-LT" dirty="0" smtClean="0"/>
              <a:t>c)</a:t>
            </a:r>
            <a:r>
              <a:rPr lang="lt-LT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sifoniniai-puodeliniai </a:t>
            </a:r>
            <a:r>
              <a:rPr lang="lt-LT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skysčio barometrai.</a:t>
            </a:r>
          </a:p>
          <a:p>
            <a:pPr lvl="0"/>
            <a:endParaRPr lang="lt-LT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Teisingas atsakymas : </a:t>
            </a:r>
            <a:r>
              <a:rPr lang="lt-LT" dirty="0">
                <a:solidFill>
                  <a:srgbClr val="FF0000"/>
                </a:solidFill>
              </a:rPr>
              <a:t>a)</a:t>
            </a:r>
            <a:r>
              <a:rPr lang="lt-LT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puodeliniai skysčio barometrai</a:t>
            </a:r>
            <a:endParaRPr lang="lt-LT" dirty="0">
              <a:solidFill>
                <a:srgbClr val="FF0000"/>
              </a:solidFill>
            </a:endParaRPr>
          </a:p>
          <a:p>
            <a:pPr lvl="0"/>
            <a:endParaRPr lang="lt-LT" dirty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44225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>
        <p14:vortex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10.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Deformacinio barometro principas naudojamas ir nuolat slėgio pokyčius registruojančiuose prietaisuose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a)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Miligrafuose</a:t>
            </a:r>
          </a:p>
          <a:p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b) Slėgiografuose</a:t>
            </a:r>
          </a:p>
          <a:p>
            <a:r>
              <a:rPr lang="lt-LT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Barografuose</a:t>
            </a:r>
          </a:p>
          <a:p>
            <a:endParaRPr lang="lt-LT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lt-L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Teisingas atsakymas : </a:t>
            </a:r>
            <a:r>
              <a:rPr lang="lt-LT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c) Barografuose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11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peelOff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Šaltiniai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Fizikos vadovėlis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 smtClean="0">
              <a:hlinkClick r:id="rId2"/>
            </a:endParaRPr>
          </a:p>
          <a:p>
            <a:r>
              <a:rPr lang="lt-LT" dirty="0" smtClean="0">
                <a:hlinkClick r:id="rId2"/>
              </a:rPr>
              <a:t>http</a:t>
            </a:r>
            <a:r>
              <a:rPr lang="lt-LT" dirty="0">
                <a:hlinkClick r:id="rId2"/>
              </a:rPr>
              <a:t>://www.konstanta.lt/2012/02/fizikos-pradziamokslis-atmosferos-slegis/#</a:t>
            </a:r>
            <a:r>
              <a:rPr lang="lt-LT" dirty="0" smtClean="0">
                <a:hlinkClick r:id="rId2"/>
              </a:rPr>
              <a:t>sthash.XdlhkibA.dpuf</a:t>
            </a:r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Google vaizdai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838" y="1729884"/>
            <a:ext cx="1918951" cy="223674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58" y="4563042"/>
            <a:ext cx="26289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154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ngus">
  <a:themeElements>
    <a:clrScheme name="Dangus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Dangu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ngu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TM03457452[[fn=Dangiška]]</Template>
  <TotalTime>392</TotalTime>
  <Words>1155</Words>
  <Application>Microsoft Office PowerPoint</Application>
  <PresentationFormat>Plačiaekranė</PresentationFormat>
  <Paragraphs>159</Paragraphs>
  <Slides>33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33</vt:i4>
      </vt:variant>
    </vt:vector>
  </HeadingPairs>
  <TitlesOfParts>
    <vt:vector size="39" baseType="lpstr">
      <vt:lpstr>Algerian</vt:lpstr>
      <vt:lpstr>Andalus</vt:lpstr>
      <vt:lpstr>Arial</vt:lpstr>
      <vt:lpstr>Calibri</vt:lpstr>
      <vt:lpstr>Calibri Light</vt:lpstr>
      <vt:lpstr>Dangus</vt:lpstr>
      <vt:lpstr>8-Atmosferos slėgis. Barometrai-PPT-58</vt:lpstr>
      <vt:lpstr>Turinys</vt:lpstr>
      <vt:lpstr>įvadas</vt:lpstr>
      <vt:lpstr>„PowerPoint“ pateiktis</vt:lpstr>
      <vt:lpstr>Atmosferos slėgis</vt:lpstr>
      <vt:lpstr>Atmosferos slėgio matavimas</vt:lpstr>
      <vt:lpstr>„PowerPoint“ pateiktis</vt:lpstr>
      <vt:lpstr>Atmosferos slėgio matavimo vienetai</vt:lpstr>
      <vt:lpstr>Slėgio kitimas</vt:lpstr>
      <vt:lpstr> Evandželista Toričelis</vt:lpstr>
      <vt:lpstr>Barometras</vt:lpstr>
      <vt:lpstr>„PowerPoint“ pateiktis</vt:lpstr>
      <vt:lpstr>Barometrų Tipai</vt:lpstr>
      <vt:lpstr>Skysčio Barometrai</vt:lpstr>
      <vt:lpstr>„PowerPoint“ pateiktis</vt:lpstr>
      <vt:lpstr>„PowerPoint“ pateiktis</vt:lpstr>
      <vt:lpstr>Deformaciniai Barometrai</vt:lpstr>
      <vt:lpstr>Termobarometrai</vt:lpstr>
      <vt:lpstr>„PowerPoint“ pateiktis</vt:lpstr>
      <vt:lpstr>„PowerPoint“ pateiktis</vt:lpstr>
      <vt:lpstr>„PowerPoint“ pateiktis</vt:lpstr>
      <vt:lpstr>Testas</vt:lpstr>
      <vt:lpstr>1.Kokie yra atmosferos matavimo vienetai?</vt:lpstr>
      <vt:lpstr>2. Atmosferos slėgis keičiasi – priklauso nuo ....? </vt:lpstr>
      <vt:lpstr>3.Kas buvo Evandželista Toričelis?</vt:lpstr>
      <vt:lpstr>4. Oro Slėgio matavimo prietaisas yra?</vt:lpstr>
      <vt:lpstr>5. Skysčio barometrą išrado?</vt:lpstr>
      <vt:lpstr>6.Oro slėgis mažesnis 8 kartus nei jūros lygyje yra?</vt:lpstr>
      <vt:lpstr>7. Kuris iš pateiktų atsakymų yra barometro tipas?</vt:lpstr>
      <vt:lpstr>8. Skysčio barometruose dažniausiai naudojamas?</vt:lpstr>
      <vt:lpstr>9. Anksčiausiai sukurti ir iki šiol dažniausiai meteorologiniuose matavimuose naudojami? </vt:lpstr>
      <vt:lpstr>10. Deformacinio barometro principas naudojamas ir nuolat slėgio pokyčius registruojančiuose prietaisuose ?</vt:lpstr>
      <vt:lpstr>Šaltiniai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Atmosferos slėgis.Barometrai</dc:title>
  <dc:creator>user</dc:creator>
  <cp:lastModifiedBy>user</cp:lastModifiedBy>
  <cp:revision>26</cp:revision>
  <dcterms:created xsi:type="dcterms:W3CDTF">2016-03-28T08:41:58Z</dcterms:created>
  <dcterms:modified xsi:type="dcterms:W3CDTF">2016-04-04T19:01:29Z</dcterms:modified>
</cp:coreProperties>
</file>