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16" r:id="rId1"/>
  </p:sldMasterIdLst>
  <p:sldIdLst>
    <p:sldId id="272" r:id="rId2"/>
    <p:sldId id="273" r:id="rId3"/>
    <p:sldId id="256" r:id="rId4"/>
    <p:sldId id="257" r:id="rId5"/>
    <p:sldId id="307" r:id="rId6"/>
    <p:sldId id="281" r:id="rId7"/>
    <p:sldId id="282" r:id="rId8"/>
    <p:sldId id="259" r:id="rId9"/>
    <p:sldId id="267" r:id="rId10"/>
    <p:sldId id="260" r:id="rId11"/>
    <p:sldId id="261" r:id="rId12"/>
    <p:sldId id="262" r:id="rId13"/>
    <p:sldId id="263" r:id="rId14"/>
    <p:sldId id="264" r:id="rId15"/>
    <p:sldId id="265" r:id="rId16"/>
    <p:sldId id="266" r:id="rId17"/>
    <p:sldId id="268" r:id="rId18"/>
    <p:sldId id="269" r:id="rId19"/>
    <p:sldId id="270" r:id="rId20"/>
    <p:sldId id="271" r:id="rId21"/>
    <p:sldId id="274" r:id="rId22"/>
    <p:sldId id="275" r:id="rId23"/>
    <p:sldId id="276" r:id="rId24"/>
    <p:sldId id="277" r:id="rId25"/>
    <p:sldId id="278" r:id="rId26"/>
    <p:sldId id="279" r:id="rId27"/>
    <p:sldId id="302" r:id="rId28"/>
    <p:sldId id="303" r:id="rId29"/>
    <p:sldId id="304" r:id="rId30"/>
    <p:sldId id="305" r:id="rId31"/>
    <p:sldId id="280" r:id="rId32"/>
    <p:sldId id="284" r:id="rId33"/>
    <p:sldId id="286" r:id="rId34"/>
    <p:sldId id="288" r:id="rId35"/>
    <p:sldId id="290" r:id="rId36"/>
    <p:sldId id="292" r:id="rId37"/>
    <p:sldId id="294" r:id="rId38"/>
    <p:sldId id="296" r:id="rId39"/>
    <p:sldId id="298" r:id="rId40"/>
    <p:sldId id="300" r:id="rId41"/>
    <p:sldId id="258" r:id="rId42"/>
    <p:sldId id="306" r:id="rId43"/>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34" autoAdjust="0"/>
    <p:restoredTop sz="94660"/>
  </p:normalViewPr>
  <p:slideViewPr>
    <p:cSldViewPr>
      <p:cViewPr varScale="1">
        <p:scale>
          <a:sx n="68" d="100"/>
          <a:sy n="68" d="100"/>
        </p:scale>
        <p:origin x="-126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E6CCEC9-C5DE-48F5-906B-5B071ACE4631}" type="datetimeFigureOut">
              <a:rPr lang="lt-LT" smtClean="0"/>
              <a:pPr/>
              <a:t>2016.03.28</a:t>
            </a:fld>
            <a:endParaRPr lang="lt-LT"/>
          </a:p>
        </p:txBody>
      </p:sp>
      <p:sp>
        <p:nvSpPr>
          <p:cNvPr id="19" name="Footer Placeholder 18"/>
          <p:cNvSpPr>
            <a:spLocks noGrp="1"/>
          </p:cNvSpPr>
          <p:nvPr>
            <p:ph type="ftr" sz="quarter" idx="11"/>
          </p:nvPr>
        </p:nvSpPr>
        <p:spPr/>
        <p:txBody>
          <a:bodyPr/>
          <a:lstStyle/>
          <a:p>
            <a:endParaRPr lang="lt-LT"/>
          </a:p>
        </p:txBody>
      </p:sp>
      <p:sp>
        <p:nvSpPr>
          <p:cNvPr id="27" name="Slide Number Placeholder 26"/>
          <p:cNvSpPr>
            <a:spLocks noGrp="1"/>
          </p:cNvSpPr>
          <p:nvPr>
            <p:ph type="sldNum" sz="quarter" idx="12"/>
          </p:nvPr>
        </p:nvSpPr>
        <p:spPr/>
        <p:txBody>
          <a:bodyPr/>
          <a:lstStyle/>
          <a:p>
            <a:fld id="{AA73EB25-94A1-4D67-8CC4-657BB6D92642}" type="slidenum">
              <a:rPr lang="lt-LT" smtClean="0"/>
              <a:pPr/>
              <a:t>‹#›</a:t>
            </a:fld>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E6CCEC9-C5DE-48F5-906B-5B071ACE4631}" type="datetimeFigureOut">
              <a:rPr lang="lt-LT" smtClean="0"/>
              <a:pPr/>
              <a:t>2016.03.28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A73EB25-94A1-4D67-8CC4-657BB6D92642}"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E6CCEC9-C5DE-48F5-906B-5B071ACE4631}" type="datetimeFigureOut">
              <a:rPr lang="lt-LT" smtClean="0"/>
              <a:pPr/>
              <a:t>2016.03.28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A73EB25-94A1-4D67-8CC4-657BB6D92642}" type="slidenum">
              <a:rPr lang="lt-LT" smtClean="0"/>
              <a:pPr/>
              <a:t>‹#›</a:t>
            </a:fld>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E6CCEC9-C5DE-48F5-906B-5B071ACE4631}" type="datetimeFigureOut">
              <a:rPr lang="lt-LT" smtClean="0"/>
              <a:pPr/>
              <a:t>2016.03.28</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AA73EB25-94A1-4D67-8CC4-657BB6D92642}"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E6CCEC9-C5DE-48F5-906B-5B071ACE4631}" type="datetimeFigureOut">
              <a:rPr lang="lt-LT" smtClean="0"/>
              <a:pPr/>
              <a:t>2016.03.28</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AA73EB25-94A1-4D67-8CC4-657BB6D92642}"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E6CCEC9-C5DE-48F5-906B-5B071ACE4631}" type="datetimeFigureOut">
              <a:rPr lang="lt-LT" smtClean="0"/>
              <a:pPr/>
              <a:t>2016.03.28</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AA73EB25-94A1-4D67-8CC4-657BB6D92642}"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6CCEC9-C5DE-48F5-906B-5B071ACE4631}" type="datetimeFigureOut">
              <a:rPr lang="lt-LT" smtClean="0"/>
              <a:pPr/>
              <a:t>2016.03.28</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AA73EB25-94A1-4D67-8CC4-657BB6D92642}"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E6CCEC9-C5DE-48F5-906B-5B071ACE4631}" type="datetimeFigureOut">
              <a:rPr lang="lt-LT" smtClean="0"/>
              <a:pPr/>
              <a:t>2016.03.28</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AA73EB25-94A1-4D67-8CC4-657BB6D92642}"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E6CCEC9-C5DE-48F5-906B-5B071ACE4631}" type="datetimeFigureOut">
              <a:rPr lang="lt-LT" smtClean="0"/>
              <a:pPr/>
              <a:t>2016.03.28</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a:xfrm>
            <a:off x="8077200" y="6356350"/>
            <a:ext cx="609600" cy="365125"/>
          </a:xfrm>
        </p:spPr>
        <p:txBody>
          <a:bodyPr/>
          <a:lstStyle/>
          <a:p>
            <a:fld id="{AA73EB25-94A1-4D67-8CC4-657BB6D92642}" type="slidenum">
              <a:rPr lang="lt-LT" smtClean="0"/>
              <a:pPr/>
              <a:t>‹#›</a:t>
            </a:fld>
            <a:endParaRPr lang="lt-LT"/>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E6CCEC9-C5DE-48F5-906B-5B071ACE4631}" type="datetimeFigureOut">
              <a:rPr lang="lt-LT" smtClean="0"/>
              <a:pPr/>
              <a:t>2016.03.28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A73EB25-94A1-4D67-8CC4-657BB6D92642}"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E6CCEC9-C5DE-48F5-906B-5B071ACE4631}" type="datetimeFigureOut">
              <a:rPr lang="lt-LT" smtClean="0"/>
              <a:pPr/>
              <a:t>2016.03.28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A73EB25-94A1-4D67-8CC4-657BB6D92642}"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E6CCEC9-C5DE-48F5-906B-5B071ACE4631}" type="datetimeFigureOut">
              <a:rPr lang="lt-LT" smtClean="0"/>
              <a:pPr/>
              <a:t>2016.03.28</a:t>
            </a:fld>
            <a:endParaRPr lang="lt-LT"/>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lt-LT"/>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A73EB25-94A1-4D67-8CC4-657BB6D92642}" type="slidenum">
              <a:rPr lang="lt-LT" smtClean="0"/>
              <a:pPr/>
              <a:t>‹#›</a:t>
            </a:fld>
            <a:endParaRPr lang="lt-LT"/>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4117" r:id="rId1"/>
    <p:sldLayoutId id="2147484118" r:id="rId2"/>
    <p:sldLayoutId id="2147484119" r:id="rId3"/>
    <p:sldLayoutId id="2147484120" r:id="rId4"/>
    <p:sldLayoutId id="2147484121" r:id="rId5"/>
    <p:sldLayoutId id="2147484122" r:id="rId6"/>
    <p:sldLayoutId id="2147484123" r:id="rId7"/>
    <p:sldLayoutId id="2147484124" r:id="rId8"/>
    <p:sldLayoutId id="2147484125" r:id="rId9"/>
    <p:sldLayoutId id="2147484126" r:id="rId10"/>
    <p:sldLayoutId id="214748412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hyperlink" Target="http://www.15min.lt/images/photos/619068/original/mediena-5121e798a57be.jpg" TargetMode="External"/><Relationship Id="rId13" Type="http://schemas.openxmlformats.org/officeDocument/2006/relationships/hyperlink" Target="http://www.veidas.lt/wp-content/uploads/atomine-elektrine-scanpix_px2502.jpg" TargetMode="External"/><Relationship Id="rId18" Type="http://schemas.openxmlformats.org/officeDocument/2006/relationships/hyperlink" Target="https://lt.wikipedia.org/wiki/Potencin%C4%97_energija" TargetMode="External"/><Relationship Id="rId3" Type="http://schemas.openxmlformats.org/officeDocument/2006/relationships/hyperlink" Target="https://lt.wikipedia.org/wiki/Atsinaujinantieji_energijos_i%C5%A1tekliai" TargetMode="External"/><Relationship Id="rId21" Type="http://schemas.openxmlformats.org/officeDocument/2006/relationships/hyperlink" Target="http://www.automedia.lt/resources/_catalog/automobiliu-sviesos.jpg" TargetMode="External"/><Relationship Id="rId7" Type="http://schemas.openxmlformats.org/officeDocument/2006/relationships/hyperlink" Target="http://g4.dcdn.lt/images/pix/file55605369_b07f24f4.jpg" TargetMode="External"/><Relationship Id="rId12" Type="http://schemas.openxmlformats.org/officeDocument/2006/relationships/hyperlink" Target="http://gamta5-6.mkp.emokykla.lt/lt/mo/zinynas/neatsinaujinantys_energijos_istekliai/" TargetMode="External"/><Relationship Id="rId17" Type="http://schemas.openxmlformats.org/officeDocument/2006/relationships/hyperlink" Target="https://lt.wikipedia.org/wiki/Kinetin%C4%97_energija" TargetMode="External"/><Relationship Id="rId2" Type="http://schemas.openxmlformats.org/officeDocument/2006/relationships/hyperlink" Target="https://lt.wikipedia.org/wiki/Energija" TargetMode="External"/><Relationship Id="rId16" Type="http://schemas.openxmlformats.org/officeDocument/2006/relationships/hyperlink" Target="http://inforaseiniai.lt/wp-content/uploads/2014/11/dujos1.jpg" TargetMode="External"/><Relationship Id="rId20" Type="http://schemas.openxmlformats.org/officeDocument/2006/relationships/hyperlink" Target="http://212.52.41.252:8080/electron.lt/userfiles/image/PLANE(1).jpg" TargetMode="External"/><Relationship Id="rId1" Type="http://schemas.openxmlformats.org/officeDocument/2006/relationships/slideLayout" Target="../slideLayouts/slideLayout2.xml"/><Relationship Id="rId6" Type="http://schemas.openxmlformats.org/officeDocument/2006/relationships/hyperlink" Target="http://www.technologijos.lt/upload/image/n/technologijos/energija_ir_energetika/S-32117/siemens-energy.jpg" TargetMode="External"/><Relationship Id="rId11" Type="http://schemas.openxmlformats.org/officeDocument/2006/relationships/hyperlink" Target="http://www.technologijos.lt/upload/image/n/technologijos/energija_ir_energetika/straipsnis-8976/1251348375elektrine.jpg" TargetMode="External"/><Relationship Id="rId24" Type="http://schemas.openxmlformats.org/officeDocument/2006/relationships/hyperlink" Target="http://gamta5-6.mkp.emokykla.lt/uploads/img/catalog/1/415_867_images_1_20150608.png" TargetMode="External"/><Relationship Id="rId5" Type="http://schemas.openxmlformats.org/officeDocument/2006/relationships/hyperlink" Target="http://www.technologijos.lt/upload/image/n/technologijos/energija_ir_energetika/S-12856/vejo-energija.jpg" TargetMode="External"/><Relationship Id="rId15" Type="http://schemas.openxmlformats.org/officeDocument/2006/relationships/hyperlink" Target="http://g1.dcdn.lt/images/pix/520x270/hrwqXCRd6-0/nafta-asociatyvi-nuotr-63918136.jpg" TargetMode="External"/><Relationship Id="rId23" Type="http://schemas.openxmlformats.org/officeDocument/2006/relationships/hyperlink" Target="http://www.technologijos.lt/upload/image/n/technologijos/energija_ir_energetika/S-53010/atomine-elektrine.jpg" TargetMode="External"/><Relationship Id="rId10" Type="http://schemas.openxmlformats.org/officeDocument/2006/relationships/hyperlink" Target="http://www.15min.lt/images/photos/616292/big/plavinu-hidroelektrine-4f867e23140ac.jpg" TargetMode="External"/><Relationship Id="rId19" Type="http://schemas.openxmlformats.org/officeDocument/2006/relationships/hyperlink" Target="http://www.konstanta.lt/wp-content/uploads/2016/01/Azuolas_Paulikas_1.png" TargetMode="External"/><Relationship Id="rId4" Type="http://schemas.openxmlformats.org/officeDocument/2006/relationships/hyperlink" Target="http://www.geopolitika.lt/?artc=6058" TargetMode="External"/><Relationship Id="rId9" Type="http://schemas.openxmlformats.org/officeDocument/2006/relationships/hyperlink" Target="https://upload.wikimedia.org/wikipedia/commons/thumb/9/9f/NesjavellirPowerPlant_edit2.jpg/320px-NesjavellirPowerPlant_edit2.jpg" TargetMode="External"/><Relationship Id="rId14" Type="http://schemas.openxmlformats.org/officeDocument/2006/relationships/hyperlink" Target="http://www.vilza.lt/akmens-anglis-2/" TargetMode="External"/><Relationship Id="rId22" Type="http://schemas.openxmlformats.org/officeDocument/2006/relationships/hyperlink" Target="http://www.marketnews.lt/wp-content/uploads/2015/02/akmens-anglys.jpg"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79512" y="332656"/>
            <a:ext cx="8229600" cy="1143000"/>
          </a:xfrm>
        </p:spPr>
        <p:txBody>
          <a:bodyPr>
            <a:normAutofit/>
          </a:bodyPr>
          <a:lstStyle/>
          <a:p>
            <a:pPr algn="ctr"/>
            <a:r>
              <a:rPr lang="lt-LT"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Elektr</a:t>
            </a:r>
            <a:r>
              <a:rPr lang="lt-LT" sz="3200" dirty="0" err="1" smtClean="0">
                <a:latin typeface="Times New Roman" pitchFamily="18" charset="0"/>
                <a:cs typeface="Times New Roman" pitchFamily="18" charset="0"/>
              </a:rPr>
              <a:t>ėnų</a:t>
            </a:r>
            <a:r>
              <a:rPr lang="lt-LT" sz="3200" dirty="0" smtClean="0">
                <a:latin typeface="Times New Roman" pitchFamily="18" charset="0"/>
                <a:cs typeface="Times New Roman" pitchFamily="18" charset="0"/>
              </a:rPr>
              <a:t> sav. Semeliškių gimnazija</a:t>
            </a:r>
            <a:endParaRPr lang="lt-LT" sz="3200" dirty="0">
              <a:latin typeface="Times New Roman" pitchFamily="18" charset="0"/>
              <a:cs typeface="Times New Roman" pitchFamily="18" charset="0"/>
            </a:endParaRPr>
          </a:p>
        </p:txBody>
      </p:sp>
      <p:sp>
        <p:nvSpPr>
          <p:cNvPr id="3" name="Turinio vietos rezervavimo ženklas 2"/>
          <p:cNvSpPr>
            <a:spLocks noGrp="1"/>
          </p:cNvSpPr>
          <p:nvPr>
            <p:ph idx="1"/>
          </p:nvPr>
        </p:nvSpPr>
        <p:spPr>
          <a:xfrm>
            <a:off x="457200" y="1988840"/>
            <a:ext cx="8229600" cy="4536504"/>
          </a:xfrm>
        </p:spPr>
        <p:txBody>
          <a:bodyPr>
            <a:normAutofit fontScale="92500" lnSpcReduction="10000"/>
          </a:bodyPr>
          <a:lstStyle/>
          <a:p>
            <a:pPr algn="ctr">
              <a:buNone/>
            </a:pPr>
            <a:r>
              <a:rPr lang="lt-LT" sz="4400" dirty="0" smtClean="0">
                <a:latin typeface="Times New Roman" pitchFamily="18" charset="0"/>
                <a:cs typeface="Times New Roman" pitchFamily="18" charset="0"/>
              </a:rPr>
              <a:t> </a:t>
            </a:r>
            <a:r>
              <a:rPr lang="lt-LT" sz="4000" b="1" dirty="0" smtClean="0">
                <a:latin typeface="Times New Roman" pitchFamily="18" charset="0"/>
                <a:cs typeface="Times New Roman" pitchFamily="18" charset="0"/>
              </a:rPr>
              <a:t> Energija – visatos variklis </a:t>
            </a:r>
            <a:endParaRPr lang="en-US" sz="4000" b="1" dirty="0" smtClean="0">
              <a:latin typeface="Times New Roman" pitchFamily="18" charset="0"/>
              <a:cs typeface="Times New Roman" pitchFamily="18" charset="0"/>
            </a:endParaRPr>
          </a:p>
          <a:p>
            <a:pPr algn="ctr">
              <a:buNone/>
            </a:pPr>
            <a:r>
              <a:rPr lang="lt-LT" sz="2400" b="1" dirty="0" smtClean="0">
                <a:latin typeface="Times New Roman" pitchFamily="18" charset="0"/>
                <a:cs typeface="Times New Roman" pitchFamily="18" charset="0"/>
              </a:rPr>
              <a:t>Konkursas “ Fizikos bandymai aplink mus</a:t>
            </a:r>
            <a:r>
              <a:rPr lang="en-US" sz="2400" b="1" dirty="0" smtClean="0">
                <a:latin typeface="Times New Roman" pitchFamily="18" charset="0"/>
                <a:cs typeface="Times New Roman" pitchFamily="18" charset="0"/>
              </a:rPr>
              <a:t> </a:t>
            </a:r>
            <a:r>
              <a:rPr lang="lt-LT" sz="2400" b="1" dirty="0" smtClean="0">
                <a:latin typeface="Times New Roman" pitchFamily="18" charset="0"/>
                <a:cs typeface="Times New Roman" pitchFamily="18" charset="0"/>
              </a:rPr>
              <a:t>2016”</a:t>
            </a:r>
          </a:p>
          <a:p>
            <a:pPr algn="ctr">
              <a:buNone/>
            </a:pPr>
            <a:endParaRPr lang="lt-LT" sz="2800" b="1" dirty="0" smtClean="0">
              <a:latin typeface="Times New Roman" pitchFamily="18" charset="0"/>
              <a:cs typeface="Times New Roman" pitchFamily="18" charset="0"/>
            </a:endParaRPr>
          </a:p>
          <a:p>
            <a:pPr>
              <a:buNone/>
            </a:pPr>
            <a:r>
              <a:rPr lang="lt-LT" sz="2400" dirty="0" smtClean="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a:buNone/>
            </a:pPr>
            <a:endParaRPr lang="en-US" sz="2400" dirty="0" smtClean="0">
              <a:latin typeface="Times New Roman" pitchFamily="18" charset="0"/>
              <a:cs typeface="Times New Roman" pitchFamily="18" charset="0"/>
            </a:endParaRPr>
          </a:p>
          <a:p>
            <a:pPr>
              <a:buNone/>
            </a:pPr>
            <a:r>
              <a:rPr lang="lt-LT" sz="2400" dirty="0" smtClean="0">
                <a:latin typeface="Times New Roman" pitchFamily="18" charset="0"/>
                <a:cs typeface="Times New Roman" pitchFamily="18" charset="0"/>
              </a:rPr>
              <a:t>Parengė: 8-os klasės mokinė Danielė Ustilaitė</a:t>
            </a:r>
          </a:p>
          <a:p>
            <a:pPr>
              <a:buNone/>
            </a:pPr>
            <a:r>
              <a:rPr lang="lt-LT"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F</a:t>
            </a:r>
            <a:r>
              <a:rPr lang="lt-LT" sz="2400" dirty="0" smtClean="0">
                <a:latin typeface="Times New Roman" pitchFamily="18" charset="0"/>
                <a:cs typeface="Times New Roman" pitchFamily="18" charset="0"/>
              </a:rPr>
              <a:t>izikos mokytoja Snieguolė Klimovičienė</a:t>
            </a:r>
            <a:endParaRPr lang="en-US" sz="2400" dirty="0" smtClean="0">
              <a:latin typeface="Times New Roman" pitchFamily="18" charset="0"/>
              <a:cs typeface="Times New Roman" pitchFamily="18" charset="0"/>
            </a:endParaRPr>
          </a:p>
          <a:p>
            <a:pPr>
              <a:buNone/>
            </a:pPr>
            <a:endParaRPr lang="en-US" sz="2400" dirty="0" smtClean="0">
              <a:latin typeface="Times New Roman" pitchFamily="18" charset="0"/>
              <a:cs typeface="Times New Roman" pitchFamily="18" charset="0"/>
            </a:endParaRPr>
          </a:p>
          <a:p>
            <a:pPr>
              <a:buNone/>
            </a:pPr>
            <a:endParaRPr lang="en-US" sz="2400" dirty="0" smtClean="0">
              <a:latin typeface="Times New Roman" pitchFamily="18" charset="0"/>
              <a:cs typeface="Times New Roman" pitchFamily="18" charset="0"/>
            </a:endParaRPr>
          </a:p>
          <a:p>
            <a:pPr>
              <a:buNone/>
            </a:pPr>
            <a:endParaRPr lang="en-US" sz="2400" dirty="0" smtClean="0">
              <a:latin typeface="Times New Roman" pitchFamily="18" charset="0"/>
              <a:cs typeface="Times New Roman" pitchFamily="18" charset="0"/>
            </a:endParaRPr>
          </a:p>
          <a:p>
            <a:pPr algn="ctr">
              <a:buNone/>
            </a:pPr>
            <a:r>
              <a:rPr lang="en-US" sz="2400" dirty="0" smtClean="0">
                <a:latin typeface="Times New Roman" pitchFamily="18" charset="0"/>
                <a:cs typeface="Times New Roman" pitchFamily="18" charset="0"/>
              </a:rPr>
              <a:t>2016 m.</a:t>
            </a:r>
          </a:p>
          <a:p>
            <a:pPr>
              <a:buNone/>
            </a:pPr>
            <a:endParaRPr lang="en-US" sz="2400" dirty="0" smtClean="0"/>
          </a:p>
          <a:p>
            <a:pPr>
              <a:buNone/>
            </a:pPr>
            <a:endParaRPr lang="en-US" sz="2400" dirty="0" smtClean="0"/>
          </a:p>
          <a:p>
            <a:pPr>
              <a:buNone/>
            </a:pPr>
            <a:endParaRPr lang="lt-LT" sz="2400" dirty="0"/>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704088"/>
            <a:ext cx="8229600" cy="348648"/>
          </a:xfrm>
        </p:spPr>
        <p:txBody>
          <a:bodyPr>
            <a:normAutofit fontScale="90000"/>
          </a:bodyPr>
          <a:lstStyle/>
          <a:p>
            <a:r>
              <a:rPr lang="en-US" sz="2000" b="1" dirty="0" smtClean="0">
                <a:latin typeface="Times New Roman" pitchFamily="18" charset="0"/>
                <a:cs typeface="Times New Roman" pitchFamily="18" charset="0"/>
              </a:rPr>
              <a:t>    </a:t>
            </a:r>
            <a:r>
              <a:rPr lang="lt-LT" sz="2000" b="1" dirty="0" smtClean="0">
                <a:latin typeface="Times New Roman" pitchFamily="18" charset="0"/>
                <a:cs typeface="Times New Roman" pitchFamily="18" charset="0"/>
              </a:rPr>
              <a:t>Turinys</a:t>
            </a:r>
            <a:endParaRPr lang="lt-LT" sz="2000" b="1" dirty="0">
              <a:latin typeface="Times New Roman" pitchFamily="18" charset="0"/>
              <a:cs typeface="Times New Roman" pitchFamily="18" charset="0"/>
            </a:endParaRPr>
          </a:p>
        </p:txBody>
      </p:sp>
      <p:sp>
        <p:nvSpPr>
          <p:cNvPr id="3" name="Turinio vietos rezervavimo ženklas 2"/>
          <p:cNvSpPr>
            <a:spLocks noGrp="1"/>
          </p:cNvSpPr>
          <p:nvPr>
            <p:ph idx="1"/>
          </p:nvPr>
        </p:nvSpPr>
        <p:spPr>
          <a:xfrm>
            <a:off x="251520" y="1196752"/>
            <a:ext cx="8229600" cy="4389120"/>
          </a:xfrm>
        </p:spPr>
        <p:txBody>
          <a:bodyPr>
            <a:normAutofit fontScale="25000" lnSpcReduction="20000"/>
          </a:bodyPr>
          <a:lstStyle/>
          <a:p>
            <a:r>
              <a:rPr lang="lt-LT" sz="7200" dirty="0" smtClean="0"/>
              <a:t> </a:t>
            </a:r>
            <a:r>
              <a:rPr lang="en-US" sz="7200" dirty="0" err="1" smtClean="0">
                <a:latin typeface="Times New Roman" pitchFamily="18" charset="0"/>
                <a:cs typeface="Times New Roman" pitchFamily="18" charset="0"/>
              </a:rPr>
              <a:t>Darbo</a:t>
            </a:r>
            <a:r>
              <a:rPr lang="en-US" sz="7200" dirty="0" smtClean="0">
                <a:latin typeface="Times New Roman" pitchFamily="18" charset="0"/>
                <a:cs typeface="Times New Roman" pitchFamily="18" charset="0"/>
              </a:rPr>
              <a:t> </a:t>
            </a:r>
            <a:r>
              <a:rPr lang="en-US" sz="7200" dirty="0" err="1" smtClean="0">
                <a:latin typeface="Times New Roman" pitchFamily="18" charset="0"/>
                <a:cs typeface="Times New Roman" pitchFamily="18" charset="0"/>
              </a:rPr>
              <a:t>tikslas</a:t>
            </a:r>
            <a:endParaRPr lang="lt-LT" sz="7200" dirty="0" smtClean="0">
              <a:latin typeface="Times New Roman" pitchFamily="18" charset="0"/>
              <a:cs typeface="Times New Roman" pitchFamily="18" charset="0"/>
            </a:endParaRPr>
          </a:p>
          <a:p>
            <a:r>
              <a:rPr lang="lt-LT" sz="7200" dirty="0" smtClean="0">
                <a:latin typeface="Times New Roman" pitchFamily="18" charset="0"/>
                <a:cs typeface="Times New Roman" pitchFamily="18" charset="0"/>
              </a:rPr>
              <a:t> Energija</a:t>
            </a:r>
          </a:p>
          <a:p>
            <a:r>
              <a:rPr lang="lt-LT" sz="7200" dirty="0" smtClean="0">
                <a:latin typeface="Times New Roman" pitchFamily="18" charset="0"/>
                <a:cs typeface="Times New Roman" pitchFamily="18" charset="0"/>
              </a:rPr>
              <a:t> Potencinė energija</a:t>
            </a:r>
          </a:p>
          <a:p>
            <a:r>
              <a:rPr lang="lt-LT" sz="7200" dirty="0" smtClean="0">
                <a:latin typeface="Times New Roman" pitchFamily="18" charset="0"/>
                <a:cs typeface="Times New Roman" pitchFamily="18" charset="0"/>
              </a:rPr>
              <a:t> Kinetinė energija</a:t>
            </a:r>
          </a:p>
          <a:p>
            <a:r>
              <a:rPr lang="lt-LT" sz="7200" dirty="0" smtClean="0">
                <a:latin typeface="Times New Roman" pitchFamily="18" charset="0"/>
                <a:cs typeface="Times New Roman" pitchFamily="18" charset="0"/>
              </a:rPr>
              <a:t> Atsinaujinantys energijos šaltiniai</a:t>
            </a:r>
          </a:p>
          <a:p>
            <a:r>
              <a:rPr lang="lt-LT" sz="7200" dirty="0" smtClean="0">
                <a:latin typeface="Times New Roman" pitchFamily="18" charset="0"/>
                <a:cs typeface="Times New Roman" pitchFamily="18" charset="0"/>
              </a:rPr>
              <a:t> Saulės energija</a:t>
            </a:r>
          </a:p>
          <a:p>
            <a:r>
              <a:rPr lang="lt-LT" sz="7200" dirty="0" smtClean="0">
                <a:latin typeface="Times New Roman" pitchFamily="18" charset="0"/>
                <a:cs typeface="Times New Roman" pitchFamily="18" charset="0"/>
              </a:rPr>
              <a:t> Vėjo jėgainės</a:t>
            </a:r>
          </a:p>
          <a:p>
            <a:r>
              <a:rPr lang="lt-LT" sz="7200" dirty="0" smtClean="0">
                <a:latin typeface="Times New Roman" pitchFamily="18" charset="0"/>
                <a:cs typeface="Times New Roman" pitchFamily="18" charset="0"/>
              </a:rPr>
              <a:t> Potvynių jėgainės</a:t>
            </a:r>
          </a:p>
          <a:p>
            <a:r>
              <a:rPr lang="en-US" sz="7200" dirty="0" smtClean="0">
                <a:latin typeface="Times New Roman" pitchFamily="18" charset="0"/>
                <a:cs typeface="Times New Roman" pitchFamily="18" charset="0"/>
              </a:rPr>
              <a:t> </a:t>
            </a:r>
            <a:r>
              <a:rPr lang="lt-LT" sz="7200" dirty="0" smtClean="0">
                <a:latin typeface="Times New Roman" pitchFamily="18" charset="0"/>
                <a:cs typeface="Times New Roman" pitchFamily="18" charset="0"/>
              </a:rPr>
              <a:t>Biokuras</a:t>
            </a:r>
          </a:p>
          <a:p>
            <a:r>
              <a:rPr lang="en-US" sz="7200" dirty="0" smtClean="0">
                <a:latin typeface="Times New Roman" pitchFamily="18" charset="0"/>
                <a:cs typeface="Times New Roman" pitchFamily="18" charset="0"/>
              </a:rPr>
              <a:t> </a:t>
            </a:r>
            <a:r>
              <a:rPr lang="lt-LT" sz="7200" dirty="0" smtClean="0">
                <a:latin typeface="Times New Roman" pitchFamily="18" charset="0"/>
                <a:cs typeface="Times New Roman" pitchFamily="18" charset="0"/>
              </a:rPr>
              <a:t>Mediena</a:t>
            </a:r>
          </a:p>
          <a:p>
            <a:r>
              <a:rPr lang="lt-LT" sz="7200" dirty="0" smtClean="0">
                <a:latin typeface="Times New Roman" pitchFamily="18" charset="0"/>
                <a:cs typeface="Times New Roman" pitchFamily="18" charset="0"/>
              </a:rPr>
              <a:t> Geoterminės jėgainės</a:t>
            </a:r>
          </a:p>
          <a:p>
            <a:r>
              <a:rPr lang="lt-LT" sz="7200" dirty="0" smtClean="0">
                <a:latin typeface="Times New Roman" pitchFamily="18" charset="0"/>
                <a:cs typeface="Times New Roman" pitchFamily="18" charset="0"/>
              </a:rPr>
              <a:t> Hidroelektrinės</a:t>
            </a:r>
          </a:p>
          <a:p>
            <a:r>
              <a:rPr lang="lt-LT" sz="7200" dirty="0" smtClean="0">
                <a:latin typeface="Times New Roman" pitchFamily="18" charset="0"/>
                <a:cs typeface="Times New Roman" pitchFamily="18" charset="0"/>
              </a:rPr>
              <a:t> Neatsinaujinantys energijos šaltiniai</a:t>
            </a:r>
          </a:p>
          <a:p>
            <a:r>
              <a:rPr lang="lt-LT" sz="7200" dirty="0" smtClean="0">
                <a:latin typeface="Times New Roman" pitchFamily="18" charset="0"/>
                <a:cs typeface="Times New Roman" pitchFamily="18" charset="0"/>
              </a:rPr>
              <a:t> Atominės elektrinės</a:t>
            </a:r>
          </a:p>
          <a:p>
            <a:r>
              <a:rPr lang="lt-LT" sz="7200" dirty="0" smtClean="0">
                <a:latin typeface="Times New Roman" pitchFamily="18" charset="0"/>
                <a:cs typeface="Times New Roman" pitchFamily="18" charset="0"/>
              </a:rPr>
              <a:t> Akmens anglis</a:t>
            </a:r>
          </a:p>
          <a:p>
            <a:r>
              <a:rPr lang="lt-LT" sz="7200" dirty="0" smtClean="0">
                <a:latin typeface="Times New Roman" pitchFamily="18" charset="0"/>
                <a:cs typeface="Times New Roman" pitchFamily="18" charset="0"/>
              </a:rPr>
              <a:t> Nafta</a:t>
            </a:r>
          </a:p>
          <a:p>
            <a:r>
              <a:rPr lang="lt-LT" sz="7200" dirty="0" smtClean="0">
                <a:latin typeface="Times New Roman" pitchFamily="18" charset="0"/>
                <a:cs typeface="Times New Roman" pitchFamily="18" charset="0"/>
              </a:rPr>
              <a:t> Gamtinės dujos</a:t>
            </a:r>
          </a:p>
          <a:p>
            <a:r>
              <a:rPr lang="lt-LT" sz="7200" dirty="0" smtClean="0">
                <a:latin typeface="Times New Roman" pitchFamily="18" charset="0"/>
                <a:cs typeface="Times New Roman" pitchFamily="18" charset="0"/>
              </a:rPr>
              <a:t> </a:t>
            </a:r>
            <a:r>
              <a:rPr lang="en-US" sz="7200" dirty="0" err="1" smtClean="0">
                <a:latin typeface="Times New Roman" pitchFamily="18" charset="0"/>
                <a:cs typeface="Times New Roman" pitchFamily="18" charset="0"/>
              </a:rPr>
              <a:t>Bandymai</a:t>
            </a:r>
            <a:endParaRPr lang="en-US" sz="7200" dirty="0" smtClean="0">
              <a:latin typeface="Times New Roman" pitchFamily="18" charset="0"/>
              <a:cs typeface="Times New Roman" pitchFamily="18" charset="0"/>
            </a:endParaRPr>
          </a:p>
          <a:p>
            <a:r>
              <a:rPr lang="lt-LT" sz="7200" dirty="0" smtClean="0">
                <a:latin typeface="Times New Roman" pitchFamily="18" charset="0"/>
                <a:cs typeface="Times New Roman" pitchFamily="18" charset="0"/>
              </a:rPr>
              <a:t> Klausimynas</a:t>
            </a:r>
          </a:p>
          <a:p>
            <a:r>
              <a:rPr lang="lt-LT" sz="7200" dirty="0" smtClean="0">
                <a:latin typeface="Times New Roman" pitchFamily="18" charset="0"/>
                <a:cs typeface="Times New Roman" pitchFamily="18" charset="0"/>
              </a:rPr>
              <a:t> Užd</a:t>
            </a:r>
            <a:r>
              <a:rPr lang="en-US" sz="7200" dirty="0" err="1" smtClean="0">
                <a:latin typeface="Times New Roman" pitchFamily="18" charset="0"/>
                <a:cs typeface="Times New Roman" pitchFamily="18" charset="0"/>
              </a:rPr>
              <a:t>aviniai</a:t>
            </a:r>
            <a:endParaRPr lang="lt-LT" sz="7200" dirty="0">
              <a:latin typeface="Times New Roman" pitchFamily="18" charset="0"/>
              <a:cs typeface="Times New Roman" pitchFamily="18" charset="0"/>
            </a:endParaRPr>
          </a:p>
        </p:txBody>
      </p:sp>
    </p:spTree>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827584" y="908720"/>
            <a:ext cx="7772400" cy="1944215"/>
          </a:xfrm>
        </p:spPr>
        <p:txBody>
          <a:bodyPr>
            <a:normAutofit/>
          </a:bodyPr>
          <a:lstStyle/>
          <a:p>
            <a:pPr algn="ctr"/>
            <a:r>
              <a:rPr lang="lt-LT" sz="4800" b="1" dirty="0" smtClean="0">
                <a:latin typeface="Times New Roman" pitchFamily="18" charset="0"/>
                <a:cs typeface="Times New Roman" pitchFamily="18" charset="0"/>
              </a:rPr>
              <a:t>ENERGIJA – VISATOS          VARIKLIS</a:t>
            </a:r>
            <a:endParaRPr lang="lt-LT" sz="4800" b="1" dirty="0">
              <a:latin typeface="Times New Roman" pitchFamily="18" charset="0"/>
              <a:cs typeface="Times New Roman" pitchFamily="18" charset="0"/>
            </a:endParaRPr>
          </a:p>
        </p:txBody>
      </p:sp>
      <p:sp>
        <p:nvSpPr>
          <p:cNvPr id="3" name="Paantraštė 2"/>
          <p:cNvSpPr>
            <a:spLocks noGrp="1"/>
          </p:cNvSpPr>
          <p:nvPr>
            <p:ph type="subTitle" idx="1"/>
          </p:nvPr>
        </p:nvSpPr>
        <p:spPr>
          <a:xfrm>
            <a:off x="533400" y="3573016"/>
            <a:ext cx="7854696" cy="2304256"/>
          </a:xfrm>
        </p:spPr>
        <p:txBody>
          <a:bodyPr>
            <a:normAutofit/>
          </a:bodyPr>
          <a:lstStyle/>
          <a:p>
            <a:pPr algn="ctr"/>
            <a:r>
              <a:rPr lang="en-US" dirty="0" err="1" smtClean="0">
                <a:latin typeface="Times New Roman" pitchFamily="18" charset="0"/>
                <a:cs typeface="Times New Roman" pitchFamily="18" charset="0"/>
              </a:rPr>
              <a:t>Darbo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tikslas</a:t>
            </a:r>
            <a:r>
              <a:rPr lang="lt-LT" dirty="0" smtClean="0">
                <a:latin typeface="Times New Roman" pitchFamily="18" charset="0"/>
                <a:cs typeface="Times New Roman" pitchFamily="18" charset="0"/>
              </a:rPr>
              <a:t>: išnagrinėti naudojamųjų energijos šaltinių privalumus ir trūkumus</a:t>
            </a:r>
            <a:r>
              <a:rPr lang="en-US" dirty="0" smtClean="0">
                <a:latin typeface="Times New Roman" pitchFamily="18" charset="0"/>
                <a:cs typeface="Times New Roman" pitchFamily="18" charset="0"/>
              </a:rPr>
              <a:t>;</a:t>
            </a:r>
            <a:r>
              <a:rPr lang="lt-LT" dirty="0" smtClean="0">
                <a:latin typeface="Times New Roman" pitchFamily="18" charset="0"/>
                <a:cs typeface="Times New Roman" pitchFamily="18" charset="0"/>
              </a:rPr>
              <a:t> palyginti atsinaujinančius ir neatsinaujinančius energijos šaltinius</a:t>
            </a:r>
            <a:r>
              <a:rPr lang="en-US" dirty="0" smtClean="0">
                <a:latin typeface="Times New Roman" pitchFamily="18" charset="0"/>
                <a:cs typeface="Times New Roman" pitchFamily="18" charset="0"/>
              </a:rPr>
              <a:t>;</a:t>
            </a:r>
            <a:r>
              <a:rPr lang="lt-LT" dirty="0" smtClean="0">
                <a:latin typeface="Times New Roman" pitchFamily="18" charset="0"/>
                <a:cs typeface="Times New Roman" pitchFamily="18" charset="0"/>
              </a:rPr>
              <a:t> išnagrinėti energijos virsmus.</a:t>
            </a:r>
            <a:endParaRPr lang="lt-LT" dirty="0">
              <a:latin typeface="Times New Roman" pitchFamily="18" charset="0"/>
              <a:cs typeface="Times New Roman" pitchFamily="18" charset="0"/>
            </a:endParaRPr>
          </a:p>
        </p:txBody>
      </p:sp>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b="1" dirty="0" smtClean="0">
                <a:latin typeface="Times New Roman" pitchFamily="18" charset="0"/>
                <a:cs typeface="Times New Roman" pitchFamily="18" charset="0"/>
              </a:rPr>
              <a:t>Energija</a:t>
            </a:r>
            <a:endParaRPr lang="lt-LT" b="1" dirty="0">
              <a:latin typeface="Times New Roman" pitchFamily="18" charset="0"/>
              <a:cs typeface="Times New Roman" pitchFamily="18" charset="0"/>
            </a:endParaRPr>
          </a:p>
        </p:txBody>
      </p:sp>
      <p:sp>
        <p:nvSpPr>
          <p:cNvPr id="3" name="Turinio vietos rezervavimo ženklas 2"/>
          <p:cNvSpPr>
            <a:spLocks noGrp="1"/>
          </p:cNvSpPr>
          <p:nvPr>
            <p:ph idx="1"/>
          </p:nvPr>
        </p:nvSpPr>
        <p:spPr>
          <a:xfrm>
            <a:off x="395536" y="1988840"/>
            <a:ext cx="8219256" cy="2573640"/>
          </a:xfrm>
        </p:spPr>
        <p:txBody>
          <a:bodyPr>
            <a:normAutofit lnSpcReduction="10000"/>
          </a:bodyPr>
          <a:lstStyle/>
          <a:p>
            <a:pPr>
              <a:buNone/>
            </a:pPr>
            <a:r>
              <a:rPr lang="lt-LT" b="1" dirty="0" smtClean="0"/>
              <a:t>    </a:t>
            </a:r>
            <a:r>
              <a:rPr lang="lt-LT" b="1" dirty="0" smtClean="0">
                <a:latin typeface="Times New Roman" pitchFamily="18" charset="0"/>
                <a:cs typeface="Times New Roman" pitchFamily="18" charset="0"/>
              </a:rPr>
              <a:t>Energija</a:t>
            </a:r>
            <a:r>
              <a:rPr lang="lt-LT" dirty="0">
                <a:latin typeface="Times New Roman" pitchFamily="18" charset="0"/>
                <a:cs typeface="Times New Roman" pitchFamily="18" charset="0"/>
              </a:rPr>
              <a:t>  – </a:t>
            </a:r>
            <a:r>
              <a:rPr lang="lt-LT" dirty="0" smtClean="0">
                <a:latin typeface="Times New Roman" pitchFamily="18" charset="0"/>
                <a:cs typeface="Times New Roman" pitchFamily="18" charset="0"/>
              </a:rPr>
              <a:t>veiksmas</a:t>
            </a: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a:t>
            </a: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fizikinis </a:t>
            </a:r>
            <a:r>
              <a:rPr lang="lt-LT" dirty="0">
                <a:latin typeface="Times New Roman" pitchFamily="18" charset="0"/>
                <a:cs typeface="Times New Roman" pitchFamily="18" charset="0"/>
              </a:rPr>
              <a:t>dydis, objekto ar sistemos savybė, nulemta gamtos. </a:t>
            </a:r>
            <a:r>
              <a:rPr lang="lt-LT" dirty="0" smtClean="0">
                <a:latin typeface="Times New Roman" pitchFamily="18" charset="0"/>
                <a:cs typeface="Times New Roman" pitchFamily="18" charset="0"/>
              </a:rPr>
              <a:t>Energijos turintis kūnas gali </a:t>
            </a:r>
            <a:r>
              <a:rPr lang="lt-LT" dirty="0">
                <a:latin typeface="Times New Roman" pitchFamily="18" charset="0"/>
                <a:cs typeface="Times New Roman" pitchFamily="18" charset="0"/>
              </a:rPr>
              <a:t>atlikti darbą arba išskirti šilumą.</a:t>
            </a:r>
          </a:p>
          <a:p>
            <a:pPr>
              <a:buNone/>
            </a:pPr>
            <a:r>
              <a:rPr lang="lt-LT" dirty="0" smtClean="0">
                <a:latin typeface="Times New Roman" pitchFamily="18" charset="0"/>
                <a:cs typeface="Times New Roman" pitchFamily="18" charset="0"/>
              </a:rPr>
              <a:t>    Energijos </a:t>
            </a:r>
            <a:r>
              <a:rPr lang="lt-LT" dirty="0">
                <a:latin typeface="Times New Roman" pitchFamily="18" charset="0"/>
                <a:cs typeface="Times New Roman" pitchFamily="18" charset="0"/>
              </a:rPr>
              <a:t>matavimo vienetas SI sistemoje yra </a:t>
            </a:r>
            <a:r>
              <a:rPr lang="lt-LT" dirty="0" err="1">
                <a:latin typeface="Times New Roman" pitchFamily="18" charset="0"/>
                <a:cs typeface="Times New Roman" pitchFamily="18" charset="0"/>
              </a:rPr>
              <a:t>džaulis</a:t>
            </a:r>
            <a:r>
              <a:rPr lang="lt-LT" dirty="0">
                <a:latin typeface="Times New Roman" pitchFamily="18" charset="0"/>
                <a:cs typeface="Times New Roman" pitchFamily="18" charset="0"/>
              </a:rPr>
              <a:t> .</a:t>
            </a:r>
          </a:p>
          <a:p>
            <a:pPr algn="ctr">
              <a:buNone/>
            </a:pPr>
            <a:r>
              <a:rPr lang="lt-LT" sz="4800" b="1" dirty="0" smtClean="0">
                <a:latin typeface="Times New Roman" pitchFamily="18" charset="0"/>
                <a:cs typeface="Times New Roman" pitchFamily="18" charset="0"/>
              </a:rPr>
              <a:t> (1J </a:t>
            </a:r>
            <a:r>
              <a:rPr lang="en-US" sz="4800" b="1" dirty="0" smtClean="0">
                <a:latin typeface="Times New Roman" pitchFamily="18" charset="0"/>
                <a:cs typeface="Times New Roman" pitchFamily="18" charset="0"/>
              </a:rPr>
              <a:t>=</a:t>
            </a:r>
            <a:r>
              <a:rPr lang="lt-LT" sz="4800" b="1" dirty="0" smtClean="0">
                <a:latin typeface="Times New Roman" pitchFamily="18" charset="0"/>
                <a:cs typeface="Times New Roman" pitchFamily="18" charset="0"/>
              </a:rPr>
              <a:t> 1N·1m)</a:t>
            </a:r>
            <a:endParaRPr lang="lt-LT" sz="4800" b="1" dirty="0">
              <a:latin typeface="Times New Roman" pitchFamily="18" charset="0"/>
              <a:cs typeface="Times New Roman" pitchFamily="18" charset="0"/>
            </a:endParaRPr>
          </a:p>
        </p:txBody>
      </p:sp>
      <p:pic>
        <p:nvPicPr>
          <p:cNvPr id="49154" name="Picture 2" descr="http://www.konstanta.lt/wp-content/uploads/2016/01/Azuolas_Paulikas_1.png"/>
          <p:cNvPicPr>
            <a:picLocks noChangeAspect="1" noChangeArrowheads="1"/>
          </p:cNvPicPr>
          <p:nvPr/>
        </p:nvPicPr>
        <p:blipFill>
          <a:blip r:embed="rId2" cstate="print"/>
          <a:srcRect/>
          <a:stretch>
            <a:fillRect/>
          </a:stretch>
        </p:blipFill>
        <p:spPr bwMode="auto">
          <a:xfrm>
            <a:off x="2483768" y="4293096"/>
            <a:ext cx="4176464" cy="2132856"/>
          </a:xfrm>
          <a:prstGeom prst="rect">
            <a:avLst/>
          </a:prstGeom>
          <a:noFill/>
        </p:spPr>
      </p:pic>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67544" y="188640"/>
            <a:ext cx="8229600" cy="1143000"/>
          </a:xfrm>
        </p:spPr>
        <p:txBody>
          <a:bodyPr/>
          <a:lstStyle/>
          <a:p>
            <a:r>
              <a:rPr lang="lt-LT" dirty="0" smtClean="0"/>
              <a:t>           </a:t>
            </a:r>
            <a:r>
              <a:rPr lang="lt-LT" dirty="0" smtClean="0">
                <a:latin typeface="Times New Roman" pitchFamily="18" charset="0"/>
                <a:cs typeface="Times New Roman" pitchFamily="18" charset="0"/>
              </a:rPr>
              <a:t>Energijos virsmai</a:t>
            </a:r>
            <a:endParaRPr lang="lt-LT" dirty="0">
              <a:latin typeface="Times New Roman" pitchFamily="18" charset="0"/>
              <a:cs typeface="Times New Roman" pitchFamily="18" charset="0"/>
            </a:endParaRPr>
          </a:p>
        </p:txBody>
      </p:sp>
      <p:sp>
        <p:nvSpPr>
          <p:cNvPr id="3" name="Turinio vietos rezervavimo ženklas 2"/>
          <p:cNvSpPr>
            <a:spLocks noGrp="1"/>
          </p:cNvSpPr>
          <p:nvPr>
            <p:ph idx="1"/>
          </p:nvPr>
        </p:nvSpPr>
        <p:spPr>
          <a:xfrm>
            <a:off x="539552" y="1412776"/>
            <a:ext cx="8075240" cy="2357616"/>
          </a:xfrm>
        </p:spPr>
        <p:txBody>
          <a:bodyPr>
            <a:normAutofit fontScale="92500"/>
          </a:bodyPr>
          <a:lstStyle/>
          <a:p>
            <a:pPr>
              <a:buNone/>
            </a:pPr>
            <a:r>
              <a:rPr lang="lt-LT" dirty="0" smtClean="0"/>
              <a:t>   </a:t>
            </a:r>
            <a:r>
              <a:rPr lang="lt-LT" dirty="0" smtClean="0">
                <a:latin typeface="Times New Roman" pitchFamily="18" charset="0"/>
                <a:cs typeface="Times New Roman" pitchFamily="18" charset="0"/>
              </a:rPr>
              <a:t>Jeigu energijos yra visur ir ji lemia bet kokį vyksmą, tai iš kur ji atsiranda ir kas atsitinka, kai ji išsieikvoja? Iš tikrųjų visa energija, kuri dabar egzistuoja, atsirado tuo pat metu, kaip ir Visata. Energija niekur nedingsta – tiesiog pasikeičia jos rūšis ir vieta. Pavyzdžiui, deginant elektrinėje anglis, jose susikaupusi energija virsta elektros energija.</a:t>
            </a:r>
            <a:endParaRPr lang="lt-LT" dirty="0">
              <a:latin typeface="Times New Roman" pitchFamily="18" charset="0"/>
              <a:cs typeface="Times New Roman" pitchFamily="18" charset="0"/>
            </a:endParaRPr>
          </a:p>
        </p:txBody>
      </p:sp>
      <p:pic>
        <p:nvPicPr>
          <p:cNvPr id="65538" name="Picture 2" descr="http://gamta5-6.mkp.emokykla.lt/uploads/img/catalog/1/415_867_images_1_20150608.png"/>
          <p:cNvPicPr>
            <a:picLocks noChangeAspect="1" noChangeArrowheads="1"/>
          </p:cNvPicPr>
          <p:nvPr/>
        </p:nvPicPr>
        <p:blipFill>
          <a:blip r:embed="rId2" cstate="print"/>
          <a:srcRect/>
          <a:stretch>
            <a:fillRect/>
          </a:stretch>
        </p:blipFill>
        <p:spPr bwMode="auto">
          <a:xfrm>
            <a:off x="1979712" y="3861048"/>
            <a:ext cx="4955704" cy="270892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t>Potencinė energija</a:t>
            </a:r>
            <a:endParaRPr lang="lt-LT" dirty="0"/>
          </a:p>
        </p:txBody>
      </p:sp>
      <p:sp>
        <p:nvSpPr>
          <p:cNvPr id="3" name="Turinio vietos rezervavimo ženklas 2"/>
          <p:cNvSpPr>
            <a:spLocks noGrp="1"/>
          </p:cNvSpPr>
          <p:nvPr>
            <p:ph idx="1"/>
          </p:nvPr>
        </p:nvSpPr>
        <p:spPr>
          <a:xfrm>
            <a:off x="179512" y="1935480"/>
            <a:ext cx="4104456" cy="4389120"/>
          </a:xfrm>
        </p:spPr>
        <p:txBody>
          <a:bodyPr>
            <a:normAutofit fontScale="85000" lnSpcReduction="10000"/>
          </a:bodyPr>
          <a:lstStyle/>
          <a:p>
            <a:pPr>
              <a:buNone/>
            </a:pPr>
            <a:r>
              <a:rPr lang="lt-LT" b="1" dirty="0" smtClean="0">
                <a:latin typeface="Times New Roman" pitchFamily="18" charset="0"/>
                <a:cs typeface="Times New Roman" pitchFamily="18" charset="0"/>
              </a:rPr>
              <a:t>     Potencinė energija</a:t>
            </a:r>
            <a:r>
              <a:rPr lang="lt-LT" dirty="0" smtClean="0">
                <a:latin typeface="Times New Roman" pitchFamily="18" charset="0"/>
                <a:cs typeface="Times New Roman" pitchFamily="18" charset="0"/>
              </a:rPr>
              <a:t> – energija, kurią turi kūnas ar sistema dėl jo padėties ar būsenos. Ji lygi darbui, kuris panaudotas pakeičiant kūno padėtį ar būseną.</a:t>
            </a:r>
          </a:p>
          <a:p>
            <a:pPr>
              <a:buNone/>
            </a:pPr>
            <a:r>
              <a:rPr lang="lt-LT" dirty="0" smtClean="0">
                <a:latin typeface="Times New Roman" pitchFamily="18" charset="0"/>
                <a:cs typeface="Times New Roman" pitchFamily="18" charset="0"/>
              </a:rPr>
              <a:t>    Formulė: </a:t>
            </a:r>
            <a:r>
              <a:rPr lang="en-US" dirty="0" err="1" smtClean="0">
                <a:latin typeface="Times New Roman" pitchFamily="18" charset="0"/>
                <a:cs typeface="Times New Roman" pitchFamily="18" charset="0"/>
              </a:rPr>
              <a:t>E</a:t>
            </a:r>
            <a:r>
              <a:rPr lang="en-US" baseline="-25000" dirty="0" err="1" smtClean="0">
                <a:latin typeface="Times New Roman" pitchFamily="18" charset="0"/>
                <a:cs typeface="Times New Roman" pitchFamily="18" charset="0"/>
              </a:rPr>
              <a:t>p</a:t>
            </a:r>
            <a:r>
              <a:rPr lang="en-US" dirty="0" smtClean="0">
                <a:latin typeface="Times New Roman" pitchFamily="18" charset="0"/>
                <a:cs typeface="Times New Roman" pitchFamily="18" charset="0"/>
              </a:rPr>
              <a:t>=</a:t>
            </a:r>
            <a:r>
              <a:rPr lang="lt-LT" dirty="0" err="1" smtClean="0">
                <a:latin typeface="Times New Roman" pitchFamily="18" charset="0"/>
                <a:cs typeface="Times New Roman" pitchFamily="18" charset="0"/>
              </a:rPr>
              <a:t>mgh</a:t>
            </a:r>
            <a:endParaRPr lang="lt-LT" dirty="0" smtClean="0">
              <a:latin typeface="Times New Roman" pitchFamily="18" charset="0"/>
              <a:cs typeface="Times New Roman" pitchFamily="18" charset="0"/>
            </a:endParaRPr>
          </a:p>
          <a:p>
            <a:pPr>
              <a:buNone/>
            </a:pPr>
            <a:r>
              <a:rPr lang="lt-LT" i="1" dirty="0" smtClean="0">
                <a:latin typeface="Times New Roman" pitchFamily="18" charset="0"/>
                <a:cs typeface="Times New Roman" pitchFamily="18" charset="0"/>
              </a:rPr>
              <a:t>     m</a:t>
            </a:r>
            <a:r>
              <a:rPr lang="lt-LT" dirty="0" smtClean="0">
                <a:latin typeface="Times New Roman" pitchFamily="18" charset="0"/>
                <a:cs typeface="Times New Roman" pitchFamily="18" charset="0"/>
              </a:rPr>
              <a:t> – kūno masė,</a:t>
            </a:r>
          </a:p>
          <a:p>
            <a:pPr>
              <a:buNone/>
            </a:pPr>
            <a:r>
              <a:rPr lang="lt-LT" i="1"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g </a:t>
            </a:r>
            <a:r>
              <a:rPr lang="lt-LT" dirty="0" smtClean="0"/>
              <a:t>(</a:t>
            </a:r>
            <a:r>
              <a:rPr lang="en-US" dirty="0" smtClean="0">
                <a:latin typeface="Times New Roman" pitchFamily="18" charset="0"/>
                <a:cs typeface="Times New Roman" pitchFamily="18" charset="0"/>
              </a:rPr>
              <a:t>9,8 m/s</a:t>
            </a:r>
            <a:r>
              <a:rPr lang="en-US" baseline="30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 </a:t>
            </a:r>
            <a:r>
              <a:rPr lang="lt-LT" dirty="0" smtClean="0">
                <a:latin typeface="Times New Roman" pitchFamily="18" charset="0"/>
                <a:cs typeface="Times New Roman" pitchFamily="18" charset="0"/>
              </a:rPr>
              <a:t>– laisvojo kritimo pagreitis, </a:t>
            </a:r>
            <a:r>
              <a:rPr lang="lt-LT" i="1" dirty="0" smtClean="0">
                <a:latin typeface="Times New Roman" pitchFamily="18" charset="0"/>
                <a:cs typeface="Times New Roman" pitchFamily="18" charset="0"/>
              </a:rPr>
              <a:t>h</a:t>
            </a:r>
            <a:r>
              <a:rPr lang="lt-LT" dirty="0" smtClean="0">
                <a:latin typeface="Times New Roman" pitchFamily="18" charset="0"/>
                <a:cs typeface="Times New Roman" pitchFamily="18" charset="0"/>
              </a:rPr>
              <a:t> – aukštis nuo paviršiaus, į kurį pakeltas kūnas</a:t>
            </a:r>
            <a:r>
              <a:rPr lang="en-US" dirty="0" smtClean="0">
                <a:latin typeface="Times New Roman" pitchFamily="18" charset="0"/>
                <a:cs typeface="Times New Roman" pitchFamily="18" charset="0"/>
              </a:rPr>
              <a:t>.</a:t>
            </a:r>
            <a:endParaRPr lang="lt-LT" dirty="0" smtClean="0">
              <a:latin typeface="Times New Roman" pitchFamily="18" charset="0"/>
              <a:cs typeface="Times New Roman" pitchFamily="18" charset="0"/>
            </a:endParaRPr>
          </a:p>
          <a:p>
            <a:pPr>
              <a:buNone/>
            </a:pPr>
            <a:r>
              <a:rPr lang="lt-LT" dirty="0" smtClean="0">
                <a:latin typeface="Times New Roman" pitchFamily="18" charset="0"/>
                <a:cs typeface="Times New Roman" pitchFamily="18" charset="0"/>
              </a:rPr>
              <a:t>    Potencinė energija </a:t>
            </a:r>
            <a:r>
              <a:rPr lang="lt-LT" dirty="0" smtClean="0"/>
              <a:t>matuojama J (džauliais)</a:t>
            </a:r>
            <a:r>
              <a:rPr lang="en-US" dirty="0" smtClean="0"/>
              <a:t>.</a:t>
            </a:r>
            <a:endParaRPr lang="lt-LT" dirty="0" smtClean="0"/>
          </a:p>
          <a:p>
            <a:endParaRPr lang="lt-LT" dirty="0"/>
          </a:p>
        </p:txBody>
      </p:sp>
      <p:pic>
        <p:nvPicPr>
          <p:cNvPr id="48130" name="Picture 2" descr="http://212.52.41.252:8080/electron.lt/userfiles/image/PLANE(1).jpg"/>
          <p:cNvPicPr>
            <a:picLocks noChangeAspect="1" noChangeArrowheads="1"/>
          </p:cNvPicPr>
          <p:nvPr/>
        </p:nvPicPr>
        <p:blipFill>
          <a:blip r:embed="rId2" cstate="print"/>
          <a:srcRect/>
          <a:stretch>
            <a:fillRect/>
          </a:stretch>
        </p:blipFill>
        <p:spPr bwMode="auto">
          <a:xfrm>
            <a:off x="4427984" y="2564904"/>
            <a:ext cx="4400550" cy="2809876"/>
          </a:xfrm>
          <a:prstGeom prst="rect">
            <a:avLst/>
          </a:prstGeom>
          <a:noFill/>
        </p:spPr>
      </p:pic>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67544" y="188640"/>
            <a:ext cx="8229600" cy="1143000"/>
          </a:xfrm>
        </p:spPr>
        <p:txBody>
          <a:bodyPr/>
          <a:lstStyle/>
          <a:p>
            <a:pPr algn="ctr"/>
            <a:r>
              <a:rPr lang="lt-LT" dirty="0" smtClean="0">
                <a:latin typeface="Times New Roman" pitchFamily="18" charset="0"/>
                <a:cs typeface="Times New Roman" pitchFamily="18" charset="0"/>
              </a:rPr>
              <a:t>Kinetinė energija</a:t>
            </a:r>
            <a:endParaRPr lang="lt-LT" dirty="0">
              <a:latin typeface="Times New Roman" pitchFamily="18" charset="0"/>
              <a:cs typeface="Times New Roman" pitchFamily="18" charset="0"/>
            </a:endParaRPr>
          </a:p>
        </p:txBody>
      </p:sp>
      <p:sp>
        <p:nvSpPr>
          <p:cNvPr id="3" name="Turinio vietos rezervavimo ženklas 2"/>
          <p:cNvSpPr>
            <a:spLocks noGrp="1"/>
          </p:cNvSpPr>
          <p:nvPr>
            <p:ph idx="1"/>
          </p:nvPr>
        </p:nvSpPr>
        <p:spPr>
          <a:xfrm>
            <a:off x="0" y="1412776"/>
            <a:ext cx="4176464" cy="4389120"/>
          </a:xfrm>
        </p:spPr>
        <p:txBody>
          <a:bodyPr>
            <a:normAutofit lnSpcReduction="10000"/>
          </a:bodyPr>
          <a:lstStyle/>
          <a:p>
            <a:pPr>
              <a:buNone/>
            </a:pPr>
            <a:r>
              <a:rPr lang="lt-LT" b="1" dirty="0" smtClean="0"/>
              <a:t>   </a:t>
            </a:r>
            <a:r>
              <a:rPr lang="lt-LT" sz="2200" b="1" dirty="0" smtClean="0">
                <a:latin typeface="Times New Roman" pitchFamily="18" charset="0"/>
                <a:cs typeface="Times New Roman" pitchFamily="18" charset="0"/>
              </a:rPr>
              <a:t>Kinetinė energija</a:t>
            </a:r>
            <a:r>
              <a:rPr lang="lt-LT" sz="2200" dirty="0" smtClean="0">
                <a:latin typeface="Times New Roman" pitchFamily="18" charset="0"/>
                <a:cs typeface="Times New Roman" pitchFamily="18" charset="0"/>
              </a:rPr>
              <a:t>  – kūno energija, susijusi su to kūno judėjimu. Ji apibūdinama kaip darbas, kurio reikia išjudinti tam tikros</a:t>
            </a:r>
            <a:r>
              <a:rPr lang="en-US" sz="2200" dirty="0" smtClean="0">
                <a:latin typeface="Times New Roman" pitchFamily="18" charset="0"/>
                <a:cs typeface="Times New Roman" pitchFamily="18" charset="0"/>
              </a:rPr>
              <a:t> </a:t>
            </a:r>
            <a:r>
              <a:rPr lang="lt-LT" sz="2200" dirty="0" smtClean="0">
                <a:latin typeface="Times New Roman" pitchFamily="18" charset="0"/>
                <a:cs typeface="Times New Roman" pitchFamily="18" charset="0"/>
              </a:rPr>
              <a:t>pastovios masės kūną iš ramybės būsenos iki tam tikro judėjimo greičio. </a:t>
            </a:r>
          </a:p>
          <a:p>
            <a:pPr>
              <a:buNone/>
            </a:pPr>
            <a:endParaRPr lang="en-US" sz="2200" dirty="0" smtClean="0">
              <a:latin typeface="Times New Roman" pitchFamily="18" charset="0"/>
              <a:cs typeface="Times New Roman" pitchFamily="18" charset="0"/>
            </a:endParaRPr>
          </a:p>
          <a:p>
            <a:pPr>
              <a:buNone/>
            </a:pPr>
            <a:r>
              <a:rPr lang="lt-LT"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Formul</a:t>
            </a:r>
            <a:r>
              <a:rPr lang="lt-LT" sz="2200" dirty="0" smtClean="0">
                <a:latin typeface="Times New Roman" pitchFamily="18" charset="0"/>
                <a:cs typeface="Times New Roman" pitchFamily="18" charset="0"/>
              </a:rPr>
              <a:t>ė: </a:t>
            </a:r>
            <a:r>
              <a:rPr lang="lt-LT" sz="2200" dirty="0" smtClean="0"/>
              <a:t>E</a:t>
            </a:r>
            <a:r>
              <a:rPr lang="en-US" sz="2200" baseline="-25000" dirty="0" smtClean="0"/>
              <a:t>k</a:t>
            </a:r>
            <a:r>
              <a:rPr lang="lt-LT" sz="2200" dirty="0" smtClean="0"/>
              <a:t> </a:t>
            </a:r>
            <a:r>
              <a:rPr lang="en-US" sz="2400" dirty="0" smtClean="0"/>
              <a:t>=</a:t>
            </a:r>
          </a:p>
          <a:p>
            <a:pPr>
              <a:buNone/>
            </a:pPr>
            <a:r>
              <a:rPr lang="lt-LT" sz="2200" i="1" dirty="0" smtClean="0">
                <a:latin typeface="Times New Roman" pitchFamily="18" charset="0"/>
                <a:cs typeface="Times New Roman" pitchFamily="18" charset="0"/>
              </a:rPr>
              <a:t>   </a:t>
            </a:r>
          </a:p>
          <a:p>
            <a:pPr>
              <a:buNone/>
            </a:pPr>
            <a:r>
              <a:rPr lang="lt-LT" sz="2200" i="1" dirty="0" smtClean="0">
                <a:latin typeface="Times New Roman" pitchFamily="18" charset="0"/>
                <a:cs typeface="Times New Roman" pitchFamily="18" charset="0"/>
              </a:rPr>
              <a:t>    m</a:t>
            </a:r>
            <a:r>
              <a:rPr lang="lt-LT" sz="2200" dirty="0" smtClean="0">
                <a:latin typeface="Times New Roman" pitchFamily="18" charset="0"/>
                <a:cs typeface="Times New Roman" pitchFamily="18" charset="0"/>
              </a:rPr>
              <a:t> – kūno masė, </a:t>
            </a:r>
          </a:p>
          <a:p>
            <a:pPr>
              <a:buNone/>
            </a:pPr>
            <a:r>
              <a:rPr lang="lt-LT" sz="2200" dirty="0" smtClean="0">
                <a:latin typeface="Times New Roman" pitchFamily="18" charset="0"/>
                <a:cs typeface="Times New Roman" pitchFamily="18" charset="0"/>
              </a:rPr>
              <a:t>    v- kūno greitis.</a:t>
            </a:r>
            <a:endParaRPr lang="lt-LT" sz="2200" dirty="0">
              <a:latin typeface="Times New Roman" pitchFamily="18" charset="0"/>
              <a:cs typeface="Times New Roman" pitchFamily="18" charset="0"/>
            </a:endParaRPr>
          </a:p>
        </p:txBody>
      </p:sp>
      <p:pic>
        <p:nvPicPr>
          <p:cNvPr id="47106" name="Picture 2" descr="http://www.automedia.lt/resources/_catalog/automobiliu-sviesos.jpg"/>
          <p:cNvPicPr>
            <a:picLocks noChangeAspect="1" noChangeArrowheads="1"/>
          </p:cNvPicPr>
          <p:nvPr/>
        </p:nvPicPr>
        <p:blipFill>
          <a:blip r:embed="rId2" cstate="print"/>
          <a:srcRect/>
          <a:stretch>
            <a:fillRect/>
          </a:stretch>
        </p:blipFill>
        <p:spPr bwMode="auto">
          <a:xfrm>
            <a:off x="4572000" y="2564904"/>
            <a:ext cx="3888432" cy="2849116"/>
          </a:xfrm>
          <a:prstGeom prst="rect">
            <a:avLst/>
          </a:prstGeom>
          <a:noFill/>
        </p:spPr>
      </p:pic>
      <p:sp>
        <p:nvSpPr>
          <p:cNvPr id="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47105"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979712" y="3933056"/>
            <a:ext cx="428625" cy="55245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67544" y="332656"/>
            <a:ext cx="8229600" cy="1080120"/>
          </a:xfrm>
        </p:spPr>
        <p:txBody>
          <a:bodyPr>
            <a:normAutofit/>
          </a:bodyPr>
          <a:lstStyle/>
          <a:p>
            <a:pPr algn="ctr"/>
            <a:r>
              <a:rPr lang="lt-LT" sz="4400" b="1" dirty="0" smtClean="0">
                <a:latin typeface="Times New Roman" pitchFamily="18" charset="0"/>
                <a:cs typeface="Times New Roman" pitchFamily="18" charset="0"/>
              </a:rPr>
              <a:t>Atsinaujinantys energijos šaltiniai</a:t>
            </a:r>
            <a:endParaRPr lang="lt-LT" sz="4400" b="1" dirty="0">
              <a:latin typeface="Times New Roman" pitchFamily="18" charset="0"/>
              <a:cs typeface="Times New Roman" pitchFamily="18" charset="0"/>
            </a:endParaRPr>
          </a:p>
        </p:txBody>
      </p:sp>
      <p:sp>
        <p:nvSpPr>
          <p:cNvPr id="3" name="Turinio vietos rezervavimo ženklas 2"/>
          <p:cNvSpPr>
            <a:spLocks noGrp="1"/>
          </p:cNvSpPr>
          <p:nvPr>
            <p:ph idx="1"/>
          </p:nvPr>
        </p:nvSpPr>
        <p:spPr>
          <a:xfrm>
            <a:off x="457200" y="1600200"/>
            <a:ext cx="4762872" cy="4525963"/>
          </a:xfrm>
        </p:spPr>
        <p:txBody>
          <a:bodyPr>
            <a:normAutofit/>
          </a:bodyPr>
          <a:lstStyle/>
          <a:p>
            <a:pPr>
              <a:buNone/>
            </a:pPr>
            <a:r>
              <a:rPr lang="lt-LT" b="1" dirty="0" smtClean="0"/>
              <a:t>   </a:t>
            </a:r>
            <a:r>
              <a:rPr lang="lt-LT" b="1" dirty="0" err="1" smtClean="0">
                <a:latin typeface="Times New Roman" pitchFamily="18" charset="0"/>
                <a:cs typeface="Times New Roman" pitchFamily="18" charset="0"/>
              </a:rPr>
              <a:t>Atsinaujinan</a:t>
            </a:r>
            <a:r>
              <a:rPr lang="en-US" b="1" dirty="0" err="1" smtClean="0">
                <a:latin typeface="Times New Roman" pitchFamily="18" charset="0"/>
                <a:cs typeface="Times New Roman" pitchFamily="18" charset="0"/>
              </a:rPr>
              <a:t>tys</a:t>
            </a:r>
            <a:r>
              <a:rPr lang="lt-LT" b="1" dirty="0" smtClean="0">
                <a:latin typeface="Times New Roman" pitchFamily="18" charset="0"/>
                <a:cs typeface="Times New Roman" pitchFamily="18" charset="0"/>
              </a:rPr>
              <a:t> </a:t>
            </a:r>
            <a:r>
              <a:rPr lang="lt-LT" b="1" dirty="0">
                <a:latin typeface="Times New Roman" pitchFamily="18" charset="0"/>
                <a:cs typeface="Times New Roman" pitchFamily="18" charset="0"/>
              </a:rPr>
              <a:t>energijos </a:t>
            </a:r>
            <a:r>
              <a:rPr lang="lt-LT" b="1" dirty="0" smtClean="0">
                <a:latin typeface="Times New Roman" pitchFamily="18" charset="0"/>
                <a:cs typeface="Times New Roman" pitchFamily="18" charset="0"/>
              </a:rPr>
              <a:t>šaltiniai</a:t>
            </a:r>
            <a:r>
              <a:rPr lang="lt-LT" dirty="0" smtClean="0">
                <a:latin typeface="Times New Roman" pitchFamily="18" charset="0"/>
                <a:cs typeface="Times New Roman" pitchFamily="18" charset="0"/>
              </a:rPr>
              <a:t> yra </a:t>
            </a:r>
            <a:r>
              <a:rPr lang="lt-LT" dirty="0">
                <a:latin typeface="Times New Roman" pitchFamily="18" charset="0"/>
                <a:cs typeface="Times New Roman" pitchFamily="18" charset="0"/>
              </a:rPr>
              <a:t>energijos ištekliai gamtoje, kurių atsiradimą ir atsinaujinimą nulemia gamtos vyksmai: Saulės šviesa</a:t>
            </a:r>
            <a:r>
              <a:rPr lang="lt-LT" dirty="0" smtClean="0">
                <a:latin typeface="Times New Roman" pitchFamily="18" charset="0"/>
                <a:cs typeface="Times New Roman" pitchFamily="18" charset="0"/>
              </a:rPr>
              <a:t>,  vėjas</a:t>
            </a:r>
            <a:r>
              <a:rPr lang="lt-LT" dirty="0">
                <a:latin typeface="Times New Roman" pitchFamily="18" charset="0"/>
                <a:cs typeface="Times New Roman" pitchFamily="18" charset="0"/>
              </a:rPr>
              <a:t>, upių tekėjimas</a:t>
            </a:r>
            <a:r>
              <a:rPr lang="lt-LT" dirty="0" smtClean="0">
                <a:latin typeface="Times New Roman" pitchFamily="18" charset="0"/>
                <a:cs typeface="Times New Roman" pitchFamily="18" charset="0"/>
              </a:rPr>
              <a:t>, </a:t>
            </a: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jūrų</a:t>
            </a: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bangavimas</a:t>
            </a:r>
            <a:r>
              <a:rPr lang="lt-LT" dirty="0">
                <a:latin typeface="Times New Roman" pitchFamily="18" charset="0"/>
                <a:cs typeface="Times New Roman" pitchFamily="18" charset="0"/>
              </a:rPr>
              <a:t>, potvyniai ir atoslūgiai, </a:t>
            </a:r>
            <a:r>
              <a:rPr lang="lt-LT" dirty="0" smtClean="0">
                <a:latin typeface="Times New Roman" pitchFamily="18" charset="0"/>
                <a:cs typeface="Times New Roman" pitchFamily="18" charset="0"/>
              </a:rPr>
              <a:t>biomasės augimas</a:t>
            </a:r>
            <a:r>
              <a:rPr lang="lt-LT" dirty="0">
                <a:latin typeface="Times New Roman" pitchFamily="18" charset="0"/>
                <a:cs typeface="Times New Roman" pitchFamily="18" charset="0"/>
              </a:rPr>
              <a:t>, geoterminė energija. </a:t>
            </a:r>
          </a:p>
        </p:txBody>
      </p:sp>
      <p:sp>
        <p:nvSpPr>
          <p:cNvPr id="15361" name="Rectangle 1"/>
          <p:cNvSpPr>
            <a:spLocks noChangeArrowheads="1"/>
          </p:cNvSpPr>
          <p:nvPr/>
        </p:nvSpPr>
        <p:spPr bwMode="auto">
          <a:xfrm>
            <a:off x="4447604" y="113184"/>
            <a:ext cx="248786" cy="2308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lt-LT" sz="900" b="0" i="0" u="none" strike="noStrike" cap="none" normalizeH="0" baseline="0" dirty="0" smtClean="0">
                <a:ln>
                  <a:noFill/>
                </a:ln>
                <a:solidFill>
                  <a:srgbClr val="111111"/>
                </a:solidFill>
                <a:effectLst/>
                <a:latin typeface="Arial" pitchFamily="34" charset="0"/>
                <a:cs typeface="Arial" pitchFamily="34" charset="0"/>
              </a:rPr>
              <a:t>  </a:t>
            </a:r>
            <a:endParaRPr kumimoji="0" lang="lt-LT" sz="9000" b="0" i="0" u="none" strike="noStrike" cap="none" normalizeH="0" baseline="0" dirty="0" smtClean="0">
              <a:ln>
                <a:noFill/>
              </a:ln>
              <a:solidFill>
                <a:srgbClr val="111111"/>
              </a:solidFill>
              <a:effectLst/>
              <a:latin typeface="Arial" pitchFamily="34" charset="0"/>
              <a:cs typeface="Arial" pitchFamily="34" charset="0"/>
            </a:endParaRPr>
          </a:p>
        </p:txBody>
      </p:sp>
      <p:pic>
        <p:nvPicPr>
          <p:cNvPr id="15362" name="Picture 2" descr="http://www.geopolitika.lt/data/images/Atsin%20energijos%20saltiniai%204%20200x150.jpg"/>
          <p:cNvPicPr>
            <a:picLocks noChangeAspect="1" noChangeArrowheads="1"/>
          </p:cNvPicPr>
          <p:nvPr/>
        </p:nvPicPr>
        <p:blipFill>
          <a:blip r:embed="rId2" cstate="print"/>
          <a:srcRect/>
          <a:stretch>
            <a:fillRect/>
          </a:stretch>
        </p:blipFill>
        <p:spPr bwMode="auto">
          <a:xfrm>
            <a:off x="5508104" y="2060848"/>
            <a:ext cx="3240360" cy="252028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b="1" dirty="0" smtClean="0">
                <a:latin typeface="Times New Roman" pitchFamily="18" charset="0"/>
                <a:cs typeface="Times New Roman" pitchFamily="18" charset="0"/>
              </a:rPr>
              <a:t>Saulės energija</a:t>
            </a:r>
            <a:endParaRPr lang="lt-LT" b="1" dirty="0">
              <a:latin typeface="Times New Roman" pitchFamily="18" charset="0"/>
              <a:cs typeface="Times New Roman" pitchFamily="18" charset="0"/>
            </a:endParaRPr>
          </a:p>
        </p:txBody>
      </p:sp>
      <p:sp>
        <p:nvSpPr>
          <p:cNvPr id="3" name="Turinio vietos rezervavimo ženklas 2"/>
          <p:cNvSpPr>
            <a:spLocks noGrp="1"/>
          </p:cNvSpPr>
          <p:nvPr>
            <p:ph idx="1"/>
          </p:nvPr>
        </p:nvSpPr>
        <p:spPr>
          <a:xfrm>
            <a:off x="457200" y="1988840"/>
            <a:ext cx="4762872" cy="4137323"/>
          </a:xfrm>
        </p:spPr>
        <p:txBody>
          <a:bodyPr>
            <a:normAutofit/>
          </a:bodyPr>
          <a:lstStyle/>
          <a:p>
            <a:r>
              <a:rPr lang="lt-LT" dirty="0" smtClean="0">
                <a:latin typeface="Times New Roman" pitchFamily="18" charset="0"/>
                <a:cs typeface="Times New Roman" pitchFamily="18" charset="0"/>
              </a:rPr>
              <a:t>Atsinaujinantis energijos šaltinis.</a:t>
            </a:r>
          </a:p>
          <a:p>
            <a:r>
              <a:rPr lang="lt-LT" dirty="0" smtClean="0">
                <a:latin typeface="Times New Roman" pitchFamily="18" charset="0"/>
                <a:cs typeface="Times New Roman" pitchFamily="18" charset="0"/>
              </a:rPr>
              <a:t>Privalumai: saulės kolektoriai veikia tyliai</a:t>
            </a:r>
            <a:r>
              <a:rPr lang="en-US" dirty="0" smtClean="0">
                <a:latin typeface="Times New Roman" pitchFamily="18" charset="0"/>
                <a:cs typeface="Times New Roman" pitchFamily="18" charset="0"/>
              </a:rPr>
              <a:t>.</a:t>
            </a:r>
            <a:r>
              <a:rPr lang="lt-LT"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J</a:t>
            </a:r>
            <a:r>
              <a:rPr lang="lt-LT" dirty="0" smtClean="0">
                <a:latin typeface="Times New Roman" pitchFamily="18" charset="0"/>
                <a:cs typeface="Times New Roman" pitchFamily="18" charset="0"/>
              </a:rPr>
              <a:t>uos lengva prižiūrėti. Neišskiriamos šiltnamio dujos.</a:t>
            </a:r>
          </a:p>
          <a:p>
            <a:r>
              <a:rPr lang="lt-LT" dirty="0" smtClean="0">
                <a:latin typeface="Times New Roman" pitchFamily="18" charset="0"/>
                <a:cs typeface="Times New Roman" pitchFamily="18" charset="0"/>
              </a:rPr>
              <a:t>Trūkumai: kolektorius yra brangu pagaminti. Našumas priklauso nuo saulės.</a:t>
            </a:r>
            <a:endParaRPr lang="lt-LT" dirty="0">
              <a:latin typeface="Times New Roman" pitchFamily="18" charset="0"/>
              <a:cs typeface="Times New Roman" pitchFamily="18" charset="0"/>
            </a:endParaRPr>
          </a:p>
        </p:txBody>
      </p:sp>
      <p:pic>
        <p:nvPicPr>
          <p:cNvPr id="23554" name="Picture 2" descr="http://www.technologijos.lt/upload/image/n/technologijos/energija_ir_energetika/straipsnis-8976/1251348375elektrine.jpg"/>
          <p:cNvPicPr>
            <a:picLocks noChangeAspect="1" noChangeArrowheads="1"/>
          </p:cNvPicPr>
          <p:nvPr/>
        </p:nvPicPr>
        <p:blipFill>
          <a:blip r:embed="rId2" cstate="print"/>
          <a:srcRect/>
          <a:stretch>
            <a:fillRect/>
          </a:stretch>
        </p:blipFill>
        <p:spPr bwMode="auto">
          <a:xfrm>
            <a:off x="5148064" y="2420888"/>
            <a:ext cx="3744416" cy="2765698"/>
          </a:xfrm>
          <a:prstGeom prst="rect">
            <a:avLst/>
          </a:prstGeom>
          <a:noFill/>
        </p:spPr>
      </p:pic>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b="1" dirty="0" smtClean="0">
                <a:latin typeface="Times New Roman" pitchFamily="18" charset="0"/>
                <a:cs typeface="Times New Roman" pitchFamily="18" charset="0"/>
              </a:rPr>
              <a:t>Vėjo jėgainės</a:t>
            </a:r>
            <a:endParaRPr lang="lt-LT" b="1" dirty="0">
              <a:latin typeface="Times New Roman" pitchFamily="18" charset="0"/>
              <a:cs typeface="Times New Roman" pitchFamily="18" charset="0"/>
            </a:endParaRPr>
          </a:p>
        </p:txBody>
      </p:sp>
      <p:sp>
        <p:nvSpPr>
          <p:cNvPr id="3" name="Turinio vietos rezervavimo ženklas 2"/>
          <p:cNvSpPr>
            <a:spLocks noGrp="1"/>
          </p:cNvSpPr>
          <p:nvPr>
            <p:ph idx="1"/>
          </p:nvPr>
        </p:nvSpPr>
        <p:spPr>
          <a:xfrm>
            <a:off x="457200" y="2060848"/>
            <a:ext cx="4402832" cy="4065315"/>
          </a:xfrm>
        </p:spPr>
        <p:txBody>
          <a:bodyPr>
            <a:normAutofit lnSpcReduction="10000"/>
          </a:bodyPr>
          <a:lstStyle/>
          <a:p>
            <a:r>
              <a:rPr lang="lt-LT" dirty="0" smtClean="0">
                <a:latin typeface="Times New Roman" pitchFamily="18" charset="0"/>
                <a:cs typeface="Times New Roman" pitchFamily="18" charset="0"/>
              </a:rPr>
              <a:t>Atsinaujinantis energijos šaltinis.</a:t>
            </a:r>
          </a:p>
          <a:p>
            <a:r>
              <a:rPr lang="lt-LT" dirty="0" smtClean="0">
                <a:latin typeface="Times New Roman" pitchFamily="18" charset="0"/>
                <a:cs typeface="Times New Roman" pitchFamily="18" charset="0"/>
              </a:rPr>
              <a:t>Privalumai: galima naudoti elektra aprūpinant tiek pavienius namus, tiek miestus. </a:t>
            </a:r>
            <a:r>
              <a:rPr lang="lt-LT" dirty="0">
                <a:latin typeface="Times New Roman" pitchFamily="18" charset="0"/>
                <a:cs typeface="Times New Roman" pitchFamily="18" charset="0"/>
              </a:rPr>
              <a:t>N</a:t>
            </a:r>
            <a:r>
              <a:rPr lang="lt-LT" dirty="0" smtClean="0">
                <a:latin typeface="Times New Roman" pitchFamily="18" charset="0"/>
                <a:cs typeface="Times New Roman" pitchFamily="18" charset="0"/>
              </a:rPr>
              <a:t>eišskiriamos šiltnamio dujos.</a:t>
            </a:r>
          </a:p>
          <a:p>
            <a:r>
              <a:rPr lang="lt-LT" dirty="0" smtClean="0">
                <a:latin typeface="Times New Roman" pitchFamily="18" charset="0"/>
                <a:cs typeface="Times New Roman" pitchFamily="18" charset="0"/>
              </a:rPr>
              <a:t>Trūkumai: triukšmingos ir brangios. Efektyvumas priklauso nuo vėjo.</a:t>
            </a:r>
            <a:endParaRPr lang="lt-LT" dirty="0">
              <a:latin typeface="Times New Roman" pitchFamily="18" charset="0"/>
              <a:cs typeface="Times New Roman" pitchFamily="18" charset="0"/>
            </a:endParaRPr>
          </a:p>
        </p:txBody>
      </p:sp>
      <p:pic>
        <p:nvPicPr>
          <p:cNvPr id="17410" name="Picture 2" descr="http://www.technologijos.lt/upload/image/n/technologijos/energija_ir_energetika/S-12856/vejo-energija.jpg"/>
          <p:cNvPicPr>
            <a:picLocks noChangeAspect="1" noChangeArrowheads="1"/>
          </p:cNvPicPr>
          <p:nvPr/>
        </p:nvPicPr>
        <p:blipFill>
          <a:blip r:embed="rId2" cstate="print"/>
          <a:srcRect/>
          <a:stretch>
            <a:fillRect/>
          </a:stretch>
        </p:blipFill>
        <p:spPr bwMode="auto">
          <a:xfrm>
            <a:off x="4932040" y="2564904"/>
            <a:ext cx="3810000" cy="285750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b="1" dirty="0" smtClean="0">
                <a:latin typeface="Times New Roman" pitchFamily="18" charset="0"/>
                <a:cs typeface="Times New Roman" pitchFamily="18" charset="0"/>
              </a:rPr>
              <a:t>Potvynių jėgainės</a:t>
            </a:r>
            <a:endParaRPr lang="lt-LT" b="1" dirty="0">
              <a:latin typeface="Times New Roman" pitchFamily="18" charset="0"/>
              <a:cs typeface="Times New Roman" pitchFamily="18" charset="0"/>
            </a:endParaRPr>
          </a:p>
        </p:txBody>
      </p:sp>
      <p:sp>
        <p:nvSpPr>
          <p:cNvPr id="3" name="Turinio vietos rezervavimo ženklas 2"/>
          <p:cNvSpPr>
            <a:spLocks noGrp="1"/>
          </p:cNvSpPr>
          <p:nvPr>
            <p:ph idx="1"/>
          </p:nvPr>
        </p:nvSpPr>
        <p:spPr>
          <a:xfrm>
            <a:off x="457200" y="2060848"/>
            <a:ext cx="3970784" cy="4065315"/>
          </a:xfrm>
        </p:spPr>
        <p:txBody>
          <a:bodyPr>
            <a:normAutofit lnSpcReduction="10000"/>
          </a:bodyPr>
          <a:lstStyle/>
          <a:p>
            <a:r>
              <a:rPr lang="lt-LT" dirty="0" smtClean="0">
                <a:latin typeface="Times New Roman" pitchFamily="18" charset="0"/>
                <a:cs typeface="Times New Roman" pitchFamily="18" charset="0"/>
              </a:rPr>
              <a:t>Atsinaujinantis energijos šaltinis.</a:t>
            </a:r>
          </a:p>
          <a:p>
            <a:r>
              <a:rPr lang="lt-LT" dirty="0" smtClean="0">
                <a:latin typeface="Times New Roman" pitchFamily="18" charset="0"/>
                <a:cs typeface="Times New Roman" pitchFamily="18" charset="0"/>
              </a:rPr>
              <a:t>Privalumai: </a:t>
            </a:r>
            <a:r>
              <a:rPr lang="lt-LT" dirty="0">
                <a:latin typeface="Times New Roman" pitchFamily="18" charset="0"/>
                <a:cs typeface="Times New Roman" pitchFamily="18" charset="0"/>
              </a:rPr>
              <a:t>n</a:t>
            </a:r>
            <a:r>
              <a:rPr lang="lt-LT" dirty="0" smtClean="0">
                <a:latin typeface="Times New Roman" pitchFamily="18" charset="0"/>
                <a:cs typeface="Times New Roman" pitchFamily="18" charset="0"/>
              </a:rPr>
              <a:t>uspėjamas ir patikimas energijos šaltinis. Neišskiriamos šiltnamio dujos.</a:t>
            </a:r>
          </a:p>
          <a:p>
            <a:r>
              <a:rPr lang="lt-LT" dirty="0" smtClean="0">
                <a:latin typeface="Times New Roman" pitchFamily="18" charset="0"/>
                <a:cs typeface="Times New Roman" pitchFamily="18" charset="0"/>
              </a:rPr>
              <a:t>Trūkumai: brangus įrengimas. Gali neigiamai paveikti aplinką (vandens telkinių ekosistemą)</a:t>
            </a:r>
            <a:r>
              <a:rPr lang="en-US" dirty="0" smtClean="0">
                <a:latin typeface="Times New Roman" pitchFamily="18" charset="0"/>
                <a:cs typeface="Times New Roman" pitchFamily="18" charset="0"/>
              </a:rPr>
              <a:t>.</a:t>
            </a:r>
            <a:endParaRPr lang="lt-LT" dirty="0">
              <a:latin typeface="Times New Roman" pitchFamily="18" charset="0"/>
              <a:cs typeface="Times New Roman" pitchFamily="18" charset="0"/>
            </a:endParaRPr>
          </a:p>
        </p:txBody>
      </p:sp>
      <p:pic>
        <p:nvPicPr>
          <p:cNvPr id="18434" name="Picture 2" descr="http://www.technologijos.lt/upload/image/n/technologijos/energija_ir_energetika/S-32117/siemens-energy.jpg"/>
          <p:cNvPicPr>
            <a:picLocks noChangeAspect="1" noChangeArrowheads="1"/>
          </p:cNvPicPr>
          <p:nvPr/>
        </p:nvPicPr>
        <p:blipFill>
          <a:blip r:embed="rId2" cstate="print"/>
          <a:srcRect/>
          <a:stretch>
            <a:fillRect/>
          </a:stretch>
        </p:blipFill>
        <p:spPr bwMode="auto">
          <a:xfrm>
            <a:off x="4716016" y="2492896"/>
            <a:ext cx="4104456" cy="3024336"/>
          </a:xfrm>
          <a:prstGeom prst="rect">
            <a:avLst/>
          </a:prstGeom>
          <a:noFill/>
        </p:spPr>
      </p:pic>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b="1" dirty="0" smtClean="0">
                <a:latin typeface="Times New Roman" pitchFamily="18" charset="0"/>
                <a:cs typeface="Times New Roman" pitchFamily="18" charset="0"/>
              </a:rPr>
              <a:t>Biokuras</a:t>
            </a:r>
            <a:endParaRPr lang="lt-LT" b="1" dirty="0">
              <a:latin typeface="Times New Roman" pitchFamily="18" charset="0"/>
              <a:cs typeface="Times New Roman" pitchFamily="18" charset="0"/>
            </a:endParaRPr>
          </a:p>
        </p:txBody>
      </p:sp>
      <p:sp>
        <p:nvSpPr>
          <p:cNvPr id="3" name="Turinio vietos rezervavimo ženklas 2"/>
          <p:cNvSpPr>
            <a:spLocks noGrp="1"/>
          </p:cNvSpPr>
          <p:nvPr>
            <p:ph idx="1"/>
          </p:nvPr>
        </p:nvSpPr>
        <p:spPr>
          <a:xfrm>
            <a:off x="457200" y="1988840"/>
            <a:ext cx="4186808" cy="4137323"/>
          </a:xfrm>
        </p:spPr>
        <p:txBody>
          <a:bodyPr>
            <a:normAutofit lnSpcReduction="10000"/>
          </a:bodyPr>
          <a:lstStyle/>
          <a:p>
            <a:r>
              <a:rPr lang="lt-LT" dirty="0" smtClean="0">
                <a:latin typeface="Times New Roman" pitchFamily="18" charset="0"/>
                <a:cs typeface="Times New Roman" pitchFamily="18" charset="0"/>
              </a:rPr>
              <a:t>Atsinaujinantis energijos šaltinis.</a:t>
            </a:r>
          </a:p>
          <a:p>
            <a:r>
              <a:rPr lang="lt-LT" dirty="0" smtClean="0">
                <a:latin typeface="Times New Roman" pitchFamily="18" charset="0"/>
                <a:cs typeface="Times New Roman" pitchFamily="18" charset="0"/>
              </a:rPr>
              <a:t>Privalumai: galima pagaminti elektrą ir degalus. Pigūs ir paplitę energijos ištekliai.</a:t>
            </a:r>
          </a:p>
          <a:p>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Trūkumai: deginant išsiskiria anglies dioksidas. Atsinaujina tik sodinant pasėlius.</a:t>
            </a:r>
            <a:endParaRPr lang="lt-LT" dirty="0">
              <a:latin typeface="Times New Roman" pitchFamily="18" charset="0"/>
              <a:cs typeface="Times New Roman" pitchFamily="18" charset="0"/>
            </a:endParaRPr>
          </a:p>
        </p:txBody>
      </p:sp>
      <p:pic>
        <p:nvPicPr>
          <p:cNvPr id="19458" name="Picture 2" descr="http://g4.dcdn.lt/images/pix/file55605369_b07f24f4.jpg"/>
          <p:cNvPicPr>
            <a:picLocks noChangeAspect="1" noChangeArrowheads="1"/>
          </p:cNvPicPr>
          <p:nvPr/>
        </p:nvPicPr>
        <p:blipFill>
          <a:blip r:embed="rId2" cstate="print"/>
          <a:srcRect/>
          <a:stretch>
            <a:fillRect/>
          </a:stretch>
        </p:blipFill>
        <p:spPr bwMode="auto">
          <a:xfrm>
            <a:off x="4644008" y="2348880"/>
            <a:ext cx="4176463" cy="3096344"/>
          </a:xfrm>
          <a:prstGeom prst="rect">
            <a:avLst/>
          </a:prstGeom>
          <a:noFill/>
        </p:spPr>
      </p:pic>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67544" y="692696"/>
            <a:ext cx="8229600" cy="1143000"/>
          </a:xfrm>
        </p:spPr>
        <p:txBody>
          <a:bodyPr/>
          <a:lstStyle/>
          <a:p>
            <a:pPr algn="ctr"/>
            <a:r>
              <a:rPr lang="lt-LT" b="1" dirty="0" smtClean="0">
                <a:latin typeface="Times New Roman" pitchFamily="18" charset="0"/>
                <a:cs typeface="Times New Roman" pitchFamily="18" charset="0"/>
              </a:rPr>
              <a:t>Mediena</a:t>
            </a:r>
            <a:endParaRPr lang="lt-LT" b="1" dirty="0">
              <a:latin typeface="Times New Roman" pitchFamily="18" charset="0"/>
              <a:cs typeface="Times New Roman" pitchFamily="18" charset="0"/>
            </a:endParaRPr>
          </a:p>
        </p:txBody>
      </p:sp>
      <p:sp>
        <p:nvSpPr>
          <p:cNvPr id="3" name="Turinio vietos rezervavimo ženklas 2"/>
          <p:cNvSpPr>
            <a:spLocks noGrp="1"/>
          </p:cNvSpPr>
          <p:nvPr>
            <p:ph idx="1"/>
          </p:nvPr>
        </p:nvSpPr>
        <p:spPr>
          <a:xfrm>
            <a:off x="457200" y="1988840"/>
            <a:ext cx="4186808" cy="4137323"/>
          </a:xfrm>
        </p:spPr>
        <p:txBody>
          <a:bodyPr>
            <a:normAutofit lnSpcReduction="10000"/>
          </a:bodyPr>
          <a:lstStyle/>
          <a:p>
            <a:r>
              <a:rPr lang="lt-LT" dirty="0" smtClean="0">
                <a:latin typeface="Times New Roman" pitchFamily="18" charset="0"/>
                <a:cs typeface="Times New Roman" pitchFamily="18" charset="0"/>
              </a:rPr>
              <a:t>Atsinaujinantis energijos šaltinis.</a:t>
            </a:r>
          </a:p>
          <a:p>
            <a:r>
              <a:rPr lang="lt-LT" dirty="0" smtClean="0">
                <a:latin typeface="Times New Roman" pitchFamily="18" charset="0"/>
                <a:cs typeface="Times New Roman" pitchFamily="18" charset="0"/>
              </a:rPr>
              <a:t>Privalumai: pigūs ir paplitę ištekliai. Ilgalaikis, darnų vystymąsi atitinkantis šaltinis.</a:t>
            </a:r>
          </a:p>
          <a:p>
            <a:r>
              <a:rPr lang="lt-LT" dirty="0" smtClean="0">
                <a:latin typeface="Times New Roman" pitchFamily="18" charset="0"/>
                <a:cs typeface="Times New Roman" pitchFamily="18" charset="0"/>
              </a:rPr>
              <a:t>Trūkumai: deginant išsiskiria anglies dioksidas. Atsinaujina tik sodinant medžius.</a:t>
            </a:r>
            <a:endParaRPr lang="lt-LT" dirty="0">
              <a:latin typeface="Times New Roman" pitchFamily="18" charset="0"/>
              <a:cs typeface="Times New Roman" pitchFamily="18" charset="0"/>
            </a:endParaRPr>
          </a:p>
        </p:txBody>
      </p:sp>
      <p:pic>
        <p:nvPicPr>
          <p:cNvPr id="22530" name="Picture 2" descr="http://www.15min.lt/images/photos/619068/original/mediena-5121e798a57be.jpg"/>
          <p:cNvPicPr>
            <a:picLocks noChangeAspect="1" noChangeArrowheads="1"/>
          </p:cNvPicPr>
          <p:nvPr/>
        </p:nvPicPr>
        <p:blipFill>
          <a:blip r:embed="rId2" cstate="print"/>
          <a:srcRect/>
          <a:stretch>
            <a:fillRect/>
          </a:stretch>
        </p:blipFill>
        <p:spPr bwMode="auto">
          <a:xfrm>
            <a:off x="4644008" y="2420888"/>
            <a:ext cx="4032448" cy="2892549"/>
          </a:xfrm>
          <a:prstGeom prst="rect">
            <a:avLst/>
          </a:prstGeom>
          <a:noFill/>
        </p:spPr>
      </p:pic>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b="1" dirty="0" smtClean="0">
                <a:latin typeface="Times New Roman" pitchFamily="18" charset="0"/>
                <a:cs typeface="Times New Roman" pitchFamily="18" charset="0"/>
              </a:rPr>
              <a:t>Geoterminės jėgainės</a:t>
            </a:r>
            <a:endParaRPr lang="lt-LT" b="1" dirty="0">
              <a:latin typeface="Times New Roman" pitchFamily="18" charset="0"/>
              <a:cs typeface="Times New Roman" pitchFamily="18" charset="0"/>
            </a:endParaRPr>
          </a:p>
        </p:txBody>
      </p:sp>
      <p:sp>
        <p:nvSpPr>
          <p:cNvPr id="3" name="Turinio vietos rezervavimo ženklas 2"/>
          <p:cNvSpPr>
            <a:spLocks noGrp="1"/>
          </p:cNvSpPr>
          <p:nvPr>
            <p:ph idx="1"/>
          </p:nvPr>
        </p:nvSpPr>
        <p:spPr>
          <a:xfrm>
            <a:off x="457200" y="2060848"/>
            <a:ext cx="4330824" cy="4065315"/>
          </a:xfrm>
        </p:spPr>
        <p:txBody>
          <a:bodyPr>
            <a:normAutofit/>
          </a:bodyPr>
          <a:lstStyle/>
          <a:p>
            <a:r>
              <a:rPr lang="lt-LT" dirty="0" smtClean="0">
                <a:latin typeface="Times New Roman" pitchFamily="18" charset="0"/>
                <a:cs typeface="Times New Roman" pitchFamily="18" charset="0"/>
              </a:rPr>
              <a:t>Atsinaujinantis energijos šaltinis.</a:t>
            </a:r>
          </a:p>
          <a:p>
            <a:r>
              <a:rPr lang="lt-LT" dirty="0" smtClean="0">
                <a:latin typeface="Times New Roman" pitchFamily="18" charset="0"/>
                <a:cs typeface="Times New Roman" pitchFamily="18" charset="0"/>
              </a:rPr>
              <a:t>Privalumai: neišskiriamos kenksmingos dujos. Gausūs energijos ištekliai.</a:t>
            </a:r>
          </a:p>
          <a:p>
            <a:r>
              <a:rPr lang="lt-LT" dirty="0" smtClean="0">
                <a:latin typeface="Times New Roman" pitchFamily="18" charset="0"/>
                <a:cs typeface="Times New Roman" pitchFamily="18" charset="0"/>
              </a:rPr>
              <a:t>Trūkumai: brangus įrengimas. Našumas priklauso nuo vulkaninio aktyvumo.</a:t>
            </a:r>
            <a:endParaRPr lang="lt-LT" dirty="0">
              <a:latin typeface="Times New Roman" pitchFamily="18" charset="0"/>
              <a:cs typeface="Times New Roman" pitchFamily="18" charset="0"/>
            </a:endParaRPr>
          </a:p>
        </p:txBody>
      </p:sp>
      <p:pic>
        <p:nvPicPr>
          <p:cNvPr id="21506" name="Picture 2" descr="https://upload.wikimedia.org/wikipedia/commons/thumb/9/9f/NesjavellirPowerPlant_edit2.jpg/320px-NesjavellirPowerPlant_edit2.jpg"/>
          <p:cNvPicPr>
            <a:picLocks noChangeAspect="1" noChangeArrowheads="1"/>
          </p:cNvPicPr>
          <p:nvPr/>
        </p:nvPicPr>
        <p:blipFill>
          <a:blip r:embed="rId2" cstate="print"/>
          <a:srcRect/>
          <a:stretch>
            <a:fillRect/>
          </a:stretch>
        </p:blipFill>
        <p:spPr bwMode="auto">
          <a:xfrm>
            <a:off x="4716016" y="2348880"/>
            <a:ext cx="3888432" cy="2952328"/>
          </a:xfrm>
          <a:prstGeom prst="rect">
            <a:avLst/>
          </a:prstGeom>
          <a:noFill/>
        </p:spPr>
      </p:pic>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b="1" dirty="0" smtClean="0">
                <a:latin typeface="Times New Roman" pitchFamily="18" charset="0"/>
                <a:cs typeface="Times New Roman" pitchFamily="18" charset="0"/>
              </a:rPr>
              <a:t>Hidroelektrinės</a:t>
            </a:r>
            <a:endParaRPr lang="lt-LT" b="1" dirty="0">
              <a:latin typeface="Times New Roman" pitchFamily="18" charset="0"/>
              <a:cs typeface="Times New Roman" pitchFamily="18" charset="0"/>
            </a:endParaRPr>
          </a:p>
        </p:txBody>
      </p:sp>
      <p:sp>
        <p:nvSpPr>
          <p:cNvPr id="3" name="Turinio vietos rezervavimo ženklas 2"/>
          <p:cNvSpPr>
            <a:spLocks noGrp="1"/>
          </p:cNvSpPr>
          <p:nvPr>
            <p:ph idx="1"/>
          </p:nvPr>
        </p:nvSpPr>
        <p:spPr>
          <a:xfrm>
            <a:off x="457200" y="2060848"/>
            <a:ext cx="4402832" cy="4065315"/>
          </a:xfrm>
        </p:spPr>
        <p:txBody>
          <a:bodyPr>
            <a:normAutofit fontScale="92500"/>
          </a:bodyPr>
          <a:lstStyle/>
          <a:p>
            <a:r>
              <a:rPr lang="lt-LT" dirty="0" smtClean="0">
                <a:latin typeface="Times New Roman" pitchFamily="18" charset="0"/>
                <a:cs typeface="Times New Roman" pitchFamily="18" charset="0"/>
              </a:rPr>
              <a:t>Atsinaujinantis energijos šaltinis</a:t>
            </a:r>
          </a:p>
          <a:p>
            <a:r>
              <a:rPr lang="lt-LT" dirty="0" smtClean="0">
                <a:latin typeface="Times New Roman" pitchFamily="18" charset="0"/>
                <a:cs typeface="Times New Roman" pitchFamily="18" charset="0"/>
              </a:rPr>
              <a:t>Privalumai:</a:t>
            </a:r>
            <a:r>
              <a:rPr lang="en-US" dirty="0" smtClean="0">
                <a:latin typeface="Times New Roman" pitchFamily="18" charset="0"/>
                <a:cs typeface="Times New Roman" pitchFamily="18" charset="0"/>
              </a:rPr>
              <a:t> </a:t>
            </a:r>
            <a:r>
              <a:rPr lang="lt-LT" dirty="0" smtClean="0">
                <a:latin typeface="Times New Roman" pitchFamily="18" charset="0"/>
                <a:cs typeface="Times New Roman" pitchFamily="18" charset="0"/>
              </a:rPr>
              <a:t>ne tik gaminama energija, bet ir suformuojami vandens telkiniai. Neišskiriamos šiltnamio dujos.</a:t>
            </a:r>
          </a:p>
          <a:p>
            <a:r>
              <a:rPr lang="lt-LT" dirty="0" smtClean="0">
                <a:latin typeface="Times New Roman" pitchFamily="18" charset="0"/>
                <a:cs typeface="Times New Roman" pitchFamily="18" charset="0"/>
              </a:rPr>
              <a:t>Trūkumai: gali kilti potvyniai, užliejantys šalia esančias teritorijas. Brangus įrengimas.</a:t>
            </a:r>
            <a:endParaRPr lang="lt-LT" dirty="0">
              <a:latin typeface="Times New Roman" pitchFamily="18" charset="0"/>
              <a:cs typeface="Times New Roman" pitchFamily="18" charset="0"/>
            </a:endParaRPr>
          </a:p>
        </p:txBody>
      </p:sp>
      <p:pic>
        <p:nvPicPr>
          <p:cNvPr id="20482" name="Picture 2" descr="http://www.15min.lt/images/photos/616292/big/plavinu-hidroelektrine-4f867e23140ac.jpg"/>
          <p:cNvPicPr>
            <a:picLocks noChangeAspect="1" noChangeArrowheads="1"/>
          </p:cNvPicPr>
          <p:nvPr/>
        </p:nvPicPr>
        <p:blipFill>
          <a:blip r:embed="rId2" cstate="print"/>
          <a:srcRect/>
          <a:stretch>
            <a:fillRect/>
          </a:stretch>
        </p:blipFill>
        <p:spPr bwMode="auto">
          <a:xfrm>
            <a:off x="4860032" y="2492896"/>
            <a:ext cx="4032448" cy="291924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pPr algn="ctr"/>
            <a:r>
              <a:rPr lang="lt-LT" b="1" dirty="0" smtClean="0">
                <a:latin typeface="Times New Roman" pitchFamily="18" charset="0"/>
                <a:cs typeface="Times New Roman" pitchFamily="18" charset="0"/>
              </a:rPr>
              <a:t>Neatsinaujinantys energijos šaltiniai</a:t>
            </a:r>
            <a:endParaRPr lang="lt-LT" b="1" dirty="0">
              <a:latin typeface="Times New Roman" pitchFamily="18" charset="0"/>
              <a:cs typeface="Times New Roman" pitchFamily="18" charset="0"/>
            </a:endParaRPr>
          </a:p>
        </p:txBody>
      </p:sp>
      <p:sp>
        <p:nvSpPr>
          <p:cNvPr id="3" name="Turinio vietos rezervavimo ženklas 2"/>
          <p:cNvSpPr>
            <a:spLocks noGrp="1"/>
          </p:cNvSpPr>
          <p:nvPr>
            <p:ph idx="1"/>
          </p:nvPr>
        </p:nvSpPr>
        <p:spPr>
          <a:xfrm>
            <a:off x="457200" y="1935480"/>
            <a:ext cx="7715200" cy="2429624"/>
          </a:xfrm>
        </p:spPr>
        <p:txBody>
          <a:bodyPr>
            <a:normAutofit/>
          </a:bodyPr>
          <a:lstStyle/>
          <a:p>
            <a:r>
              <a:rPr lang="lt-LT" dirty="0">
                <a:latin typeface="Times New Roman" pitchFamily="18" charset="0"/>
                <a:cs typeface="Times New Roman" pitchFamily="18" charset="0"/>
              </a:rPr>
              <a:t>Neatsinaujinantys energijos </a:t>
            </a:r>
            <a:r>
              <a:rPr lang="lt-LT" dirty="0" smtClean="0">
                <a:latin typeface="Times New Roman" pitchFamily="18" charset="0"/>
                <a:cs typeface="Times New Roman" pitchFamily="18" charset="0"/>
              </a:rPr>
              <a:t>šaltiniai </a:t>
            </a:r>
            <a:r>
              <a:rPr lang="lt-LT" dirty="0">
                <a:latin typeface="Times New Roman" pitchFamily="18" charset="0"/>
                <a:cs typeface="Times New Roman" pitchFamily="18" charset="0"/>
              </a:rPr>
              <a:t>yra labai lėtai, per milijonus metų susidarantys energijos ištekliai. Tai </a:t>
            </a:r>
            <a:r>
              <a:rPr lang="lt-LT" dirty="0" smtClean="0">
                <a:latin typeface="Times New Roman" pitchFamily="18" charset="0"/>
                <a:cs typeface="Times New Roman" pitchFamily="18" charset="0"/>
              </a:rPr>
              <a:t>–iškastinis</a:t>
            </a:r>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kuras, </a:t>
            </a:r>
            <a:r>
              <a:rPr lang="lt-LT" dirty="0">
                <a:latin typeface="Times New Roman" pitchFamily="18" charset="0"/>
                <a:cs typeface="Times New Roman" pitchFamily="18" charset="0"/>
              </a:rPr>
              <a:t>akmens anglys, nafta, dujos. Visų jų atsargų žmonijai turėtų užtekti dar apie tūkstantį metų. Naftos žmonijai užteks maždaug 60-čiai metų.</a:t>
            </a:r>
          </a:p>
        </p:txBody>
      </p:sp>
      <p:pic>
        <p:nvPicPr>
          <p:cNvPr id="37890" name="Picture 2" descr="http://www.marketnews.lt/wp-content/uploads/2015/02/akmens-anglys.jpg"/>
          <p:cNvPicPr>
            <a:picLocks noChangeAspect="1" noChangeArrowheads="1"/>
          </p:cNvPicPr>
          <p:nvPr/>
        </p:nvPicPr>
        <p:blipFill>
          <a:blip r:embed="rId2" cstate="print"/>
          <a:srcRect/>
          <a:stretch>
            <a:fillRect/>
          </a:stretch>
        </p:blipFill>
        <p:spPr bwMode="auto">
          <a:xfrm>
            <a:off x="3203848" y="4725144"/>
            <a:ext cx="2664296" cy="1686296"/>
          </a:xfrm>
          <a:prstGeom prst="rect">
            <a:avLst/>
          </a:prstGeom>
          <a:noFill/>
        </p:spPr>
      </p:pic>
      <p:pic>
        <p:nvPicPr>
          <p:cNvPr id="5" name="Picture 2" descr="http://g1.dcdn.lt/images/pix/520x270/hrwqXCRd6-0/nafta-asociatyvi-nuotr-63918136.jpg"/>
          <p:cNvPicPr>
            <a:picLocks noChangeAspect="1" noChangeArrowheads="1"/>
          </p:cNvPicPr>
          <p:nvPr/>
        </p:nvPicPr>
        <p:blipFill>
          <a:blip r:embed="rId3" cstate="print"/>
          <a:srcRect/>
          <a:stretch>
            <a:fillRect/>
          </a:stretch>
        </p:blipFill>
        <p:spPr bwMode="auto">
          <a:xfrm>
            <a:off x="6228184" y="4725144"/>
            <a:ext cx="2376264" cy="1635647"/>
          </a:xfrm>
          <a:prstGeom prst="rect">
            <a:avLst/>
          </a:prstGeom>
          <a:noFill/>
        </p:spPr>
      </p:pic>
      <p:pic>
        <p:nvPicPr>
          <p:cNvPr id="37892" name="Picture 4" descr="http://www.technologijos.lt/upload/image/n/technologijos/energija_ir_energetika/S-53010/atomine-elektrine.jpg"/>
          <p:cNvPicPr>
            <a:picLocks noChangeAspect="1" noChangeArrowheads="1"/>
          </p:cNvPicPr>
          <p:nvPr/>
        </p:nvPicPr>
        <p:blipFill>
          <a:blip r:embed="rId4" cstate="print"/>
          <a:srcRect/>
          <a:stretch>
            <a:fillRect/>
          </a:stretch>
        </p:blipFill>
        <p:spPr bwMode="auto">
          <a:xfrm>
            <a:off x="395536" y="4725144"/>
            <a:ext cx="2448272" cy="1682552"/>
          </a:xfrm>
          <a:prstGeom prst="rect">
            <a:avLst/>
          </a:prstGeom>
          <a:noFill/>
        </p:spPr>
      </p:pic>
    </p:spTree>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b="1" dirty="0" smtClean="0">
                <a:latin typeface="Times New Roman" pitchFamily="18" charset="0"/>
                <a:cs typeface="Times New Roman" pitchFamily="18" charset="0"/>
              </a:rPr>
              <a:t>Atominės elektrinės</a:t>
            </a:r>
            <a:endParaRPr lang="lt-LT" b="1" dirty="0">
              <a:latin typeface="Times New Roman" pitchFamily="18" charset="0"/>
              <a:cs typeface="Times New Roman" pitchFamily="18" charset="0"/>
            </a:endParaRPr>
          </a:p>
        </p:txBody>
      </p:sp>
      <p:sp>
        <p:nvSpPr>
          <p:cNvPr id="3" name="Turinio vietos rezervavimo ženklas 2"/>
          <p:cNvSpPr>
            <a:spLocks noGrp="1"/>
          </p:cNvSpPr>
          <p:nvPr>
            <p:ph idx="1"/>
          </p:nvPr>
        </p:nvSpPr>
        <p:spPr>
          <a:xfrm>
            <a:off x="457200" y="2060848"/>
            <a:ext cx="4114800" cy="4065315"/>
          </a:xfrm>
        </p:spPr>
        <p:txBody>
          <a:bodyPr>
            <a:normAutofit fontScale="92500" lnSpcReduction="20000"/>
          </a:bodyPr>
          <a:lstStyle/>
          <a:p>
            <a:r>
              <a:rPr lang="lt-LT" dirty="0" smtClean="0">
                <a:latin typeface="Times New Roman" pitchFamily="18" charset="0"/>
                <a:cs typeface="Times New Roman" pitchFamily="18" charset="0"/>
              </a:rPr>
              <a:t>Neatsinaujinantis energijos šaltinis.</a:t>
            </a:r>
          </a:p>
          <a:p>
            <a:r>
              <a:rPr lang="lt-LT" dirty="0" smtClean="0">
                <a:latin typeface="Times New Roman" pitchFamily="18" charset="0"/>
                <a:cs typeface="Times New Roman" pitchFamily="18" charset="0"/>
              </a:rPr>
              <a:t>Privalumai: neapdirbtos medžiagos yra gana pigios, didelis efektyvumas. Neišskiriamos šiltnamio dujos</a:t>
            </a:r>
            <a:r>
              <a:rPr lang="en-US" dirty="0" smtClean="0">
                <a:latin typeface="Times New Roman" pitchFamily="18" charset="0"/>
                <a:cs typeface="Times New Roman" pitchFamily="18" charset="0"/>
              </a:rPr>
              <a:t>.</a:t>
            </a:r>
            <a:endParaRPr lang="lt-LT" dirty="0" smtClean="0">
              <a:latin typeface="Times New Roman" pitchFamily="18" charset="0"/>
              <a:cs typeface="Times New Roman" pitchFamily="18" charset="0"/>
            </a:endParaRPr>
          </a:p>
          <a:p>
            <a:r>
              <a:rPr lang="lt-LT" dirty="0" smtClean="0">
                <a:latin typeface="Times New Roman" pitchFamily="18" charset="0"/>
                <a:cs typeface="Times New Roman" pitchFamily="18" charset="0"/>
              </a:rPr>
              <a:t>Trūkumai: branduolinės atliekos yra labai kenksmingos. Brangu išlaikyti branduolinius reaktorius.</a:t>
            </a:r>
            <a:endParaRPr lang="lt-LT" dirty="0">
              <a:latin typeface="Times New Roman" pitchFamily="18" charset="0"/>
              <a:cs typeface="Times New Roman" pitchFamily="18" charset="0"/>
            </a:endParaRPr>
          </a:p>
        </p:txBody>
      </p:sp>
      <p:pic>
        <p:nvPicPr>
          <p:cNvPr id="25602" name="Picture 2" descr="http://www.veidas.lt/wp-content/uploads/atomine-elektrine-scanpix_px2502.jpg"/>
          <p:cNvPicPr>
            <a:picLocks noChangeAspect="1" noChangeArrowheads="1"/>
          </p:cNvPicPr>
          <p:nvPr/>
        </p:nvPicPr>
        <p:blipFill>
          <a:blip r:embed="rId2" cstate="print"/>
          <a:srcRect/>
          <a:stretch>
            <a:fillRect/>
          </a:stretch>
        </p:blipFill>
        <p:spPr bwMode="auto">
          <a:xfrm>
            <a:off x="4716016" y="2420888"/>
            <a:ext cx="3888432" cy="2952328"/>
          </a:xfrm>
          <a:prstGeom prst="rect">
            <a:avLst/>
          </a:prstGeom>
          <a:noFill/>
        </p:spPr>
      </p:pic>
    </p:spTree>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b="1" dirty="0" smtClean="0">
                <a:latin typeface="Times New Roman" pitchFamily="18" charset="0"/>
                <a:cs typeface="Times New Roman" pitchFamily="18" charset="0"/>
              </a:rPr>
              <a:t>Akmens </a:t>
            </a:r>
            <a:r>
              <a:rPr lang="lt-LT" b="1" dirty="0" err="1" smtClean="0">
                <a:latin typeface="Times New Roman" pitchFamily="18" charset="0"/>
                <a:cs typeface="Times New Roman" pitchFamily="18" charset="0"/>
              </a:rPr>
              <a:t>angl</a:t>
            </a:r>
            <a:r>
              <a:rPr lang="en-US" b="1" dirty="0" err="1" smtClean="0">
                <a:latin typeface="Times New Roman" pitchFamily="18" charset="0"/>
                <a:cs typeface="Times New Roman" pitchFamily="18" charset="0"/>
              </a:rPr>
              <a:t>i</a:t>
            </a:r>
            <a:r>
              <a:rPr lang="lt-LT" b="1" dirty="0" smtClean="0">
                <a:latin typeface="Times New Roman" pitchFamily="18" charset="0"/>
                <a:cs typeface="Times New Roman" pitchFamily="18" charset="0"/>
              </a:rPr>
              <a:t>s</a:t>
            </a:r>
            <a:endParaRPr lang="lt-LT" b="1" dirty="0">
              <a:latin typeface="Times New Roman" pitchFamily="18" charset="0"/>
              <a:cs typeface="Times New Roman" pitchFamily="18" charset="0"/>
            </a:endParaRPr>
          </a:p>
        </p:txBody>
      </p:sp>
      <p:sp>
        <p:nvSpPr>
          <p:cNvPr id="3" name="Turinio vietos rezervavimo ženklas 2"/>
          <p:cNvSpPr>
            <a:spLocks noGrp="1"/>
          </p:cNvSpPr>
          <p:nvPr>
            <p:ph idx="1"/>
          </p:nvPr>
        </p:nvSpPr>
        <p:spPr>
          <a:xfrm>
            <a:off x="457200" y="2060848"/>
            <a:ext cx="4258816" cy="4065315"/>
          </a:xfrm>
        </p:spPr>
        <p:txBody>
          <a:bodyPr>
            <a:normAutofit/>
          </a:bodyPr>
          <a:lstStyle/>
          <a:p>
            <a:r>
              <a:rPr lang="lt-LT" dirty="0" smtClean="0">
                <a:latin typeface="Times New Roman" pitchFamily="18" charset="0"/>
                <a:cs typeface="Times New Roman" pitchFamily="18" charset="0"/>
              </a:rPr>
              <a:t>Neatsinaujinantis energijos šaltinis.</a:t>
            </a:r>
          </a:p>
          <a:p>
            <a:r>
              <a:rPr lang="lt-LT" dirty="0" smtClean="0">
                <a:latin typeface="Times New Roman" pitchFamily="18" charset="0"/>
                <a:cs typeface="Times New Roman" pitchFamily="18" charset="0"/>
              </a:rPr>
              <a:t>Privalumai: pigi gavyba. Visame pasaulyje paplitę ištekliai.</a:t>
            </a:r>
          </a:p>
          <a:p>
            <a:r>
              <a:rPr lang="lt-LT" dirty="0" smtClean="0">
                <a:latin typeface="Times New Roman" pitchFamily="18" charset="0"/>
                <a:cs typeface="Times New Roman" pitchFamily="18" charset="0"/>
              </a:rPr>
              <a:t>Trūkumai: deginant išsiskiria anglies dioksidas, niokojama žemė.</a:t>
            </a:r>
            <a:endParaRPr lang="lt-LT" dirty="0">
              <a:latin typeface="Times New Roman" pitchFamily="18" charset="0"/>
              <a:cs typeface="Times New Roman" pitchFamily="18" charset="0"/>
            </a:endParaRPr>
          </a:p>
        </p:txBody>
      </p:sp>
      <p:pic>
        <p:nvPicPr>
          <p:cNvPr id="26626" name="Picture 2" descr="Fasuota akmens anglis"/>
          <p:cNvPicPr>
            <a:picLocks noChangeAspect="1" noChangeArrowheads="1"/>
          </p:cNvPicPr>
          <p:nvPr/>
        </p:nvPicPr>
        <p:blipFill>
          <a:blip r:embed="rId2" cstate="print"/>
          <a:srcRect/>
          <a:stretch>
            <a:fillRect/>
          </a:stretch>
        </p:blipFill>
        <p:spPr bwMode="auto">
          <a:xfrm>
            <a:off x="4860032" y="2420888"/>
            <a:ext cx="3814564" cy="2860923"/>
          </a:xfrm>
          <a:prstGeom prst="rect">
            <a:avLst/>
          </a:prstGeom>
          <a:noFill/>
        </p:spPr>
      </p:pic>
    </p:spTree>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b="1" dirty="0" smtClean="0">
                <a:latin typeface="Times New Roman" pitchFamily="18" charset="0"/>
                <a:cs typeface="Times New Roman" pitchFamily="18" charset="0"/>
              </a:rPr>
              <a:t>Nafta</a:t>
            </a:r>
            <a:endParaRPr lang="lt-LT" b="1" dirty="0">
              <a:latin typeface="Times New Roman" pitchFamily="18" charset="0"/>
              <a:cs typeface="Times New Roman" pitchFamily="18" charset="0"/>
            </a:endParaRPr>
          </a:p>
        </p:txBody>
      </p:sp>
      <p:sp>
        <p:nvSpPr>
          <p:cNvPr id="3" name="Turinio vietos rezervavimo ženklas 2"/>
          <p:cNvSpPr>
            <a:spLocks noGrp="1"/>
          </p:cNvSpPr>
          <p:nvPr>
            <p:ph idx="1"/>
          </p:nvPr>
        </p:nvSpPr>
        <p:spPr>
          <a:xfrm>
            <a:off x="457200" y="2060848"/>
            <a:ext cx="4546848" cy="4065315"/>
          </a:xfrm>
        </p:spPr>
        <p:txBody>
          <a:bodyPr>
            <a:normAutofit/>
          </a:bodyPr>
          <a:lstStyle/>
          <a:p>
            <a:r>
              <a:rPr lang="lt-LT" dirty="0" smtClean="0">
                <a:latin typeface="Times New Roman" pitchFamily="18" charset="0"/>
                <a:cs typeface="Times New Roman" pitchFamily="18" charset="0"/>
              </a:rPr>
              <a:t>Neatsinaujinantis energijos šaltinis.</a:t>
            </a:r>
          </a:p>
          <a:p>
            <a:r>
              <a:rPr lang="lt-LT" dirty="0" smtClean="0">
                <a:latin typeface="Times New Roman" pitchFamily="18" charset="0"/>
                <a:cs typeface="Times New Roman" pitchFamily="18" charset="0"/>
              </a:rPr>
              <a:t>Privalumai: gana paprasta išgauti ir paskirstyti. Universalus ir efektyvus kuras.</a:t>
            </a:r>
          </a:p>
          <a:p>
            <a:r>
              <a:rPr lang="lt-LT" dirty="0" smtClean="0">
                <a:latin typeface="Times New Roman" pitchFamily="18" charset="0"/>
                <a:cs typeface="Times New Roman" pitchFamily="18" charset="0"/>
              </a:rPr>
              <a:t>Trūkumas: deginant išsiskiria anglies dioksidas. Sunku ir brangu rasti naujus šaltinius.</a:t>
            </a:r>
            <a:endParaRPr lang="lt-LT" dirty="0">
              <a:latin typeface="Times New Roman" pitchFamily="18" charset="0"/>
              <a:cs typeface="Times New Roman" pitchFamily="18" charset="0"/>
            </a:endParaRPr>
          </a:p>
        </p:txBody>
      </p:sp>
      <p:pic>
        <p:nvPicPr>
          <p:cNvPr id="27650" name="Picture 2" descr="http://g1.dcdn.lt/images/pix/520x270/hrwqXCRd6-0/nafta-asociatyvi-nuotr-63918136.jpg"/>
          <p:cNvPicPr>
            <a:picLocks noChangeAspect="1" noChangeArrowheads="1"/>
          </p:cNvPicPr>
          <p:nvPr/>
        </p:nvPicPr>
        <p:blipFill>
          <a:blip r:embed="rId2" cstate="print"/>
          <a:srcRect/>
          <a:stretch>
            <a:fillRect/>
          </a:stretch>
        </p:blipFill>
        <p:spPr bwMode="auto">
          <a:xfrm>
            <a:off x="5004048" y="2348880"/>
            <a:ext cx="3944888" cy="2859783"/>
          </a:xfrm>
          <a:prstGeom prst="rect">
            <a:avLst/>
          </a:prstGeom>
          <a:noFill/>
        </p:spPr>
      </p:pic>
    </p:spTree>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b="1" dirty="0" smtClean="0">
                <a:latin typeface="Times New Roman" pitchFamily="18" charset="0"/>
                <a:cs typeface="Times New Roman" pitchFamily="18" charset="0"/>
              </a:rPr>
              <a:t>Gamtinės dujos</a:t>
            </a:r>
            <a:endParaRPr lang="lt-LT" b="1" dirty="0">
              <a:latin typeface="Times New Roman" pitchFamily="18" charset="0"/>
              <a:cs typeface="Times New Roman" pitchFamily="18" charset="0"/>
            </a:endParaRPr>
          </a:p>
        </p:txBody>
      </p:sp>
      <p:sp>
        <p:nvSpPr>
          <p:cNvPr id="3" name="Turinio vietos rezervavimo ženklas 2"/>
          <p:cNvSpPr>
            <a:spLocks noGrp="1"/>
          </p:cNvSpPr>
          <p:nvPr>
            <p:ph idx="1"/>
          </p:nvPr>
        </p:nvSpPr>
        <p:spPr>
          <a:xfrm>
            <a:off x="457200" y="1916832"/>
            <a:ext cx="4186808" cy="4209331"/>
          </a:xfrm>
        </p:spPr>
        <p:txBody>
          <a:bodyPr>
            <a:normAutofit/>
          </a:bodyPr>
          <a:lstStyle/>
          <a:p>
            <a:r>
              <a:rPr lang="lt-LT" dirty="0" smtClean="0">
                <a:latin typeface="Times New Roman" pitchFamily="18" charset="0"/>
                <a:cs typeface="Times New Roman" pitchFamily="18" charset="0"/>
              </a:rPr>
              <a:t>Neatsinaujinantis energijos šaltinis.</a:t>
            </a:r>
          </a:p>
          <a:p>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Privalumai: švaresnės nei nafta ar anglys. Lengvai transportuojamos.</a:t>
            </a:r>
          </a:p>
          <a:p>
            <a:r>
              <a:rPr lang="lt-LT" dirty="0">
                <a:latin typeface="Times New Roman" pitchFamily="18" charset="0"/>
                <a:cs typeface="Times New Roman" pitchFamily="18" charset="0"/>
              </a:rPr>
              <a:t> </a:t>
            </a:r>
            <a:r>
              <a:rPr lang="lt-LT" dirty="0" smtClean="0">
                <a:latin typeface="Times New Roman" pitchFamily="18" charset="0"/>
                <a:cs typeface="Times New Roman" pitchFamily="18" charset="0"/>
              </a:rPr>
              <a:t>Trūkumai: deginant išsiskiria anglies dioksidas. Pavojinga su jomis dirbti.</a:t>
            </a:r>
            <a:endParaRPr lang="lt-LT" dirty="0">
              <a:latin typeface="Times New Roman" pitchFamily="18" charset="0"/>
              <a:cs typeface="Times New Roman" pitchFamily="18" charset="0"/>
            </a:endParaRPr>
          </a:p>
        </p:txBody>
      </p:sp>
      <p:pic>
        <p:nvPicPr>
          <p:cNvPr id="28674" name="Picture 2" descr="http://inforaseiniai.lt/wp-content/uploads/2014/11/dujos1.jpg"/>
          <p:cNvPicPr>
            <a:picLocks noChangeAspect="1" noChangeArrowheads="1"/>
          </p:cNvPicPr>
          <p:nvPr/>
        </p:nvPicPr>
        <p:blipFill>
          <a:blip r:embed="rId2" cstate="print"/>
          <a:srcRect/>
          <a:stretch>
            <a:fillRect/>
          </a:stretch>
        </p:blipFill>
        <p:spPr bwMode="auto">
          <a:xfrm>
            <a:off x="4644008" y="2204864"/>
            <a:ext cx="4128542" cy="3089548"/>
          </a:xfrm>
          <a:prstGeom prst="rect">
            <a:avLst/>
          </a:prstGeom>
          <a:noFill/>
        </p:spPr>
      </p:pic>
    </p:spTree>
  </p:cSld>
  <p:clrMapOvr>
    <a:masterClrMapping/>
  </p:clrMapOvr>
  <p:transition>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latin typeface="Times New Roman" pitchFamily="18" charset="0"/>
                <a:cs typeface="Times New Roman" pitchFamily="18" charset="0"/>
              </a:rPr>
              <a:t>1 – </a:t>
            </a:r>
            <a:r>
              <a:rPr lang="lt-LT" dirty="0" err="1" smtClean="0">
                <a:latin typeface="Times New Roman" pitchFamily="18" charset="0"/>
                <a:cs typeface="Times New Roman" pitchFamily="18" charset="0"/>
              </a:rPr>
              <a:t>asis</a:t>
            </a:r>
            <a:r>
              <a:rPr lang="lt-LT" dirty="0" smtClean="0">
                <a:latin typeface="Times New Roman" pitchFamily="18" charset="0"/>
                <a:cs typeface="Times New Roman" pitchFamily="18" charset="0"/>
              </a:rPr>
              <a:t> bandymas</a:t>
            </a:r>
            <a:endParaRPr lang="lt-LT" dirty="0">
              <a:latin typeface="Times New Roman" pitchFamily="18" charset="0"/>
              <a:cs typeface="Times New Roman" pitchFamily="18" charset="0"/>
            </a:endParaRPr>
          </a:p>
        </p:txBody>
      </p:sp>
      <p:sp>
        <p:nvSpPr>
          <p:cNvPr id="5" name="Turinio vietos rezervavimo ženklas 4"/>
          <p:cNvSpPr>
            <a:spLocks noGrp="1"/>
          </p:cNvSpPr>
          <p:nvPr>
            <p:ph idx="1"/>
          </p:nvPr>
        </p:nvSpPr>
        <p:spPr>
          <a:xfrm>
            <a:off x="467544" y="1772816"/>
            <a:ext cx="7992888" cy="1368152"/>
          </a:xfrm>
        </p:spPr>
        <p:txBody>
          <a:bodyPr/>
          <a:lstStyle/>
          <a:p>
            <a:r>
              <a:rPr lang="lt-LT" b="1" dirty="0" smtClean="0">
                <a:latin typeface="Times New Roman" pitchFamily="18" charset="0"/>
                <a:cs typeface="Times New Roman" pitchFamily="18" charset="0"/>
              </a:rPr>
              <a:t>Užduotis: </a:t>
            </a:r>
            <a:r>
              <a:rPr lang="lt-LT" dirty="0" smtClean="0">
                <a:latin typeface="Times New Roman" pitchFamily="18" charset="0"/>
                <a:cs typeface="Times New Roman" pitchFamily="18" charset="0"/>
              </a:rPr>
              <a:t>ištirti svyruoklių svyravimo virsmus.</a:t>
            </a:r>
          </a:p>
          <a:p>
            <a:r>
              <a:rPr lang="lt-LT" b="1" dirty="0" smtClean="0">
                <a:latin typeface="Times New Roman" pitchFamily="18" charset="0"/>
                <a:cs typeface="Times New Roman" pitchFamily="18" charset="0"/>
              </a:rPr>
              <a:t>Priemonės: </a:t>
            </a:r>
            <a:r>
              <a:rPr lang="lt-LT" dirty="0" smtClean="0">
                <a:latin typeface="Times New Roman" pitchFamily="18" charset="0"/>
                <a:cs typeface="Times New Roman" pitchFamily="18" charset="0"/>
              </a:rPr>
              <a:t>rūbų pakaba, du vienodi Kalėdų eglutės burbulai, veržlė, žirklės ir siūlai.</a:t>
            </a:r>
            <a:endParaRPr lang="lt-LT" dirty="0">
              <a:latin typeface="Times New Roman" pitchFamily="18" charset="0"/>
              <a:cs typeface="Times New Roman" pitchFamily="18" charset="0"/>
            </a:endParaRPr>
          </a:p>
        </p:txBody>
      </p:sp>
      <p:pic>
        <p:nvPicPr>
          <p:cNvPr id="6" name="Picture 2" descr="D:\Desktop\fizika\DSC02443.JPG"/>
          <p:cNvPicPr>
            <a:picLocks noChangeAspect="1" noChangeArrowheads="1"/>
          </p:cNvPicPr>
          <p:nvPr/>
        </p:nvPicPr>
        <p:blipFill>
          <a:blip r:embed="rId2" cstate="print"/>
          <a:srcRect/>
          <a:stretch>
            <a:fillRect/>
          </a:stretch>
        </p:blipFill>
        <p:spPr bwMode="auto">
          <a:xfrm>
            <a:off x="1554691" y="3140968"/>
            <a:ext cx="5825621" cy="3456384"/>
          </a:xfrm>
          <a:prstGeom prst="rect">
            <a:avLst/>
          </a:prstGeom>
          <a:noFill/>
        </p:spPr>
      </p:pic>
    </p:spTree>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83568" y="1052736"/>
            <a:ext cx="4176464" cy="4536504"/>
          </a:xfrm>
        </p:spPr>
        <p:txBody>
          <a:bodyPr>
            <a:normAutofit/>
          </a:bodyPr>
          <a:lstStyle/>
          <a:p>
            <a:r>
              <a:rPr lang="en-US" sz="2600" b="1" dirty="0" smtClean="0">
                <a:solidFill>
                  <a:schemeClr val="tx1">
                    <a:lumMod val="95000"/>
                    <a:lumOff val="5000"/>
                  </a:schemeClr>
                </a:solidFill>
                <a:latin typeface="+mn-lt"/>
              </a:rPr>
              <a:t>K</a:t>
            </a:r>
            <a:r>
              <a:rPr lang="lt-LT" sz="2600" b="1" dirty="0" smtClean="0">
                <a:solidFill>
                  <a:schemeClr val="tx1">
                    <a:lumMod val="95000"/>
                    <a:lumOff val="5000"/>
                  </a:schemeClr>
                </a:solidFill>
                <a:latin typeface="+mn-lt"/>
              </a:rPr>
              <a:t>ą daryti: </a:t>
            </a:r>
            <a:r>
              <a:rPr lang="lt-LT" sz="2600" dirty="0" smtClean="0">
                <a:solidFill>
                  <a:schemeClr val="tx1">
                    <a:lumMod val="95000"/>
                    <a:lumOff val="5000"/>
                  </a:schemeClr>
                </a:solidFill>
                <a:latin typeface="+mn-lt"/>
              </a:rPr>
              <a:t>vienodo ilgio siūlais ant pakabos pakabinti eglutės burbulus. Siūlus, sujunkti su kitu siūlu, ant kurio pakabinta veržlė. Kokie vyks energijos virsmai, išjudinus svyruoti vieną burbulą?</a:t>
            </a:r>
            <a:r>
              <a:rPr lang="lt-LT" sz="3200" dirty="0" smtClean="0">
                <a:solidFill>
                  <a:schemeClr val="tx1">
                    <a:lumMod val="95000"/>
                    <a:lumOff val="5000"/>
                  </a:schemeClr>
                </a:solidFill>
                <a:latin typeface="+mn-lt"/>
              </a:rPr>
              <a:t/>
            </a:r>
            <a:br>
              <a:rPr lang="lt-LT" sz="3200" dirty="0" smtClean="0">
                <a:solidFill>
                  <a:schemeClr val="tx1">
                    <a:lumMod val="95000"/>
                    <a:lumOff val="5000"/>
                  </a:schemeClr>
                </a:solidFill>
                <a:latin typeface="+mn-lt"/>
              </a:rPr>
            </a:br>
            <a:endParaRPr lang="lt-LT" sz="3200" dirty="0">
              <a:solidFill>
                <a:schemeClr val="tx1">
                  <a:lumMod val="95000"/>
                  <a:lumOff val="5000"/>
                </a:schemeClr>
              </a:solidFill>
              <a:latin typeface="+mn-lt"/>
            </a:endParaRPr>
          </a:p>
        </p:txBody>
      </p:sp>
      <p:pic>
        <p:nvPicPr>
          <p:cNvPr id="2050" name="Picture 2" descr="D:\Desktop\fizika\DSC02445.JPG"/>
          <p:cNvPicPr>
            <a:picLocks noChangeAspect="1" noChangeArrowheads="1"/>
          </p:cNvPicPr>
          <p:nvPr/>
        </p:nvPicPr>
        <p:blipFill>
          <a:blip r:embed="rId2" cstate="print"/>
          <a:srcRect/>
          <a:stretch>
            <a:fillRect/>
          </a:stretch>
        </p:blipFill>
        <p:spPr bwMode="auto">
          <a:xfrm rot="5400000">
            <a:off x="4644007" y="1700809"/>
            <a:ext cx="4464497" cy="3744416"/>
          </a:xfrm>
          <a:prstGeom prst="rect">
            <a:avLst/>
          </a:prstGeom>
          <a:noFill/>
        </p:spPr>
      </p:pic>
    </p:spTree>
  </p:cSld>
  <p:clrMapOvr>
    <a:masterClrMapping/>
  </p:clrMapOvr>
  <p:transition>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latin typeface="Times New Roman" pitchFamily="18" charset="0"/>
                <a:cs typeface="Times New Roman" pitchFamily="18" charset="0"/>
              </a:rPr>
              <a:t>1 - ojo bandymo rezultatai:</a:t>
            </a:r>
            <a:endParaRPr lang="lt-LT" dirty="0">
              <a:latin typeface="Times New Roman" pitchFamily="18" charset="0"/>
              <a:cs typeface="Times New Roman" pitchFamily="18" charset="0"/>
            </a:endParaRPr>
          </a:p>
        </p:txBody>
      </p:sp>
      <p:sp>
        <p:nvSpPr>
          <p:cNvPr id="3" name="Turinio vietos rezervavimo ženklas 2"/>
          <p:cNvSpPr>
            <a:spLocks noGrp="1"/>
          </p:cNvSpPr>
          <p:nvPr>
            <p:ph idx="1"/>
          </p:nvPr>
        </p:nvSpPr>
        <p:spPr/>
        <p:txBody>
          <a:bodyPr/>
          <a:lstStyle/>
          <a:p>
            <a:r>
              <a:rPr lang="lt-LT" dirty="0" smtClean="0">
                <a:latin typeface="Times New Roman" pitchFamily="18" charset="0"/>
                <a:cs typeface="Times New Roman" pitchFamily="18" charset="0"/>
              </a:rPr>
              <a:t>Išjudinto burbulo potencinė energija virsta kinetine ir atvirkščiai. Bet per kiekvieną svyravimą ryšiu dalis energijos perduodama antrajam burbului, jis pradeda svyruoti. Kai pirmojo burbulo svyravimai nusilpsta, antrasis svyruoja beveik taip, kaip svyravo pirmasis. Reiškinys kartojasi tol, kol energija išeikvojama oro pasipriešinimui.</a:t>
            </a:r>
            <a:endParaRPr lang="lt-LT" dirty="0">
              <a:latin typeface="Times New Roman" pitchFamily="18" charset="0"/>
              <a:cs typeface="Times New Roman" pitchFamily="18" charset="0"/>
            </a:endParaRPr>
          </a:p>
        </p:txBody>
      </p:sp>
    </p:spTree>
  </p:cSld>
  <p:clrMapOvr>
    <a:masterClrMapping/>
  </p:clrMapOvr>
  <p:transition>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latin typeface="Times New Roman" pitchFamily="18" charset="0"/>
                <a:cs typeface="Times New Roman" pitchFamily="18" charset="0"/>
              </a:rPr>
              <a:t>2 – </a:t>
            </a:r>
            <a:r>
              <a:rPr lang="lt-LT" dirty="0" err="1" smtClean="0">
                <a:latin typeface="Times New Roman" pitchFamily="18" charset="0"/>
                <a:cs typeface="Times New Roman" pitchFamily="18" charset="0"/>
              </a:rPr>
              <a:t>asis</a:t>
            </a:r>
            <a:r>
              <a:rPr lang="lt-LT" dirty="0" smtClean="0">
                <a:latin typeface="Times New Roman" pitchFamily="18" charset="0"/>
                <a:cs typeface="Times New Roman" pitchFamily="18" charset="0"/>
              </a:rPr>
              <a:t> bandymas</a:t>
            </a:r>
            <a:endParaRPr lang="lt-LT" dirty="0">
              <a:latin typeface="Times New Roman" pitchFamily="18" charset="0"/>
              <a:cs typeface="Times New Roman" pitchFamily="18" charset="0"/>
            </a:endParaRPr>
          </a:p>
        </p:txBody>
      </p:sp>
      <p:sp>
        <p:nvSpPr>
          <p:cNvPr id="3" name="Turinio vietos rezervavimo ženklas 2"/>
          <p:cNvSpPr>
            <a:spLocks noGrp="1"/>
          </p:cNvSpPr>
          <p:nvPr>
            <p:ph idx="1"/>
          </p:nvPr>
        </p:nvSpPr>
        <p:spPr/>
        <p:txBody>
          <a:bodyPr/>
          <a:lstStyle/>
          <a:p>
            <a:r>
              <a:rPr lang="lt-LT" b="1" dirty="0" smtClean="0">
                <a:latin typeface="Times New Roman" pitchFamily="18" charset="0"/>
                <a:cs typeface="Times New Roman" pitchFamily="18" charset="0"/>
              </a:rPr>
              <a:t>Priemonės: </a:t>
            </a:r>
            <a:r>
              <a:rPr lang="lt-LT" dirty="0" smtClean="0">
                <a:latin typeface="Times New Roman" pitchFamily="18" charset="0"/>
                <a:cs typeface="Times New Roman" pitchFamily="18" charset="0"/>
              </a:rPr>
              <a:t>du vienodi buteliai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sm</a:t>
            </a:r>
            <a:r>
              <a:rPr lang="lt-LT" dirty="0" err="1" smtClean="0">
                <a:latin typeface="Times New Roman" pitchFamily="18" charset="0"/>
                <a:cs typeface="Times New Roman" pitchFamily="18" charset="0"/>
              </a:rPr>
              <a:t>ėlis</a:t>
            </a:r>
            <a:r>
              <a:rPr lang="lt-LT" dirty="0" smtClean="0">
                <a:latin typeface="Times New Roman" pitchFamily="18" charset="0"/>
                <a:cs typeface="Times New Roman" pitchFamily="18" charset="0"/>
              </a:rPr>
              <a:t>, vanduo, lenta, kaladėlė</a:t>
            </a:r>
            <a:r>
              <a:rPr lang="en-US" dirty="0" smtClean="0">
                <a:latin typeface="Times New Roman" pitchFamily="18" charset="0"/>
                <a:cs typeface="Times New Roman" pitchFamily="18" charset="0"/>
              </a:rPr>
              <a:t>.</a:t>
            </a:r>
            <a:endParaRPr lang="lt-LT" dirty="0">
              <a:latin typeface="Times New Roman" pitchFamily="18" charset="0"/>
              <a:cs typeface="Times New Roman" pitchFamily="18" charset="0"/>
            </a:endParaRPr>
          </a:p>
        </p:txBody>
      </p:sp>
      <p:pic>
        <p:nvPicPr>
          <p:cNvPr id="1026" name="Picture 2" descr="D:\Desktop\fizika\DSC02548.JPG"/>
          <p:cNvPicPr>
            <a:picLocks noChangeAspect="1" noChangeArrowheads="1"/>
          </p:cNvPicPr>
          <p:nvPr/>
        </p:nvPicPr>
        <p:blipFill>
          <a:blip r:embed="rId2" cstate="print"/>
          <a:srcRect/>
          <a:stretch>
            <a:fillRect/>
          </a:stretch>
        </p:blipFill>
        <p:spPr bwMode="auto">
          <a:xfrm>
            <a:off x="2123728" y="3429000"/>
            <a:ext cx="4572000" cy="2996952"/>
          </a:xfrm>
          <a:prstGeom prst="rect">
            <a:avLst/>
          </a:prstGeom>
          <a:noFill/>
        </p:spPr>
      </p:pic>
    </p:spTree>
  </p:cSld>
  <p:clrMapOvr>
    <a:masterClrMapping/>
  </p:clrMapOvr>
  <p:transition>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1556792"/>
            <a:ext cx="8229600" cy="2376264"/>
          </a:xfrm>
        </p:spPr>
        <p:txBody>
          <a:bodyPr>
            <a:normAutofit/>
          </a:bodyPr>
          <a:lstStyle/>
          <a:p>
            <a:r>
              <a:rPr lang="lt-LT" sz="2600" b="1" dirty="0" smtClean="0">
                <a:solidFill>
                  <a:schemeClr val="tx1">
                    <a:lumMod val="95000"/>
                    <a:lumOff val="5000"/>
                  </a:schemeClr>
                </a:solidFill>
                <a:latin typeface="Times New Roman" pitchFamily="18" charset="0"/>
                <a:cs typeface="Times New Roman" pitchFamily="18" charset="0"/>
              </a:rPr>
              <a:t>Ką daryti: </a:t>
            </a:r>
            <a:r>
              <a:rPr lang="lt-LT" sz="2600" dirty="0" smtClean="0">
                <a:solidFill>
                  <a:schemeClr val="tx1">
                    <a:lumMod val="95000"/>
                    <a:lumOff val="5000"/>
                  </a:schemeClr>
                </a:solidFill>
                <a:latin typeface="Times New Roman" pitchFamily="18" charset="0"/>
                <a:cs typeface="Times New Roman" pitchFamily="18" charset="0"/>
              </a:rPr>
              <a:t>iš lentos ir kaladėlės padaryti nuožulniąją plokštumą; į vieną butelį pripilti vandens, o į kitą tokį pat svorį smėlio; nuožulniąja plokštuma ridenti butelius; stebėti, ar abu buteliai rieda vienodai. </a:t>
            </a:r>
            <a:r>
              <a:rPr lang="lt-LT" sz="2600" b="1" dirty="0" smtClean="0">
                <a:solidFill>
                  <a:schemeClr val="tx1">
                    <a:lumMod val="95000"/>
                    <a:lumOff val="5000"/>
                  </a:schemeClr>
                </a:solidFill>
                <a:latin typeface="Times New Roman" pitchFamily="18" charset="0"/>
                <a:cs typeface="Times New Roman" pitchFamily="18" charset="0"/>
              </a:rPr>
              <a:t>Kuris butelis rieda greičiau? </a:t>
            </a:r>
            <a:r>
              <a:rPr lang="lt-LT" sz="2600" dirty="0" smtClean="0">
                <a:solidFill>
                  <a:schemeClr val="tx1">
                    <a:lumMod val="95000"/>
                    <a:lumOff val="5000"/>
                  </a:schemeClr>
                </a:solidFill>
                <a:latin typeface="Times New Roman" pitchFamily="18" charset="0"/>
                <a:cs typeface="Times New Roman" pitchFamily="18" charset="0"/>
              </a:rPr>
              <a:t>Paaiškinkite reiškinį.</a:t>
            </a:r>
            <a:endParaRPr lang="lt-LT" sz="2600" dirty="0">
              <a:solidFill>
                <a:schemeClr val="tx1">
                  <a:lumMod val="95000"/>
                  <a:lumOff val="5000"/>
                </a:schemeClr>
              </a:solidFill>
              <a:latin typeface="Times New Roman" pitchFamily="18" charset="0"/>
              <a:cs typeface="Times New Roman" pitchFamily="18" charset="0"/>
            </a:endParaRPr>
          </a:p>
        </p:txBody>
      </p:sp>
      <p:pic>
        <p:nvPicPr>
          <p:cNvPr id="2052" name="Picture 4" descr="D:\Desktop\fizika\DSC02552.JPG"/>
          <p:cNvPicPr>
            <a:picLocks noGrp="1" noChangeAspect="1" noChangeArrowheads="1"/>
          </p:cNvPicPr>
          <p:nvPr>
            <p:ph idx="1"/>
          </p:nvPr>
        </p:nvPicPr>
        <p:blipFill>
          <a:blip r:embed="rId2" cstate="print"/>
          <a:stretch>
            <a:fillRect/>
          </a:stretch>
        </p:blipFill>
        <p:spPr bwMode="auto">
          <a:xfrm>
            <a:off x="6156176" y="4653136"/>
            <a:ext cx="2660904" cy="1728191"/>
          </a:xfrm>
          <a:prstGeom prst="rect">
            <a:avLst/>
          </a:prstGeom>
          <a:noFill/>
        </p:spPr>
      </p:pic>
      <p:pic>
        <p:nvPicPr>
          <p:cNvPr id="2050" name="Picture 2" descr="D:\Desktop\fizika\DSC02549.JPG"/>
          <p:cNvPicPr>
            <a:picLocks noChangeAspect="1" noChangeArrowheads="1"/>
          </p:cNvPicPr>
          <p:nvPr/>
        </p:nvPicPr>
        <p:blipFill>
          <a:blip r:embed="rId3" cstate="print"/>
          <a:srcRect/>
          <a:stretch>
            <a:fillRect/>
          </a:stretch>
        </p:blipFill>
        <p:spPr bwMode="auto">
          <a:xfrm>
            <a:off x="467544" y="4653136"/>
            <a:ext cx="2448272" cy="1728192"/>
          </a:xfrm>
          <a:prstGeom prst="rect">
            <a:avLst/>
          </a:prstGeom>
          <a:noFill/>
        </p:spPr>
      </p:pic>
      <p:pic>
        <p:nvPicPr>
          <p:cNvPr id="2051" name="Picture 3" descr="D:\Desktop\fizika\DSC02550.JPG"/>
          <p:cNvPicPr>
            <a:picLocks noChangeAspect="1" noChangeArrowheads="1"/>
          </p:cNvPicPr>
          <p:nvPr/>
        </p:nvPicPr>
        <p:blipFill>
          <a:blip r:embed="rId4" cstate="print"/>
          <a:srcRect/>
          <a:stretch>
            <a:fillRect/>
          </a:stretch>
        </p:blipFill>
        <p:spPr bwMode="auto">
          <a:xfrm>
            <a:off x="3131840" y="4653136"/>
            <a:ext cx="2664296" cy="1728192"/>
          </a:xfrm>
          <a:prstGeom prst="rect">
            <a:avLst/>
          </a:prstGeom>
          <a:noFill/>
        </p:spPr>
      </p:pic>
    </p:spTree>
  </p:cSld>
  <p:clrMapOvr>
    <a:masterClrMapping/>
  </p:clrMapOvr>
  <p:transition>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latin typeface="Times New Roman" pitchFamily="18" charset="0"/>
                <a:cs typeface="Times New Roman" pitchFamily="18" charset="0"/>
              </a:rPr>
              <a:t>2 – ojo bandymo rezultatai:</a:t>
            </a:r>
            <a:endParaRPr lang="lt-LT" dirty="0">
              <a:latin typeface="Times New Roman" pitchFamily="18" charset="0"/>
              <a:cs typeface="Times New Roman" pitchFamily="18" charset="0"/>
            </a:endParaRPr>
          </a:p>
        </p:txBody>
      </p:sp>
      <p:sp>
        <p:nvSpPr>
          <p:cNvPr id="3" name="Turinio vietos rezervavimo ženklas 2"/>
          <p:cNvSpPr>
            <a:spLocks noGrp="1"/>
          </p:cNvSpPr>
          <p:nvPr>
            <p:ph idx="1"/>
          </p:nvPr>
        </p:nvSpPr>
        <p:spPr/>
        <p:txBody>
          <a:bodyPr>
            <a:normAutofit fontScale="92500" lnSpcReduction="20000"/>
          </a:bodyPr>
          <a:lstStyle/>
          <a:p>
            <a:r>
              <a:rPr lang="lt-LT" dirty="0" smtClean="0">
                <a:latin typeface="Times New Roman" pitchFamily="18" charset="0"/>
                <a:cs typeface="Times New Roman" pitchFamily="18" charset="0"/>
              </a:rPr>
              <a:t>Riedant kūnui nuo nuožulniosios plokštumos kūno potencinė energija virsta kinetine energija.</a:t>
            </a:r>
          </a:p>
          <a:p>
            <a:r>
              <a:rPr lang="lt-LT" dirty="0" smtClean="0">
                <a:latin typeface="Times New Roman" pitchFamily="18" charset="0"/>
                <a:cs typeface="Times New Roman" pitchFamily="18" charset="0"/>
              </a:rPr>
              <a:t>Mes ridename plokštuma butelį su vandeniu ir butelį su smėliu.</a:t>
            </a:r>
          </a:p>
          <a:p>
            <a:r>
              <a:rPr lang="lt-LT" dirty="0" smtClean="0">
                <a:latin typeface="Times New Roman" pitchFamily="18" charset="0"/>
                <a:cs typeface="Times New Roman" pitchFamily="18" charset="0"/>
              </a:rPr>
              <a:t>Riedant buteliui su vandeniu, jame esantis vanduo, išskyrus ploną sluoksnelį apie sieneles, nesisuka. Todėl potencinė šio butelio energija beveik pilnutinai virsta kinetine tiesiaeigio judėjimo energija.</a:t>
            </a:r>
          </a:p>
          <a:p>
            <a:r>
              <a:rPr lang="lt-LT" dirty="0" smtClean="0">
                <a:latin typeface="Times New Roman" pitchFamily="18" charset="0"/>
                <a:cs typeface="Times New Roman" pitchFamily="18" charset="0"/>
              </a:rPr>
              <a:t>Riedant buteliui su smėliu, žymi jo potencinės energijos dalis virsta kinetine sukamojo judėjimo energija, nes butelis sukasi kartu su smėliu kaip viena visuma. Todėl tiesiaeigio judėjimo kinetinė energija, vadinasi, ir greitis plokštumos apačioje, bus mažesnė, negu butelio su vandeniu.</a:t>
            </a:r>
          </a:p>
          <a:p>
            <a:r>
              <a:rPr lang="lt-LT" b="1" dirty="0" smtClean="0">
                <a:latin typeface="Times New Roman" pitchFamily="18" charset="0"/>
                <a:cs typeface="Times New Roman" pitchFamily="18" charset="0"/>
              </a:rPr>
              <a:t>GREIČIAU RIEDA BUTELIS SU VANDENIU.</a:t>
            </a:r>
            <a:endParaRPr lang="lt-LT" b="1" dirty="0">
              <a:latin typeface="Times New Roman" pitchFamily="18" charset="0"/>
              <a:cs typeface="Times New Roman" pitchFamily="18" charset="0"/>
            </a:endParaRPr>
          </a:p>
        </p:txBody>
      </p:sp>
    </p:spTree>
  </p:cSld>
  <p:clrMapOvr>
    <a:masterClrMapping/>
  </p:clrMapOvr>
  <p:transition>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latin typeface="Times New Roman" pitchFamily="18" charset="0"/>
                <a:cs typeface="Times New Roman" pitchFamily="18" charset="0"/>
              </a:rPr>
              <a:t>1 uždavinys</a:t>
            </a:r>
            <a:endParaRPr lang="lt-LT" dirty="0">
              <a:latin typeface="Times New Roman" pitchFamily="18" charset="0"/>
              <a:cs typeface="Times New Roman" pitchFamily="18" charset="0"/>
            </a:endParaRPr>
          </a:p>
        </p:txBody>
      </p:sp>
      <p:sp>
        <p:nvSpPr>
          <p:cNvPr id="5" name="Turinio vietos rezervavimo ženklas 4"/>
          <p:cNvSpPr>
            <a:spLocks noGrp="1"/>
          </p:cNvSpPr>
          <p:nvPr>
            <p:ph idx="1"/>
          </p:nvPr>
        </p:nvSpPr>
        <p:spPr>
          <a:xfrm>
            <a:off x="179512" y="1935480"/>
            <a:ext cx="4968552" cy="4389120"/>
          </a:xfrm>
        </p:spPr>
        <p:txBody>
          <a:bodyPr>
            <a:normAutofit/>
          </a:bodyPr>
          <a:lstStyle/>
          <a:p>
            <a:r>
              <a:rPr lang="en-US" sz="2000" dirty="0" smtClean="0">
                <a:latin typeface="Times New Roman" pitchFamily="18" charset="0"/>
                <a:cs typeface="Times New Roman" pitchFamily="18" charset="0"/>
              </a:rPr>
              <a:t>m = 10 kg </a:t>
            </a:r>
            <a:r>
              <a:rPr lang="lt-LT" sz="2000" dirty="0" smtClean="0">
                <a:latin typeface="Times New Roman" pitchFamily="18" charset="0"/>
                <a:cs typeface="Times New Roman" pitchFamily="18" charset="0"/>
              </a:rPr>
              <a:t>masės kūnas laisvai krinta iš h</a:t>
            </a:r>
            <a:r>
              <a:rPr lang="en-US" sz="2000" dirty="0" smtClean="0">
                <a:latin typeface="Times New Roman" pitchFamily="18" charset="0"/>
                <a:cs typeface="Times New Roman" pitchFamily="18" charset="0"/>
              </a:rPr>
              <a:t> = 50 m </a:t>
            </a:r>
            <a:r>
              <a:rPr lang="lt-LT" sz="2000" dirty="0" smtClean="0">
                <a:latin typeface="Times New Roman" pitchFamily="18" charset="0"/>
                <a:cs typeface="Times New Roman" pitchFamily="18" charset="0"/>
              </a:rPr>
              <a:t>aukščio. Dėl oro pasipriešinimo kūnas netenka 80 </a:t>
            </a:r>
            <a:r>
              <a:rPr lang="en-US" sz="2000" dirty="0" smtClean="0">
                <a:latin typeface="Times New Roman" pitchFamily="18" charset="0"/>
                <a:cs typeface="Times New Roman" pitchFamily="18" charset="0"/>
              </a:rPr>
              <a:t>%</a:t>
            </a:r>
            <a:r>
              <a:rPr lang="lt-LT" sz="2000" dirty="0" smtClean="0">
                <a:latin typeface="Times New Roman" pitchFamily="18" charset="0"/>
                <a:cs typeface="Times New Roman" pitchFamily="18" charset="0"/>
              </a:rPr>
              <a:t> mechaninės energijos. Raskite kūno kinetinę energiją</a:t>
            </a:r>
            <a:r>
              <a:rPr lang="en-US" sz="2000" dirty="0" smtClean="0">
                <a:latin typeface="Times New Roman" pitchFamily="18" charset="0"/>
                <a:cs typeface="Times New Roman" pitchFamily="18" charset="0"/>
              </a:rPr>
              <a:t>.</a:t>
            </a:r>
            <a:endParaRPr lang="lt-LT" sz="2000" dirty="0" smtClean="0">
              <a:latin typeface="Times New Roman" pitchFamily="18" charset="0"/>
              <a:cs typeface="Times New Roman" pitchFamily="18" charset="0"/>
            </a:endParaRPr>
          </a:p>
          <a:p>
            <a:r>
              <a:rPr lang="lt-LT" sz="2000" dirty="0" smtClean="0">
                <a:latin typeface="Times New Roman" pitchFamily="18" charset="0"/>
                <a:cs typeface="Times New Roman" pitchFamily="18" charset="0"/>
              </a:rPr>
              <a:t>Duota: </a:t>
            </a:r>
            <a:r>
              <a:rPr lang="en-US" sz="2000" dirty="0" smtClean="0">
                <a:latin typeface="Times New Roman" pitchFamily="18" charset="0"/>
                <a:cs typeface="Times New Roman" pitchFamily="18" charset="0"/>
              </a:rPr>
              <a:t>m = 10 kg, h = 50 m, g = 9,8 m/s</a:t>
            </a:r>
            <a:r>
              <a:rPr lang="en-US" sz="2000" baseline="30000" dirty="0" smtClean="0">
                <a:latin typeface="Times New Roman" pitchFamily="18" charset="0"/>
                <a:cs typeface="Times New Roman" pitchFamily="18" charset="0"/>
              </a:rPr>
              <a:t>2</a:t>
            </a:r>
            <a:r>
              <a:rPr lang="en-US" sz="2000" dirty="0" smtClean="0">
                <a:latin typeface="Times New Roman" pitchFamily="18" charset="0"/>
                <a:cs typeface="Times New Roman" pitchFamily="18" charset="0"/>
              </a:rPr>
              <a:t> </a:t>
            </a:r>
          </a:p>
          <a:p>
            <a:r>
              <a:rPr lang="en-US" sz="2000" dirty="0" err="1" smtClean="0">
                <a:latin typeface="Times New Roman" pitchFamily="18" charset="0"/>
                <a:cs typeface="Times New Roman" pitchFamily="18" charset="0"/>
              </a:rPr>
              <a:t>Rasti</a:t>
            </a:r>
            <a:r>
              <a:rPr lang="en-US" sz="2000" dirty="0" smtClean="0">
                <a:latin typeface="Times New Roman" pitchFamily="18" charset="0"/>
                <a:cs typeface="Times New Roman" pitchFamily="18" charset="0"/>
              </a:rPr>
              <a:t>: </a:t>
            </a:r>
            <a:r>
              <a:rPr lang="lt-LT" sz="2000" dirty="0" smtClean="0"/>
              <a:t>E</a:t>
            </a:r>
            <a:r>
              <a:rPr lang="en-US" sz="2000" baseline="-25000" dirty="0" smtClean="0"/>
              <a:t>k</a:t>
            </a:r>
            <a:r>
              <a:rPr lang="en-US" sz="2000" dirty="0" smtClean="0">
                <a:latin typeface="Times New Roman" pitchFamily="18" charset="0"/>
                <a:cs typeface="Times New Roman" pitchFamily="18" charset="0"/>
              </a:rPr>
              <a:t> = ?</a:t>
            </a:r>
          </a:p>
          <a:p>
            <a:r>
              <a:rPr lang="en-US" sz="2000" dirty="0" err="1" smtClean="0">
                <a:latin typeface="Times New Roman" pitchFamily="18" charset="0"/>
                <a:cs typeface="Times New Roman" pitchFamily="18" charset="0"/>
              </a:rPr>
              <a:t>Sprendimas</a:t>
            </a:r>
            <a:r>
              <a:rPr lang="en-US" sz="2000" dirty="0" smtClean="0">
                <a:latin typeface="Times New Roman" pitchFamily="18" charset="0"/>
                <a:cs typeface="Times New Roman" pitchFamily="18" charset="0"/>
              </a:rPr>
              <a:t>: E = </a:t>
            </a:r>
            <a:r>
              <a:rPr lang="en-US" sz="2000" dirty="0" err="1" smtClean="0">
                <a:latin typeface="Times New Roman" pitchFamily="18" charset="0"/>
                <a:cs typeface="Times New Roman" pitchFamily="18" charset="0"/>
              </a:rPr>
              <a:t>Ep</a:t>
            </a:r>
            <a:r>
              <a:rPr lang="en-US" sz="2000" dirty="0" smtClean="0">
                <a:latin typeface="Times New Roman" pitchFamily="18" charset="0"/>
                <a:cs typeface="Times New Roman" pitchFamily="18" charset="0"/>
              </a:rPr>
              <a:t> = </a:t>
            </a:r>
            <a:r>
              <a:rPr lang="en-US" sz="2000" dirty="0" err="1" smtClean="0">
                <a:latin typeface="Times New Roman" pitchFamily="18" charset="0"/>
                <a:cs typeface="Times New Roman" pitchFamily="18" charset="0"/>
              </a:rPr>
              <a:t>mgh</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Ep</a:t>
            </a:r>
            <a:r>
              <a:rPr lang="en-US" sz="2000" dirty="0" smtClean="0">
                <a:latin typeface="Times New Roman" pitchFamily="18" charset="0"/>
                <a:cs typeface="Times New Roman" pitchFamily="18" charset="0"/>
              </a:rPr>
              <a:t> =</a:t>
            </a:r>
            <a:r>
              <a:rPr lang="lt-LT" sz="2000" dirty="0" smtClean="0"/>
              <a:t> E</a:t>
            </a:r>
            <a:r>
              <a:rPr lang="en-US" sz="2000" baseline="-25000" dirty="0" smtClean="0"/>
              <a:t>k</a:t>
            </a:r>
            <a:r>
              <a:rPr lang="en-US" sz="2000" dirty="0" smtClean="0">
                <a:latin typeface="Times New Roman" pitchFamily="18" charset="0"/>
                <a:cs typeface="Times New Roman" pitchFamily="18" charset="0"/>
              </a:rPr>
              <a:t> ;        </a:t>
            </a:r>
          </a:p>
          <a:p>
            <a:pPr>
              <a:buNone/>
            </a:pPr>
            <a:r>
              <a:rPr lang="en-US" sz="2000" dirty="0" smtClean="0"/>
              <a:t>    </a:t>
            </a:r>
            <a:r>
              <a:rPr lang="lt-LT" sz="2000" dirty="0" smtClean="0"/>
              <a:t>E</a:t>
            </a:r>
            <a:r>
              <a:rPr lang="en-US" sz="2000" baseline="-25000" dirty="0" smtClean="0"/>
              <a:t>k</a:t>
            </a:r>
            <a:r>
              <a:rPr lang="en-US" sz="2000" dirty="0" smtClean="0">
                <a:latin typeface="Times New Roman" pitchFamily="18" charset="0"/>
                <a:cs typeface="Times New Roman" pitchFamily="18" charset="0"/>
              </a:rPr>
              <a:t> = mgh·20 %</a:t>
            </a:r>
            <a:r>
              <a:rPr lang="lt-LT" sz="2000" dirty="0" smtClean="0">
                <a:latin typeface="Times New Roman" pitchFamily="18" charset="0"/>
                <a:cs typeface="Times New Roman" pitchFamily="18" charset="0"/>
              </a:rPr>
              <a:t> : </a:t>
            </a:r>
            <a:r>
              <a:rPr lang="en-US" sz="2000" dirty="0" smtClean="0">
                <a:latin typeface="Times New Roman" pitchFamily="18" charset="0"/>
                <a:cs typeface="Times New Roman" pitchFamily="18" charset="0"/>
              </a:rPr>
              <a:t>100%</a:t>
            </a:r>
          </a:p>
          <a:p>
            <a:r>
              <a:rPr lang="en-US" sz="2000" dirty="0" err="1" smtClean="0">
                <a:latin typeface="Times New Roman" pitchFamily="18" charset="0"/>
                <a:cs typeface="Times New Roman" pitchFamily="18" charset="0"/>
              </a:rPr>
              <a:t>Ek</a:t>
            </a:r>
            <a:r>
              <a:rPr lang="en-US" sz="2000" dirty="0" smtClean="0">
                <a:latin typeface="Times New Roman" pitchFamily="18" charset="0"/>
                <a:cs typeface="Times New Roman" pitchFamily="18" charset="0"/>
              </a:rPr>
              <a:t> = 10 kg·9,8 m/s</a:t>
            </a:r>
            <a:r>
              <a:rPr lang="en-US" sz="2000" baseline="30000" dirty="0" smtClean="0">
                <a:latin typeface="Times New Roman" pitchFamily="18" charset="0"/>
                <a:cs typeface="Times New Roman" pitchFamily="18" charset="0"/>
              </a:rPr>
              <a:t>2</a:t>
            </a:r>
            <a:r>
              <a:rPr lang="en-US" sz="2000" dirty="0" smtClean="0">
                <a:latin typeface="Times New Roman" pitchFamily="18" charset="0"/>
                <a:cs typeface="Times New Roman" pitchFamily="18" charset="0"/>
              </a:rPr>
              <a:t> · 50 m : 100 % = 980J</a:t>
            </a:r>
          </a:p>
          <a:p>
            <a:r>
              <a:rPr lang="en-US" sz="2000" b="1" dirty="0" err="1" smtClean="0">
                <a:latin typeface="Times New Roman" pitchFamily="18" charset="0"/>
                <a:cs typeface="Times New Roman" pitchFamily="18" charset="0"/>
              </a:rPr>
              <a:t>Atsakymas</a:t>
            </a:r>
            <a:r>
              <a:rPr lang="en-US" sz="2000" b="1" dirty="0" smtClean="0">
                <a:latin typeface="Times New Roman" pitchFamily="18" charset="0"/>
                <a:cs typeface="Times New Roman" pitchFamily="18" charset="0"/>
              </a:rPr>
              <a:t>:</a:t>
            </a:r>
            <a:r>
              <a:rPr lang="lt-LT" sz="2000" dirty="0" smtClean="0">
                <a:latin typeface="Times New Roman" pitchFamily="18" charset="0"/>
                <a:cs typeface="Times New Roman" pitchFamily="18" charset="0"/>
              </a:rPr>
              <a:t> </a:t>
            </a:r>
            <a:r>
              <a:rPr lang="lt-LT" sz="2000" b="1" dirty="0" smtClean="0">
                <a:latin typeface="Times New Roman" pitchFamily="18" charset="0"/>
                <a:cs typeface="Times New Roman" pitchFamily="18" charset="0"/>
              </a:rPr>
              <a:t>E</a:t>
            </a:r>
            <a:r>
              <a:rPr lang="en-US" sz="2000" b="1" baseline="-25000" dirty="0" smtClean="0">
                <a:latin typeface="Times New Roman" pitchFamily="18" charset="0"/>
                <a:cs typeface="Times New Roman" pitchFamily="18" charset="0"/>
              </a:rPr>
              <a:t>k</a:t>
            </a:r>
            <a:r>
              <a:rPr lang="en-US" sz="2000" b="1" dirty="0" smtClean="0">
                <a:latin typeface="Times New Roman" pitchFamily="18" charset="0"/>
                <a:cs typeface="Times New Roman" pitchFamily="18" charset="0"/>
              </a:rPr>
              <a:t> = 980J</a:t>
            </a:r>
            <a:endParaRPr lang="lt-LT" sz="2000" b="1" dirty="0">
              <a:latin typeface="Times New Roman" pitchFamily="18" charset="0"/>
              <a:cs typeface="Times New Roman" pitchFamily="18" charset="0"/>
            </a:endParaRPr>
          </a:p>
        </p:txBody>
      </p:sp>
      <p:pic>
        <p:nvPicPr>
          <p:cNvPr id="1026" name="Picture 2" descr="D:\Desktop\fizika\geras.jpg"/>
          <p:cNvPicPr>
            <a:picLocks noChangeAspect="1" noChangeArrowheads="1"/>
          </p:cNvPicPr>
          <p:nvPr/>
        </p:nvPicPr>
        <p:blipFill>
          <a:blip r:embed="rId2" cstate="print"/>
          <a:srcRect/>
          <a:stretch>
            <a:fillRect/>
          </a:stretch>
        </p:blipFill>
        <p:spPr bwMode="auto">
          <a:xfrm>
            <a:off x="5364088" y="1988840"/>
            <a:ext cx="3263957" cy="3744416"/>
          </a:xfrm>
          <a:prstGeom prst="rect">
            <a:avLst/>
          </a:prstGeom>
          <a:noFill/>
        </p:spPr>
      </p:pic>
    </p:spTree>
  </p:cSld>
  <p:clrMapOvr>
    <a:masterClrMapping/>
  </p:clrMapOvr>
  <p:transition>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95536" y="332656"/>
            <a:ext cx="8229600" cy="1143000"/>
          </a:xfrm>
        </p:spPr>
        <p:txBody>
          <a:bodyPr/>
          <a:lstStyle/>
          <a:p>
            <a:pPr algn="ctr"/>
            <a:r>
              <a:rPr lang="lt-LT" dirty="0" smtClean="0"/>
              <a:t>2 užd</a:t>
            </a:r>
            <a:r>
              <a:rPr lang="en-US" dirty="0" err="1" smtClean="0"/>
              <a:t>avinys</a:t>
            </a:r>
            <a:endParaRPr lang="lt-LT" dirty="0"/>
          </a:p>
        </p:txBody>
      </p:sp>
      <p:sp>
        <p:nvSpPr>
          <p:cNvPr id="3" name="Turinio vietos rezervavimo ženklas 2"/>
          <p:cNvSpPr>
            <a:spLocks noGrp="1"/>
          </p:cNvSpPr>
          <p:nvPr>
            <p:ph idx="1"/>
          </p:nvPr>
        </p:nvSpPr>
        <p:spPr>
          <a:xfrm>
            <a:off x="467544" y="1556792"/>
            <a:ext cx="4680520" cy="4389120"/>
          </a:xfrm>
        </p:spPr>
        <p:txBody>
          <a:bodyPr>
            <a:noAutofit/>
          </a:bodyPr>
          <a:lstStyle/>
          <a:p>
            <a:r>
              <a:rPr lang="en-US" sz="2000" dirty="0" smtClean="0"/>
              <a:t>m = 1 kg </a:t>
            </a:r>
            <a:r>
              <a:rPr lang="lt-LT" sz="2000" dirty="0" smtClean="0"/>
              <a:t> masės kūnas krinta iš </a:t>
            </a:r>
            <a:r>
              <a:rPr lang="en-US" sz="2000" dirty="0" smtClean="0"/>
              <a:t>h = 8 m</a:t>
            </a:r>
            <a:r>
              <a:rPr lang="lt-LT" sz="2000" dirty="0" smtClean="0"/>
              <a:t> aukščio. Raskite: 1. Kokia bus kūno kinetinė energija smūgio į žemę metu?    2 . Kokiame aukštyje jo kinetinė energija bus lygi potencinei energijai? Pasipriešinimo jėgų nepaisyti.</a:t>
            </a:r>
          </a:p>
          <a:p>
            <a:r>
              <a:rPr lang="lt-LT" sz="2000" dirty="0" smtClean="0"/>
              <a:t>Duota: </a:t>
            </a:r>
            <a:r>
              <a:rPr lang="en-US" sz="2000" dirty="0" smtClean="0"/>
              <a:t>m = 1 kg, h</a:t>
            </a:r>
            <a:r>
              <a:rPr lang="en-US" sz="2000" baseline="-25000" dirty="0" smtClean="0"/>
              <a:t>1</a:t>
            </a:r>
            <a:r>
              <a:rPr lang="en-US" sz="2000" dirty="0" smtClean="0"/>
              <a:t> = 8 m </a:t>
            </a:r>
          </a:p>
          <a:p>
            <a:r>
              <a:rPr lang="en-US" sz="2000" dirty="0" err="1" smtClean="0"/>
              <a:t>Rasti</a:t>
            </a:r>
            <a:r>
              <a:rPr lang="en-US" sz="2000" dirty="0" smtClean="0"/>
              <a:t>: </a:t>
            </a:r>
            <a:r>
              <a:rPr lang="lt-LT" sz="2000" dirty="0" smtClean="0"/>
              <a:t>E</a:t>
            </a:r>
            <a:r>
              <a:rPr lang="en-US" sz="2000" baseline="-25000" dirty="0" smtClean="0"/>
              <a:t>k</a:t>
            </a:r>
            <a:r>
              <a:rPr lang="en-US" sz="2000" dirty="0" smtClean="0"/>
              <a:t> = ?, h</a:t>
            </a:r>
            <a:r>
              <a:rPr lang="en-US" sz="2000" baseline="-25000" dirty="0" smtClean="0"/>
              <a:t>1</a:t>
            </a:r>
            <a:r>
              <a:rPr lang="en-US" sz="2000" dirty="0" smtClean="0"/>
              <a:t> = ?</a:t>
            </a:r>
          </a:p>
          <a:p>
            <a:r>
              <a:rPr lang="en-US" sz="2000" dirty="0" err="1" smtClean="0"/>
              <a:t>Sprendimas</a:t>
            </a:r>
            <a:r>
              <a:rPr lang="en-US" sz="2000" dirty="0" smtClean="0"/>
              <a:t>: 1. </a:t>
            </a:r>
            <a:r>
              <a:rPr lang="lt-LT" sz="2000" dirty="0" smtClean="0"/>
              <a:t>E</a:t>
            </a:r>
            <a:r>
              <a:rPr lang="en-US" sz="2000" baseline="-25000" dirty="0" smtClean="0"/>
              <a:t>k</a:t>
            </a:r>
            <a:r>
              <a:rPr lang="en-US" sz="2000" dirty="0" smtClean="0"/>
              <a:t> = </a:t>
            </a:r>
            <a:r>
              <a:rPr lang="en-US" sz="2000" dirty="0" err="1" smtClean="0"/>
              <a:t>mgh</a:t>
            </a:r>
            <a:r>
              <a:rPr lang="en-US" sz="2000" dirty="0" smtClean="0"/>
              <a:t> </a:t>
            </a:r>
          </a:p>
          <a:p>
            <a:pPr>
              <a:buNone/>
            </a:pPr>
            <a:r>
              <a:rPr lang="en-US" sz="2000" dirty="0" smtClean="0"/>
              <a:t>     </a:t>
            </a:r>
            <a:r>
              <a:rPr lang="lt-LT" sz="2000" dirty="0" smtClean="0"/>
              <a:t>E</a:t>
            </a:r>
            <a:r>
              <a:rPr lang="en-US" sz="2000" baseline="-25000" dirty="0" smtClean="0"/>
              <a:t>k</a:t>
            </a:r>
            <a:r>
              <a:rPr lang="en-US" sz="2000" dirty="0" smtClean="0"/>
              <a:t> = 1 kg</a:t>
            </a:r>
            <a:r>
              <a:rPr lang="en-US" sz="2000" dirty="0" smtClean="0">
                <a:latin typeface="Times New Roman" pitchFamily="18" charset="0"/>
                <a:cs typeface="Times New Roman" pitchFamily="18" charset="0"/>
              </a:rPr>
              <a:t>·</a:t>
            </a:r>
            <a:r>
              <a:rPr lang="en-US" sz="2000" dirty="0" smtClean="0"/>
              <a:t>10m/s</a:t>
            </a:r>
            <a:r>
              <a:rPr lang="en-US" sz="2000" baseline="30000" dirty="0" smtClean="0"/>
              <a:t>2</a:t>
            </a:r>
            <a:r>
              <a:rPr lang="en-US" sz="2000" dirty="0" smtClean="0"/>
              <a:t> </a:t>
            </a:r>
            <a:r>
              <a:rPr lang="en-US" sz="2000" dirty="0" smtClean="0">
                <a:latin typeface="Times New Roman" pitchFamily="18" charset="0"/>
                <a:cs typeface="Times New Roman" pitchFamily="18" charset="0"/>
              </a:rPr>
              <a:t>·</a:t>
            </a:r>
            <a:r>
              <a:rPr lang="en-US" sz="2000" dirty="0" smtClean="0"/>
              <a:t>8 m = 80J </a:t>
            </a:r>
          </a:p>
          <a:p>
            <a:r>
              <a:rPr lang="en-US" sz="2000" dirty="0" err="1" smtClean="0"/>
              <a:t>E</a:t>
            </a:r>
            <a:r>
              <a:rPr lang="en-US" sz="2000" baseline="-25000" dirty="0" err="1" smtClean="0"/>
              <a:t>p</a:t>
            </a:r>
            <a:r>
              <a:rPr lang="en-US" sz="2000" dirty="0" smtClean="0"/>
              <a:t> = E</a:t>
            </a:r>
            <a:r>
              <a:rPr lang="en-US" sz="2000" baseline="-25000" dirty="0" smtClean="0"/>
              <a:t>p1</a:t>
            </a:r>
            <a:r>
              <a:rPr lang="en-US" sz="2000" dirty="0" smtClean="0"/>
              <a:t> + </a:t>
            </a:r>
            <a:r>
              <a:rPr lang="lt-LT" sz="2000" dirty="0" smtClean="0"/>
              <a:t>E</a:t>
            </a:r>
            <a:r>
              <a:rPr lang="en-US" sz="2000" baseline="-25000" dirty="0" smtClean="0"/>
              <a:t>k1</a:t>
            </a:r>
            <a:r>
              <a:rPr lang="lt-LT" sz="2000" dirty="0" smtClean="0"/>
              <a:t>;</a:t>
            </a:r>
            <a:r>
              <a:rPr lang="en-US" sz="2000" dirty="0" smtClean="0"/>
              <a:t> </a:t>
            </a:r>
            <a:r>
              <a:rPr lang="en-US" sz="2000" dirty="0" err="1" smtClean="0"/>
              <a:t>mgh</a:t>
            </a:r>
            <a:r>
              <a:rPr lang="en-US" sz="2000" dirty="0" smtClean="0"/>
              <a:t> = E</a:t>
            </a:r>
            <a:r>
              <a:rPr lang="en-US" sz="2000" baseline="-25000" dirty="0" smtClean="0"/>
              <a:t>p1</a:t>
            </a:r>
            <a:r>
              <a:rPr lang="en-US" sz="2000" dirty="0" smtClean="0"/>
              <a:t> + </a:t>
            </a:r>
            <a:r>
              <a:rPr lang="lt-LT" sz="2000" dirty="0" smtClean="0"/>
              <a:t>E</a:t>
            </a:r>
            <a:r>
              <a:rPr lang="en-US" sz="2000" baseline="-25000" dirty="0" smtClean="0"/>
              <a:t>k1</a:t>
            </a:r>
            <a:r>
              <a:rPr lang="en-US" sz="2000" dirty="0" smtClean="0"/>
              <a:t>, </a:t>
            </a:r>
            <a:r>
              <a:rPr lang="lt-LT" sz="2000" dirty="0" smtClean="0"/>
              <a:t>     </a:t>
            </a:r>
            <a:endParaRPr lang="en-US" sz="2000" dirty="0" smtClean="0"/>
          </a:p>
          <a:p>
            <a:pPr>
              <a:buNone/>
            </a:pPr>
            <a:r>
              <a:rPr lang="en-US" sz="2000" dirty="0" smtClean="0"/>
              <a:t>    </a:t>
            </a:r>
            <a:r>
              <a:rPr lang="en-US" sz="2000" dirty="0" err="1" smtClean="0"/>
              <a:t>mgh</a:t>
            </a:r>
            <a:r>
              <a:rPr lang="en-US" sz="2000" dirty="0" smtClean="0"/>
              <a:t> = 2 E</a:t>
            </a:r>
            <a:r>
              <a:rPr lang="en-US" sz="2000" baseline="-25000" dirty="0" smtClean="0"/>
              <a:t>p1</a:t>
            </a:r>
            <a:r>
              <a:rPr lang="lt-LT" sz="2000" dirty="0" smtClean="0"/>
              <a:t>;</a:t>
            </a:r>
            <a:r>
              <a:rPr lang="en-US" sz="2000" dirty="0" smtClean="0"/>
              <a:t> E</a:t>
            </a:r>
            <a:r>
              <a:rPr lang="en-US" sz="2000" baseline="-25000" dirty="0" smtClean="0"/>
              <a:t>p1</a:t>
            </a:r>
            <a:r>
              <a:rPr lang="en-US" sz="2000" dirty="0" smtClean="0"/>
              <a:t> = mg h</a:t>
            </a:r>
            <a:r>
              <a:rPr lang="en-US" sz="2000" baseline="-25000" dirty="0" smtClean="0"/>
              <a:t>1</a:t>
            </a:r>
            <a:r>
              <a:rPr lang="lt-LT" sz="2000" dirty="0" smtClean="0"/>
              <a:t>;</a:t>
            </a:r>
            <a:r>
              <a:rPr lang="en-US" sz="2000" dirty="0" smtClean="0"/>
              <a:t> </a:t>
            </a:r>
            <a:r>
              <a:rPr lang="en-US" sz="2000" dirty="0" err="1" smtClean="0"/>
              <a:t>mgh</a:t>
            </a:r>
            <a:r>
              <a:rPr lang="en-US" sz="2000" dirty="0" smtClean="0"/>
              <a:t> = 2mgh</a:t>
            </a:r>
            <a:r>
              <a:rPr lang="en-US" sz="2000" baseline="-25000" dirty="0" smtClean="0"/>
              <a:t>1</a:t>
            </a:r>
            <a:r>
              <a:rPr lang="lt-LT" sz="2000" dirty="0" smtClean="0"/>
              <a:t>;</a:t>
            </a:r>
            <a:r>
              <a:rPr lang="en-US" sz="2000" dirty="0" smtClean="0"/>
              <a:t> </a:t>
            </a:r>
            <a:r>
              <a:rPr lang="lt-LT" sz="2000" dirty="0" smtClean="0"/>
              <a:t>  </a:t>
            </a:r>
            <a:r>
              <a:rPr lang="en-US" sz="2000" dirty="0" smtClean="0"/>
              <a:t>h = 2h, h = h</a:t>
            </a:r>
            <a:r>
              <a:rPr lang="lt-LT" sz="2000" dirty="0" smtClean="0"/>
              <a:t> : </a:t>
            </a:r>
            <a:r>
              <a:rPr lang="en-US" sz="2000" dirty="0" smtClean="0"/>
              <a:t>2</a:t>
            </a:r>
          </a:p>
          <a:p>
            <a:r>
              <a:rPr lang="en-US" sz="2000" dirty="0" smtClean="0"/>
              <a:t>h = 8</a:t>
            </a:r>
            <a:r>
              <a:rPr lang="lt-LT" sz="2000" dirty="0" smtClean="0"/>
              <a:t> : </a:t>
            </a:r>
            <a:r>
              <a:rPr lang="en-US" sz="2000" dirty="0" smtClean="0"/>
              <a:t>2 = 4 m</a:t>
            </a:r>
          </a:p>
          <a:p>
            <a:r>
              <a:rPr lang="en-US" sz="2000" b="1" dirty="0" err="1" smtClean="0"/>
              <a:t>Atsakymas</a:t>
            </a:r>
            <a:r>
              <a:rPr lang="en-US" sz="2000" b="1" dirty="0" smtClean="0"/>
              <a:t>: </a:t>
            </a:r>
            <a:r>
              <a:rPr lang="lt-LT" sz="2000" b="1" dirty="0" smtClean="0"/>
              <a:t>E</a:t>
            </a:r>
            <a:r>
              <a:rPr lang="en-US" sz="2000" b="1" baseline="-25000" dirty="0" smtClean="0"/>
              <a:t>k</a:t>
            </a:r>
            <a:r>
              <a:rPr lang="en-US" sz="2000" b="1" dirty="0" smtClean="0"/>
              <a:t> = 80J</a:t>
            </a:r>
            <a:r>
              <a:rPr lang="lt-LT" sz="2000" b="1" dirty="0" smtClean="0"/>
              <a:t>;</a:t>
            </a:r>
            <a:r>
              <a:rPr lang="en-US" sz="2000" b="1" dirty="0" smtClean="0"/>
              <a:t> h</a:t>
            </a:r>
            <a:r>
              <a:rPr lang="en-US" sz="2000" b="1" baseline="-25000" dirty="0" smtClean="0"/>
              <a:t>1</a:t>
            </a:r>
            <a:r>
              <a:rPr lang="en-US" sz="2000" b="1" dirty="0" smtClean="0"/>
              <a:t> = 4m. </a:t>
            </a:r>
            <a:endParaRPr lang="lt-LT" sz="2000" b="1" dirty="0"/>
          </a:p>
        </p:txBody>
      </p:sp>
      <p:pic>
        <p:nvPicPr>
          <p:cNvPr id="4" name="Picture 2" descr="D:\Desktop\fizika\geras2.jpg"/>
          <p:cNvPicPr>
            <a:picLocks noChangeAspect="1" noChangeArrowheads="1"/>
          </p:cNvPicPr>
          <p:nvPr/>
        </p:nvPicPr>
        <p:blipFill>
          <a:blip r:embed="rId2" cstate="print"/>
          <a:srcRect/>
          <a:stretch>
            <a:fillRect/>
          </a:stretch>
        </p:blipFill>
        <p:spPr bwMode="auto">
          <a:xfrm>
            <a:off x="4932040" y="2852936"/>
            <a:ext cx="3918778" cy="2376264"/>
          </a:xfrm>
          <a:prstGeom prst="rect">
            <a:avLst/>
          </a:prstGeom>
          <a:noFill/>
        </p:spPr>
      </p:pic>
    </p:spTree>
  </p:cSld>
  <p:clrMapOvr>
    <a:masterClrMapping/>
  </p:clrMapOvr>
  <p:transition>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67544" y="260648"/>
            <a:ext cx="8229600" cy="1143000"/>
          </a:xfrm>
        </p:spPr>
        <p:txBody>
          <a:bodyPr/>
          <a:lstStyle/>
          <a:p>
            <a:pPr algn="ctr"/>
            <a:r>
              <a:rPr lang="lt-LT" dirty="0" smtClean="0"/>
              <a:t>3</a:t>
            </a:r>
            <a:r>
              <a:rPr lang="en-US" dirty="0" smtClean="0"/>
              <a:t> </a:t>
            </a:r>
            <a:r>
              <a:rPr lang="lt-LT" dirty="0" smtClean="0"/>
              <a:t>uždavinys</a:t>
            </a:r>
            <a:endParaRPr lang="lt-LT" dirty="0"/>
          </a:p>
        </p:txBody>
      </p:sp>
      <p:sp>
        <p:nvSpPr>
          <p:cNvPr id="3" name="Turinio vietos rezervavimo ženklas 2"/>
          <p:cNvSpPr>
            <a:spLocks noGrp="1"/>
          </p:cNvSpPr>
          <p:nvPr>
            <p:ph idx="1"/>
          </p:nvPr>
        </p:nvSpPr>
        <p:spPr>
          <a:xfrm>
            <a:off x="323528" y="1556792"/>
            <a:ext cx="4546848" cy="4389120"/>
          </a:xfrm>
        </p:spPr>
        <p:txBody>
          <a:bodyPr>
            <a:noAutofit/>
          </a:bodyPr>
          <a:lstStyle/>
          <a:p>
            <a:r>
              <a:rPr lang="en-US" sz="2000" dirty="0" smtClean="0"/>
              <a:t>3. </a:t>
            </a:r>
            <a:r>
              <a:rPr lang="en-US" sz="2000" dirty="0" err="1" smtClean="0"/>
              <a:t>Nedidelis</a:t>
            </a:r>
            <a:r>
              <a:rPr lang="en-US" sz="2000" dirty="0" smtClean="0"/>
              <a:t> m = 1 kg </a:t>
            </a:r>
            <a:r>
              <a:rPr lang="lt-LT" sz="2000" dirty="0" smtClean="0"/>
              <a:t>masės kūnas pradeda slysti loveliu iš h </a:t>
            </a:r>
            <a:r>
              <a:rPr lang="en-US" sz="2000" dirty="0" smtClean="0"/>
              <a:t>= </a:t>
            </a:r>
            <a:r>
              <a:rPr lang="lt-LT" sz="2000" dirty="0" smtClean="0"/>
              <a:t>2,5 m aukščio be trinties. Lovelis baigiasi spindulio r </a:t>
            </a:r>
            <a:r>
              <a:rPr lang="en-US" sz="2000" dirty="0" smtClean="0"/>
              <a:t>=</a:t>
            </a:r>
            <a:r>
              <a:rPr lang="lt-LT" sz="2000" dirty="0" smtClean="0"/>
              <a:t> 1 m ,,mirties kilpa” . Kokie vyksta energijos virsmai, kūnui </a:t>
            </a:r>
            <a:r>
              <a:rPr lang="lt-LT" sz="2000" dirty="0" err="1" smtClean="0"/>
              <a:t>judant,,mirties</a:t>
            </a:r>
            <a:r>
              <a:rPr lang="lt-LT" sz="2000" dirty="0" smtClean="0"/>
              <a:t> kilpa”? Kokia kūno kinetinė energija tuo momentu, kai jis praeina pro viršutinį ,,mirties kilpos” tašką?</a:t>
            </a:r>
          </a:p>
          <a:p>
            <a:r>
              <a:rPr lang="lt-LT" sz="2000" dirty="0" smtClean="0"/>
              <a:t>Duota: </a:t>
            </a:r>
            <a:r>
              <a:rPr lang="en-US" sz="2000" dirty="0" smtClean="0"/>
              <a:t>m = 1 kg, r = 1 m, h = 2,5 m.</a:t>
            </a:r>
          </a:p>
          <a:p>
            <a:r>
              <a:rPr lang="en-US" sz="2000" dirty="0" err="1" smtClean="0"/>
              <a:t>Rasti</a:t>
            </a:r>
            <a:r>
              <a:rPr lang="en-US" sz="2000" dirty="0" smtClean="0"/>
              <a:t>: </a:t>
            </a:r>
            <a:r>
              <a:rPr lang="lt-LT" sz="2000" dirty="0" smtClean="0"/>
              <a:t>E</a:t>
            </a:r>
            <a:r>
              <a:rPr lang="en-US" sz="2000" baseline="-25000" dirty="0" smtClean="0"/>
              <a:t>k</a:t>
            </a:r>
            <a:r>
              <a:rPr lang="en-US" sz="2000" dirty="0" smtClean="0"/>
              <a:t> = ?</a:t>
            </a:r>
          </a:p>
          <a:p>
            <a:r>
              <a:rPr lang="en-US" sz="2000" dirty="0" err="1" smtClean="0"/>
              <a:t>Sprendimas</a:t>
            </a:r>
            <a:r>
              <a:rPr lang="en-US" sz="2000" dirty="0" smtClean="0"/>
              <a:t>: E</a:t>
            </a:r>
            <a:r>
              <a:rPr lang="en-US" sz="2000" baseline="-25000" dirty="0" smtClean="0"/>
              <a:t>p0</a:t>
            </a:r>
            <a:r>
              <a:rPr lang="en-US" sz="2000" dirty="0" smtClean="0"/>
              <a:t> = </a:t>
            </a:r>
            <a:r>
              <a:rPr lang="lt-LT" sz="2000" dirty="0" smtClean="0"/>
              <a:t>E</a:t>
            </a:r>
            <a:r>
              <a:rPr lang="en-US" sz="2000" baseline="-25000" dirty="0" smtClean="0"/>
              <a:t>k</a:t>
            </a:r>
            <a:r>
              <a:rPr lang="en-US" sz="2000" dirty="0" smtClean="0"/>
              <a:t> + </a:t>
            </a:r>
            <a:r>
              <a:rPr lang="en-US" sz="2000" dirty="0" err="1" smtClean="0"/>
              <a:t>E</a:t>
            </a:r>
            <a:r>
              <a:rPr lang="en-US" sz="2000" baseline="-25000" dirty="0" err="1" smtClean="0"/>
              <a:t>p</a:t>
            </a:r>
            <a:r>
              <a:rPr lang="en-US" sz="2000" dirty="0" smtClean="0"/>
              <a:t>;</a:t>
            </a:r>
            <a:r>
              <a:rPr lang="lt-LT" sz="2000" dirty="0" smtClean="0"/>
              <a:t>           </a:t>
            </a:r>
            <a:endParaRPr lang="en-US" sz="2000" dirty="0" smtClean="0"/>
          </a:p>
          <a:p>
            <a:pPr>
              <a:buNone/>
            </a:pPr>
            <a:r>
              <a:rPr lang="en-US" sz="2000" dirty="0" smtClean="0"/>
              <a:t>    </a:t>
            </a:r>
            <a:r>
              <a:rPr lang="en-US" sz="2000" dirty="0" err="1" smtClean="0"/>
              <a:t>mgh</a:t>
            </a:r>
            <a:r>
              <a:rPr lang="en-US" sz="2000" dirty="0" smtClean="0"/>
              <a:t> = </a:t>
            </a:r>
            <a:r>
              <a:rPr lang="lt-LT" sz="2000" dirty="0" smtClean="0"/>
              <a:t>E</a:t>
            </a:r>
            <a:r>
              <a:rPr lang="en-US" sz="2000" baseline="-25000" dirty="0" smtClean="0"/>
              <a:t>k</a:t>
            </a:r>
            <a:r>
              <a:rPr lang="en-US" sz="2000" dirty="0" smtClean="0"/>
              <a:t> + 2mgr; </a:t>
            </a:r>
            <a:r>
              <a:rPr lang="lt-LT" sz="2000" dirty="0" smtClean="0"/>
              <a:t>E</a:t>
            </a:r>
            <a:r>
              <a:rPr lang="en-US" sz="2000" baseline="-25000" dirty="0" smtClean="0"/>
              <a:t>k</a:t>
            </a:r>
            <a:r>
              <a:rPr lang="en-US" sz="2000" dirty="0" smtClean="0"/>
              <a:t> = mg (h – 2r)</a:t>
            </a:r>
          </a:p>
          <a:p>
            <a:r>
              <a:rPr lang="lt-LT" sz="2000" dirty="0" smtClean="0"/>
              <a:t>E</a:t>
            </a:r>
            <a:r>
              <a:rPr lang="en-US" sz="2000" baseline="-25000" dirty="0" smtClean="0"/>
              <a:t>k</a:t>
            </a:r>
            <a:r>
              <a:rPr lang="en-US" sz="2000" dirty="0" smtClean="0"/>
              <a:t> = 1 kg </a:t>
            </a:r>
            <a:r>
              <a:rPr lang="en-US" sz="2000" dirty="0" smtClean="0">
                <a:latin typeface="Times New Roman" pitchFamily="18" charset="0"/>
                <a:cs typeface="Times New Roman" pitchFamily="18" charset="0"/>
              </a:rPr>
              <a:t>·</a:t>
            </a:r>
            <a:r>
              <a:rPr lang="en-US" sz="2000" dirty="0" smtClean="0"/>
              <a:t> 10m/s</a:t>
            </a:r>
            <a:r>
              <a:rPr lang="en-US" sz="2000" baseline="30000" dirty="0" smtClean="0"/>
              <a:t>2</a:t>
            </a:r>
            <a:r>
              <a:rPr lang="en-US" sz="2000" dirty="0" smtClean="0"/>
              <a:t> (2,5 m – 2</a:t>
            </a:r>
            <a:r>
              <a:rPr lang="en-US" sz="2000" dirty="0" smtClean="0">
                <a:latin typeface="Times New Roman" pitchFamily="18" charset="0"/>
                <a:cs typeface="Times New Roman" pitchFamily="18" charset="0"/>
              </a:rPr>
              <a:t>·</a:t>
            </a:r>
            <a:r>
              <a:rPr lang="en-US" sz="2000" dirty="0" smtClean="0"/>
              <a:t>1 m) = 5J</a:t>
            </a:r>
          </a:p>
          <a:p>
            <a:r>
              <a:rPr lang="en-US" sz="2000" b="1" dirty="0" err="1" smtClean="0"/>
              <a:t>Atsakymas</a:t>
            </a:r>
            <a:r>
              <a:rPr lang="en-US" sz="2000" b="1" dirty="0" smtClean="0"/>
              <a:t>: </a:t>
            </a:r>
            <a:r>
              <a:rPr lang="lt-LT" sz="2000" b="1" dirty="0" smtClean="0"/>
              <a:t>E</a:t>
            </a:r>
            <a:r>
              <a:rPr lang="en-US" sz="2000" b="1" baseline="-25000" dirty="0" smtClean="0"/>
              <a:t>k</a:t>
            </a:r>
            <a:r>
              <a:rPr lang="en-US" sz="2000" b="1" dirty="0" smtClean="0"/>
              <a:t> = 5J</a:t>
            </a:r>
            <a:endParaRPr lang="lt-LT" sz="2000" b="1" dirty="0"/>
          </a:p>
        </p:txBody>
      </p:sp>
      <p:pic>
        <p:nvPicPr>
          <p:cNvPr id="3074" name="Picture 2" descr="D:\Desktop\fizika\geras12.jpg"/>
          <p:cNvPicPr>
            <a:picLocks noChangeAspect="1" noChangeArrowheads="1"/>
          </p:cNvPicPr>
          <p:nvPr/>
        </p:nvPicPr>
        <p:blipFill>
          <a:blip r:embed="rId2" cstate="print"/>
          <a:srcRect/>
          <a:stretch>
            <a:fillRect/>
          </a:stretch>
        </p:blipFill>
        <p:spPr bwMode="auto">
          <a:xfrm>
            <a:off x="4716016" y="1700808"/>
            <a:ext cx="4067944" cy="2376264"/>
          </a:xfrm>
          <a:prstGeom prst="rect">
            <a:avLst/>
          </a:prstGeom>
          <a:noFill/>
        </p:spPr>
      </p:pic>
    </p:spTree>
  </p:cSld>
  <p:clrMapOvr>
    <a:masterClrMapping/>
  </p:clrMapOvr>
  <p:transition>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ntraštė 2"/>
          <p:cNvSpPr>
            <a:spLocks noGrp="1"/>
          </p:cNvSpPr>
          <p:nvPr>
            <p:ph type="title"/>
          </p:nvPr>
        </p:nvSpPr>
        <p:spPr/>
        <p:txBody>
          <a:bodyPr/>
          <a:lstStyle/>
          <a:p>
            <a:pPr algn="ctr"/>
            <a:r>
              <a:rPr lang="lt-LT" dirty="0" smtClean="0"/>
              <a:t>4</a:t>
            </a:r>
            <a:r>
              <a:rPr lang="en-US" dirty="0" smtClean="0"/>
              <a:t> u</a:t>
            </a:r>
            <a:r>
              <a:rPr lang="lt-LT" dirty="0" smtClean="0"/>
              <a:t>ždavinys</a:t>
            </a:r>
            <a:endParaRPr lang="lt-LT" dirty="0"/>
          </a:p>
        </p:txBody>
      </p:sp>
      <p:sp>
        <p:nvSpPr>
          <p:cNvPr id="2" name="Turinio vietos rezervavimo ženklas 1"/>
          <p:cNvSpPr>
            <a:spLocks noGrp="1"/>
          </p:cNvSpPr>
          <p:nvPr>
            <p:ph idx="1"/>
          </p:nvPr>
        </p:nvSpPr>
        <p:spPr/>
        <p:txBody>
          <a:bodyPr>
            <a:normAutofit/>
          </a:bodyPr>
          <a:lstStyle/>
          <a:p>
            <a:r>
              <a:rPr lang="lt-LT" sz="2000" dirty="0" smtClean="0"/>
              <a:t>1 kg masės ir 2 kg masės netamprūs rutuliai juda priešpriešiais 1m/s ir 2m/s greičiu. Raskime kinetinės energijos pokytį smūgio metu.</a:t>
            </a:r>
          </a:p>
          <a:p>
            <a:r>
              <a:rPr lang="lt-LT" sz="2000" dirty="0" smtClean="0"/>
              <a:t>Duota: </a:t>
            </a:r>
            <a:r>
              <a:rPr lang="en-US" sz="2000" dirty="0" smtClean="0"/>
              <a:t>m</a:t>
            </a:r>
            <a:r>
              <a:rPr lang="en-US" sz="2000" baseline="-25000" dirty="0" smtClean="0"/>
              <a:t>1</a:t>
            </a:r>
            <a:r>
              <a:rPr lang="en-US" sz="2000" dirty="0" smtClean="0"/>
              <a:t> = 1 kg; </a:t>
            </a:r>
            <a:r>
              <a:rPr lang="en-US" sz="2000" dirty="0" err="1" smtClean="0"/>
              <a:t>jo</a:t>
            </a:r>
            <a:r>
              <a:rPr lang="en-US" sz="2000" dirty="0" smtClean="0"/>
              <a:t> </a:t>
            </a:r>
            <a:r>
              <a:rPr lang="en-US" sz="2000" dirty="0" err="1" smtClean="0"/>
              <a:t>greitis</a:t>
            </a:r>
            <a:r>
              <a:rPr lang="en-US" sz="2000" dirty="0" smtClean="0"/>
              <a:t> v</a:t>
            </a:r>
            <a:r>
              <a:rPr lang="en-US" sz="2000" baseline="-25000" dirty="0" smtClean="0"/>
              <a:t>1</a:t>
            </a:r>
            <a:r>
              <a:rPr lang="en-US" sz="2000" dirty="0" smtClean="0"/>
              <a:t> = 1m/s; m</a:t>
            </a:r>
            <a:r>
              <a:rPr lang="en-US" sz="2000" baseline="-25000" dirty="0" smtClean="0"/>
              <a:t>2</a:t>
            </a:r>
            <a:r>
              <a:rPr lang="en-US" sz="2000" dirty="0" smtClean="0"/>
              <a:t> = 2 kg; </a:t>
            </a:r>
            <a:r>
              <a:rPr lang="en-US" sz="2000" dirty="0" err="1" smtClean="0"/>
              <a:t>jo</a:t>
            </a:r>
            <a:r>
              <a:rPr lang="en-US" sz="2000" dirty="0" smtClean="0"/>
              <a:t> </a:t>
            </a:r>
            <a:r>
              <a:rPr lang="en-US" sz="2000" dirty="0" err="1" smtClean="0"/>
              <a:t>greitis</a:t>
            </a:r>
            <a:r>
              <a:rPr lang="en-US" sz="2000" dirty="0" smtClean="0"/>
              <a:t> v</a:t>
            </a:r>
            <a:r>
              <a:rPr lang="en-US" sz="2000" baseline="-25000" dirty="0" smtClean="0"/>
              <a:t>2</a:t>
            </a:r>
            <a:r>
              <a:rPr lang="en-US" sz="2000" dirty="0" smtClean="0"/>
              <a:t> = 2m/s</a:t>
            </a:r>
          </a:p>
          <a:p>
            <a:r>
              <a:rPr lang="en-US" sz="2000" dirty="0" err="1" smtClean="0"/>
              <a:t>Rasti</a:t>
            </a:r>
            <a:r>
              <a:rPr lang="en-US" sz="2000" dirty="0" smtClean="0"/>
              <a:t>: kinetin</a:t>
            </a:r>
            <a:r>
              <a:rPr lang="lt-LT" sz="2000" dirty="0" smtClean="0"/>
              <a:t>ės energijos pokytį smūgio metu </a:t>
            </a:r>
            <a:r>
              <a:rPr lang="en-US" sz="2000" dirty="0" err="1" smtClean="0"/>
              <a:t>E</a:t>
            </a:r>
            <a:r>
              <a:rPr lang="en-US" sz="2000" baseline="-25000" dirty="0" err="1" smtClean="0"/>
              <a:t>k</a:t>
            </a:r>
            <a:r>
              <a:rPr lang="lt-LT" sz="2000" dirty="0" smtClean="0"/>
              <a:t> </a:t>
            </a:r>
            <a:r>
              <a:rPr lang="en-US" sz="2000" dirty="0" smtClean="0"/>
              <a:t>= </a:t>
            </a:r>
            <a:r>
              <a:rPr lang="lt-LT" sz="2000" dirty="0" smtClean="0"/>
              <a:t>?</a:t>
            </a:r>
          </a:p>
          <a:p>
            <a:r>
              <a:rPr lang="lt-LT" sz="2000" dirty="0" smtClean="0"/>
              <a:t>Sprendimas: </a:t>
            </a:r>
            <a:r>
              <a:rPr lang="en-US" sz="2000" dirty="0" err="1" smtClean="0"/>
              <a:t>E</a:t>
            </a:r>
            <a:r>
              <a:rPr lang="en-US" sz="2000" baseline="-25000" dirty="0" err="1" smtClean="0"/>
              <a:t>k</a:t>
            </a:r>
            <a:r>
              <a:rPr lang="lt-LT" sz="2000" dirty="0" smtClean="0"/>
              <a:t> </a:t>
            </a:r>
            <a:r>
              <a:rPr lang="en-US" sz="2000" dirty="0" smtClean="0"/>
              <a:t>= m</a:t>
            </a:r>
            <a:r>
              <a:rPr lang="en-US" sz="2000" baseline="-25000" dirty="0" smtClean="0"/>
              <a:t>1 </a:t>
            </a:r>
            <a:r>
              <a:rPr lang="en-US" sz="2000" dirty="0" smtClean="0"/>
              <a:t>m</a:t>
            </a:r>
            <a:r>
              <a:rPr lang="en-US" sz="2000" baseline="-25000" dirty="0" smtClean="0"/>
              <a:t>2</a:t>
            </a:r>
            <a:r>
              <a:rPr lang="lt-LT" sz="2000" dirty="0" smtClean="0"/>
              <a:t>(</a:t>
            </a:r>
            <a:r>
              <a:rPr lang="en-US" sz="2000" dirty="0" smtClean="0"/>
              <a:t>- v</a:t>
            </a:r>
            <a:r>
              <a:rPr lang="en-US" sz="2000" baseline="-25000" dirty="0" smtClean="0"/>
              <a:t>1 </a:t>
            </a:r>
            <a:r>
              <a:rPr lang="lt-LT" sz="2000" dirty="0" smtClean="0"/>
              <a:t>+</a:t>
            </a:r>
            <a:r>
              <a:rPr lang="en-US" sz="2000" dirty="0" smtClean="0"/>
              <a:t> v</a:t>
            </a:r>
            <a:r>
              <a:rPr lang="en-US" sz="2000" baseline="-25000" dirty="0" smtClean="0"/>
              <a:t>2</a:t>
            </a:r>
            <a:r>
              <a:rPr lang="lt-LT" sz="2000" dirty="0" smtClean="0"/>
              <a:t>)2 : 2(</a:t>
            </a:r>
            <a:r>
              <a:rPr lang="en-US" sz="2000" dirty="0" smtClean="0"/>
              <a:t>m</a:t>
            </a:r>
            <a:r>
              <a:rPr lang="en-US" sz="2000" baseline="-25000" dirty="0" smtClean="0"/>
              <a:t>1 </a:t>
            </a:r>
            <a:r>
              <a:rPr lang="lt-LT" sz="2000" dirty="0" smtClean="0"/>
              <a:t>+</a:t>
            </a:r>
            <a:r>
              <a:rPr lang="en-US" sz="2000" dirty="0" smtClean="0"/>
              <a:t> m</a:t>
            </a:r>
            <a:r>
              <a:rPr lang="en-US" sz="2000" baseline="-25000" dirty="0" smtClean="0"/>
              <a:t>2</a:t>
            </a:r>
            <a:r>
              <a:rPr lang="lt-LT" sz="2000" dirty="0" smtClean="0"/>
              <a:t>)</a:t>
            </a:r>
            <a:endParaRPr lang="en-US" sz="2000" dirty="0" smtClean="0"/>
          </a:p>
          <a:p>
            <a:r>
              <a:rPr lang="en-US" sz="2000" dirty="0" err="1" smtClean="0"/>
              <a:t>E</a:t>
            </a:r>
            <a:r>
              <a:rPr lang="en-US" sz="2000" baseline="-25000" dirty="0" err="1" smtClean="0"/>
              <a:t>k</a:t>
            </a:r>
            <a:r>
              <a:rPr lang="en-US" sz="2000" dirty="0" smtClean="0"/>
              <a:t> = 1kg</a:t>
            </a:r>
            <a:r>
              <a:rPr lang="en-US" sz="2000" dirty="0" smtClean="0">
                <a:latin typeface="Times New Roman" pitchFamily="18" charset="0"/>
                <a:cs typeface="Times New Roman" pitchFamily="18" charset="0"/>
              </a:rPr>
              <a:t>·</a:t>
            </a:r>
            <a:r>
              <a:rPr lang="en-US" sz="2000" dirty="0" smtClean="0"/>
              <a:t>2kg(-1m/s+2m/s)</a:t>
            </a:r>
            <a:r>
              <a:rPr lang="lt-LT" sz="2000" dirty="0" smtClean="0"/>
              <a:t> : </a:t>
            </a:r>
            <a:r>
              <a:rPr lang="en-US" sz="2000" dirty="0" smtClean="0"/>
              <a:t>2(1kg+2kg)=-3J</a:t>
            </a:r>
          </a:p>
          <a:p>
            <a:r>
              <a:rPr lang="en-US" sz="2000" b="1" dirty="0" err="1" smtClean="0"/>
              <a:t>Atsakymas</a:t>
            </a:r>
            <a:r>
              <a:rPr lang="en-US" sz="2000" b="1" dirty="0" smtClean="0"/>
              <a:t>: </a:t>
            </a:r>
            <a:r>
              <a:rPr lang="en-US" sz="2000" b="1" dirty="0" err="1" smtClean="0"/>
              <a:t>E</a:t>
            </a:r>
            <a:r>
              <a:rPr lang="en-US" sz="2000" b="1" baseline="-25000" dirty="0" err="1" smtClean="0"/>
              <a:t>k</a:t>
            </a:r>
            <a:r>
              <a:rPr lang="en-US" sz="2000" b="1" dirty="0" smtClean="0"/>
              <a:t> = -3J</a:t>
            </a:r>
            <a:endParaRPr lang="lt-LT" sz="2000" b="1" dirty="0"/>
          </a:p>
        </p:txBody>
      </p:sp>
    </p:spTree>
  </p:cSld>
  <p:clrMapOvr>
    <a:masterClrMapping/>
  </p:clrMapOvr>
  <p:transition>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en-US" dirty="0" smtClean="0"/>
              <a:t>              </a:t>
            </a:r>
            <a:r>
              <a:rPr lang="lt-LT" dirty="0" smtClean="0"/>
              <a:t>Klausim</a:t>
            </a:r>
            <a:r>
              <a:rPr lang="en-US" dirty="0" err="1" smtClean="0"/>
              <a:t>ynas</a:t>
            </a:r>
            <a:endParaRPr lang="lt-LT" dirty="0"/>
          </a:p>
        </p:txBody>
      </p:sp>
      <p:sp>
        <p:nvSpPr>
          <p:cNvPr id="3" name="Turinio vietos rezervavimo ženklas 2"/>
          <p:cNvSpPr>
            <a:spLocks noGrp="1"/>
          </p:cNvSpPr>
          <p:nvPr>
            <p:ph idx="1"/>
          </p:nvPr>
        </p:nvSpPr>
        <p:spPr>
          <a:xfrm>
            <a:off x="0" y="2132856"/>
            <a:ext cx="9144000" cy="4389120"/>
          </a:xfrm>
        </p:spPr>
        <p:txBody>
          <a:bodyPr/>
          <a:lstStyle/>
          <a:p>
            <a:pPr>
              <a:buNone/>
            </a:pPr>
            <a:r>
              <a:rPr lang="en-US" dirty="0" smtClean="0"/>
              <a:t>  </a:t>
            </a:r>
            <a:r>
              <a:rPr lang="lt-LT" dirty="0" smtClean="0"/>
              <a:t> </a:t>
            </a:r>
            <a:r>
              <a:rPr lang="lt-LT" sz="3200" dirty="0" smtClean="0"/>
              <a:t>1.Kas yra energija?</a:t>
            </a:r>
          </a:p>
          <a:p>
            <a:pPr>
              <a:buNone/>
            </a:pPr>
            <a:endParaRPr lang="en-US" sz="3200" dirty="0" smtClean="0"/>
          </a:p>
          <a:p>
            <a:pPr>
              <a:buNone/>
            </a:pPr>
            <a:r>
              <a:rPr lang="en-US" sz="3200" dirty="0" smtClean="0"/>
              <a:t>   E</a:t>
            </a:r>
            <a:r>
              <a:rPr lang="lt-LT" sz="3200" dirty="0" smtClean="0"/>
              <a:t>nergija –</a:t>
            </a:r>
            <a:r>
              <a:rPr lang="en-US" sz="3200" dirty="0" smtClean="0"/>
              <a:t> </a:t>
            </a:r>
            <a:r>
              <a:rPr lang="en-US" sz="3200" dirty="0" err="1" smtClean="0"/>
              <a:t>fizikinis</a:t>
            </a:r>
            <a:r>
              <a:rPr lang="en-US" sz="3200" dirty="0" smtClean="0"/>
              <a:t> </a:t>
            </a:r>
            <a:r>
              <a:rPr lang="en-US" sz="3200" dirty="0" err="1" smtClean="0"/>
              <a:t>dydis</a:t>
            </a:r>
            <a:r>
              <a:rPr lang="en-US" sz="3200" dirty="0" smtClean="0"/>
              <a:t>, </a:t>
            </a:r>
            <a:r>
              <a:rPr lang="en-US" sz="3200" dirty="0" err="1" smtClean="0"/>
              <a:t>rodantis</a:t>
            </a:r>
            <a:r>
              <a:rPr lang="en-US" sz="3200" dirty="0" smtClean="0"/>
              <a:t>, </a:t>
            </a:r>
            <a:r>
              <a:rPr lang="en-US" sz="3200" dirty="0" err="1" smtClean="0"/>
              <a:t>kok</a:t>
            </a:r>
            <a:r>
              <a:rPr lang="lt-LT" sz="3200" dirty="0" smtClean="0"/>
              <a:t>į darbą gali atlikti kūnas ar kūnų sistema. </a:t>
            </a:r>
          </a:p>
          <a:p>
            <a:pPr>
              <a:buNone/>
            </a:pPr>
            <a:endParaRPr lang="lt-LT" sz="4400" dirty="0" smtClean="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a:xfrm>
            <a:off x="323528" y="1988840"/>
            <a:ext cx="8229600" cy="4389120"/>
          </a:xfrm>
        </p:spPr>
        <p:txBody>
          <a:bodyPr>
            <a:normAutofit/>
          </a:bodyPr>
          <a:lstStyle/>
          <a:p>
            <a:pPr>
              <a:buNone/>
            </a:pPr>
            <a:r>
              <a:rPr lang="lt-LT" sz="3500" dirty="0" smtClean="0"/>
              <a:t>   </a:t>
            </a:r>
            <a:r>
              <a:rPr lang="lt-LT" sz="3200" dirty="0" smtClean="0"/>
              <a:t>2.Ar gali du kūnai, pakelti į skirtingą aukštį,</a:t>
            </a:r>
            <a:r>
              <a:rPr lang="en-US" sz="3200" dirty="0" smtClean="0"/>
              <a:t>        </a:t>
            </a:r>
            <a:r>
              <a:rPr lang="lt-LT" sz="3200" dirty="0" smtClean="0"/>
              <a:t> </a:t>
            </a:r>
            <a:r>
              <a:rPr lang="en-US" sz="3200" dirty="0" smtClean="0"/>
              <a:t>   </a:t>
            </a:r>
            <a:r>
              <a:rPr lang="lt-LT" sz="3200" dirty="0" smtClean="0"/>
              <a:t>turėti vienodai potencinės energijos? Kokiomis sąlygomis?</a:t>
            </a:r>
            <a:endParaRPr lang="en-US" sz="3200" dirty="0" smtClean="0"/>
          </a:p>
          <a:p>
            <a:pPr>
              <a:buNone/>
            </a:pPr>
            <a:r>
              <a:rPr lang="en-US" sz="3200" dirty="0" smtClean="0"/>
              <a:t> </a:t>
            </a:r>
            <a:endParaRPr lang="lt-LT" sz="3200" dirty="0" smtClean="0"/>
          </a:p>
          <a:p>
            <a:pPr>
              <a:buNone/>
            </a:pPr>
            <a:r>
              <a:rPr lang="en-US" sz="3200" dirty="0" smtClean="0"/>
              <a:t>  </a:t>
            </a:r>
            <a:r>
              <a:rPr lang="lt-LT" sz="3200" dirty="0" smtClean="0"/>
              <a:t>Taip, gali. Kai to kūno, kuris yra žemiau masė didesnė už kito kūno, esančio aukščiau.</a:t>
            </a:r>
          </a:p>
          <a:p>
            <a:pPr>
              <a:buNone/>
            </a:pPr>
            <a:endParaRPr lang="lt-LT" sz="4400"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normAutofit/>
          </a:bodyPr>
          <a:lstStyle/>
          <a:p>
            <a:pPr>
              <a:buNone/>
            </a:pPr>
            <a:r>
              <a:rPr lang="lt-LT" sz="4400" dirty="0" smtClean="0"/>
              <a:t> </a:t>
            </a:r>
            <a:r>
              <a:rPr lang="lt-LT" sz="3200" dirty="0" smtClean="0"/>
              <a:t>3.Mestas į žemę  krepšinio kamuolys kelis kartus nuo jos atšoka. Kodėl kas kartą jis pakyla vis žemiau?</a:t>
            </a:r>
            <a:endParaRPr lang="en-US" sz="3200" dirty="0" smtClean="0"/>
          </a:p>
          <a:p>
            <a:pPr>
              <a:buNone/>
            </a:pPr>
            <a:endParaRPr lang="en-US" sz="3200" dirty="0" smtClean="0"/>
          </a:p>
          <a:p>
            <a:pPr>
              <a:buNone/>
            </a:pPr>
            <a:r>
              <a:rPr lang="en-US" sz="3200" dirty="0" smtClean="0"/>
              <a:t>   </a:t>
            </a:r>
            <a:r>
              <a:rPr lang="lt-LT" sz="3200" dirty="0" smtClean="0"/>
              <a:t>Kai kamuolys atsimuša į žemę, jis atiduoda didelę dalį energijos, todėl pašoka vis žemiau.</a:t>
            </a:r>
          </a:p>
          <a:p>
            <a:pPr>
              <a:buNone/>
            </a:pPr>
            <a:endParaRPr lang="lt-LT" sz="4400"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normAutofit/>
          </a:bodyPr>
          <a:lstStyle/>
          <a:p>
            <a:pPr>
              <a:buNone/>
            </a:pPr>
            <a:r>
              <a:rPr lang="lt-LT" sz="3200" dirty="0" smtClean="0"/>
              <a:t> 4.Kaip kinta energijos rūšys leidžiantis parašiutininkui?</a:t>
            </a:r>
            <a:endParaRPr lang="en-US" sz="3200" dirty="0" smtClean="0"/>
          </a:p>
          <a:p>
            <a:pPr>
              <a:buNone/>
            </a:pPr>
            <a:endParaRPr lang="en-US" sz="3200" dirty="0" smtClean="0"/>
          </a:p>
          <a:p>
            <a:pPr>
              <a:buNone/>
            </a:pPr>
            <a:r>
              <a:rPr lang="en-US" sz="3200" dirty="0" smtClean="0"/>
              <a:t>   </a:t>
            </a:r>
            <a:r>
              <a:rPr lang="lt-LT" sz="3200" dirty="0" smtClean="0"/>
              <a:t>Viršuje turėjo potencinės energijos, leidžiantis parašiutininkui žemyn, ji virsto kinetine energija. </a:t>
            </a:r>
          </a:p>
          <a:p>
            <a:pPr>
              <a:buNone/>
            </a:pPr>
            <a:endParaRPr lang="lt-LT" sz="4400"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dirty="0"/>
          </a:p>
        </p:txBody>
      </p:sp>
      <p:sp>
        <p:nvSpPr>
          <p:cNvPr id="3" name="Turinio vietos rezervavimo ženklas 2"/>
          <p:cNvSpPr>
            <a:spLocks noGrp="1"/>
          </p:cNvSpPr>
          <p:nvPr>
            <p:ph idx="1"/>
          </p:nvPr>
        </p:nvSpPr>
        <p:spPr>
          <a:xfrm>
            <a:off x="457200" y="1935480"/>
            <a:ext cx="8507288" cy="4389120"/>
          </a:xfrm>
        </p:spPr>
        <p:txBody>
          <a:bodyPr>
            <a:normAutofit/>
          </a:bodyPr>
          <a:lstStyle/>
          <a:p>
            <a:pPr>
              <a:buNone/>
            </a:pPr>
            <a:r>
              <a:rPr lang="lt-LT" sz="4400" dirty="0" smtClean="0"/>
              <a:t>  </a:t>
            </a:r>
            <a:r>
              <a:rPr lang="lt-LT" sz="3200" dirty="0" smtClean="0"/>
              <a:t>5.Ką vadiname atsinaujinančiais energijos šaltiniais?</a:t>
            </a:r>
            <a:endParaRPr lang="en-US" sz="3200" dirty="0" smtClean="0"/>
          </a:p>
          <a:p>
            <a:pPr>
              <a:buNone/>
            </a:pPr>
            <a:endParaRPr lang="en-US" sz="3200" dirty="0" smtClean="0"/>
          </a:p>
          <a:p>
            <a:pPr>
              <a:buNone/>
            </a:pPr>
            <a:r>
              <a:rPr lang="en-US" sz="3200" dirty="0" smtClean="0"/>
              <a:t>   </a:t>
            </a:r>
            <a:r>
              <a:rPr lang="lt-LT" sz="3200" dirty="0" smtClean="0"/>
              <a:t>Atsinaujinantys energijos šaltiniai – energijos ištekliai gamtoje, kurių atsiradimą ir atsinaujinimą nulemia gamtos vyksmai.</a:t>
            </a:r>
          </a:p>
          <a:p>
            <a:pPr>
              <a:buNone/>
            </a:pPr>
            <a:endParaRPr lang="lt-LT" sz="4400"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normAutofit/>
          </a:bodyPr>
          <a:lstStyle/>
          <a:p>
            <a:pPr>
              <a:buNone/>
            </a:pPr>
            <a:r>
              <a:rPr lang="lt-LT" sz="3200" dirty="0" smtClean="0"/>
              <a:t>  6. Prie atsinaujinančių ar neatsinaujinančių energijos šaltinių priskirsite biokurą, akmens anglis ir vandenį? </a:t>
            </a:r>
            <a:endParaRPr lang="en-US" sz="3200" dirty="0" smtClean="0"/>
          </a:p>
          <a:p>
            <a:pPr>
              <a:buNone/>
            </a:pPr>
            <a:endParaRPr lang="en-US" sz="3200" dirty="0" smtClean="0"/>
          </a:p>
          <a:p>
            <a:pPr>
              <a:buNone/>
            </a:pPr>
            <a:r>
              <a:rPr lang="en-US" sz="3200" dirty="0" smtClean="0"/>
              <a:t>    </a:t>
            </a:r>
            <a:r>
              <a:rPr lang="lt-LT" sz="3200" dirty="0" smtClean="0"/>
              <a:t>Biokuras ir vanduo – atsinaujinantys energijos šaltiniai.</a:t>
            </a:r>
          </a:p>
          <a:p>
            <a:pPr>
              <a:buNone/>
            </a:pPr>
            <a:r>
              <a:rPr lang="en-US" sz="3200" dirty="0" smtClean="0"/>
              <a:t>    </a:t>
            </a:r>
            <a:r>
              <a:rPr lang="lt-LT" sz="3200" dirty="0" smtClean="0"/>
              <a:t>Akmens angl</a:t>
            </a:r>
            <a:r>
              <a:rPr lang="en-US" sz="3200" dirty="0" err="1" smtClean="0"/>
              <a:t>i</a:t>
            </a:r>
            <a:r>
              <a:rPr lang="lt-LT" sz="3200" dirty="0" smtClean="0"/>
              <a:t>s – neatsinaujinantis energijos šaltinis.</a:t>
            </a:r>
          </a:p>
          <a:p>
            <a:pPr>
              <a:buNone/>
            </a:pPr>
            <a:endParaRPr lang="lt-LT"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2" end="2"/>
                                            </p:txEl>
                                          </p:spTgt>
                                        </p:tgtEl>
                                      </p:cBhvr>
                                    </p:animEffect>
                                  </p:childTnLst>
                                </p:cTn>
                              </p:par>
                              <p:par>
                                <p:cTn id="17" presetID="55"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0"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normAutofit/>
          </a:bodyPr>
          <a:lstStyle/>
          <a:p>
            <a:pPr>
              <a:buNone/>
            </a:pPr>
            <a:r>
              <a:rPr lang="lt-LT" sz="3200" dirty="0" smtClean="0"/>
              <a:t> 7. Kokie yra vėjo jėgainių trūkumai?</a:t>
            </a:r>
            <a:endParaRPr lang="en-US" sz="3200" dirty="0" smtClean="0"/>
          </a:p>
          <a:p>
            <a:pPr>
              <a:buNone/>
            </a:pPr>
            <a:endParaRPr lang="en-US" sz="3200" dirty="0" smtClean="0"/>
          </a:p>
          <a:p>
            <a:pPr>
              <a:buNone/>
            </a:pPr>
            <a:r>
              <a:rPr lang="en-US" sz="3200" dirty="0" smtClean="0"/>
              <a:t> </a:t>
            </a:r>
            <a:r>
              <a:rPr lang="lt-LT" sz="3200" dirty="0" smtClean="0"/>
              <a:t>Triukšmingos ir brangios, efektyvuma</a:t>
            </a:r>
            <a:r>
              <a:rPr lang="en-US" sz="3200" dirty="0" smtClean="0"/>
              <a:t>s </a:t>
            </a:r>
            <a:r>
              <a:rPr lang="lt-LT" sz="3200" dirty="0" smtClean="0"/>
              <a:t>priklauso nuo vėjo.</a:t>
            </a:r>
          </a:p>
          <a:p>
            <a:pPr>
              <a:buNone/>
            </a:pPr>
            <a:endParaRPr lang="lt-LT" sz="4400"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normAutofit/>
          </a:bodyPr>
          <a:lstStyle/>
          <a:p>
            <a:pPr>
              <a:buNone/>
            </a:pPr>
            <a:r>
              <a:rPr lang="lt-LT" sz="3200" dirty="0" smtClean="0"/>
              <a:t> 8.</a:t>
            </a:r>
            <a:r>
              <a:rPr lang="en-US" sz="3200" dirty="0" smtClean="0"/>
              <a:t> </a:t>
            </a:r>
            <a:r>
              <a:rPr lang="en-US" sz="3200" dirty="0" err="1" smtClean="0"/>
              <a:t>Kod</a:t>
            </a:r>
            <a:r>
              <a:rPr lang="lt-LT" sz="3200" dirty="0" smtClean="0"/>
              <a:t>ėl reikia taupyti neatsinaujinančius energijos šaltinius? </a:t>
            </a:r>
            <a:endParaRPr lang="en-US" sz="3200" dirty="0" smtClean="0"/>
          </a:p>
          <a:p>
            <a:pPr>
              <a:buNone/>
            </a:pPr>
            <a:endParaRPr lang="en-US" sz="3200" dirty="0" smtClean="0"/>
          </a:p>
          <a:p>
            <a:pPr>
              <a:buNone/>
            </a:pPr>
            <a:r>
              <a:rPr lang="en-US" sz="3200" dirty="0" smtClean="0"/>
              <a:t>     </a:t>
            </a:r>
            <a:r>
              <a:rPr lang="lt-LT" sz="3200" dirty="0" smtClean="0"/>
              <a:t>Kadangi neatsinaujinantys energijos šaltiniai po kiek laiko pasibaigia, kad žmonijai jų užtektų ilgesniam laikui, juos reikia taupyti. </a:t>
            </a:r>
          </a:p>
          <a:p>
            <a:pPr>
              <a:buNone/>
            </a:pPr>
            <a:endParaRPr lang="lt-LT" sz="4400"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normAutofit/>
          </a:bodyPr>
          <a:lstStyle/>
          <a:p>
            <a:pPr>
              <a:buNone/>
            </a:pPr>
            <a:r>
              <a:rPr lang="lt-LT" sz="3200" dirty="0" smtClean="0"/>
              <a:t> </a:t>
            </a:r>
            <a:r>
              <a:rPr lang="en-US" sz="3200" dirty="0" smtClean="0"/>
              <a:t>9.</a:t>
            </a:r>
            <a:r>
              <a:rPr lang="lt-LT" sz="3200" dirty="0" smtClean="0"/>
              <a:t>Kodėl trapūs daiktai pervežami supakuoti į popierių, šiaudus ar vatą?</a:t>
            </a:r>
            <a:endParaRPr lang="en-US" sz="3200" dirty="0" smtClean="0"/>
          </a:p>
          <a:p>
            <a:pPr>
              <a:buNone/>
            </a:pPr>
            <a:endParaRPr lang="en-US" sz="3200" dirty="0" smtClean="0"/>
          </a:p>
          <a:p>
            <a:pPr>
              <a:buNone/>
            </a:pPr>
            <a:r>
              <a:rPr lang="en-US" sz="3200" dirty="0" smtClean="0"/>
              <a:t>    </a:t>
            </a:r>
            <a:r>
              <a:rPr lang="lt-LT" sz="3200" dirty="0" smtClean="0"/>
              <a:t>Daiktai supakuojami, kad nesudužtų. Kai juda,  jie energiją perduoda į popierių, šiaudus ar vatą. </a:t>
            </a:r>
          </a:p>
          <a:p>
            <a:pPr>
              <a:buNone/>
            </a:pPr>
            <a:endParaRPr lang="lt-LT" sz="4400"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normAutofit/>
          </a:bodyPr>
          <a:lstStyle/>
          <a:p>
            <a:pPr>
              <a:buNone/>
            </a:pPr>
            <a:r>
              <a:rPr lang="lt-LT" sz="3200" dirty="0" smtClean="0"/>
              <a:t> </a:t>
            </a:r>
            <a:r>
              <a:rPr lang="en-US" sz="3200" dirty="0" smtClean="0"/>
              <a:t>10.</a:t>
            </a:r>
            <a:r>
              <a:rPr lang="lt-LT" sz="3200" dirty="0" smtClean="0"/>
              <a:t>Kokie kūnai turi potencinės energijos? Pateikite pavyzdžių.</a:t>
            </a:r>
            <a:endParaRPr lang="en-US" sz="3200" dirty="0" smtClean="0"/>
          </a:p>
          <a:p>
            <a:pPr>
              <a:buNone/>
            </a:pPr>
            <a:endParaRPr lang="en-US" sz="3200" dirty="0" smtClean="0"/>
          </a:p>
          <a:p>
            <a:pPr>
              <a:buNone/>
            </a:pPr>
            <a:r>
              <a:rPr lang="en-US" sz="3200" dirty="0" smtClean="0"/>
              <a:t>     </a:t>
            </a:r>
            <a:r>
              <a:rPr lang="lt-LT" sz="3200" dirty="0" smtClean="0"/>
              <a:t>Potencinės energijos turintys kūnai: skrendantis lėktuvas, oro balionas, skrendantis paukštis ir t.t.</a:t>
            </a:r>
          </a:p>
          <a:p>
            <a:pPr>
              <a:buNone/>
            </a:pPr>
            <a:endParaRPr lang="lt-LT" sz="4400"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Literatūra:</a:t>
            </a:r>
            <a:endParaRPr lang="lt-LT" dirty="0"/>
          </a:p>
        </p:txBody>
      </p:sp>
      <p:sp>
        <p:nvSpPr>
          <p:cNvPr id="3" name="Turinio vietos rezervavimo ženklas 2"/>
          <p:cNvSpPr>
            <a:spLocks noGrp="1"/>
          </p:cNvSpPr>
          <p:nvPr>
            <p:ph idx="1"/>
          </p:nvPr>
        </p:nvSpPr>
        <p:spPr/>
        <p:txBody>
          <a:bodyPr>
            <a:normAutofit fontScale="40000" lnSpcReduction="20000"/>
          </a:bodyPr>
          <a:lstStyle/>
          <a:p>
            <a:r>
              <a:rPr lang="lt-LT" dirty="0" smtClean="0"/>
              <a:t>Vladas Valentinavičius. 8 – os klasės fizikos vadovėlis</a:t>
            </a:r>
          </a:p>
          <a:p>
            <a:r>
              <a:rPr lang="lt-LT" dirty="0" smtClean="0"/>
              <a:t>Žurnalas ,, Ar žinai kad?”</a:t>
            </a:r>
          </a:p>
          <a:p>
            <a:r>
              <a:rPr lang="lt-LT" dirty="0" smtClean="0">
                <a:hlinkClick r:id="rId2"/>
              </a:rPr>
              <a:t>https://lt.wikipedia.org/wiki/Energija</a:t>
            </a:r>
            <a:endParaRPr lang="lt-LT" dirty="0" smtClean="0"/>
          </a:p>
          <a:p>
            <a:r>
              <a:rPr lang="lt-LT" dirty="0" smtClean="0">
                <a:hlinkClick r:id="rId3"/>
              </a:rPr>
              <a:t>https://lt.wikipedia.org/wiki/Atsinaujinantieji_energijos_i%C5%A1tekliai</a:t>
            </a:r>
            <a:endParaRPr lang="lt-LT" dirty="0" smtClean="0"/>
          </a:p>
          <a:p>
            <a:r>
              <a:rPr lang="lt-LT" dirty="0" smtClean="0">
                <a:hlinkClick r:id="rId4"/>
              </a:rPr>
              <a:t>http://www.geopolitika.lt/?artc=6058</a:t>
            </a:r>
            <a:endParaRPr lang="lt-LT" dirty="0" smtClean="0"/>
          </a:p>
          <a:p>
            <a:r>
              <a:rPr lang="lt-LT" dirty="0" smtClean="0">
                <a:hlinkClick r:id="rId5"/>
              </a:rPr>
              <a:t>http://www.technologijos.lt/upload/image/n/technologijos/energija_ir_energetika/S-12856/vejo-energija.jpg</a:t>
            </a:r>
            <a:endParaRPr lang="lt-LT" dirty="0" smtClean="0"/>
          </a:p>
          <a:p>
            <a:r>
              <a:rPr lang="lt-LT" dirty="0" smtClean="0">
                <a:hlinkClick r:id="rId6"/>
              </a:rPr>
              <a:t>http://www.technologijos.lt/upload/image/n/technologijos/energija_ir_energetika/S-32117/siemens-energy.jpg</a:t>
            </a:r>
            <a:endParaRPr lang="lt-LT" dirty="0" smtClean="0"/>
          </a:p>
          <a:p>
            <a:r>
              <a:rPr lang="lt-LT" dirty="0" smtClean="0">
                <a:hlinkClick r:id="rId7"/>
              </a:rPr>
              <a:t>http://g4.dcdn.lt/</a:t>
            </a:r>
            <a:r>
              <a:rPr lang="lt-LT" dirty="0" err="1" smtClean="0">
                <a:hlinkClick r:id="rId7"/>
              </a:rPr>
              <a:t>images</a:t>
            </a:r>
            <a:r>
              <a:rPr lang="lt-LT" dirty="0" smtClean="0">
                <a:hlinkClick r:id="rId7"/>
              </a:rPr>
              <a:t>/</a:t>
            </a:r>
            <a:r>
              <a:rPr lang="lt-LT" dirty="0" err="1" smtClean="0">
                <a:hlinkClick r:id="rId7"/>
              </a:rPr>
              <a:t>pix</a:t>
            </a:r>
            <a:r>
              <a:rPr lang="lt-LT" dirty="0" smtClean="0">
                <a:hlinkClick r:id="rId7"/>
              </a:rPr>
              <a:t>/file55605369_b07f24f4.jpg</a:t>
            </a:r>
            <a:endParaRPr lang="lt-LT" dirty="0" smtClean="0"/>
          </a:p>
          <a:p>
            <a:r>
              <a:rPr lang="lt-LT" dirty="0" smtClean="0">
                <a:hlinkClick r:id="rId8"/>
              </a:rPr>
              <a:t>http://www.15min.lt/</a:t>
            </a:r>
            <a:r>
              <a:rPr lang="lt-LT" dirty="0" err="1" smtClean="0">
                <a:hlinkClick r:id="rId8"/>
              </a:rPr>
              <a:t>images</a:t>
            </a:r>
            <a:r>
              <a:rPr lang="lt-LT" dirty="0" smtClean="0">
                <a:hlinkClick r:id="rId8"/>
              </a:rPr>
              <a:t>/</a:t>
            </a:r>
            <a:r>
              <a:rPr lang="lt-LT" dirty="0" err="1" smtClean="0">
                <a:hlinkClick r:id="rId8"/>
              </a:rPr>
              <a:t>photos</a:t>
            </a:r>
            <a:r>
              <a:rPr lang="lt-LT" dirty="0" smtClean="0">
                <a:hlinkClick r:id="rId8"/>
              </a:rPr>
              <a:t>/619068/</a:t>
            </a:r>
            <a:r>
              <a:rPr lang="lt-LT" dirty="0" err="1" smtClean="0">
                <a:hlinkClick r:id="rId8"/>
              </a:rPr>
              <a:t>original</a:t>
            </a:r>
            <a:r>
              <a:rPr lang="lt-LT" dirty="0" smtClean="0">
                <a:hlinkClick r:id="rId8"/>
              </a:rPr>
              <a:t>/mediena-5121e798a57be.jpg</a:t>
            </a:r>
            <a:endParaRPr lang="lt-LT" dirty="0" smtClean="0"/>
          </a:p>
          <a:p>
            <a:r>
              <a:rPr lang="lt-LT" dirty="0" smtClean="0">
                <a:hlinkClick r:id="rId9"/>
              </a:rPr>
              <a:t>https://upload.wikimedia.org/wikipedia/commons/thumb/9/9f/NesjavellirPowerPlant_edit2.jpg/320px-NesjavellirPowerPlant_edit2.jpg</a:t>
            </a:r>
            <a:endParaRPr lang="lt-LT" dirty="0" smtClean="0"/>
          </a:p>
          <a:p>
            <a:r>
              <a:rPr lang="lt-LT" dirty="0" smtClean="0">
                <a:hlinkClick r:id="rId10"/>
              </a:rPr>
              <a:t>http://www.15min.lt/</a:t>
            </a:r>
            <a:r>
              <a:rPr lang="lt-LT" dirty="0" err="1" smtClean="0">
                <a:hlinkClick r:id="rId10"/>
              </a:rPr>
              <a:t>images</a:t>
            </a:r>
            <a:r>
              <a:rPr lang="lt-LT" dirty="0" smtClean="0">
                <a:hlinkClick r:id="rId10"/>
              </a:rPr>
              <a:t>/</a:t>
            </a:r>
            <a:r>
              <a:rPr lang="lt-LT" dirty="0" err="1" smtClean="0">
                <a:hlinkClick r:id="rId10"/>
              </a:rPr>
              <a:t>photos</a:t>
            </a:r>
            <a:r>
              <a:rPr lang="lt-LT" dirty="0" smtClean="0">
                <a:hlinkClick r:id="rId10"/>
              </a:rPr>
              <a:t>/616292/</a:t>
            </a:r>
            <a:r>
              <a:rPr lang="lt-LT" dirty="0" err="1" smtClean="0">
                <a:hlinkClick r:id="rId10"/>
              </a:rPr>
              <a:t>big</a:t>
            </a:r>
            <a:r>
              <a:rPr lang="lt-LT" dirty="0" smtClean="0">
                <a:hlinkClick r:id="rId10"/>
              </a:rPr>
              <a:t>/</a:t>
            </a:r>
            <a:r>
              <a:rPr lang="lt-LT" dirty="0" err="1" smtClean="0">
                <a:hlinkClick r:id="rId10"/>
              </a:rPr>
              <a:t>plavinu-hidroelektrine-4f867e23140ac.jpg</a:t>
            </a:r>
            <a:endParaRPr lang="lt-LT" dirty="0" smtClean="0"/>
          </a:p>
          <a:p>
            <a:r>
              <a:rPr lang="lt-LT" dirty="0" smtClean="0">
                <a:hlinkClick r:id="rId11"/>
              </a:rPr>
              <a:t>http://www.technologijos.lt/upload/image/n/technologijos/energija_ir_energetika/straipsnis-8976/1251348375elektrine.jpg</a:t>
            </a:r>
            <a:endParaRPr lang="lt-LT" dirty="0" smtClean="0"/>
          </a:p>
          <a:p>
            <a:r>
              <a:rPr lang="lt-LT" dirty="0" smtClean="0">
                <a:hlinkClick r:id="rId12"/>
              </a:rPr>
              <a:t>http://gamta5-6.mkp.emokykla.lt/lt/</a:t>
            </a:r>
            <a:r>
              <a:rPr lang="lt-LT" dirty="0" err="1" smtClean="0">
                <a:hlinkClick r:id="rId12"/>
              </a:rPr>
              <a:t>mo</a:t>
            </a:r>
            <a:r>
              <a:rPr lang="lt-LT" dirty="0" smtClean="0">
                <a:hlinkClick r:id="rId12"/>
              </a:rPr>
              <a:t>/</a:t>
            </a:r>
            <a:r>
              <a:rPr lang="lt-LT" dirty="0" err="1" smtClean="0">
                <a:hlinkClick r:id="rId12"/>
              </a:rPr>
              <a:t>zinynas</a:t>
            </a:r>
            <a:r>
              <a:rPr lang="lt-LT" dirty="0" smtClean="0">
                <a:hlinkClick r:id="rId12"/>
              </a:rPr>
              <a:t>/</a:t>
            </a:r>
            <a:r>
              <a:rPr lang="lt-LT" dirty="0" err="1" smtClean="0">
                <a:hlinkClick r:id="rId12"/>
              </a:rPr>
              <a:t>neatsinaujinantys_energijos_istekliai</a:t>
            </a:r>
            <a:r>
              <a:rPr lang="lt-LT" dirty="0" smtClean="0">
                <a:hlinkClick r:id="rId12"/>
              </a:rPr>
              <a:t>/</a:t>
            </a:r>
            <a:endParaRPr lang="lt-LT" dirty="0" smtClean="0"/>
          </a:p>
          <a:p>
            <a:r>
              <a:rPr lang="lt-LT" dirty="0" smtClean="0">
                <a:hlinkClick r:id="rId13"/>
              </a:rPr>
              <a:t>http://www.veidas.lt/wp-content/uploads/atomine-elektrine-scanpix_px2502.jpg</a:t>
            </a:r>
            <a:endParaRPr lang="lt-LT" dirty="0" smtClean="0"/>
          </a:p>
          <a:p>
            <a:r>
              <a:rPr lang="lt-LT" dirty="0" smtClean="0">
                <a:hlinkClick r:id="rId14"/>
              </a:rPr>
              <a:t>http://www.vilza.lt/akmens-anglis-2/</a:t>
            </a:r>
            <a:endParaRPr lang="lt-LT" dirty="0" smtClean="0"/>
          </a:p>
          <a:p>
            <a:r>
              <a:rPr lang="lt-LT" dirty="0" smtClean="0">
                <a:hlinkClick r:id="rId15"/>
              </a:rPr>
              <a:t>http://g1.dcdn.lt/images/pix/520x270/hrwqXCRd6-0/nafta-asociatyvi-nuotr-63918136.jpg</a:t>
            </a:r>
            <a:endParaRPr lang="lt-LT" dirty="0" smtClean="0"/>
          </a:p>
          <a:p>
            <a:r>
              <a:rPr lang="lt-LT" dirty="0" smtClean="0">
                <a:hlinkClick r:id="rId16"/>
              </a:rPr>
              <a:t>http://inforaseiniai.lt/wp-content/uploads/2014/11/dujos1.jpg</a:t>
            </a:r>
            <a:endParaRPr lang="lt-LT" dirty="0" smtClean="0"/>
          </a:p>
          <a:p>
            <a:r>
              <a:rPr lang="lt-LT" dirty="0" smtClean="0">
                <a:hlinkClick r:id="rId17"/>
              </a:rPr>
              <a:t>https://lt.wikipedia.org/wiki/Kinetin%C4%97_energija</a:t>
            </a:r>
            <a:endParaRPr lang="lt-LT" dirty="0" smtClean="0"/>
          </a:p>
          <a:p>
            <a:r>
              <a:rPr lang="lt-LT" dirty="0" smtClean="0">
                <a:hlinkClick r:id="rId18"/>
              </a:rPr>
              <a:t>https://lt.wikipedia.org/wiki/Potencin%C4%97_energija</a:t>
            </a:r>
            <a:endParaRPr lang="en-US" dirty="0" smtClean="0"/>
          </a:p>
          <a:p>
            <a:r>
              <a:rPr lang="en-US" dirty="0" smtClean="0">
                <a:hlinkClick r:id="rId19"/>
              </a:rPr>
              <a:t>http://www.konstanta.lt/wp-content/uploads/2016/01/Azuolas_Paulikas_1.png</a:t>
            </a:r>
            <a:endParaRPr lang="en-US" dirty="0" smtClean="0"/>
          </a:p>
          <a:p>
            <a:r>
              <a:rPr lang="en-US" dirty="0" smtClean="0">
                <a:hlinkClick r:id="rId20"/>
              </a:rPr>
              <a:t>http://212.52.41.252:8080/electron.lt/userfiles/image/PLANE(1).jpg</a:t>
            </a:r>
            <a:endParaRPr lang="en-US" dirty="0" smtClean="0"/>
          </a:p>
          <a:p>
            <a:r>
              <a:rPr lang="en-US" dirty="0" smtClean="0">
                <a:hlinkClick r:id="rId21"/>
              </a:rPr>
              <a:t>http://www.automedia.lt/resources/_catalog/automobiliu-sviesos.jpg</a:t>
            </a:r>
            <a:endParaRPr lang="en-US" dirty="0" smtClean="0"/>
          </a:p>
          <a:p>
            <a:r>
              <a:rPr lang="en-US" dirty="0" smtClean="0">
                <a:hlinkClick r:id="rId22"/>
              </a:rPr>
              <a:t>http://www.marketnews.lt/wp-content/uploads/2015/02/akmens-anglys.jpg</a:t>
            </a:r>
            <a:endParaRPr lang="en-US" dirty="0" smtClean="0"/>
          </a:p>
          <a:p>
            <a:r>
              <a:rPr lang="en-US" dirty="0" smtClean="0">
                <a:hlinkClick r:id="rId23"/>
              </a:rPr>
              <a:t>http://www.technologijos.lt/upload/image/n/technologijos/energija_ir_energetika/S-53010/atomine-elektrine.jpg</a:t>
            </a:r>
            <a:endParaRPr lang="lt-LT" dirty="0" smtClean="0"/>
          </a:p>
          <a:p>
            <a:r>
              <a:rPr lang="lt-LT" dirty="0" smtClean="0">
                <a:hlinkClick r:id="rId24"/>
              </a:rPr>
              <a:t>http://gamta5-6.mkp.emokykla.lt/uploads/img/catalog/1/415_867_images_1_20150608.png</a:t>
            </a:r>
            <a:endParaRPr lang="lt-LT" dirty="0" smtClean="0"/>
          </a:p>
          <a:p>
            <a:pPr>
              <a:buNone/>
            </a:pPr>
            <a:endParaRPr lang="lt-LT" dirty="0" smtClean="0"/>
          </a:p>
          <a:p>
            <a:pPr>
              <a:buNone/>
            </a:pPr>
            <a:endParaRPr lang="lt-LT" dirty="0" smtClean="0"/>
          </a:p>
        </p:txBody>
      </p:sp>
    </p:spTree>
  </p:cSld>
  <p:clrMapOvr>
    <a:masterClrMapping/>
  </p:clrMapOvr>
  <p:transition>
    <p:fade thruBlk="1"/>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normAutofit/>
          </a:bodyPr>
          <a:lstStyle/>
          <a:p>
            <a:r>
              <a:rPr lang="lt-LT" sz="7200" dirty="0" smtClean="0"/>
              <a:t>AČIŪ UŽ DĖMESĮ</a:t>
            </a:r>
            <a:r>
              <a:rPr lang="en-US" sz="7200" dirty="0" smtClean="0"/>
              <a:t>!</a:t>
            </a:r>
            <a:endParaRPr lang="lt-LT" sz="7200" dirty="0"/>
          </a:p>
        </p:txBody>
      </p:sp>
    </p:spTree>
  </p:cSld>
  <p:clrMapOvr>
    <a:masterClrMapping/>
  </p:clrMapOvr>
  <p:transition>
    <p:fade thruBlk="1"/>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Custom 2">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000000"/>
      </a:hlink>
      <a:folHlink>
        <a:srgbClr val="85DFD0"/>
      </a:folHlink>
    </a:clrScheme>
    <a:fontScheme name="Custom 1">
      <a:majorFont>
        <a:latin typeface="Times New Roman"/>
        <a:ea typeface=""/>
        <a:cs typeface=""/>
      </a:majorFont>
      <a:minorFont>
        <a:latin typeface="Times New Roman"/>
        <a:ea typeface=""/>
        <a:cs typeface=""/>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1962</TotalTime>
  <Words>1753</Words>
  <Application>Microsoft Office PowerPoint</Application>
  <PresentationFormat>Demonstracija ekrane (4:3)</PresentationFormat>
  <Paragraphs>211</Paragraphs>
  <Slides>42</Slides>
  <Notes>0</Notes>
  <HiddenSlides>0</HiddenSlides>
  <MMClips>0</MMClips>
  <ScaleCrop>false</ScaleCrop>
  <HeadingPairs>
    <vt:vector size="4" baseType="variant">
      <vt:variant>
        <vt:lpstr>Tema</vt:lpstr>
      </vt:variant>
      <vt:variant>
        <vt:i4>1</vt:i4>
      </vt:variant>
      <vt:variant>
        <vt:lpstr>Skaidrių pavadinimai</vt:lpstr>
      </vt:variant>
      <vt:variant>
        <vt:i4>42</vt:i4>
      </vt:variant>
    </vt:vector>
  </HeadingPairs>
  <TitlesOfParts>
    <vt:vector size="43" baseType="lpstr">
      <vt:lpstr>Flow</vt:lpstr>
      <vt:lpstr>          Elektrėnų sav. Semeliškių gimnazija</vt:lpstr>
      <vt:lpstr>    Turinys</vt:lpstr>
      <vt:lpstr>ENERGIJA – VISATOS          VARIKLIS</vt:lpstr>
      <vt:lpstr>Energija</vt:lpstr>
      <vt:lpstr>           Energijos virsmai</vt:lpstr>
      <vt:lpstr>Potencinė energija</vt:lpstr>
      <vt:lpstr>Kinetinė energija</vt:lpstr>
      <vt:lpstr>Atsinaujinantys energijos šaltiniai</vt:lpstr>
      <vt:lpstr>Saulės energija</vt:lpstr>
      <vt:lpstr>Vėjo jėgainės</vt:lpstr>
      <vt:lpstr>Potvynių jėgainės</vt:lpstr>
      <vt:lpstr>Biokuras</vt:lpstr>
      <vt:lpstr>Mediena</vt:lpstr>
      <vt:lpstr>Geoterminės jėgainės</vt:lpstr>
      <vt:lpstr>Hidroelektrinės</vt:lpstr>
      <vt:lpstr>Neatsinaujinantys energijos šaltiniai</vt:lpstr>
      <vt:lpstr>Atominės elektrinės</vt:lpstr>
      <vt:lpstr>Akmens anglis</vt:lpstr>
      <vt:lpstr>Nafta</vt:lpstr>
      <vt:lpstr>Gamtinės dujos</vt:lpstr>
      <vt:lpstr>1 – asis bandymas</vt:lpstr>
      <vt:lpstr>Ką daryti: vienodo ilgio siūlais ant pakabos pakabinti eglutės burbulus. Siūlus, sujunkti su kitu siūlu, ant kurio pakabinta veržlė. Kokie vyks energijos virsmai, išjudinus svyruoti vieną burbulą? </vt:lpstr>
      <vt:lpstr>1 - ojo bandymo rezultatai:</vt:lpstr>
      <vt:lpstr>2 – asis bandymas</vt:lpstr>
      <vt:lpstr>Ką daryti: iš lentos ir kaladėlės padaryti nuožulniąją plokštumą; į vieną butelį pripilti vandens, o į kitą tokį pat svorį smėlio; nuožulniąja plokštuma ridenti butelius; stebėti, ar abu buteliai rieda vienodai. Kuris butelis rieda greičiau? Paaiškinkite reiškinį.</vt:lpstr>
      <vt:lpstr>2 – ojo bandymo rezultatai:</vt:lpstr>
      <vt:lpstr>1 uždavinys</vt:lpstr>
      <vt:lpstr>2 uždavinys</vt:lpstr>
      <vt:lpstr>3 uždavinys</vt:lpstr>
      <vt:lpstr>4 uždavinys</vt:lpstr>
      <vt:lpstr>              Klausimynas</vt:lpstr>
      <vt:lpstr>Skaidrė 32</vt:lpstr>
      <vt:lpstr>Skaidrė 33</vt:lpstr>
      <vt:lpstr>Skaidrė 34</vt:lpstr>
      <vt:lpstr>Skaidrė 35</vt:lpstr>
      <vt:lpstr>Skaidrė 36</vt:lpstr>
      <vt:lpstr>Skaidrė 37</vt:lpstr>
      <vt:lpstr>Skaidrė 38</vt:lpstr>
      <vt:lpstr>Skaidrė 39</vt:lpstr>
      <vt:lpstr>Skaidrė 40</vt:lpstr>
      <vt:lpstr>Literatūra:</vt:lpstr>
      <vt:lpstr>Skaidrė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ENERGIJOS ŠALTINIAI</dc:title>
  <dc:creator>Dell</dc:creator>
  <cp:lastModifiedBy>Dell</cp:lastModifiedBy>
  <cp:revision>150</cp:revision>
  <dcterms:created xsi:type="dcterms:W3CDTF">2016-02-04T18:13:30Z</dcterms:created>
  <dcterms:modified xsi:type="dcterms:W3CDTF">2016-03-28T16:38:41Z</dcterms:modified>
</cp:coreProperties>
</file>