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78" r:id="rId4"/>
    <p:sldId id="280" r:id="rId5"/>
    <p:sldId id="285" r:id="rId6"/>
    <p:sldId id="287" r:id="rId7"/>
    <p:sldId id="281" r:id="rId8"/>
    <p:sldId id="292" r:id="rId9"/>
    <p:sldId id="282" r:id="rId10"/>
    <p:sldId id="283" r:id="rId11"/>
    <p:sldId id="271" r:id="rId12"/>
    <p:sldId id="262" r:id="rId13"/>
    <p:sldId id="284" r:id="rId14"/>
    <p:sldId id="263" r:id="rId15"/>
    <p:sldId id="265" r:id="rId16"/>
    <p:sldId id="268" r:id="rId17"/>
    <p:sldId id="290" r:id="rId18"/>
    <p:sldId id="291" r:id="rId19"/>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C2FF"/>
    <a:srgbClr val="051F31"/>
    <a:srgbClr val="000B22"/>
    <a:srgbClr val="0016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94434" autoAdjust="0"/>
  </p:normalViewPr>
  <p:slideViewPr>
    <p:cSldViewPr snapToGrid="0">
      <p:cViewPr varScale="1">
        <p:scale>
          <a:sx n="72" d="100"/>
          <a:sy n="72" d="100"/>
        </p:scale>
        <p:origin x="570"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F4E8AA-6FA8-4D0C-9B6A-95CB23E1B7F7}" type="datetimeFigureOut">
              <a:rPr lang="lt-LT" smtClean="0"/>
              <a:t>2016-04-05</a:t>
            </a:fld>
            <a:endParaRPr lang="lt-LT"/>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B285B2-CFCC-4A91-B6BD-CF0895AEABD4}" type="slidenum">
              <a:rPr lang="lt-LT" smtClean="0"/>
              <a:t>‹#›</a:t>
            </a:fld>
            <a:endParaRPr lang="lt-LT"/>
          </a:p>
        </p:txBody>
      </p:sp>
    </p:spTree>
    <p:extLst>
      <p:ext uri="{BB962C8B-B14F-4D97-AF65-F5344CB8AC3E}">
        <p14:creationId xmlns:p14="http://schemas.microsoft.com/office/powerpoint/2010/main" val="2089086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E7B285B2-CFCC-4A91-B6BD-CF0895AEABD4}" type="slidenum">
              <a:rPr lang="lt-LT" smtClean="0"/>
              <a:t>3</a:t>
            </a:fld>
            <a:endParaRPr lang="lt-LT"/>
          </a:p>
        </p:txBody>
      </p:sp>
    </p:spTree>
    <p:extLst>
      <p:ext uri="{BB962C8B-B14F-4D97-AF65-F5344CB8AC3E}">
        <p14:creationId xmlns:p14="http://schemas.microsoft.com/office/powerpoint/2010/main" val="2016195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E7B285B2-CFCC-4A91-B6BD-CF0895AEABD4}" type="slidenum">
              <a:rPr lang="lt-LT" smtClean="0"/>
              <a:t>4</a:t>
            </a:fld>
            <a:endParaRPr lang="lt-LT"/>
          </a:p>
        </p:txBody>
      </p:sp>
    </p:spTree>
    <p:extLst>
      <p:ext uri="{BB962C8B-B14F-4D97-AF65-F5344CB8AC3E}">
        <p14:creationId xmlns:p14="http://schemas.microsoft.com/office/powerpoint/2010/main" val="2537677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E7B285B2-CFCC-4A91-B6BD-CF0895AEABD4}" type="slidenum">
              <a:rPr lang="lt-LT" smtClean="0"/>
              <a:t>6</a:t>
            </a:fld>
            <a:endParaRPr lang="lt-LT"/>
          </a:p>
        </p:txBody>
      </p:sp>
    </p:spTree>
    <p:extLst>
      <p:ext uri="{BB962C8B-B14F-4D97-AF65-F5344CB8AC3E}">
        <p14:creationId xmlns:p14="http://schemas.microsoft.com/office/powerpoint/2010/main" val="2950061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Video pasileis,</a:t>
            </a:r>
            <a:r>
              <a:rPr lang="lt-LT" baseline="0" dirty="0" smtClean="0"/>
              <a:t> jei jis bus kompiuteryje. </a:t>
            </a:r>
            <a:r>
              <a:rPr lang="lt-LT" baseline="0" smtClean="0"/>
              <a:t>Video atsiųstas el.paštu kartu su skaidrėmis.</a:t>
            </a:r>
            <a:endParaRPr lang="lt-LT"/>
          </a:p>
        </p:txBody>
      </p:sp>
      <p:sp>
        <p:nvSpPr>
          <p:cNvPr id="4" name="Slide Number Placeholder 3"/>
          <p:cNvSpPr>
            <a:spLocks noGrp="1"/>
          </p:cNvSpPr>
          <p:nvPr>
            <p:ph type="sldNum" sz="quarter" idx="10"/>
          </p:nvPr>
        </p:nvSpPr>
        <p:spPr/>
        <p:txBody>
          <a:bodyPr/>
          <a:lstStyle/>
          <a:p>
            <a:fld id="{E7B285B2-CFCC-4A91-B6BD-CF0895AEABD4}" type="slidenum">
              <a:rPr lang="lt-LT" smtClean="0"/>
              <a:t>10</a:t>
            </a:fld>
            <a:endParaRPr lang="lt-LT"/>
          </a:p>
        </p:txBody>
      </p:sp>
    </p:spTree>
    <p:extLst>
      <p:ext uri="{BB962C8B-B14F-4D97-AF65-F5344CB8AC3E}">
        <p14:creationId xmlns:p14="http://schemas.microsoft.com/office/powerpoint/2010/main" val="1897651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E7B285B2-CFCC-4A91-B6BD-CF0895AEABD4}" type="slidenum">
              <a:rPr lang="lt-LT" smtClean="0"/>
              <a:t>14</a:t>
            </a:fld>
            <a:endParaRPr lang="lt-LT"/>
          </a:p>
        </p:txBody>
      </p:sp>
    </p:spTree>
    <p:extLst>
      <p:ext uri="{BB962C8B-B14F-4D97-AF65-F5344CB8AC3E}">
        <p14:creationId xmlns:p14="http://schemas.microsoft.com/office/powerpoint/2010/main" val="1616268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E7B285B2-CFCC-4A91-B6BD-CF0895AEABD4}" type="slidenum">
              <a:rPr lang="lt-LT" smtClean="0"/>
              <a:t>15</a:t>
            </a:fld>
            <a:endParaRPr lang="lt-LT"/>
          </a:p>
        </p:txBody>
      </p:sp>
    </p:spTree>
    <p:extLst>
      <p:ext uri="{BB962C8B-B14F-4D97-AF65-F5344CB8AC3E}">
        <p14:creationId xmlns:p14="http://schemas.microsoft.com/office/powerpoint/2010/main" val="1466500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lt-LT"/>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253754884"/>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2906728207"/>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lt-LT"/>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3288827235"/>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391223354"/>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lt-LT"/>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1375177826"/>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4218773584"/>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3196836514"/>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t-LT"/>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2905646576"/>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lt-LT"/>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4093565905"/>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4180175778"/>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30D700DA-0096-4693-B85D-6FA3C6FCD58F}" type="datetimeFigureOut">
              <a:rPr lang="lt-LT" smtClean="0"/>
              <a:pPr/>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2AEF9D1-9ED5-48D4-9DA7-E79E3CA1AA33}" type="slidenum">
              <a:rPr lang="lt-LT" smtClean="0"/>
              <a:pPr/>
              <a:t>‹#›</a:t>
            </a:fld>
            <a:endParaRPr lang="lt-LT"/>
          </a:p>
        </p:txBody>
      </p:sp>
    </p:spTree>
    <p:extLst>
      <p:ext uri="{BB962C8B-B14F-4D97-AF65-F5344CB8AC3E}">
        <p14:creationId xmlns:p14="http://schemas.microsoft.com/office/powerpoint/2010/main" val="1423780225"/>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D700DA-0096-4693-B85D-6FA3C6FCD58F}" type="datetimeFigureOut">
              <a:rPr lang="lt-LT" smtClean="0"/>
              <a:pPr/>
              <a:t>2016-04-05</a:t>
            </a:fld>
            <a:endParaRPr lang="lt-L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AEF9D1-9ED5-48D4-9DA7-E79E3CA1AA33}" type="slidenum">
              <a:rPr lang="lt-LT" smtClean="0"/>
              <a:pPr/>
              <a:t>‹#›</a:t>
            </a:fld>
            <a:endParaRPr lang="lt-LT"/>
          </a:p>
        </p:txBody>
      </p:sp>
    </p:spTree>
    <p:extLst>
      <p:ext uri="{BB962C8B-B14F-4D97-AF65-F5344CB8AC3E}">
        <p14:creationId xmlns:p14="http://schemas.microsoft.com/office/powerpoint/2010/main" val="2744289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lt.wikipedia.org/wiki/%C5%A0viesos_greitis" TargetMode="External"/><Relationship Id="rId3" Type="http://schemas.openxmlformats.org/officeDocument/2006/relationships/image" Target="../media/image1.png"/><Relationship Id="rId7" Type="http://schemas.openxmlformats.org/officeDocument/2006/relationships/hyperlink" Target="https://lt.wikipedia.org/wiki/Gravitacija" TargetMode="External"/><Relationship Id="rId12" Type="http://schemas.openxmlformats.org/officeDocument/2006/relationships/hyperlink" Target="https://lt.wikipedia.org/wiki/Bendroji_reliatyvumo_teorija" TargetMode="Externa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hyperlink" Target="https://www.youtube.com/watch?v=MTY1Kje0yLg" TargetMode="External"/><Relationship Id="rId11" Type="http://schemas.openxmlformats.org/officeDocument/2006/relationships/hyperlink" Target="https://lt.wikipedia.org/wiki/Albert_Einstein" TargetMode="External"/><Relationship Id="rId5" Type="http://schemas.openxmlformats.org/officeDocument/2006/relationships/hyperlink" Target="http://it.lrytas.lt/visata/septynios-gravitacijos-misles.htm" TargetMode="External"/><Relationship Id="rId10" Type="http://schemas.openxmlformats.org/officeDocument/2006/relationships/hyperlink" Target="https://lt.wikipedia.org/wiki/Izaokas_Niutonas" TargetMode="External"/><Relationship Id="rId4" Type="http://schemas.openxmlformats.org/officeDocument/2006/relationships/hyperlink" Target="http://www.delfi.lt/mokslas/mokslas/20-dalyku-kuriu-nezinojote-apie-gravitacija.d?id=61913219" TargetMode="External"/><Relationship Id="rId9" Type="http://schemas.openxmlformats.org/officeDocument/2006/relationships/hyperlink" Target="https://lt.wikipedia.org/wiki/Graviton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lt-LT"/>
          </a:p>
        </p:txBody>
      </p:sp>
      <p:sp>
        <p:nvSpPr>
          <p:cNvPr id="8" name="Subtitle 7"/>
          <p:cNvSpPr>
            <a:spLocks noGrp="1"/>
          </p:cNvSpPr>
          <p:nvPr>
            <p:ph type="subTitle" idx="1"/>
          </p:nvPr>
        </p:nvSpPr>
        <p:spPr/>
        <p:txBody>
          <a:bodyPr/>
          <a:lstStyle/>
          <a:p>
            <a:endParaRPr lang="lt-LT"/>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11" name="Title 1"/>
          <p:cNvSpPr txBox="1">
            <a:spLocks/>
          </p:cNvSpPr>
          <p:nvPr/>
        </p:nvSpPr>
        <p:spPr>
          <a:xfrm>
            <a:off x="1524000" y="-1265237"/>
            <a:ext cx="9144000" cy="2387600"/>
          </a:xfrm>
          <a:prstGeom prst="rect">
            <a:avLst/>
          </a:prstGeom>
          <a:effectLst>
            <a:glow rad="508000">
              <a:schemeClr val="bg2"/>
            </a:glo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ea typeface="Microsoft YaHei Light" panose="020B0502040204020203" pitchFamily="34" charset="-122"/>
                <a:cs typeface="Times New Roman" panose="02020603050405020304" pitchFamily="18" charset="0"/>
              </a:rPr>
              <a:t>Gravitacinė kūnų sąveika</a:t>
            </a:r>
            <a:endParaRPr lang="lt-LT" sz="5700" dirty="0">
              <a:solidFill>
                <a:schemeClr val="accent1">
                  <a:lumMod val="40000"/>
                  <a:lumOff val="60000"/>
                </a:schemeClr>
              </a:solidFill>
              <a:effectLst>
                <a:glow rad="127000">
                  <a:srgbClr val="002060">
                    <a:alpha val="50000"/>
                  </a:srgbClr>
                </a:glow>
              </a:effectLst>
              <a:latin typeface="Times New Roman" panose="02020603050405020304" pitchFamily="18" charset="0"/>
              <a:ea typeface="Microsoft YaHei Light" panose="020B0502040204020203" pitchFamily="34" charset="-122"/>
              <a:cs typeface="Times New Roman" panose="02020603050405020304" pitchFamily="18" charset="0"/>
            </a:endParaRPr>
          </a:p>
        </p:txBody>
      </p:sp>
      <p:sp>
        <p:nvSpPr>
          <p:cNvPr id="12" name="Subtitle 2"/>
          <p:cNvSpPr txBox="1">
            <a:spLocks/>
          </p:cNvSpPr>
          <p:nvPr/>
        </p:nvSpPr>
        <p:spPr>
          <a:xfrm>
            <a:off x="838200" y="3776561"/>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lt-LT" dirty="0" smtClean="0">
                <a:solidFill>
                  <a:schemeClr val="accent1"/>
                </a:solidFill>
                <a:effectLst>
                  <a:glow rad="127000">
                    <a:srgbClr val="002060">
                      <a:alpha val="50000"/>
                    </a:srgbClr>
                  </a:glow>
                </a:effectLst>
                <a:latin typeface="HP Simplified" panose="020B0604020204020204" pitchFamily="34" charset="-70"/>
                <a:ea typeface="Tahoma" panose="020B0604030504040204" pitchFamily="34" charset="0"/>
                <a:cs typeface="Tahoma" panose="020B0604030504040204" pitchFamily="34" charset="0"/>
              </a:rPr>
              <a:t>Alytaus šv. Benedikto gimnazijos</a:t>
            </a:r>
          </a:p>
          <a:p>
            <a:r>
              <a:rPr lang="lt-LT" dirty="0" smtClean="0">
                <a:solidFill>
                  <a:schemeClr val="accent1"/>
                </a:solidFill>
                <a:effectLst>
                  <a:glow rad="127000">
                    <a:srgbClr val="002060">
                      <a:alpha val="50000"/>
                    </a:srgbClr>
                  </a:glow>
                </a:effectLst>
                <a:latin typeface="HP Simplified" panose="020B0604020204020204" pitchFamily="34" charset="-70"/>
                <a:ea typeface="Tahoma" panose="020B0604030504040204" pitchFamily="34" charset="0"/>
                <a:cs typeface="Tahoma" panose="020B0604030504040204" pitchFamily="34" charset="0"/>
              </a:rPr>
              <a:t>8b klasės mokiniai Benediktas Ščiučka ir Ugnius Lenkauskas</a:t>
            </a:r>
          </a:p>
          <a:p>
            <a:r>
              <a:rPr lang="lt-LT" dirty="0" smtClean="0">
                <a:solidFill>
                  <a:schemeClr val="accent1"/>
                </a:solidFill>
                <a:effectLst>
                  <a:glow rad="127000">
                    <a:srgbClr val="002060">
                      <a:alpha val="50000"/>
                    </a:srgbClr>
                  </a:glow>
                </a:effectLst>
                <a:latin typeface="HP Simplified" panose="020B0604020204020204" pitchFamily="34" charset="-70"/>
                <a:ea typeface="Tahoma" panose="020B0604030504040204" pitchFamily="34" charset="0"/>
                <a:cs typeface="Tahoma" panose="020B0604030504040204" pitchFamily="34" charset="0"/>
              </a:rPr>
              <a:t>Fizikos mokytoja Laimutė Grigūnienė</a:t>
            </a:r>
          </a:p>
          <a:p>
            <a:endParaRPr lang="lt-LT" dirty="0" smtClean="0">
              <a:solidFill>
                <a:schemeClr val="accent1"/>
              </a:solidFill>
              <a:effectLst>
                <a:glow rad="127000">
                  <a:srgbClr val="002060">
                    <a:alpha val="50000"/>
                  </a:srgbClr>
                </a:glow>
              </a:effectLst>
              <a:latin typeface="HP Simplified" panose="020B0604020204020204" pitchFamily="34" charset="-70"/>
              <a:ea typeface="Tahoma" panose="020B0604030504040204" pitchFamily="34" charset="0"/>
              <a:cs typeface="Tahoma" panose="020B0604030504040204" pitchFamily="34" charset="0"/>
            </a:endParaRPr>
          </a:p>
          <a:p>
            <a:r>
              <a:rPr lang="lt-LT" dirty="0" smtClean="0">
                <a:solidFill>
                  <a:schemeClr val="accent1"/>
                </a:solidFill>
                <a:effectLst>
                  <a:glow rad="127000">
                    <a:srgbClr val="002060">
                      <a:alpha val="50000"/>
                    </a:srgbClr>
                  </a:glow>
                </a:effectLst>
                <a:latin typeface="HP Simplified" panose="020B0604020204020204" pitchFamily="34" charset="-70"/>
                <a:ea typeface="Tahoma" panose="020B0604030504040204" pitchFamily="34" charset="0"/>
                <a:cs typeface="Tahoma" panose="020B0604030504040204" pitchFamily="34" charset="0"/>
              </a:rPr>
              <a:t>K</a:t>
            </a:r>
            <a:r>
              <a:rPr lang="pt-BR" dirty="0" smtClean="0">
                <a:solidFill>
                  <a:schemeClr val="accent1"/>
                </a:solidFill>
                <a:effectLst>
                  <a:glow rad="127000">
                    <a:srgbClr val="002060">
                      <a:alpha val="50000"/>
                    </a:srgbClr>
                  </a:glow>
                </a:effectLst>
                <a:latin typeface="HP Simplified" panose="020B0604020204020204" pitchFamily="34" charset="-70"/>
                <a:ea typeface="Tahoma" panose="020B0604030504040204" pitchFamily="34" charset="0"/>
                <a:cs typeface="Tahoma" panose="020B0604030504040204" pitchFamily="34" charset="0"/>
              </a:rPr>
              <a:t>onkursas </a:t>
            </a:r>
            <a:r>
              <a:rPr lang="lt-LT" dirty="0" smtClean="0">
                <a:solidFill>
                  <a:schemeClr val="accent1"/>
                </a:solidFill>
                <a:effectLst>
                  <a:glow rad="127000">
                    <a:srgbClr val="002060">
                      <a:alpha val="50000"/>
                    </a:srgbClr>
                  </a:glow>
                </a:effectLst>
                <a:latin typeface="HP Simplified" panose="020B0604020204020204" pitchFamily="34" charset="-70"/>
                <a:ea typeface="Tahoma" panose="020B0604030504040204" pitchFamily="34" charset="0"/>
                <a:cs typeface="Tahoma" panose="020B0604030504040204" pitchFamily="34" charset="0"/>
              </a:rPr>
              <a:t>,,</a:t>
            </a:r>
            <a:r>
              <a:rPr lang="pt-BR" dirty="0" smtClean="0">
                <a:solidFill>
                  <a:schemeClr val="accent1"/>
                </a:solidFill>
                <a:effectLst>
                  <a:glow rad="127000">
                    <a:srgbClr val="002060">
                      <a:alpha val="50000"/>
                    </a:srgbClr>
                  </a:glow>
                </a:effectLst>
                <a:latin typeface="HP Simplified" panose="020B0604020204020204" pitchFamily="34" charset="-70"/>
                <a:ea typeface="Tahoma" panose="020B0604030504040204" pitchFamily="34" charset="0"/>
                <a:cs typeface="Tahoma" panose="020B0604030504040204" pitchFamily="34" charset="0"/>
              </a:rPr>
              <a:t>Fizikos bandymai aplink mus 201</a:t>
            </a:r>
            <a:r>
              <a:rPr lang="lt-LT" dirty="0" smtClean="0">
                <a:solidFill>
                  <a:schemeClr val="accent1"/>
                </a:solidFill>
                <a:effectLst>
                  <a:glow rad="127000">
                    <a:srgbClr val="002060">
                      <a:alpha val="50000"/>
                    </a:srgbClr>
                  </a:glow>
                </a:effectLst>
                <a:latin typeface="HP Simplified" panose="020B0604020204020204" pitchFamily="34" charset="-70"/>
                <a:ea typeface="Tahoma" panose="020B0604030504040204" pitchFamily="34" charset="0"/>
                <a:cs typeface="Tahoma" panose="020B0604030504040204" pitchFamily="34" charset="0"/>
              </a:rPr>
              <a:t>6“</a:t>
            </a:r>
            <a:endParaRPr lang="lt-LT" dirty="0">
              <a:solidFill>
                <a:schemeClr val="accent1"/>
              </a:solidFill>
              <a:effectLst>
                <a:glow rad="127000">
                  <a:srgbClr val="002060">
                    <a:alpha val="50000"/>
                  </a:srgbClr>
                </a:glow>
              </a:effectLst>
              <a:latin typeface="HP Simplified" panose="020B0604020204020204" pitchFamily="34" charset="-7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57564823"/>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idx="1"/>
          </p:nvPr>
        </p:nvSpPr>
        <p:spPr/>
        <p:txBody>
          <a:bodyPr>
            <a:normAutofit/>
          </a:bodyPr>
          <a:lstStyle/>
          <a:p>
            <a:r>
              <a:rPr lang="lt-LT" dirty="0" smtClean="0"/>
              <a:t>Gravitacija</a:t>
            </a:r>
          </a:p>
          <a:p>
            <a:r>
              <a:rPr lang="lt-LT" dirty="0" smtClean="0"/>
              <a:t>Gravitacija astronomijoje</a:t>
            </a:r>
          </a:p>
          <a:p>
            <a:r>
              <a:rPr lang="lt-LT" dirty="0" smtClean="0"/>
              <a:t>Dirbtinė gravitacija</a:t>
            </a:r>
          </a:p>
          <a:p>
            <a:r>
              <a:rPr lang="lt-LT" dirty="0"/>
              <a:t>Bandymas, gravitacijos </a:t>
            </a:r>
            <a:r>
              <a:rPr lang="lt-LT" dirty="0" smtClean="0"/>
              <a:t>vzualizacija</a:t>
            </a:r>
          </a:p>
          <a:p>
            <a:r>
              <a:rPr lang="lt-LT" dirty="0" smtClean="0"/>
              <a:t>Uždavinių sprendimo pavyzdžiai</a:t>
            </a:r>
          </a:p>
          <a:p>
            <a:r>
              <a:rPr lang="lt-LT" dirty="0" smtClean="0"/>
              <a:t>Testas</a:t>
            </a:r>
          </a:p>
          <a:p>
            <a:r>
              <a:rPr lang="lt-LT" dirty="0" smtClean="0"/>
              <a:t>Testo atsakymai</a:t>
            </a:r>
          </a:p>
          <a:p>
            <a:r>
              <a:rPr lang="lt-LT" dirty="0" smtClean="0"/>
              <a:t>Šaltiniai</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7" name="Title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Turinys</a:t>
            </a:r>
            <a:endParaRPr lang="lt-LT"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8" name="Content Placeholder 2"/>
          <p:cNvSpPr txBox="1">
            <a:spLocks/>
          </p:cNvSpPr>
          <p:nvPr/>
        </p:nvSpPr>
        <p:spPr>
          <a:xfrm>
            <a:off x="990600" y="1575689"/>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Įvadas</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Gravitacija pagal Izaoką Niutoną</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Gravitacija pagal Albertą Einšteiną</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Ateitis – kvantinė fizika?</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Gravitacija astronomijoje</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Bandymo tikslas</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Bandymo priemonės</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Bandymas ,,Gravitacijos vizualizacija“</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Bandymo išvada</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Uždavinių sprendimo pavyzdžiai</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Testas</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Testo atsakymai</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Gravitacijos įdomybės, paslaptys</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Išvada</a:t>
            </a:r>
          </a:p>
          <a:p>
            <a:r>
              <a:rPr lang="lt-LT" sz="1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Šaltiniai</a:t>
            </a:r>
            <a:endParaRPr lang="lt-LT" sz="16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p:txBody>
      </p:sp>
    </p:spTree>
    <p:extLst>
      <p:ext uri="{BB962C8B-B14F-4D97-AF65-F5344CB8AC3E}">
        <p14:creationId xmlns:p14="http://schemas.microsoft.com/office/powerpoint/2010/main" val="211290359"/>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idx="1"/>
          </p:nvPr>
        </p:nvSpPr>
        <p:spPr/>
        <p:txBody>
          <a:bodyPr>
            <a:normAutofit/>
          </a:bodyPr>
          <a:lstStyle/>
          <a:p>
            <a:r>
              <a:rPr lang="lt-LT" dirty="0" smtClean="0"/>
              <a:t>Gravitacija</a:t>
            </a:r>
          </a:p>
          <a:p>
            <a:r>
              <a:rPr lang="lt-LT" dirty="0" smtClean="0"/>
              <a:t>Gravitacija astronomijoje</a:t>
            </a:r>
          </a:p>
          <a:p>
            <a:r>
              <a:rPr lang="lt-LT" dirty="0" smtClean="0"/>
              <a:t>Dirbtinė gravitacija</a:t>
            </a:r>
          </a:p>
          <a:p>
            <a:r>
              <a:rPr lang="lt-LT" dirty="0"/>
              <a:t>Bandymas, gravitacijos </a:t>
            </a:r>
            <a:r>
              <a:rPr lang="lt-LT" dirty="0" smtClean="0"/>
              <a:t>vzualizacija</a:t>
            </a:r>
          </a:p>
          <a:p>
            <a:r>
              <a:rPr lang="lt-LT" dirty="0" smtClean="0"/>
              <a:t>Uždavinių sprendimo pavyzdžiai</a:t>
            </a:r>
          </a:p>
          <a:p>
            <a:r>
              <a:rPr lang="lt-LT" dirty="0" smtClean="0"/>
              <a:t>Testas</a:t>
            </a:r>
          </a:p>
          <a:p>
            <a:r>
              <a:rPr lang="lt-LT" dirty="0" smtClean="0"/>
              <a:t>Testo atsakymai</a:t>
            </a:r>
          </a:p>
          <a:p>
            <a:r>
              <a:rPr lang="lt-LT" dirty="0" smtClean="0"/>
              <a:t>Šaltiniai</a:t>
            </a:r>
            <a:endParaRPr lang="lt-LT"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10"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Įvadas</a:t>
            </a:r>
            <a:endParaRPr lang="lt-LT"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11" name="Content Placeholder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Ar kada nors susimąstėte apie tai, jog esate dalis kažko milžiniško ir nesuvokiamo. Apie tai, kaip viskas veikia, apie tai, kodėl visa tai egzistuoja, galų gale</a:t>
            </a:r>
            <a:r>
              <a:rPr lang="lt-LT" sz="24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kodėl jūs egzistuojate. Jei ne, turbūt, pagalvojote dabar... Nesistengsime paaiškinti, kas, kaip ir kodėl sukūrė Visatą / kaip ir kodėl ji susikūrė, tik iš dalies</a:t>
            </a:r>
            <a:r>
              <a:rPr lang="en-US"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,,įlįs</a:t>
            </a:r>
            <a:r>
              <a:rPr lang="en-US" sz="2400" dirty="0" err="1"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ime</a:t>
            </a: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į vidų to, ką suprasti sudėtinga. Tikimės, kad jūs ne tik ko nors išmoksite, tačiau tai privers ir rimtai jus susimąstyti apie Visatą bei jos paslaptis...</a:t>
            </a:r>
            <a:endParaRPr lang="lt-LT" sz="24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p:txBody>
      </p:sp>
      <p:sp>
        <p:nvSpPr>
          <p:cNvPr id="12" name="TextBox 11"/>
          <p:cNvSpPr txBox="1"/>
          <p:nvPr/>
        </p:nvSpPr>
        <p:spPr>
          <a:xfrm>
            <a:off x="10467833" y="3985146"/>
            <a:ext cx="184731" cy="369332"/>
          </a:xfrm>
          <a:prstGeom prst="rect">
            <a:avLst/>
          </a:prstGeom>
          <a:noFill/>
        </p:spPr>
        <p:txBody>
          <a:bodyPr wrap="none" rtlCol="0">
            <a:spAutoFit/>
          </a:bodyPr>
          <a:lstStyle/>
          <a:p>
            <a:endParaRPr lang="lt-LT" dirty="0">
              <a:solidFill>
                <a:schemeClr val="bg1"/>
              </a:solidFill>
            </a:endParaRPr>
          </a:p>
        </p:txBody>
      </p:sp>
    </p:spTree>
    <p:extLst>
      <p:ext uri="{BB962C8B-B14F-4D97-AF65-F5344CB8AC3E}">
        <p14:creationId xmlns:p14="http://schemas.microsoft.com/office/powerpoint/2010/main" val="2874001803"/>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idx="1"/>
          </p:nvPr>
        </p:nvSpPr>
        <p:spPr/>
        <p:txBody>
          <a:bodyPr>
            <a:normAutofit/>
          </a:bodyPr>
          <a:lstStyle/>
          <a:p>
            <a:r>
              <a:rPr lang="lt-LT" dirty="0" smtClean="0"/>
              <a:t>Gravitacija</a:t>
            </a:r>
          </a:p>
          <a:p>
            <a:r>
              <a:rPr lang="lt-LT" dirty="0" smtClean="0"/>
              <a:t>Gravitacija astronomijoje</a:t>
            </a:r>
          </a:p>
          <a:p>
            <a:r>
              <a:rPr lang="lt-LT" dirty="0" smtClean="0"/>
              <a:t>Dirbtinė gravitacija</a:t>
            </a:r>
          </a:p>
          <a:p>
            <a:r>
              <a:rPr lang="lt-LT" dirty="0"/>
              <a:t>Bandymas, gravitacijos </a:t>
            </a:r>
            <a:r>
              <a:rPr lang="lt-LT" dirty="0" smtClean="0"/>
              <a:t>vzualizacija</a:t>
            </a:r>
          </a:p>
          <a:p>
            <a:r>
              <a:rPr lang="lt-LT" dirty="0" smtClean="0"/>
              <a:t>Uždavinių sprendimo pavyzdžiai</a:t>
            </a:r>
          </a:p>
          <a:p>
            <a:r>
              <a:rPr lang="lt-LT" dirty="0" smtClean="0"/>
              <a:t>Testas</a:t>
            </a:r>
          </a:p>
          <a:p>
            <a:r>
              <a:rPr lang="lt-LT" dirty="0" smtClean="0"/>
              <a:t>Testo atsakymai</a:t>
            </a:r>
          </a:p>
          <a:p>
            <a:r>
              <a:rPr lang="lt-LT" dirty="0" smtClean="0"/>
              <a:t>Šaltiniai</a:t>
            </a:r>
            <a:endParaRPr lang="lt-LT"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10"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lt-LT" dirty="0">
              <a:solidFill>
                <a:schemeClr val="bg1"/>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11" name="Content Placeholder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0467833" y="3985146"/>
            <a:ext cx="184731" cy="369332"/>
          </a:xfrm>
          <a:prstGeom prst="rect">
            <a:avLst/>
          </a:prstGeom>
          <a:noFill/>
        </p:spPr>
        <p:txBody>
          <a:bodyPr wrap="none" rtlCol="0">
            <a:spAutoFit/>
          </a:bodyPr>
          <a:lstStyle/>
          <a:p>
            <a:endParaRPr lang="lt-LT" dirty="0">
              <a:solidFill>
                <a:schemeClr val="bg1"/>
              </a:solidFill>
            </a:endParaRPr>
          </a:p>
        </p:txBody>
      </p:sp>
      <mc:AlternateContent xmlns:mc="http://schemas.openxmlformats.org/markup-compatibility/2006" xmlns:a14="http://schemas.microsoft.com/office/drawing/2010/main">
        <mc:Choice Requires="a14">
          <p:sp>
            <p:nvSpPr>
              <p:cNvPr id="13" name="Content Placeholder 2"/>
              <p:cNvSpPr txBox="1">
                <a:spLocks/>
              </p:cNvSpPr>
              <p:nvPr/>
            </p:nvSpPr>
            <p:spPr>
              <a:xfrm>
                <a:off x="990600" y="1975524"/>
                <a:ext cx="10515600" cy="435133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9600" i="1" dirty="0" smtClean="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Gravitacija</a:t>
                </a:r>
                <a:r>
                  <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(„gravitas“– sunkumas, rimtumas, svarbumas) – sąveika, pasireiškianti tarp masę turinčių kūnų. Ši jėga ,,supa ir persmelkia mus, ji suriša galaktikas“. Tai viena iš keturių fundamentaliųjų sąveikų gamtoje. Pirmasis šią sąveiką dar 1687 metais apibūdino Izaokas Niutonas. Pagal I.Niutono dėsnį, traukos jėga </a:t>
                </a:r>
                <a:r>
                  <a:rPr lang="lt-LT" sz="9600" i="1"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F </a:t>
                </a:r>
                <a:r>
                  <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tarp dviejų kūnų yra proporcinga kūnų masių </a:t>
                </a:r>
                <a14:m>
                  <m:oMath xmlns:m="http://schemas.openxmlformats.org/officeDocument/2006/math">
                    <m:sSub>
                      <m:sSubPr>
                        <m:ctrlPr>
                          <a:rPr lang="lt-LT" sz="9600" i="1">
                            <a:solidFill>
                              <a:schemeClr val="accent1"/>
                            </a:solidFill>
                            <a:effectLst>
                              <a:glow rad="127000">
                                <a:srgbClr val="002060">
                                  <a:alpha val="50000"/>
                                </a:srgbClr>
                              </a:glow>
                            </a:effectLst>
                            <a:latin typeface="Cambria Math" panose="02040503050406030204" pitchFamily="18" charset="0"/>
                          </a:rPr>
                        </m:ctrlPr>
                      </m:sSubPr>
                      <m:e>
                        <m:r>
                          <a:rPr lang="en-US" sz="9600" i="1">
                            <a:solidFill>
                              <a:schemeClr val="accent1"/>
                            </a:solidFill>
                            <a:effectLst>
                              <a:glow rad="127000">
                                <a:srgbClr val="002060">
                                  <a:alpha val="50000"/>
                                </a:srgbClr>
                              </a:glow>
                            </a:effectLst>
                            <a:latin typeface="Cambria Math"/>
                          </a:rPr>
                          <m:t>𝑚</m:t>
                        </m:r>
                      </m:e>
                      <m:sub>
                        <m:r>
                          <a:rPr lang="en-US" sz="9600" i="1">
                            <a:solidFill>
                              <a:schemeClr val="accent1"/>
                            </a:solidFill>
                            <a:effectLst>
                              <a:glow rad="127000">
                                <a:srgbClr val="002060">
                                  <a:alpha val="50000"/>
                                </a:srgbClr>
                              </a:glow>
                            </a:effectLst>
                            <a:latin typeface="Cambria Math"/>
                          </a:rPr>
                          <m:t>1</m:t>
                        </m:r>
                      </m:sub>
                    </m:sSub>
                  </m:oMath>
                </a14:m>
                <a:r>
                  <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ir </a:t>
                </a:r>
                <a14:m>
                  <m:oMath xmlns:m="http://schemas.openxmlformats.org/officeDocument/2006/math">
                    <m:sSub>
                      <m:sSubPr>
                        <m:ctrlPr>
                          <a:rPr lang="lt-LT" sz="9600" i="1">
                            <a:solidFill>
                              <a:schemeClr val="accent1"/>
                            </a:solidFill>
                            <a:effectLst>
                              <a:glow rad="127000">
                                <a:srgbClr val="002060">
                                  <a:alpha val="50000"/>
                                </a:srgbClr>
                              </a:glow>
                            </a:effectLst>
                            <a:latin typeface="Cambria Math" panose="02040503050406030204" pitchFamily="18" charset="0"/>
                          </a:rPr>
                        </m:ctrlPr>
                      </m:sSubPr>
                      <m:e>
                        <m:r>
                          <a:rPr lang="en-US" sz="9600" i="1">
                            <a:solidFill>
                              <a:schemeClr val="accent1"/>
                            </a:solidFill>
                            <a:effectLst>
                              <a:glow rad="127000">
                                <a:srgbClr val="002060">
                                  <a:alpha val="50000"/>
                                </a:srgbClr>
                              </a:glow>
                            </a:effectLst>
                            <a:latin typeface="Cambria Math"/>
                          </a:rPr>
                          <m:t>𝑚</m:t>
                        </m:r>
                      </m:e>
                      <m:sub>
                        <m:r>
                          <a:rPr lang="en-US" sz="9600" i="1">
                            <a:solidFill>
                              <a:schemeClr val="accent1"/>
                            </a:solidFill>
                            <a:effectLst>
                              <a:glow rad="127000">
                                <a:srgbClr val="002060">
                                  <a:alpha val="50000"/>
                                </a:srgbClr>
                              </a:glow>
                            </a:effectLst>
                            <a:latin typeface="Cambria Math"/>
                          </a:rPr>
                          <m:t>2</m:t>
                        </m:r>
                      </m:sub>
                    </m:sSub>
                  </m:oMath>
                </a14:m>
                <a:r>
                  <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sandaugai ir atvirkščiai proporcinga juos skiriančio atstumo </a:t>
                </a:r>
                <a14:m>
                  <m:oMath xmlns:m="http://schemas.openxmlformats.org/officeDocument/2006/math">
                    <m:r>
                      <a:rPr lang="en-US" sz="9600" i="1">
                        <a:solidFill>
                          <a:schemeClr val="accent1"/>
                        </a:solidFill>
                        <a:effectLst>
                          <a:glow rad="127000">
                            <a:srgbClr val="002060">
                              <a:alpha val="50000"/>
                            </a:srgbClr>
                          </a:glow>
                        </a:effectLst>
                        <a:latin typeface="Cambria Math"/>
                      </a:rPr>
                      <m:t>𝑅</m:t>
                    </m:r>
                  </m:oMath>
                </a14:m>
                <a:r>
                  <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kvadratui.</a:t>
                </a:r>
              </a:p>
              <a:p>
                <a:pPr marL="0" indent="0">
                  <a:buNone/>
                </a:pPr>
                <a14:m>
                  <m:oMathPara xmlns:m="http://schemas.openxmlformats.org/officeDocument/2006/math">
                    <m:oMathParaPr>
                      <m:jc m:val="left"/>
                    </m:oMathParaPr>
                    <m:oMath xmlns:m="http://schemas.openxmlformats.org/officeDocument/2006/math">
                      <m:sSub>
                        <m:sSubPr>
                          <m:ctrlPr>
                            <a:rPr lang="lt-LT" sz="9600" i="1" smtClean="0">
                              <a:solidFill>
                                <a:schemeClr val="accent1">
                                  <a:lumMod val="40000"/>
                                  <a:lumOff val="60000"/>
                                </a:schemeClr>
                              </a:solidFill>
                              <a:effectLst>
                                <a:glow rad="127000">
                                  <a:srgbClr val="002060">
                                    <a:alpha val="50000"/>
                                  </a:srgbClr>
                                </a:glow>
                              </a:effectLst>
                              <a:latin typeface="Cambria Math" panose="02040503050406030204" pitchFamily="18" charset="0"/>
                            </a:rPr>
                          </m:ctrlPr>
                        </m:sSubPr>
                        <m:e>
                          <m:r>
                            <a:rPr lang="lt-LT" sz="9600" i="1">
                              <a:solidFill>
                                <a:schemeClr val="accent1">
                                  <a:lumMod val="40000"/>
                                  <a:lumOff val="60000"/>
                                </a:schemeClr>
                              </a:solidFill>
                              <a:effectLst>
                                <a:glow rad="127000">
                                  <a:srgbClr val="002060">
                                    <a:alpha val="50000"/>
                                  </a:srgbClr>
                                </a:glow>
                              </a:effectLst>
                              <a:latin typeface="Cambria Math" panose="02040503050406030204" pitchFamily="18" charset="0"/>
                            </a:rPr>
                            <m:t>𝐹</m:t>
                          </m:r>
                        </m:e>
                        <m:sub>
                          <m:r>
                            <a:rPr lang="lt-LT" sz="9600" i="1">
                              <a:solidFill>
                                <a:schemeClr val="accent1">
                                  <a:lumMod val="40000"/>
                                  <a:lumOff val="60000"/>
                                </a:schemeClr>
                              </a:solidFill>
                              <a:effectLst>
                                <a:glow rad="127000">
                                  <a:srgbClr val="002060">
                                    <a:alpha val="50000"/>
                                  </a:srgbClr>
                                </a:glow>
                              </a:effectLst>
                              <a:latin typeface="Cambria Math" panose="02040503050406030204" pitchFamily="18" charset="0"/>
                            </a:rPr>
                            <m:t>𝑔</m:t>
                          </m:r>
                        </m:sub>
                      </m:sSub>
                      <m:r>
                        <a:rPr lang="lt-LT" sz="9600" i="1">
                          <a:solidFill>
                            <a:schemeClr val="accent1">
                              <a:lumMod val="40000"/>
                              <a:lumOff val="60000"/>
                            </a:schemeClr>
                          </a:solidFill>
                          <a:effectLst>
                            <a:glow rad="127000">
                              <a:srgbClr val="002060">
                                <a:alpha val="50000"/>
                              </a:srgbClr>
                            </a:glow>
                          </a:effectLst>
                          <a:latin typeface="Cambria Math" panose="02040503050406030204" pitchFamily="18" charset="0"/>
                        </a:rPr>
                        <m:t>=</m:t>
                      </m:r>
                      <m:r>
                        <a:rPr lang="lt-LT" sz="9600" i="1">
                          <a:solidFill>
                            <a:schemeClr val="accent1">
                              <a:lumMod val="40000"/>
                              <a:lumOff val="60000"/>
                            </a:schemeClr>
                          </a:solidFill>
                          <a:effectLst>
                            <a:glow rad="127000">
                              <a:srgbClr val="002060">
                                <a:alpha val="50000"/>
                              </a:srgbClr>
                            </a:glow>
                          </a:effectLst>
                          <a:latin typeface="Cambria Math" panose="02040503050406030204" pitchFamily="18" charset="0"/>
                        </a:rPr>
                        <m:t>𝐺</m:t>
                      </m:r>
                      <m:f>
                        <m:fPr>
                          <m:ctrlPr>
                            <a:rPr lang="lt-LT" sz="9600" i="1">
                              <a:solidFill>
                                <a:schemeClr val="accent1">
                                  <a:lumMod val="40000"/>
                                  <a:lumOff val="60000"/>
                                </a:schemeClr>
                              </a:solidFill>
                              <a:effectLst>
                                <a:glow rad="127000">
                                  <a:srgbClr val="002060">
                                    <a:alpha val="50000"/>
                                  </a:srgbClr>
                                </a:glow>
                              </a:effectLst>
                              <a:latin typeface="Cambria Math" panose="02040503050406030204" pitchFamily="18" charset="0"/>
                            </a:rPr>
                          </m:ctrlPr>
                        </m:fPr>
                        <m:num>
                          <m:sSub>
                            <m:sSubPr>
                              <m:ctrlPr>
                                <a:rPr lang="lt-LT" sz="9600" i="1">
                                  <a:solidFill>
                                    <a:schemeClr val="accent1">
                                      <a:lumMod val="40000"/>
                                      <a:lumOff val="60000"/>
                                    </a:schemeClr>
                                  </a:solidFill>
                                  <a:effectLst>
                                    <a:glow rad="127000">
                                      <a:srgbClr val="002060">
                                        <a:alpha val="50000"/>
                                      </a:srgbClr>
                                    </a:glow>
                                  </a:effectLst>
                                  <a:latin typeface="Cambria Math" panose="02040503050406030204" pitchFamily="18" charset="0"/>
                                </a:rPr>
                              </m:ctrlPr>
                            </m:sSubPr>
                            <m:e>
                              <m:r>
                                <a:rPr lang="en-US" sz="9600" i="1">
                                  <a:solidFill>
                                    <a:schemeClr val="accent1">
                                      <a:lumMod val="40000"/>
                                      <a:lumOff val="60000"/>
                                    </a:schemeClr>
                                  </a:solidFill>
                                  <a:effectLst>
                                    <a:glow rad="127000">
                                      <a:srgbClr val="002060">
                                        <a:alpha val="50000"/>
                                      </a:srgbClr>
                                    </a:glow>
                                  </a:effectLst>
                                  <a:latin typeface="Cambria Math" panose="02040503050406030204" pitchFamily="18" charset="0"/>
                                </a:rPr>
                                <m:t>𝑚</m:t>
                              </m:r>
                            </m:e>
                            <m:sub>
                              <m:r>
                                <a:rPr lang="en-US" sz="9600" i="1">
                                  <a:solidFill>
                                    <a:schemeClr val="accent1">
                                      <a:lumMod val="40000"/>
                                      <a:lumOff val="60000"/>
                                    </a:schemeClr>
                                  </a:solidFill>
                                  <a:effectLst>
                                    <a:glow rad="127000">
                                      <a:srgbClr val="002060">
                                        <a:alpha val="50000"/>
                                      </a:srgbClr>
                                    </a:glow>
                                  </a:effectLst>
                                  <a:latin typeface="Cambria Math" panose="02040503050406030204" pitchFamily="18" charset="0"/>
                                </a:rPr>
                                <m:t>1</m:t>
                              </m:r>
                            </m:sub>
                          </m:sSub>
                          <m:sSub>
                            <m:sSubPr>
                              <m:ctrlPr>
                                <a:rPr lang="lt-LT" sz="9600" i="1">
                                  <a:solidFill>
                                    <a:schemeClr val="accent1">
                                      <a:lumMod val="40000"/>
                                      <a:lumOff val="60000"/>
                                    </a:schemeClr>
                                  </a:solidFill>
                                  <a:effectLst>
                                    <a:glow rad="127000">
                                      <a:srgbClr val="002060">
                                        <a:alpha val="50000"/>
                                      </a:srgbClr>
                                    </a:glow>
                                  </a:effectLst>
                                  <a:latin typeface="Cambria Math" panose="02040503050406030204" pitchFamily="18" charset="0"/>
                                </a:rPr>
                              </m:ctrlPr>
                            </m:sSubPr>
                            <m:e>
                              <m:r>
                                <a:rPr lang="en-US" sz="9600" i="1">
                                  <a:solidFill>
                                    <a:schemeClr val="accent1">
                                      <a:lumMod val="40000"/>
                                      <a:lumOff val="60000"/>
                                    </a:schemeClr>
                                  </a:solidFill>
                                  <a:effectLst>
                                    <a:glow rad="127000">
                                      <a:srgbClr val="002060">
                                        <a:alpha val="50000"/>
                                      </a:srgbClr>
                                    </a:glow>
                                  </a:effectLst>
                                  <a:latin typeface="Cambria Math" panose="02040503050406030204" pitchFamily="18" charset="0"/>
                                </a:rPr>
                                <m:t>𝑚</m:t>
                              </m:r>
                            </m:e>
                            <m:sub>
                              <m:r>
                                <a:rPr lang="en-US" sz="9600" i="1">
                                  <a:solidFill>
                                    <a:schemeClr val="accent1">
                                      <a:lumMod val="40000"/>
                                      <a:lumOff val="60000"/>
                                    </a:schemeClr>
                                  </a:solidFill>
                                  <a:effectLst>
                                    <a:glow rad="127000">
                                      <a:srgbClr val="002060">
                                        <a:alpha val="50000"/>
                                      </a:srgbClr>
                                    </a:glow>
                                  </a:effectLst>
                                  <a:latin typeface="Cambria Math" panose="02040503050406030204" pitchFamily="18" charset="0"/>
                                </a:rPr>
                                <m:t>2</m:t>
                              </m:r>
                            </m:sub>
                          </m:sSub>
                        </m:num>
                        <m:den>
                          <m:sSup>
                            <m:sSupPr>
                              <m:ctrlPr>
                                <a:rPr lang="lt-LT" sz="9600" i="1">
                                  <a:solidFill>
                                    <a:schemeClr val="accent1">
                                      <a:lumMod val="40000"/>
                                      <a:lumOff val="60000"/>
                                    </a:schemeClr>
                                  </a:solidFill>
                                  <a:effectLst>
                                    <a:glow rad="127000">
                                      <a:srgbClr val="002060">
                                        <a:alpha val="50000"/>
                                      </a:srgbClr>
                                    </a:glow>
                                  </a:effectLst>
                                  <a:latin typeface="Cambria Math" panose="02040503050406030204" pitchFamily="18" charset="0"/>
                                </a:rPr>
                              </m:ctrlPr>
                            </m:sSupPr>
                            <m:e>
                              <m:r>
                                <a:rPr lang="en-US" sz="9600" i="1">
                                  <a:solidFill>
                                    <a:schemeClr val="accent1">
                                      <a:lumMod val="40000"/>
                                      <a:lumOff val="60000"/>
                                    </a:schemeClr>
                                  </a:solidFill>
                                  <a:effectLst>
                                    <a:glow rad="127000">
                                      <a:srgbClr val="002060">
                                        <a:alpha val="50000"/>
                                      </a:srgbClr>
                                    </a:glow>
                                  </a:effectLst>
                                  <a:latin typeface="Cambria Math" panose="02040503050406030204" pitchFamily="18" charset="0"/>
                                </a:rPr>
                                <m:t>𝑅</m:t>
                              </m:r>
                            </m:e>
                            <m:sup>
                              <m:r>
                                <a:rPr lang="en-US" sz="9600" i="1">
                                  <a:solidFill>
                                    <a:schemeClr val="accent1">
                                      <a:lumMod val="40000"/>
                                      <a:lumOff val="60000"/>
                                    </a:schemeClr>
                                  </a:solidFill>
                                  <a:effectLst>
                                    <a:glow rad="127000">
                                      <a:srgbClr val="002060">
                                        <a:alpha val="50000"/>
                                      </a:srgbClr>
                                    </a:glow>
                                  </a:effectLst>
                                  <a:latin typeface="Cambria Math" panose="02040503050406030204" pitchFamily="18" charset="0"/>
                                </a:rPr>
                                <m:t>2</m:t>
                              </m:r>
                            </m:sup>
                          </m:sSup>
                        </m:den>
                      </m:f>
                    </m:oMath>
                  </m:oMathPara>
                </a14:m>
                <a:endParaRPr lang="lt-LT" sz="9600" i="1"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pPr marL="0" indent="0">
                  <a:buNone/>
                </a:pPr>
                <a14:m>
                  <m:oMath xmlns:m="http://schemas.openxmlformats.org/officeDocument/2006/math">
                    <m:sSub>
                      <m:sSubPr>
                        <m:ctrlPr>
                          <a:rPr lang="lt-LT" sz="9600" i="1">
                            <a:solidFill>
                              <a:schemeClr val="accent1"/>
                            </a:solidFill>
                            <a:effectLst>
                              <a:glow rad="127000">
                                <a:srgbClr val="002060">
                                  <a:alpha val="50000"/>
                                </a:srgbClr>
                              </a:glow>
                            </a:effectLst>
                            <a:latin typeface="Cambria Math" panose="02040503050406030204" pitchFamily="18" charset="0"/>
                          </a:rPr>
                        </m:ctrlPr>
                      </m:sSubPr>
                      <m:e>
                        <m:r>
                          <a:rPr lang="lt-LT" sz="9600" i="1">
                            <a:solidFill>
                              <a:schemeClr val="accent1"/>
                            </a:solidFill>
                            <a:effectLst>
                              <a:glow rad="127000">
                                <a:srgbClr val="002060">
                                  <a:alpha val="50000"/>
                                </a:srgbClr>
                              </a:glow>
                            </a:effectLst>
                            <a:latin typeface="Cambria Math" panose="02040503050406030204" pitchFamily="18" charset="0"/>
                          </a:rPr>
                          <m:t>𝐹</m:t>
                        </m:r>
                      </m:e>
                      <m:sub>
                        <m:r>
                          <a:rPr lang="lt-LT" sz="9600" i="1">
                            <a:solidFill>
                              <a:schemeClr val="accent1"/>
                            </a:solidFill>
                            <a:effectLst>
                              <a:glow rad="127000">
                                <a:srgbClr val="002060">
                                  <a:alpha val="50000"/>
                                </a:srgbClr>
                              </a:glow>
                            </a:effectLst>
                            <a:latin typeface="Cambria Math" panose="02040503050406030204" pitchFamily="18" charset="0"/>
                          </a:rPr>
                          <m:t>𝑔</m:t>
                        </m:r>
                      </m:sub>
                    </m:sSub>
                  </m:oMath>
                </a14:m>
                <a:r>
                  <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gravitacinės jėgos dydis</a:t>
                </a:r>
              </a:p>
              <a:p>
                <a:pPr marL="0" indent="0">
                  <a:buNone/>
                </a:pPr>
                <a14:m>
                  <m:oMath xmlns:m="http://schemas.openxmlformats.org/officeDocument/2006/math">
                    <m:r>
                      <a:rPr lang="lt-LT" sz="9600" i="1" smtClean="0">
                        <a:solidFill>
                          <a:schemeClr val="accent1"/>
                        </a:solidFill>
                        <a:effectLst>
                          <a:glow rad="127000">
                            <a:srgbClr val="002060">
                              <a:alpha val="50000"/>
                            </a:srgbClr>
                          </a:glow>
                        </a:effectLst>
                        <a:latin typeface="Cambria Math" panose="02040503050406030204" pitchFamily="18" charset="0"/>
                      </a:rPr>
                      <m:t>𝐺</m:t>
                    </m:r>
                  </m:oMath>
                </a14:m>
                <a:r>
                  <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 gravitacinė konstanta, apytiksliai lygi </a:t>
                </a:r>
                <a:r>
                  <a:rPr lang="en-US" sz="9600" dirty="0" smtClean="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a:t>𝐺 </a:t>
                </a:r>
                <a:r>
                  <a:rPr lang="lt-LT" sz="9600" dirty="0" smtClean="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a:t>=</a:t>
                </a:r>
                <a:r>
                  <a:rPr lang="lt-LT" sz="9600" dirty="0" smtClean="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 </a:t>
                </a:r>
                <a:r>
                  <a:rPr lang="lt-LT" sz="9600" dirty="0" smtClean="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a:t>6</a:t>
                </a:r>
                <a:r>
                  <a:rPr lang="en-US" sz="9600" dirty="0" smtClean="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a:t>,</a:t>
                </a:r>
                <a:r>
                  <a:rPr lang="lt-LT" sz="9600" dirty="0" smtClean="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a:t>67 </a:t>
                </a:r>
                <a:r>
                  <a:rPr lang="lt-LT" sz="9600" dirty="0" smtClean="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 </a:t>
                </a:r>
                <a14:m>
                  <m:oMath xmlns:m="http://schemas.openxmlformats.org/officeDocument/2006/math">
                    <m:sSup>
                      <m:sSupPr>
                        <m:ctrlPr>
                          <a:rPr lang="lt-LT" sz="960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9600" b="0" i="1" smtClean="0">
                            <a:solidFill>
                              <a:schemeClr val="accent1">
                                <a:lumMod val="40000"/>
                                <a:lumOff val="60000"/>
                              </a:schemeClr>
                            </a:solidFill>
                            <a:effectLst>
                              <a:glow rad="127000">
                                <a:srgbClr val="002060">
                                  <a:alpha val="50000"/>
                                </a:srgbClr>
                              </a:glow>
                            </a:effectLst>
                            <a:latin typeface="Cambria Math"/>
                            <a:cs typeface="Times New Roman" panose="02020603050405020304" pitchFamily="18" charset="0"/>
                          </a:rPr>
                          <m:t>10</m:t>
                        </m:r>
                      </m:e>
                      <m:sup>
                        <m:r>
                          <a:rPr lang="lt-LT" sz="9600" b="0" i="1" smtClean="0">
                            <a:solidFill>
                              <a:schemeClr val="accent1">
                                <a:lumMod val="40000"/>
                                <a:lumOff val="60000"/>
                              </a:schemeClr>
                            </a:solidFill>
                            <a:effectLst>
                              <a:glow rad="127000">
                                <a:srgbClr val="002060">
                                  <a:alpha val="50000"/>
                                </a:srgbClr>
                              </a:glow>
                            </a:effectLst>
                            <a:latin typeface="Cambria Math"/>
                            <a:cs typeface="Times New Roman" panose="02020603050405020304" pitchFamily="18" charset="0"/>
                          </a:rPr>
                          <m:t>−11</m:t>
                        </m:r>
                      </m:sup>
                    </m:sSup>
                    <m:f>
                      <m:fPr>
                        <m:ctrlPr>
                          <a:rPr lang="lt-LT" sz="96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ctrlPr>
                      </m:fPr>
                      <m:num>
                        <m:r>
                          <a:rPr lang="lt-LT" sz="96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𝑁</m:t>
                        </m:r>
                        <m:r>
                          <a:rPr lang="lt-LT" sz="96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 </m:t>
                        </m:r>
                        <m:sSup>
                          <m:sSupPr>
                            <m:ctrlPr>
                              <a:rPr lang="lt-LT" sz="96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96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𝑚</m:t>
                            </m:r>
                          </m:e>
                          <m:sup>
                            <m:r>
                              <a:rPr lang="lt-LT" sz="96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r>
                          <a:rPr lang="lt-LT" sz="96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 </m:t>
                        </m:r>
                      </m:num>
                      <m:den>
                        <m:sSup>
                          <m:sSupPr>
                            <m:ctrlPr>
                              <a:rPr lang="lt-LT" sz="96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96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𝑘𝑔</m:t>
                            </m:r>
                          </m:e>
                          <m:sup>
                            <m:r>
                              <a:rPr lang="lt-LT" sz="96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den>
                    </m:f>
                  </m:oMath>
                </a14:m>
                <a:endPar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pPr marL="0" indent="0">
                  <a:buNone/>
                </a:pPr>
                <a14:m>
                  <m:oMath xmlns:m="http://schemas.openxmlformats.org/officeDocument/2006/math">
                    <m:sSub>
                      <m:sSubPr>
                        <m:ctrlPr>
                          <a:rPr lang="lt-LT" sz="9600" i="1">
                            <a:solidFill>
                              <a:schemeClr val="accent1"/>
                            </a:solidFill>
                            <a:effectLst>
                              <a:glow rad="127000">
                                <a:srgbClr val="002060">
                                  <a:alpha val="50000"/>
                                </a:srgbClr>
                              </a:glow>
                            </a:effectLst>
                            <a:latin typeface="Cambria Math" panose="02040503050406030204" pitchFamily="18" charset="0"/>
                          </a:rPr>
                        </m:ctrlPr>
                      </m:sSubPr>
                      <m:e>
                        <m:r>
                          <a:rPr lang="en-US" sz="9600" i="1">
                            <a:solidFill>
                              <a:schemeClr val="accent1"/>
                            </a:solidFill>
                            <a:effectLst>
                              <a:glow rad="127000">
                                <a:srgbClr val="002060">
                                  <a:alpha val="50000"/>
                                </a:srgbClr>
                              </a:glow>
                            </a:effectLst>
                            <a:latin typeface="Cambria Math"/>
                          </a:rPr>
                          <m:t>𝑚</m:t>
                        </m:r>
                      </m:e>
                      <m:sub>
                        <m:r>
                          <a:rPr lang="lt-LT" sz="9600" b="0" i="1" smtClean="0">
                            <a:solidFill>
                              <a:schemeClr val="accent1"/>
                            </a:solidFill>
                            <a:effectLst>
                              <a:glow rad="127000">
                                <a:srgbClr val="002060">
                                  <a:alpha val="50000"/>
                                </a:srgbClr>
                              </a:glow>
                            </a:effectLst>
                            <a:latin typeface="Cambria Math" panose="02040503050406030204" pitchFamily="18" charset="0"/>
                          </a:rPr>
                          <m:t>1</m:t>
                        </m:r>
                      </m:sub>
                    </m:sSub>
                  </m:oMath>
                </a14:m>
                <a:r>
                  <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pirmojo objekto masė</a:t>
                </a:r>
              </a:p>
              <a:p>
                <a:pPr marL="0" indent="0">
                  <a:buNone/>
                </a:pPr>
                <a14:m>
                  <m:oMath xmlns:m="http://schemas.openxmlformats.org/officeDocument/2006/math">
                    <m:sSub>
                      <m:sSubPr>
                        <m:ctrlPr>
                          <a:rPr lang="lt-LT" sz="9600" i="1">
                            <a:solidFill>
                              <a:schemeClr val="accent1"/>
                            </a:solidFill>
                            <a:effectLst>
                              <a:glow rad="127000">
                                <a:srgbClr val="002060">
                                  <a:alpha val="50000"/>
                                </a:srgbClr>
                              </a:glow>
                            </a:effectLst>
                            <a:latin typeface="Cambria Math" panose="02040503050406030204" pitchFamily="18" charset="0"/>
                          </a:rPr>
                        </m:ctrlPr>
                      </m:sSubPr>
                      <m:e>
                        <m:r>
                          <a:rPr lang="en-US" sz="9600" i="1">
                            <a:solidFill>
                              <a:schemeClr val="accent1"/>
                            </a:solidFill>
                            <a:effectLst>
                              <a:glow rad="127000">
                                <a:srgbClr val="002060">
                                  <a:alpha val="50000"/>
                                </a:srgbClr>
                              </a:glow>
                            </a:effectLst>
                            <a:latin typeface="Cambria Math"/>
                          </a:rPr>
                          <m:t>𝑚</m:t>
                        </m:r>
                      </m:e>
                      <m:sub>
                        <m:r>
                          <a:rPr lang="en-US" sz="9600" i="1">
                            <a:solidFill>
                              <a:schemeClr val="accent1"/>
                            </a:solidFill>
                            <a:effectLst>
                              <a:glow rad="127000">
                                <a:srgbClr val="002060">
                                  <a:alpha val="50000"/>
                                </a:srgbClr>
                              </a:glow>
                            </a:effectLst>
                            <a:latin typeface="Cambria Math"/>
                          </a:rPr>
                          <m:t>2</m:t>
                        </m:r>
                      </m:sub>
                    </m:sSub>
                  </m:oMath>
                </a14:m>
                <a:r>
                  <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 antrojo objekto masė</a:t>
                </a:r>
              </a:p>
              <a:p>
                <a:pPr marL="0" indent="0">
                  <a:buNone/>
                </a:pPr>
                <a14:m>
                  <m:oMath xmlns:m="http://schemas.openxmlformats.org/officeDocument/2006/math">
                    <m:sSup>
                      <m:sSupPr>
                        <m:ctrlPr>
                          <a:rPr lang="lt-LT" sz="9600" i="1">
                            <a:solidFill>
                              <a:schemeClr val="accent1"/>
                            </a:solidFill>
                            <a:effectLst>
                              <a:glow rad="127000">
                                <a:srgbClr val="002060">
                                  <a:alpha val="50000"/>
                                </a:srgbClr>
                              </a:glow>
                            </a:effectLst>
                            <a:latin typeface="Cambria Math" panose="02040503050406030204" pitchFamily="18" charset="0"/>
                          </a:rPr>
                        </m:ctrlPr>
                      </m:sSupPr>
                      <m:e>
                        <m:r>
                          <a:rPr lang="en-US" sz="9600" i="1">
                            <a:solidFill>
                              <a:schemeClr val="accent1"/>
                            </a:solidFill>
                            <a:effectLst>
                              <a:glow rad="127000">
                                <a:srgbClr val="002060">
                                  <a:alpha val="50000"/>
                                </a:srgbClr>
                              </a:glow>
                            </a:effectLst>
                            <a:latin typeface="Cambria Math"/>
                          </a:rPr>
                          <m:t>𝑅</m:t>
                        </m:r>
                      </m:e>
                      <m:sup>
                        <m:r>
                          <a:rPr lang="en-US" sz="9600" i="1">
                            <a:solidFill>
                              <a:schemeClr val="accent1"/>
                            </a:solidFill>
                            <a:effectLst>
                              <a:glow rad="127000">
                                <a:srgbClr val="002060">
                                  <a:alpha val="50000"/>
                                </a:srgbClr>
                              </a:glow>
                            </a:effectLst>
                            <a:latin typeface="Cambria Math"/>
                          </a:rPr>
                          <m:t>2</m:t>
                        </m:r>
                      </m:sup>
                    </m:sSup>
                  </m:oMath>
                </a14:m>
                <a:r>
                  <a:rPr lang="lt-LT" sz="96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atstumas tarp objektų masių centrų</a:t>
                </a:r>
              </a:p>
              <a:p>
                <a:pPr marL="0" indent="0">
                  <a:buFont typeface="Arial" panose="020B0604020202020204" pitchFamily="34" charset="0"/>
                  <a:buNone/>
                </a:pPr>
                <a:endParaRPr lang="lt-LT" dirty="0">
                  <a:solidFill>
                    <a:schemeClr val="bg1"/>
                  </a:solidFill>
                </a:endParaRPr>
              </a:p>
            </p:txBody>
          </p:sp>
        </mc:Choice>
        <mc:Fallback xmlns="">
          <p:sp>
            <p:nvSpPr>
              <p:cNvPr id="13" name="Content Placeholder 2"/>
              <p:cNvSpPr txBox="1">
                <a:spLocks noRot="1" noChangeAspect="1" noMove="1" noResize="1" noEditPoints="1" noAdjustHandles="1" noChangeArrowheads="1" noChangeShapeType="1" noTextEdit="1"/>
              </p:cNvSpPr>
              <p:nvPr/>
            </p:nvSpPr>
            <p:spPr>
              <a:xfrm>
                <a:off x="990600" y="1975524"/>
                <a:ext cx="10515600" cy="4351338"/>
              </a:xfrm>
              <a:prstGeom prst="rect">
                <a:avLst/>
              </a:prstGeom>
              <a:blipFill rotWithShape="0">
                <a:blip r:embed="rId4"/>
                <a:stretch>
                  <a:fillRect l="-1507" t="-4902" r="-1391" b="-3501"/>
                </a:stretch>
              </a:blipFill>
            </p:spPr>
            <p:txBody>
              <a:bodyPr/>
              <a:lstStyle/>
              <a:p>
                <a:r>
                  <a:rPr lang="lt-LT">
                    <a:noFill/>
                  </a:rPr>
                  <a:t> </a:t>
                </a:r>
              </a:p>
            </p:txBody>
          </p:sp>
        </mc:Fallback>
      </mc:AlternateContent>
      <p:sp>
        <p:nvSpPr>
          <p:cNvPr id="14" name="Title 1"/>
          <p:cNvSpPr txBox="1">
            <a:spLocks/>
          </p:cNvSpPr>
          <p:nvPr/>
        </p:nvSpPr>
        <p:spPr>
          <a:xfrm>
            <a:off x="990600" y="51502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Gravitacija pagal Izaoką Niutoną</a:t>
            </a:r>
            <a:endParaRPr lang="lt-LT"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9086776"/>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idx="1"/>
          </p:nvPr>
        </p:nvSpPr>
        <p:spPr/>
        <p:txBody>
          <a:bodyPr>
            <a:normAutofit/>
          </a:bodyPr>
          <a:lstStyle/>
          <a:p>
            <a:r>
              <a:rPr lang="lt-LT" dirty="0" smtClean="0"/>
              <a:t>Gravitacija</a:t>
            </a:r>
          </a:p>
          <a:p>
            <a:r>
              <a:rPr lang="lt-LT" dirty="0" smtClean="0"/>
              <a:t>Gravitacija astronomijoje</a:t>
            </a:r>
          </a:p>
          <a:p>
            <a:r>
              <a:rPr lang="lt-LT" dirty="0" smtClean="0"/>
              <a:t>Dirbtinė gravitacija</a:t>
            </a:r>
          </a:p>
          <a:p>
            <a:r>
              <a:rPr lang="lt-LT" dirty="0"/>
              <a:t>Bandymas, gravitacijos </a:t>
            </a:r>
            <a:r>
              <a:rPr lang="lt-LT" dirty="0" smtClean="0"/>
              <a:t>vzualizacija</a:t>
            </a:r>
          </a:p>
          <a:p>
            <a:r>
              <a:rPr lang="lt-LT" dirty="0" smtClean="0"/>
              <a:t>Uždavinių sprendimo pavyzdžiai</a:t>
            </a:r>
          </a:p>
          <a:p>
            <a:r>
              <a:rPr lang="lt-LT" dirty="0" smtClean="0"/>
              <a:t>Testas</a:t>
            </a:r>
          </a:p>
          <a:p>
            <a:r>
              <a:rPr lang="lt-LT" dirty="0" smtClean="0"/>
              <a:t>Testo atsakymai</a:t>
            </a:r>
          </a:p>
          <a:p>
            <a:r>
              <a:rPr lang="lt-LT" dirty="0" smtClean="0"/>
              <a:t>Šaltiniai</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17" y="351778"/>
            <a:ext cx="12136765" cy="6491758"/>
          </a:xfrm>
          <a:prstGeom prst="rect">
            <a:avLst/>
          </a:prstGeom>
        </p:spPr>
      </p:pic>
      <p:sp>
        <p:nvSpPr>
          <p:cNvPr id="10"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lt-LT" dirty="0">
              <a:solidFill>
                <a:schemeClr val="bg1"/>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11" name="Content Placeholder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0467833" y="3985146"/>
            <a:ext cx="184731" cy="369332"/>
          </a:xfrm>
          <a:prstGeom prst="rect">
            <a:avLst/>
          </a:prstGeom>
          <a:noFill/>
        </p:spPr>
        <p:txBody>
          <a:bodyPr wrap="none" rtlCol="0">
            <a:spAutoFit/>
          </a:bodyPr>
          <a:lstStyle/>
          <a:p>
            <a:endParaRPr lang="lt-LT" dirty="0">
              <a:solidFill>
                <a:schemeClr val="bg1"/>
              </a:solidFill>
            </a:endParaRPr>
          </a:p>
        </p:txBody>
      </p:sp>
      <p:sp>
        <p:nvSpPr>
          <p:cNvPr id="13" name="Content Placeholder 2"/>
          <p:cNvSpPr txBox="1">
            <a:spLocks/>
          </p:cNvSpPr>
          <p:nvPr/>
        </p:nvSpPr>
        <p:spPr>
          <a:xfrm>
            <a:off x="990600" y="1975524"/>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Dabartinė fizika, remdamasi A.Einšteino bendrąja reliatyvumo teorija, kuri aprašyta 1915 metais, sako, kad gravitacija nėra jėga, tai – </a:t>
            </a:r>
            <a:r>
              <a:rPr lang="lt-LT" sz="2400" i="1" dirty="0" smtClean="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erdvės savybė.</a:t>
            </a:r>
          </a:p>
          <a:p>
            <a:pPr marL="0" indent="0">
              <a:buNone/>
            </a:pP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Naujoji teorija teigia, kad gravitacija atsiranda todėl, kad erdvė ir laikas išsikreipia aplink kūną.</a:t>
            </a:r>
          </a:p>
          <a:p>
            <a:pPr marL="0" indent="0">
              <a:buNone/>
            </a:pP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A.Einšteino bendroji reliatyvumo teorija yra tinkamesnė, kadangi Niutono visuotinės traukos dėsnis netinka, kai gravitacija ypač stipri arba kai objektas juda greičiu, artimu šviesos greičiui.</a:t>
            </a:r>
          </a:p>
          <a:p>
            <a:pPr marL="0" indent="0">
              <a:buNone/>
            </a:pP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 Einšteino teoriją sudėtingiau patikrinti, bet mokslininkai jau turi įdomių hipotezių, spėliojimų, duomenų, patvirtinančių šią teoriją.</a:t>
            </a:r>
          </a:p>
        </p:txBody>
      </p:sp>
      <p:sp>
        <p:nvSpPr>
          <p:cNvPr id="14" name="Title 1"/>
          <p:cNvSpPr txBox="1">
            <a:spLocks/>
          </p:cNvSpPr>
          <p:nvPr/>
        </p:nvSpPr>
        <p:spPr>
          <a:xfrm>
            <a:off x="990600" y="515024"/>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Gravitacija pagal Albertą Einšteiną</a:t>
            </a:r>
            <a:endParaRPr lang="lt-LT"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4842154"/>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idx="1"/>
          </p:nvPr>
        </p:nvSpPr>
        <p:spPr/>
        <p:txBody>
          <a:bodyPr>
            <a:normAutofit/>
          </a:bodyPr>
          <a:lstStyle/>
          <a:p>
            <a:r>
              <a:rPr lang="lt-LT" dirty="0" smtClean="0"/>
              <a:t>Gravitacija</a:t>
            </a:r>
          </a:p>
          <a:p>
            <a:r>
              <a:rPr lang="lt-LT" dirty="0" smtClean="0"/>
              <a:t>Gravitacija astronomijoje</a:t>
            </a:r>
          </a:p>
          <a:p>
            <a:r>
              <a:rPr lang="lt-LT" dirty="0" smtClean="0"/>
              <a:t>Dirbtinė gravitacija</a:t>
            </a:r>
          </a:p>
          <a:p>
            <a:r>
              <a:rPr lang="lt-LT" dirty="0"/>
              <a:t>Bandymas, gravitacijos </a:t>
            </a:r>
            <a:r>
              <a:rPr lang="lt-LT" dirty="0" smtClean="0"/>
              <a:t>vzualizacija</a:t>
            </a:r>
          </a:p>
          <a:p>
            <a:r>
              <a:rPr lang="lt-LT" dirty="0" smtClean="0"/>
              <a:t>Uždavinių sprendimo pavyzdžiai</a:t>
            </a:r>
          </a:p>
          <a:p>
            <a:r>
              <a:rPr lang="lt-LT" dirty="0" smtClean="0"/>
              <a:t>Testas</a:t>
            </a:r>
          </a:p>
          <a:p>
            <a:r>
              <a:rPr lang="lt-LT" dirty="0" smtClean="0"/>
              <a:t>Testo atsakymai</a:t>
            </a:r>
          </a:p>
          <a:p>
            <a:r>
              <a:rPr lang="lt-LT" dirty="0" smtClean="0"/>
              <a:t>Šaltiniai</a:t>
            </a:r>
            <a:endParaRPr lang="lt-LT"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10"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lt-LT" dirty="0">
              <a:solidFill>
                <a:schemeClr val="bg1"/>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11" name="Content Placeholder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0467833" y="3985146"/>
            <a:ext cx="184731" cy="369332"/>
          </a:xfrm>
          <a:prstGeom prst="rect">
            <a:avLst/>
          </a:prstGeom>
          <a:noFill/>
        </p:spPr>
        <p:txBody>
          <a:bodyPr wrap="none" rtlCol="0">
            <a:spAutoFit/>
          </a:bodyPr>
          <a:lstStyle/>
          <a:p>
            <a:endParaRPr lang="lt-LT" dirty="0">
              <a:solidFill>
                <a:schemeClr val="bg1"/>
              </a:solidFill>
            </a:endParaRPr>
          </a:p>
        </p:txBody>
      </p:sp>
      <p:sp>
        <p:nvSpPr>
          <p:cNvPr id="13" name="Content Placeholder 2"/>
          <p:cNvSpPr txBox="1">
            <a:spLocks/>
          </p:cNvSpPr>
          <p:nvPr/>
        </p:nvSpPr>
        <p:spPr>
          <a:xfrm>
            <a:off x="990600" y="1975524"/>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Fizikai iškėlė hipotezę, kad gravitacinė jėga atsiranda keičiantis gravitacijos sąveikos dalelėmis, pavadintomis </a:t>
            </a:r>
            <a:r>
              <a:rPr lang="lt-LT" sz="2400" i="1" dirty="0" smtClean="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gravitonais.</a:t>
            </a:r>
            <a:r>
              <a:rPr lang="lt-LT" sz="2400" i="1" u="sng" dirty="0" smtClean="0">
                <a:solidFill>
                  <a:schemeClr val="accent1">
                    <a:lumMod val="60000"/>
                    <a:lumOff val="4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 </a:t>
            </a:r>
          </a:p>
          <a:p>
            <a:pPr marL="0" indent="0">
              <a:buNone/>
            </a:pP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Bet gravitonai</a:t>
            </a:r>
            <a:r>
              <a:rPr lang="lt-LT" sz="2400" dirty="0" smtClean="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 </a:t>
            </a: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dar neatrasti, gal jie egzistuoja labai trumpai ir jų pėdsakų neįmanoma aptikti? </a:t>
            </a:r>
          </a:p>
          <a:p>
            <a:pPr marL="0" indent="0">
              <a:buNone/>
            </a:pP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Kodėl gi negalime kalbėti apie tokių dalelių egzistavimą, jeigu žinome, kad  pasireiškia gamtos simetrija, pagal kurią kiekviena dalelė turi daug masyvesnę dvynę, laukiančią atradimo. </a:t>
            </a:r>
          </a:p>
          <a:p>
            <a:pPr marL="0" indent="0">
              <a:buNone/>
            </a:pPr>
            <a:endParaRPr lang="lt-LT" sz="2600" dirty="0" smtClean="0">
              <a:solidFill>
                <a:schemeClr val="bg1"/>
              </a:solidFill>
              <a:latin typeface="HP Simplified" panose="020B0604020204020204" pitchFamily="34" charset="-70"/>
              <a:cs typeface="Times New Roman" panose="02020603050405020304" pitchFamily="18" charset="0"/>
            </a:endParaRPr>
          </a:p>
        </p:txBody>
      </p:sp>
      <p:sp>
        <p:nvSpPr>
          <p:cNvPr id="14" name="Title 1"/>
          <p:cNvSpPr txBox="1">
            <a:spLocks/>
          </p:cNvSpPr>
          <p:nvPr/>
        </p:nvSpPr>
        <p:spPr>
          <a:xfrm>
            <a:off x="990600" y="51502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Ateitis – kvantinė fizika?</a:t>
            </a:r>
          </a:p>
        </p:txBody>
      </p:sp>
    </p:spTree>
    <p:extLst>
      <p:ext uri="{BB962C8B-B14F-4D97-AF65-F5344CB8AC3E}">
        <p14:creationId xmlns:p14="http://schemas.microsoft.com/office/powerpoint/2010/main" val="1257921830"/>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idx="1"/>
          </p:nvPr>
        </p:nvSpPr>
        <p:spPr/>
        <p:txBody>
          <a:bodyPr>
            <a:normAutofit/>
          </a:bodyPr>
          <a:lstStyle/>
          <a:p>
            <a:r>
              <a:rPr lang="lt-LT" dirty="0" smtClean="0"/>
              <a:t>Gravitacija</a:t>
            </a:r>
          </a:p>
          <a:p>
            <a:r>
              <a:rPr lang="lt-LT" dirty="0" smtClean="0"/>
              <a:t>Gravitacija astronomijoje</a:t>
            </a:r>
          </a:p>
          <a:p>
            <a:r>
              <a:rPr lang="lt-LT" dirty="0" smtClean="0"/>
              <a:t>Dirbtinė gravitacija</a:t>
            </a:r>
          </a:p>
          <a:p>
            <a:r>
              <a:rPr lang="lt-LT" dirty="0"/>
              <a:t>Bandymas, gravitacijos </a:t>
            </a:r>
            <a:r>
              <a:rPr lang="lt-LT" dirty="0" smtClean="0"/>
              <a:t>vzualizacija</a:t>
            </a:r>
          </a:p>
          <a:p>
            <a:r>
              <a:rPr lang="lt-LT" dirty="0" smtClean="0"/>
              <a:t>Uždavinių sprendimo pavyzdžiai</a:t>
            </a:r>
          </a:p>
          <a:p>
            <a:r>
              <a:rPr lang="lt-LT" dirty="0" smtClean="0"/>
              <a:t>Testas</a:t>
            </a:r>
          </a:p>
          <a:p>
            <a:r>
              <a:rPr lang="lt-LT" dirty="0" smtClean="0"/>
              <a:t>Testo atsakymai</a:t>
            </a:r>
          </a:p>
          <a:p>
            <a:r>
              <a:rPr lang="lt-LT" dirty="0" smtClean="0"/>
              <a:t>Šaltiniai</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10"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lt-LT" dirty="0">
              <a:solidFill>
                <a:schemeClr val="bg1"/>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11" name="Content Placeholder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0467833" y="3985146"/>
            <a:ext cx="184731" cy="369332"/>
          </a:xfrm>
          <a:prstGeom prst="rect">
            <a:avLst/>
          </a:prstGeom>
          <a:noFill/>
        </p:spPr>
        <p:txBody>
          <a:bodyPr wrap="none" rtlCol="0">
            <a:spAutoFit/>
          </a:bodyPr>
          <a:lstStyle/>
          <a:p>
            <a:endParaRPr lang="lt-LT" dirty="0">
              <a:solidFill>
                <a:schemeClr val="bg1"/>
              </a:solidFill>
            </a:endParaRPr>
          </a:p>
        </p:txBody>
      </p:sp>
      <p:sp>
        <p:nvSpPr>
          <p:cNvPr id="19" name="Title 1"/>
          <p:cNvSpPr txBox="1">
            <a:spLocks/>
          </p:cNvSpPr>
          <p:nvPr/>
        </p:nvSpPr>
        <p:spPr>
          <a:xfrm>
            <a:off x="990600" y="491889"/>
            <a:ext cx="10515600" cy="1325563"/>
          </a:xfrm>
          <a:prstGeom prst="rect">
            <a:avLst/>
          </a:prstGeom>
          <a:effectLst>
            <a:glow>
              <a:srgbClr val="002060">
                <a:alpha val="59000"/>
              </a:srgbClr>
            </a:glo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Gravitacija astronomijoje</a:t>
            </a:r>
            <a:endParaRPr lang="lt-LT"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20" name="Content Placeholder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t-LT" sz="2400" i="1" dirty="0" smtClean="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Gravitacinis centras </a:t>
            </a: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centras, kurio jėga traukia kokį nors kosminį kūną. Tas gravitacinis centras gali būti žvaigždė, galaktikos centras, planeta. Bet koks kosminis objektas yra veikiamas gravitacinio centro jėgos.</a:t>
            </a:r>
            <a:endParaRPr lang="en-US"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pPr marL="0" indent="0">
              <a:buFont typeface="Arial" panose="020B0604020202020204" pitchFamily="34" charset="0"/>
              <a:buNone/>
            </a:pPr>
            <a:endParaRPr lang="en-US"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pPr marL="0" indent="0">
              <a:buFont typeface="Arial" panose="020B0604020202020204" pitchFamily="34" charset="0"/>
              <a:buNone/>
            </a:pPr>
            <a:r>
              <a:rPr lang="en-US" sz="2400" dirty="0" err="1"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Pavyzd</a:t>
            </a: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žiui, Žemės – Mėnulio sistema, Saulės sistema</a:t>
            </a:r>
            <a:r>
              <a:rPr lang="lt-LT" sz="2400" dirty="0" smtClean="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a:t>
            </a:r>
            <a:endParaRPr lang="lt-LT" sz="2400" dirty="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endParaRPr>
          </a:p>
        </p:txBody>
      </p:sp>
    </p:spTree>
    <p:extLst>
      <p:ext uri="{BB962C8B-B14F-4D97-AF65-F5344CB8AC3E}">
        <p14:creationId xmlns:p14="http://schemas.microsoft.com/office/powerpoint/2010/main" val="1652651636"/>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idx="1"/>
          </p:nvPr>
        </p:nvSpPr>
        <p:spPr/>
        <p:txBody>
          <a:bodyPr>
            <a:normAutofit/>
          </a:bodyPr>
          <a:lstStyle/>
          <a:p>
            <a:r>
              <a:rPr lang="lt-LT" dirty="0" smtClean="0"/>
              <a:t>Gravitacija</a:t>
            </a:r>
          </a:p>
          <a:p>
            <a:r>
              <a:rPr lang="lt-LT" dirty="0" smtClean="0"/>
              <a:t>Gravitacija astronomijoje</a:t>
            </a:r>
          </a:p>
          <a:p>
            <a:r>
              <a:rPr lang="lt-LT" dirty="0" smtClean="0"/>
              <a:t>Dirbtinė gravitacija</a:t>
            </a:r>
          </a:p>
          <a:p>
            <a:r>
              <a:rPr lang="lt-LT" dirty="0"/>
              <a:t>Bandymas, gravitacijos </a:t>
            </a:r>
            <a:r>
              <a:rPr lang="lt-LT" dirty="0" smtClean="0"/>
              <a:t>vzualizacija</a:t>
            </a:r>
          </a:p>
          <a:p>
            <a:r>
              <a:rPr lang="lt-LT" dirty="0" smtClean="0"/>
              <a:t>Uždavinių sprendimo pavyzdžiai</a:t>
            </a:r>
          </a:p>
          <a:p>
            <a:r>
              <a:rPr lang="lt-LT" dirty="0" smtClean="0"/>
              <a:t>Testas</a:t>
            </a:r>
          </a:p>
          <a:p>
            <a:r>
              <a:rPr lang="lt-LT" dirty="0" smtClean="0"/>
              <a:t>Testo atsakymai</a:t>
            </a:r>
          </a:p>
          <a:p>
            <a:r>
              <a:rPr lang="lt-LT" dirty="0" smtClean="0"/>
              <a:t>Šaltiniai</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10"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lt-LT" dirty="0">
              <a:solidFill>
                <a:schemeClr val="bg1"/>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11" name="Content Placeholder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0467833" y="3985146"/>
            <a:ext cx="184731" cy="369332"/>
          </a:xfrm>
          <a:prstGeom prst="rect">
            <a:avLst/>
          </a:prstGeom>
          <a:noFill/>
        </p:spPr>
        <p:txBody>
          <a:bodyPr wrap="none" rtlCol="0">
            <a:spAutoFit/>
          </a:bodyPr>
          <a:lstStyle/>
          <a:p>
            <a:endParaRPr lang="lt-LT" dirty="0">
              <a:solidFill>
                <a:schemeClr val="bg1"/>
              </a:solidFill>
            </a:endParaRPr>
          </a:p>
        </p:txBody>
      </p:sp>
      <p:sp>
        <p:nvSpPr>
          <p:cNvPr id="19" name="Title 1"/>
          <p:cNvSpPr txBox="1">
            <a:spLocks/>
          </p:cNvSpPr>
          <p:nvPr/>
        </p:nvSpPr>
        <p:spPr>
          <a:xfrm>
            <a:off x="990600" y="491889"/>
            <a:ext cx="10515600" cy="1325563"/>
          </a:xfrm>
          <a:prstGeom prst="rect">
            <a:avLst/>
          </a:prstGeom>
          <a:effectLst>
            <a:glow>
              <a:srgbClr val="002060">
                <a:alpha val="59000"/>
              </a:srgbClr>
            </a:glo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Bandymo tikslas</a:t>
            </a:r>
            <a:endParaRPr lang="lt-LT"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20" name="Content Placeholder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Šiuo bandymu stengsimės kuo paprasčiau paaiškinti kaip </a:t>
            </a: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juda traukos jėgos veikiami kūnai. Tikimės, kad tai leis jums lengviau suprasti, bei įsivaizduoti teoriją, kuri be praktikos – niekas. </a:t>
            </a:r>
            <a:endParaRPr lang="lt-LT" sz="24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p:txBody>
      </p:sp>
    </p:spTree>
    <p:extLst>
      <p:ext uri="{BB962C8B-B14F-4D97-AF65-F5344CB8AC3E}">
        <p14:creationId xmlns:p14="http://schemas.microsoft.com/office/powerpoint/2010/main" val="3358856649"/>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barn(inVertical)">
                                      <p:cBhvr>
                                        <p:cTn id="7"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idx="1"/>
          </p:nvPr>
        </p:nvSpPr>
        <p:spPr/>
        <p:txBody>
          <a:bodyPr>
            <a:normAutofit/>
          </a:bodyPr>
          <a:lstStyle/>
          <a:p>
            <a:r>
              <a:rPr lang="lt-LT" dirty="0" smtClean="0"/>
              <a:t>Gravitacija</a:t>
            </a:r>
          </a:p>
          <a:p>
            <a:r>
              <a:rPr lang="lt-LT" dirty="0" smtClean="0"/>
              <a:t>Gravitacija astronomijoje</a:t>
            </a:r>
          </a:p>
          <a:p>
            <a:r>
              <a:rPr lang="lt-LT" dirty="0" smtClean="0"/>
              <a:t>Dirbtinė gravitacija</a:t>
            </a:r>
          </a:p>
          <a:p>
            <a:r>
              <a:rPr lang="lt-LT" dirty="0"/>
              <a:t>Bandymas, gravitacijos </a:t>
            </a:r>
            <a:r>
              <a:rPr lang="lt-LT" dirty="0" smtClean="0"/>
              <a:t>vzualizacija</a:t>
            </a:r>
          </a:p>
          <a:p>
            <a:r>
              <a:rPr lang="lt-LT" dirty="0" smtClean="0"/>
              <a:t>Uždavinių sprendimo pavyzdžiai</a:t>
            </a:r>
          </a:p>
          <a:p>
            <a:r>
              <a:rPr lang="lt-LT" dirty="0" smtClean="0"/>
              <a:t>Testas</a:t>
            </a:r>
          </a:p>
          <a:p>
            <a:r>
              <a:rPr lang="lt-LT" dirty="0" smtClean="0"/>
              <a:t>Testo atsakymai</a:t>
            </a:r>
          </a:p>
          <a:p>
            <a:r>
              <a:rPr lang="lt-LT" dirty="0" smtClean="0"/>
              <a:t>Šaltiniai</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10"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lt-LT" dirty="0">
              <a:solidFill>
                <a:schemeClr val="bg1"/>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11" name="Content Placeholder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0467833" y="3985146"/>
            <a:ext cx="184731" cy="369332"/>
          </a:xfrm>
          <a:prstGeom prst="rect">
            <a:avLst/>
          </a:prstGeom>
          <a:noFill/>
        </p:spPr>
        <p:txBody>
          <a:bodyPr wrap="none" rtlCol="0">
            <a:spAutoFit/>
          </a:bodyPr>
          <a:lstStyle/>
          <a:p>
            <a:endParaRPr lang="lt-LT" dirty="0">
              <a:solidFill>
                <a:schemeClr val="bg1"/>
              </a:solidFill>
            </a:endParaRPr>
          </a:p>
        </p:txBody>
      </p:sp>
      <p:sp>
        <p:nvSpPr>
          <p:cNvPr id="18" name="Antraštė 1"/>
          <p:cNvSpPr txBox="1">
            <a:spLocks/>
          </p:cNvSpPr>
          <p:nvPr/>
        </p:nvSpPr>
        <p:spPr>
          <a:xfrm>
            <a:off x="990600" y="5228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700" dirty="0" err="1"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Bandymo</a:t>
            </a:r>
            <a:r>
              <a:rPr lang="en-US"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 </a:t>
            </a:r>
            <a:r>
              <a:rPr lang="en-US" sz="5700" dirty="0" err="1"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priemon</a:t>
            </a: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ės</a:t>
            </a:r>
            <a:endParaRPr lang="en-US"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21" name="Content Placeholder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22" name="Content Placeholder 2"/>
          <p:cNvSpPr txBox="1">
            <a:spLocks/>
          </p:cNvSpPr>
          <p:nvPr/>
        </p:nvSpPr>
        <p:spPr>
          <a:xfrm>
            <a:off x="1143000" y="21304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8055" y="2215360"/>
            <a:ext cx="3479867" cy="2609900"/>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5088" y="2215360"/>
            <a:ext cx="2621680" cy="2609900"/>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70146" y="2214333"/>
            <a:ext cx="3479866" cy="2609900"/>
          </a:xfrm>
          <a:prstGeom prst="rect">
            <a:avLst/>
          </a:prstGeom>
        </p:spPr>
      </p:pic>
      <p:sp>
        <p:nvSpPr>
          <p:cNvPr id="26" name="TextBox 25"/>
          <p:cNvSpPr txBox="1"/>
          <p:nvPr/>
        </p:nvSpPr>
        <p:spPr>
          <a:xfrm>
            <a:off x="1081844" y="4976634"/>
            <a:ext cx="3574900" cy="1200329"/>
          </a:xfrm>
          <a:prstGeom prst="rect">
            <a:avLst/>
          </a:prstGeom>
          <a:noFill/>
        </p:spPr>
        <p:txBody>
          <a:bodyPr wrap="square" rtlCol="0">
            <a:spAutoFit/>
          </a:bodyPr>
          <a:lstStyle/>
          <a:p>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Metaliniai rutuliukai</a:t>
            </a:r>
          </a:p>
          <a:p>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Vieno rutuliuko masė 8,5 g</a:t>
            </a:r>
          </a:p>
          <a:p>
            <a:endParaRPr lang="lt-LT" sz="2400" dirty="0">
              <a:solidFill>
                <a:schemeClr val="bg1"/>
              </a:solidFill>
              <a:latin typeface="HP Simplified" panose="020B0604020204020204" pitchFamily="34" charset="-70"/>
            </a:endParaRPr>
          </a:p>
        </p:txBody>
      </p:sp>
      <p:sp>
        <p:nvSpPr>
          <p:cNvPr id="27" name="TextBox 26"/>
          <p:cNvSpPr txBox="1"/>
          <p:nvPr/>
        </p:nvSpPr>
        <p:spPr>
          <a:xfrm>
            <a:off x="4901300" y="4976634"/>
            <a:ext cx="2625468" cy="461665"/>
          </a:xfrm>
          <a:prstGeom prst="rect">
            <a:avLst/>
          </a:prstGeom>
          <a:noFill/>
        </p:spPr>
        <p:txBody>
          <a:bodyPr wrap="square" rtlCol="0">
            <a:spAutoFit/>
          </a:bodyPr>
          <a:lstStyle/>
          <a:p>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,,Mini“ batutas</a:t>
            </a:r>
            <a:endParaRPr lang="lt-LT" sz="24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p:txBody>
      </p:sp>
      <p:sp>
        <p:nvSpPr>
          <p:cNvPr id="28" name="TextBox 27"/>
          <p:cNvSpPr txBox="1"/>
          <p:nvPr/>
        </p:nvSpPr>
        <p:spPr>
          <a:xfrm>
            <a:off x="7870146" y="4976633"/>
            <a:ext cx="3479866" cy="461665"/>
          </a:xfrm>
          <a:prstGeom prst="rect">
            <a:avLst/>
          </a:prstGeom>
          <a:noFill/>
        </p:spPr>
        <p:txBody>
          <a:bodyPr wrap="square" rtlCol="0">
            <a:spAutoFit/>
          </a:bodyPr>
          <a:lstStyle/>
          <a:p>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309 g masės akmuo</a:t>
            </a:r>
            <a:endParaRPr lang="lt-LT" sz="24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p:txBody>
      </p:sp>
    </p:spTree>
    <p:extLst>
      <p:ext uri="{BB962C8B-B14F-4D97-AF65-F5344CB8AC3E}">
        <p14:creationId xmlns:p14="http://schemas.microsoft.com/office/powerpoint/2010/main" val="3929062161"/>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idx="1"/>
          </p:nvPr>
        </p:nvSpPr>
        <p:spPr/>
        <p:txBody>
          <a:bodyPr>
            <a:normAutofit/>
          </a:bodyPr>
          <a:lstStyle/>
          <a:p>
            <a:r>
              <a:rPr lang="lt-LT" dirty="0" smtClean="0"/>
              <a:t>Gravitacija</a:t>
            </a:r>
          </a:p>
          <a:p>
            <a:r>
              <a:rPr lang="lt-LT" dirty="0" smtClean="0"/>
              <a:t>Gravitacija astronomijoje</a:t>
            </a:r>
          </a:p>
          <a:p>
            <a:r>
              <a:rPr lang="lt-LT" dirty="0" smtClean="0"/>
              <a:t>Dirbtinė gravitacija</a:t>
            </a:r>
          </a:p>
          <a:p>
            <a:r>
              <a:rPr lang="lt-LT" dirty="0"/>
              <a:t>Bandymas, gravitacijos </a:t>
            </a:r>
            <a:r>
              <a:rPr lang="lt-LT" dirty="0" smtClean="0"/>
              <a:t>vzualizacija</a:t>
            </a:r>
          </a:p>
          <a:p>
            <a:r>
              <a:rPr lang="lt-LT" dirty="0" smtClean="0"/>
              <a:t>Uždavinių sprendimo pavyzdžiai</a:t>
            </a:r>
          </a:p>
          <a:p>
            <a:r>
              <a:rPr lang="lt-LT" dirty="0" smtClean="0"/>
              <a:t>Testas</a:t>
            </a:r>
          </a:p>
          <a:p>
            <a:r>
              <a:rPr lang="lt-LT" dirty="0" smtClean="0"/>
              <a:t>Testo atsakymai</a:t>
            </a:r>
          </a:p>
          <a:p>
            <a:r>
              <a:rPr lang="lt-LT" dirty="0" smtClean="0"/>
              <a:t>Šaltiniai</a:t>
            </a:r>
            <a:endParaRPr lang="lt-LT"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10"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lt-LT" dirty="0">
              <a:solidFill>
                <a:schemeClr val="bg1"/>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11" name="Content Placeholder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10467833" y="3985146"/>
            <a:ext cx="184731" cy="369332"/>
          </a:xfrm>
          <a:prstGeom prst="rect">
            <a:avLst/>
          </a:prstGeom>
          <a:noFill/>
        </p:spPr>
        <p:txBody>
          <a:bodyPr wrap="none" rtlCol="0">
            <a:spAutoFit/>
          </a:bodyPr>
          <a:lstStyle/>
          <a:p>
            <a:endParaRPr lang="lt-LT" dirty="0">
              <a:solidFill>
                <a:schemeClr val="bg1"/>
              </a:solidFill>
            </a:endParaRPr>
          </a:p>
        </p:txBody>
      </p:sp>
      <p:sp>
        <p:nvSpPr>
          <p:cNvPr id="21" name="Content Placeholder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22" name="Content Placeholder 2"/>
          <p:cNvSpPr txBox="1">
            <a:spLocks/>
          </p:cNvSpPr>
          <p:nvPr/>
        </p:nvSpPr>
        <p:spPr>
          <a:xfrm>
            <a:off x="1143000" y="21304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37" name="Antraštė 1"/>
          <p:cNvSpPr txBox="1">
            <a:spLocks/>
          </p:cNvSpPr>
          <p:nvPr/>
        </p:nvSpPr>
        <p:spPr>
          <a:xfrm>
            <a:off x="837406" y="504311"/>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Bandymas ,,Gravitacijos vizualizacija“</a:t>
            </a:r>
            <a:endParaRPr lang="en-US"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38" name="Content Placeholder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sp>
        <p:nvSpPr>
          <p:cNvPr id="39" name="Content Placeholder 2"/>
          <p:cNvSpPr txBox="1">
            <a:spLocks/>
          </p:cNvSpPr>
          <p:nvPr/>
        </p:nvSpPr>
        <p:spPr>
          <a:xfrm>
            <a:off x="1143000" y="21304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solidFill>
                <a:schemeClr val="bg1"/>
              </a:solidFill>
              <a:latin typeface="Times New Roman" panose="02020603050405020304" pitchFamily="18" charset="0"/>
              <a:cs typeface="Times New Roman" panose="02020603050405020304" pitchFamily="18" charset="0"/>
            </a:endParaRPr>
          </a:p>
        </p:txBody>
      </p:sp>
      <p:pic>
        <p:nvPicPr>
          <p:cNvPr id="40" name="20160317_154553 (online-video-cutter.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cstate="print"/>
          <a:stretch>
            <a:fillRect/>
          </a:stretch>
        </p:blipFill>
        <p:spPr>
          <a:xfrm>
            <a:off x="2757153" y="2216870"/>
            <a:ext cx="6676105" cy="3755224"/>
          </a:xfrm>
          <a:prstGeom prst="rect">
            <a:avLst/>
          </a:prstGeom>
        </p:spPr>
      </p:pic>
    </p:spTree>
    <p:extLst>
      <p:ext uri="{BB962C8B-B14F-4D97-AF65-F5344CB8AC3E}">
        <p14:creationId xmlns:p14="http://schemas.microsoft.com/office/powerpoint/2010/main" val="1331891380"/>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24"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0"/>
                                        </p:tgtEl>
                                      </p:cBhvr>
                                    </p:cmd>
                                  </p:childTnLst>
                                </p:cTn>
                              </p:par>
                            </p:childTnLst>
                          </p:cTn>
                        </p:par>
                      </p:childTnLst>
                    </p:cTn>
                  </p:par>
                </p:childTnLst>
              </p:cTn>
              <p:nextCondLst>
                <p:cond evt="onClick" delay="0">
                  <p:tgtEl>
                    <p:spTgt spid="40"/>
                  </p:tgtEl>
                </p:cond>
              </p:nextCondLst>
            </p:seq>
            <p:video>
              <p:cMediaNode vol="80000">
                <p:cTn id="12" repeatCount="indefinite" fill="hold" display="0">
                  <p:stCondLst>
                    <p:cond delay="indefinite"/>
                  </p:stCondLst>
                </p:cTn>
                <p:tgtEl>
                  <p:spTgt spid="40"/>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endParaRPr lang="lt-LT"/>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5" name="Antraštė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Bandymo</a:t>
            </a:r>
            <a:r>
              <a:rPr lang="lt-LT" sz="5700" dirty="0" smtClean="0">
                <a:solidFill>
                  <a:schemeClr val="accent1">
                    <a:lumMod val="40000"/>
                    <a:lumOff val="60000"/>
                  </a:schemeClr>
                </a:solidFill>
                <a:latin typeface="Times New Roman" panose="02020603050405020304" pitchFamily="18" charset="0"/>
                <a:cs typeface="Times New Roman" panose="02020603050405020304" pitchFamily="18" charset="0"/>
              </a:rPr>
              <a:t> </a:t>
            </a: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išvada</a:t>
            </a:r>
            <a:endParaRPr lang="en-US"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6" name="Antraštė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latin typeface="Times New Roman" panose="02020603050405020304" pitchFamily="18" charset="0"/>
              <a:cs typeface="Times New Roman" panose="02020603050405020304" pitchFamily="18" charset="0"/>
            </a:endParaRPr>
          </a:p>
        </p:txBody>
      </p:sp>
      <p:sp>
        <p:nvSpPr>
          <p:cNvPr id="7" name="Turinio vietos rezervavimo ženklas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Vaizdo medžiagoje matyti, kaip mažesnės masės kūnas (metalinis rutuliukas) sukasi aplink didesnės masės kūną (akmenį). Galima sakyti, kad rutuliukas turi orbitą... Tačiau jis ilgai ,,neskrieja“, nes sukimosi jėga per maža. Pavyzdžiui, Žemė aplink Saulę skrieja beveik pastovia orbita vien dėl to, jog Žemę privertusi judėti jėga buvo milžiniška. Be to, Žemės masė daug kartų didesnė už metalinio rutuliuko, todėl ji yra labiau inertiška ir jai pakeisti greitį reikia daugiau laiko.</a:t>
            </a:r>
            <a:endParaRPr lang="en-US" sz="24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p:txBody>
      </p:sp>
    </p:spTree>
    <p:extLst>
      <p:ext uri="{BB962C8B-B14F-4D97-AF65-F5344CB8AC3E}">
        <p14:creationId xmlns:p14="http://schemas.microsoft.com/office/powerpoint/2010/main" val="449780204"/>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Uždavinių sprendimo pavyzdžiai</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6" name="Antraštė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Uždavinių sprendimo pavyzdžiai</a:t>
            </a:r>
            <a:endParaRPr lang="en-US"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TextBox 6"/>
              <p:cNvSpPr txBox="1"/>
              <p:nvPr/>
            </p:nvSpPr>
            <p:spPr>
              <a:xfrm>
                <a:off x="838200" y="1978025"/>
                <a:ext cx="11158182" cy="3569247"/>
              </a:xfrm>
              <a:prstGeom prst="rect">
                <a:avLst/>
              </a:prstGeom>
              <a:noFill/>
            </p:spPr>
            <p:txBody>
              <a:bodyPr wrap="square" rtlCol="0">
                <a:spAutoFit/>
              </a:bodyPr>
              <a:lstStyle/>
              <a:p>
                <a:r>
                  <a:rPr lang="lt-LT" sz="2400" i="1" dirty="0" smtClean="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1 uždavinys</a:t>
                </a:r>
              </a:p>
              <a:p>
                <a:endParaRPr lang="lt-LT" sz="2400" dirty="0" smtClean="0">
                  <a:solidFill>
                    <a:schemeClr val="bg1"/>
                  </a:solidFill>
                  <a:latin typeface="HP Simplified" panose="020B0604020204020204" pitchFamily="34" charset="-70"/>
                  <a:cs typeface="Times New Roman" panose="02020603050405020304" pitchFamily="18" charset="0"/>
                </a:endParaRPr>
              </a:p>
              <a:p>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Ant stalo stovi du metaliniai rutuliukai, kurių kiekvieno masė 8,5</a:t>
                </a:r>
                <a14:m>
                  <m:oMath xmlns:m="http://schemas.openxmlformats.org/officeDocument/2006/math">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𝑔</m:t>
                    </m:r>
                  </m:oMath>
                </a14:m>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Jų masės centrai yra 10 </a:t>
                </a:r>
                <a14:m>
                  <m:oMath xmlns:m="http://schemas.openxmlformats.org/officeDocument/2006/math">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𝑐𝑚</m:t>
                    </m:r>
                    <m:r>
                      <a:rPr lang="lt-LT" sz="2200" b="0" i="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m:t>
                    </m:r>
                  </m:oMath>
                </a14:m>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nutolę vienas nuo kito. Apskaičiuokite gravitaciją tarp rutuliukų.</a:t>
                </a:r>
              </a:p>
              <a:p>
                <a:endPar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Duota: </a:t>
                </a:r>
                <a14:m>
                  <m:oMath xmlns:m="http://schemas.openxmlformats.org/officeDocument/2006/math">
                    <m:sSub>
                      <m:sSubPr>
                        <m:ctrlPr>
                          <a:rPr lang="lt-LT"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e>
                      <m:sub>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m:t>
                        </m:r>
                      </m:sub>
                    </m:sSub>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0,0085</a:t>
                </a:r>
                <a14:m>
                  <m:oMath xmlns:m="http://schemas.openxmlformats.org/officeDocument/2006/math">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𝑘𝑔</m:t>
                    </m:r>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14:m>
                  <m:oMath xmlns:m="http://schemas.openxmlformats.org/officeDocument/2006/math">
                    <m:sSub>
                      <m:sSubPr>
                        <m:ctrlPr>
                          <a:rPr lang="en-US"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e>
                      <m:sub>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b>
                    </m:sSub>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0,0085 </a:t>
                </a:r>
                <a14:m>
                  <m:oMath xmlns:m="http://schemas.openxmlformats.org/officeDocument/2006/math">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𝑘𝑔</m:t>
                    </m:r>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𝑅= 0,1</a:t>
                </a:r>
                <a14:m>
                  <m:oMath xmlns:m="http://schemas.openxmlformats.org/officeDocument/2006/math">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oMath>
                </a14:m>
                <a:endPar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r>
                  <a:rPr lang="en-US" sz="2200" dirty="0" err="1"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Rasti</a:t>
                </a:r>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14:m>
                  <m:oMath xmlns:m="http://schemas.openxmlformats.org/officeDocument/2006/math">
                    <m:sSub>
                      <m:sSubPr>
                        <m:ctrlPr>
                          <a:rPr lang="en-US"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en-US"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𝐹</m:t>
                        </m:r>
                      </m:e>
                      <m:sub>
                        <m:r>
                          <a:rPr lang="en-US"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𝑔</m:t>
                        </m:r>
                      </m:sub>
                    </m:sSub>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p>
              <a:p>
                <a:r>
                  <a:rPr lang="en-US" sz="2200" dirty="0" err="1"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Sprendimas</a:t>
                </a:r>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14:m>
                  <m:oMath xmlns:m="http://schemas.openxmlformats.org/officeDocument/2006/math">
                    <m:sSub>
                      <m:sSubPr>
                        <m:ctrlPr>
                          <a:rPr lang="en-US"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en-US"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𝐹</m:t>
                        </m:r>
                      </m:e>
                      <m:sub>
                        <m:r>
                          <a:rPr lang="en-US"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𝑔</m:t>
                        </m:r>
                      </m:sub>
                    </m:sSub>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14:m>
                  <m:oMath xmlns:m="http://schemas.openxmlformats.org/officeDocument/2006/math">
                    <m:r>
                      <a:rPr lang="lt-LT" sz="2200" i="1">
                        <a:solidFill>
                          <a:schemeClr val="accent1"/>
                        </a:solidFill>
                        <a:effectLst>
                          <a:glow rad="127000">
                            <a:srgbClr val="002060">
                              <a:alpha val="50000"/>
                            </a:srgbClr>
                          </a:glow>
                        </a:effectLst>
                        <a:latin typeface="Cambria Math" panose="02040503050406030204" pitchFamily="18" charset="0"/>
                      </a:rPr>
                      <m:t>𝐺</m:t>
                    </m:r>
                    <m:f>
                      <m:fPr>
                        <m:ctrlPr>
                          <a:rPr lang="en-US"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fPr>
                      <m:num>
                        <m:sSub>
                          <m:sSubPr>
                            <m:ctrlPr>
                              <a:rPr lang="en-US"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e>
                          <m:sub>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m:t>
                            </m:r>
                          </m:sub>
                        </m:sSub>
                        <m:sSub>
                          <m:sSubPr>
                            <m:ctrlPr>
                              <a:rPr lang="en-US"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en-US"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e>
                          <m:sub>
                            <m:r>
                              <a:rPr lang="en-US"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b>
                        </m:sSub>
                      </m:num>
                      <m:den>
                        <m:sSup>
                          <m:sSupPr>
                            <m:ctrlPr>
                              <a:rPr lang="en-US"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en-US"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𝑅</m:t>
                            </m:r>
                          </m:e>
                          <m:sup>
                            <m:r>
                              <a:rPr lang="en-US"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den>
                    </m:f>
                  </m:oMath>
                </a14:m>
                <a:endPar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14:m>
                  <m:oMath xmlns:m="http://schemas.openxmlformats.org/officeDocument/2006/math">
                    <m:sSub>
                      <m:sSubPr>
                        <m:ctrlPr>
                          <a:rPr lang="en-US"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lt-LT" sz="2200" b="0" i="1" smtClean="0">
                            <a:solidFill>
                              <a:schemeClr val="accent1"/>
                            </a:solidFill>
                            <a:effectLst>
                              <a:glow rad="127000">
                                <a:srgbClr val="002060">
                                  <a:alpha val="50000"/>
                                </a:srgbClr>
                              </a:glow>
                            </a:effectLst>
                            <a:latin typeface="Cambria Math"/>
                            <a:cs typeface="Times New Roman" panose="02020603050405020304" pitchFamily="18" charset="0"/>
                          </a:rPr>
                          <m:t>𝐹</m:t>
                        </m:r>
                      </m:e>
                      <m:sub>
                        <m:r>
                          <a:rPr lang="lt-LT" sz="2200" b="0" i="1" smtClean="0">
                            <a:solidFill>
                              <a:schemeClr val="accent1"/>
                            </a:solidFill>
                            <a:effectLst>
                              <a:glow rad="127000">
                                <a:srgbClr val="002060">
                                  <a:alpha val="50000"/>
                                </a:srgbClr>
                              </a:glow>
                            </a:effectLst>
                            <a:latin typeface="Cambria Math"/>
                            <a:cs typeface="Times New Roman" panose="02020603050405020304" pitchFamily="18" charset="0"/>
                          </a:rPr>
                          <m:t>𝑔</m:t>
                        </m:r>
                      </m:sub>
                    </m:sSub>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 </a:t>
                </a:r>
                <a:r>
                  <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6</a:t>
                </a:r>
                <a:r>
                  <a:rPr lang="en-US"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r>
                  <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67 × </a:t>
                </a:r>
                <a14:m>
                  <m:oMath xmlns:m="http://schemas.openxmlformats.org/officeDocument/2006/math">
                    <m:sSup>
                      <m:sSup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i="1">
                            <a:solidFill>
                              <a:schemeClr val="accent1"/>
                            </a:solidFill>
                            <a:effectLst>
                              <a:glow rad="127000">
                                <a:srgbClr val="002060">
                                  <a:alpha val="50000"/>
                                </a:srgbClr>
                              </a:glow>
                            </a:effectLst>
                            <a:latin typeface="Cambria Math"/>
                            <a:cs typeface="Times New Roman" panose="02020603050405020304" pitchFamily="18" charset="0"/>
                          </a:rPr>
                          <m:t>10</m:t>
                        </m:r>
                      </m:e>
                      <m:sup>
                        <m:r>
                          <a:rPr lang="lt-LT" sz="2200" i="1">
                            <a:solidFill>
                              <a:schemeClr val="accent1"/>
                            </a:solidFill>
                            <a:effectLst>
                              <a:glow rad="127000">
                                <a:srgbClr val="002060">
                                  <a:alpha val="50000"/>
                                </a:srgbClr>
                              </a:glow>
                            </a:effectLst>
                            <a:latin typeface="Cambria Math"/>
                            <a:cs typeface="Times New Roman" panose="02020603050405020304" pitchFamily="18" charset="0"/>
                          </a:rPr>
                          <m:t>−11</m:t>
                        </m:r>
                      </m:sup>
                    </m:sSup>
                    <m:f>
                      <m:f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fPr>
                      <m:num>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𝑁</m:t>
                        </m:r>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m:t>
                        </m:r>
                        <m:sSup>
                          <m:sSup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e>
                          <m:sup>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m:t>
                        </m:r>
                      </m:num>
                      <m:den>
                        <m:sSup>
                          <m:sSup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𝑘𝑔</m:t>
                            </m:r>
                          </m:e>
                          <m:sup>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den>
                    </m:f>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m:t>
                    </m:r>
                    <m:f>
                      <m:fPr>
                        <m:ctrlPr>
                          <a:rPr lang="en-US" sz="220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fPr>
                      <m:num>
                        <m: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0,0085</m:t>
                        </m:r>
                        <m:r>
                          <a:rPr lang="lt-LT"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m:t>
                        </m:r>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𝑘𝑔</m:t>
                        </m:r>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m:t>
                        </m:r>
                        <m: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0,0085</m:t>
                        </m:r>
                        <m:r>
                          <a:rPr lang="lt-LT"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m:t>
                        </m:r>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𝑘𝑔</m:t>
                        </m:r>
                      </m:num>
                      <m:den>
                        <m:sSup>
                          <m:sSupPr>
                            <m:ctrlPr>
                              <a:rPr lang="en-US" sz="220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0,1</m:t>
                            </m:r>
                          </m:e>
                          <m:sup>
                            <m: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m:t>
                        </m:r>
                        <m:sSup>
                          <m:sSupPr>
                            <m:ctrlP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b="0" i="1" dirty="0" smtClean="0">
                                <a:solidFill>
                                  <a:schemeClr val="accent1"/>
                                </a:solidFill>
                                <a:effectLst>
                                  <a:glow rad="127000">
                                    <a:srgbClr val="002060">
                                      <a:alpha val="50000"/>
                                    </a:srgbClr>
                                  </a:glow>
                                </a:effectLst>
                                <a:latin typeface="Cambria Math"/>
                                <a:cs typeface="Times New Roman" panose="02020603050405020304" pitchFamily="18" charset="0"/>
                              </a:rPr>
                              <m:t>𝑚</m:t>
                            </m:r>
                          </m:e>
                          <m:sup>
                            <m:r>
                              <a:rPr lang="lt-LT" sz="2200" b="0" i="1" dirty="0" smtClean="0">
                                <a:solidFill>
                                  <a:schemeClr val="accent1"/>
                                </a:solidFill>
                                <a:effectLst>
                                  <a:glow rad="127000">
                                    <a:srgbClr val="002060">
                                      <a:alpha val="50000"/>
                                    </a:srgbClr>
                                  </a:glow>
                                </a:effectLst>
                                <a:latin typeface="Cambria Math"/>
                                <a:cs typeface="Times New Roman" panose="02020603050405020304" pitchFamily="18" charset="0"/>
                              </a:rPr>
                              <m:t>2</m:t>
                            </m:r>
                          </m:sup>
                        </m:sSup>
                      </m:den>
                    </m:f>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 </a:t>
                </a:r>
                <a14:m>
                  <m:oMath xmlns:m="http://schemas.openxmlformats.org/officeDocument/2006/math">
                    <m:sSup>
                      <m:sSupPr>
                        <m:ctrlPr>
                          <a:rPr lang="lt-LT" sz="220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4,819075</m:t>
                        </m:r>
                        <m:r>
                          <m:rPr>
                            <m:nor/>
                          </m:rPr>
                          <a:rPr lang="lt-LT" sz="2200" dirty="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m:t>×</m:t>
                        </m:r>
                        <m:r>
                          <a:rPr lang="lt-LT" sz="2200" b="0" i="1" dirty="0" smtClean="0">
                            <a:solidFill>
                              <a:schemeClr val="accent1">
                                <a:lumMod val="40000"/>
                                <a:lumOff val="60000"/>
                              </a:schemeClr>
                            </a:solidFill>
                            <a:effectLst>
                              <a:glow rad="127000">
                                <a:srgbClr val="002060">
                                  <a:alpha val="50000"/>
                                </a:srgbClr>
                              </a:glow>
                            </a:effectLst>
                            <a:latin typeface="Cambria Math"/>
                            <a:cs typeface="Times New Roman" panose="02020603050405020304" pitchFamily="18" charset="0"/>
                          </a:rPr>
                          <m:t>10</m:t>
                        </m:r>
                      </m:e>
                      <m:sup>
                        <m:r>
                          <a:rPr lang="lt-LT" sz="22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−1</m:t>
                        </m:r>
                        <m:r>
                          <a:rPr lang="en-US" sz="2200" b="0" i="1" smtClean="0">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r>
                      <a:rPr lang="lt-LT" sz="2200" i="1">
                        <a:solidFill>
                          <a:schemeClr val="accent1">
                            <a:lumMod val="40000"/>
                            <a:lumOff val="60000"/>
                          </a:schemeClr>
                        </a:solidFill>
                        <a:effectLst>
                          <a:glow rad="127000">
                            <a:srgbClr val="002060">
                              <a:alpha val="50000"/>
                            </a:srgbClr>
                          </a:glow>
                        </a:effectLst>
                        <a:latin typeface="Cambria Math" panose="02040503050406030204" pitchFamily="18" charset="0"/>
                        <a:cs typeface="Times New Roman" panose="02020603050405020304" pitchFamily="18" charset="0"/>
                      </a:rPr>
                      <m:t>𝑁</m:t>
                    </m:r>
                  </m:oMath>
                </a14:m>
                <a:endParaRPr lang="lt-LT" sz="2200" dirty="0">
                  <a:solidFill>
                    <a:schemeClr val="accent1">
                      <a:lumMod val="40000"/>
                      <a:lumOff val="60000"/>
                    </a:schemeClr>
                  </a:solidFill>
                  <a:latin typeface="HP Simplified" panose="020B0604020204020204" pitchFamily="34" charset="-70"/>
                  <a:cs typeface="Times New Roman" panose="02020603050405020304"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838200" y="1978025"/>
                <a:ext cx="11158182" cy="3569247"/>
              </a:xfrm>
              <a:prstGeom prst="rect">
                <a:avLst/>
              </a:prstGeom>
              <a:blipFill rotWithShape="0">
                <a:blip r:embed="rId3"/>
                <a:stretch>
                  <a:fillRect l="-1421" t="-3072" b="-1365"/>
                </a:stretch>
              </a:blipFill>
            </p:spPr>
            <p:txBody>
              <a:bodyPr/>
              <a:lstStyle/>
              <a:p>
                <a:r>
                  <a:rPr lang="lt-LT">
                    <a:noFill/>
                  </a:rPr>
                  <a:t> </a:t>
                </a:r>
              </a:p>
            </p:txBody>
          </p:sp>
        </mc:Fallback>
      </mc:AlternateContent>
    </p:spTree>
    <p:extLst>
      <p:ext uri="{BB962C8B-B14F-4D97-AF65-F5344CB8AC3E}">
        <p14:creationId xmlns:p14="http://schemas.microsoft.com/office/powerpoint/2010/main" val="3531677055"/>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Uždavinių sprendimo pavyzdžiai</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6" name="Antraštė 1"/>
          <p:cNvSpPr txBox="1">
            <a:spLocks/>
          </p:cNvSpPr>
          <p:nvPr/>
        </p:nvSpPr>
        <p:spPr>
          <a:xfrm>
            <a:off x="990600" y="517525"/>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Uždavinių sprendimo pavyzdžiai</a:t>
            </a:r>
            <a:endParaRPr lang="en-US"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TextBox 4"/>
              <p:cNvSpPr txBox="1"/>
              <p:nvPr/>
            </p:nvSpPr>
            <p:spPr>
              <a:xfrm>
                <a:off x="838200" y="1978025"/>
                <a:ext cx="12735909" cy="4523354"/>
              </a:xfrm>
              <a:prstGeom prst="rect">
                <a:avLst/>
              </a:prstGeom>
              <a:noFill/>
            </p:spPr>
            <p:txBody>
              <a:bodyPr wrap="square" rtlCol="0">
                <a:spAutoFit/>
              </a:bodyPr>
              <a:lstStyle/>
              <a:p>
                <a:r>
                  <a:rPr lang="lt-LT" sz="2400" i="1" dirty="0" smtClean="0">
                    <a:solidFill>
                      <a:schemeClr val="accent1">
                        <a:lumMod val="40000"/>
                        <a:lumOff val="60000"/>
                      </a:schemeClr>
                    </a:solidFill>
                    <a:effectLst>
                      <a:glow rad="127000">
                        <a:srgbClr val="002060">
                          <a:alpha val="50000"/>
                        </a:srgbClr>
                      </a:glow>
                    </a:effectLst>
                    <a:latin typeface="HP Simplified" panose="020B0604020204020204" pitchFamily="34" charset="-70"/>
                    <a:cs typeface="Times New Roman" panose="02020603050405020304" pitchFamily="18" charset="0"/>
                  </a:rPr>
                  <a:t>2 uždavinys</a:t>
                </a:r>
              </a:p>
              <a:p>
                <a:endParaRPr lang="lt-LT" sz="2200" dirty="0">
                  <a:solidFill>
                    <a:schemeClr val="bg1"/>
                  </a:solidFill>
                  <a:latin typeface="HP Simplified" panose="020B0604020204020204" pitchFamily="34" charset="-70"/>
                  <a:cs typeface="Times New Roman" panose="02020603050405020304" pitchFamily="18" charset="0"/>
                </a:endParaRPr>
              </a:p>
              <a:p>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Žemės masė </a:t>
                </a:r>
                <a:r>
                  <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lygi </a:t>
                </a:r>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5,9742×</a:t>
                </a:r>
                <a14:m>
                  <m:oMath xmlns:m="http://schemas.openxmlformats.org/officeDocument/2006/math">
                    <m:sSup>
                      <m:sSupPr>
                        <m:ctrlPr>
                          <a:rPr lang="lt-LT"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10</m:t>
                        </m:r>
                      </m:e>
                      <m:sup>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24</m:t>
                        </m:r>
                      </m:sup>
                    </m:sSup>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𝑘𝑔</m:t>
                    </m:r>
                  </m:oMath>
                </a14:m>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r>
                  <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Mėnulio - </a:t>
                </a:r>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7,348×</a:t>
                </a:r>
                <a14:m>
                  <m:oMath xmlns:m="http://schemas.openxmlformats.org/officeDocument/2006/math">
                    <m:sSup>
                      <m:sSupPr>
                        <m:ctrlPr>
                          <a:rPr lang="lt-LT"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10</m:t>
                        </m:r>
                      </m:e>
                      <m:sup>
                        <m:r>
                          <a:rPr lang="lt-LT" sz="2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22</m:t>
                        </m:r>
                      </m:sup>
                    </m:sSup>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𝑘𝑔</m:t>
                    </m:r>
                  </m:oMath>
                </a14:m>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r>
                  <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Atstumas tarp Žemės </a:t>
                </a:r>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ir</a:t>
                </a:r>
              </a:p>
              <a:p>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Mėnulio </a:t>
                </a:r>
                <a:r>
                  <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masės centrų yra 384 467 </a:t>
                </a:r>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000 </a:t>
                </a:r>
                <a14:m>
                  <m:oMath xmlns:m="http://schemas.openxmlformats.org/officeDocument/2006/math">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oMath>
                </a14:m>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Apskaičiuokite gravitaciją tarp </a:t>
                </a:r>
              </a:p>
              <a:p>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Žemės ir Mėnulio.</a:t>
                </a:r>
              </a:p>
              <a:p>
                <a:endPar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Duota: </a:t>
                </a:r>
                <a14:m>
                  <m:oMath xmlns:m="http://schemas.openxmlformats.org/officeDocument/2006/math">
                    <m:sSub>
                      <m:sSub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e>
                      <m:sub>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m:t>
                        </m:r>
                      </m:sub>
                    </m:sSub>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r>
                  <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5,9742×</a:t>
                </a:r>
                <a14:m>
                  <m:oMath xmlns:m="http://schemas.openxmlformats.org/officeDocument/2006/math">
                    <m:sSup>
                      <m:sSup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10</m:t>
                        </m:r>
                      </m:e>
                      <m:sup>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24</m:t>
                        </m:r>
                      </m:sup>
                    </m:sSup>
                  </m:oMath>
                </a14:m>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kg</a:t>
                </a:r>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14:m>
                  <m:oMath xmlns:m="http://schemas.openxmlformats.org/officeDocument/2006/math">
                    <m:sSub>
                      <m:sSubPr>
                        <m:ctrlP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e>
                      <m:sub>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b>
                    </m:sSub>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r>
                  <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7,348×</a:t>
                </a:r>
                <a14:m>
                  <m:oMath xmlns:m="http://schemas.openxmlformats.org/officeDocument/2006/math">
                    <m:sSup>
                      <m:sSup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10</m:t>
                        </m:r>
                      </m:e>
                      <m:sup>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22</m:t>
                        </m:r>
                      </m:sup>
                    </m:sSup>
                  </m:oMath>
                </a14:m>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kg</a:t>
                </a:r>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𝑅= 384 467 000 </a:t>
                </a:r>
                <a14:m>
                  <m:oMath xmlns:m="http://schemas.openxmlformats.org/officeDocument/2006/math">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oMath>
                </a14:m>
                <a:endPar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Rasti: </a:t>
                </a:r>
                <a14:m>
                  <m:oMath xmlns:m="http://schemas.openxmlformats.org/officeDocument/2006/math">
                    <m:sSub>
                      <m:sSubPr>
                        <m:ctrlP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𝐹</m:t>
                        </m:r>
                      </m:e>
                      <m:sub>
                        <m: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𝑔</m:t>
                        </m:r>
                      </m:sub>
                    </m:sSub>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p>
              <a:p>
                <a:r>
                  <a:rPr lang="en-US" sz="2200" dirty="0" err="1"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Sprendimas</a:t>
                </a:r>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14:m>
                  <m:oMath xmlns:m="http://schemas.openxmlformats.org/officeDocument/2006/math">
                    <m:sSub>
                      <m:sSubPr>
                        <m:ctrlP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𝐹</m:t>
                        </m:r>
                      </m:e>
                      <m:sub>
                        <m: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𝑔</m:t>
                        </m:r>
                      </m:sub>
                    </m:sSub>
                  </m:oMath>
                </a14:m>
                <a:r>
                  <a:rPr lang="en-US"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14:m>
                  <m:oMath xmlns:m="http://schemas.openxmlformats.org/officeDocument/2006/math">
                    <m:r>
                      <a:rPr lang="lt-LT" sz="2200" i="1">
                        <a:solidFill>
                          <a:schemeClr val="accent1"/>
                        </a:solidFill>
                        <a:effectLst>
                          <a:glow rad="127000">
                            <a:srgbClr val="002060">
                              <a:alpha val="50000"/>
                            </a:srgbClr>
                          </a:glow>
                        </a:effectLst>
                        <a:latin typeface="Cambria Math" panose="02040503050406030204" pitchFamily="18" charset="0"/>
                      </a:rPr>
                      <m:t>𝐺</m:t>
                    </m:r>
                    <m:f>
                      <m:fPr>
                        <m:ctrlP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fPr>
                      <m:num>
                        <m:sSub>
                          <m:sSub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e>
                          <m:sub>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m:t>
                            </m:r>
                          </m:sub>
                        </m:sSub>
                        <m:sSub>
                          <m:sSubPr>
                            <m:ctrlP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e>
                          <m:sub>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b>
                        </m:sSub>
                      </m:num>
                      <m:den>
                        <m:sSup>
                          <m:sSupPr>
                            <m:ctrlP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𝑅</m:t>
                            </m:r>
                          </m:e>
                          <m:sup>
                            <m: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den>
                    </m:f>
                  </m:oMath>
                </a14:m>
                <a:endPar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14:m>
                  <m:oMath xmlns:m="http://schemas.openxmlformats.org/officeDocument/2006/math">
                    <m:sSub>
                      <m:sSubPr>
                        <m:ctrlPr>
                          <a:rPr lang="en-US" sz="2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bPr>
                      <m:e>
                        <m:r>
                          <a:rPr lang="lt-LT" sz="2200" b="0" i="1" smtClean="0">
                            <a:solidFill>
                              <a:schemeClr val="accent1"/>
                            </a:solidFill>
                            <a:effectLst>
                              <a:glow rad="127000">
                                <a:srgbClr val="002060">
                                  <a:alpha val="50000"/>
                                </a:srgbClr>
                              </a:glow>
                            </a:effectLst>
                            <a:latin typeface="Cambria Math"/>
                            <a:cs typeface="Times New Roman" panose="02020603050405020304" pitchFamily="18" charset="0"/>
                          </a:rPr>
                          <m:t>𝐹</m:t>
                        </m:r>
                      </m:e>
                      <m:sub>
                        <m:r>
                          <a:rPr lang="lt-LT" sz="2200" b="0" i="1" smtClean="0">
                            <a:solidFill>
                              <a:schemeClr val="accent1"/>
                            </a:solidFill>
                            <a:effectLst>
                              <a:glow rad="127000">
                                <a:srgbClr val="002060">
                                  <a:alpha val="50000"/>
                                </a:srgbClr>
                              </a:glow>
                            </a:effectLst>
                            <a:latin typeface="Cambria Math"/>
                            <a:cs typeface="Times New Roman" panose="02020603050405020304" pitchFamily="18" charset="0"/>
                          </a:rPr>
                          <m:t>𝑔</m:t>
                        </m:r>
                      </m:sub>
                    </m:sSub>
                  </m:oMath>
                </a14:m>
                <a:r>
                  <a:rPr lang="lt-LT"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r>
                  <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6</a:t>
                </a:r>
                <a:r>
                  <a:rPr lang="en-US"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r>
                  <a:rPr lang="lt-LT" sz="2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67 ×</a:t>
                </a:r>
                <a14:m>
                  <m:oMath xmlns:m="http://schemas.openxmlformats.org/officeDocument/2006/math">
                    <m:sSup>
                      <m:sSup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i="1">
                            <a:solidFill>
                              <a:schemeClr val="accent1"/>
                            </a:solidFill>
                            <a:effectLst>
                              <a:glow rad="127000">
                                <a:srgbClr val="002060">
                                  <a:alpha val="50000"/>
                                </a:srgbClr>
                              </a:glow>
                            </a:effectLst>
                            <a:latin typeface="Cambria Math"/>
                            <a:cs typeface="Times New Roman" panose="02020603050405020304" pitchFamily="18" charset="0"/>
                          </a:rPr>
                          <m:t>10</m:t>
                        </m:r>
                      </m:e>
                      <m:sup>
                        <m:r>
                          <a:rPr lang="lt-LT" sz="2200" i="1">
                            <a:solidFill>
                              <a:schemeClr val="accent1"/>
                            </a:solidFill>
                            <a:effectLst>
                              <a:glow rad="127000">
                                <a:srgbClr val="002060">
                                  <a:alpha val="50000"/>
                                </a:srgbClr>
                              </a:glow>
                            </a:effectLst>
                            <a:latin typeface="Cambria Math"/>
                            <a:cs typeface="Times New Roman" panose="02020603050405020304" pitchFamily="18" charset="0"/>
                          </a:rPr>
                          <m:t>−11</m:t>
                        </m:r>
                      </m:sup>
                    </m:sSup>
                    <m:f>
                      <m:f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fPr>
                      <m:num>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𝑁</m:t>
                        </m:r>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m:t>
                        </m:r>
                        <m:sSup>
                          <m:sSup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e>
                          <m:sup>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num>
                      <m:den>
                        <m:sSup>
                          <m:sSupPr>
                            <m:ctrlP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𝑘</m:t>
                            </m:r>
                            <m:r>
                              <a:rPr lang="en-US"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𝑔</m:t>
                            </m:r>
                          </m:e>
                          <m:sup>
                            <m:r>
                              <a:rPr lang="lt-LT" sz="2200" i="1">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den>
                    </m:f>
                    <m:r>
                      <a:rPr lang="lt-LT" sz="2200" i="1">
                        <a:solidFill>
                          <a:schemeClr val="accent1"/>
                        </a:solidFill>
                        <a:effectLst>
                          <a:glow rad="127000">
                            <a:srgbClr val="002060">
                              <a:alpha val="50000"/>
                            </a:srgbClr>
                          </a:glow>
                        </a:effectLst>
                        <a:latin typeface="Cambria Math"/>
                        <a:cs typeface="Times New Roman" panose="02020603050405020304" pitchFamily="18" charset="0"/>
                      </a:rPr>
                      <m:t> </m:t>
                    </m:r>
                    <m:f>
                      <m:fPr>
                        <m:ctrlPr>
                          <a:rPr lang="en-US" sz="220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fPr>
                      <m:num>
                        <m:r>
                          <a:rPr lang="en-US" sz="2200" i="1" dirty="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5,9742×</m:t>
                        </m:r>
                        <m:sSup>
                          <m:sSupPr>
                            <m:ctrlPr>
                              <a:rPr lang="en-US" sz="220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10</m:t>
                            </m:r>
                          </m:e>
                          <m:sup>
                            <m: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24</m:t>
                            </m:r>
                          </m:sup>
                        </m:sSup>
                        <m:r>
                          <a:rPr lang="en-US" sz="2200" i="1" dirty="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𝑘𝑔</m:t>
                        </m:r>
                        <m:r>
                          <a:rPr lang="en-US" sz="2200" i="1" dirty="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7,348×</m:t>
                        </m:r>
                        <m:sSup>
                          <m:sSupPr>
                            <m:ctrlPr>
                              <a:rPr lang="en-US" sz="220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10</m:t>
                            </m:r>
                          </m:e>
                          <m:sup>
                            <m: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22</m:t>
                            </m:r>
                          </m:sup>
                        </m:sSup>
                        <m:r>
                          <a:rPr lang="en-US" sz="2200" i="1" dirty="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𝑘𝑔</m:t>
                        </m:r>
                      </m:num>
                      <m:den>
                        <m:sSup>
                          <m:sSupPr>
                            <m:ctrlPr>
                              <a:rPr lang="en-US" sz="2200" i="1" dirty="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en-US" sz="2200" b="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384 467 000</m:t>
                            </m:r>
                          </m:e>
                          <m:sup>
                            <m:r>
                              <a:rPr lang="en-US" sz="2200" i="1" dirty="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2</m:t>
                            </m:r>
                          </m:sup>
                        </m:sSup>
                        <m:r>
                          <a:rPr lang="en-US" sz="2200" i="1" dirty="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 </m:t>
                        </m:r>
                        <m:sSup>
                          <m:sSupPr>
                            <m:ctrlPr>
                              <a:rPr lang="en-US" sz="2200" i="1" dirty="0"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2200" b="0" i="1" dirty="0" smtClean="0">
                                <a:solidFill>
                                  <a:schemeClr val="accent1"/>
                                </a:solidFill>
                                <a:effectLst>
                                  <a:glow rad="127000">
                                    <a:srgbClr val="002060">
                                      <a:alpha val="50000"/>
                                    </a:srgbClr>
                                  </a:glow>
                                </a:effectLst>
                                <a:latin typeface="Cambria Math"/>
                                <a:cs typeface="Times New Roman" panose="02020603050405020304" pitchFamily="18" charset="0"/>
                              </a:rPr>
                              <m:t>𝑚</m:t>
                            </m:r>
                          </m:e>
                          <m:sup>
                            <m:r>
                              <a:rPr lang="lt-LT" sz="2200" b="0" i="1" dirty="0" smtClean="0">
                                <a:solidFill>
                                  <a:schemeClr val="accent1"/>
                                </a:solidFill>
                                <a:effectLst>
                                  <a:glow rad="127000">
                                    <a:srgbClr val="002060">
                                      <a:alpha val="50000"/>
                                    </a:srgbClr>
                                  </a:glow>
                                </a:effectLst>
                                <a:latin typeface="Cambria Math"/>
                                <a:cs typeface="Times New Roman" panose="02020603050405020304" pitchFamily="18" charset="0"/>
                              </a:rPr>
                              <m:t>2</m:t>
                            </m:r>
                          </m:sup>
                        </m:sSup>
                      </m:den>
                    </m:f>
                  </m:oMath>
                </a14:m>
                <a:r>
                  <a:rPr lang="en-US" sz="2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14:m>
                  <m:oMath xmlns:m="http://schemas.openxmlformats.org/officeDocument/2006/math">
                    <m:sSup>
                      <m:sSupPr>
                        <m:ctrlPr>
                          <a:rPr lang="en-US" sz="2200" i="1" dirty="0" smtClean="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m:ctrlPr>
                      </m:sSupPr>
                      <m:e>
                        <m:r>
                          <m:rPr>
                            <m:nor/>
                          </m:rPr>
                          <a:rPr lang="en-US" sz="2200" dirty="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m:t>1,980873</m:t>
                        </m:r>
                        <m:r>
                          <m:rPr>
                            <m:nor/>
                          </m:rPr>
                          <a:rPr lang="lt-LT" sz="2200" dirty="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m:t>×</m:t>
                        </m:r>
                        <m:r>
                          <a:rPr lang="lt-LT" sz="2200" b="0" i="1" dirty="0" smtClean="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m:t>10</m:t>
                        </m:r>
                      </m:e>
                      <m:sup>
                        <m:r>
                          <a:rPr lang="en-US" sz="2200" b="0" i="1" dirty="0" smtClean="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m:t>21</m:t>
                        </m:r>
                      </m:sup>
                    </m:sSup>
                    <m:r>
                      <a:rPr lang="lt-LT" sz="2200" b="0" i="1" dirty="0" smtClean="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rPr>
                      <m:t>𝑁</m:t>
                    </m:r>
                  </m:oMath>
                </a14:m>
                <a:endParaRPr lang="en-US" sz="2200" i="1" dirty="0" smtClean="0">
                  <a:solidFill>
                    <a:schemeClr val="accent1">
                      <a:lumMod val="40000"/>
                      <a:lumOff val="60000"/>
                    </a:schemeClr>
                  </a:solidFill>
                  <a:effectLst>
                    <a:glow rad="127000">
                      <a:srgbClr val="002060">
                        <a:alpha val="50000"/>
                      </a:srgbClr>
                    </a:glow>
                  </a:effectLst>
                  <a:latin typeface="Cambria Math" panose="02040503050406030204" pitchFamily="18" charset="0"/>
                  <a:ea typeface="Cambria Math" panose="02040503050406030204" pitchFamily="18" charset="0"/>
                  <a:cs typeface="Times New Roman" panose="02020603050405020304" pitchFamily="18" charset="0"/>
                </a:endParaRPr>
              </a:p>
              <a:p>
                <a:endParaRPr lang="en-US" sz="2200" dirty="0">
                  <a:solidFill>
                    <a:schemeClr val="bg1"/>
                  </a:solidFill>
                  <a:latin typeface="Times New Roman" panose="02020603050405020304" pitchFamily="18" charset="0"/>
                  <a:cs typeface="Times New Roman" panose="02020603050405020304" pitchFamily="18" charset="0"/>
                </a:endParaRPr>
              </a:p>
              <a:p>
                <a:endParaRPr lang="lt-LT" sz="2200" dirty="0">
                  <a:solidFill>
                    <a:schemeClr val="bg1"/>
                  </a:solidFill>
                  <a:latin typeface="Times New Roman" panose="02020603050405020304" pitchFamily="18" charset="0"/>
                  <a:cs typeface="Times New Roman" panose="020206030504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838200" y="1978025"/>
                <a:ext cx="12735909" cy="4523354"/>
              </a:xfrm>
              <a:prstGeom prst="rect">
                <a:avLst/>
              </a:prstGeom>
              <a:blipFill rotWithShape="0">
                <a:blip r:embed="rId3"/>
                <a:stretch>
                  <a:fillRect l="-1245" t="-2426"/>
                </a:stretch>
              </a:blipFill>
            </p:spPr>
            <p:txBody>
              <a:bodyPr/>
              <a:lstStyle/>
              <a:p>
                <a:r>
                  <a:rPr lang="lt-LT">
                    <a:noFill/>
                  </a:rPr>
                  <a:t> </a:t>
                </a:r>
              </a:p>
            </p:txBody>
          </p:sp>
        </mc:Fallback>
      </mc:AlternateContent>
    </p:spTree>
    <p:extLst>
      <p:ext uri="{BB962C8B-B14F-4D97-AF65-F5344CB8AC3E}">
        <p14:creationId xmlns:p14="http://schemas.microsoft.com/office/powerpoint/2010/main" val="1826109345"/>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p:txBody>
              <a:bodyPr>
                <a:normAutofit fontScale="92500" lnSpcReduction="20000"/>
              </a:bodyPr>
              <a:lstStyle/>
              <a:p>
                <a:pPr marL="514350" indent="-514350">
                  <a:buAutoNum type="arabicPeriod"/>
                </a:pPr>
                <a:r>
                  <a:rPr lang="lt-LT" dirty="0" smtClean="0">
                    <a:latin typeface="Times New Roman" panose="02020603050405020304" pitchFamily="18" charset="0"/>
                    <a:cs typeface="Times New Roman" panose="02020603050405020304" pitchFamily="18" charset="0"/>
                  </a:rPr>
                  <a:t>Nuo ko priklauso gravitacija?</a:t>
                </a:r>
              </a:p>
              <a:p>
                <a:pPr marL="514350" indent="-514350">
                  <a:buAutoNum type="arabicPeriod"/>
                </a:pPr>
                <a:r>
                  <a:rPr lang="lt-LT" dirty="0" smtClean="0">
                    <a:latin typeface="Times New Roman" panose="02020603050405020304" pitchFamily="18" charset="0"/>
                    <a:cs typeface="Times New Roman" panose="02020603050405020304" pitchFamily="18" charset="0"/>
                  </a:rPr>
                  <a:t>Užbaikite sakinį. Gravitacija - viena </a:t>
                </a:r>
                <a:r>
                  <a:rPr lang="lt-LT" dirty="0">
                    <a:latin typeface="Times New Roman" panose="02020603050405020304" pitchFamily="18" charset="0"/>
                    <a:cs typeface="Times New Roman" panose="02020603050405020304" pitchFamily="18" charset="0"/>
                  </a:rPr>
                  <a:t>iš </a:t>
                </a:r>
                <a:r>
                  <a:rPr lang="lt-LT" dirty="0" smtClean="0">
                    <a:latin typeface="Times New Roman" panose="02020603050405020304" pitchFamily="18" charset="0"/>
                    <a:cs typeface="Times New Roman" panose="02020603050405020304" pitchFamily="18" charset="0"/>
                  </a:rPr>
                  <a:t>keturių_____________________ </a:t>
                </a:r>
                <a:r>
                  <a:rPr lang="lt-LT" dirty="0">
                    <a:latin typeface="Times New Roman" panose="02020603050405020304" pitchFamily="18" charset="0"/>
                    <a:cs typeface="Times New Roman" panose="02020603050405020304" pitchFamily="18" charset="0"/>
                  </a:rPr>
                  <a:t>gamtoje</a:t>
                </a:r>
                <a:r>
                  <a:rPr lang="lt-LT" dirty="0" smtClean="0">
                    <a:latin typeface="Times New Roman" panose="02020603050405020304" pitchFamily="18" charset="0"/>
                    <a:cs typeface="Times New Roman" panose="02020603050405020304" pitchFamily="18" charset="0"/>
                  </a:rPr>
                  <a:t>.</a:t>
                </a:r>
              </a:p>
              <a:p>
                <a:pPr marL="514350" indent="-514350">
                  <a:buAutoNum type="arabicPeriod"/>
                </a:pPr>
                <a:r>
                  <a:rPr lang="lt-LT" dirty="0" smtClean="0">
                    <a:latin typeface="Times New Roman" panose="02020603050405020304" pitchFamily="18" charset="0"/>
                    <a:cs typeface="Times New Roman" panose="02020603050405020304" pitchFamily="18" charset="0"/>
                  </a:rPr>
                  <a:t>Kas yra gravitacinis centras?</a:t>
                </a:r>
              </a:p>
              <a:p>
                <a:pPr marL="514350" indent="-514350">
                  <a:buAutoNum type="arabicPeriod"/>
                </a:pPr>
                <a:r>
                  <a:rPr lang="lt-LT" dirty="0" smtClean="0">
                    <a:latin typeface="Times New Roman" panose="02020603050405020304" pitchFamily="18" charset="0"/>
                    <a:cs typeface="Times New Roman" panose="02020603050405020304" pitchFamily="18" charset="0"/>
                  </a:rPr>
                  <a:t>Kas žymima simboliu </a:t>
                </a:r>
                <a14:m>
                  <m:oMath xmlns:m="http://schemas.openxmlformats.org/officeDocument/2006/math">
                    <m:r>
                      <a:rPr lang="en-US" i="1" smtClean="0">
                        <a:solidFill>
                          <a:schemeClr val="tx1"/>
                        </a:solidFill>
                        <a:latin typeface="Cambria Math"/>
                      </a:rPr>
                      <m:t>𝑅</m:t>
                    </m:r>
                  </m:oMath>
                </a14:m>
                <a:r>
                  <a:rPr lang="lt-LT" dirty="0" smtClean="0">
                    <a:latin typeface="Times New Roman" panose="02020603050405020304" pitchFamily="18" charset="0"/>
                    <a:cs typeface="Times New Roman" panose="02020603050405020304" pitchFamily="18" charset="0"/>
                  </a:rPr>
                  <a:t>gravitacijos apskaičiavimo formulėje?</a:t>
                </a:r>
              </a:p>
              <a:p>
                <a:pPr marL="514350" indent="-514350">
                  <a:buAutoNum type="arabicPeriod"/>
                </a:pPr>
                <a:r>
                  <a:rPr lang="lt-LT" dirty="0" smtClean="0">
                    <a:latin typeface="Times New Roman" panose="02020603050405020304" pitchFamily="18" charset="0"/>
                    <a:cs typeface="Times New Roman" panose="02020603050405020304" pitchFamily="18" charset="0"/>
                  </a:rPr>
                  <a:t>Pateikite gravitacijos astronomijoje pavyzdžių.</a:t>
                </a:r>
              </a:p>
              <a:p>
                <a:pPr marL="514350" indent="-514350">
                  <a:buFont typeface="Arial" panose="020B0604020202020204" pitchFamily="34" charset="0"/>
                  <a:buAutoNum type="arabicPeriod"/>
                </a:pPr>
                <a:r>
                  <a:rPr lang="lt-LT" dirty="0" smtClean="0">
                    <a:solidFill>
                      <a:schemeClr val="tx1"/>
                    </a:solidFill>
                    <a:latin typeface="Times New Roman" panose="02020603050405020304" pitchFamily="18" charset="0"/>
                    <a:cs typeface="Times New Roman" panose="02020603050405020304" pitchFamily="18" charset="0"/>
                  </a:rPr>
                  <a:t>Užbaikite gravitacijos </a:t>
                </a:r>
                <a:r>
                  <a:rPr lang="lt-LT" dirty="0">
                    <a:latin typeface="Times New Roman" panose="02020603050405020304" pitchFamily="18" charset="0"/>
                    <a:cs typeface="Times New Roman" panose="02020603050405020304" pitchFamily="18" charset="0"/>
                  </a:rPr>
                  <a:t>a</a:t>
                </a:r>
                <a:r>
                  <a:rPr lang="lt-LT" dirty="0" smtClean="0">
                    <a:latin typeface="Times New Roman" panose="02020603050405020304" pitchFamily="18" charset="0"/>
                    <a:cs typeface="Times New Roman" panose="02020603050405020304" pitchFamily="18" charset="0"/>
                  </a:rPr>
                  <a:t>pskaičiavimo formulę </a:t>
                </a:r>
                <a14:m>
                  <m:oMath xmlns:m="http://schemas.openxmlformats.org/officeDocument/2006/math">
                    <m:sSub>
                      <m:sSubPr>
                        <m:ctrlPr>
                          <a:rPr lang="lt-LT" i="1">
                            <a:solidFill>
                              <a:schemeClr val="tx1"/>
                            </a:solidFill>
                            <a:latin typeface="Cambria Math" panose="02040503050406030204" pitchFamily="18" charset="0"/>
                          </a:rPr>
                        </m:ctrlPr>
                      </m:sSubPr>
                      <m:e>
                        <m:r>
                          <a:rPr lang="lt-LT" i="1">
                            <a:solidFill>
                              <a:schemeClr val="tx1"/>
                            </a:solidFill>
                            <a:latin typeface="Cambria Math" panose="02040503050406030204" pitchFamily="18" charset="0"/>
                          </a:rPr>
                          <m:t>𝐹</m:t>
                        </m:r>
                      </m:e>
                      <m:sub>
                        <m:r>
                          <a:rPr lang="lt-LT" i="1">
                            <a:solidFill>
                              <a:schemeClr val="tx1"/>
                            </a:solidFill>
                            <a:latin typeface="Cambria Math" panose="02040503050406030204" pitchFamily="18" charset="0"/>
                          </a:rPr>
                          <m:t>𝑔</m:t>
                        </m:r>
                      </m:sub>
                    </m:sSub>
                    <m:r>
                      <a:rPr lang="lt-LT" i="1">
                        <a:solidFill>
                          <a:schemeClr val="tx1"/>
                        </a:solidFill>
                        <a:latin typeface="Cambria Math"/>
                      </a:rPr>
                      <m:t>=</m:t>
                    </m:r>
                    <m:r>
                      <a:rPr lang="lt-LT" i="1">
                        <a:solidFill>
                          <a:schemeClr val="tx1"/>
                        </a:solidFill>
                        <a:latin typeface="Cambria Math" panose="02040503050406030204" pitchFamily="18" charset="0"/>
                      </a:rPr>
                      <m:t>𝐺</m:t>
                    </m:r>
                    <m:f>
                      <m:fPr>
                        <m:ctrlPr>
                          <a:rPr lang="lt-LT" i="1">
                            <a:solidFill>
                              <a:schemeClr val="tx1"/>
                            </a:solidFill>
                            <a:latin typeface="Cambria Math" panose="02040503050406030204" pitchFamily="18" charset="0"/>
                          </a:rPr>
                        </m:ctrlPr>
                      </m:fPr>
                      <m:num>
                        <m:sSub>
                          <m:sSubPr>
                            <m:ctrlPr>
                              <a:rPr lang="lt-LT" i="1">
                                <a:solidFill>
                                  <a:schemeClr val="tx1"/>
                                </a:solidFill>
                                <a:latin typeface="Cambria Math" panose="02040503050406030204" pitchFamily="18" charset="0"/>
                              </a:rPr>
                            </m:ctrlPr>
                          </m:sSubPr>
                          <m:e>
                            <m:r>
                              <a:rPr lang="en-US" i="1">
                                <a:solidFill>
                                  <a:schemeClr val="tx1"/>
                                </a:solidFill>
                                <a:latin typeface="Cambria Math"/>
                              </a:rPr>
                              <m:t>𝑚</m:t>
                            </m:r>
                          </m:e>
                          <m:sub>
                            <m:r>
                              <a:rPr lang="en-US" i="1">
                                <a:solidFill>
                                  <a:schemeClr val="tx1"/>
                                </a:solidFill>
                                <a:latin typeface="Cambria Math"/>
                              </a:rPr>
                              <m:t>1</m:t>
                            </m:r>
                          </m:sub>
                        </m:sSub>
                        <m:sSub>
                          <m:sSubPr>
                            <m:ctrlPr>
                              <a:rPr lang="lt-LT" i="1">
                                <a:solidFill>
                                  <a:schemeClr val="tx1"/>
                                </a:solidFill>
                                <a:latin typeface="Cambria Math" panose="02040503050406030204" pitchFamily="18" charset="0"/>
                              </a:rPr>
                            </m:ctrlPr>
                          </m:sSubPr>
                          <m:e>
                            <m:r>
                              <a:rPr lang="en-US" i="1">
                                <a:solidFill>
                                  <a:schemeClr val="tx1"/>
                                </a:solidFill>
                                <a:latin typeface="Cambria Math"/>
                              </a:rPr>
                              <m:t>𝑚</m:t>
                            </m:r>
                          </m:e>
                          <m:sub>
                            <m:r>
                              <a:rPr lang="en-US" i="1">
                                <a:solidFill>
                                  <a:schemeClr val="tx1"/>
                                </a:solidFill>
                                <a:latin typeface="Cambria Math"/>
                              </a:rPr>
                              <m:t>2</m:t>
                            </m:r>
                          </m:sub>
                        </m:sSub>
                      </m:num>
                      <m:den>
                        <m:sSup>
                          <m:sSupPr>
                            <m:ctrlPr>
                              <a:rPr lang="lt-LT" i="1">
                                <a:solidFill>
                                  <a:schemeClr val="tx1"/>
                                </a:solidFill>
                                <a:latin typeface="Cambria Math" panose="02040503050406030204" pitchFamily="18" charset="0"/>
                              </a:rPr>
                            </m:ctrlPr>
                          </m:sSupPr>
                          <m:e>
                            <m:r>
                              <a:rPr lang="en-US" i="1">
                                <a:solidFill>
                                  <a:schemeClr val="tx1"/>
                                </a:solidFill>
                                <a:latin typeface="Cambria Math"/>
                              </a:rPr>
                              <m:t>𝑅</m:t>
                            </m:r>
                          </m:e>
                          <m:sup>
                            <m:r>
                              <a:rPr lang="en-US" i="1">
                                <a:solidFill>
                                  <a:schemeClr val="tx1"/>
                                </a:solidFill>
                                <a:latin typeface="Cambria Math"/>
                              </a:rPr>
                              <m:t>2</m:t>
                            </m:r>
                          </m:sup>
                        </m:sSup>
                      </m:den>
                    </m:f>
                  </m:oMath>
                </a14:m>
                <a:endParaRPr lang="lt-LT" dirty="0" smtClean="0">
                  <a:solidFill>
                    <a:schemeClr val="tx1"/>
                  </a:solidFill>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r>
                  <a:rPr lang="lt-LT" dirty="0" smtClean="0">
                    <a:latin typeface="Times New Roman" panose="02020603050405020304" pitchFamily="18" charset="0"/>
                    <a:cs typeface="Times New Roman" panose="02020603050405020304" pitchFamily="18" charset="0"/>
                  </a:rPr>
                  <a:t>Užbaikite sakinį. Dabartinė </a:t>
                </a:r>
                <a:r>
                  <a:rPr lang="lt-LT" dirty="0">
                    <a:latin typeface="Times New Roman" panose="02020603050405020304" pitchFamily="18" charset="0"/>
                    <a:cs typeface="Times New Roman" panose="02020603050405020304" pitchFamily="18" charset="0"/>
                  </a:rPr>
                  <a:t>fizika apibūdina gravitaciją </a:t>
                </a:r>
                <a:r>
                  <a:rPr lang="lt-LT" dirty="0" smtClean="0">
                    <a:latin typeface="Times New Roman" panose="02020603050405020304" pitchFamily="18" charset="0"/>
                    <a:cs typeface="Times New Roman" panose="02020603050405020304" pitchFamily="18" charset="0"/>
                  </a:rPr>
                  <a:t>naudodamasi______________________.</a:t>
                </a:r>
              </a:p>
              <a:p>
                <a:pPr marL="514350" indent="-514350">
                  <a:buFont typeface="Arial" panose="020B0604020202020204" pitchFamily="34" charset="0"/>
                  <a:buAutoNum type="arabicPeriod"/>
                </a:pPr>
                <a:r>
                  <a:rPr lang="lt-LT" dirty="0" smtClean="0">
                    <a:latin typeface="Times New Roman" panose="02020603050405020304" pitchFamily="18" charset="0"/>
                    <a:cs typeface="Times New Roman" panose="02020603050405020304" pitchFamily="18" charset="0"/>
                  </a:rPr>
                  <a:t>Gravitacija yra: a) jėga b) sąveika c) dėsnis.</a:t>
                </a:r>
              </a:p>
              <a:p>
                <a:pPr marL="514350" indent="-514350">
                  <a:buFont typeface="Arial" panose="020B0604020202020204" pitchFamily="34" charset="0"/>
                  <a:buAutoNum type="arabicPeriod"/>
                </a:pPr>
                <a:r>
                  <a:rPr lang="lt-LT" dirty="0" smtClean="0">
                    <a:latin typeface="Times New Roman" panose="02020603050405020304" pitchFamily="18" charset="0"/>
                    <a:cs typeface="Times New Roman" panose="02020603050405020304" pitchFamily="18" charset="0"/>
                  </a:rPr>
                  <a:t>Kaip galima panaudoti gravitaciją?</a:t>
                </a: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en-US" dirty="0"/>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blipFill rotWithShape="1">
                <a:blip r:embed="rId3"/>
                <a:stretch>
                  <a:fillRect l="-928" t="-3782" b="-1401"/>
                </a:stretch>
              </a:blipFill>
            </p:spPr>
            <p:txBody>
              <a:bodyPr/>
              <a:lstStyle/>
              <a:p>
                <a:r>
                  <a:rPr lang="en-US">
                    <a:noFill/>
                  </a:rPr>
                  <a:t> </a:t>
                </a:r>
              </a:p>
            </p:txBody>
          </p:sp>
        </mc:Fallback>
      </mc:AlternateContent>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5" name="Antraštė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Testas</a:t>
            </a:r>
            <a:endParaRPr lang="en-US"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Turinio vietos rezervavimo ženklas 2"/>
              <p:cNvSpPr txBox="1">
                <a:spLocks/>
              </p:cNvSpPr>
              <p:nvPr/>
            </p:nvSpPr>
            <p:spPr>
              <a:xfrm>
                <a:off x="990600" y="1978025"/>
                <a:ext cx="10515600" cy="4351338"/>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eriod"/>
                </a:pP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Tarp kokių kūnų pasireiškia gravitacija?</a:t>
                </a:r>
              </a:p>
              <a:p>
                <a:pPr marL="514350" indent="-514350">
                  <a:buFont typeface="Arial" panose="020B0604020202020204" pitchFamily="34" charset="0"/>
                  <a:buAutoNum type="arabicPeriod"/>
                </a:pP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Užbaikite sakinį. Gravitacija - viena </a:t>
                </a:r>
                <a:r>
                  <a:rPr lang="lt-LT" sz="35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iš </a:t>
                </a: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keturių_____________________ </a:t>
                </a:r>
                <a:r>
                  <a:rPr lang="lt-LT" sz="35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gamtoje</a:t>
                </a: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p>
              <a:p>
                <a:pPr marL="514350" indent="-514350">
                  <a:buFont typeface="Arial" panose="020B0604020202020204" pitchFamily="34" charset="0"/>
                  <a:buAutoNum type="arabicPeriod"/>
                </a:pP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Pateikite gravitacijos astronomijoje pavyzdžių.</a:t>
                </a:r>
              </a:p>
              <a:p>
                <a:pPr marL="514350" indent="-514350">
                  <a:buFont typeface="Arial" panose="020B0604020202020204" pitchFamily="34" charset="0"/>
                  <a:buAutoNum type="arabicPeriod"/>
                </a:pPr>
                <a:r>
                  <a:rPr lang="lt-LT" sz="35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Užbaikite gravitacijos apskaičiavimo formulę </a:t>
                </a:r>
                <a14:m>
                  <m:oMath xmlns:m="http://schemas.openxmlformats.org/officeDocument/2006/math">
                    <m:sSub>
                      <m:sSubPr>
                        <m:ctrlPr>
                          <a:rPr lang="lt-LT" sz="3500" i="1">
                            <a:solidFill>
                              <a:schemeClr val="accent1"/>
                            </a:solidFill>
                            <a:effectLst>
                              <a:glow rad="127000">
                                <a:srgbClr val="002060">
                                  <a:alpha val="50000"/>
                                </a:srgbClr>
                              </a:glow>
                            </a:effectLst>
                            <a:latin typeface="Cambria Math" panose="02040503050406030204" pitchFamily="18" charset="0"/>
                          </a:rPr>
                        </m:ctrlPr>
                      </m:sSubPr>
                      <m:e>
                        <m:r>
                          <a:rPr lang="lt-LT" sz="3500" i="1">
                            <a:solidFill>
                              <a:schemeClr val="accent1"/>
                            </a:solidFill>
                            <a:effectLst>
                              <a:glow rad="127000">
                                <a:srgbClr val="002060">
                                  <a:alpha val="50000"/>
                                </a:srgbClr>
                              </a:glow>
                            </a:effectLst>
                            <a:latin typeface="Cambria Math" panose="02040503050406030204" pitchFamily="18" charset="0"/>
                          </a:rPr>
                          <m:t>𝐹</m:t>
                        </m:r>
                      </m:e>
                      <m:sub>
                        <m:r>
                          <a:rPr lang="lt-LT" sz="3500" i="1">
                            <a:solidFill>
                              <a:schemeClr val="accent1"/>
                            </a:solidFill>
                            <a:effectLst>
                              <a:glow rad="127000">
                                <a:srgbClr val="002060">
                                  <a:alpha val="50000"/>
                                </a:srgbClr>
                              </a:glow>
                            </a:effectLst>
                            <a:latin typeface="Cambria Math" panose="02040503050406030204" pitchFamily="18" charset="0"/>
                          </a:rPr>
                          <m:t>𝑔</m:t>
                        </m:r>
                      </m:sub>
                    </m:sSub>
                    <m:r>
                      <a:rPr lang="lt-LT" sz="3500" i="1">
                        <a:solidFill>
                          <a:schemeClr val="accent1"/>
                        </a:solidFill>
                        <a:effectLst>
                          <a:glow rad="127000">
                            <a:srgbClr val="002060">
                              <a:alpha val="50000"/>
                            </a:srgbClr>
                          </a:glow>
                        </a:effectLst>
                        <a:latin typeface="Cambria Math"/>
                      </a:rPr>
                      <m:t>=</m:t>
                    </m:r>
                    <m:r>
                      <a:rPr lang="lt-LT" sz="3500" b="0" i="1" smtClean="0">
                        <a:solidFill>
                          <a:schemeClr val="accent1"/>
                        </a:solidFill>
                        <a:effectLst>
                          <a:glow rad="127000">
                            <a:srgbClr val="002060">
                              <a:alpha val="50000"/>
                            </a:srgbClr>
                          </a:glow>
                        </a:effectLst>
                        <a:latin typeface="Cambria Math"/>
                      </a:rPr>
                      <m:t>𝐺</m:t>
                    </m:r>
                    <m:f>
                      <m:fPr>
                        <m:ctrlPr>
                          <a:rPr lang="lt-LT" sz="3500" i="1">
                            <a:solidFill>
                              <a:schemeClr val="accent1"/>
                            </a:solidFill>
                            <a:effectLst>
                              <a:glow rad="127000">
                                <a:srgbClr val="002060">
                                  <a:alpha val="50000"/>
                                </a:srgbClr>
                              </a:glow>
                            </a:effectLst>
                            <a:latin typeface="Cambria Math" panose="02040503050406030204" pitchFamily="18" charset="0"/>
                          </a:rPr>
                        </m:ctrlPr>
                      </m:fPr>
                      <m:num>
                        <m:sSub>
                          <m:sSubPr>
                            <m:ctrlPr>
                              <a:rPr lang="lt-LT" sz="3500" i="1">
                                <a:solidFill>
                                  <a:schemeClr val="accent1"/>
                                </a:solidFill>
                                <a:effectLst>
                                  <a:glow rad="127000">
                                    <a:srgbClr val="002060">
                                      <a:alpha val="50000"/>
                                    </a:srgbClr>
                                  </a:glow>
                                </a:effectLst>
                                <a:latin typeface="Cambria Math" panose="02040503050406030204" pitchFamily="18" charset="0"/>
                              </a:rPr>
                            </m:ctrlPr>
                          </m:sSubPr>
                          <m:e>
                            <m:r>
                              <a:rPr lang="en-US" sz="3500" i="1">
                                <a:solidFill>
                                  <a:schemeClr val="accent1"/>
                                </a:solidFill>
                                <a:effectLst>
                                  <a:glow rad="127000">
                                    <a:srgbClr val="002060">
                                      <a:alpha val="50000"/>
                                    </a:srgbClr>
                                  </a:glow>
                                </a:effectLst>
                                <a:latin typeface="Cambria Math"/>
                              </a:rPr>
                              <m:t>𝑚</m:t>
                            </m:r>
                          </m:e>
                          <m:sub>
                            <m:r>
                              <a:rPr lang="en-US" sz="3500" i="1">
                                <a:solidFill>
                                  <a:schemeClr val="accent1"/>
                                </a:solidFill>
                                <a:effectLst>
                                  <a:glow rad="127000">
                                    <a:srgbClr val="002060">
                                      <a:alpha val="50000"/>
                                    </a:srgbClr>
                                  </a:glow>
                                </a:effectLst>
                                <a:latin typeface="Cambria Math"/>
                              </a:rPr>
                              <m:t>1</m:t>
                            </m:r>
                          </m:sub>
                        </m:sSub>
                        <m:sSub>
                          <m:sSubPr>
                            <m:ctrlPr>
                              <a:rPr lang="lt-LT" sz="3500" i="1">
                                <a:solidFill>
                                  <a:schemeClr val="accent1"/>
                                </a:solidFill>
                                <a:effectLst>
                                  <a:glow rad="127000">
                                    <a:srgbClr val="002060">
                                      <a:alpha val="50000"/>
                                    </a:srgbClr>
                                  </a:glow>
                                </a:effectLst>
                                <a:latin typeface="Cambria Math" panose="02040503050406030204" pitchFamily="18" charset="0"/>
                              </a:rPr>
                            </m:ctrlPr>
                          </m:sSubPr>
                          <m:e>
                            <m:r>
                              <a:rPr lang="en-US" sz="3500" i="1">
                                <a:solidFill>
                                  <a:schemeClr val="accent1"/>
                                </a:solidFill>
                                <a:effectLst>
                                  <a:glow rad="127000">
                                    <a:srgbClr val="002060">
                                      <a:alpha val="50000"/>
                                    </a:srgbClr>
                                  </a:glow>
                                </a:effectLst>
                                <a:latin typeface="Cambria Math"/>
                              </a:rPr>
                              <m:t>𝑚</m:t>
                            </m:r>
                          </m:e>
                          <m:sub>
                            <m:r>
                              <a:rPr lang="en-US" sz="3500" i="1">
                                <a:solidFill>
                                  <a:schemeClr val="accent1"/>
                                </a:solidFill>
                                <a:effectLst>
                                  <a:glow rad="127000">
                                    <a:srgbClr val="002060">
                                      <a:alpha val="50000"/>
                                    </a:srgbClr>
                                  </a:glow>
                                </a:effectLst>
                                <a:latin typeface="Cambria Math"/>
                              </a:rPr>
                              <m:t>2</m:t>
                            </m:r>
                          </m:sub>
                        </m:sSub>
                      </m:num>
                      <m:den>
                        <m:sSup>
                          <m:sSupPr>
                            <m:ctrlPr>
                              <a:rPr lang="lt-LT" sz="3500" i="1">
                                <a:solidFill>
                                  <a:schemeClr val="accent1"/>
                                </a:solidFill>
                                <a:effectLst>
                                  <a:glow rad="127000">
                                    <a:srgbClr val="002060">
                                      <a:alpha val="50000"/>
                                    </a:srgbClr>
                                  </a:glow>
                                </a:effectLst>
                                <a:latin typeface="Cambria Math" panose="02040503050406030204" pitchFamily="18" charset="0"/>
                              </a:rPr>
                            </m:ctrlPr>
                          </m:sSupPr>
                          <m:e/>
                          <m:sup/>
                        </m:sSup>
                      </m:den>
                    </m:f>
                  </m:oMath>
                </a14:m>
                <a:endPar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pPr marL="514350" indent="-514350">
                  <a:buFont typeface="Arial" panose="020B0604020202020204" pitchFamily="34" charset="0"/>
                  <a:buAutoNum type="arabicPeriod"/>
                </a:pP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Kaip gravitacijos dydis priklauso nuo R?</a:t>
                </a:r>
              </a:p>
              <a:p>
                <a:pPr marL="514350" indent="-514350">
                  <a:buFont typeface="Arial" panose="020B0604020202020204" pitchFamily="34" charset="0"/>
                  <a:buAutoNum type="arabicPeriod"/>
                </a:pP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Kas yra gravitacija pagal Izaoką Niutoną?</a:t>
                </a:r>
              </a:p>
              <a:p>
                <a:pPr marL="514350" indent="-514350">
                  <a:buFont typeface="Arial" panose="020B0604020202020204" pitchFamily="34" charset="0"/>
                  <a:buAutoNum type="arabicPeriod"/>
                </a:pP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O kas yra gravitacija pagal Albertą Einšteiną?</a:t>
                </a:r>
                <a:endParaRPr lang="lt-LT" sz="35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pPr marL="514350" indent="-514350">
                  <a:buFont typeface="Arial" panose="020B0604020202020204" pitchFamily="34" charset="0"/>
                  <a:buAutoNum type="arabicPeriod"/>
                </a:pP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Kada neveikia Izaoko Niutono visuotinės traukos dėsnis?</a:t>
                </a:r>
                <a:endParaRPr lang="lt-LT" sz="35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pPr marL="514350" indent="-514350">
                  <a:buFont typeface="Arial" panose="020B0604020202020204" pitchFamily="34" charset="0"/>
                  <a:buAutoNum type="arabicPeriod"/>
                </a:pP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Kokiu greičiu sklinda šviesa?</a:t>
                </a:r>
                <a:endParaRPr lang="en-US"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pPr marL="514350" indent="-514350">
                  <a:buFont typeface="Arial" panose="020B0604020202020204" pitchFamily="34" charset="0"/>
                  <a:buAutoNum type="arabicPeriod"/>
                </a:pPr>
                <a:r>
                  <a:rPr lang="en-US"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a:t>
                </a: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ą žinote apie </a:t>
                </a:r>
                <a:r>
                  <a:rPr lang="lt-LT" sz="3500" dirty="0" err="1"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gravitoną</a:t>
                </a: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p>
              <a:p>
                <a:pPr marL="514350" indent="-514350">
                  <a:buFont typeface="Arial" panose="020B0604020202020204" pitchFamily="34" charset="0"/>
                  <a:buAutoNum type="arabicPeriod"/>
                </a:pP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Kaip manote, ar gyvybei reikalinga gravitacija?</a:t>
                </a:r>
              </a:p>
              <a:p>
                <a:pPr marL="514350" indent="-514350">
                  <a:buFont typeface="Arial" panose="020B0604020202020204" pitchFamily="34" charset="0"/>
                  <a:buAutoNum type="arabicPeriod"/>
                </a:pPr>
                <a:r>
                  <a:rPr lang="lt-LT" sz="35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Kaip galima panaudoti gravitaciją?</a:t>
                </a:r>
              </a:p>
              <a:p>
                <a:pPr marL="0" indent="0">
                  <a:buNone/>
                </a:pPr>
                <a:endParaRPr lang="lt-LT" dirty="0" smtClean="0">
                  <a:solidFill>
                    <a:schemeClr val="bg1"/>
                  </a:solidFill>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en-US" dirty="0"/>
              </a:p>
            </p:txBody>
          </p:sp>
        </mc:Choice>
        <mc:Fallback xmlns="">
          <p:sp>
            <p:nvSpPr>
              <p:cNvPr id="6" name="Turinio vietos rezervavimo ženklas 2"/>
              <p:cNvSpPr txBox="1">
                <a:spLocks noRot="1" noChangeAspect="1" noMove="1" noResize="1" noEditPoints="1" noAdjustHandles="1" noChangeArrowheads="1" noChangeShapeType="1" noTextEdit="1"/>
              </p:cNvSpPr>
              <p:nvPr/>
            </p:nvSpPr>
            <p:spPr>
              <a:xfrm>
                <a:off x="990600" y="1978025"/>
                <a:ext cx="10515600" cy="4351338"/>
              </a:xfrm>
              <a:prstGeom prst="rect">
                <a:avLst/>
              </a:prstGeom>
              <a:blipFill rotWithShape="1">
                <a:blip r:embed="rId5"/>
                <a:stretch>
                  <a:fillRect l="-1333" t="-4482"/>
                </a:stretch>
              </a:blipFill>
            </p:spPr>
            <p:txBody>
              <a:bodyPr/>
              <a:lstStyle/>
              <a:p>
                <a:r>
                  <a:rPr lang="lt-LT">
                    <a:noFill/>
                  </a:rPr>
                  <a:t> </a:t>
                </a:r>
              </a:p>
            </p:txBody>
          </p:sp>
        </mc:Fallback>
      </mc:AlternateContent>
    </p:spTree>
    <p:extLst>
      <p:ext uri="{BB962C8B-B14F-4D97-AF65-F5344CB8AC3E}">
        <p14:creationId xmlns:p14="http://schemas.microsoft.com/office/powerpoint/2010/main" val="540623627"/>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Testo atsakymai</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7" y="365125"/>
            <a:ext cx="12136765" cy="6491758"/>
          </a:xfrm>
          <a:prstGeom prst="rect">
            <a:avLst/>
          </a:prstGeom>
        </p:spPr>
      </p:pic>
      <p:sp>
        <p:nvSpPr>
          <p:cNvPr id="6" name="Antraštė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Testo atsakymai</a:t>
            </a:r>
            <a:endParaRPr lang="en-US"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Turinio vietos rezervavimo ženklas 2"/>
              <p:cNvSpPr txBox="1">
                <a:spLocks/>
              </p:cNvSpPr>
              <p:nvPr/>
            </p:nvSpPr>
            <p:spPr>
              <a:xfrm>
                <a:off x="990600" y="1978025"/>
                <a:ext cx="10515600" cy="435133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eriod"/>
                </a:pP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Tarp kūnų, turinčių masę.</a:t>
                </a:r>
              </a:p>
              <a:p>
                <a:pPr marL="514350" indent="-514350">
                  <a:buFont typeface="Arial" panose="020B0604020202020204" pitchFamily="34" charset="0"/>
                  <a:buAutoNum type="arabicPeriod"/>
                </a:pP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Užbaikite sakinį. Gravitacija - viena </a:t>
                </a: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iš </a:t>
                </a: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keturių </a:t>
                </a:r>
                <a:r>
                  <a:rPr lang="lt-LT" sz="7200" u="sng"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fundamentaliųjų sąveikų</a:t>
                </a: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gamtoje.</a:t>
                </a:r>
              </a:p>
              <a:p>
                <a:pPr marL="514350" indent="-514350">
                  <a:buFont typeface="Arial" panose="020B0604020202020204" pitchFamily="34" charset="0"/>
                  <a:buAutoNum type="arabicPeriod"/>
                </a:pP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Palydovai skrieja aplink Žemę, Mėnulis – aplink Žemę, Jupiteris – aplink Saulę</a:t>
                </a: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p>
              <a:p>
                <a:pPr marL="514350" indent="-514350">
                  <a:buFont typeface="Arial" panose="020B0604020202020204" pitchFamily="34" charset="0"/>
                  <a:buAutoNum type="arabicPeriod"/>
                </a:pPr>
                <a14:m>
                  <m:oMath xmlns:m="http://schemas.openxmlformats.org/officeDocument/2006/math">
                    <m:sSub>
                      <m:sSubPr>
                        <m:ctrlPr>
                          <a:rPr lang="lt-LT" sz="7200" i="1">
                            <a:solidFill>
                              <a:schemeClr val="accent1"/>
                            </a:solidFill>
                            <a:effectLst>
                              <a:glow rad="127000">
                                <a:srgbClr val="002060">
                                  <a:alpha val="50000"/>
                                </a:srgbClr>
                              </a:glow>
                            </a:effectLst>
                            <a:latin typeface="Cambria Math" panose="02040503050406030204" pitchFamily="18" charset="0"/>
                          </a:rPr>
                        </m:ctrlPr>
                      </m:sSubPr>
                      <m:e>
                        <m:r>
                          <a:rPr lang="lt-LT" sz="7200" i="1">
                            <a:solidFill>
                              <a:schemeClr val="accent1"/>
                            </a:solidFill>
                            <a:effectLst>
                              <a:glow rad="127000">
                                <a:srgbClr val="002060">
                                  <a:alpha val="50000"/>
                                </a:srgbClr>
                              </a:glow>
                            </a:effectLst>
                            <a:latin typeface="Cambria Math" panose="02040503050406030204" pitchFamily="18" charset="0"/>
                          </a:rPr>
                          <m:t>𝐹</m:t>
                        </m:r>
                      </m:e>
                      <m:sub>
                        <m:r>
                          <a:rPr lang="lt-LT" sz="7200" i="1">
                            <a:solidFill>
                              <a:schemeClr val="accent1"/>
                            </a:solidFill>
                            <a:effectLst>
                              <a:glow rad="127000">
                                <a:srgbClr val="002060">
                                  <a:alpha val="50000"/>
                                </a:srgbClr>
                              </a:glow>
                            </a:effectLst>
                            <a:latin typeface="Cambria Math" panose="02040503050406030204" pitchFamily="18" charset="0"/>
                          </a:rPr>
                          <m:t>𝑔</m:t>
                        </m:r>
                      </m:sub>
                    </m:sSub>
                    <m:r>
                      <a:rPr lang="lt-LT" sz="7200" i="1">
                        <a:solidFill>
                          <a:schemeClr val="accent1"/>
                        </a:solidFill>
                        <a:effectLst>
                          <a:glow rad="127000">
                            <a:srgbClr val="002060">
                              <a:alpha val="50000"/>
                            </a:srgbClr>
                          </a:glow>
                        </a:effectLst>
                        <a:latin typeface="Cambria Math"/>
                      </a:rPr>
                      <m:t>=</m:t>
                    </m:r>
                    <m:r>
                      <a:rPr lang="lt-LT" sz="7200" b="0" i="1" smtClean="0">
                        <a:solidFill>
                          <a:schemeClr val="accent1"/>
                        </a:solidFill>
                        <a:effectLst>
                          <a:glow rad="127000">
                            <a:srgbClr val="002060">
                              <a:alpha val="50000"/>
                            </a:srgbClr>
                          </a:glow>
                        </a:effectLst>
                        <a:latin typeface="Cambria Math"/>
                      </a:rPr>
                      <m:t>𝐺</m:t>
                    </m:r>
                    <m:f>
                      <m:fPr>
                        <m:ctrlPr>
                          <a:rPr lang="lt-LT" sz="7200" i="1">
                            <a:solidFill>
                              <a:schemeClr val="accent1"/>
                            </a:solidFill>
                            <a:effectLst>
                              <a:glow rad="127000">
                                <a:srgbClr val="002060">
                                  <a:alpha val="50000"/>
                                </a:srgbClr>
                              </a:glow>
                            </a:effectLst>
                            <a:latin typeface="Cambria Math" panose="02040503050406030204" pitchFamily="18" charset="0"/>
                          </a:rPr>
                        </m:ctrlPr>
                      </m:fPr>
                      <m:num>
                        <m:sSub>
                          <m:sSubPr>
                            <m:ctrlPr>
                              <a:rPr lang="lt-LT" sz="7200" i="1">
                                <a:solidFill>
                                  <a:schemeClr val="accent1"/>
                                </a:solidFill>
                                <a:effectLst>
                                  <a:glow rad="127000">
                                    <a:srgbClr val="002060">
                                      <a:alpha val="50000"/>
                                    </a:srgbClr>
                                  </a:glow>
                                </a:effectLst>
                                <a:latin typeface="Cambria Math" panose="02040503050406030204" pitchFamily="18" charset="0"/>
                              </a:rPr>
                            </m:ctrlPr>
                          </m:sSubPr>
                          <m:e>
                            <m:r>
                              <a:rPr lang="en-US" sz="7200" i="1">
                                <a:solidFill>
                                  <a:schemeClr val="accent1"/>
                                </a:solidFill>
                                <a:effectLst>
                                  <a:glow rad="127000">
                                    <a:srgbClr val="002060">
                                      <a:alpha val="50000"/>
                                    </a:srgbClr>
                                  </a:glow>
                                </a:effectLst>
                                <a:latin typeface="Cambria Math"/>
                              </a:rPr>
                              <m:t>𝑚</m:t>
                            </m:r>
                          </m:e>
                          <m:sub>
                            <m:r>
                              <a:rPr lang="en-US" sz="7200" i="1">
                                <a:solidFill>
                                  <a:schemeClr val="accent1"/>
                                </a:solidFill>
                                <a:effectLst>
                                  <a:glow rad="127000">
                                    <a:srgbClr val="002060">
                                      <a:alpha val="50000"/>
                                    </a:srgbClr>
                                  </a:glow>
                                </a:effectLst>
                                <a:latin typeface="Cambria Math"/>
                              </a:rPr>
                              <m:t>1</m:t>
                            </m:r>
                          </m:sub>
                        </m:sSub>
                        <m:sSub>
                          <m:sSubPr>
                            <m:ctrlPr>
                              <a:rPr lang="lt-LT" sz="7200" i="1">
                                <a:solidFill>
                                  <a:schemeClr val="accent1"/>
                                </a:solidFill>
                                <a:effectLst>
                                  <a:glow rad="127000">
                                    <a:srgbClr val="002060">
                                      <a:alpha val="50000"/>
                                    </a:srgbClr>
                                  </a:glow>
                                </a:effectLst>
                                <a:latin typeface="Cambria Math" panose="02040503050406030204" pitchFamily="18" charset="0"/>
                              </a:rPr>
                            </m:ctrlPr>
                          </m:sSubPr>
                          <m:e>
                            <m:r>
                              <a:rPr lang="en-US" sz="7200" i="1">
                                <a:solidFill>
                                  <a:schemeClr val="accent1"/>
                                </a:solidFill>
                                <a:effectLst>
                                  <a:glow rad="127000">
                                    <a:srgbClr val="002060">
                                      <a:alpha val="50000"/>
                                    </a:srgbClr>
                                  </a:glow>
                                </a:effectLst>
                                <a:latin typeface="Cambria Math"/>
                              </a:rPr>
                              <m:t>𝑚</m:t>
                            </m:r>
                          </m:e>
                          <m:sub>
                            <m:r>
                              <a:rPr lang="en-US" sz="7200" i="1">
                                <a:solidFill>
                                  <a:schemeClr val="accent1"/>
                                </a:solidFill>
                                <a:effectLst>
                                  <a:glow rad="127000">
                                    <a:srgbClr val="002060">
                                      <a:alpha val="50000"/>
                                    </a:srgbClr>
                                  </a:glow>
                                </a:effectLst>
                                <a:latin typeface="Cambria Math"/>
                              </a:rPr>
                              <m:t>2</m:t>
                            </m:r>
                          </m:sub>
                        </m:sSub>
                      </m:num>
                      <m:den>
                        <m:sSup>
                          <m:sSupPr>
                            <m:ctrlPr>
                              <a:rPr lang="lt-LT" sz="7200" i="1">
                                <a:solidFill>
                                  <a:schemeClr val="accent1"/>
                                </a:solidFill>
                                <a:effectLst>
                                  <a:glow rad="127000">
                                    <a:srgbClr val="002060">
                                      <a:alpha val="50000"/>
                                    </a:srgbClr>
                                  </a:glow>
                                </a:effectLst>
                                <a:latin typeface="Cambria Math" panose="02040503050406030204" pitchFamily="18" charset="0"/>
                              </a:rPr>
                            </m:ctrlPr>
                          </m:sSupPr>
                          <m:e>
                            <m:r>
                              <a:rPr lang="lt-LT" sz="7200" b="0" i="1" smtClean="0">
                                <a:solidFill>
                                  <a:schemeClr val="accent1"/>
                                </a:solidFill>
                                <a:effectLst>
                                  <a:glow rad="127000">
                                    <a:srgbClr val="002060">
                                      <a:alpha val="50000"/>
                                    </a:srgbClr>
                                  </a:glow>
                                </a:effectLst>
                                <a:latin typeface="Cambria Math" panose="02040503050406030204" pitchFamily="18" charset="0"/>
                              </a:rPr>
                              <m:t>𝑅</m:t>
                            </m:r>
                          </m:e>
                          <m:sup>
                            <m:r>
                              <a:rPr lang="lt-LT" sz="7200" b="0" i="1" smtClean="0">
                                <a:solidFill>
                                  <a:schemeClr val="accent1"/>
                                </a:solidFill>
                                <a:effectLst>
                                  <a:glow rad="127000">
                                    <a:srgbClr val="002060">
                                      <a:alpha val="50000"/>
                                    </a:srgbClr>
                                  </a:glow>
                                </a:effectLst>
                                <a:latin typeface="Cambria Math" panose="02040503050406030204" pitchFamily="18" charset="0"/>
                              </a:rPr>
                              <m:t>2</m:t>
                            </m:r>
                          </m:sup>
                        </m:sSup>
                      </m:den>
                    </m:f>
                  </m:oMath>
                </a14:m>
                <a:endPar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pPr marL="514350" indent="-514350">
                  <a:buFont typeface="Arial" panose="020B0604020202020204" pitchFamily="34" charset="0"/>
                  <a:buAutoNum type="arabicPeriod"/>
                </a:pP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Kuo didesnis atstumas tarp sąveikaujančių kūnų, tuo sąveika yra silpnesnė</a:t>
                </a: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p>
              <a:p>
                <a:pPr marL="514350" indent="-514350">
                  <a:buFont typeface="Arial" panose="020B0604020202020204" pitchFamily="34" charset="0"/>
                  <a:buAutoNum type="arabicPeriod"/>
                </a:pP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Jėga</a:t>
                </a: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p>
              <a:p>
                <a:pPr marL="514350" indent="-514350">
                  <a:buFont typeface="Arial" panose="020B0604020202020204" pitchFamily="34" charset="0"/>
                  <a:buAutoNum type="arabicPeriod"/>
                </a:pP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Erdvės savybė</a:t>
                </a: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p>
              <a:p>
                <a:pPr marL="514350" indent="-514350">
                  <a:buFont typeface="Arial" panose="020B0604020202020204" pitchFamily="34" charset="0"/>
                  <a:buAutoNum type="arabicPeriod"/>
                </a:pP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Kai gravitacinė trauka ypač stipri arba kūnai juda </a:t>
                </a: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greičiu, artimu </a:t>
                </a: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šviesos greičiui. </a:t>
                </a:r>
                <a:endPar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endParaRPr>
              </a:p>
              <a:p>
                <a:pPr marL="514350" indent="-514350">
                  <a:buFont typeface="Arial" panose="020B0604020202020204" pitchFamily="34" charset="0"/>
                  <a:buAutoNum type="arabicPeriod"/>
                </a:pP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299 792 458 </a:t>
                </a:r>
                <a14:m>
                  <m:oMath xmlns:m="http://schemas.openxmlformats.org/officeDocument/2006/math">
                    <m:f>
                      <m:fPr>
                        <m:type m:val="skw"/>
                        <m:ctrlPr>
                          <a:rPr lang="lt-LT" sz="7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fPr>
                      <m:num>
                        <m:r>
                          <a:rPr lang="lt-LT" sz="7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num>
                      <m:den>
                        <m:r>
                          <a:rPr lang="lt-LT" sz="7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𝑠</m:t>
                        </m:r>
                      </m:den>
                    </m:f>
                  </m:oMath>
                </a14:m>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a:t>
                </a: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2,99792458</a:t>
                </a: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 </a:t>
                </a:r>
                <a14:m>
                  <m:oMath xmlns:m="http://schemas.openxmlformats.org/officeDocument/2006/math">
                    <m:sSup>
                      <m:sSupPr>
                        <m:ctrlPr>
                          <a:rPr lang="lt-LT" sz="7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sSupPr>
                      <m:e>
                        <m:r>
                          <a:rPr lang="lt-LT" sz="7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10</m:t>
                        </m:r>
                      </m:e>
                      <m:sup>
                        <m:r>
                          <a:rPr lang="lt-LT" sz="7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8</m:t>
                        </m:r>
                      </m:sup>
                    </m:sSup>
                    <m:f>
                      <m:fPr>
                        <m:type m:val="skw"/>
                        <m:ctrlPr>
                          <a:rPr lang="lt-LT" sz="720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ctrlPr>
                      </m:fPr>
                      <m:num>
                        <m:r>
                          <a:rPr lang="lt-LT" sz="7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𝑚</m:t>
                        </m:r>
                      </m:num>
                      <m:den>
                        <m:r>
                          <a:rPr lang="lt-LT" sz="7200" b="0" i="1" smtClean="0">
                            <a:solidFill>
                              <a:schemeClr val="accent1"/>
                            </a:solidFill>
                            <a:effectLst>
                              <a:glow rad="127000">
                                <a:srgbClr val="002060">
                                  <a:alpha val="50000"/>
                                </a:srgbClr>
                              </a:glow>
                            </a:effectLst>
                            <a:latin typeface="Cambria Math" panose="02040503050406030204" pitchFamily="18" charset="0"/>
                            <a:cs typeface="Times New Roman" panose="02020603050405020304" pitchFamily="18" charset="0"/>
                          </a:rPr>
                          <m:t>𝑠</m:t>
                        </m:r>
                      </m:den>
                    </m:f>
                  </m:oMath>
                </a14:m>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a:t>
                </a:r>
              </a:p>
              <a:p>
                <a:pPr marL="514350" indent="-514350">
                  <a:buFont typeface="Arial" panose="020B0604020202020204" pitchFamily="34" charset="0"/>
                  <a:buAutoNum type="arabicPeriod"/>
                </a:pP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Tai dar neaptikta dalelė, kuri galėtų pernešti gravitacijos </a:t>
                </a: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sąveiką.</a:t>
                </a:r>
              </a:p>
              <a:p>
                <a:pPr marL="514350" indent="-514350">
                  <a:buFont typeface="Arial" panose="020B0604020202020204" pitchFamily="34" charset="0"/>
                  <a:buAutoNum type="arabicPeriod"/>
                </a:pP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Visų pirma, gravitacija laiko vandenį ant mūsų planetos paviršiaus, taip pat jos veikiama Žemė turi savo atmosferą, kurioje yra praktiškai beveik visoms gyvybės formoms būtino deguonies. Taigi galime daryti išvadą, kad be gravitacijos gyvybė neegzistuotų.</a:t>
                </a:r>
              </a:p>
              <a:p>
                <a:pPr marL="514350" indent="-514350">
                  <a:buFont typeface="Arial" panose="020B0604020202020204" pitchFamily="34" charset="0"/>
                  <a:buAutoNum type="arabicPeriod"/>
                </a:pP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NASA </a:t>
                </a:r>
                <a:r>
                  <a:rPr lang="lt-LT" sz="7200" dirty="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kuria traukos spindulius, kuriais būtų galima pajudinti kūnus</a:t>
                </a:r>
                <a:r>
                  <a:rPr lang="lt-LT" sz="7200" dirty="0" smtClean="0">
                    <a:solidFill>
                      <a:schemeClr val="accent1"/>
                    </a:solidFill>
                    <a:effectLst>
                      <a:glow rad="127000">
                        <a:srgbClr val="002060">
                          <a:alpha val="50000"/>
                        </a:srgbClr>
                      </a:glow>
                    </a:effectLst>
                    <a:latin typeface="HP Simplified" panose="020B0604020204020204" pitchFamily="34" charset="-70"/>
                    <a:cs typeface="Times New Roman" panose="02020603050405020304" pitchFamily="18" charset="0"/>
                  </a:rPr>
                  <a:t>. Pasaulyje, o ypač trečiojo pasaulio šalyse ,vis labiau populiarinami šviesą skleidžiantys prietaisai, naudojantys ne elektros energiją, bet sunkio jėgą. </a:t>
                </a:r>
              </a:p>
              <a:p>
                <a:pPr marL="0" indent="0">
                  <a:buNone/>
                </a:pPr>
                <a:endParaRPr lang="lt-LT" dirty="0" smtClean="0">
                  <a:solidFill>
                    <a:schemeClr val="bg1"/>
                  </a:solidFill>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en-US" dirty="0"/>
              </a:p>
            </p:txBody>
          </p:sp>
        </mc:Choice>
        <mc:Fallback xmlns="">
          <p:sp>
            <p:nvSpPr>
              <p:cNvPr id="8" name="Turinio vietos rezervavimo ženklas 2"/>
              <p:cNvSpPr txBox="1">
                <a:spLocks noRot="1" noChangeAspect="1" noMove="1" noResize="1" noEditPoints="1" noAdjustHandles="1" noChangeArrowheads="1" noChangeShapeType="1" noTextEdit="1"/>
              </p:cNvSpPr>
              <p:nvPr/>
            </p:nvSpPr>
            <p:spPr>
              <a:xfrm>
                <a:off x="990600" y="1978025"/>
                <a:ext cx="10515600" cy="4351338"/>
              </a:xfrm>
              <a:prstGeom prst="rect">
                <a:avLst/>
              </a:prstGeom>
              <a:blipFill rotWithShape="1">
                <a:blip r:embed="rId4"/>
                <a:stretch>
                  <a:fillRect l="-1101" t="-4202" b="-9944"/>
                </a:stretch>
              </a:blipFill>
            </p:spPr>
            <p:txBody>
              <a:bodyPr/>
              <a:lstStyle/>
              <a:p>
                <a:r>
                  <a:rPr lang="lt-LT">
                    <a:noFill/>
                  </a:rPr>
                  <a:t> </a:t>
                </a:r>
              </a:p>
            </p:txBody>
          </p:sp>
        </mc:Fallback>
      </mc:AlternateContent>
    </p:spTree>
    <p:extLst>
      <p:ext uri="{BB962C8B-B14F-4D97-AF65-F5344CB8AC3E}">
        <p14:creationId xmlns:p14="http://schemas.microsoft.com/office/powerpoint/2010/main" val="3972683890"/>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Gravitacijos įdomybės, paslaptys</a:t>
            </a:r>
            <a:endParaRPr lang="lt-LT" dirty="0"/>
          </a:p>
        </p:txBody>
      </p:sp>
      <p:sp>
        <p:nvSpPr>
          <p:cNvPr id="3" name="Content Placeholder 2"/>
          <p:cNvSpPr>
            <a:spLocks noGrp="1"/>
          </p:cNvSpPr>
          <p:nvPr>
            <p:ph idx="1"/>
          </p:nvPr>
        </p:nvSpPr>
        <p:spPr/>
        <p:txBody>
          <a:bodyPr/>
          <a:lstStyle/>
          <a:p>
            <a:endParaRPr lang="lt-LT"/>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6159"/>
            <a:ext cx="12136765" cy="6491758"/>
          </a:xfrm>
          <a:prstGeom prst="rect">
            <a:avLst/>
          </a:prstGeom>
        </p:spPr>
      </p:pic>
      <p:sp>
        <p:nvSpPr>
          <p:cNvPr id="5" name="Title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Gravitacijos įdomybės, paslaptys</a:t>
            </a:r>
            <a:endParaRPr lang="lt-LT"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7" name="Turinio vietos rezervavimo ženklas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en-US" dirty="0"/>
          </a:p>
        </p:txBody>
      </p:sp>
      <p:sp>
        <p:nvSpPr>
          <p:cNvPr id="8" name="Turinio vietos rezervavimo ženklas 2"/>
          <p:cNvSpPr txBox="1">
            <a:spLocks/>
          </p:cNvSpPr>
          <p:nvPr/>
        </p:nvSpPr>
        <p:spPr>
          <a:xfrm>
            <a:off x="1143000" y="2130425"/>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eriod"/>
            </a:pPr>
            <a:r>
              <a:rPr lang="lt-LT" sz="1800" dirty="0" smtClean="0">
                <a:solidFill>
                  <a:schemeClr val="accent1"/>
                </a:solidFill>
                <a:effectLst>
                  <a:glow rad="127000">
                    <a:srgbClr val="002060">
                      <a:alpha val="50000"/>
                    </a:srgbClr>
                  </a:glow>
                </a:effectLst>
                <a:latin typeface="HP Simplified" panose="020B0604020204020204" pitchFamily="34" charset="-70"/>
              </a:rPr>
              <a:t>Monetos </a:t>
            </a:r>
            <a:r>
              <a:rPr lang="lt-LT" sz="1800" dirty="0">
                <a:solidFill>
                  <a:schemeClr val="accent1"/>
                </a:solidFill>
                <a:effectLst>
                  <a:glow rad="127000">
                    <a:srgbClr val="002060">
                      <a:alpha val="50000"/>
                    </a:srgbClr>
                  </a:glow>
                </a:effectLst>
                <a:latin typeface="HP Simplified" panose="020B0604020204020204" pitchFamily="34" charset="-70"/>
              </a:rPr>
              <a:t>dydžio magnetukas turi tiek elektromagnetinės jėgos, kad jos pakanka įveikti visos Žemės traukos jėgą. Dėl to magnetas prikimba prie šaldytuvo durelių ir nekrenta ant žemės</a:t>
            </a:r>
            <a:r>
              <a:rPr lang="lt-LT" sz="1800" dirty="0" smtClean="0">
                <a:solidFill>
                  <a:schemeClr val="accent1"/>
                </a:solidFill>
                <a:effectLst>
                  <a:glow rad="127000">
                    <a:srgbClr val="002060">
                      <a:alpha val="50000"/>
                    </a:srgbClr>
                  </a:glow>
                </a:effectLst>
                <a:latin typeface="HP Simplified" panose="020B0604020204020204" pitchFamily="34" charset="-70"/>
              </a:rPr>
              <a:t>.</a:t>
            </a:r>
          </a:p>
          <a:p>
            <a:pPr marL="514350" indent="-514350">
              <a:buFont typeface="Arial" panose="020B0604020202020204" pitchFamily="34" charset="0"/>
              <a:buAutoNum type="arabicPeriod"/>
            </a:pPr>
            <a:r>
              <a:rPr lang="lt-LT" sz="1800" dirty="0">
                <a:solidFill>
                  <a:schemeClr val="accent1"/>
                </a:solidFill>
                <a:effectLst>
                  <a:glow rad="127000">
                    <a:srgbClr val="002060">
                      <a:alpha val="50000"/>
                    </a:srgbClr>
                  </a:glow>
                </a:effectLst>
                <a:latin typeface="HP Simplified" panose="020B0604020204020204" pitchFamily="34" charset="-70"/>
              </a:rPr>
              <a:t>Albertas Einšteinas buvo pirmas mokslininkas, kuris teigė, kad gravitacija yra ne kas kita, kaip erdvės ir laiko iškrypimas. Jo sukurta bendroji reliatyvumo teorija teigė, kad laikas šalia masyvių planetų ir žvaigždžių eina lėčiau negu tuščiame </a:t>
            </a:r>
            <a:r>
              <a:rPr lang="lt-LT" sz="1800" dirty="0" smtClean="0">
                <a:solidFill>
                  <a:schemeClr val="accent1"/>
                </a:solidFill>
                <a:effectLst>
                  <a:glow rad="127000">
                    <a:srgbClr val="002060">
                      <a:alpha val="50000"/>
                    </a:srgbClr>
                  </a:glow>
                </a:effectLst>
                <a:latin typeface="HP Simplified" panose="020B0604020204020204" pitchFamily="34" charset="-70"/>
              </a:rPr>
              <a:t>kosmose.</a:t>
            </a:r>
          </a:p>
          <a:p>
            <a:pPr marL="514350" indent="-514350">
              <a:buFont typeface="Arial" panose="020B0604020202020204" pitchFamily="34" charset="0"/>
              <a:buAutoNum type="arabicPeriod"/>
            </a:pPr>
            <a:r>
              <a:rPr lang="lt-LT" sz="1800" dirty="0">
                <a:solidFill>
                  <a:schemeClr val="accent1"/>
                </a:solidFill>
                <a:effectLst>
                  <a:glow rad="127000">
                    <a:srgbClr val="002060">
                      <a:alpha val="50000"/>
                    </a:srgbClr>
                  </a:glow>
                </a:effectLst>
                <a:latin typeface="HP Simplified" panose="020B0604020204020204" pitchFamily="34" charset="-70"/>
              </a:rPr>
              <a:t>Kadangi masyvus objektas iškreipia aplink save erdvę ir laiką, </a:t>
            </a:r>
            <a:r>
              <a:rPr lang="lt-LT" sz="1800" dirty="0" smtClean="0">
                <a:solidFill>
                  <a:schemeClr val="accent1"/>
                </a:solidFill>
                <a:effectLst>
                  <a:glow rad="127000">
                    <a:srgbClr val="002060">
                      <a:alpha val="50000"/>
                    </a:srgbClr>
                  </a:glow>
                </a:effectLst>
                <a:latin typeface="HP Simplified" panose="020B0604020204020204" pitchFamily="34" charset="-70"/>
              </a:rPr>
              <a:t>sklindanti šalia jo  šviesa išlinksta</a:t>
            </a:r>
            <a:r>
              <a:rPr lang="lt-LT" sz="1800" dirty="0">
                <a:solidFill>
                  <a:schemeClr val="accent1"/>
                </a:solidFill>
                <a:effectLst>
                  <a:glow rad="127000">
                    <a:srgbClr val="002060">
                      <a:alpha val="50000"/>
                    </a:srgbClr>
                  </a:glow>
                </a:effectLst>
                <a:latin typeface="HP Simplified" panose="020B0604020204020204" pitchFamily="34" charset="-70"/>
              </a:rPr>
              <a:t>. Dėl šio reiškinio, kuris vadinamas gravitaciniu lęšiu, mes galime matyti „kiaurai“ dideles žvaigždes - matyti kitus kosminius objektus, kuriuos užstoja artimesnės žvaigždės. Dėl tos pačios </a:t>
            </a:r>
            <a:r>
              <a:rPr lang="lt-LT" sz="1800" dirty="0" smtClean="0">
                <a:solidFill>
                  <a:schemeClr val="accent1"/>
                </a:solidFill>
                <a:effectLst>
                  <a:glow rad="127000">
                    <a:srgbClr val="002060">
                      <a:alpha val="50000"/>
                    </a:srgbClr>
                  </a:glow>
                </a:effectLst>
                <a:latin typeface="HP Simplified" panose="020B0604020204020204" pitchFamily="34" charset="-70"/>
              </a:rPr>
              <a:t>priežasties  </a:t>
            </a:r>
            <a:r>
              <a:rPr lang="lt-LT" sz="1800" dirty="0">
                <a:solidFill>
                  <a:schemeClr val="accent1"/>
                </a:solidFill>
                <a:effectLst>
                  <a:glow rad="127000">
                    <a:srgbClr val="002060">
                      <a:alpha val="50000"/>
                    </a:srgbClr>
                  </a:glow>
                </a:effectLst>
                <a:latin typeface="HP Simplified" panose="020B0604020204020204" pitchFamily="34" charset="-70"/>
              </a:rPr>
              <a:t>tai, ką mes matome naktiniame danguje, tėra optinė apgaulė - Visatoje žvaigždės ir galaktikos išsidėsčiusios kitaip ir jų dydžiai yra kitokie</a:t>
            </a:r>
            <a:r>
              <a:rPr lang="lt-LT" sz="1800" dirty="0" smtClean="0">
                <a:solidFill>
                  <a:schemeClr val="accent1"/>
                </a:solidFill>
                <a:effectLst>
                  <a:glow rad="127000">
                    <a:srgbClr val="002060">
                      <a:alpha val="50000"/>
                    </a:srgbClr>
                  </a:glow>
                </a:effectLst>
                <a:latin typeface="HP Simplified" panose="020B0604020204020204" pitchFamily="34" charset="-70"/>
              </a:rPr>
              <a:t>.</a:t>
            </a:r>
          </a:p>
          <a:p>
            <a:pPr marL="514350" indent="-514350">
              <a:buFont typeface="Arial" panose="020B0604020202020204" pitchFamily="34" charset="0"/>
              <a:buAutoNum type="arabicPeriod"/>
            </a:pPr>
            <a:r>
              <a:rPr lang="lt-LT" sz="1800" dirty="0">
                <a:solidFill>
                  <a:schemeClr val="accent1"/>
                </a:solidFill>
                <a:effectLst>
                  <a:glow rad="127000">
                    <a:srgbClr val="002060">
                      <a:alpha val="50000"/>
                    </a:srgbClr>
                  </a:glow>
                </a:effectLst>
                <a:latin typeface="HP Simplified" panose="020B0604020204020204" pitchFamily="34" charset="-70"/>
              </a:rPr>
              <a:t>Tam, kad įveiktų Žemės trauką, raketa turi skristi ne mažiau kaip </a:t>
            </a:r>
            <a:r>
              <a:rPr lang="lt-LT" sz="1800" dirty="0" smtClean="0">
                <a:solidFill>
                  <a:schemeClr val="accent1"/>
                </a:solidFill>
                <a:effectLst>
                  <a:glow rad="127000">
                    <a:srgbClr val="002060">
                      <a:alpha val="50000"/>
                    </a:srgbClr>
                  </a:glow>
                </a:effectLst>
                <a:latin typeface="HP Simplified" panose="020B0604020204020204" pitchFamily="34" charset="-70"/>
              </a:rPr>
              <a:t>11,2 </a:t>
            </a:r>
            <a:r>
              <a:rPr lang="lt-LT" sz="1800" dirty="0">
                <a:solidFill>
                  <a:schemeClr val="accent1"/>
                </a:solidFill>
                <a:effectLst>
                  <a:glow rad="127000">
                    <a:srgbClr val="002060">
                      <a:alpha val="50000"/>
                    </a:srgbClr>
                  </a:glow>
                </a:effectLst>
                <a:latin typeface="HP Simplified" panose="020B0604020204020204" pitchFamily="34" charset="-70"/>
              </a:rPr>
              <a:t>kilometrų per sekundę greičiu. Tik tuomet joje sėdintiems žmonėms pavyks ištrūkti iš gimtosios planetos gravitacijos gniaužtų ir pasiekti kitas planetas. </a:t>
            </a:r>
            <a:r>
              <a:rPr lang="lt-LT" sz="1800" dirty="0" smtClean="0">
                <a:solidFill>
                  <a:schemeClr val="accent1"/>
                </a:solidFill>
                <a:effectLst>
                  <a:glow rad="127000">
                    <a:srgbClr val="002060">
                      <a:alpha val="50000"/>
                    </a:srgbClr>
                  </a:glow>
                </a:effectLst>
                <a:latin typeface="HP Simplified" panose="020B0604020204020204" pitchFamily="34" charset="-70"/>
              </a:rPr>
              <a:t>Palyginkime: </a:t>
            </a:r>
            <a:r>
              <a:rPr lang="lt-LT" sz="1800" dirty="0">
                <a:solidFill>
                  <a:schemeClr val="accent1"/>
                </a:solidFill>
                <a:effectLst>
                  <a:glow rad="127000">
                    <a:srgbClr val="002060">
                      <a:alpha val="50000"/>
                    </a:srgbClr>
                  </a:glow>
                </a:effectLst>
                <a:latin typeface="HP Simplified" panose="020B0604020204020204" pitchFamily="34" charset="-70"/>
              </a:rPr>
              <a:t>keleivinis lėktuvas skrenda vidutiniškai 0,25 kilometro per </a:t>
            </a:r>
            <a:r>
              <a:rPr lang="lt-LT" sz="1800" dirty="0" smtClean="0">
                <a:solidFill>
                  <a:schemeClr val="accent1"/>
                </a:solidFill>
                <a:effectLst>
                  <a:glow rad="127000">
                    <a:srgbClr val="002060">
                      <a:alpha val="50000"/>
                    </a:srgbClr>
                  </a:glow>
                </a:effectLst>
                <a:latin typeface="HP Simplified" panose="020B0604020204020204" pitchFamily="34" charset="-70"/>
              </a:rPr>
              <a:t>sekundę.</a:t>
            </a:r>
          </a:p>
          <a:p>
            <a:pPr marL="0" indent="0">
              <a:buNone/>
            </a:pPr>
            <a:r>
              <a:rPr lang="lt-LT" sz="1600" dirty="0">
                <a:solidFill>
                  <a:schemeClr val="bg1"/>
                </a:solidFill>
                <a:latin typeface="HP Simplified" panose="020B0604020204020204" pitchFamily="34" charset="-70"/>
              </a:rPr>
              <a:t/>
            </a:r>
            <a:br>
              <a:rPr lang="lt-LT" sz="1600" dirty="0">
                <a:solidFill>
                  <a:schemeClr val="bg1"/>
                </a:solidFill>
                <a:latin typeface="HP Simplified" panose="020B0604020204020204" pitchFamily="34" charset="-70"/>
              </a:rPr>
            </a:br>
            <a:r>
              <a:rPr lang="lt-LT" sz="1600" dirty="0">
                <a:solidFill>
                  <a:schemeClr val="bg1"/>
                </a:solidFill>
              </a:rPr>
              <a:t/>
            </a:r>
            <a:br>
              <a:rPr lang="lt-LT" sz="1600" dirty="0">
                <a:solidFill>
                  <a:schemeClr val="bg1"/>
                </a:solidFill>
              </a:rPr>
            </a:br>
            <a:r>
              <a:rPr lang="lt-LT" sz="1600" dirty="0"/>
              <a:t/>
            </a:r>
            <a:br>
              <a:rPr lang="lt-LT" sz="1600" dirty="0"/>
            </a:br>
            <a:r>
              <a:rPr lang="lt-LT" sz="1600" dirty="0"/>
              <a:t/>
            </a:r>
            <a:br>
              <a:rPr lang="lt-LT" sz="1600" dirty="0"/>
            </a:br>
            <a:r>
              <a:rPr lang="lt-LT" sz="1600" dirty="0"/>
              <a:t/>
            </a:r>
            <a:br>
              <a:rPr lang="lt-LT" sz="1600" dirty="0"/>
            </a:br>
            <a:r>
              <a:rPr lang="lt-LT" sz="1600" dirty="0"/>
              <a:t/>
            </a:r>
            <a:br>
              <a:rPr lang="lt-LT" sz="1600" dirty="0"/>
            </a:br>
            <a:r>
              <a:rPr lang="lt-LT" sz="1600" dirty="0" smtClean="0">
                <a:solidFill>
                  <a:schemeClr val="bg1"/>
                </a:solidFill>
                <a:latin typeface="Times New Roman" panose="02020603050405020304" pitchFamily="18" charset="0"/>
                <a:cs typeface="Times New Roman" panose="02020603050405020304" pitchFamily="18" charset="0"/>
              </a:rPr>
              <a:t> </a:t>
            </a: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en-US" sz="1600" dirty="0"/>
          </a:p>
        </p:txBody>
      </p:sp>
    </p:spTree>
    <p:extLst>
      <p:ext uri="{BB962C8B-B14F-4D97-AF65-F5344CB8AC3E}">
        <p14:creationId xmlns:p14="http://schemas.microsoft.com/office/powerpoint/2010/main" val="1749546339"/>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p:txBody>
              <a:bodyPr>
                <a:normAutofit fontScale="92500" lnSpcReduction="20000"/>
              </a:bodyPr>
              <a:lstStyle/>
              <a:p>
                <a:pPr marL="514350" indent="-514350">
                  <a:buAutoNum type="arabicPeriod"/>
                </a:pPr>
                <a:r>
                  <a:rPr lang="lt-LT" dirty="0" smtClean="0">
                    <a:latin typeface="Times New Roman" panose="02020603050405020304" pitchFamily="18" charset="0"/>
                    <a:cs typeface="Times New Roman" panose="02020603050405020304" pitchFamily="18" charset="0"/>
                  </a:rPr>
                  <a:t>Nuo ko priklauso gravitacija?</a:t>
                </a:r>
              </a:p>
              <a:p>
                <a:pPr marL="514350" indent="-514350">
                  <a:buAutoNum type="arabicPeriod"/>
                </a:pPr>
                <a:r>
                  <a:rPr lang="lt-LT" dirty="0" smtClean="0">
                    <a:latin typeface="Times New Roman" panose="02020603050405020304" pitchFamily="18" charset="0"/>
                    <a:cs typeface="Times New Roman" panose="02020603050405020304" pitchFamily="18" charset="0"/>
                  </a:rPr>
                  <a:t>Užbaikite sakinį. Gravitacija - viena </a:t>
                </a:r>
                <a:r>
                  <a:rPr lang="lt-LT" dirty="0">
                    <a:latin typeface="Times New Roman" panose="02020603050405020304" pitchFamily="18" charset="0"/>
                    <a:cs typeface="Times New Roman" panose="02020603050405020304" pitchFamily="18" charset="0"/>
                  </a:rPr>
                  <a:t>iš </a:t>
                </a:r>
                <a:r>
                  <a:rPr lang="lt-LT" dirty="0" smtClean="0">
                    <a:latin typeface="Times New Roman" panose="02020603050405020304" pitchFamily="18" charset="0"/>
                    <a:cs typeface="Times New Roman" panose="02020603050405020304" pitchFamily="18" charset="0"/>
                  </a:rPr>
                  <a:t>keturių_____________________ </a:t>
                </a:r>
                <a:r>
                  <a:rPr lang="lt-LT" dirty="0">
                    <a:latin typeface="Times New Roman" panose="02020603050405020304" pitchFamily="18" charset="0"/>
                    <a:cs typeface="Times New Roman" panose="02020603050405020304" pitchFamily="18" charset="0"/>
                  </a:rPr>
                  <a:t>gamtoje</a:t>
                </a:r>
                <a:r>
                  <a:rPr lang="lt-LT" dirty="0" smtClean="0">
                    <a:latin typeface="Times New Roman" panose="02020603050405020304" pitchFamily="18" charset="0"/>
                    <a:cs typeface="Times New Roman" panose="02020603050405020304" pitchFamily="18" charset="0"/>
                  </a:rPr>
                  <a:t>.</a:t>
                </a:r>
              </a:p>
              <a:p>
                <a:pPr marL="514350" indent="-514350">
                  <a:buAutoNum type="arabicPeriod"/>
                </a:pPr>
                <a:r>
                  <a:rPr lang="lt-LT" dirty="0" smtClean="0">
                    <a:latin typeface="Times New Roman" panose="02020603050405020304" pitchFamily="18" charset="0"/>
                    <a:cs typeface="Times New Roman" panose="02020603050405020304" pitchFamily="18" charset="0"/>
                  </a:rPr>
                  <a:t>Kas yra gravitacinis centras?</a:t>
                </a:r>
              </a:p>
              <a:p>
                <a:pPr marL="514350" indent="-514350">
                  <a:buAutoNum type="arabicPeriod"/>
                </a:pPr>
                <a:r>
                  <a:rPr lang="lt-LT" dirty="0" smtClean="0">
                    <a:latin typeface="Times New Roman" panose="02020603050405020304" pitchFamily="18" charset="0"/>
                    <a:cs typeface="Times New Roman" panose="02020603050405020304" pitchFamily="18" charset="0"/>
                  </a:rPr>
                  <a:t>Kas žymima simboliu </a:t>
                </a:r>
                <a14:m>
                  <m:oMath xmlns:m="http://schemas.openxmlformats.org/officeDocument/2006/math">
                    <m:r>
                      <a:rPr lang="en-US" i="1" smtClean="0">
                        <a:solidFill>
                          <a:schemeClr val="tx1"/>
                        </a:solidFill>
                        <a:latin typeface="Cambria Math"/>
                      </a:rPr>
                      <m:t>𝑅</m:t>
                    </m:r>
                  </m:oMath>
                </a14:m>
                <a:r>
                  <a:rPr lang="lt-LT" dirty="0" smtClean="0">
                    <a:latin typeface="Times New Roman" panose="02020603050405020304" pitchFamily="18" charset="0"/>
                    <a:cs typeface="Times New Roman" panose="02020603050405020304" pitchFamily="18" charset="0"/>
                  </a:rPr>
                  <a:t>gravitacijos apskaičiavimo formulėje?</a:t>
                </a:r>
              </a:p>
              <a:p>
                <a:pPr marL="514350" indent="-514350">
                  <a:buAutoNum type="arabicPeriod"/>
                </a:pPr>
                <a:r>
                  <a:rPr lang="lt-LT" dirty="0" smtClean="0">
                    <a:latin typeface="Times New Roman" panose="02020603050405020304" pitchFamily="18" charset="0"/>
                    <a:cs typeface="Times New Roman" panose="02020603050405020304" pitchFamily="18" charset="0"/>
                  </a:rPr>
                  <a:t>Pateikite gravitacijos astronomijoje pavyzdžių.</a:t>
                </a:r>
              </a:p>
              <a:p>
                <a:pPr marL="514350" indent="-514350">
                  <a:buFont typeface="Arial" panose="020B0604020202020204" pitchFamily="34" charset="0"/>
                  <a:buAutoNum type="arabicPeriod"/>
                </a:pPr>
                <a:r>
                  <a:rPr lang="lt-LT" dirty="0" smtClean="0">
                    <a:solidFill>
                      <a:schemeClr val="tx1"/>
                    </a:solidFill>
                    <a:latin typeface="Times New Roman" panose="02020603050405020304" pitchFamily="18" charset="0"/>
                    <a:cs typeface="Times New Roman" panose="02020603050405020304" pitchFamily="18" charset="0"/>
                  </a:rPr>
                  <a:t>Užbaikite gravitacijos </a:t>
                </a:r>
                <a:r>
                  <a:rPr lang="lt-LT" dirty="0">
                    <a:latin typeface="Times New Roman" panose="02020603050405020304" pitchFamily="18" charset="0"/>
                    <a:cs typeface="Times New Roman" panose="02020603050405020304" pitchFamily="18" charset="0"/>
                  </a:rPr>
                  <a:t>a</a:t>
                </a:r>
                <a:r>
                  <a:rPr lang="lt-LT" dirty="0" smtClean="0">
                    <a:latin typeface="Times New Roman" panose="02020603050405020304" pitchFamily="18" charset="0"/>
                    <a:cs typeface="Times New Roman" panose="02020603050405020304" pitchFamily="18" charset="0"/>
                  </a:rPr>
                  <a:t>pskaičiavimo formulę </a:t>
                </a:r>
                <a14:m>
                  <m:oMath xmlns:m="http://schemas.openxmlformats.org/officeDocument/2006/math">
                    <m:sSub>
                      <m:sSubPr>
                        <m:ctrlPr>
                          <a:rPr lang="lt-LT" i="1">
                            <a:solidFill>
                              <a:schemeClr val="tx1"/>
                            </a:solidFill>
                            <a:latin typeface="Cambria Math" panose="02040503050406030204" pitchFamily="18" charset="0"/>
                          </a:rPr>
                        </m:ctrlPr>
                      </m:sSubPr>
                      <m:e>
                        <m:r>
                          <a:rPr lang="lt-LT" i="1">
                            <a:solidFill>
                              <a:schemeClr val="tx1"/>
                            </a:solidFill>
                            <a:latin typeface="Cambria Math" panose="02040503050406030204" pitchFamily="18" charset="0"/>
                          </a:rPr>
                          <m:t>𝐹</m:t>
                        </m:r>
                      </m:e>
                      <m:sub>
                        <m:r>
                          <a:rPr lang="lt-LT" i="1">
                            <a:solidFill>
                              <a:schemeClr val="tx1"/>
                            </a:solidFill>
                            <a:latin typeface="Cambria Math" panose="02040503050406030204" pitchFamily="18" charset="0"/>
                          </a:rPr>
                          <m:t>𝑔</m:t>
                        </m:r>
                      </m:sub>
                    </m:sSub>
                    <m:r>
                      <a:rPr lang="lt-LT" i="1">
                        <a:solidFill>
                          <a:schemeClr val="tx1"/>
                        </a:solidFill>
                        <a:latin typeface="Cambria Math"/>
                      </a:rPr>
                      <m:t>=</m:t>
                    </m:r>
                    <m:r>
                      <a:rPr lang="lt-LT" i="1">
                        <a:solidFill>
                          <a:schemeClr val="tx1"/>
                        </a:solidFill>
                        <a:latin typeface="Cambria Math" panose="02040503050406030204" pitchFamily="18" charset="0"/>
                      </a:rPr>
                      <m:t>𝐺</m:t>
                    </m:r>
                    <m:f>
                      <m:fPr>
                        <m:ctrlPr>
                          <a:rPr lang="lt-LT" i="1">
                            <a:solidFill>
                              <a:schemeClr val="tx1"/>
                            </a:solidFill>
                            <a:latin typeface="Cambria Math" panose="02040503050406030204" pitchFamily="18" charset="0"/>
                          </a:rPr>
                        </m:ctrlPr>
                      </m:fPr>
                      <m:num>
                        <m:sSub>
                          <m:sSubPr>
                            <m:ctrlPr>
                              <a:rPr lang="lt-LT" i="1">
                                <a:solidFill>
                                  <a:schemeClr val="tx1"/>
                                </a:solidFill>
                                <a:latin typeface="Cambria Math" panose="02040503050406030204" pitchFamily="18" charset="0"/>
                              </a:rPr>
                            </m:ctrlPr>
                          </m:sSubPr>
                          <m:e>
                            <m:r>
                              <a:rPr lang="en-US" i="1">
                                <a:solidFill>
                                  <a:schemeClr val="tx1"/>
                                </a:solidFill>
                                <a:latin typeface="Cambria Math"/>
                              </a:rPr>
                              <m:t>𝑚</m:t>
                            </m:r>
                          </m:e>
                          <m:sub>
                            <m:r>
                              <a:rPr lang="en-US" i="1">
                                <a:solidFill>
                                  <a:schemeClr val="tx1"/>
                                </a:solidFill>
                                <a:latin typeface="Cambria Math"/>
                              </a:rPr>
                              <m:t>1</m:t>
                            </m:r>
                          </m:sub>
                        </m:sSub>
                        <m:sSub>
                          <m:sSubPr>
                            <m:ctrlPr>
                              <a:rPr lang="lt-LT" i="1">
                                <a:solidFill>
                                  <a:schemeClr val="tx1"/>
                                </a:solidFill>
                                <a:latin typeface="Cambria Math" panose="02040503050406030204" pitchFamily="18" charset="0"/>
                              </a:rPr>
                            </m:ctrlPr>
                          </m:sSubPr>
                          <m:e>
                            <m:r>
                              <a:rPr lang="en-US" i="1">
                                <a:solidFill>
                                  <a:schemeClr val="tx1"/>
                                </a:solidFill>
                                <a:latin typeface="Cambria Math"/>
                              </a:rPr>
                              <m:t>𝑚</m:t>
                            </m:r>
                          </m:e>
                          <m:sub>
                            <m:r>
                              <a:rPr lang="en-US" i="1">
                                <a:solidFill>
                                  <a:schemeClr val="tx1"/>
                                </a:solidFill>
                                <a:latin typeface="Cambria Math"/>
                              </a:rPr>
                              <m:t>2</m:t>
                            </m:r>
                          </m:sub>
                        </m:sSub>
                      </m:num>
                      <m:den>
                        <m:sSup>
                          <m:sSupPr>
                            <m:ctrlPr>
                              <a:rPr lang="lt-LT" i="1">
                                <a:solidFill>
                                  <a:schemeClr val="tx1"/>
                                </a:solidFill>
                                <a:latin typeface="Cambria Math" panose="02040503050406030204" pitchFamily="18" charset="0"/>
                              </a:rPr>
                            </m:ctrlPr>
                          </m:sSupPr>
                          <m:e>
                            <m:r>
                              <a:rPr lang="en-US" i="1">
                                <a:solidFill>
                                  <a:schemeClr val="tx1"/>
                                </a:solidFill>
                                <a:latin typeface="Cambria Math"/>
                              </a:rPr>
                              <m:t>𝑅</m:t>
                            </m:r>
                          </m:e>
                          <m:sup>
                            <m:r>
                              <a:rPr lang="en-US" i="1">
                                <a:solidFill>
                                  <a:schemeClr val="tx1"/>
                                </a:solidFill>
                                <a:latin typeface="Cambria Math"/>
                              </a:rPr>
                              <m:t>2</m:t>
                            </m:r>
                          </m:sup>
                        </m:sSup>
                      </m:den>
                    </m:f>
                  </m:oMath>
                </a14:m>
                <a:endParaRPr lang="lt-LT" dirty="0" smtClean="0">
                  <a:solidFill>
                    <a:schemeClr val="tx1"/>
                  </a:solidFill>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r>
                  <a:rPr lang="lt-LT" dirty="0" smtClean="0">
                    <a:latin typeface="Times New Roman" panose="02020603050405020304" pitchFamily="18" charset="0"/>
                    <a:cs typeface="Times New Roman" panose="02020603050405020304" pitchFamily="18" charset="0"/>
                  </a:rPr>
                  <a:t>Užbaikite sakinį. Dabartinė </a:t>
                </a:r>
                <a:r>
                  <a:rPr lang="lt-LT" dirty="0">
                    <a:latin typeface="Times New Roman" panose="02020603050405020304" pitchFamily="18" charset="0"/>
                    <a:cs typeface="Times New Roman" panose="02020603050405020304" pitchFamily="18" charset="0"/>
                  </a:rPr>
                  <a:t>fizika apibūdina gravitaciją </a:t>
                </a:r>
                <a:r>
                  <a:rPr lang="lt-LT" dirty="0" smtClean="0">
                    <a:latin typeface="Times New Roman" panose="02020603050405020304" pitchFamily="18" charset="0"/>
                    <a:cs typeface="Times New Roman" panose="02020603050405020304" pitchFamily="18" charset="0"/>
                  </a:rPr>
                  <a:t>naudodamasi______________________.</a:t>
                </a:r>
              </a:p>
              <a:p>
                <a:pPr marL="514350" indent="-514350">
                  <a:buFont typeface="Arial" panose="020B0604020202020204" pitchFamily="34" charset="0"/>
                  <a:buAutoNum type="arabicPeriod"/>
                </a:pPr>
                <a:r>
                  <a:rPr lang="lt-LT" dirty="0" smtClean="0">
                    <a:latin typeface="Times New Roman" panose="02020603050405020304" pitchFamily="18" charset="0"/>
                    <a:cs typeface="Times New Roman" panose="02020603050405020304" pitchFamily="18" charset="0"/>
                  </a:rPr>
                  <a:t>Gravitacija yra: a) jėga b) sąveika c) dėsnis.</a:t>
                </a:r>
              </a:p>
              <a:p>
                <a:pPr marL="514350" indent="-514350">
                  <a:buFont typeface="Arial" panose="020B0604020202020204" pitchFamily="34" charset="0"/>
                  <a:buAutoNum type="arabicPeriod"/>
                </a:pPr>
                <a:r>
                  <a:rPr lang="lt-LT" dirty="0" smtClean="0">
                    <a:latin typeface="Times New Roman" panose="02020603050405020304" pitchFamily="18" charset="0"/>
                    <a:cs typeface="Times New Roman" panose="02020603050405020304" pitchFamily="18" charset="0"/>
                  </a:rPr>
                  <a:t>Kaip galima panaudoti gravitaciją?</a:t>
                </a: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en-US" dirty="0"/>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blipFill rotWithShape="1">
                <a:blip r:embed="rId2"/>
                <a:stretch>
                  <a:fillRect l="-928" t="-3782" b="-1401"/>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5" name="Antraštė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rPr>
              <a:t>Išvada</a:t>
            </a:r>
            <a:endParaRPr lang="en-US" sz="5700" dirty="0">
              <a:solidFill>
                <a:schemeClr val="accent1">
                  <a:lumMod val="40000"/>
                  <a:lumOff val="60000"/>
                </a:schemeClr>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6" name="Turinio vietos rezervavimo ženklas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3500" dirty="0" smtClean="0">
                <a:solidFill>
                  <a:schemeClr val="bg1"/>
                </a:solidFill>
                <a:latin typeface="HP Simplified" panose="020B0604020204020204" pitchFamily="34" charset="-70"/>
                <a:cs typeface="Times New Roman" panose="02020603050405020304" pitchFamily="18" charset="0"/>
              </a:rPr>
              <a:t>  </a:t>
            </a:r>
          </a:p>
          <a:p>
            <a:pPr marL="0" indent="0">
              <a:buNone/>
            </a:pPr>
            <a:endParaRPr lang="lt-LT" dirty="0" smtClean="0">
              <a:solidFill>
                <a:schemeClr val="bg1"/>
              </a:solidFill>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en-US" dirty="0"/>
          </a:p>
        </p:txBody>
      </p:sp>
      <p:sp>
        <p:nvSpPr>
          <p:cNvPr id="7" name="Turinio vietos rezervavimo ženklas 2"/>
          <p:cNvSpPr txBox="1">
            <a:spLocks/>
          </p:cNvSpPr>
          <p:nvPr/>
        </p:nvSpPr>
        <p:spPr>
          <a:xfrm>
            <a:off x="1143000" y="2130425"/>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1600" dirty="0">
                <a:solidFill>
                  <a:schemeClr val="bg1"/>
                </a:solidFill>
                <a:latin typeface="HP Simplified" panose="020B0604020204020204" pitchFamily="34" charset="-70"/>
              </a:rPr>
              <a:t/>
            </a:r>
            <a:br>
              <a:rPr lang="lt-LT" sz="1600" dirty="0">
                <a:solidFill>
                  <a:schemeClr val="bg1"/>
                </a:solidFill>
                <a:latin typeface="HP Simplified" panose="020B0604020204020204" pitchFamily="34" charset="-70"/>
              </a:rPr>
            </a:br>
            <a:r>
              <a:rPr lang="lt-LT" sz="1600" dirty="0">
                <a:solidFill>
                  <a:schemeClr val="bg1"/>
                </a:solidFill>
              </a:rPr>
              <a:t/>
            </a:r>
            <a:br>
              <a:rPr lang="lt-LT" sz="1600" dirty="0">
                <a:solidFill>
                  <a:schemeClr val="bg1"/>
                </a:solidFill>
              </a:rPr>
            </a:br>
            <a:r>
              <a:rPr lang="lt-LT" sz="1600" dirty="0"/>
              <a:t/>
            </a:r>
            <a:br>
              <a:rPr lang="lt-LT" sz="1600" dirty="0"/>
            </a:br>
            <a:r>
              <a:rPr lang="lt-LT" sz="1600" dirty="0"/>
              <a:t/>
            </a:r>
            <a:br>
              <a:rPr lang="lt-LT" sz="1600" dirty="0"/>
            </a:br>
            <a:r>
              <a:rPr lang="lt-LT" sz="1600" dirty="0"/>
              <a:t/>
            </a:r>
            <a:br>
              <a:rPr lang="lt-LT" sz="1600" dirty="0"/>
            </a:br>
            <a:r>
              <a:rPr lang="lt-LT" sz="1600" dirty="0"/>
              <a:t/>
            </a:r>
            <a:br>
              <a:rPr lang="lt-LT" sz="1600" dirty="0"/>
            </a:br>
            <a:r>
              <a:rPr lang="lt-LT" sz="1600" dirty="0" smtClean="0">
                <a:solidFill>
                  <a:schemeClr val="bg1"/>
                </a:solidFill>
                <a:latin typeface="Times New Roman" panose="02020603050405020304" pitchFamily="18" charset="0"/>
                <a:cs typeface="Times New Roman" panose="02020603050405020304" pitchFamily="18" charset="0"/>
              </a:rPr>
              <a:t> </a:t>
            </a: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en-US" sz="1600" dirty="0"/>
          </a:p>
        </p:txBody>
      </p:sp>
      <p:sp>
        <p:nvSpPr>
          <p:cNvPr id="8" name="Turinio vietos rezervavimo ženklas 2"/>
          <p:cNvSpPr txBox="1">
            <a:spLocks/>
          </p:cNvSpPr>
          <p:nvPr/>
        </p:nvSpPr>
        <p:spPr>
          <a:xfrm>
            <a:off x="1295400" y="2282825"/>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sz="2400" dirty="0" smtClean="0">
                <a:solidFill>
                  <a:schemeClr val="accent1"/>
                </a:solidFill>
                <a:effectLst>
                  <a:glow rad="127000">
                    <a:srgbClr val="002060">
                      <a:alpha val="50000"/>
                    </a:srgbClr>
                  </a:glow>
                </a:effectLst>
                <a:latin typeface="HP Simplified" panose="020B0604020204020204" pitchFamily="34" charset="-70"/>
              </a:rPr>
              <a:t>Mūsų mokslas pažengęs. Kasdien sulaukiame vis daugiau naujienų šioje srityje, vis sunkiau negailėdami nei laiko, nei jėgų dirba mokslininkai. Jie tiria, atranda, kuria... Taip pasiekėme tikrai daug. Tačiau, kad ir kiek paslapčių išsiaiškiname, kad ir kiek medžiagų atrandame, kad ir kiek prietaisų sukuriame, vis dar nepajėgiame įminti visų Visatos paslapčių. O ir tos, kurias išsiaiškiname pažeria visą saują naujų, dar labiau neįtikėtinų...</a:t>
            </a:r>
          </a:p>
          <a:p>
            <a:pPr marL="0" indent="0">
              <a:buNone/>
            </a:pPr>
            <a:endParaRPr lang="lt-LT" sz="1800" dirty="0">
              <a:solidFill>
                <a:schemeClr val="accent1"/>
              </a:solidFill>
              <a:effectLst>
                <a:glow rad="127000">
                  <a:srgbClr val="002060">
                    <a:alpha val="50000"/>
                  </a:srgbClr>
                </a:glow>
              </a:effectLst>
              <a:latin typeface="HP Simplified" panose="020B0604020204020204" pitchFamily="34" charset="-70"/>
            </a:endParaRPr>
          </a:p>
          <a:p>
            <a:pPr marL="0" indent="0">
              <a:buNone/>
            </a:pPr>
            <a:endParaRPr lang="lt-LT" sz="1800" dirty="0" smtClean="0">
              <a:solidFill>
                <a:schemeClr val="accent1"/>
              </a:solidFill>
              <a:effectLst>
                <a:glow rad="127000">
                  <a:srgbClr val="002060">
                    <a:alpha val="50000"/>
                  </a:srgbClr>
                </a:glow>
              </a:effectLst>
              <a:latin typeface="HP Simplified" panose="020B0604020204020204" pitchFamily="34" charset="-70"/>
            </a:endParaRPr>
          </a:p>
          <a:p>
            <a:pPr marL="0" indent="0">
              <a:buNone/>
            </a:pPr>
            <a:endParaRPr lang="lt-LT" sz="1800" dirty="0">
              <a:solidFill>
                <a:schemeClr val="accent1"/>
              </a:solidFill>
              <a:effectLst>
                <a:glow rad="127000">
                  <a:srgbClr val="002060">
                    <a:alpha val="50000"/>
                  </a:srgbClr>
                </a:glow>
              </a:effectLst>
              <a:latin typeface="HP Simplified" panose="020B0604020204020204" pitchFamily="34" charset="-70"/>
            </a:endParaRPr>
          </a:p>
          <a:p>
            <a:pPr marL="0" indent="0" algn="r">
              <a:buNone/>
            </a:pPr>
            <a:endParaRPr lang="lt-LT" sz="1800" dirty="0" smtClean="0">
              <a:solidFill>
                <a:schemeClr val="accent1"/>
              </a:solidFill>
              <a:effectLst>
                <a:glow rad="127000">
                  <a:srgbClr val="002060">
                    <a:alpha val="50000"/>
                  </a:srgbClr>
                </a:glow>
              </a:effectLst>
              <a:latin typeface="HP Simplified" panose="020B0604020204020204" pitchFamily="34" charset="-70"/>
            </a:endParaRPr>
          </a:p>
          <a:p>
            <a:pPr marL="0" indent="0" algn="r">
              <a:buNone/>
            </a:pPr>
            <a:r>
              <a:rPr lang="lt-LT" sz="1800" dirty="0" smtClean="0">
                <a:solidFill>
                  <a:schemeClr val="accent1"/>
                </a:solidFill>
                <a:effectLst>
                  <a:glow rad="127000">
                    <a:srgbClr val="002060">
                      <a:alpha val="50000"/>
                    </a:srgbClr>
                  </a:glow>
                </a:effectLst>
                <a:latin typeface="HP Simplified" panose="020B0604020204020204" pitchFamily="34" charset="-70"/>
              </a:rPr>
              <a:t>Mokslas </a:t>
            </a:r>
            <a:r>
              <a:rPr lang="lt-LT" sz="1800" dirty="0">
                <a:solidFill>
                  <a:schemeClr val="accent1"/>
                </a:solidFill>
                <a:effectLst>
                  <a:glow rad="127000">
                    <a:srgbClr val="002060">
                      <a:alpha val="50000"/>
                    </a:srgbClr>
                  </a:glow>
                </a:effectLst>
                <a:latin typeface="HP Simplified" panose="020B0604020204020204" pitchFamily="34" charset="-70"/>
              </a:rPr>
              <a:t>nebuvo ir niekuomet nebus užbaigta knyga. Kiekvienas svarbus laimėjimas iškelia </a:t>
            </a:r>
            <a:r>
              <a:rPr lang="lt-LT" sz="1800" dirty="0" smtClean="0">
                <a:solidFill>
                  <a:schemeClr val="accent1"/>
                </a:solidFill>
                <a:effectLst>
                  <a:glow rad="127000">
                    <a:srgbClr val="002060">
                      <a:alpha val="50000"/>
                    </a:srgbClr>
                  </a:glow>
                </a:effectLst>
                <a:latin typeface="HP Simplified" panose="020B0604020204020204" pitchFamily="34" charset="-70"/>
              </a:rPr>
              <a:t>naujų klausimų</a:t>
            </a:r>
            <a:r>
              <a:rPr lang="lt-LT" sz="1800" dirty="0">
                <a:solidFill>
                  <a:schemeClr val="accent1"/>
                </a:solidFill>
                <a:effectLst>
                  <a:glow rad="127000">
                    <a:srgbClr val="002060">
                      <a:alpha val="50000"/>
                    </a:srgbClr>
                  </a:glow>
                </a:effectLst>
                <a:latin typeface="HP Simplified" panose="020B0604020204020204" pitchFamily="34" charset="-70"/>
              </a:rPr>
              <a:t>, o </a:t>
            </a:r>
            <a:r>
              <a:rPr lang="lt-LT" sz="1800" dirty="0" smtClean="0">
                <a:solidFill>
                  <a:schemeClr val="accent1"/>
                </a:solidFill>
                <a:effectLst>
                  <a:glow rad="127000">
                    <a:srgbClr val="002060">
                      <a:alpha val="50000"/>
                    </a:srgbClr>
                  </a:glow>
                </a:effectLst>
                <a:latin typeface="HP Simplified" panose="020B0604020204020204" pitchFamily="34" charset="-70"/>
              </a:rPr>
              <a:t>bet kokia </a:t>
            </a:r>
            <a:r>
              <a:rPr lang="lt-LT" sz="1800" dirty="0">
                <a:solidFill>
                  <a:schemeClr val="accent1"/>
                </a:solidFill>
                <a:effectLst>
                  <a:glow rad="127000">
                    <a:srgbClr val="002060">
                      <a:alpha val="50000"/>
                    </a:srgbClr>
                  </a:glow>
                </a:effectLst>
                <a:latin typeface="HP Simplified" panose="020B0604020204020204" pitchFamily="34" charset="-70"/>
              </a:rPr>
              <a:t>raida ilgainiui susiduria su naujais, kaskart didesniais sunkumais</a:t>
            </a:r>
            <a:r>
              <a:rPr lang="lt-LT" sz="1800" dirty="0" smtClean="0">
                <a:solidFill>
                  <a:schemeClr val="accent1"/>
                </a:solidFill>
                <a:effectLst>
                  <a:glow rad="127000">
                    <a:srgbClr val="002060">
                      <a:alpha val="50000"/>
                    </a:srgbClr>
                  </a:glow>
                </a:effectLst>
                <a:latin typeface="HP Simplified" panose="020B0604020204020204" pitchFamily="34" charset="-70"/>
              </a:rPr>
              <a:t>.  (Albert Einstein)</a:t>
            </a:r>
            <a:endParaRPr lang="lt-LT" sz="1800" dirty="0">
              <a:solidFill>
                <a:schemeClr val="accent1"/>
              </a:solidFill>
              <a:effectLst>
                <a:glow rad="127000">
                  <a:srgbClr val="002060">
                    <a:alpha val="50000"/>
                  </a:srgbClr>
                </a:glow>
              </a:effectLst>
              <a:latin typeface="HP Simplified" panose="020B0604020204020204" pitchFamily="34" charset="-70"/>
            </a:endParaRPr>
          </a:p>
          <a:p>
            <a:pPr marL="0" indent="0">
              <a:buNone/>
            </a:pPr>
            <a:r>
              <a:rPr lang="lt-LT" sz="1800" dirty="0" smtClean="0">
                <a:solidFill>
                  <a:schemeClr val="bg1"/>
                </a:solidFill>
                <a:latin typeface="HP Simplified" panose="020B0604020204020204" pitchFamily="34" charset="-70"/>
              </a:rPr>
              <a:t/>
            </a:r>
            <a:br>
              <a:rPr lang="lt-LT" sz="1800" dirty="0" smtClean="0">
                <a:solidFill>
                  <a:schemeClr val="bg1"/>
                </a:solidFill>
                <a:latin typeface="HP Simplified" panose="020B0604020204020204" pitchFamily="34" charset="-70"/>
              </a:rPr>
            </a:br>
            <a:r>
              <a:rPr lang="lt-LT" sz="1400" dirty="0" smtClean="0">
                <a:solidFill>
                  <a:schemeClr val="bg1"/>
                </a:solidFill>
              </a:rPr>
              <a:t/>
            </a:r>
            <a:br>
              <a:rPr lang="lt-LT" sz="1400" dirty="0" smtClean="0">
                <a:solidFill>
                  <a:schemeClr val="bg1"/>
                </a:solidFill>
              </a:rPr>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t/>
            </a:r>
            <a:br>
              <a:rPr lang="lt-LT" sz="1600" dirty="0" smtClean="0"/>
            </a:br>
            <a:r>
              <a:rPr lang="lt-LT" sz="1600" dirty="0" smtClean="0">
                <a:solidFill>
                  <a:schemeClr val="bg1"/>
                </a:solidFill>
                <a:latin typeface="Times New Roman" panose="02020603050405020304" pitchFamily="18" charset="0"/>
                <a:cs typeface="Times New Roman" panose="02020603050405020304" pitchFamily="18" charset="0"/>
              </a:rPr>
              <a:t> </a:t>
            </a: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sz="1600"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en-US" sz="1600" dirty="0"/>
          </a:p>
        </p:txBody>
      </p:sp>
    </p:spTree>
    <p:extLst>
      <p:ext uri="{BB962C8B-B14F-4D97-AF65-F5344CB8AC3E}">
        <p14:creationId xmlns:p14="http://schemas.microsoft.com/office/powerpoint/2010/main" val="2122073860"/>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p:txBody>
              <a:bodyPr>
                <a:normAutofit fontScale="92500" lnSpcReduction="20000"/>
              </a:bodyPr>
              <a:lstStyle/>
              <a:p>
                <a:pPr marL="514350" indent="-514350">
                  <a:buAutoNum type="arabicPeriod"/>
                </a:pPr>
                <a:r>
                  <a:rPr lang="lt-LT" dirty="0" smtClean="0">
                    <a:latin typeface="Times New Roman" panose="02020603050405020304" pitchFamily="18" charset="0"/>
                    <a:cs typeface="Times New Roman" panose="02020603050405020304" pitchFamily="18" charset="0"/>
                  </a:rPr>
                  <a:t>Nuo ko priklauso gravitacija?</a:t>
                </a:r>
              </a:p>
              <a:p>
                <a:pPr marL="514350" indent="-514350">
                  <a:buAutoNum type="arabicPeriod"/>
                </a:pPr>
                <a:r>
                  <a:rPr lang="lt-LT" dirty="0" smtClean="0">
                    <a:latin typeface="Times New Roman" panose="02020603050405020304" pitchFamily="18" charset="0"/>
                    <a:cs typeface="Times New Roman" panose="02020603050405020304" pitchFamily="18" charset="0"/>
                  </a:rPr>
                  <a:t>Užbaikite sakinį. Gravitacija - viena </a:t>
                </a:r>
                <a:r>
                  <a:rPr lang="lt-LT" dirty="0">
                    <a:latin typeface="Times New Roman" panose="02020603050405020304" pitchFamily="18" charset="0"/>
                    <a:cs typeface="Times New Roman" panose="02020603050405020304" pitchFamily="18" charset="0"/>
                  </a:rPr>
                  <a:t>iš </a:t>
                </a:r>
                <a:r>
                  <a:rPr lang="lt-LT" dirty="0" smtClean="0">
                    <a:latin typeface="Times New Roman" panose="02020603050405020304" pitchFamily="18" charset="0"/>
                    <a:cs typeface="Times New Roman" panose="02020603050405020304" pitchFamily="18" charset="0"/>
                  </a:rPr>
                  <a:t>keturių_____________________ </a:t>
                </a:r>
                <a:r>
                  <a:rPr lang="lt-LT" dirty="0">
                    <a:latin typeface="Times New Roman" panose="02020603050405020304" pitchFamily="18" charset="0"/>
                    <a:cs typeface="Times New Roman" panose="02020603050405020304" pitchFamily="18" charset="0"/>
                  </a:rPr>
                  <a:t>gamtoje</a:t>
                </a:r>
                <a:r>
                  <a:rPr lang="lt-LT" dirty="0" smtClean="0">
                    <a:latin typeface="Times New Roman" panose="02020603050405020304" pitchFamily="18" charset="0"/>
                    <a:cs typeface="Times New Roman" panose="02020603050405020304" pitchFamily="18" charset="0"/>
                  </a:rPr>
                  <a:t>.</a:t>
                </a:r>
              </a:p>
              <a:p>
                <a:pPr marL="514350" indent="-514350">
                  <a:buAutoNum type="arabicPeriod"/>
                </a:pPr>
                <a:r>
                  <a:rPr lang="lt-LT" dirty="0" smtClean="0">
                    <a:latin typeface="Times New Roman" panose="02020603050405020304" pitchFamily="18" charset="0"/>
                    <a:cs typeface="Times New Roman" panose="02020603050405020304" pitchFamily="18" charset="0"/>
                  </a:rPr>
                  <a:t>Kas yra gravitacinis centras?</a:t>
                </a:r>
              </a:p>
              <a:p>
                <a:pPr marL="514350" indent="-514350">
                  <a:buAutoNum type="arabicPeriod"/>
                </a:pPr>
                <a:r>
                  <a:rPr lang="lt-LT" dirty="0" smtClean="0">
                    <a:latin typeface="Times New Roman" panose="02020603050405020304" pitchFamily="18" charset="0"/>
                    <a:cs typeface="Times New Roman" panose="02020603050405020304" pitchFamily="18" charset="0"/>
                  </a:rPr>
                  <a:t>Kas žymima simboliu </a:t>
                </a:r>
                <a14:m>
                  <m:oMath xmlns:m="http://schemas.openxmlformats.org/officeDocument/2006/math">
                    <m:r>
                      <a:rPr lang="en-US" i="1" smtClean="0">
                        <a:solidFill>
                          <a:schemeClr val="tx1"/>
                        </a:solidFill>
                        <a:latin typeface="Cambria Math"/>
                      </a:rPr>
                      <m:t>𝑅</m:t>
                    </m:r>
                  </m:oMath>
                </a14:m>
                <a:r>
                  <a:rPr lang="lt-LT" dirty="0" smtClean="0">
                    <a:latin typeface="Times New Roman" panose="02020603050405020304" pitchFamily="18" charset="0"/>
                    <a:cs typeface="Times New Roman" panose="02020603050405020304" pitchFamily="18" charset="0"/>
                  </a:rPr>
                  <a:t>gravitacijos apskaičiavimo formulėje?</a:t>
                </a:r>
              </a:p>
              <a:p>
                <a:pPr marL="514350" indent="-514350">
                  <a:buAutoNum type="arabicPeriod"/>
                </a:pPr>
                <a:r>
                  <a:rPr lang="lt-LT" dirty="0" smtClean="0">
                    <a:latin typeface="Times New Roman" panose="02020603050405020304" pitchFamily="18" charset="0"/>
                    <a:cs typeface="Times New Roman" panose="02020603050405020304" pitchFamily="18" charset="0"/>
                  </a:rPr>
                  <a:t>Pateikite gravitacijos astronomijoje pavyzdžių.</a:t>
                </a:r>
              </a:p>
              <a:p>
                <a:pPr marL="514350" indent="-514350">
                  <a:buFont typeface="Arial" panose="020B0604020202020204" pitchFamily="34" charset="0"/>
                  <a:buAutoNum type="arabicPeriod"/>
                </a:pPr>
                <a:r>
                  <a:rPr lang="lt-LT" dirty="0" smtClean="0">
                    <a:solidFill>
                      <a:schemeClr val="tx1"/>
                    </a:solidFill>
                    <a:latin typeface="Times New Roman" panose="02020603050405020304" pitchFamily="18" charset="0"/>
                    <a:cs typeface="Times New Roman" panose="02020603050405020304" pitchFamily="18" charset="0"/>
                  </a:rPr>
                  <a:t>Užbaikite gravitacijos </a:t>
                </a:r>
                <a:r>
                  <a:rPr lang="lt-LT" dirty="0">
                    <a:latin typeface="Times New Roman" panose="02020603050405020304" pitchFamily="18" charset="0"/>
                    <a:cs typeface="Times New Roman" panose="02020603050405020304" pitchFamily="18" charset="0"/>
                  </a:rPr>
                  <a:t>a</a:t>
                </a:r>
                <a:r>
                  <a:rPr lang="lt-LT" dirty="0" smtClean="0">
                    <a:latin typeface="Times New Roman" panose="02020603050405020304" pitchFamily="18" charset="0"/>
                    <a:cs typeface="Times New Roman" panose="02020603050405020304" pitchFamily="18" charset="0"/>
                  </a:rPr>
                  <a:t>pskaičiavimo formulę </a:t>
                </a:r>
                <a14:m>
                  <m:oMath xmlns:m="http://schemas.openxmlformats.org/officeDocument/2006/math">
                    <m:sSub>
                      <m:sSubPr>
                        <m:ctrlPr>
                          <a:rPr lang="lt-LT" i="1">
                            <a:solidFill>
                              <a:schemeClr val="tx1"/>
                            </a:solidFill>
                            <a:latin typeface="Cambria Math" panose="02040503050406030204" pitchFamily="18" charset="0"/>
                          </a:rPr>
                        </m:ctrlPr>
                      </m:sSubPr>
                      <m:e>
                        <m:r>
                          <a:rPr lang="lt-LT" i="1">
                            <a:solidFill>
                              <a:schemeClr val="tx1"/>
                            </a:solidFill>
                            <a:latin typeface="Cambria Math" panose="02040503050406030204" pitchFamily="18" charset="0"/>
                          </a:rPr>
                          <m:t>𝐹</m:t>
                        </m:r>
                      </m:e>
                      <m:sub>
                        <m:r>
                          <a:rPr lang="lt-LT" i="1">
                            <a:solidFill>
                              <a:schemeClr val="tx1"/>
                            </a:solidFill>
                            <a:latin typeface="Cambria Math" panose="02040503050406030204" pitchFamily="18" charset="0"/>
                          </a:rPr>
                          <m:t>𝑔</m:t>
                        </m:r>
                      </m:sub>
                    </m:sSub>
                    <m:r>
                      <a:rPr lang="lt-LT" i="1">
                        <a:solidFill>
                          <a:schemeClr val="tx1"/>
                        </a:solidFill>
                        <a:latin typeface="Cambria Math"/>
                      </a:rPr>
                      <m:t>=</m:t>
                    </m:r>
                    <m:r>
                      <a:rPr lang="lt-LT" i="1">
                        <a:solidFill>
                          <a:schemeClr val="tx1"/>
                        </a:solidFill>
                        <a:latin typeface="Cambria Math" panose="02040503050406030204" pitchFamily="18" charset="0"/>
                      </a:rPr>
                      <m:t>𝐺</m:t>
                    </m:r>
                    <m:f>
                      <m:fPr>
                        <m:ctrlPr>
                          <a:rPr lang="lt-LT" i="1">
                            <a:solidFill>
                              <a:schemeClr val="tx1"/>
                            </a:solidFill>
                            <a:latin typeface="Cambria Math" panose="02040503050406030204" pitchFamily="18" charset="0"/>
                          </a:rPr>
                        </m:ctrlPr>
                      </m:fPr>
                      <m:num>
                        <m:sSub>
                          <m:sSubPr>
                            <m:ctrlPr>
                              <a:rPr lang="lt-LT" i="1">
                                <a:solidFill>
                                  <a:schemeClr val="tx1"/>
                                </a:solidFill>
                                <a:latin typeface="Cambria Math" panose="02040503050406030204" pitchFamily="18" charset="0"/>
                              </a:rPr>
                            </m:ctrlPr>
                          </m:sSubPr>
                          <m:e>
                            <m:r>
                              <a:rPr lang="en-US" i="1">
                                <a:solidFill>
                                  <a:schemeClr val="tx1"/>
                                </a:solidFill>
                                <a:latin typeface="Cambria Math"/>
                              </a:rPr>
                              <m:t>𝑚</m:t>
                            </m:r>
                          </m:e>
                          <m:sub>
                            <m:r>
                              <a:rPr lang="en-US" i="1">
                                <a:solidFill>
                                  <a:schemeClr val="tx1"/>
                                </a:solidFill>
                                <a:latin typeface="Cambria Math"/>
                              </a:rPr>
                              <m:t>1</m:t>
                            </m:r>
                          </m:sub>
                        </m:sSub>
                        <m:sSub>
                          <m:sSubPr>
                            <m:ctrlPr>
                              <a:rPr lang="lt-LT" i="1">
                                <a:solidFill>
                                  <a:schemeClr val="tx1"/>
                                </a:solidFill>
                                <a:latin typeface="Cambria Math" panose="02040503050406030204" pitchFamily="18" charset="0"/>
                              </a:rPr>
                            </m:ctrlPr>
                          </m:sSubPr>
                          <m:e>
                            <m:r>
                              <a:rPr lang="en-US" i="1">
                                <a:solidFill>
                                  <a:schemeClr val="tx1"/>
                                </a:solidFill>
                                <a:latin typeface="Cambria Math"/>
                              </a:rPr>
                              <m:t>𝑚</m:t>
                            </m:r>
                          </m:e>
                          <m:sub>
                            <m:r>
                              <a:rPr lang="en-US" i="1">
                                <a:solidFill>
                                  <a:schemeClr val="tx1"/>
                                </a:solidFill>
                                <a:latin typeface="Cambria Math"/>
                              </a:rPr>
                              <m:t>2</m:t>
                            </m:r>
                          </m:sub>
                        </m:sSub>
                      </m:num>
                      <m:den>
                        <m:sSup>
                          <m:sSupPr>
                            <m:ctrlPr>
                              <a:rPr lang="lt-LT" i="1">
                                <a:solidFill>
                                  <a:schemeClr val="tx1"/>
                                </a:solidFill>
                                <a:latin typeface="Cambria Math" panose="02040503050406030204" pitchFamily="18" charset="0"/>
                              </a:rPr>
                            </m:ctrlPr>
                          </m:sSupPr>
                          <m:e>
                            <m:r>
                              <a:rPr lang="en-US" i="1">
                                <a:solidFill>
                                  <a:schemeClr val="tx1"/>
                                </a:solidFill>
                                <a:latin typeface="Cambria Math"/>
                              </a:rPr>
                              <m:t>𝑅</m:t>
                            </m:r>
                          </m:e>
                          <m:sup>
                            <m:r>
                              <a:rPr lang="en-US" i="1">
                                <a:solidFill>
                                  <a:schemeClr val="tx1"/>
                                </a:solidFill>
                                <a:latin typeface="Cambria Math"/>
                              </a:rPr>
                              <m:t>2</m:t>
                            </m:r>
                          </m:sup>
                        </m:sSup>
                      </m:den>
                    </m:f>
                  </m:oMath>
                </a14:m>
                <a:endParaRPr lang="lt-LT" dirty="0" smtClean="0">
                  <a:solidFill>
                    <a:schemeClr val="tx1"/>
                  </a:solidFill>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r>
                  <a:rPr lang="lt-LT" dirty="0" smtClean="0">
                    <a:latin typeface="Times New Roman" panose="02020603050405020304" pitchFamily="18" charset="0"/>
                    <a:cs typeface="Times New Roman" panose="02020603050405020304" pitchFamily="18" charset="0"/>
                  </a:rPr>
                  <a:t>Užbaikite sakinį. Dabartinė </a:t>
                </a:r>
                <a:r>
                  <a:rPr lang="lt-LT" dirty="0">
                    <a:latin typeface="Times New Roman" panose="02020603050405020304" pitchFamily="18" charset="0"/>
                    <a:cs typeface="Times New Roman" panose="02020603050405020304" pitchFamily="18" charset="0"/>
                  </a:rPr>
                  <a:t>fizika apibūdina gravitaciją </a:t>
                </a:r>
                <a:r>
                  <a:rPr lang="lt-LT" dirty="0" smtClean="0">
                    <a:latin typeface="Times New Roman" panose="02020603050405020304" pitchFamily="18" charset="0"/>
                    <a:cs typeface="Times New Roman" panose="02020603050405020304" pitchFamily="18" charset="0"/>
                  </a:rPr>
                  <a:t>naudodamasi______________________.</a:t>
                </a:r>
              </a:p>
              <a:p>
                <a:pPr marL="514350" indent="-514350">
                  <a:buFont typeface="Arial" panose="020B0604020202020204" pitchFamily="34" charset="0"/>
                  <a:buAutoNum type="arabicPeriod"/>
                </a:pPr>
                <a:r>
                  <a:rPr lang="lt-LT" dirty="0" smtClean="0">
                    <a:latin typeface="Times New Roman" panose="02020603050405020304" pitchFamily="18" charset="0"/>
                    <a:cs typeface="Times New Roman" panose="02020603050405020304" pitchFamily="18" charset="0"/>
                  </a:rPr>
                  <a:t>Gravitacija yra: a) jėga b) sąveika c) dėsnis.</a:t>
                </a:r>
              </a:p>
              <a:p>
                <a:pPr marL="514350" indent="-514350">
                  <a:buFont typeface="Arial" panose="020B0604020202020204" pitchFamily="34" charset="0"/>
                  <a:buAutoNum type="arabicPeriod"/>
                </a:pPr>
                <a:r>
                  <a:rPr lang="lt-LT" dirty="0" smtClean="0">
                    <a:latin typeface="Times New Roman" panose="02020603050405020304" pitchFamily="18" charset="0"/>
                    <a:cs typeface="Times New Roman" panose="02020603050405020304" pitchFamily="18" charset="0"/>
                  </a:rPr>
                  <a:t>Kaip galima panaudoti gravitaciją?</a:t>
                </a: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AutoNum type="arabicPeriod"/>
                </a:pPr>
                <a:endParaRPr lang="en-US" dirty="0"/>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blipFill rotWithShape="1">
                <a:blip r:embed="rId2"/>
                <a:stretch>
                  <a:fillRect l="-928" t="-3782" b="-1401"/>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7" y="356159"/>
            <a:ext cx="12136765" cy="6491758"/>
          </a:xfrm>
          <a:prstGeom prst="rect">
            <a:avLst/>
          </a:prstGeom>
        </p:spPr>
      </p:pic>
      <p:sp>
        <p:nvSpPr>
          <p:cNvPr id="5" name="Antraštė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5700" dirty="0" smtClean="0">
                <a:solidFill>
                  <a:schemeClr val="bg1"/>
                </a:solidFill>
                <a:effectLst>
                  <a:glow rad="127000">
                    <a:srgbClr val="002060">
                      <a:alpha val="50000"/>
                    </a:srgbClr>
                  </a:glow>
                </a:effectLst>
                <a:latin typeface="Times New Roman" panose="02020603050405020304" pitchFamily="18" charset="0"/>
                <a:cs typeface="Times New Roman" panose="02020603050405020304" pitchFamily="18" charset="0"/>
              </a:rPr>
              <a:t>Šaltiniai</a:t>
            </a:r>
            <a:endParaRPr lang="en-US" sz="5700" dirty="0">
              <a:solidFill>
                <a:schemeClr val="bg1"/>
              </a:solidFill>
              <a:effectLst>
                <a:glow rad="127000">
                  <a:srgbClr val="002060">
                    <a:alpha val="50000"/>
                  </a:srgbClr>
                </a:glow>
              </a:effectLst>
              <a:latin typeface="Times New Roman" panose="02020603050405020304" pitchFamily="18" charset="0"/>
              <a:cs typeface="Times New Roman" panose="02020603050405020304" pitchFamily="18" charset="0"/>
            </a:endParaRPr>
          </a:p>
        </p:txBody>
      </p:sp>
      <p:sp>
        <p:nvSpPr>
          <p:cNvPr id="6" name="Turinio vietos rezervavimo ženklas 2"/>
          <p:cNvSpPr txBox="1">
            <a:spLocks/>
          </p:cNvSpPr>
          <p:nvPr/>
        </p:nvSpPr>
        <p:spPr>
          <a:xfrm>
            <a:off x="990600" y="1978025"/>
            <a:ext cx="10515600" cy="4351338"/>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LT" sz="3600" dirty="0" smtClean="0">
                <a:solidFill>
                  <a:schemeClr val="bg1"/>
                </a:solidFill>
                <a:hlinkClick r:id="rId4"/>
              </a:rPr>
              <a:t>http</a:t>
            </a:r>
            <a:r>
              <a:rPr lang="lt-LT" sz="3600" dirty="0">
                <a:solidFill>
                  <a:schemeClr val="bg1"/>
                </a:solidFill>
                <a:hlinkClick r:id="rId4"/>
              </a:rPr>
              <a:t>://www.delfi.lt/mokslas/mokslas/20-dalyku-kuriu-nezinojote-apie-gravitacija.d?id=61913219</a:t>
            </a:r>
            <a:endParaRPr lang="lt-LT" sz="3600" dirty="0">
              <a:solidFill>
                <a:schemeClr val="bg1"/>
              </a:solidFill>
            </a:endParaRPr>
          </a:p>
          <a:p>
            <a:r>
              <a:rPr lang="en-US" sz="3600" dirty="0" smtClean="0">
                <a:solidFill>
                  <a:schemeClr val="bg1"/>
                </a:solidFill>
                <a:hlinkClick r:id="rId5"/>
              </a:rPr>
              <a:t>http</a:t>
            </a:r>
            <a:r>
              <a:rPr lang="en-US" sz="3600" dirty="0">
                <a:solidFill>
                  <a:schemeClr val="bg1"/>
                </a:solidFill>
                <a:hlinkClick r:id="rId5"/>
              </a:rPr>
              <a:t>://it.lrytas.lt/visata/septynios-gravitacijos-misles.htm</a:t>
            </a:r>
            <a:endParaRPr lang="lt-LT" sz="3600" dirty="0">
              <a:solidFill>
                <a:schemeClr val="bg1"/>
              </a:solidFill>
            </a:endParaRPr>
          </a:p>
          <a:p>
            <a:r>
              <a:rPr lang="en-US" sz="3600" dirty="0">
                <a:solidFill>
                  <a:schemeClr val="bg1"/>
                </a:solidFill>
                <a:hlinkClick r:id="rId6"/>
              </a:rPr>
              <a:t>https://www.youtube.com/watch?v=MTY1Kje0yLg</a:t>
            </a:r>
            <a:endParaRPr lang="lt-LT" sz="3600" dirty="0">
              <a:solidFill>
                <a:schemeClr val="bg1"/>
              </a:solidFill>
            </a:endParaRPr>
          </a:p>
          <a:p>
            <a:r>
              <a:rPr lang="lt-LT" sz="3600" dirty="0">
                <a:solidFill>
                  <a:schemeClr val="bg1"/>
                </a:solidFill>
                <a:hlinkClick r:id="rId7"/>
              </a:rPr>
              <a:t>http://www.iliustruotasismokslas.lt/?PublicationId=7FA887F6-BB22-4557-B8D8-095CF64CF6EC&amp;SiteId=D988D823-101C-4568-83D7-F0078DC178E0</a:t>
            </a:r>
          </a:p>
          <a:p>
            <a:r>
              <a:rPr lang="lt-LT" sz="3600" dirty="0" smtClean="0">
                <a:solidFill>
                  <a:schemeClr val="bg1"/>
                </a:solidFill>
                <a:hlinkClick r:id="rId7"/>
              </a:rPr>
              <a:t>https</a:t>
            </a:r>
            <a:r>
              <a:rPr lang="lt-LT" sz="3600" dirty="0">
                <a:solidFill>
                  <a:schemeClr val="bg1"/>
                </a:solidFill>
                <a:hlinkClick r:id="rId7"/>
              </a:rPr>
              <a:t>://lt.wikipedia.org/wiki/Gravitacija</a:t>
            </a:r>
            <a:endParaRPr lang="lt-LT" sz="3600" dirty="0">
              <a:solidFill>
                <a:schemeClr val="bg1"/>
              </a:solidFill>
            </a:endParaRPr>
          </a:p>
          <a:p>
            <a:r>
              <a:rPr lang="lt-LT" sz="3600" dirty="0">
                <a:solidFill>
                  <a:schemeClr val="bg1"/>
                </a:solidFill>
                <a:hlinkClick r:id="rId8"/>
              </a:rPr>
              <a:t>https://lt.wikipedia.org/wiki/%</a:t>
            </a:r>
            <a:r>
              <a:rPr lang="lt-LT" sz="3600" dirty="0" smtClean="0">
                <a:solidFill>
                  <a:schemeClr val="bg1"/>
                </a:solidFill>
                <a:hlinkClick r:id="rId8"/>
              </a:rPr>
              <a:t>C5%A0viesos_greitis</a:t>
            </a:r>
            <a:endParaRPr lang="lt-LT" sz="3600" dirty="0" smtClean="0">
              <a:solidFill>
                <a:schemeClr val="bg1"/>
              </a:solidFill>
            </a:endParaRPr>
          </a:p>
          <a:p>
            <a:r>
              <a:rPr lang="lt-LT" sz="3600" dirty="0">
                <a:solidFill>
                  <a:schemeClr val="bg1"/>
                </a:solidFill>
                <a:hlinkClick r:id="rId9"/>
              </a:rPr>
              <a:t>https://</a:t>
            </a:r>
            <a:r>
              <a:rPr lang="lt-LT" sz="3600" dirty="0" smtClean="0">
                <a:solidFill>
                  <a:schemeClr val="bg1"/>
                </a:solidFill>
                <a:hlinkClick r:id="rId9"/>
              </a:rPr>
              <a:t>lt.wikipedia.org/wiki/Gravitonas</a:t>
            </a:r>
            <a:endParaRPr lang="lt-LT" sz="3600" dirty="0" smtClean="0">
              <a:solidFill>
                <a:schemeClr val="bg1"/>
              </a:solidFill>
            </a:endParaRPr>
          </a:p>
          <a:p>
            <a:r>
              <a:rPr lang="lt-LT" sz="3600" dirty="0">
                <a:solidFill>
                  <a:schemeClr val="bg1"/>
                </a:solidFill>
                <a:hlinkClick r:id="rId10"/>
              </a:rPr>
              <a:t>https://</a:t>
            </a:r>
            <a:r>
              <a:rPr lang="lt-LT" sz="3600" dirty="0" smtClean="0">
                <a:solidFill>
                  <a:schemeClr val="bg1"/>
                </a:solidFill>
                <a:hlinkClick r:id="rId10"/>
              </a:rPr>
              <a:t>lt.wikipedia.org/wiki/Izaokas_Niutonas</a:t>
            </a:r>
            <a:endParaRPr lang="lt-LT" sz="3600" dirty="0" smtClean="0">
              <a:solidFill>
                <a:schemeClr val="bg1"/>
              </a:solidFill>
            </a:endParaRPr>
          </a:p>
          <a:p>
            <a:r>
              <a:rPr lang="lt-LT" sz="3600" dirty="0">
                <a:solidFill>
                  <a:schemeClr val="bg1"/>
                </a:solidFill>
                <a:hlinkClick r:id="rId11"/>
              </a:rPr>
              <a:t>https://</a:t>
            </a:r>
            <a:r>
              <a:rPr lang="lt-LT" sz="3600" dirty="0" smtClean="0">
                <a:solidFill>
                  <a:schemeClr val="bg1"/>
                </a:solidFill>
                <a:hlinkClick r:id="rId11"/>
              </a:rPr>
              <a:t>lt.wikipedia.org/wiki/Albert_Einstein</a:t>
            </a:r>
            <a:endParaRPr lang="lt-LT" sz="3600" dirty="0" smtClean="0">
              <a:solidFill>
                <a:schemeClr val="bg1"/>
              </a:solidFill>
            </a:endParaRPr>
          </a:p>
          <a:p>
            <a:r>
              <a:rPr lang="lt-LT" sz="3600" dirty="0">
                <a:solidFill>
                  <a:schemeClr val="bg1"/>
                </a:solidFill>
                <a:hlinkClick r:id="rId12"/>
              </a:rPr>
              <a:t>https://lt.wikipedia.org/wiki/Bendroji_reliatyvumo_teorija</a:t>
            </a:r>
            <a:endParaRPr lang="lt-LT" sz="3600" dirty="0" smtClean="0">
              <a:solidFill>
                <a:schemeClr val="bg1"/>
              </a:solidFill>
            </a:endParaRPr>
          </a:p>
          <a:p>
            <a:endParaRPr lang="lt-LT" sz="3600" dirty="0">
              <a:solidFill>
                <a:schemeClr val="bg1"/>
              </a:solidFill>
            </a:endParaRPr>
          </a:p>
          <a:p>
            <a:pPr marL="514350" indent="-514350">
              <a:buFont typeface="Arial" panose="020B0604020202020204" pitchFamily="34" charset="0"/>
              <a:buAutoNum type="arabicPeriod"/>
            </a:pPr>
            <a:endParaRPr lang="lt-LT" sz="3500" dirty="0" smtClean="0">
              <a:solidFill>
                <a:schemeClr val="bg1"/>
              </a:solidFill>
              <a:latin typeface="HP Simplified" panose="020B0604020204020204" pitchFamily="34" charset="-70"/>
              <a:cs typeface="Times New Roman" panose="02020603050405020304" pitchFamily="18" charset="0"/>
            </a:endParaRPr>
          </a:p>
          <a:p>
            <a:pPr marL="514350" indent="-514350">
              <a:buFont typeface="Arial" panose="020B0604020202020204" pitchFamily="34" charset="0"/>
              <a:buAutoNum type="arabicPeriod"/>
            </a:pPr>
            <a:endParaRPr lang="lt-LT" dirty="0" smtClean="0">
              <a:solidFill>
                <a:schemeClr val="bg1"/>
              </a:solidFill>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lt-LT" dirty="0" smtClean="0">
              <a:latin typeface="Times New Roman" panose="02020603050405020304" pitchFamily="18" charset="0"/>
              <a:cs typeface="Times New Roman" panose="02020603050405020304" pitchFamily="18" charset="0"/>
            </a:endParaRPr>
          </a:p>
          <a:p>
            <a:pPr marL="514350" indent="-514350">
              <a:buFont typeface="Arial" panose="020B0604020202020204" pitchFamily="34" charset="0"/>
              <a:buAutoNum type="arabicPeriod"/>
            </a:pPr>
            <a:endParaRPr lang="en-US" dirty="0"/>
          </a:p>
        </p:txBody>
      </p:sp>
    </p:spTree>
    <p:extLst>
      <p:ext uri="{BB962C8B-B14F-4D97-AF65-F5344CB8AC3E}">
        <p14:creationId xmlns:p14="http://schemas.microsoft.com/office/powerpoint/2010/main" val="1593277862"/>
      </p:ext>
    </p:extLst>
  </p:cSld>
  <p:clrMapOvr>
    <a:masterClrMapping/>
  </p:clrMapOvr>
  <mc:AlternateContent xmlns:mc="http://schemas.openxmlformats.org/markup-compatibility/2006" xmlns:p14="http://schemas.microsoft.com/office/powerpoint/2010/main">
    <mc:Choice Requires="p14">
      <p:transition spd="slow" p14:dur="3000">
        <p14:vortex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1419</TotalTime>
  <Words>1348</Words>
  <Application>Microsoft Office PowerPoint</Application>
  <PresentationFormat>Widescreen</PresentationFormat>
  <Paragraphs>321</Paragraphs>
  <Slides>18</Slides>
  <Notes>6</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Microsoft YaHei Light</vt:lpstr>
      <vt:lpstr>Arial</vt:lpstr>
      <vt:lpstr>Calibri</vt:lpstr>
      <vt:lpstr>Calibri Light</vt:lpstr>
      <vt:lpstr>Cambria Math</vt:lpstr>
      <vt:lpstr>HP Simplified</vt:lpstr>
      <vt:lpstr>Tahoma</vt:lpstr>
      <vt:lpstr>Times New Roman</vt:lpstr>
      <vt:lpstr>Office Theme</vt:lpstr>
      <vt:lpstr>PowerPoint Presentation</vt:lpstr>
      <vt:lpstr>Turinys</vt:lpstr>
      <vt:lpstr>Turinys</vt:lpstr>
      <vt:lpstr>Turinys</vt:lpstr>
      <vt:lpstr>Turinys</vt:lpstr>
      <vt:lpstr>Turinys</vt:lpstr>
      <vt:lpstr>Turinys</vt:lpstr>
      <vt:lpstr>Turinys</vt:lpstr>
      <vt:lpstr>Turinys</vt:lpstr>
      <vt:lpstr>Turinys</vt:lpstr>
      <vt:lpstr>PowerPoint Presentation</vt:lpstr>
      <vt:lpstr>Uždavinių sprendimo pavyzdžiai</vt:lpstr>
      <vt:lpstr>Uždavinių sprendimo pavyzdžiai</vt:lpstr>
      <vt:lpstr>Testas</vt:lpstr>
      <vt:lpstr>Testo atsakymai</vt:lpstr>
      <vt:lpstr>Gravitacijos įdomybės, paslaptys</vt:lpstr>
      <vt:lpstr>Testas</vt:lpstr>
      <vt:lpstr>Testas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Gravitacinė kūnų sąveika</dc:title>
  <dc:creator>Ugnius Lenkauskas</dc:creator>
  <cp:lastModifiedBy>Ugnius Lenkauskas</cp:lastModifiedBy>
  <cp:revision>158</cp:revision>
  <dcterms:created xsi:type="dcterms:W3CDTF">2016-03-02T15:18:57Z</dcterms:created>
  <dcterms:modified xsi:type="dcterms:W3CDTF">2016-04-05T13:58:10Z</dcterms:modified>
</cp:coreProperties>
</file>