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7" r:id="rId4"/>
    <p:sldId id="282" r:id="rId5"/>
    <p:sldId id="271" r:id="rId6"/>
    <p:sldId id="283" r:id="rId7"/>
    <p:sldId id="284" r:id="rId8"/>
    <p:sldId id="272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7" d="100"/>
          <a:sy n="77" d="100"/>
        </p:scale>
        <p:origin x="-960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A8FD87-E4C0-4866-8970-4E69CB247593}" type="datetimeFigureOut">
              <a:rPr lang="en-US" smtClean="0"/>
              <a:t>3/31/2016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E37828-1D1E-4D83-B44F-CE35225C05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microsoft.com/office/2007/relationships/media" Target="../media/media2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microsoft.com/office/2007/relationships/media" Target="../media/media4.mp3"/><Relationship Id="rId7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audio" Target="../media/media5.mp3"/><Relationship Id="rId11" Type="http://schemas.openxmlformats.org/officeDocument/2006/relationships/image" Target="../media/image14.jpeg"/><Relationship Id="rId5" Type="http://schemas.microsoft.com/office/2007/relationships/media" Target="../media/media5.mp3"/><Relationship Id="rId10" Type="http://schemas.openxmlformats.org/officeDocument/2006/relationships/image" Target="../media/image13.jpg"/><Relationship Id="rId4" Type="http://schemas.openxmlformats.org/officeDocument/2006/relationships/audio" Target="../media/media4.mp3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11.png"/><Relationship Id="rId5" Type="http://schemas.microsoft.com/office/2007/relationships/media" Target="../media/media8.mp3"/><Relationship Id="rId10" Type="http://schemas.openxmlformats.org/officeDocument/2006/relationships/image" Target="../media/image17.jpg"/><Relationship Id="rId4" Type="http://schemas.microsoft.com/office/2007/relationships/media" Target="../media/media7.mp3"/><Relationship Id="rId9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microsoft.com/office/2007/relationships/media" Target="../media/media10.mp3"/><Relationship Id="rId7" Type="http://schemas.openxmlformats.org/officeDocument/2006/relationships/image" Target="../media/image19.jp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8.jpg"/><Relationship Id="rId5" Type="http://schemas.openxmlformats.org/officeDocument/2006/relationships/slideLayout" Target="../slideLayouts/slideLayout2.xml"/><Relationship Id="rId4" Type="http://schemas.microsoft.com/office/2007/relationships/media" Target="../media/media11.mp3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Skyriaus „Garsas“ apibendrinimas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2819400"/>
            <a:ext cx="7578218" cy="2553816"/>
          </a:xfrm>
        </p:spPr>
        <p:txBody>
          <a:bodyPr>
            <a:normAutofit fontScale="92500"/>
          </a:bodyPr>
          <a:lstStyle/>
          <a:p>
            <a:r>
              <a:rPr lang="lt-LT" dirty="0"/>
              <a:t>Darbą </a:t>
            </a:r>
            <a:r>
              <a:rPr lang="lt-LT" dirty="0" smtClean="0"/>
              <a:t>parengė</a:t>
            </a:r>
            <a:r>
              <a:rPr lang="en-US" dirty="0" smtClean="0"/>
              <a:t>:</a:t>
            </a:r>
          </a:p>
          <a:p>
            <a:r>
              <a:rPr lang="en-US" dirty="0" smtClean="0"/>
              <a:t>Juzefo Ignacijaus</a:t>
            </a:r>
            <a:r>
              <a:rPr lang="en-US" dirty="0"/>
              <a:t> </a:t>
            </a:r>
            <a:r>
              <a:rPr lang="en-US" dirty="0" smtClean="0"/>
              <a:t>Kraševskio gimnazijos</a:t>
            </a:r>
            <a:endParaRPr lang="en-US" dirty="0"/>
          </a:p>
          <a:p>
            <a:r>
              <a:rPr lang="en-US" dirty="0" smtClean="0"/>
              <a:t>8 klas</a:t>
            </a:r>
            <a:r>
              <a:rPr lang="lt-LT" dirty="0"/>
              <a:t>ės </a:t>
            </a:r>
            <a:r>
              <a:rPr lang="lt-LT" dirty="0" smtClean="0"/>
              <a:t>mokinė</a:t>
            </a:r>
            <a:r>
              <a:rPr lang="en-US" dirty="0"/>
              <a:t> Karolina </a:t>
            </a:r>
            <a:r>
              <a:rPr lang="en-US" dirty="0" smtClean="0"/>
              <a:t>Zakševska</a:t>
            </a:r>
          </a:p>
          <a:p>
            <a:r>
              <a:rPr lang="en-US" dirty="0" smtClean="0"/>
              <a:t>Mokytojas: Pavel Stankevič</a:t>
            </a:r>
          </a:p>
          <a:p>
            <a:r>
              <a:rPr lang="en-US" dirty="0" smtClean="0"/>
              <a:t>2016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8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 smtClean="0"/>
              <a:t>Darbo tikslas: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Sužinoti</a:t>
            </a:r>
            <a:r>
              <a:rPr lang="en-US" dirty="0" smtClean="0"/>
              <a:t> kas yra garsas.</a:t>
            </a:r>
          </a:p>
          <a:p>
            <a:r>
              <a:rPr lang="en-US" dirty="0" err="1" smtClean="0"/>
              <a:t>Sužinoti</a:t>
            </a:r>
            <a:r>
              <a:rPr lang="en-US" dirty="0" smtClean="0"/>
              <a:t>, </a:t>
            </a:r>
            <a:r>
              <a:rPr lang="en-US" dirty="0" err="1" smtClean="0"/>
              <a:t>kokios</a:t>
            </a:r>
            <a:r>
              <a:rPr lang="en-US" dirty="0" smtClean="0"/>
              <a:t> b</a:t>
            </a:r>
            <a:r>
              <a:rPr lang="lt-LT" dirty="0" smtClean="0"/>
              <a:t>ū</a:t>
            </a:r>
            <a:r>
              <a:rPr lang="en-US" dirty="0" err="1" smtClean="0"/>
              <a:t>na</a:t>
            </a:r>
            <a:r>
              <a:rPr lang="en-US" dirty="0" smtClean="0"/>
              <a:t> g</a:t>
            </a:r>
            <a:r>
              <a:rPr lang="lt-LT" dirty="0" smtClean="0"/>
              <a:t>arsų</a:t>
            </a:r>
            <a:r>
              <a:rPr lang="en-US" dirty="0"/>
              <a:t> </a:t>
            </a:r>
            <a:r>
              <a:rPr lang="en-US" dirty="0" err="1" smtClean="0"/>
              <a:t>rūš</a:t>
            </a:r>
            <a:r>
              <a:rPr lang="lt-LT" dirty="0"/>
              <a:t>y</a:t>
            </a:r>
            <a:r>
              <a:rPr lang="en-US" dirty="0" smtClean="0"/>
              <a:t>s.</a:t>
            </a:r>
            <a:endParaRPr lang="lt-LT" dirty="0" smtClean="0"/>
          </a:p>
          <a:p>
            <a:r>
              <a:rPr lang="lt-LT" dirty="0"/>
              <a:t>Kaip muzikos instrumentai sukelia </a:t>
            </a:r>
            <a:r>
              <a:rPr lang="lt-LT" dirty="0" smtClean="0"/>
              <a:t>garsą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3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Kas yra garsas?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Garsas yra slenkantis slėgio svyravimas, kuris yra girdimas žmogaus ar gyvūno ausimis. </a:t>
            </a:r>
            <a:endParaRPr lang="en-US" dirty="0" smtClean="0"/>
          </a:p>
          <a:p>
            <a:r>
              <a:rPr lang="en-US" dirty="0" smtClean="0"/>
              <a:t>Garsą</a:t>
            </a:r>
            <a:r>
              <a:rPr lang="en-US" dirty="0"/>
              <a:t> </a:t>
            </a:r>
            <a:r>
              <a:rPr lang="en-US" dirty="0" smtClean="0"/>
              <a:t>sukelia greitai </a:t>
            </a:r>
            <a:r>
              <a:rPr lang="en-US" dirty="0"/>
              <a:t>virpantys </a:t>
            </a:r>
            <a:r>
              <a:rPr lang="en-US" dirty="0" smtClean="0"/>
              <a:t>kūnai.</a:t>
            </a:r>
          </a:p>
          <a:p>
            <a:pPr marL="0" indent="0">
              <a:buNone/>
            </a:pPr>
            <a:endParaRPr lang="lt-LT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96" y="4077072"/>
            <a:ext cx="28575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18" y="908720"/>
            <a:ext cx="8229600" cy="4526280"/>
          </a:xfrm>
        </p:spPr>
        <p:txBody>
          <a:bodyPr/>
          <a:lstStyle/>
          <a:p>
            <a:r>
              <a:rPr lang="lt-LT" dirty="0" smtClean="0"/>
              <a:t>G</a:t>
            </a:r>
            <a:r>
              <a:rPr lang="sv-SE" dirty="0" smtClean="0"/>
              <a:t>arsas </a:t>
            </a:r>
            <a:r>
              <a:rPr lang="sv-SE" dirty="0"/>
              <a:t>yra banga, </a:t>
            </a:r>
            <a:r>
              <a:rPr lang="lt-LT" dirty="0" smtClean="0"/>
              <a:t>kuri </a:t>
            </a:r>
            <a:r>
              <a:rPr lang="sv-SE" dirty="0" smtClean="0"/>
              <a:t>apibrėžiama </a:t>
            </a:r>
            <a:r>
              <a:rPr lang="sv-SE" dirty="0"/>
              <a:t>lygtimi: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920" y="2648885"/>
            <a:ext cx="733016" cy="12241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95936" y="2708920"/>
                <a:ext cx="2592288" cy="1164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 smtClean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48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lt-LT" sz="48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708920"/>
                <a:ext cx="2592288" cy="1164101"/>
              </a:xfrm>
              <a:prstGeom prst="rect">
                <a:avLst/>
              </a:prstGeom>
              <a:blipFill rotWithShape="1">
                <a:blip r:embed="rId3"/>
                <a:stretch>
                  <a:fillRect l="-10824" t="-5759" b="-4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603659"/>
            <a:ext cx="180020" cy="3006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35796" y="4581126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– bangos ilgis, f – dažnis ir c – garso greitis.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3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1 bandymas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Ant stalo padėkime medinę ar metalinę liniuotes taip, kad vienas liniuotės galas neliestų stalo. Liniuotės galą esanti ant </a:t>
            </a:r>
            <a:r>
              <a:rPr lang="lt-LT" dirty="0"/>
              <a:t>stalo prispaudžiame, o išsikišusi </a:t>
            </a:r>
            <a:r>
              <a:rPr lang="lt-LT" dirty="0" smtClean="0"/>
              <a:t>traukiame </a:t>
            </a:r>
            <a:r>
              <a:rPr lang="lt-LT" dirty="0"/>
              <a:t>į </a:t>
            </a:r>
            <a:r>
              <a:rPr lang="lt-LT" dirty="0" smtClean="0"/>
              <a:t>viršų </a:t>
            </a:r>
            <a:r>
              <a:rPr lang="lt-LT" dirty="0"/>
              <a:t>ir </a:t>
            </a:r>
            <a:r>
              <a:rPr lang="lt-LT" dirty="0" smtClean="0"/>
              <a:t>paleidžiame. Liniuotė pradės vibruoti </a:t>
            </a:r>
            <a:r>
              <a:rPr lang="lt-LT" dirty="0"/>
              <a:t>ir išgirsime </a:t>
            </a:r>
            <a:r>
              <a:rPr lang="lt-LT" dirty="0" smtClean="0"/>
              <a:t>garsą.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619786"/>
            <a:ext cx="3024336" cy="204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6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Kod</a:t>
            </a:r>
            <a:r>
              <a:rPr lang="lt-LT" dirty="0" smtClean="0"/>
              <a:t>ėl taip nutiko?</a:t>
            </a:r>
          </a:p>
          <a:p>
            <a:r>
              <a:rPr lang="lt-LT" dirty="0" smtClean="0"/>
              <a:t>Liniuotės vibravimas sukelia garsą. </a:t>
            </a:r>
            <a:r>
              <a:rPr lang="lt-LT" dirty="0"/>
              <a:t>Kadangi liniuotė vibruoja ji pradėjo judinti </a:t>
            </a:r>
            <a:r>
              <a:rPr lang="lt-LT" dirty="0" smtClean="0"/>
              <a:t>orą aplinkui ir oras pradėjo vibruoti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2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r>
              <a:rPr lang="lt-LT" dirty="0"/>
              <a:t>Jeigu pastebėjote,  garsas </a:t>
            </a:r>
            <a:r>
              <a:rPr lang="lt-LT" dirty="0" smtClean="0"/>
              <a:t>aukštėjo tada, kai </a:t>
            </a:r>
            <a:r>
              <a:rPr lang="lt-LT" dirty="0"/>
              <a:t>gulintis ant stalo liniuotės </a:t>
            </a:r>
            <a:r>
              <a:rPr lang="lt-LT" dirty="0" smtClean="0"/>
              <a:t>galas darėsi ilgesnis. </a:t>
            </a:r>
            <a:r>
              <a:rPr lang="lt-LT" dirty="0"/>
              <a:t>Garso aukštis priklauso nuo vibracijų </a:t>
            </a:r>
            <a:r>
              <a:rPr lang="lt-LT" dirty="0" smtClean="0"/>
              <a:t>greičio. Kuo greitesnės </a:t>
            </a:r>
            <a:r>
              <a:rPr lang="lt-LT" dirty="0"/>
              <a:t>vibracijos tuo aukštesnis </a:t>
            </a:r>
            <a:r>
              <a:rPr lang="lt-LT" dirty="0" smtClean="0"/>
              <a:t>garsas, </a:t>
            </a:r>
            <a:r>
              <a:rPr lang="lt-LT" dirty="0"/>
              <a:t>kuo </a:t>
            </a:r>
            <a:r>
              <a:rPr lang="lt-LT" dirty="0" smtClean="0"/>
              <a:t>lėtesnės </a:t>
            </a:r>
            <a:r>
              <a:rPr lang="lt-LT" dirty="0"/>
              <a:t>vibracijos tuo </a:t>
            </a:r>
            <a:r>
              <a:rPr lang="lt-LT" dirty="0" smtClean="0"/>
              <a:t>žemesnis </a:t>
            </a:r>
            <a:r>
              <a:rPr lang="lt-LT" dirty="0"/>
              <a:t>garsas</a:t>
            </a:r>
            <a:r>
              <a:rPr lang="lt-LT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23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2 bandymas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Stove įtvirtinkime metalinę arba plastikinę plokštelę ir prie </a:t>
            </a:r>
            <a:r>
              <a:rPr lang="lt-LT" dirty="0" smtClean="0"/>
              <a:t>plokštelės </a:t>
            </a:r>
            <a:r>
              <a:rPr lang="lt-LT" dirty="0"/>
              <a:t>padėkime degančią žvakę. Plokštelę </a:t>
            </a:r>
            <a:r>
              <a:rPr lang="lt-LT" dirty="0" smtClean="0"/>
              <a:t>stuktelėkime plaktuku</a:t>
            </a:r>
            <a:r>
              <a:rPr lang="lt-LT" dirty="0"/>
              <a:t>. Išgirsime garsą </a:t>
            </a:r>
            <a:r>
              <a:rPr lang="lt-LT" dirty="0" smtClean="0"/>
              <a:t>bei pamatysime, </a:t>
            </a:r>
            <a:r>
              <a:rPr lang="lt-LT" dirty="0"/>
              <a:t>kaip žvakės </a:t>
            </a:r>
            <a:r>
              <a:rPr lang="lt-LT" dirty="0" smtClean="0"/>
              <a:t>liepsna suvirpės. Tai parodo, kaip vibruoja oras.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2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Garso greitis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Garso greitis ore 330 m/s</a:t>
            </a:r>
          </a:p>
          <a:p>
            <a:r>
              <a:rPr lang="en-US" dirty="0" smtClean="0"/>
              <a:t>Garso greitis</a:t>
            </a:r>
            <a:r>
              <a:rPr lang="en-US" dirty="0"/>
              <a:t> </a:t>
            </a:r>
            <a:r>
              <a:rPr lang="en-US" dirty="0" smtClean="0"/>
              <a:t>priklauso </a:t>
            </a:r>
            <a:r>
              <a:rPr lang="en-US" dirty="0" err="1" smtClean="0"/>
              <a:t>nuo</a:t>
            </a:r>
            <a:r>
              <a:rPr lang="en-US" dirty="0" smtClean="0"/>
              <a:t> </a:t>
            </a:r>
            <a:r>
              <a:rPr lang="en-US" dirty="0" err="1" smtClean="0"/>
              <a:t>temperat</a:t>
            </a:r>
            <a:r>
              <a:rPr lang="lt-LT" dirty="0" smtClean="0"/>
              <a:t>ū</a:t>
            </a:r>
            <a:r>
              <a:rPr lang="en-US" dirty="0" err="1" smtClean="0"/>
              <a:t>ros</a:t>
            </a:r>
            <a:r>
              <a:rPr lang="en-US" dirty="0" smtClean="0"/>
              <a:t>. </a:t>
            </a:r>
            <a:r>
              <a:rPr lang="en-US" dirty="0" err="1" smtClean="0"/>
              <a:t>Kuo</a:t>
            </a:r>
            <a:r>
              <a:rPr lang="en-US" dirty="0"/>
              <a:t> </a:t>
            </a:r>
            <a:r>
              <a:rPr lang="en-US" dirty="0" err="1" smtClean="0"/>
              <a:t>aukštesn</a:t>
            </a:r>
            <a:r>
              <a:rPr lang="lt-LT" dirty="0" smtClean="0"/>
              <a:t>ė </a:t>
            </a:r>
            <a:r>
              <a:rPr lang="en-US" dirty="0" err="1" smtClean="0"/>
              <a:t>temperat</a:t>
            </a:r>
            <a:r>
              <a:rPr lang="lt-LT" dirty="0" smtClean="0"/>
              <a:t>ū</a:t>
            </a:r>
            <a:r>
              <a:rPr lang="en-US" dirty="0" err="1" smtClean="0"/>
              <a:t>ra</a:t>
            </a:r>
            <a:r>
              <a:rPr lang="en-US" dirty="0" smtClean="0"/>
              <a:t>, tuo</a:t>
            </a:r>
            <a:r>
              <a:rPr lang="en-US" dirty="0"/>
              <a:t> </a:t>
            </a:r>
            <a:r>
              <a:rPr lang="en-US" dirty="0" smtClean="0"/>
              <a:t>greičiau plinta garsas.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91" y="3744853"/>
            <a:ext cx="3240360" cy="283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43" y="3789040"/>
            <a:ext cx="3211318" cy="2793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696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5536" y="548680"/>
            <a:ext cx="8229600" cy="5183188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Garso greitis vandenyje </a:t>
            </a:r>
            <a:r>
              <a:rPr lang="en-US" dirty="0"/>
              <a:t>yra apie 1500 </a:t>
            </a:r>
            <a:r>
              <a:rPr lang="en-US" dirty="0" smtClean="0"/>
              <a:t>m/s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Pliene </a:t>
            </a:r>
            <a:r>
              <a:rPr lang="en-US" dirty="0"/>
              <a:t>– apie 5000 m/s.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lt-LT" dirty="0" smtClean="0"/>
              <a:t>Beorėje </a:t>
            </a:r>
            <a:r>
              <a:rPr lang="lt-LT" dirty="0"/>
              <a:t>terpėje garso nėra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/>
              <a:t>Garso </a:t>
            </a:r>
            <a:r>
              <a:rPr lang="lt-LT" dirty="0" smtClean="0"/>
              <a:t>stipris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Garso stipris priklauso nuo amplitudės. </a:t>
            </a:r>
            <a:endParaRPr lang="lt-LT" dirty="0" smtClean="0"/>
          </a:p>
          <a:p>
            <a:r>
              <a:rPr lang="lt-LT" dirty="0" smtClean="0"/>
              <a:t>Kuo </a:t>
            </a:r>
            <a:r>
              <a:rPr lang="lt-LT" dirty="0"/>
              <a:t>didesnė virpesių amplitudė, tuo stipresnis </a:t>
            </a:r>
            <a:r>
              <a:rPr lang="lt-LT" dirty="0" smtClean="0"/>
              <a:t>garsas</a:t>
            </a:r>
          </a:p>
          <a:p>
            <a:r>
              <a:rPr lang="lt-LT" dirty="0"/>
              <a:t>K</a:t>
            </a:r>
            <a:r>
              <a:rPr lang="lt-LT" dirty="0" smtClean="0"/>
              <a:t>uo </a:t>
            </a:r>
            <a:r>
              <a:rPr lang="lt-LT" dirty="0"/>
              <a:t>mažesnė amplitudė, tuo silpnesnis garsas.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960" y="4365104"/>
            <a:ext cx="4403251" cy="18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3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/>
              <a:t>Garso </a:t>
            </a:r>
            <a:r>
              <a:rPr lang="lt-LT" dirty="0" smtClean="0"/>
              <a:t>aukštis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1834"/>
            <a:ext cx="8229600" cy="4526280"/>
          </a:xfrm>
        </p:spPr>
        <p:txBody>
          <a:bodyPr/>
          <a:lstStyle/>
          <a:p>
            <a:r>
              <a:rPr lang="lt-LT" dirty="0" smtClean="0"/>
              <a:t>Dažnis – </a:t>
            </a:r>
            <a:r>
              <a:rPr lang="lt-LT" dirty="0"/>
              <a:t>fizikinis dydis, rodantis, kiek kartų įvykis pasikartoja per laiko vienetą</a:t>
            </a:r>
          </a:p>
          <a:p>
            <a:r>
              <a:rPr lang="lt-LT" dirty="0" smtClean="0"/>
              <a:t>Kuo </a:t>
            </a:r>
            <a:r>
              <a:rPr lang="lt-LT" dirty="0"/>
              <a:t>didesnis virpesių dažnis, tuo aukštesnis </a:t>
            </a:r>
            <a:r>
              <a:rPr lang="lt-LT" dirty="0" smtClean="0"/>
              <a:t>tonas</a:t>
            </a:r>
          </a:p>
          <a:p>
            <a:r>
              <a:rPr lang="lt-LT" dirty="0"/>
              <a:t>K</a:t>
            </a:r>
            <a:r>
              <a:rPr lang="lt-LT" dirty="0" smtClean="0"/>
              <a:t>uo </a:t>
            </a:r>
            <a:r>
              <a:rPr lang="lt-LT" dirty="0"/>
              <a:t>mažesnis virpesių dažnis, tuo žemesnis tonas. </a:t>
            </a:r>
            <a:endParaRPr lang="lt-LT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61048"/>
            <a:ext cx="3096345" cy="2570550"/>
          </a:xfrm>
          <a:prstGeom prst="rect">
            <a:avLst/>
          </a:prstGeom>
        </p:spPr>
      </p:pic>
      <p:pic>
        <p:nvPicPr>
          <p:cNvPr id="6" name="Ding Sound 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75426" y="2780928"/>
            <a:ext cx="556201" cy="556201"/>
          </a:xfrm>
          <a:prstGeom prst="rect">
            <a:avLst/>
          </a:prstGeom>
        </p:spPr>
      </p:pic>
      <p:pic>
        <p:nvPicPr>
          <p:cNvPr id="7" name="Piano low key. Sound effect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466.4332" end="4588.516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0829" y="3861048"/>
            <a:ext cx="388429" cy="3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Garso bangos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Tai išilginės bangos, </a:t>
            </a:r>
            <a:r>
              <a:rPr lang="lt-LT" dirty="0" smtClean="0"/>
              <a:t>kuriose postūmiai perduodami nuo molekulės molekulei.</a:t>
            </a:r>
          </a:p>
          <a:p>
            <a:r>
              <a:rPr lang="lt-LT" dirty="0" smtClean="0"/>
              <a:t>Žmogus girdi bangas</a:t>
            </a:r>
            <a:r>
              <a:rPr lang="lt-LT" dirty="0"/>
              <a:t>, kurių dažnis yra nuo 20 iki </a:t>
            </a:r>
            <a:r>
              <a:rPr lang="lt-LT" dirty="0" smtClean="0"/>
              <a:t>20 </a:t>
            </a:r>
            <a:r>
              <a:rPr lang="lt-LT" dirty="0"/>
              <a:t>000 </a:t>
            </a:r>
            <a:r>
              <a:rPr lang="lt-LT" dirty="0" smtClean="0"/>
              <a:t>Hz</a:t>
            </a:r>
          </a:p>
          <a:p>
            <a:r>
              <a:rPr lang="lt-LT" dirty="0" smtClean="0"/>
              <a:t>Garso bangos, </a:t>
            </a:r>
            <a:r>
              <a:rPr lang="lt-LT" dirty="0"/>
              <a:t>kurių </a:t>
            </a:r>
            <a:r>
              <a:rPr lang="lt-LT" dirty="0" smtClean="0"/>
              <a:t>dažnis </a:t>
            </a:r>
            <a:r>
              <a:rPr lang="lt-LT" dirty="0"/>
              <a:t>didesnis </a:t>
            </a:r>
            <a:r>
              <a:rPr lang="lt-LT" dirty="0" smtClean="0"/>
              <a:t>negu 20 </a:t>
            </a:r>
            <a:r>
              <a:rPr lang="lt-LT" dirty="0"/>
              <a:t>000 </a:t>
            </a:r>
            <a:r>
              <a:rPr lang="lt-LT" dirty="0" smtClean="0"/>
              <a:t>Hz vadinamas </a:t>
            </a:r>
            <a:r>
              <a:rPr lang="lt-LT" b="1" dirty="0" smtClean="0"/>
              <a:t>ultragarsu</a:t>
            </a:r>
            <a:r>
              <a:rPr lang="lt-LT" dirty="0" smtClean="0"/>
              <a:t>.</a:t>
            </a:r>
            <a:endParaRPr lang="lt-LT" dirty="0"/>
          </a:p>
          <a:p>
            <a:r>
              <a:rPr lang="lt-LT" dirty="0"/>
              <a:t> </a:t>
            </a:r>
            <a:r>
              <a:rPr lang="lt-LT" dirty="0" smtClean="0"/>
              <a:t>Garso bangos, </a:t>
            </a:r>
            <a:r>
              <a:rPr lang="lt-LT" dirty="0"/>
              <a:t>kurių dažnis </a:t>
            </a:r>
            <a:r>
              <a:rPr lang="pt-BR" dirty="0" smtClean="0"/>
              <a:t>mažesn</a:t>
            </a:r>
            <a:r>
              <a:rPr lang="lt-LT" dirty="0" smtClean="0"/>
              <a:t>i</a:t>
            </a:r>
            <a:r>
              <a:rPr lang="pt-BR" dirty="0" smtClean="0"/>
              <a:t>s </a:t>
            </a:r>
            <a:r>
              <a:rPr lang="pt-BR" dirty="0"/>
              <a:t>negu 16-20 </a:t>
            </a:r>
            <a:r>
              <a:rPr lang="pt-BR" dirty="0" smtClean="0"/>
              <a:t>Hz</a:t>
            </a:r>
            <a:r>
              <a:rPr lang="lt-LT" dirty="0" smtClean="0"/>
              <a:t> vadinamas </a:t>
            </a:r>
            <a:r>
              <a:rPr lang="lt-LT" b="1" dirty="0" smtClean="0"/>
              <a:t>infragarsu.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11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Ultragarsas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Ultragarso dažnis viršija žmogaus girdos viršutinę </a:t>
            </a:r>
            <a:r>
              <a:rPr lang="lt-LT" dirty="0" smtClean="0"/>
              <a:t>ribą, kuri yra 15 000-20 000 Hz.</a:t>
            </a:r>
          </a:p>
          <a:p>
            <a:r>
              <a:rPr lang="en-US" dirty="0"/>
              <a:t>Ultragarsą skleidžia </a:t>
            </a:r>
            <a:r>
              <a:rPr lang="en-US" dirty="0" err="1"/>
              <a:t>gamtiniai</a:t>
            </a:r>
            <a:r>
              <a:rPr lang="en-US" dirty="0"/>
              <a:t> </a:t>
            </a:r>
            <a:r>
              <a:rPr lang="lt-LT" dirty="0" smtClean="0"/>
              <a:t>reiškiniai tokie kaip griaustiniai</a:t>
            </a:r>
            <a:r>
              <a:rPr lang="lt-LT" dirty="0"/>
              <a:t>, lietūs </a:t>
            </a:r>
            <a:r>
              <a:rPr lang="lt-LT" dirty="0" smtClean="0"/>
              <a:t>ir pan.</a:t>
            </a:r>
          </a:p>
          <a:p>
            <a:r>
              <a:rPr lang="lt-LT" dirty="0"/>
              <a:t>Š</a:t>
            </a:r>
            <a:r>
              <a:rPr lang="lt-LT" dirty="0" smtClean="0"/>
              <a:t>ikšnosparniai</a:t>
            </a:r>
            <a:r>
              <a:rPr lang="lt-LT" dirty="0"/>
              <a:t>, </a:t>
            </a:r>
            <a:r>
              <a:rPr lang="lt-LT" dirty="0" smtClean="0"/>
              <a:t>šunys, delfinai </a:t>
            </a:r>
            <a:r>
              <a:rPr lang="lt-LT" dirty="0"/>
              <a:t>girdi </a:t>
            </a:r>
            <a:r>
              <a:rPr lang="lt-LT" dirty="0" smtClean="0"/>
              <a:t>ultragarsą.</a:t>
            </a:r>
          </a:p>
          <a:p>
            <a:r>
              <a:rPr lang="lt-LT" dirty="0" smtClean="0"/>
              <a:t>Ultragarsas naudojamas medicinoje.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32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Infragarsas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628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</a:t>
            </a:r>
          </a:p>
          <a:p>
            <a:r>
              <a:rPr lang="lt-LT" dirty="0" smtClean="0"/>
              <a:t>Žmogaus </a:t>
            </a:r>
            <a:r>
              <a:rPr lang="lt-LT" dirty="0"/>
              <a:t>ausiai negirdimos garso </a:t>
            </a:r>
            <a:r>
              <a:rPr lang="lt-LT" dirty="0" smtClean="0"/>
              <a:t>bangos, kurių </a:t>
            </a:r>
            <a:r>
              <a:rPr lang="lt-LT" dirty="0"/>
              <a:t>dažnis </a:t>
            </a:r>
            <a:r>
              <a:rPr lang="lt-LT" dirty="0" smtClean="0"/>
              <a:t>mažesnis </a:t>
            </a:r>
            <a:r>
              <a:rPr lang="pt-BR" dirty="0"/>
              <a:t>negu 16-20 Hz dažnio garsas.</a:t>
            </a:r>
            <a:endParaRPr lang="lt-LT" dirty="0" smtClean="0"/>
          </a:p>
          <a:p>
            <a:r>
              <a:rPr lang="lt-LT" dirty="0" smtClean="0"/>
              <a:t>Infragarsą </a:t>
            </a:r>
            <a:r>
              <a:rPr lang="lt-LT" dirty="0"/>
              <a:t>sukelia vėjas, jūros bangos, šūviai, sprogimai, perkūnija, žemės </a:t>
            </a:r>
            <a:r>
              <a:rPr lang="lt-LT" dirty="0" smtClean="0"/>
              <a:t>drebėjimai. </a:t>
            </a:r>
          </a:p>
          <a:p>
            <a:r>
              <a:rPr lang="lt-LT" dirty="0" smtClean="0"/>
              <a:t>Nustatyta, kad drambliai ir banginiai tarpusavyje bendrauja infragarsu.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80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Triukšmas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Tai </a:t>
            </a:r>
            <a:r>
              <a:rPr lang="en-US" dirty="0"/>
              <a:t>netvarkingas garso </a:t>
            </a:r>
            <a:r>
              <a:rPr lang="en-US" dirty="0" smtClean="0"/>
              <a:t>svyravimas</a:t>
            </a:r>
            <a:r>
              <a:rPr lang="lt-LT" dirty="0" smtClean="0"/>
              <a:t>, </a:t>
            </a:r>
            <a:r>
              <a:rPr lang="lt-LT" dirty="0"/>
              <a:t>neįprastas žmogaus </a:t>
            </a:r>
            <a:r>
              <a:rPr lang="lt-LT" dirty="0" smtClean="0"/>
              <a:t>klausai.</a:t>
            </a:r>
          </a:p>
          <a:p>
            <a:r>
              <a:rPr lang="lt-LT" dirty="0"/>
              <a:t>Triukšmą sukelia žmonių minia, jūros mūša, traukiniai </a:t>
            </a:r>
            <a:r>
              <a:rPr lang="lt-LT" dirty="0" smtClean="0"/>
              <a:t>ir pan.</a:t>
            </a:r>
          </a:p>
          <a:p>
            <a:r>
              <a:rPr lang="lt-LT" dirty="0" smtClean="0"/>
              <a:t>Triukšmas </a:t>
            </a:r>
            <a:r>
              <a:rPr lang="lt-LT" dirty="0"/>
              <a:t>kenkia sveikatai, prastėja klausa, didėja rizika susirgti širdies ligomis, dirgina centrinę nervų sistemą, sukelia stresą. </a:t>
            </a: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67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11111E-6 0 L -1.11111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lt-LT" dirty="0" smtClean="0"/>
              <a:t>Kaip muzikos instrumentai </a:t>
            </a:r>
            <a:r>
              <a:rPr lang="lt-LT" dirty="0"/>
              <a:t>sukelia </a:t>
            </a:r>
            <a:r>
              <a:rPr lang="lt-LT" dirty="0" smtClean="0"/>
              <a:t>garsą?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Priklauso nuo instrumento </a:t>
            </a:r>
            <a:r>
              <a:rPr lang="lt-LT" dirty="0" smtClean="0"/>
              <a:t>rūšies. </a:t>
            </a:r>
            <a:r>
              <a:rPr lang="lt-LT" dirty="0"/>
              <a:t>Yra kelios instrumentų </a:t>
            </a:r>
            <a:r>
              <a:rPr lang="lt-LT" dirty="0" smtClean="0"/>
              <a:t>rūšys: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Mušamieji </a:t>
            </a:r>
            <a:r>
              <a:rPr lang="en-US" dirty="0" smtClean="0"/>
              <a:t>instrumentai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Pučiamieji </a:t>
            </a:r>
            <a:r>
              <a:rPr lang="en-US" dirty="0" smtClean="0"/>
              <a:t>instrumentai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Styginiai instrumentai</a:t>
            </a:r>
          </a:p>
        </p:txBody>
      </p:sp>
    </p:spTree>
    <p:extLst>
      <p:ext uri="{BB962C8B-B14F-4D97-AF65-F5344CB8AC3E}">
        <p14:creationId xmlns:p14="http://schemas.microsoft.com/office/powerpoint/2010/main" val="9156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Mušamieji instrumentai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4641" y="1118487"/>
            <a:ext cx="8229600" cy="4525962"/>
          </a:xfrm>
        </p:spPr>
        <p:txBody>
          <a:bodyPr/>
          <a:lstStyle/>
          <a:p>
            <a:r>
              <a:rPr lang="lt-LT" dirty="0"/>
              <a:t>G</a:t>
            </a:r>
            <a:r>
              <a:rPr lang="en-US" dirty="0" smtClean="0"/>
              <a:t>arsas </a:t>
            </a:r>
            <a:r>
              <a:rPr lang="en-US" dirty="0"/>
              <a:t>išgaunamas suduodant į jį ranka ar kokiu nors daiktu, jį kratant ar kitaip priverčiant instrumentą ar jo dalį vibruoti.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34" y="3106178"/>
            <a:ext cx="2066925" cy="1924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4771217"/>
            <a:ext cx="206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Būgnas</a:t>
            </a:r>
          </a:p>
        </p:txBody>
      </p:sp>
      <p:pic>
        <p:nvPicPr>
          <p:cNvPr id="6" name="Bass drum sound effect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346.9812" end="822.401500000000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26346" y="5472967"/>
            <a:ext cx="520699" cy="520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278" y="3113941"/>
            <a:ext cx="1743075" cy="2619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52919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Trikampis</a:t>
            </a:r>
            <a:endParaRPr lang="en-US" dirty="0"/>
          </a:p>
        </p:txBody>
      </p:sp>
      <p:pic>
        <p:nvPicPr>
          <p:cNvPr id="9" name="Triangle sound effect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63512" y="5777737"/>
            <a:ext cx="431858" cy="4318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397" y="3144512"/>
            <a:ext cx="2195736" cy="16446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04248" y="4493422"/>
            <a:ext cx="1763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Ksilofonas</a:t>
            </a:r>
            <a:endParaRPr lang="en-US" dirty="0"/>
          </a:p>
        </p:txBody>
      </p:sp>
      <p:pic>
        <p:nvPicPr>
          <p:cNvPr id="12" name="Slow xylophone sweep relaxing free sound effect HQ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69979" y="5064444"/>
            <a:ext cx="503076" cy="50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60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4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n-US" dirty="0"/>
              <a:t>Pučiamieji instrumentai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093" y="1046929"/>
            <a:ext cx="8229600" cy="4526280"/>
          </a:xfrm>
        </p:spPr>
        <p:txBody>
          <a:bodyPr/>
          <a:lstStyle/>
          <a:p>
            <a:r>
              <a:rPr lang="lt-LT" dirty="0" smtClean="0"/>
              <a:t>Garsas </a:t>
            </a:r>
            <a:r>
              <a:rPr lang="lt-LT" dirty="0"/>
              <a:t>yra išgaunamas pučiant orą į instrumento </a:t>
            </a:r>
            <a:r>
              <a:rPr lang="lt-LT" dirty="0" smtClean="0"/>
              <a:t>vidų, tada oro kolonėle instrumento viduje pradeda vibruoti.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2119955" cy="2119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89847"/>
            <a:ext cx="2736304" cy="21890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25" y="2981641"/>
            <a:ext cx="2591568" cy="25915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616" y="5116907"/>
            <a:ext cx="197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Fleita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55504" y="511690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Saksofonas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35646" y="551746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Klarnetas</a:t>
            </a:r>
            <a:endParaRPr lang="en-US" dirty="0"/>
          </a:p>
        </p:txBody>
      </p:sp>
      <p:pic>
        <p:nvPicPr>
          <p:cNvPr id="4" name="Saxophone sound 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34497" y="5405251"/>
            <a:ext cx="609600" cy="609600"/>
          </a:xfrm>
          <a:prstGeom prst="rect">
            <a:avLst/>
          </a:prstGeom>
        </p:spPr>
      </p:pic>
      <p:pic>
        <p:nvPicPr>
          <p:cNvPr id="11" name="Flute Sound Effect (2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18.628" end="12176.7517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90862" y="5397335"/>
            <a:ext cx="609600" cy="609600"/>
          </a:xfrm>
          <a:prstGeom prst="rect">
            <a:avLst/>
          </a:prstGeom>
        </p:spPr>
      </p:pic>
      <p:pic>
        <p:nvPicPr>
          <p:cNvPr id="12" name="Clarinet Notification Sound Effect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65109" y="58798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3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13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5094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8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1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Styginiai instrumentai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Užgaunant </a:t>
            </a:r>
            <a:r>
              <a:rPr lang="lt-LT" dirty="0"/>
              <a:t>instrumento </a:t>
            </a:r>
            <a:r>
              <a:rPr lang="lt-LT" dirty="0" smtClean="0"/>
              <a:t>stygą, styga pradeda vibruoti ir </a:t>
            </a:r>
            <a:r>
              <a:rPr lang="lt-LT" dirty="0"/>
              <a:t>taip </a:t>
            </a:r>
            <a:r>
              <a:rPr lang="lt-LT" dirty="0" smtClean="0"/>
              <a:t>išgaunamas garsas.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64915"/>
            <a:ext cx="2513856" cy="2513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17228"/>
            <a:ext cx="2704923" cy="1947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278" y="3264915"/>
            <a:ext cx="2590602" cy="19475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3168" y="577877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Violončelė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98137" y="52124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Gitara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2240" y="518028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Smuikas</a:t>
            </a:r>
            <a:endParaRPr lang="en-US" dirty="0"/>
          </a:p>
        </p:txBody>
      </p:sp>
      <p:pic>
        <p:nvPicPr>
          <p:cNvPr id="11" name="Cello Sound Effect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996.05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8580" y="6098667"/>
            <a:ext cx="609600" cy="609600"/>
          </a:xfrm>
          <a:prstGeom prst="rect">
            <a:avLst/>
          </a:prstGeom>
        </p:spPr>
      </p:pic>
      <p:pic>
        <p:nvPicPr>
          <p:cNvPr id="12" name="Violin tremolo (sound effec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7041.9232" end="10347.31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66177" y="5549617"/>
            <a:ext cx="609600" cy="609600"/>
          </a:xfrm>
          <a:prstGeom prst="rect">
            <a:avLst/>
          </a:prstGeom>
        </p:spPr>
      </p:pic>
      <p:pic>
        <p:nvPicPr>
          <p:cNvPr id="13" name="The sound of silence - acoustic guitar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6714.0104" end="115664.083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51509" y="5473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68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4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Testas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1. Kur negali sklisti garsas?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Garsas gali sklisti vakuume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Dujose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err="1" smtClean="0"/>
              <a:t>K</a:t>
            </a:r>
            <a:r>
              <a:rPr lang="en-US" dirty="0" smtClean="0"/>
              <a:t>ietuose kūnuose</a:t>
            </a: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Vakuume</a:t>
            </a:r>
          </a:p>
        </p:txBody>
      </p:sp>
    </p:spTree>
    <p:extLst>
      <p:ext uri="{BB962C8B-B14F-4D97-AF65-F5344CB8AC3E}">
        <p14:creationId xmlns:p14="http://schemas.microsoft.com/office/powerpoint/2010/main" val="68023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764704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2. Nuo ko priklauso garso stipris? 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Nuo </a:t>
            </a:r>
            <a:r>
              <a:rPr lang="lt-LT" dirty="0" smtClean="0"/>
              <a:t>dažnio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Nuo amplitudės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Nuo periodo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Visi atsakymai teisingi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69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8229600" cy="4527550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3. SI sistemoje dažnis </a:t>
            </a:r>
            <a:r>
              <a:rPr lang="lt-LT" dirty="0" smtClean="0"/>
              <a:t>matuojamas: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Hz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J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N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m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3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4. Ultragarso dažnis yra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M</a:t>
            </a:r>
            <a:r>
              <a:rPr lang="lt-LT" dirty="0" smtClean="0"/>
              <a:t>ažesnis </a:t>
            </a:r>
            <a:r>
              <a:rPr lang="lt-LT" dirty="0"/>
              <a:t>negu 16-20 </a:t>
            </a:r>
            <a:r>
              <a:rPr lang="lt-LT" dirty="0" smtClean="0"/>
              <a:t>Hz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Didesnis </a:t>
            </a:r>
            <a:r>
              <a:rPr lang="lt-LT" dirty="0"/>
              <a:t>negu 15 </a:t>
            </a:r>
            <a:r>
              <a:rPr lang="lt-LT" dirty="0" smtClean="0"/>
              <a:t>000 Hz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Neviršyja </a:t>
            </a:r>
            <a:r>
              <a:rPr lang="lt-LT" dirty="0" smtClean="0"/>
              <a:t>15 </a:t>
            </a:r>
            <a:r>
              <a:rPr lang="lt-LT" dirty="0"/>
              <a:t>000 </a:t>
            </a:r>
            <a:r>
              <a:rPr lang="lt-LT" dirty="0" smtClean="0"/>
              <a:t>Hz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Visada yra 15 000 Hz</a:t>
            </a:r>
            <a:endParaRPr lang="lt-LT" dirty="0"/>
          </a:p>
          <a:p>
            <a:pPr marL="0" indent="0">
              <a:buNone/>
            </a:pPr>
            <a:endParaRPr lang="lt-L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46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836712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5. Kas yra garsas?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Garsas yra greitai judantis oras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Garsas yra chaotinis dalelių judėjimas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Garsas </a:t>
            </a:r>
            <a:r>
              <a:rPr lang="lt-LT" dirty="0" smtClean="0"/>
              <a:t>yra slenkantis </a:t>
            </a:r>
            <a:r>
              <a:rPr lang="lt-LT" dirty="0"/>
              <a:t>slėgio svyravimas, kuris yra girdimas žmogaus</a:t>
            </a:r>
            <a:r>
              <a:rPr lang="lt-LT" dirty="0" smtClean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Garsas yra greitai judantis oras ir chaotinis dalelių judėjimas.</a:t>
            </a:r>
          </a:p>
        </p:txBody>
      </p:sp>
    </p:spTree>
    <p:extLst>
      <p:ext uri="{BB962C8B-B14F-4D97-AF65-F5344CB8AC3E}">
        <p14:creationId xmlns:p14="http://schemas.microsoft.com/office/powerpoint/2010/main" val="54002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5536" y="83671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6. Kas yra amplitudė?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Svyruojančio </a:t>
            </a:r>
            <a:r>
              <a:rPr lang="lt-LT" dirty="0"/>
              <a:t>dydžio kitimo </a:t>
            </a:r>
            <a:r>
              <a:rPr lang="lt-LT" dirty="0" smtClean="0"/>
              <a:t>matas, </a:t>
            </a:r>
            <a:r>
              <a:rPr lang="lt-LT" dirty="0"/>
              <a:t>parodantis dydžio vertės pokytį svyravimų metu</a:t>
            </a:r>
            <a:r>
              <a:rPr lang="lt-LT" dirty="0" smtClean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Vienodais laiko tarpais pasikartojančio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lt-LT" dirty="0" smtClean="0"/>
              <a:t>trukmė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Kiek </a:t>
            </a:r>
            <a:r>
              <a:rPr lang="lt-LT" dirty="0"/>
              <a:t>kartų įvykis pasikartoja per laiko vienetą</a:t>
            </a:r>
            <a:r>
              <a:rPr lang="lt-LT" dirty="0" smtClean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Bangos ilgio kitimas pereinant iš vienos terpes į kitą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0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7. </a:t>
            </a:r>
            <a:r>
              <a:rPr lang="lt-LT" dirty="0"/>
              <a:t>Fizikinis </a:t>
            </a:r>
            <a:r>
              <a:rPr lang="lt-LT" dirty="0" smtClean="0"/>
              <a:t>didys kuris parodo kiek </a:t>
            </a:r>
            <a:r>
              <a:rPr lang="lt-LT" dirty="0"/>
              <a:t>kartų įvykis pasikartoja per laiko </a:t>
            </a:r>
            <a:r>
              <a:rPr lang="lt-LT" dirty="0" smtClean="0"/>
              <a:t>vienetą</a:t>
            </a:r>
            <a:r>
              <a:rPr lang="lt-LT" dirty="0"/>
              <a:t> </a:t>
            </a:r>
            <a:r>
              <a:rPr lang="lt-LT" dirty="0" smtClean="0"/>
              <a:t>yra vadinamas: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Amplitudė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Garso banga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Dažnis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Periodas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8. Triukšmas tai: </a:t>
            </a:r>
          </a:p>
          <a:p>
            <a:pPr marL="0" indent="0">
              <a:buNone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Vienodo tono garsas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Nekintančio dažnio garsas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Chaotinis, spontaninis įvairių dažnių garsas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Žmogaus balso būdingas atspalvis.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lt-LT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6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692696"/>
            <a:ext cx="8229600" cy="452755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9. Tono aukštis apibūdinamas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Bangos ilgiu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Garso greičiu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Svyravimų amplitude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Svyravimų dažniu</a:t>
            </a:r>
          </a:p>
          <a:p>
            <a:pPr marL="514350" indent="-514350">
              <a:buFont typeface="+mj-lt"/>
              <a:buAutoNum type="alphaLcParenR"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965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620688"/>
            <a:ext cx="8229600" cy="452755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10. Kai </a:t>
            </a:r>
            <a:r>
              <a:rPr lang="lt-LT" dirty="0"/>
              <a:t>garsas </a:t>
            </a:r>
            <a:r>
              <a:rPr lang="lt-LT" dirty="0" smtClean="0"/>
              <a:t>iš </a:t>
            </a:r>
            <a:r>
              <a:rPr lang="lt-LT" dirty="0"/>
              <a:t>oro pereina į </a:t>
            </a:r>
            <a:r>
              <a:rPr lang="lt-LT" dirty="0" smtClean="0"/>
              <a:t>vandenį, tai...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Garsas lėtėja</a:t>
            </a:r>
          </a:p>
          <a:p>
            <a:pPr marL="514350" indent="-514350">
              <a:buFont typeface="+mj-lt"/>
              <a:buAutoNum type="alphaLcParenR"/>
            </a:pPr>
            <a:r>
              <a:rPr lang="lt-LT" smtClean="0"/>
              <a:t>Garsas greitėja</a:t>
            </a: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Garsas </a:t>
            </a:r>
            <a:r>
              <a:rPr lang="lt-LT" dirty="0" smtClean="0"/>
              <a:t>išnyksta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Visi atsakymai yra teisingi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5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t-LT" dirty="0" smtClean="0"/>
              <a:t>Atsakymai: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Clr>
                <a:srgbClr val="F0A22E"/>
              </a:buClr>
              <a:buNone/>
            </a:pPr>
            <a:r>
              <a:rPr lang="lt-LT" sz="2800" dirty="0" smtClean="0"/>
              <a:t>1.</a:t>
            </a:r>
            <a:r>
              <a:rPr lang="lt-LT" dirty="0">
                <a:solidFill>
                  <a:srgbClr val="FBEEC9">
                    <a:lumMod val="50000"/>
                  </a:srgbClr>
                </a:solidFill>
              </a:rPr>
              <a:t> d</a:t>
            </a:r>
            <a:r>
              <a:rPr lang="lt-LT" dirty="0" smtClean="0">
                <a:solidFill>
                  <a:srgbClr val="FBEEC9">
                    <a:lumMod val="50000"/>
                  </a:srgbClr>
                </a:solidFill>
              </a:rPr>
              <a:t>)</a:t>
            </a:r>
            <a:endParaRPr lang="lt-LT" sz="2800" dirty="0" smtClean="0"/>
          </a:p>
          <a:p>
            <a:pPr marL="0" lvl="0" indent="0">
              <a:buClr>
                <a:srgbClr val="F0A22E"/>
              </a:buClr>
              <a:buNone/>
            </a:pPr>
            <a:r>
              <a:rPr lang="lt-LT" sz="2800" dirty="0" smtClean="0"/>
              <a:t>2.</a:t>
            </a:r>
            <a:r>
              <a:rPr lang="lt-LT" dirty="0">
                <a:solidFill>
                  <a:srgbClr val="FBEEC9">
                    <a:lumMod val="50000"/>
                  </a:srgbClr>
                </a:solidFill>
              </a:rPr>
              <a:t> b</a:t>
            </a:r>
            <a:r>
              <a:rPr lang="lt-LT" dirty="0" smtClean="0">
                <a:solidFill>
                  <a:srgbClr val="FBEEC9">
                    <a:lumMod val="50000"/>
                  </a:srgbClr>
                </a:solidFill>
              </a:rPr>
              <a:t>)</a:t>
            </a:r>
            <a:endParaRPr lang="lt-LT" sz="2800" dirty="0" smtClean="0"/>
          </a:p>
          <a:p>
            <a:pPr marL="0" lvl="0" indent="0">
              <a:buClr>
                <a:srgbClr val="F0A22E"/>
              </a:buClr>
              <a:buNone/>
            </a:pPr>
            <a:r>
              <a:rPr lang="lt-LT" sz="2800" dirty="0" smtClean="0"/>
              <a:t>3.</a:t>
            </a:r>
            <a:r>
              <a:rPr lang="lt-LT" dirty="0">
                <a:solidFill>
                  <a:srgbClr val="FBEEC9">
                    <a:lumMod val="50000"/>
                  </a:srgbClr>
                </a:solidFill>
              </a:rPr>
              <a:t> a</a:t>
            </a:r>
            <a:r>
              <a:rPr lang="lt-LT" dirty="0" smtClean="0">
                <a:solidFill>
                  <a:srgbClr val="FBEEC9">
                    <a:lumMod val="50000"/>
                  </a:srgbClr>
                </a:solidFill>
              </a:rPr>
              <a:t>)</a:t>
            </a:r>
            <a:endParaRPr lang="lt-LT" sz="2800" dirty="0" smtClean="0"/>
          </a:p>
          <a:p>
            <a:pPr marL="0" lvl="0" indent="0">
              <a:buClr>
                <a:srgbClr val="F0A22E"/>
              </a:buClr>
              <a:buNone/>
            </a:pPr>
            <a:r>
              <a:rPr lang="lt-LT" sz="2800" dirty="0" smtClean="0"/>
              <a:t>4.</a:t>
            </a:r>
            <a:r>
              <a:rPr lang="lt-LT" dirty="0">
                <a:solidFill>
                  <a:srgbClr val="FBEEC9">
                    <a:lumMod val="50000"/>
                  </a:srgbClr>
                </a:solidFill>
              </a:rPr>
              <a:t> c</a:t>
            </a:r>
            <a:r>
              <a:rPr lang="lt-LT" dirty="0" smtClean="0">
                <a:solidFill>
                  <a:srgbClr val="FBEEC9">
                    <a:lumMod val="50000"/>
                  </a:srgbClr>
                </a:solidFill>
              </a:rPr>
              <a:t>)</a:t>
            </a:r>
            <a:endParaRPr lang="lt-LT" sz="2800" dirty="0" smtClean="0"/>
          </a:p>
          <a:p>
            <a:pPr marL="0" lvl="0" indent="0">
              <a:buClr>
                <a:srgbClr val="F0A22E"/>
              </a:buClr>
              <a:buNone/>
            </a:pPr>
            <a:r>
              <a:rPr lang="lt-LT" sz="2800" dirty="0" smtClean="0"/>
              <a:t>5.</a:t>
            </a:r>
            <a:r>
              <a:rPr lang="lt-LT" dirty="0">
                <a:solidFill>
                  <a:srgbClr val="FBEEC9">
                    <a:lumMod val="50000"/>
                  </a:srgbClr>
                </a:solidFill>
              </a:rPr>
              <a:t> c</a:t>
            </a:r>
            <a:r>
              <a:rPr lang="lt-LT" dirty="0" smtClean="0">
                <a:solidFill>
                  <a:srgbClr val="FBEEC9">
                    <a:lumMod val="50000"/>
                  </a:srgbClr>
                </a:solidFill>
              </a:rPr>
              <a:t>)</a:t>
            </a: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/>
              <a:t>6. </a:t>
            </a:r>
            <a:r>
              <a:rPr lang="lt-LT" sz="2800" dirty="0" smtClean="0">
                <a:solidFill>
                  <a:schemeClr val="tx2">
                    <a:lumMod val="50000"/>
                  </a:schemeClr>
                </a:solidFill>
              </a:rPr>
              <a:t>a)</a:t>
            </a:r>
          </a:p>
          <a:p>
            <a:pPr marL="0" indent="0">
              <a:buNone/>
            </a:pPr>
            <a:r>
              <a:rPr lang="lt-LT" sz="2800" dirty="0" smtClean="0"/>
              <a:t>7. </a:t>
            </a:r>
            <a:r>
              <a:rPr lang="lt-LT" sz="2800" dirty="0" smtClean="0">
                <a:solidFill>
                  <a:schemeClr val="tx2">
                    <a:lumMod val="50000"/>
                  </a:schemeClr>
                </a:solidFill>
              </a:rPr>
              <a:t>c)</a:t>
            </a:r>
          </a:p>
          <a:p>
            <a:pPr marL="0" indent="0">
              <a:buNone/>
            </a:pPr>
            <a:r>
              <a:rPr lang="lt-LT" sz="2800" dirty="0" smtClean="0"/>
              <a:t>8. </a:t>
            </a:r>
            <a:r>
              <a:rPr lang="lt-LT" sz="2800" dirty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lt-LT" sz="28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lt-LT" sz="2800" dirty="0" smtClean="0"/>
              <a:t>9. </a:t>
            </a:r>
            <a:r>
              <a:rPr lang="lt-LT" sz="2800" dirty="0">
                <a:solidFill>
                  <a:schemeClr val="tx2">
                    <a:lumMod val="50000"/>
                  </a:schemeClr>
                </a:solidFill>
              </a:rPr>
              <a:t>d</a:t>
            </a:r>
            <a:r>
              <a:rPr lang="lt-LT" sz="28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lt-LT" sz="2800" dirty="0" smtClean="0"/>
              <a:t>10. </a:t>
            </a:r>
            <a:r>
              <a:rPr lang="lt-LT" sz="2800" dirty="0" smtClean="0">
                <a:solidFill>
                  <a:schemeClr val="tx2">
                    <a:lumMod val="50000"/>
                  </a:schemeClr>
                </a:solidFill>
              </a:rPr>
              <a:t>a)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3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674</TotalTime>
  <Words>872</Words>
  <Application>Microsoft Office PowerPoint</Application>
  <PresentationFormat>Demonstracija ekrane (4:3)</PresentationFormat>
  <Paragraphs>148</Paragraphs>
  <Slides>31</Slides>
  <Notes>0</Notes>
  <HiddenSlides>0</HiddenSlides>
  <MMClips>11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31</vt:i4>
      </vt:variant>
    </vt:vector>
  </HeadingPairs>
  <TitlesOfParts>
    <vt:vector size="32" baseType="lpstr">
      <vt:lpstr>Foundry</vt:lpstr>
      <vt:lpstr>Skyriaus „Garsas“ apibendrinimas</vt:lpstr>
      <vt:lpstr>Darbo tikslas:</vt:lpstr>
      <vt:lpstr>Kas yra garsas?</vt:lpstr>
      <vt:lpstr>PowerPoint pristatymas</vt:lpstr>
      <vt:lpstr>1 bandymas</vt:lpstr>
      <vt:lpstr>PowerPoint pristatymas</vt:lpstr>
      <vt:lpstr>PowerPoint pristatymas</vt:lpstr>
      <vt:lpstr>2 bandymas</vt:lpstr>
      <vt:lpstr>Garso greitis</vt:lpstr>
      <vt:lpstr>PowerPoint pristatymas</vt:lpstr>
      <vt:lpstr>Garso stipris</vt:lpstr>
      <vt:lpstr>Garso aukštis</vt:lpstr>
      <vt:lpstr>Garso bangos</vt:lpstr>
      <vt:lpstr>Ultragarsas</vt:lpstr>
      <vt:lpstr>Infragarsas</vt:lpstr>
      <vt:lpstr>Triukšmas</vt:lpstr>
      <vt:lpstr>Kaip muzikos instrumentai sukelia garsą?</vt:lpstr>
      <vt:lpstr>Mušamieji instrumentai </vt:lpstr>
      <vt:lpstr>Pučiamieji instrumentai </vt:lpstr>
      <vt:lpstr>Styginiai instrumentai</vt:lpstr>
      <vt:lpstr>Testas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Atsakymai: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Garso prigimtis</dc:title>
  <dc:creator>каролина</dc:creator>
  <cp:lastModifiedBy>admin</cp:lastModifiedBy>
  <cp:revision>58</cp:revision>
  <dcterms:created xsi:type="dcterms:W3CDTF">2016-01-31T15:49:11Z</dcterms:created>
  <dcterms:modified xsi:type="dcterms:W3CDTF">2016-03-31T03:15:33Z</dcterms:modified>
</cp:coreProperties>
</file>