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theme/themeOverride1.xml" ContentType="application/vnd.openxmlformats-officedocument.themeOverr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7" r:id="rId2"/>
  </p:sldMasterIdLst>
  <p:notesMasterIdLst>
    <p:notesMasterId r:id="rId42"/>
  </p:notesMasterIdLst>
  <p:sldIdLst>
    <p:sldId id="292" r:id="rId3"/>
    <p:sldId id="343" r:id="rId4"/>
    <p:sldId id="344" r:id="rId5"/>
    <p:sldId id="321" r:id="rId6"/>
    <p:sldId id="322" r:id="rId7"/>
    <p:sldId id="361" r:id="rId8"/>
    <p:sldId id="345" r:id="rId9"/>
    <p:sldId id="362" r:id="rId10"/>
    <p:sldId id="324" r:id="rId11"/>
    <p:sldId id="363" r:id="rId12"/>
    <p:sldId id="325" r:id="rId13"/>
    <p:sldId id="364" r:id="rId14"/>
    <p:sldId id="360" r:id="rId15"/>
    <p:sldId id="386" r:id="rId16"/>
    <p:sldId id="331" r:id="rId17"/>
    <p:sldId id="332" r:id="rId18"/>
    <p:sldId id="346" r:id="rId19"/>
    <p:sldId id="333" r:id="rId20"/>
    <p:sldId id="347" r:id="rId21"/>
    <p:sldId id="385" r:id="rId22"/>
    <p:sldId id="387" r:id="rId23"/>
    <p:sldId id="365" r:id="rId24"/>
    <p:sldId id="367" r:id="rId25"/>
    <p:sldId id="366" r:id="rId26"/>
    <p:sldId id="390" r:id="rId27"/>
    <p:sldId id="373" r:id="rId28"/>
    <p:sldId id="374" r:id="rId29"/>
    <p:sldId id="376" r:id="rId30"/>
    <p:sldId id="377" r:id="rId31"/>
    <p:sldId id="378" r:id="rId32"/>
    <p:sldId id="379" r:id="rId33"/>
    <p:sldId id="380" r:id="rId34"/>
    <p:sldId id="381" r:id="rId35"/>
    <p:sldId id="382" r:id="rId36"/>
    <p:sldId id="383" r:id="rId37"/>
    <p:sldId id="384" r:id="rId38"/>
    <p:sldId id="368" r:id="rId39"/>
    <p:sldId id="372" r:id="rId40"/>
    <p:sldId id="389" r:id="rId4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DC73E"/>
    <a:srgbClr val="21ACB3"/>
    <a:srgbClr val="3366CC"/>
    <a:srgbClr val="0000CC"/>
    <a:srgbClr val="FF9900"/>
    <a:srgbClr val="BBE0E3"/>
    <a:srgbClr val="66FF66"/>
    <a:srgbClr val="DA8200"/>
    <a:srgbClr val="FF9B09"/>
    <a:srgbClr val="EE8E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8A107856-5554-42FB-B03E-39F5DBC370BA}" styleName="Средний стиль 4 - акцент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16D9F66E-5EB9-4882-86FB-DCBF35E3C3E4}" styleName="Средний стиль 4 - акцент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  <a:tblStyle styleId="{08FB837D-C827-4EFA-A057-4D05807E0F7C}" styleName="Themed Style 1 - Accent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719" autoAdjust="0"/>
    <p:restoredTop sz="85612" autoAdjust="0"/>
  </p:normalViewPr>
  <p:slideViewPr>
    <p:cSldViewPr>
      <p:cViewPr varScale="1">
        <p:scale>
          <a:sx n="74" d="100"/>
          <a:sy n="74" d="100"/>
        </p:scale>
        <p:origin x="-324" y="27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48" y="468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3774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notesMaster" Target="notesMasters/notesMaster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41" Type="http://schemas.openxmlformats.org/officeDocument/2006/relationships/slide" Target="slides/slide3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theme" Target="theme/theme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viewProps" Target="view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presProps" Target="presProps.xml"/></Relationships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slide" Target="../slides/slide24.xml"/><Relationship Id="rId2" Type="http://schemas.openxmlformats.org/officeDocument/2006/relationships/slide" Target="../slides/slide23.xml"/><Relationship Id="rId1" Type="http://schemas.openxmlformats.org/officeDocument/2006/relationships/slide" Target="../slides/slide22.xml"/><Relationship Id="rId4" Type="http://schemas.openxmlformats.org/officeDocument/2006/relationships/slide" Target="../slides/slide25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2_3">
  <dgm:title val=""/>
  <dgm:desc val=""/>
  <dgm:catLst>
    <dgm:cat type="accent2" pri="11300"/>
  </dgm:catLst>
  <dgm:styleLbl name="node0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>
        <a:shade val="80000"/>
      </a:schemeClr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>
        <a:shade val="80000"/>
      </a:schemeClr>
      <a:schemeClr val="accent2">
        <a:tint val="7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/>
    <dgm:txEffectClrLst/>
  </dgm:styleLbl>
  <dgm:styleLbl name="lnNode1">
    <dgm:fillClrLst>
      <a:schemeClr val="accent2">
        <a:shade val="80000"/>
      </a:schemeClr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shade val="80000"/>
        <a:alpha val="50000"/>
      </a:schemeClr>
      <a:schemeClr val="accent2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2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/>
    <dgm:txEffectClrLst/>
  </dgm:styleLbl>
  <dgm:styleLbl name="fgSibTrans2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2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>
        <a:shade val="8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9000"/>
      </a:schemeClr>
    </dgm:fillClrLst>
    <dgm:linClrLst meth="repeat">
      <a:schemeClr val="accent2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80000"/>
      </a:schemeClr>
    </dgm:fillClrLst>
    <dgm:linClrLst meth="repeat">
      <a:schemeClr val="accent2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454B9B22-2CC7-47D5-A4C8-2CB9DF97EC98}" type="doc">
      <dgm:prSet loTypeId="urn:microsoft.com/office/officeart/2005/8/layout/pyramid1" loCatId="pyramid" qsTypeId="urn:microsoft.com/office/officeart/2005/8/quickstyle/simple4" qsCatId="simple" csTypeId="urn:microsoft.com/office/officeart/2005/8/colors/accent2_3" csCatId="accent2" phldr="1"/>
      <dgm:spPr/>
    </dgm:pt>
    <dgm:pt modelId="{76ED4045-2A23-481C-B416-476D2934E1B6}">
      <dgm:prSet phldrT="[Tekstas]" custT="1"/>
      <dgm:spPr/>
      <dgm:t>
        <a:bodyPr/>
        <a:lstStyle/>
        <a:p>
          <a:r>
            <a:rPr lang="lt-LT" sz="7200" kern="1200" dirty="0" smtClean="0">
              <a:solidFill>
                <a:schemeClr val="bg1"/>
              </a:solidFill>
              <a:latin typeface="Bell MT" panose="02020503060305020303" pitchFamily="18" charset="0"/>
              <a:ea typeface="+mj-ea"/>
              <a:cs typeface="+mj-cs"/>
            </a:rPr>
            <a:t>1</a:t>
          </a:r>
          <a:endParaRPr lang="lt-LT" sz="7200" kern="1200" dirty="0">
            <a:solidFill>
              <a:schemeClr val="bg1"/>
            </a:solidFill>
            <a:latin typeface="Bell MT" panose="02020503060305020303" pitchFamily="18" charset="0"/>
            <a:ea typeface="+mj-ea"/>
            <a:cs typeface="+mj-cs"/>
          </a:endParaRPr>
        </a:p>
      </dgm:t>
      <dgm:extLst>
        <a:ext uri="{E40237B7-FDA0-4F09-8148-C483321AD2D9}">
          <dgm14:cNvPr xmlns:dgm14="http://schemas.microsoft.com/office/drawing/2010/diagram" id="0" name="">
            <a:hlinkClick xmlns:r="http://schemas.openxmlformats.org/officeDocument/2006/relationships" r:id="rId1" action="ppaction://hlinksldjump"/>
          </dgm14:cNvPr>
        </a:ext>
      </dgm:extLst>
    </dgm:pt>
    <dgm:pt modelId="{1F81BF62-4F14-497B-AF25-E19F861B9EA8}" type="parTrans" cxnId="{E7CBA475-4622-4136-97E4-5E6BFF805500}">
      <dgm:prSet/>
      <dgm:spPr/>
      <dgm:t>
        <a:bodyPr/>
        <a:lstStyle/>
        <a:p>
          <a:endParaRPr lang="lt-LT"/>
        </a:p>
      </dgm:t>
    </dgm:pt>
    <dgm:pt modelId="{CB518C20-32AB-4623-AF52-CC7E18B9E1D5}" type="sibTrans" cxnId="{E7CBA475-4622-4136-97E4-5E6BFF805500}">
      <dgm:prSet/>
      <dgm:spPr/>
      <dgm:t>
        <a:bodyPr/>
        <a:lstStyle/>
        <a:p>
          <a:endParaRPr lang="lt-LT"/>
        </a:p>
      </dgm:t>
    </dgm:pt>
    <dgm:pt modelId="{C846ABCE-00D1-46E7-B3A4-225B7AD6EF05}">
      <dgm:prSet phldrT="[Tekstas]" custT="1"/>
      <dgm:spPr/>
      <dgm:t>
        <a:bodyPr/>
        <a:lstStyle/>
        <a:p>
          <a:r>
            <a:rPr lang="lt-LT" sz="7200" kern="1200" dirty="0" smtClean="0">
              <a:solidFill>
                <a:schemeClr val="bg1"/>
              </a:solidFill>
              <a:latin typeface="Bell MT" panose="02020503060305020303" pitchFamily="18" charset="0"/>
              <a:ea typeface="+mj-ea"/>
              <a:cs typeface="+mj-cs"/>
            </a:rPr>
            <a:t>2</a:t>
          </a:r>
          <a:endParaRPr lang="lt-LT" sz="7200" kern="1200" dirty="0">
            <a:solidFill>
              <a:schemeClr val="bg1"/>
            </a:solidFill>
            <a:latin typeface="Bell MT" panose="02020503060305020303" pitchFamily="18" charset="0"/>
            <a:ea typeface="+mj-ea"/>
            <a:cs typeface="+mj-cs"/>
          </a:endParaRPr>
        </a:p>
      </dgm:t>
      <dgm:extLst>
        <a:ext uri="{E40237B7-FDA0-4F09-8148-C483321AD2D9}">
          <dgm14:cNvPr xmlns:dgm14="http://schemas.microsoft.com/office/drawing/2010/diagram" id="0" name="">
            <a:hlinkClick xmlns:r="http://schemas.openxmlformats.org/officeDocument/2006/relationships" r:id="rId2" action="ppaction://hlinksldjump"/>
          </dgm14:cNvPr>
        </a:ext>
      </dgm:extLst>
    </dgm:pt>
    <dgm:pt modelId="{ADD4BEBE-5185-46C8-8F02-031A93D8BDED}" type="parTrans" cxnId="{7C566B95-CDE8-4AE3-A575-9EC093D9BF3A}">
      <dgm:prSet/>
      <dgm:spPr/>
      <dgm:t>
        <a:bodyPr/>
        <a:lstStyle/>
        <a:p>
          <a:endParaRPr lang="lt-LT"/>
        </a:p>
      </dgm:t>
    </dgm:pt>
    <dgm:pt modelId="{B2ECEABF-8C61-43DE-A2A0-321D99CE0562}" type="sibTrans" cxnId="{7C566B95-CDE8-4AE3-A575-9EC093D9BF3A}">
      <dgm:prSet/>
      <dgm:spPr/>
      <dgm:t>
        <a:bodyPr/>
        <a:lstStyle/>
        <a:p>
          <a:endParaRPr lang="lt-LT"/>
        </a:p>
      </dgm:t>
    </dgm:pt>
    <dgm:pt modelId="{C1883A23-287D-45DF-ADC9-938A26F977F3}">
      <dgm:prSet phldrT="[Tekstas]" custT="1"/>
      <dgm:spPr/>
      <dgm:t>
        <a:bodyPr/>
        <a:lstStyle/>
        <a:p>
          <a:r>
            <a:rPr lang="lt-LT" sz="7200" kern="1200" smtClean="0">
              <a:solidFill>
                <a:schemeClr val="bg1"/>
              </a:solidFill>
              <a:latin typeface="Bell MT" panose="02020503060305020303" pitchFamily="18" charset="0"/>
              <a:ea typeface="+mj-ea"/>
              <a:cs typeface="+mj-cs"/>
            </a:rPr>
            <a:t>3</a:t>
          </a:r>
          <a:endParaRPr lang="lt-LT" sz="7200" kern="1200" dirty="0">
            <a:solidFill>
              <a:schemeClr val="bg1"/>
            </a:solidFill>
            <a:latin typeface="Bell MT" panose="02020503060305020303" pitchFamily="18" charset="0"/>
            <a:ea typeface="+mj-ea"/>
            <a:cs typeface="+mj-cs"/>
          </a:endParaRPr>
        </a:p>
      </dgm:t>
      <dgm:extLst>
        <a:ext uri="{E40237B7-FDA0-4F09-8148-C483321AD2D9}">
          <dgm14:cNvPr xmlns:dgm14="http://schemas.microsoft.com/office/drawing/2010/diagram" id="0" name="">
            <a:hlinkClick xmlns:r="http://schemas.openxmlformats.org/officeDocument/2006/relationships" r:id="rId3" action="ppaction://hlinksldjump"/>
          </dgm14:cNvPr>
        </a:ext>
      </dgm:extLst>
    </dgm:pt>
    <dgm:pt modelId="{26EE693B-CECD-4F88-9B27-B67F9CB40415}" type="parTrans" cxnId="{81798552-066E-4456-A272-08A02534F472}">
      <dgm:prSet/>
      <dgm:spPr/>
      <dgm:t>
        <a:bodyPr/>
        <a:lstStyle/>
        <a:p>
          <a:endParaRPr lang="lt-LT"/>
        </a:p>
      </dgm:t>
    </dgm:pt>
    <dgm:pt modelId="{B0AD560B-810F-4CC9-88D8-37DDF4B31E4E}" type="sibTrans" cxnId="{81798552-066E-4456-A272-08A02534F472}">
      <dgm:prSet/>
      <dgm:spPr/>
      <dgm:t>
        <a:bodyPr/>
        <a:lstStyle/>
        <a:p>
          <a:endParaRPr lang="lt-LT"/>
        </a:p>
      </dgm:t>
    </dgm:pt>
    <dgm:pt modelId="{DDBC5520-0C1E-4A00-A91A-D651F31BDA8A}">
      <dgm:prSet phldrT="[Tekstas]" custT="1"/>
      <dgm:spPr/>
      <dgm:t>
        <a:bodyPr/>
        <a:lstStyle/>
        <a:p>
          <a:r>
            <a:rPr lang="lt-LT" sz="7200" kern="1200" dirty="0" smtClean="0">
              <a:solidFill>
                <a:schemeClr val="bg1"/>
              </a:solidFill>
              <a:latin typeface="Bell MT" panose="02020503060305020303" pitchFamily="18" charset="0"/>
              <a:ea typeface="+mj-ea"/>
              <a:cs typeface="+mj-cs"/>
            </a:rPr>
            <a:t>4</a:t>
          </a:r>
          <a:endParaRPr lang="lt-LT" sz="7200" kern="1200" dirty="0">
            <a:solidFill>
              <a:schemeClr val="bg1"/>
            </a:solidFill>
            <a:latin typeface="Bell MT" panose="02020503060305020303" pitchFamily="18" charset="0"/>
            <a:ea typeface="+mj-ea"/>
            <a:cs typeface="+mj-cs"/>
          </a:endParaRPr>
        </a:p>
      </dgm:t>
      <dgm:extLst>
        <a:ext uri="{E40237B7-FDA0-4F09-8148-C483321AD2D9}">
          <dgm14:cNvPr xmlns:dgm14="http://schemas.microsoft.com/office/drawing/2010/diagram" id="0" name="">
            <a:hlinkClick xmlns:r="http://schemas.openxmlformats.org/officeDocument/2006/relationships" r:id="rId4" action="ppaction://hlinksldjump"/>
          </dgm14:cNvPr>
        </a:ext>
      </dgm:extLst>
    </dgm:pt>
    <dgm:pt modelId="{E7C3BA03-C430-4C93-973C-0567F401D2F4}" type="parTrans" cxnId="{4675E837-B85A-4B26-87C3-1B3D25BE71F6}">
      <dgm:prSet/>
      <dgm:spPr/>
      <dgm:t>
        <a:bodyPr/>
        <a:lstStyle/>
        <a:p>
          <a:endParaRPr lang="lt-LT"/>
        </a:p>
      </dgm:t>
    </dgm:pt>
    <dgm:pt modelId="{8817DE14-B653-48C1-B8C2-A2A3929D2E6D}" type="sibTrans" cxnId="{4675E837-B85A-4B26-87C3-1B3D25BE71F6}">
      <dgm:prSet/>
      <dgm:spPr/>
      <dgm:t>
        <a:bodyPr/>
        <a:lstStyle/>
        <a:p>
          <a:endParaRPr lang="lt-LT"/>
        </a:p>
      </dgm:t>
    </dgm:pt>
    <dgm:pt modelId="{0DDF6848-C665-4153-8503-0E850D5BFC7A}" type="pres">
      <dgm:prSet presAssocID="{454B9B22-2CC7-47D5-A4C8-2CB9DF97EC98}" presName="Name0" presStyleCnt="0">
        <dgm:presLayoutVars>
          <dgm:dir/>
          <dgm:animLvl val="lvl"/>
          <dgm:resizeHandles val="exact"/>
        </dgm:presLayoutVars>
      </dgm:prSet>
      <dgm:spPr/>
    </dgm:pt>
    <dgm:pt modelId="{362DC248-4C2F-41AC-8334-5769047A3177}" type="pres">
      <dgm:prSet presAssocID="{76ED4045-2A23-481C-B416-476D2934E1B6}" presName="Name8" presStyleCnt="0"/>
      <dgm:spPr/>
    </dgm:pt>
    <dgm:pt modelId="{5B074CC8-3760-4AD2-9788-0F1B1B8CA2DC}" type="pres">
      <dgm:prSet presAssocID="{76ED4045-2A23-481C-B416-476D2934E1B6}" presName="level" presStyleLbl="node1" presStyleIdx="0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lt-LT"/>
        </a:p>
      </dgm:t>
    </dgm:pt>
    <dgm:pt modelId="{C77AFF51-962B-42D4-B9DC-20445B56D3D1}" type="pres">
      <dgm:prSet presAssocID="{76ED4045-2A23-481C-B416-476D2934E1B6}" presName="levelTx" presStyleLbl="revTx" presStyleIdx="0" presStyleCnt="0">
        <dgm:presLayoutVars>
          <dgm:chMax val="1"/>
          <dgm:bulletEnabled val="1"/>
        </dgm:presLayoutVars>
      </dgm:prSet>
      <dgm:spPr/>
      <dgm:t>
        <a:bodyPr/>
        <a:lstStyle/>
        <a:p>
          <a:endParaRPr lang="lt-LT"/>
        </a:p>
      </dgm:t>
    </dgm:pt>
    <dgm:pt modelId="{E06D3D5D-7029-4A9C-AE17-2C05337572B0}" type="pres">
      <dgm:prSet presAssocID="{C846ABCE-00D1-46E7-B3A4-225B7AD6EF05}" presName="Name8" presStyleCnt="0"/>
      <dgm:spPr/>
    </dgm:pt>
    <dgm:pt modelId="{2B5FB34A-59E4-4ADE-A08B-FC9CE5A65EDC}" type="pres">
      <dgm:prSet presAssocID="{C846ABCE-00D1-46E7-B3A4-225B7AD6EF05}" presName="level" presStyleLbl="node1" presStyleIdx="1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lt-LT"/>
        </a:p>
      </dgm:t>
    </dgm:pt>
    <dgm:pt modelId="{F2175732-6909-4C5D-B7C1-3D139E685726}" type="pres">
      <dgm:prSet presAssocID="{C846ABCE-00D1-46E7-B3A4-225B7AD6EF05}" presName="levelTx" presStyleLbl="revTx" presStyleIdx="0" presStyleCnt="0">
        <dgm:presLayoutVars>
          <dgm:chMax val="1"/>
          <dgm:bulletEnabled val="1"/>
        </dgm:presLayoutVars>
      </dgm:prSet>
      <dgm:spPr/>
      <dgm:t>
        <a:bodyPr/>
        <a:lstStyle/>
        <a:p>
          <a:endParaRPr lang="lt-LT"/>
        </a:p>
      </dgm:t>
    </dgm:pt>
    <dgm:pt modelId="{3BC8BD53-A1B3-4B7C-847D-C446DDDDDCB9}" type="pres">
      <dgm:prSet presAssocID="{C1883A23-287D-45DF-ADC9-938A26F977F3}" presName="Name8" presStyleCnt="0"/>
      <dgm:spPr/>
    </dgm:pt>
    <dgm:pt modelId="{8F42A497-4503-4813-9E52-BCE976395068}" type="pres">
      <dgm:prSet presAssocID="{C1883A23-287D-45DF-ADC9-938A26F977F3}" presName="level" presStyleLbl="node1" presStyleIdx="2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lt-LT"/>
        </a:p>
      </dgm:t>
    </dgm:pt>
    <dgm:pt modelId="{BF4BB5F8-9001-4F9A-B042-FA2ACFEEFB70}" type="pres">
      <dgm:prSet presAssocID="{C1883A23-287D-45DF-ADC9-938A26F977F3}" presName="levelTx" presStyleLbl="revTx" presStyleIdx="0" presStyleCnt="0">
        <dgm:presLayoutVars>
          <dgm:chMax val="1"/>
          <dgm:bulletEnabled val="1"/>
        </dgm:presLayoutVars>
      </dgm:prSet>
      <dgm:spPr/>
      <dgm:t>
        <a:bodyPr/>
        <a:lstStyle/>
        <a:p>
          <a:endParaRPr lang="lt-LT"/>
        </a:p>
      </dgm:t>
    </dgm:pt>
    <dgm:pt modelId="{52891416-9C70-4165-898D-20E341E91158}" type="pres">
      <dgm:prSet presAssocID="{DDBC5520-0C1E-4A00-A91A-D651F31BDA8A}" presName="Name8" presStyleCnt="0"/>
      <dgm:spPr/>
    </dgm:pt>
    <dgm:pt modelId="{F8EF1897-5548-4D6C-9D86-B1B8DBEB77C0}" type="pres">
      <dgm:prSet presAssocID="{DDBC5520-0C1E-4A00-A91A-D651F31BDA8A}" presName="level" presStyleLbl="node1" presStyleIdx="3" presStyleCnt="4" custLinFactNeighborX="-8852" custLinFactNeighborY="-3236">
        <dgm:presLayoutVars>
          <dgm:chMax val="1"/>
          <dgm:bulletEnabled val="1"/>
        </dgm:presLayoutVars>
      </dgm:prSet>
      <dgm:spPr/>
      <dgm:t>
        <a:bodyPr/>
        <a:lstStyle/>
        <a:p>
          <a:endParaRPr lang="lt-LT"/>
        </a:p>
      </dgm:t>
    </dgm:pt>
    <dgm:pt modelId="{7D93AF47-8AA1-441B-A23E-2F5437CA619B}" type="pres">
      <dgm:prSet presAssocID="{DDBC5520-0C1E-4A00-A91A-D651F31BDA8A}" presName="levelTx" presStyleLbl="revTx" presStyleIdx="0" presStyleCnt="0">
        <dgm:presLayoutVars>
          <dgm:chMax val="1"/>
          <dgm:bulletEnabled val="1"/>
        </dgm:presLayoutVars>
      </dgm:prSet>
      <dgm:spPr/>
      <dgm:t>
        <a:bodyPr/>
        <a:lstStyle/>
        <a:p>
          <a:endParaRPr lang="lt-LT"/>
        </a:p>
      </dgm:t>
    </dgm:pt>
  </dgm:ptLst>
  <dgm:cxnLst>
    <dgm:cxn modelId="{0562E0DF-C449-4A8C-984B-4FE3E5CE2E46}" type="presOf" srcId="{C1883A23-287D-45DF-ADC9-938A26F977F3}" destId="{BF4BB5F8-9001-4F9A-B042-FA2ACFEEFB70}" srcOrd="1" destOrd="0" presId="urn:microsoft.com/office/officeart/2005/8/layout/pyramid1"/>
    <dgm:cxn modelId="{4675E837-B85A-4B26-87C3-1B3D25BE71F6}" srcId="{454B9B22-2CC7-47D5-A4C8-2CB9DF97EC98}" destId="{DDBC5520-0C1E-4A00-A91A-D651F31BDA8A}" srcOrd="3" destOrd="0" parTransId="{E7C3BA03-C430-4C93-973C-0567F401D2F4}" sibTransId="{8817DE14-B653-48C1-B8C2-A2A3929D2E6D}"/>
    <dgm:cxn modelId="{E7CBA475-4622-4136-97E4-5E6BFF805500}" srcId="{454B9B22-2CC7-47D5-A4C8-2CB9DF97EC98}" destId="{76ED4045-2A23-481C-B416-476D2934E1B6}" srcOrd="0" destOrd="0" parTransId="{1F81BF62-4F14-497B-AF25-E19F861B9EA8}" sibTransId="{CB518C20-32AB-4623-AF52-CC7E18B9E1D5}"/>
    <dgm:cxn modelId="{81798552-066E-4456-A272-08A02534F472}" srcId="{454B9B22-2CC7-47D5-A4C8-2CB9DF97EC98}" destId="{C1883A23-287D-45DF-ADC9-938A26F977F3}" srcOrd="2" destOrd="0" parTransId="{26EE693B-CECD-4F88-9B27-B67F9CB40415}" sibTransId="{B0AD560B-810F-4CC9-88D8-37DDF4B31E4E}"/>
    <dgm:cxn modelId="{F71CB436-106D-4285-8BA6-9D1F5D8DC467}" type="presOf" srcId="{DDBC5520-0C1E-4A00-A91A-D651F31BDA8A}" destId="{F8EF1897-5548-4D6C-9D86-B1B8DBEB77C0}" srcOrd="0" destOrd="0" presId="urn:microsoft.com/office/officeart/2005/8/layout/pyramid1"/>
    <dgm:cxn modelId="{917BA1CD-C4E1-4457-AC6C-CD8FCD482E58}" type="presOf" srcId="{C1883A23-287D-45DF-ADC9-938A26F977F3}" destId="{8F42A497-4503-4813-9E52-BCE976395068}" srcOrd="0" destOrd="0" presId="urn:microsoft.com/office/officeart/2005/8/layout/pyramid1"/>
    <dgm:cxn modelId="{7C566B95-CDE8-4AE3-A575-9EC093D9BF3A}" srcId="{454B9B22-2CC7-47D5-A4C8-2CB9DF97EC98}" destId="{C846ABCE-00D1-46E7-B3A4-225B7AD6EF05}" srcOrd="1" destOrd="0" parTransId="{ADD4BEBE-5185-46C8-8F02-031A93D8BDED}" sibTransId="{B2ECEABF-8C61-43DE-A2A0-321D99CE0562}"/>
    <dgm:cxn modelId="{DC5AB850-4865-4454-A5BF-ED6B1969AC05}" type="presOf" srcId="{76ED4045-2A23-481C-B416-476D2934E1B6}" destId="{5B074CC8-3760-4AD2-9788-0F1B1B8CA2DC}" srcOrd="0" destOrd="0" presId="urn:microsoft.com/office/officeart/2005/8/layout/pyramid1"/>
    <dgm:cxn modelId="{CE2E4E05-DBF9-4FA7-9F1C-A2802DACBCF4}" type="presOf" srcId="{C846ABCE-00D1-46E7-B3A4-225B7AD6EF05}" destId="{F2175732-6909-4C5D-B7C1-3D139E685726}" srcOrd="1" destOrd="0" presId="urn:microsoft.com/office/officeart/2005/8/layout/pyramid1"/>
    <dgm:cxn modelId="{793960D8-BB64-4459-8D19-C7B8C621E417}" type="presOf" srcId="{C846ABCE-00D1-46E7-B3A4-225B7AD6EF05}" destId="{2B5FB34A-59E4-4ADE-A08B-FC9CE5A65EDC}" srcOrd="0" destOrd="0" presId="urn:microsoft.com/office/officeart/2005/8/layout/pyramid1"/>
    <dgm:cxn modelId="{1AA27933-BA1A-442B-8D5C-A4FCD0F02779}" type="presOf" srcId="{76ED4045-2A23-481C-B416-476D2934E1B6}" destId="{C77AFF51-962B-42D4-B9DC-20445B56D3D1}" srcOrd="1" destOrd="0" presId="urn:microsoft.com/office/officeart/2005/8/layout/pyramid1"/>
    <dgm:cxn modelId="{ECD1DE79-AEBF-494A-921E-3493352E68CF}" type="presOf" srcId="{DDBC5520-0C1E-4A00-A91A-D651F31BDA8A}" destId="{7D93AF47-8AA1-441B-A23E-2F5437CA619B}" srcOrd="1" destOrd="0" presId="urn:microsoft.com/office/officeart/2005/8/layout/pyramid1"/>
    <dgm:cxn modelId="{CF71D6A2-CB62-40CA-93FE-8785DFFBC104}" type="presOf" srcId="{454B9B22-2CC7-47D5-A4C8-2CB9DF97EC98}" destId="{0DDF6848-C665-4153-8503-0E850D5BFC7A}" srcOrd="0" destOrd="0" presId="urn:microsoft.com/office/officeart/2005/8/layout/pyramid1"/>
    <dgm:cxn modelId="{06666F57-7DEC-48E4-8028-385907542B98}" type="presParOf" srcId="{0DDF6848-C665-4153-8503-0E850D5BFC7A}" destId="{362DC248-4C2F-41AC-8334-5769047A3177}" srcOrd="0" destOrd="0" presId="urn:microsoft.com/office/officeart/2005/8/layout/pyramid1"/>
    <dgm:cxn modelId="{27325CEC-D578-4421-8A51-4D207E71D044}" type="presParOf" srcId="{362DC248-4C2F-41AC-8334-5769047A3177}" destId="{5B074CC8-3760-4AD2-9788-0F1B1B8CA2DC}" srcOrd="0" destOrd="0" presId="urn:microsoft.com/office/officeart/2005/8/layout/pyramid1"/>
    <dgm:cxn modelId="{E5B9A416-4576-40AF-82C8-190640F12440}" type="presParOf" srcId="{362DC248-4C2F-41AC-8334-5769047A3177}" destId="{C77AFF51-962B-42D4-B9DC-20445B56D3D1}" srcOrd="1" destOrd="0" presId="urn:microsoft.com/office/officeart/2005/8/layout/pyramid1"/>
    <dgm:cxn modelId="{2E3312FA-A9AA-448A-9EAC-F4A1BFE602EA}" type="presParOf" srcId="{0DDF6848-C665-4153-8503-0E850D5BFC7A}" destId="{E06D3D5D-7029-4A9C-AE17-2C05337572B0}" srcOrd="1" destOrd="0" presId="urn:microsoft.com/office/officeart/2005/8/layout/pyramid1"/>
    <dgm:cxn modelId="{0B20B4C4-61E3-43E8-8F4D-04F45B37C895}" type="presParOf" srcId="{E06D3D5D-7029-4A9C-AE17-2C05337572B0}" destId="{2B5FB34A-59E4-4ADE-A08B-FC9CE5A65EDC}" srcOrd="0" destOrd="0" presId="urn:microsoft.com/office/officeart/2005/8/layout/pyramid1"/>
    <dgm:cxn modelId="{36BBBECD-143D-462E-B911-4647E0200DFA}" type="presParOf" srcId="{E06D3D5D-7029-4A9C-AE17-2C05337572B0}" destId="{F2175732-6909-4C5D-B7C1-3D139E685726}" srcOrd="1" destOrd="0" presId="urn:microsoft.com/office/officeart/2005/8/layout/pyramid1"/>
    <dgm:cxn modelId="{DF2A145F-F3BB-4EA2-A1CD-C53E3ECDC527}" type="presParOf" srcId="{0DDF6848-C665-4153-8503-0E850D5BFC7A}" destId="{3BC8BD53-A1B3-4B7C-847D-C446DDDDDCB9}" srcOrd="2" destOrd="0" presId="urn:microsoft.com/office/officeart/2005/8/layout/pyramid1"/>
    <dgm:cxn modelId="{B4CF0AB6-46AC-43B2-8CA9-9532EE07E86F}" type="presParOf" srcId="{3BC8BD53-A1B3-4B7C-847D-C446DDDDDCB9}" destId="{8F42A497-4503-4813-9E52-BCE976395068}" srcOrd="0" destOrd="0" presId="urn:microsoft.com/office/officeart/2005/8/layout/pyramid1"/>
    <dgm:cxn modelId="{7A2ACD86-2808-4BB8-BE6E-0CBA7FF90C3B}" type="presParOf" srcId="{3BC8BD53-A1B3-4B7C-847D-C446DDDDDCB9}" destId="{BF4BB5F8-9001-4F9A-B042-FA2ACFEEFB70}" srcOrd="1" destOrd="0" presId="urn:microsoft.com/office/officeart/2005/8/layout/pyramid1"/>
    <dgm:cxn modelId="{1818229B-1CFA-4BFD-9B24-3D7C1194777A}" type="presParOf" srcId="{0DDF6848-C665-4153-8503-0E850D5BFC7A}" destId="{52891416-9C70-4165-898D-20E341E91158}" srcOrd="3" destOrd="0" presId="urn:microsoft.com/office/officeart/2005/8/layout/pyramid1"/>
    <dgm:cxn modelId="{719231C9-6FD5-44AA-9585-C12146F51AD0}" type="presParOf" srcId="{52891416-9C70-4165-898D-20E341E91158}" destId="{F8EF1897-5548-4D6C-9D86-B1B8DBEB77C0}" srcOrd="0" destOrd="0" presId="urn:microsoft.com/office/officeart/2005/8/layout/pyramid1"/>
    <dgm:cxn modelId="{5B476CF0-B589-473E-A97F-C95EEF8035F6}" type="presParOf" srcId="{52891416-9C70-4165-898D-20E341E91158}" destId="{7D93AF47-8AA1-441B-A23E-2F5437CA619B}" srcOrd="1" destOrd="0" presId="urn:microsoft.com/office/officeart/2005/8/layout/pyramid1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B074CC8-3760-4AD2-9788-0F1B1B8CA2DC}">
      <dsp:nvSpPr>
        <dsp:cNvPr id="0" name=""/>
        <dsp:cNvSpPr/>
      </dsp:nvSpPr>
      <dsp:spPr>
        <a:xfrm>
          <a:off x="1495453" y="0"/>
          <a:ext cx="996969" cy="922046"/>
        </a:xfrm>
        <a:prstGeom prst="trapezoid">
          <a:avLst>
            <a:gd name="adj" fmla="val 54063"/>
          </a:avLst>
        </a:prstGeom>
        <a:gradFill rotWithShape="0">
          <a:gsLst>
            <a:gs pos="0">
              <a:schemeClr val="accent2">
                <a:shade val="80000"/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2">
                <a:shade val="80000"/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2">
                <a:shade val="80000"/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3200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lt-LT" sz="7200" kern="1200" dirty="0" smtClean="0">
              <a:solidFill>
                <a:schemeClr val="bg1"/>
              </a:solidFill>
              <a:latin typeface="Bell MT" panose="02020503060305020303" pitchFamily="18" charset="0"/>
              <a:ea typeface="+mj-ea"/>
              <a:cs typeface="+mj-cs"/>
            </a:rPr>
            <a:t>1</a:t>
          </a:r>
          <a:endParaRPr lang="lt-LT" sz="7200" kern="1200" dirty="0">
            <a:solidFill>
              <a:schemeClr val="bg1"/>
            </a:solidFill>
            <a:latin typeface="Bell MT" panose="02020503060305020303" pitchFamily="18" charset="0"/>
            <a:ea typeface="+mj-ea"/>
            <a:cs typeface="+mj-cs"/>
          </a:endParaRPr>
        </a:p>
      </dsp:txBody>
      <dsp:txXfrm>
        <a:off x="1495453" y="0"/>
        <a:ext cx="996969" cy="922046"/>
      </dsp:txXfrm>
    </dsp:sp>
    <dsp:sp modelId="{2B5FB34A-59E4-4ADE-A08B-FC9CE5A65EDC}">
      <dsp:nvSpPr>
        <dsp:cNvPr id="0" name=""/>
        <dsp:cNvSpPr/>
      </dsp:nvSpPr>
      <dsp:spPr>
        <a:xfrm>
          <a:off x="996969" y="922046"/>
          <a:ext cx="1993938" cy="922046"/>
        </a:xfrm>
        <a:prstGeom prst="trapezoid">
          <a:avLst>
            <a:gd name="adj" fmla="val 54063"/>
          </a:avLst>
        </a:prstGeom>
        <a:gradFill rotWithShape="0">
          <a:gsLst>
            <a:gs pos="0">
              <a:schemeClr val="accent2">
                <a:shade val="80000"/>
                <a:hueOff val="0"/>
                <a:satOff val="-9340"/>
                <a:lumOff val="10584"/>
                <a:alphaOff val="0"/>
                <a:shade val="51000"/>
                <a:satMod val="130000"/>
              </a:schemeClr>
            </a:gs>
            <a:gs pos="80000">
              <a:schemeClr val="accent2">
                <a:shade val="80000"/>
                <a:hueOff val="0"/>
                <a:satOff val="-9340"/>
                <a:lumOff val="10584"/>
                <a:alphaOff val="0"/>
                <a:shade val="93000"/>
                <a:satMod val="130000"/>
              </a:schemeClr>
            </a:gs>
            <a:gs pos="100000">
              <a:schemeClr val="accent2">
                <a:shade val="80000"/>
                <a:hueOff val="0"/>
                <a:satOff val="-9340"/>
                <a:lumOff val="10584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3200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lt-LT" sz="7200" kern="1200" dirty="0" smtClean="0">
              <a:solidFill>
                <a:schemeClr val="bg1"/>
              </a:solidFill>
              <a:latin typeface="Bell MT" panose="02020503060305020303" pitchFamily="18" charset="0"/>
              <a:ea typeface="+mj-ea"/>
              <a:cs typeface="+mj-cs"/>
            </a:rPr>
            <a:t>2</a:t>
          </a:r>
          <a:endParaRPr lang="lt-LT" sz="7200" kern="1200" dirty="0">
            <a:solidFill>
              <a:schemeClr val="bg1"/>
            </a:solidFill>
            <a:latin typeface="Bell MT" panose="02020503060305020303" pitchFamily="18" charset="0"/>
            <a:ea typeface="+mj-ea"/>
            <a:cs typeface="+mj-cs"/>
          </a:endParaRPr>
        </a:p>
      </dsp:txBody>
      <dsp:txXfrm>
        <a:off x="1345908" y="922046"/>
        <a:ext cx="1296060" cy="922046"/>
      </dsp:txXfrm>
    </dsp:sp>
    <dsp:sp modelId="{8F42A497-4503-4813-9E52-BCE976395068}">
      <dsp:nvSpPr>
        <dsp:cNvPr id="0" name=""/>
        <dsp:cNvSpPr/>
      </dsp:nvSpPr>
      <dsp:spPr>
        <a:xfrm>
          <a:off x="498484" y="1844092"/>
          <a:ext cx="2990907" cy="922046"/>
        </a:xfrm>
        <a:prstGeom prst="trapezoid">
          <a:avLst>
            <a:gd name="adj" fmla="val 54063"/>
          </a:avLst>
        </a:prstGeom>
        <a:gradFill rotWithShape="0">
          <a:gsLst>
            <a:gs pos="0">
              <a:schemeClr val="accent2">
                <a:shade val="80000"/>
                <a:hueOff val="0"/>
                <a:satOff val="-18679"/>
                <a:lumOff val="21168"/>
                <a:alphaOff val="0"/>
                <a:shade val="51000"/>
                <a:satMod val="130000"/>
              </a:schemeClr>
            </a:gs>
            <a:gs pos="80000">
              <a:schemeClr val="accent2">
                <a:shade val="80000"/>
                <a:hueOff val="0"/>
                <a:satOff val="-18679"/>
                <a:lumOff val="21168"/>
                <a:alphaOff val="0"/>
                <a:shade val="93000"/>
                <a:satMod val="130000"/>
              </a:schemeClr>
            </a:gs>
            <a:gs pos="100000">
              <a:schemeClr val="accent2">
                <a:shade val="80000"/>
                <a:hueOff val="0"/>
                <a:satOff val="-18679"/>
                <a:lumOff val="21168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3200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lt-LT" sz="7200" kern="1200" smtClean="0">
              <a:solidFill>
                <a:schemeClr val="bg1"/>
              </a:solidFill>
              <a:latin typeface="Bell MT" panose="02020503060305020303" pitchFamily="18" charset="0"/>
              <a:ea typeface="+mj-ea"/>
              <a:cs typeface="+mj-cs"/>
            </a:rPr>
            <a:t>3</a:t>
          </a:r>
          <a:endParaRPr lang="lt-LT" sz="7200" kern="1200" dirty="0">
            <a:solidFill>
              <a:schemeClr val="bg1"/>
            </a:solidFill>
            <a:latin typeface="Bell MT" panose="02020503060305020303" pitchFamily="18" charset="0"/>
            <a:ea typeface="+mj-ea"/>
            <a:cs typeface="+mj-cs"/>
          </a:endParaRPr>
        </a:p>
      </dsp:txBody>
      <dsp:txXfrm>
        <a:off x="1021893" y="1844092"/>
        <a:ext cx="1944090" cy="922046"/>
      </dsp:txXfrm>
    </dsp:sp>
    <dsp:sp modelId="{F8EF1897-5548-4D6C-9D86-B1B8DBEB77C0}">
      <dsp:nvSpPr>
        <dsp:cNvPr id="0" name=""/>
        <dsp:cNvSpPr/>
      </dsp:nvSpPr>
      <dsp:spPr>
        <a:xfrm>
          <a:off x="0" y="2736300"/>
          <a:ext cx="3987877" cy="922046"/>
        </a:xfrm>
        <a:prstGeom prst="trapezoid">
          <a:avLst>
            <a:gd name="adj" fmla="val 54063"/>
          </a:avLst>
        </a:prstGeom>
        <a:gradFill rotWithShape="0">
          <a:gsLst>
            <a:gs pos="0">
              <a:schemeClr val="accent2">
                <a:shade val="80000"/>
                <a:hueOff val="0"/>
                <a:satOff val="-28019"/>
                <a:lumOff val="31752"/>
                <a:alphaOff val="0"/>
                <a:shade val="51000"/>
                <a:satMod val="130000"/>
              </a:schemeClr>
            </a:gs>
            <a:gs pos="80000">
              <a:schemeClr val="accent2">
                <a:shade val="80000"/>
                <a:hueOff val="0"/>
                <a:satOff val="-28019"/>
                <a:lumOff val="31752"/>
                <a:alphaOff val="0"/>
                <a:shade val="93000"/>
                <a:satMod val="130000"/>
              </a:schemeClr>
            </a:gs>
            <a:gs pos="100000">
              <a:schemeClr val="accent2">
                <a:shade val="80000"/>
                <a:hueOff val="0"/>
                <a:satOff val="-28019"/>
                <a:lumOff val="31752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3200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lt-LT" sz="7200" kern="1200" dirty="0" smtClean="0">
              <a:solidFill>
                <a:schemeClr val="bg1"/>
              </a:solidFill>
              <a:latin typeface="Bell MT" panose="02020503060305020303" pitchFamily="18" charset="0"/>
              <a:ea typeface="+mj-ea"/>
              <a:cs typeface="+mj-cs"/>
            </a:rPr>
            <a:t>4</a:t>
          </a:r>
          <a:endParaRPr lang="lt-LT" sz="7200" kern="1200" dirty="0">
            <a:solidFill>
              <a:schemeClr val="bg1"/>
            </a:solidFill>
            <a:latin typeface="Bell MT" panose="02020503060305020303" pitchFamily="18" charset="0"/>
            <a:ea typeface="+mj-ea"/>
            <a:cs typeface="+mj-cs"/>
          </a:endParaRPr>
        </a:p>
      </dsp:txBody>
      <dsp:txXfrm>
        <a:off x="697878" y="2736300"/>
        <a:ext cx="2592120" cy="92204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yramid1">
  <dgm:title val=""/>
  <dgm:desc val=""/>
  <dgm:catLst>
    <dgm:cat type="pyramid" pri="1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pyra">
          <dgm:param type="linDir" val="fromB"/>
          <dgm:param type="txDir" val="fromT"/>
          <dgm:param type="pyraAcctPos" val="aft"/>
          <dgm:param type="pyraAcctTxMar" val="step"/>
          <dgm:param type="pyraAcctBkgdNode" val="acctBkgd"/>
          <dgm:param type="pyraAcctTxNode" val="acctTx"/>
          <dgm:param type="pyraLvlNode" val="level"/>
        </dgm:alg>
      </dgm:if>
      <dgm:else name="Name3">
        <dgm:alg type="pyra">
          <dgm:param type="linDir" val="fromB"/>
          <dgm:param type="txDir" val="fromT"/>
          <dgm:param type="pyraAcctPos" val="bef"/>
          <dgm:param type="pyraAcctTxMar" val="step"/>
          <dgm:param type="pyraAcctBkgdNode" val="acctBkgd"/>
          <dgm:param type="pyraAcctTxNode" val="acctTx"/>
          <dgm:param type="pyraLvlNode" val="level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root des" ptType="all node" func="maxDepth" op="gte" val="2">
        <dgm:constrLst>
          <dgm:constr type="primFontSz" for="des" forName="levelTx" op="equ"/>
          <dgm:constr type="secFontSz" for="des" forName="acctTx" op="equ"/>
          <dgm:constr type="pyraAcctRatio" val="0.32"/>
        </dgm:constrLst>
      </dgm:if>
      <dgm:else name="Name6">
        <dgm:constrLst>
          <dgm:constr type="primFontSz" for="des" forName="levelTx" op="equ"/>
          <dgm:constr type="secFontSz" for="des" forName="acctTx" op="equ"/>
          <dgm:constr type="pyraAcctRatio"/>
        </dgm:constrLst>
      </dgm:else>
    </dgm:choose>
    <dgm:ruleLst/>
    <dgm:forEach name="Name7" axis="ch" ptType="node">
      <dgm:layoutNode name="Name8">
        <dgm:alg type="composite">
          <dgm:param type="horzAlign" val="none"/>
        </dgm:alg>
        <dgm:shape xmlns:r="http://schemas.openxmlformats.org/officeDocument/2006/relationships" r:blip="">
          <dgm:adjLst/>
        </dgm:shape>
        <dgm:presOf/>
        <dgm:choose name="Name9">
          <dgm:if name="Name10" axis="self" ptType="node" func="pos" op="equ" val="1">
            <dgm:constrLst>
              <dgm:constr type="ctrX" for="ch" forName="acctBkgd" val="1"/>
              <dgm:constr type="ctrY" for="ch" forName="acctBkgd" val="1"/>
              <dgm:constr type="w" for="ch" forName="acctBkgd" val="1"/>
              <dgm:constr type="h" for="ch" forName="acctBkgd" val="1"/>
              <dgm:constr type="ctrX" for="ch" forName="acctTx" val="1"/>
              <dgm:constr type="ctrY" for="ch" forName="acctTx" val="1"/>
              <dgm:constr type="w" for="ch" forName="acctTx" val="1"/>
              <dgm:constr type="h" for="ch" forName="acctTx" val="1"/>
              <dgm:constr type="ctrX" for="ch" forName="level" val="1"/>
              <dgm:constr type="ctrY" for="ch" forName="level" val="1"/>
              <dgm:constr type="w" for="ch" forName="level" val="1"/>
              <dgm:constr type="h" for="ch" forName="level" val="1"/>
              <dgm:constr type="ctrX" for="ch" forName="levelTx" refType="ctrX" refFor="ch" refForName="level"/>
              <dgm:constr type="ctrY" for="ch" forName="levelTx" refType="ctrY" refFor="ch" refForName="level"/>
              <dgm:constr type="w" for="ch" forName="levelTx" refType="w" refFor="ch" refForName="level"/>
              <dgm:constr type="h" for="ch" forName="levelTx" refType="h" refFor="ch" refForName="level"/>
            </dgm:constrLst>
          </dgm:if>
          <dgm:else name="Name11">
            <dgm:constrLst>
              <dgm:constr type="ctrX" for="ch" forName="acctBkgd" val="1"/>
              <dgm:constr type="ctrY" for="ch" forName="acctBkgd" val="1"/>
              <dgm:constr type="w" for="ch" forName="acctBkgd" val="1"/>
              <dgm:constr type="h" for="ch" forName="acctBkgd" val="1"/>
              <dgm:constr type="ctrX" for="ch" forName="acctTx" val="1"/>
              <dgm:constr type="ctrY" for="ch" forName="acctTx" val="1"/>
              <dgm:constr type="w" for="ch" forName="acctTx" val="1"/>
              <dgm:constr type="h" for="ch" forName="acctTx" val="1"/>
              <dgm:constr type="ctrX" for="ch" forName="level" val="1"/>
              <dgm:constr type="ctrY" for="ch" forName="level" val="1"/>
              <dgm:constr type="w" for="ch" forName="level" val="1"/>
              <dgm:constr type="h" for="ch" forName="level" val="1"/>
              <dgm:constr type="ctrX" for="ch" forName="levelTx" refType="ctrX" refFor="ch" refForName="level"/>
              <dgm:constr type="ctrY" for="ch" forName="levelTx" refType="ctrY" refFor="ch" refForName="level"/>
              <dgm:constr type="w" for="ch" forName="levelTx" refType="w" refFor="ch" refForName="level" fact="0.65"/>
              <dgm:constr type="h" for="ch" forName="levelTx" refType="h" refFor="ch" refForName="level"/>
            </dgm:constrLst>
          </dgm:else>
        </dgm:choose>
        <dgm:ruleLst/>
        <dgm:choose name="Name12">
          <dgm:if name="Name13" axis="ch" ptType="node" func="cnt" op="gte" val="1">
            <dgm:layoutNode name="acctBkgd" styleLbl="alignAcc1">
              <dgm:alg type="sp"/>
              <dgm:shape xmlns:r="http://schemas.openxmlformats.org/officeDocument/2006/relationships" type="nonIsoscelesTrapezoid" r:blip="">
                <dgm:adjLst/>
              </dgm:shape>
              <dgm:presOf axis="des" ptType="node"/>
              <dgm:constrLst/>
              <dgm:ruleLst/>
            </dgm:layoutNode>
            <dgm:layoutNode name="acctTx" styleLbl="alignAcc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type="nonIsoscelesTrapezoid" r:blip="" hideGeom="1">
                <dgm:adjLst/>
              </dgm:shape>
              <dgm:presOf axis="des" ptType="node"/>
              <dgm:constrLst>
                <dgm:constr type="secFontSz" val="65"/>
                <dgm:constr type="primFontSz" refType="secFontSz"/>
                <dgm:constr type="tMarg" refType="secFontSz" fact="0.3"/>
                <dgm:constr type="bMarg" refType="secFontSz" fact="0.3"/>
                <dgm:constr type="lMarg" refType="secFontSz" fact="0.3"/>
                <dgm:constr type="rMarg" refType="secFontSz" fact="0.3"/>
              </dgm:constrLst>
              <dgm:ruleLst>
                <dgm:rule type="secFontSz" val="5" fact="NaN" max="NaN"/>
              </dgm:ruleLst>
            </dgm:layoutNode>
          </dgm:if>
          <dgm:else name="Name14"/>
        </dgm:choose>
        <dgm:layoutNode name="level">
          <dgm:varLst>
            <dgm:chMax val="1"/>
            <dgm:bulletEnabled val="1"/>
          </dgm:varLst>
          <dgm:alg type="sp"/>
          <dgm:shape xmlns:r="http://schemas.openxmlformats.org/officeDocument/2006/relationships" type="trapezoid" r:blip="">
            <dgm:adjLst/>
          </dgm:shape>
          <dgm:presOf axis="self"/>
          <dgm:constrLst>
            <dgm:constr type="h" val="500"/>
            <dgm:constr type="w" val="1"/>
          </dgm:constrLst>
          <dgm:ruleLst/>
        </dgm:layoutNode>
        <dgm:layoutNode name="levelTx" styleLbl="revTx">
          <dgm:varLst>
            <dgm:chMax val="1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78A022F-D074-4814-ABEE-9C556C29818F}" type="datetimeFigureOut">
              <a:rPr lang="ru-RU" smtClean="0"/>
              <a:pPr/>
              <a:t>04.04.2016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4745733-FB46-41EE-8AFF-20D9183A86B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3640545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745733-FB46-41EE-8AFF-20D9183A86BA}" type="slidenum">
              <a:rPr lang="ru-RU" smtClean="0"/>
              <a:pPr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7547959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745733-FB46-41EE-8AFF-20D9183A86BA}" type="slidenum">
              <a:rPr lang="ru-RU" smtClean="0"/>
              <a:pPr/>
              <a:t>16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8200703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4D769EF-F721-4F54-A460-579B00658CB9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14378650"/>
      </p:ext>
    </p:extLst>
  </p:cSld>
  <p:clrMapOvr>
    <a:masterClrMapping/>
  </p:clrMapOvr>
  <p:transition spd="slow">
    <p:push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B987BBB-4480-4272-8BA3-29A91D2FCF17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20283623"/>
      </p:ext>
    </p:extLst>
  </p:cSld>
  <p:clrMapOvr>
    <a:masterClrMapping/>
  </p:clrMapOvr>
  <p:transition spd="slow">
    <p:push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F486FBB-180C-4EDD-8437-6FAC2D268D61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00681667"/>
      </p:ext>
    </p:extLst>
  </p:cSld>
  <p:clrMapOvr>
    <a:masterClrMapping/>
  </p:clrMapOvr>
  <p:transition spd="slow">
    <p:push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6B1006C-0805-438B-A632-5361B154A730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23705972"/>
      </p:ext>
    </p:extLst>
  </p:cSld>
  <p:clrMapOvr>
    <a:masterClrMapping/>
  </p:clrMapOvr>
  <p:transition spd="slow">
    <p:push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D5FFCD1-2EB2-4922-A84B-5C83F40DB22F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0283523"/>
      </p:ext>
    </p:extLst>
  </p:cSld>
  <p:clrMapOvr>
    <a:masterClrMapping/>
  </p:clrMapOvr>
  <p:transition spd="slow">
    <p:push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69CCB9E-1006-45C8-BC24-A0DEBBD73C7C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67815289"/>
      </p:ext>
    </p:extLst>
  </p:cSld>
  <p:clrMapOvr>
    <a:masterClrMapping/>
  </p:clrMapOvr>
  <p:transition spd="slow">
    <p:push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0DDB6C-74A3-4244-89C8-3366485C6B48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78487200"/>
      </p:ext>
    </p:extLst>
  </p:cSld>
  <p:clrMapOvr>
    <a:masterClrMapping/>
  </p:clrMapOvr>
  <p:transition spd="slow">
    <p:push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C1972EC-64EC-421E-8892-9E6AC735AD1F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94757914"/>
      </p:ext>
    </p:extLst>
  </p:cSld>
  <p:clrMapOvr>
    <a:masterClrMapping/>
  </p:clrMapOvr>
  <p:transition spd="slow">
    <p:push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D8DB2DD-937D-4C7E-88EB-55A8085E914D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62544283"/>
      </p:ext>
    </p:extLst>
  </p:cSld>
  <p:clrMapOvr>
    <a:masterClrMapping/>
  </p:clrMapOvr>
  <p:transition spd="slow">
    <p:push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20C0EEF-3309-4132-B94E-C38059FB1BC6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37413941"/>
      </p:ext>
    </p:extLst>
  </p:cSld>
  <p:clrMapOvr>
    <a:masterClrMapping/>
  </p:clrMapOvr>
  <p:transition spd="slow">
    <p:push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E7372C6-3CB9-4CF2-BA9C-AAF0AE6BC479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80970199"/>
      </p:ext>
    </p:extLst>
  </p:cSld>
  <p:clrMapOvr>
    <a:masterClrMapping/>
  </p:clrMapOvr>
  <p:transition spd="slow">
    <p:push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Заголовок, текст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AEEDA5D-C095-486D-84F2-897F1369A742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80305929"/>
      </p:ext>
    </p:extLst>
  </p:cSld>
  <p:clrMapOvr>
    <a:masterClrMapping/>
  </p:clrMapOvr>
  <p:transition spd="slow">
    <p:push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x" preserve="1">
  <p:cSld name="Заголовок, объект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38AC340-7E14-4D6B-B9EA-695564C92BAC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93375911"/>
      </p:ext>
    </p:extLst>
  </p:cSld>
  <p:clrMapOvr>
    <a:masterClrMapping/>
  </p:clrMapOvr>
  <p:transition spd="slow">
    <p:push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Заголовок и таблиц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аблица 2"/>
          <p:cNvSpPr>
            <a:spLocks noGrp="1"/>
          </p:cNvSpPr>
          <p:nvPr>
            <p:ph type="tbl" idx="1"/>
          </p:nvPr>
        </p:nvSpPr>
        <p:spPr>
          <a:xfrm>
            <a:off x="457200" y="1600200"/>
            <a:ext cx="8229600" cy="4525963"/>
          </a:xfrm>
        </p:spPr>
        <p:txBody>
          <a:bodyPr/>
          <a:lstStyle/>
          <a:p>
            <a:pPr lvl="0"/>
            <a:endParaRPr lang="ru-RU" noProof="0" smtClean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246653B-A3A5-448C-8591-6B8A62019BAF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04620704"/>
      </p:ext>
    </p:extLst>
  </p:cSld>
  <p:clrMapOvr>
    <a:masterClrMapping/>
  </p:clrMapOvr>
  <p:transition spd="slow">
    <p:push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xOverObj" preserve="1">
  <p:cSld name="Заголовок и текст над объект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8229600" cy="21859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3938588"/>
            <a:ext cx="8229600" cy="218757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BE6FA5F-1936-4846-8B1D-E65F5E8CCE40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06181679"/>
      </p:ext>
    </p:extLst>
  </p:cSld>
  <p:clrMapOvr>
    <a:masterClrMapping/>
  </p:clrMapOvr>
  <p:transition spd="slow">
    <p:push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Заголовок, текст и 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Объект 4"/>
          <p:cNvSpPr>
            <a:spLocks noGrp="1"/>
          </p:cNvSpPr>
          <p:nvPr>
            <p:ph sz="quarter" idx="3"/>
          </p:nvPr>
        </p:nvSpPr>
        <p:spPr>
          <a:xfrm>
            <a:off x="4648200" y="3938588"/>
            <a:ext cx="4038600" cy="218757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7A9990-C311-4A8E-BFB9-A0F8BF1FD662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41669003"/>
      </p:ext>
    </p:extLst>
  </p:cSld>
  <p:clrMapOvr>
    <a:masterClrMapping/>
  </p:clrMapOvr>
  <p:transition spd="slow">
    <p:push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066800" y="152400"/>
            <a:ext cx="7010400" cy="917575"/>
          </a:xfrm>
        </p:spPr>
        <p:txBody>
          <a:bodyPr/>
          <a:lstStyle>
            <a:lvl1pPr algn="ctr">
              <a:defRPr b="0">
                <a:solidFill>
                  <a:schemeClr val="tx2"/>
                </a:solidFill>
              </a:defRPr>
            </a:lvl1pPr>
          </a:lstStyle>
          <a:p>
            <a:pPr lvl="0"/>
            <a:r>
              <a:rPr lang="ru-RU" altLang="ru-RU" noProof="0" smtClean="0"/>
              <a:t>Образец заголовка</a:t>
            </a:r>
            <a:endParaRPr lang="en-US" altLang="ru-RU" noProof="0" smtClean="0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990600"/>
            <a:ext cx="6400800" cy="533400"/>
          </a:xfrm>
        </p:spPr>
        <p:txBody>
          <a:bodyPr/>
          <a:lstStyle>
            <a:lvl1pPr marL="0" indent="0" algn="ctr">
              <a:buFontTx/>
              <a:buNone/>
              <a:defRPr sz="28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 lvl="0"/>
            <a:r>
              <a:rPr lang="ru-RU" altLang="ru-RU" noProof="0" smtClean="0"/>
              <a:t>Образец подзаголовка</a:t>
            </a:r>
            <a:endParaRPr lang="en-US" altLang="ru-RU" noProof="0" smtClean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304800" y="6553200"/>
            <a:ext cx="2133600" cy="22860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74D0EA8E-9258-4919-AB20-A3EC55853986}" type="datetimeFigureOut">
              <a:rPr lang="ru-RU">
                <a:solidFill>
                  <a:srgbClr val="FFFFFF"/>
                </a:solidFill>
              </a:rPr>
              <a:pPr>
                <a:defRPr/>
              </a:pPr>
              <a:t>04.04.2016</a:t>
            </a:fld>
            <a:endParaRPr lang="ru-RU">
              <a:solidFill>
                <a:srgbClr val="FFFFFF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553200"/>
            <a:ext cx="2743200" cy="2286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553200"/>
            <a:ext cx="2209800" cy="22860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9201A85E-174D-40F6-B35B-C394E6D68CAE}" type="slidenum">
              <a:rPr lang="ru-RU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68486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A845FE9-A180-42EA-9D3A-2824A72BE2CA}" type="datetimeFigureOut">
              <a:rPr lang="ru-RU"/>
              <a:pPr>
                <a:defRPr/>
              </a:pPr>
              <a:t>04.04.2016</a:t>
            </a:fld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E4903A6-0FC8-4415-827D-0A4DB951EC3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0399825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238AD18-3A29-4A31-AF62-AD265DA8861B}" type="datetimeFigureOut">
              <a:rPr lang="ru-RU"/>
              <a:pPr>
                <a:defRPr/>
              </a:pPr>
              <a:t>04.04.2016</a:t>
            </a:fld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60BC348-4C14-419E-9CD0-EE48455AB17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8274134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4038600" cy="3505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2133600"/>
            <a:ext cx="4038600" cy="3505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06F0A20-ECE9-45CC-953A-0B643AAD9764}" type="datetimeFigureOut">
              <a:rPr lang="ru-RU"/>
              <a:pPr>
                <a:defRPr/>
              </a:pPr>
              <a:t>04.04.2016</a:t>
            </a:fld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26F9EF9-84D0-4AF5-944A-EB064717622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5002126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BEFB799-624D-41D3-8B88-E816BC2E952E}" type="datetimeFigureOut">
              <a:rPr lang="ru-RU"/>
              <a:pPr>
                <a:defRPr/>
              </a:pPr>
              <a:t>04.04.2016</a:t>
            </a:fld>
            <a:endParaRPr lang="ru-RU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9F83019-CEA8-4C0A-BC8D-75FB1355A4D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4921868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E88200F-02F9-4C1F-9D82-D49320A2E8F5}" type="datetimeFigureOut">
              <a:rPr lang="ru-RU"/>
              <a:pPr>
                <a:defRPr/>
              </a:pPr>
              <a:t>04.04.2016</a:t>
            </a:fld>
            <a:endParaRPr lang="ru-RU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7ADC0E4-02A7-4C1B-8165-40217D256CB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03419950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72A64BA-A6AF-4244-AE70-46285F8786E0}" type="datetimeFigureOut">
              <a:rPr lang="ru-RU"/>
              <a:pPr>
                <a:defRPr/>
              </a:pPr>
              <a:t>04.04.2016</a:t>
            </a:fld>
            <a:endParaRPr lang="ru-RU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8648344-F9F8-45D2-B287-77A0D5B8C92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97080220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61A196A-C13B-4BF1-A4AB-CE0BDD6073C1}" type="datetimeFigureOut">
              <a:rPr lang="ru-RU"/>
              <a:pPr>
                <a:defRPr/>
              </a:pPr>
              <a:t>04.04.2016</a:t>
            </a:fld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A820C98-B8D7-47FE-8405-3D64B08A045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498570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 smtClean="0"/>
              <a:t>Вставка рисунка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2449F42-17A0-4F8A-8BF6-AFC37689362D}" type="datetimeFigureOut">
              <a:rPr lang="ru-RU"/>
              <a:pPr>
                <a:defRPr/>
              </a:pPr>
              <a:t>04.04.2016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A28B8BA-8448-4A1A-A360-267AAFF229D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91886108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54542F3-5000-4CC8-9296-DEC4FA1F8EE3}" type="datetimeFigureOut">
              <a:rPr lang="ru-RU"/>
              <a:pPr>
                <a:defRPr/>
              </a:pPr>
              <a:t>04.04.2016</a:t>
            </a:fld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12E9329-C943-4BFA-BD1C-671F842D664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49240614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152400"/>
            <a:ext cx="2057400" cy="54864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52400"/>
            <a:ext cx="6019800" cy="54864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899588A-8C48-42FB-B2F6-E24389692973}" type="datetimeFigureOut">
              <a:rPr lang="ru-RU"/>
              <a:pPr>
                <a:defRPr/>
              </a:pPr>
              <a:t>04.04.2016</a:t>
            </a:fld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24ABDEA-48FF-40BE-93C5-99348A71567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222145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4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19.xml"/><Relationship Id="rId7" Type="http://schemas.openxmlformats.org/officeDocument/2006/relationships/slideLayout" Target="../slideLayouts/slideLayout23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8.xml"/><Relationship Id="rId1" Type="http://schemas.openxmlformats.org/officeDocument/2006/relationships/slideLayout" Target="../slideLayouts/slideLayout17.xml"/><Relationship Id="rId6" Type="http://schemas.openxmlformats.org/officeDocument/2006/relationships/slideLayout" Target="../slideLayouts/slideLayout22.xml"/><Relationship Id="rId11" Type="http://schemas.openxmlformats.org/officeDocument/2006/relationships/slideLayout" Target="../slideLayouts/slideLayout27.xml"/><Relationship Id="rId5" Type="http://schemas.openxmlformats.org/officeDocument/2006/relationships/slideLayout" Target="../slideLayouts/slideLayout21.xml"/><Relationship Id="rId10" Type="http://schemas.openxmlformats.org/officeDocument/2006/relationships/slideLayout" Target="../slideLayouts/slideLayout26.xml"/><Relationship Id="rId4" Type="http://schemas.openxmlformats.org/officeDocument/2006/relationships/slideLayout" Target="../slideLayouts/slideLayout20.xml"/><Relationship Id="rId9" Type="http://schemas.openxmlformats.org/officeDocument/2006/relationships/slideLayout" Target="../slideLayouts/slideLayout2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8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28228304-1E2B-4843-8F2D-F7403F2F9202}" type="slidenum">
              <a:rPr lang="ru-RU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699773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ransition spd="slow">
    <p:push/>
  </p:transition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152400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заголовка</a:t>
            </a:r>
            <a:endParaRPr lang="en-US" altLang="ru-RU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2133600"/>
            <a:ext cx="8229600" cy="3505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  <a:p>
            <a:pPr lvl="2"/>
            <a:r>
              <a:rPr lang="ru-RU" altLang="ru-RU" smtClean="0"/>
              <a:t>Третий уровень</a:t>
            </a:r>
          </a:p>
          <a:p>
            <a:pPr lvl="3"/>
            <a:r>
              <a:rPr lang="ru-RU" altLang="ru-RU" smtClean="0"/>
              <a:t>Четвертый уровень</a:t>
            </a:r>
          </a:p>
          <a:p>
            <a:pPr lvl="4"/>
            <a:r>
              <a:rPr lang="ru-RU" altLang="ru-RU" smtClean="0"/>
              <a:t>Пятый уровень</a:t>
            </a:r>
            <a:endParaRPr lang="en-US" altLang="ru-RU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8400"/>
            <a:ext cx="2133600" cy="381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 sz="1400">
                <a:solidFill>
                  <a:srgbClr val="000000"/>
                </a:solidFill>
                <a:latin typeface="+mn-lt"/>
              </a:defRPr>
            </a:lvl1pPr>
          </a:lstStyle>
          <a:p>
            <a:pPr>
              <a:defRPr/>
            </a:pPr>
            <a:fld id="{DBF80BD2-4665-477E-ACD9-24628BBBE624}" type="datetimeFigureOut">
              <a:rPr lang="ru-RU"/>
              <a:pPr>
                <a:defRPr/>
              </a:pPr>
              <a:t>04.04.2016</a:t>
            </a:fld>
            <a:endParaRPr lang="ru-RU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819400" y="6248400"/>
            <a:ext cx="2667000" cy="381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400">
                <a:solidFill>
                  <a:srgbClr val="000000"/>
                </a:solidFill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5791200" y="6248400"/>
            <a:ext cx="1524000" cy="381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400">
                <a:solidFill>
                  <a:srgbClr val="000000"/>
                </a:solidFill>
                <a:latin typeface="+mn-lt"/>
              </a:defRPr>
            </a:lvl1pPr>
          </a:lstStyle>
          <a:p>
            <a:pPr>
              <a:defRPr/>
            </a:pPr>
            <a:fld id="{723A72AC-10A0-400E-8831-03B79573ADF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36246074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83678" r:id="rId1"/>
    <p:sldLayoutId id="2147483679" r:id="rId2"/>
    <p:sldLayoutId id="2147483680" r:id="rId3"/>
    <p:sldLayoutId id="2147483681" r:id="rId4"/>
    <p:sldLayoutId id="2147483682" r:id="rId5"/>
    <p:sldLayoutId id="2147483683" r:id="rId6"/>
    <p:sldLayoutId id="2147483684" r:id="rId7"/>
    <p:sldLayoutId id="2147483685" r:id="rId8"/>
    <p:sldLayoutId id="2147483686" r:id="rId9"/>
    <p:sldLayoutId id="2147483687" r:id="rId10"/>
    <p:sldLayoutId id="2147483688" r:id="rId11"/>
  </p:sldLayoutIdLst>
  <p:timing>
    <p:tnLst>
      <p:par>
        <p:cTn id="1" dur="indefinite" restart="never" nodeType="tmRoot"/>
      </p:par>
    </p:tnLst>
  </p:timing>
  <p:txStyles>
    <p:titleStyle>
      <a:lvl1pPr algn="l" rtl="0" eaLnBrk="0" fontAlgn="base" hangingPunct="0">
        <a:spcBef>
          <a:spcPct val="0"/>
        </a:spcBef>
        <a:spcAft>
          <a:spcPct val="0"/>
        </a:spcAft>
        <a:defRPr sz="4400" b="1" kern="1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Arial" panose="020B0604020202020204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Arial" panose="020B0604020202020204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Arial" panose="020B0604020202020204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Arial" panose="020B0604020202020204" pitchFamily="34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44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Arial" panose="020B0604020202020204" pitchFamily="34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44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Arial" panose="020B0604020202020204" pitchFamily="34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44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Arial" panose="020B0604020202020204" pitchFamily="34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44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Arial" panose="020B0604020202020204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 kern="1200">
          <a:solidFill>
            <a:srgbClr val="000000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 kern="1200">
          <a:solidFill>
            <a:srgbClr val="000000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 kern="1200">
          <a:solidFill>
            <a:srgbClr val="000000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 kern="1200">
          <a:solidFill>
            <a:srgbClr val="000000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 kern="1200">
          <a:solidFill>
            <a:srgbClr val="000000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slide" Target="slide21.xml"/><Relationship Id="rId7" Type="http://schemas.openxmlformats.org/officeDocument/2006/relationships/image" Target="../media/image4.png"/><Relationship Id="rId2" Type="http://schemas.openxmlformats.org/officeDocument/2006/relationships/slide" Target="slide3.xml"/><Relationship Id="rId1" Type="http://schemas.openxmlformats.org/officeDocument/2006/relationships/slideLayout" Target="../slideLayouts/slideLayout2.xml"/><Relationship Id="rId6" Type="http://schemas.openxmlformats.org/officeDocument/2006/relationships/slide" Target="slide39.xml"/><Relationship Id="rId5" Type="http://schemas.openxmlformats.org/officeDocument/2006/relationships/slide" Target="slide37.xml"/><Relationship Id="rId4" Type="http://schemas.openxmlformats.org/officeDocument/2006/relationships/slide" Target="slide2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.png"/><Relationship Id="rId4" Type="http://schemas.openxmlformats.org/officeDocument/2006/relationships/slide" Target="slide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.xml"/><Relationship Id="rId6" Type="http://schemas.openxmlformats.org/officeDocument/2006/relationships/image" Target="../media/image7.png"/><Relationship Id="rId5" Type="http://schemas.openxmlformats.org/officeDocument/2006/relationships/slide" Target="slide2.xml"/><Relationship Id="rId4" Type="http://schemas.openxmlformats.org/officeDocument/2006/relationships/image" Target="../media/image16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.png"/><Relationship Id="rId4" Type="http://schemas.openxmlformats.org/officeDocument/2006/relationships/slide" Target="slide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4.png"/><Relationship Id="rId4" Type="http://schemas.openxmlformats.org/officeDocument/2006/relationships/image" Target="../media/image7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slide" Target="slide2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hyperlink" Target="https://www.youtube.com/watch?v=yY7J9vbERsQ" TargetMode="Externa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.png"/><Relationship Id="rId4" Type="http://schemas.openxmlformats.org/officeDocument/2006/relationships/slide" Target="slide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.png"/><Relationship Id="rId4" Type="http://schemas.openxmlformats.org/officeDocument/2006/relationships/slide" Target="slide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5" Type="http://schemas.openxmlformats.org/officeDocument/2006/relationships/slide" Target="slide2.xml"/><Relationship Id="rId4" Type="http://schemas.openxmlformats.org/officeDocument/2006/relationships/image" Target="../media/image21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7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25.png"/><Relationship Id="rId4" Type="http://schemas.openxmlformats.org/officeDocument/2006/relationships/image" Target="../media/image7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slide" Target="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6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1.xml"/><Relationship Id="rId3" Type="http://schemas.openxmlformats.org/officeDocument/2006/relationships/slide" Target="slide2.xml"/><Relationship Id="rId7" Type="http://schemas.openxmlformats.org/officeDocument/2006/relationships/diagramQuickStyle" Target="../diagrams/quickStyle1.xml"/><Relationship Id="rId2" Type="http://schemas.openxmlformats.org/officeDocument/2006/relationships/slide" Target="slide26.xml"/><Relationship Id="rId1" Type="http://schemas.openxmlformats.org/officeDocument/2006/relationships/slideLayout" Target="../slideLayouts/slideLayout6.xml"/><Relationship Id="rId6" Type="http://schemas.openxmlformats.org/officeDocument/2006/relationships/diagramLayout" Target="../diagrams/layout1.xml"/><Relationship Id="rId5" Type="http://schemas.openxmlformats.org/officeDocument/2006/relationships/diagramData" Target="../diagrams/data1.xml"/><Relationship Id="rId4" Type="http://schemas.openxmlformats.org/officeDocument/2006/relationships/image" Target="../media/image7.png"/><Relationship Id="rId9" Type="http://schemas.microsoft.com/office/2007/relationships/diagramDrawing" Target="../diagrams/drawing1.xml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3" Type="http://schemas.openxmlformats.org/officeDocument/2006/relationships/image" Target="../media/image480.png"/><Relationship Id="rId7" Type="http://schemas.openxmlformats.org/officeDocument/2006/relationships/slide" Target="slide21.xml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7.png"/><Relationship Id="rId5" Type="http://schemas.openxmlformats.org/officeDocument/2006/relationships/slide" Target="slide2.xml"/><Relationship Id="rId4" Type="http://schemas.openxmlformats.org/officeDocument/2006/relationships/image" Target="../media/image28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slide" Target="slide21.xml"/><Relationship Id="rId3" Type="http://schemas.openxmlformats.org/officeDocument/2006/relationships/image" Target="../media/image51.png"/><Relationship Id="rId7" Type="http://schemas.openxmlformats.org/officeDocument/2006/relationships/image" Target="../media/image7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6.xml"/><Relationship Id="rId6" Type="http://schemas.openxmlformats.org/officeDocument/2006/relationships/slide" Target="slide2.xml"/><Relationship Id="rId5" Type="http://schemas.openxmlformats.org/officeDocument/2006/relationships/image" Target="../media/image31.png"/><Relationship Id="rId10" Type="http://schemas.openxmlformats.org/officeDocument/2006/relationships/image" Target="../media/image29.png"/><Relationship Id="rId4" Type="http://schemas.openxmlformats.org/officeDocument/2006/relationships/image" Target="../media/image30.png"/><Relationship Id="rId9" Type="http://schemas.openxmlformats.org/officeDocument/2006/relationships/image" Target="../media/image28.emf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slide" Target="slide21.xml"/><Relationship Id="rId3" Type="http://schemas.openxmlformats.org/officeDocument/2006/relationships/image" Target="../media/image51.png"/><Relationship Id="rId7" Type="http://schemas.openxmlformats.org/officeDocument/2006/relationships/image" Target="../media/image7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6.xml"/><Relationship Id="rId6" Type="http://schemas.openxmlformats.org/officeDocument/2006/relationships/slide" Target="slide2.xml"/><Relationship Id="rId5" Type="http://schemas.openxmlformats.org/officeDocument/2006/relationships/image" Target="../media/image34.png"/><Relationship Id="rId4" Type="http://schemas.openxmlformats.org/officeDocument/2006/relationships/image" Target="../media/image52.png"/><Relationship Id="rId9" Type="http://schemas.openxmlformats.org/officeDocument/2006/relationships/image" Target="../media/image29.pn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slide" Target="slide21.xml"/><Relationship Id="rId3" Type="http://schemas.openxmlformats.org/officeDocument/2006/relationships/image" Target="../media/image260.png"/><Relationship Id="rId7" Type="http://schemas.openxmlformats.org/officeDocument/2006/relationships/image" Target="../media/image7.png"/><Relationship Id="rId2" Type="http://schemas.openxmlformats.org/officeDocument/2006/relationships/image" Target="../media/image250.png"/><Relationship Id="rId1" Type="http://schemas.openxmlformats.org/officeDocument/2006/relationships/slideLayout" Target="../slideLayouts/slideLayout7.xml"/><Relationship Id="rId6" Type="http://schemas.openxmlformats.org/officeDocument/2006/relationships/slide" Target="slide2.xml"/><Relationship Id="rId5" Type="http://schemas.openxmlformats.org/officeDocument/2006/relationships/image" Target="../media/image35.png"/><Relationship Id="rId4" Type="http://schemas.openxmlformats.org/officeDocument/2006/relationships/image" Target="../media/image270.png"/><Relationship Id="rId9" Type="http://schemas.openxmlformats.org/officeDocument/2006/relationships/image" Target="../media/image29.pn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slide" Target="slide35.xml"/><Relationship Id="rId13" Type="http://schemas.openxmlformats.org/officeDocument/2006/relationships/slide" Target="slide30.xml"/><Relationship Id="rId3" Type="http://schemas.openxmlformats.org/officeDocument/2006/relationships/image" Target="../media/image30.gif"/><Relationship Id="rId7" Type="http://schemas.openxmlformats.org/officeDocument/2006/relationships/image" Target="../media/image32.gif"/><Relationship Id="rId12" Type="http://schemas.openxmlformats.org/officeDocument/2006/relationships/slide" Target="slide31.xml"/><Relationship Id="rId2" Type="http://schemas.openxmlformats.org/officeDocument/2006/relationships/slide" Target="slide28.xml"/><Relationship Id="rId16" Type="http://schemas.openxmlformats.org/officeDocument/2006/relationships/image" Target="../media/image7.png"/><Relationship Id="rId1" Type="http://schemas.openxmlformats.org/officeDocument/2006/relationships/slideLayout" Target="../slideLayouts/slideLayout17.xml"/><Relationship Id="rId6" Type="http://schemas.openxmlformats.org/officeDocument/2006/relationships/slide" Target="slide36.xml"/><Relationship Id="rId11" Type="http://schemas.openxmlformats.org/officeDocument/2006/relationships/slide" Target="slide32.xml"/><Relationship Id="rId5" Type="http://schemas.openxmlformats.org/officeDocument/2006/relationships/image" Target="../media/image31.gif"/><Relationship Id="rId15" Type="http://schemas.openxmlformats.org/officeDocument/2006/relationships/slide" Target="slide2.xml"/><Relationship Id="rId10" Type="http://schemas.openxmlformats.org/officeDocument/2006/relationships/slide" Target="slide33.xml"/><Relationship Id="rId4" Type="http://schemas.openxmlformats.org/officeDocument/2006/relationships/slide" Target="slide27.xml"/><Relationship Id="rId9" Type="http://schemas.openxmlformats.org/officeDocument/2006/relationships/slide" Target="slide34.xml"/><Relationship Id="rId14" Type="http://schemas.openxmlformats.org/officeDocument/2006/relationships/slide" Target="slide29.xml"/></Relationships>
</file>

<file path=ppt/slides/_rels/slide27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36.png"/><Relationship Id="rId4" Type="http://schemas.openxmlformats.org/officeDocument/2006/relationships/slide" Target="slide26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slide" Target="slide26.xml"/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36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slide" Target="slide26.xml"/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36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slide" Target="slide26.xml"/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36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slide" Target="slide26.xml"/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36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slide" Target="slide26.xml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36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slide" Target="slide26.xml"/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36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slide" Target="slide26.xml"/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36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slide" Target="slide26.xml"/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36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slide" Target="slide26.xml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45.emf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png"/><Relationship Id="rId4" Type="http://schemas.openxmlformats.org/officeDocument/2006/relationships/slide" Target="slide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7.png"/><Relationship Id="rId4" Type="http://schemas.openxmlformats.org/officeDocument/2006/relationships/slide" Target="slide2.xml"/></Relationships>
</file>

<file path=ppt/slides/_rels/slide39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hyperlink" Target="https://lt.wikipedia.org/wiki/Blaise_Pascal" TargetMode="External"/><Relationship Id="rId7" Type="http://schemas.openxmlformats.org/officeDocument/2006/relationships/slide" Target="slide2.xml"/><Relationship Id="rId2" Type="http://schemas.openxmlformats.org/officeDocument/2006/relationships/hyperlink" Target="https://www.youtube.com/watch?v=yY7J9vbERsQ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www.slideshare.net/Aida_Alex/ss-15824815" TargetMode="External"/><Relationship Id="rId5" Type="http://schemas.openxmlformats.org/officeDocument/2006/relationships/hyperlink" Target="http://lusana.ru/presentation/16578" TargetMode="External"/><Relationship Id="rId4" Type="http://schemas.openxmlformats.org/officeDocument/2006/relationships/hyperlink" Target="http://www.fotonas.su.lt/studdarbai/vaidos/keit_slegis.html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16632" y="2636912"/>
            <a:ext cx="8910736" cy="1008112"/>
          </a:xfrm>
          <a:noFill/>
          <a:ln>
            <a:noFill/>
          </a:ln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>
            <a:prstTxWarp prst="textWave1">
              <a:avLst/>
            </a:prstTxWarp>
          </a:bodyPr>
          <a:lstStyle/>
          <a:p>
            <a:r>
              <a:rPr lang="lt-LT" sz="1200" b="1" smtClean="0">
                <a:ln w="31750" cmpd="thickThin">
                  <a:solidFill>
                    <a:schemeClr val="accent6">
                      <a:lumMod val="40000"/>
                      <a:lumOff val="60000"/>
                    </a:schemeClr>
                  </a:solidFill>
                </a:ln>
                <a:pattFill prst="pct90">
                  <a:fgClr>
                    <a:srgbClr val="0000CC"/>
                  </a:fgClr>
                  <a:bgClr>
                    <a:schemeClr val="bg1"/>
                  </a:bgClr>
                </a:patt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Sitka Small" panose="02000505000000020004" pitchFamily="2" charset="0"/>
                <a:cs typeface="Times New Roman" panose="02020603050405020304" pitchFamily="18" charset="0"/>
              </a:rPr>
              <a:t>Kietųjų kūnų slėgis</a:t>
            </a:r>
            <a:endParaRPr lang="ru-RU" sz="1200" b="1">
              <a:ln w="31750" cmpd="thickThin">
                <a:solidFill>
                  <a:schemeClr val="accent6">
                    <a:lumMod val="40000"/>
                    <a:lumOff val="60000"/>
                  </a:schemeClr>
                </a:solidFill>
              </a:ln>
              <a:pattFill prst="pct90">
                <a:fgClr>
                  <a:srgbClr val="0000CC"/>
                </a:fgClr>
                <a:bgClr>
                  <a:schemeClr val="bg1"/>
                </a:bgClr>
              </a:pattFill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  <a:latin typeface="Sitka Small" panose="02000505000000020004" pitchFamily="2" charset="0"/>
              <a:cs typeface="Times New Roman" panose="02020603050405020304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7936" y="4005064"/>
            <a:ext cx="9160135" cy="1872208"/>
          </a:xfrm>
          <a:noFill/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r"/>
            <a:r>
              <a:rPr lang="en-US" sz="2000" b="1" dirty="0" err="1" smtClean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Grinkiškio</a:t>
            </a:r>
            <a:r>
              <a:rPr lang="en-US" sz="2000" b="1" dirty="0" smtClean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 smtClean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Jono</a:t>
            </a:r>
            <a:r>
              <a:rPr lang="en-US" sz="2000" b="1" dirty="0" smtClean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 smtClean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Poderio</a:t>
            </a:r>
            <a:r>
              <a:rPr lang="en-US" sz="2000" b="1" dirty="0" smtClean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 smtClean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gimnazija</a:t>
            </a:r>
            <a:endParaRPr lang="en-US" sz="2000" b="1" dirty="0" smtClean="0">
              <a:solidFill>
                <a:srgbClr val="0000CC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r"/>
            <a:r>
              <a:rPr lang="en-US" sz="2000" b="1" dirty="0" err="1" smtClean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Autorė</a:t>
            </a:r>
            <a:r>
              <a:rPr lang="en-US" sz="2000" b="1" dirty="0" smtClean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Greta S</a:t>
            </a:r>
            <a:r>
              <a:rPr lang="lt-LT" sz="2000" b="1" dirty="0" smtClean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lang="en-US" sz="2000" b="1" dirty="0" err="1" smtClean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mionovaitė</a:t>
            </a:r>
            <a:r>
              <a:rPr lang="en-US" sz="2000" b="1" dirty="0" smtClean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8kl.</a:t>
            </a:r>
          </a:p>
          <a:p>
            <a:pPr algn="r"/>
            <a:r>
              <a:rPr lang="en-US" sz="2000" b="1" dirty="0" err="1" smtClean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Mokytoja</a:t>
            </a:r>
            <a:r>
              <a:rPr lang="en-US" sz="2000" b="1" dirty="0" smtClean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Erika </a:t>
            </a:r>
            <a:r>
              <a:rPr lang="en-US" sz="2000" b="1" dirty="0" err="1" smtClean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Dzežulskienė</a:t>
            </a:r>
            <a:endParaRPr lang="ru-RU" sz="2000" b="1" dirty="0">
              <a:solidFill>
                <a:srgbClr val="0000CC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07504" y="597320"/>
            <a:ext cx="9001000" cy="52322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rtlCol="0">
            <a:prstTxWarp prst="textTriangle">
              <a:avLst>
                <a:gd name="adj" fmla="val 48480"/>
              </a:avLst>
            </a:prstTxWarp>
            <a:spAutoFit/>
          </a:bodyPr>
          <a:lstStyle/>
          <a:p>
            <a:pPr algn="ctr"/>
            <a:r>
              <a:rPr lang="en-US" sz="2800" dirty="0" err="1" smtClean="0">
                <a:latin typeface="Baskerville Old Face" panose="02020602080505020303" pitchFamily="18" charset="0"/>
              </a:rPr>
              <a:t>Konkursas</a:t>
            </a:r>
            <a:r>
              <a:rPr lang="en-US" sz="2800" dirty="0" smtClean="0">
                <a:latin typeface="Baskerville Old Face" panose="02020602080505020303" pitchFamily="18" charset="0"/>
              </a:rPr>
              <a:t> „</a:t>
            </a:r>
            <a:r>
              <a:rPr lang="en-US" sz="2800" dirty="0" err="1" smtClean="0">
                <a:latin typeface="Baskerville Old Face" panose="02020602080505020303" pitchFamily="18" charset="0"/>
              </a:rPr>
              <a:t>Fizikos</a:t>
            </a:r>
            <a:r>
              <a:rPr lang="en-US" sz="2800" dirty="0" smtClean="0">
                <a:latin typeface="Baskerville Old Face" panose="02020602080505020303" pitchFamily="18" charset="0"/>
              </a:rPr>
              <a:t> </a:t>
            </a:r>
            <a:r>
              <a:rPr lang="en-US" sz="2800" dirty="0" err="1" smtClean="0">
                <a:latin typeface="Baskerville Old Face" panose="02020602080505020303" pitchFamily="18" charset="0"/>
              </a:rPr>
              <a:t>bandymai</a:t>
            </a:r>
            <a:r>
              <a:rPr lang="en-US" sz="2800" dirty="0" smtClean="0">
                <a:latin typeface="Baskerville Old Face" panose="02020602080505020303" pitchFamily="18" charset="0"/>
              </a:rPr>
              <a:t> </a:t>
            </a:r>
            <a:r>
              <a:rPr lang="en-US" sz="2800" dirty="0" err="1" smtClean="0">
                <a:latin typeface="Baskerville Old Face" panose="02020602080505020303" pitchFamily="18" charset="0"/>
              </a:rPr>
              <a:t>aplink</a:t>
            </a:r>
            <a:r>
              <a:rPr lang="en-US" sz="2800" dirty="0" smtClean="0">
                <a:latin typeface="Baskerville Old Face" panose="02020602080505020303" pitchFamily="18" charset="0"/>
              </a:rPr>
              <a:t> </a:t>
            </a:r>
            <a:r>
              <a:rPr lang="en-US" sz="2800" dirty="0" err="1" smtClean="0">
                <a:latin typeface="Baskerville Old Face" panose="02020602080505020303" pitchFamily="18" charset="0"/>
              </a:rPr>
              <a:t>mus</a:t>
            </a:r>
            <a:r>
              <a:rPr lang="en-US" sz="2800" dirty="0">
                <a:latin typeface="Baskerville Old Face" panose="02020602080505020303" pitchFamily="18" charset="0"/>
              </a:rPr>
              <a:t>“</a:t>
            </a:r>
          </a:p>
        </p:txBody>
      </p:sp>
      <p:sp>
        <p:nvSpPr>
          <p:cNvPr id="4" name="Oval 3">
            <a:hlinkClick r:id="rId2" action="ppaction://hlinksldjump"/>
          </p:cNvPr>
          <p:cNvSpPr/>
          <p:nvPr/>
        </p:nvSpPr>
        <p:spPr>
          <a:xfrm>
            <a:off x="1691680" y="4581128"/>
            <a:ext cx="2664296" cy="1387098"/>
          </a:xfrm>
          <a:prstGeom prst="ellipse">
            <a:avLst/>
          </a:prstGeom>
          <a:ln>
            <a:noFill/>
          </a:ln>
          <a:effectLst>
            <a:outerShdw blurRad="152400" dist="139700" dir="2940000" sx="97000" sy="97000" algn="ctr">
              <a:srgbClr val="000000">
                <a:alpha val="39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 prst="riblet"/>
          </a:sp3d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dirty="0" err="1" smtClean="0">
                <a:effectLst>
                  <a:outerShdw blurRad="177800" dist="50800" dir="3060000" sx="106000" sy="106000" algn="ctr" rotWithShape="0">
                    <a:srgbClr val="000000">
                      <a:alpha val="72000"/>
                    </a:srgbClr>
                  </a:outerShdw>
                </a:effectLst>
                <a:latin typeface="Impact" panose="020B0806030902050204" pitchFamily="34" charset="0"/>
              </a:rPr>
              <a:t>Pradėti</a:t>
            </a:r>
            <a:endParaRPr lang="en-US" sz="2000" dirty="0">
              <a:effectLst>
                <a:outerShdw blurRad="177800" dist="50800" dir="3060000" sx="106000" sy="106000" algn="ctr" rotWithShape="0">
                  <a:srgbClr val="000000">
                    <a:alpha val="72000"/>
                  </a:srgbClr>
                </a:outerShdw>
              </a:effectLst>
              <a:latin typeface="Impact" panose="020B080603090205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12994797"/>
      </p:ext>
    </p:extLst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188640"/>
            <a:ext cx="8229600" cy="1143000"/>
          </a:xfrm>
        </p:spPr>
        <p:txBody>
          <a:bodyPr/>
          <a:lstStyle/>
          <a:p>
            <a:r>
              <a:rPr lang="en-US" sz="4800" err="1" smtClean="0">
                <a:solidFill>
                  <a:schemeClr val="bg1"/>
                </a:solidFill>
                <a:latin typeface="Baskerville Old Face" panose="02020602080505020303" pitchFamily="18" charset="0"/>
              </a:rPr>
              <a:t>Turinys</a:t>
            </a:r>
            <a:endParaRPr lang="en-US" sz="4800">
              <a:solidFill>
                <a:schemeClr val="bg1"/>
              </a:solidFill>
              <a:latin typeface="Baskerville Old Face" panose="02020602080505020303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22964" y="1124744"/>
            <a:ext cx="8229600" cy="4525963"/>
          </a:xfrm>
        </p:spPr>
        <p:txBody>
          <a:bodyPr/>
          <a:lstStyle/>
          <a:p>
            <a:pPr marL="0" indent="0" algn="ctr">
              <a:buNone/>
            </a:pPr>
            <a:r>
              <a:rPr lang="en-US" sz="4400" dirty="0" err="1" smtClean="0">
                <a:latin typeface="Bell MT" panose="02020503060305020303" pitchFamily="18" charset="0"/>
                <a:hlinkClick r:id="rId2" action="ppaction://hlinksldjump"/>
              </a:rPr>
              <a:t>Teorija</a:t>
            </a:r>
            <a:endParaRPr lang="en-US" sz="4400" dirty="0" smtClean="0">
              <a:latin typeface="Bell MT" panose="02020503060305020303" pitchFamily="18" charset="0"/>
            </a:endParaRPr>
          </a:p>
          <a:p>
            <a:pPr marL="0" indent="0" algn="ctr">
              <a:buNone/>
            </a:pPr>
            <a:r>
              <a:rPr lang="en-US" sz="4400" dirty="0" err="1" smtClean="0">
                <a:latin typeface="Bell MT" panose="02020503060305020303" pitchFamily="18" charset="0"/>
                <a:hlinkClick r:id="rId3" action="ppaction://hlinksldjump"/>
              </a:rPr>
              <a:t>Uždavinių</a:t>
            </a:r>
            <a:r>
              <a:rPr lang="en-US" sz="4400" dirty="0" smtClean="0">
                <a:latin typeface="Bell MT" panose="02020503060305020303" pitchFamily="18" charset="0"/>
                <a:hlinkClick r:id="rId3" action="ppaction://hlinksldjump"/>
              </a:rPr>
              <a:t> </a:t>
            </a:r>
            <a:r>
              <a:rPr lang="en-US" sz="4400" dirty="0" err="1" smtClean="0">
                <a:latin typeface="Bell MT" panose="02020503060305020303" pitchFamily="18" charset="0"/>
                <a:hlinkClick r:id="rId3" action="ppaction://hlinksldjump"/>
              </a:rPr>
              <a:t>sprendimų</a:t>
            </a:r>
            <a:r>
              <a:rPr lang="en-US" sz="4400" dirty="0" smtClean="0">
                <a:latin typeface="Bell MT" panose="02020503060305020303" pitchFamily="18" charset="0"/>
                <a:hlinkClick r:id="rId3" action="ppaction://hlinksldjump"/>
              </a:rPr>
              <a:t> </a:t>
            </a:r>
            <a:r>
              <a:rPr lang="en-US" sz="4400" dirty="0" err="1" smtClean="0">
                <a:latin typeface="Bell MT" panose="02020503060305020303" pitchFamily="18" charset="0"/>
                <a:hlinkClick r:id="rId3" action="ppaction://hlinksldjump"/>
              </a:rPr>
              <a:t>pavyzdžiai</a:t>
            </a:r>
            <a:endParaRPr lang="lt-LT" sz="4400" dirty="0" smtClean="0">
              <a:latin typeface="Bell MT" panose="02020503060305020303" pitchFamily="18" charset="0"/>
            </a:endParaRPr>
          </a:p>
          <a:p>
            <a:pPr marL="0" indent="0" algn="ctr">
              <a:buNone/>
            </a:pPr>
            <a:r>
              <a:rPr lang="lt-LT" sz="4400" dirty="0" smtClean="0">
                <a:latin typeface="Bell MT" panose="02020503060305020303" pitchFamily="18" charset="0"/>
                <a:hlinkClick r:id="rId4" action="ppaction://hlinksldjump"/>
              </a:rPr>
              <a:t>Klausimynas</a:t>
            </a:r>
            <a:endParaRPr lang="en-US" sz="4400" dirty="0" smtClean="0">
              <a:latin typeface="Bell MT" panose="02020503060305020303" pitchFamily="18" charset="0"/>
            </a:endParaRPr>
          </a:p>
          <a:p>
            <a:pPr marL="0" indent="0" algn="ctr">
              <a:buNone/>
            </a:pPr>
            <a:r>
              <a:rPr lang="en-US" sz="4400" dirty="0" err="1" smtClean="0">
                <a:latin typeface="Bell MT" panose="02020503060305020303" pitchFamily="18" charset="0"/>
                <a:hlinkClick r:id="rId5" action="ppaction://hlinksldjump"/>
              </a:rPr>
              <a:t>Testas</a:t>
            </a:r>
            <a:endParaRPr lang="en-US" sz="4400" dirty="0" smtClean="0">
              <a:latin typeface="Bell MT" panose="02020503060305020303" pitchFamily="18" charset="0"/>
            </a:endParaRPr>
          </a:p>
          <a:p>
            <a:pPr marL="0" indent="0" algn="ctr">
              <a:buNone/>
            </a:pPr>
            <a:r>
              <a:rPr lang="en-US" sz="4400" dirty="0" err="1" smtClean="0">
                <a:latin typeface="Bell MT" panose="02020503060305020303" pitchFamily="18" charset="0"/>
                <a:hlinkClick r:id="rId6" action="ppaction://hlinksldjump"/>
              </a:rPr>
              <a:t>Šaltiniai</a:t>
            </a:r>
            <a:endParaRPr lang="en-US" sz="4400" dirty="0">
              <a:latin typeface="Bell MT" panose="02020503060305020303" pitchFamily="18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763539" y="5633283"/>
            <a:ext cx="713294" cy="713294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395536" y="5805264"/>
            <a:ext cx="14401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dirty="0" smtClean="0"/>
              <a:t>Instrukcija: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2422475" y="5823942"/>
            <a:ext cx="16561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dirty="0" smtClean="0"/>
              <a:t>- Grįžti į turinį</a:t>
            </a:r>
            <a:endParaRPr lang="en-US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637764" y="5719012"/>
            <a:ext cx="743776" cy="487722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5508104" y="5778207"/>
            <a:ext cx="24308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dirty="0" smtClean="0"/>
              <a:t>- Sekanti skaidrė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86776128"/>
      </p:ext>
    </p:extLst>
  </p:cSld>
  <p:clrMapOvr>
    <a:masterClrMapping/>
  </p:clrMapOvr>
  <p:transition spd="slow">
    <p:push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306288" y="332656"/>
            <a:ext cx="9756576" cy="778098"/>
          </a:xfrm>
        </p:spPr>
        <p:txBody>
          <a:bodyPr/>
          <a:lstStyle/>
          <a:p>
            <a:r>
              <a:rPr lang="lt-LT" sz="2800" dirty="0" smtClean="0">
                <a:solidFill>
                  <a:schemeClr val="bg1"/>
                </a:solidFill>
                <a:latin typeface="Bell MT" panose="02020503060305020303" pitchFamily="18" charset="0"/>
              </a:rPr>
              <a:t>Problema: Kodėl berniukas su slidėmis neklimpsta sniege?</a:t>
            </a:r>
            <a:endParaRPr lang="en-US" sz="2800" dirty="0">
              <a:solidFill>
                <a:schemeClr val="bg1"/>
              </a:solidFill>
              <a:latin typeface="Bell MT" panose="02020503060305020303" pitchFamily="18" charset="0"/>
            </a:endParaRP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7584" y="1125026"/>
            <a:ext cx="7458050" cy="5375170"/>
          </a:xfrm>
        </p:spPr>
      </p:pic>
      <p:pic>
        <p:nvPicPr>
          <p:cNvPr id="2050" name="Picture 2" descr="http://www.lkc.sk/assets/images/home-button.png">
            <a:hlinkClick r:id="rId3" action="ppaction://hlinksldjump"/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42393"/>
            <a:ext cx="712575" cy="7156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Управляющая кнопка: далее 6">
            <a:hlinkClick r:id="" action="ppaction://hlinkshowjump?jump=nextslide" highlightClick="1"/>
          </p:cNvPr>
          <p:cNvSpPr/>
          <p:nvPr/>
        </p:nvSpPr>
        <p:spPr>
          <a:xfrm>
            <a:off x="8497391" y="6448187"/>
            <a:ext cx="648072" cy="392300"/>
          </a:xfrm>
          <a:prstGeom prst="actionButtonForwardNex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19289084"/>
      </p:ext>
    </p:extLst>
  </p:cSld>
  <p:clrMapOvr>
    <a:masterClrMapping/>
  </p:clrMapOvr>
  <p:transition spd="slow">
    <p:push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DSC00497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8" y="1195391"/>
            <a:ext cx="7128792" cy="52527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itle 2"/>
          <p:cNvSpPr>
            <a:spLocks noGrp="1"/>
          </p:cNvSpPr>
          <p:nvPr>
            <p:ph type="ctrTitle"/>
          </p:nvPr>
        </p:nvSpPr>
        <p:spPr>
          <a:xfrm>
            <a:off x="0" y="300435"/>
            <a:ext cx="9144000" cy="824309"/>
          </a:xfrm>
        </p:spPr>
        <p:txBody>
          <a:bodyPr/>
          <a:lstStyle/>
          <a:p>
            <a:r>
              <a:rPr lang="lt-LT" sz="3200" dirty="0">
                <a:solidFill>
                  <a:schemeClr val="bg1"/>
                </a:solidFill>
                <a:latin typeface="Bell MT" panose="02020503060305020303" pitchFamily="18" charset="0"/>
              </a:rPr>
              <a:t>Atlikime </a:t>
            </a:r>
            <a:r>
              <a:rPr lang="lt-LT" sz="3200" dirty="0" smtClean="0">
                <a:solidFill>
                  <a:schemeClr val="bg1"/>
                </a:solidFill>
                <a:latin typeface="Bell MT" panose="02020503060305020303" pitchFamily="18" charset="0"/>
              </a:rPr>
              <a:t>bandymą</a:t>
            </a:r>
            <a:endParaRPr lang="en-US" sz="3200" dirty="0">
              <a:solidFill>
                <a:schemeClr val="bg1"/>
              </a:solidFill>
              <a:latin typeface="Bell MT" panose="02020503060305020303" pitchFamily="18" charset="0"/>
            </a:endParaRPr>
          </a:p>
        </p:txBody>
      </p:sp>
      <p:pic>
        <p:nvPicPr>
          <p:cNvPr id="4" name="Picture 2" descr="http://www.lkc.sk/assets/images/home-button.png">
            <a:hlinkClick r:id="rId3" action="ppaction://hlinksldjump"/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42393"/>
            <a:ext cx="712575" cy="7156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Управляющая кнопка: далее 6">
            <a:hlinkClick r:id="" action="ppaction://hlinkshowjump?jump=nextslide" highlightClick="1"/>
          </p:cNvPr>
          <p:cNvSpPr/>
          <p:nvPr/>
        </p:nvSpPr>
        <p:spPr>
          <a:xfrm>
            <a:off x="8497391" y="6448187"/>
            <a:ext cx="648072" cy="392300"/>
          </a:xfrm>
          <a:prstGeom prst="actionButtonForwardNex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02963079"/>
      </p:ext>
    </p:extLst>
  </p:cSld>
  <p:clrMapOvr>
    <a:masterClrMapping/>
  </p:clrMapOvr>
  <p:transition spd="slow">
    <p:push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DSC00498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4478" y="1263611"/>
            <a:ext cx="8610600" cy="51845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 2"/>
          <p:cNvSpPr/>
          <p:nvPr/>
        </p:nvSpPr>
        <p:spPr>
          <a:xfrm>
            <a:off x="-1463" y="404664"/>
            <a:ext cx="9145463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lt-LT" sz="3200">
                <a:solidFill>
                  <a:schemeClr val="bg1"/>
                </a:solidFill>
                <a:latin typeface="Bell MT" panose="02020503060305020303" pitchFamily="18" charset="0"/>
                <a:ea typeface="+mj-ea"/>
                <a:cs typeface="+mj-cs"/>
              </a:rPr>
              <a:t>Akivaizdu, kad slėgis priklauso nuo ploto.</a:t>
            </a:r>
          </a:p>
        </p:txBody>
      </p:sp>
      <p:pic>
        <p:nvPicPr>
          <p:cNvPr id="4" name="Picture 2" descr="http://www.lkc.sk/assets/images/home-button.png">
            <a:hlinkClick r:id="rId4" action="ppaction://hlinksldjump"/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42393"/>
            <a:ext cx="712575" cy="7156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Управляющая кнопка: далее 6">
            <a:hlinkClick r:id="" action="ppaction://hlinkshowjump?jump=nextslide" highlightClick="1"/>
          </p:cNvPr>
          <p:cNvSpPr/>
          <p:nvPr/>
        </p:nvSpPr>
        <p:spPr>
          <a:xfrm>
            <a:off x="8497391" y="6448187"/>
            <a:ext cx="648072" cy="392300"/>
          </a:xfrm>
          <a:prstGeom prst="actionButtonForwardNex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46566484"/>
      </p:ext>
    </p:extLst>
  </p:cSld>
  <p:clrMapOvr>
    <a:masterClrMapping/>
  </p:clrMapOvr>
  <p:transition spd="slow">
    <p:push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95536" y="1913775"/>
            <a:ext cx="8280920" cy="1752600"/>
          </a:xfrm>
        </p:spPr>
        <p:txBody>
          <a:bodyPr/>
          <a:lstStyle/>
          <a:p>
            <a:r>
              <a:rPr lang="lt-LT" sz="4800" dirty="0" smtClean="0">
                <a:latin typeface="Bell MT" panose="02020503060305020303" pitchFamily="18" charset="0"/>
              </a:rPr>
              <a:t>Slėgis atvirkščiai proporcingas plotui</a:t>
            </a:r>
            <a:endParaRPr lang="en-US" sz="4800" dirty="0">
              <a:latin typeface="Bell MT" panose="02020503060305020303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/>
              <p:cNvSpPr txBox="1"/>
              <p:nvPr/>
            </p:nvSpPr>
            <p:spPr>
              <a:xfrm>
                <a:off x="2915816" y="3694821"/>
                <a:ext cx="3312368" cy="1826975"/>
              </a:xfrm>
              <a:prstGeom prst="rect">
                <a:avLst/>
              </a:prstGeom>
            </p:spPr>
            <p:style>
              <a:lnRef idx="0">
                <a:schemeClr val="accent6"/>
              </a:lnRef>
              <a:fillRef idx="3">
                <a:schemeClr val="accent6"/>
              </a:fillRef>
              <a:effectRef idx="3">
                <a:schemeClr val="accent6"/>
              </a:effectRef>
              <a:fontRef idx="minor">
                <a:schemeClr val="lt1"/>
              </a:fontRef>
            </p:style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lt-LT" sz="6000" b="1" i="1" smtClean="0">
                          <a:latin typeface="Cambria Math"/>
                        </a:rPr>
                        <m:t>𝒑</m:t>
                      </m:r>
                      <m:r>
                        <a:rPr lang="lt-LT" sz="6000" b="1" i="1" smtClean="0">
                          <a:latin typeface="Cambria Math"/>
                          <a:ea typeface="Cambria Math"/>
                        </a:rPr>
                        <m:t>~</m:t>
                      </m:r>
                      <m:f>
                        <m:fPr>
                          <m:ctrlPr>
                            <a:rPr lang="lt-LT" sz="6000" b="1" i="1" smtClean="0">
                              <a:latin typeface="Cambria Math"/>
                              <a:ea typeface="Cambria Math"/>
                            </a:rPr>
                          </m:ctrlPr>
                        </m:fPr>
                        <m:num>
                          <m:r>
                            <a:rPr lang="lt-LT" sz="6000" b="1" i="1" smtClean="0">
                              <a:latin typeface="Cambria Math"/>
                              <a:ea typeface="Cambria Math"/>
                            </a:rPr>
                            <m:t>𝟏</m:t>
                          </m:r>
                        </m:num>
                        <m:den>
                          <m:r>
                            <a:rPr lang="lt-LT" sz="6000" b="1" i="1" smtClean="0">
                              <a:latin typeface="Cambria Math"/>
                              <a:ea typeface="Cambria Math"/>
                            </a:rPr>
                            <m:t>𝑺</m:t>
                          </m:r>
                        </m:den>
                      </m:f>
                    </m:oMath>
                  </m:oMathPara>
                </a14:m>
                <a:endParaRPr lang="lt-LT" sz="2800" b="1"/>
              </a:p>
            </p:txBody>
          </p:sp>
        </mc:Choice>
        <mc:Fallback xmlns=""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15816" y="3694821"/>
                <a:ext cx="3312368" cy="1826975"/>
              </a:xfrm>
              <a:prstGeom prst="rect">
                <a:avLst/>
              </a:prstGeom>
              <a:blipFill rotWithShape="1"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" name="Picture 2" descr="http://www.lkc.sk/assets/images/home-button.png">
            <a:hlinkClick r:id="rId3" action="ppaction://hlinksldjump"/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42393"/>
            <a:ext cx="712575" cy="7156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 descr="http://www.lkc.sk/assets/images/home-button.png">
            <a:hlinkClick r:id="rId3" action="ppaction://hlinksldjump"/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42393"/>
            <a:ext cx="712575" cy="7156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Управляющая кнопка: далее 6">
            <a:hlinkClick r:id="" action="ppaction://hlinkshowjump?jump=nextslide" highlightClick="1"/>
          </p:cNvPr>
          <p:cNvSpPr/>
          <p:nvPr/>
        </p:nvSpPr>
        <p:spPr>
          <a:xfrm>
            <a:off x="8497391" y="6448187"/>
            <a:ext cx="648072" cy="392300"/>
          </a:xfrm>
          <a:prstGeom prst="actionButtonForwardNex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01639867"/>
      </p:ext>
    </p:extLst>
  </p:cSld>
  <p:clrMapOvr>
    <a:masterClrMapping/>
  </p:clrMapOvr>
  <p:transition spd="slow">
    <p:push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ctrTitle"/>
          </p:nvPr>
        </p:nvSpPr>
        <p:spPr>
          <a:xfrm>
            <a:off x="28244" y="260648"/>
            <a:ext cx="9115755" cy="948170"/>
          </a:xfrm>
        </p:spPr>
        <p:txBody>
          <a:bodyPr/>
          <a:lstStyle/>
          <a:p>
            <a:r>
              <a:rPr lang="lt-LT" sz="2800" kern="1200" dirty="0" smtClean="0">
                <a:solidFill>
                  <a:schemeClr val="bg1"/>
                </a:solidFill>
                <a:latin typeface="Bell MT" panose="02020503060305020303" pitchFamily="18" charset="0"/>
              </a:rPr>
              <a:t>Slėgis</a:t>
            </a:r>
            <a:r>
              <a:rPr lang="en-US" sz="2800" kern="1200" dirty="0" smtClean="0">
                <a:solidFill>
                  <a:schemeClr val="bg1"/>
                </a:solidFill>
                <a:latin typeface="Bell MT" panose="02020503060305020303" pitchFamily="18" charset="0"/>
              </a:rPr>
              <a:t> </a:t>
            </a:r>
            <a:r>
              <a:rPr lang="en-US" sz="2800" kern="1200" dirty="0" err="1" smtClean="0">
                <a:solidFill>
                  <a:schemeClr val="bg1"/>
                </a:solidFill>
                <a:latin typeface="Bell MT" panose="02020503060305020303" pitchFamily="18" charset="0"/>
              </a:rPr>
              <a:t>taip</a:t>
            </a:r>
            <a:r>
              <a:rPr lang="en-US" sz="2800" kern="1200" dirty="0" smtClean="0">
                <a:solidFill>
                  <a:schemeClr val="bg1"/>
                </a:solidFill>
                <a:latin typeface="Bell MT" panose="02020503060305020303" pitchFamily="18" charset="0"/>
              </a:rPr>
              <a:t> pat</a:t>
            </a:r>
            <a:r>
              <a:rPr lang="lt-LT" sz="2800" kern="1200" dirty="0" smtClean="0">
                <a:solidFill>
                  <a:schemeClr val="bg1"/>
                </a:solidFill>
                <a:latin typeface="Bell MT" panose="02020503060305020303" pitchFamily="18" charset="0"/>
              </a:rPr>
              <a:t> </a:t>
            </a:r>
            <a:r>
              <a:rPr lang="lt-LT" sz="2800" kern="1200" dirty="0">
                <a:solidFill>
                  <a:schemeClr val="bg1"/>
                </a:solidFill>
                <a:latin typeface="Bell MT" panose="02020503060305020303" pitchFamily="18" charset="0"/>
              </a:rPr>
              <a:t>priklauso nuo jėgos, kuri veikia </a:t>
            </a:r>
            <a:r>
              <a:rPr lang="lt-LT" sz="2800" kern="1200" dirty="0" smtClean="0">
                <a:solidFill>
                  <a:schemeClr val="bg1"/>
                </a:solidFill>
                <a:latin typeface="Bell MT" panose="02020503060305020303" pitchFamily="18" charset="0"/>
              </a:rPr>
              <a:t>paviršių</a:t>
            </a:r>
            <a:r>
              <a:rPr lang="en-US" sz="2800" kern="1200" dirty="0" smtClean="0">
                <a:solidFill>
                  <a:schemeClr val="bg1"/>
                </a:solidFill>
                <a:latin typeface="Bell MT" panose="02020503060305020303" pitchFamily="18" charset="0"/>
              </a:rPr>
              <a:t>.</a:t>
            </a:r>
            <a:endParaRPr lang="en-US" sz="2800" kern="1200" dirty="0">
              <a:solidFill>
                <a:schemeClr val="bg1"/>
              </a:solidFill>
              <a:latin typeface="Bell MT" panose="02020503060305020303" pitchFamily="18" charset="0"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lt-LT" smtClean="0"/>
              <a:t>Slėgis priklauso </a:t>
            </a:r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4632" t="18513" r="3909" b="29030"/>
          <a:stretch/>
        </p:blipFill>
        <p:spPr>
          <a:xfrm>
            <a:off x="503548" y="1556792"/>
            <a:ext cx="8136904" cy="4890164"/>
          </a:xfrm>
          <a:prstGeom prst="rect">
            <a:avLst/>
          </a:prstGeom>
        </p:spPr>
      </p:pic>
      <p:pic>
        <p:nvPicPr>
          <p:cNvPr id="6" name="Picture 2" descr="http://www.lkc.sk/assets/images/home-button.png">
            <a:hlinkClick r:id="rId3" action="ppaction://hlinksldjump"/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42393"/>
            <a:ext cx="712575" cy="7156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Управляющая кнопка: далее 6">
            <a:hlinkClick r:id="" action="ppaction://hlinkshowjump?jump=nextslide" highlightClick="1"/>
          </p:cNvPr>
          <p:cNvSpPr/>
          <p:nvPr/>
        </p:nvSpPr>
        <p:spPr>
          <a:xfrm>
            <a:off x="8497391" y="6448187"/>
            <a:ext cx="648072" cy="392300"/>
          </a:xfrm>
          <a:prstGeom prst="actionButtonForwardNex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67074903"/>
      </p:ext>
    </p:extLst>
  </p:cSld>
  <p:clrMapOvr>
    <a:masterClrMapping/>
  </p:clrMapOvr>
  <p:transition spd="slow">
    <p:push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/>
              <p:cNvSpPr txBox="1"/>
              <p:nvPr/>
            </p:nvSpPr>
            <p:spPr>
              <a:xfrm>
                <a:off x="3449741" y="3933056"/>
                <a:ext cx="2193197" cy="923330"/>
              </a:xfrm>
              <a:prstGeom prst="rect">
                <a:avLst/>
              </a:prstGeom>
            </p:spPr>
            <p:style>
              <a:lnRef idx="0">
                <a:schemeClr val="accent2"/>
              </a:lnRef>
              <a:fillRef idx="3">
                <a:schemeClr val="accent2"/>
              </a:fillRef>
              <a:effectRef idx="3">
                <a:schemeClr val="accent2"/>
              </a:effectRef>
              <a:fontRef idx="minor">
                <a:schemeClr val="lt1"/>
              </a:fontRef>
            </p:style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lt-LT" sz="5400" b="1" i="1" smtClean="0">
                          <a:latin typeface="Cambria Math"/>
                        </a:rPr>
                        <m:t>𝒑</m:t>
                      </m:r>
                      <m:r>
                        <a:rPr lang="lt-LT" sz="5400" b="1" i="1" smtClean="0">
                          <a:latin typeface="Cambria Math"/>
                        </a:rPr>
                        <m:t>~</m:t>
                      </m:r>
                      <m:r>
                        <a:rPr lang="lt-LT" sz="5400" b="1" i="1" smtClean="0">
                          <a:latin typeface="Cambria Math"/>
                        </a:rPr>
                        <m:t>𝑭</m:t>
                      </m:r>
                    </m:oMath>
                  </m:oMathPara>
                </a14:m>
                <a:endParaRPr lang="lt-LT" sz="5400" b="1"/>
              </a:p>
            </p:txBody>
          </p:sp>
        </mc:Choice>
        <mc:Fallback xmlns=""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49741" y="3933056"/>
                <a:ext cx="2193197" cy="923330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TextBox 5"/>
          <p:cNvSpPr txBox="1"/>
          <p:nvPr/>
        </p:nvSpPr>
        <p:spPr>
          <a:xfrm>
            <a:off x="215516" y="1798184"/>
            <a:ext cx="8712968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lt-LT" sz="5400" dirty="0">
                <a:latin typeface="Bell MT" panose="02020503060305020303" pitchFamily="18" charset="0"/>
              </a:rPr>
              <a:t>Slėgis tiesiog proporcingas jėgai</a:t>
            </a:r>
            <a:r>
              <a:rPr lang="lt-LT" sz="3200" dirty="0" smtClean="0"/>
              <a:t>.</a:t>
            </a:r>
            <a:endParaRPr lang="en-US" sz="3200" dirty="0"/>
          </a:p>
        </p:txBody>
      </p:sp>
      <p:pic>
        <p:nvPicPr>
          <p:cNvPr id="5" name="Picture 2" descr="http://www.lkc.sk/assets/images/home-button.png">
            <a:hlinkClick r:id="rId5" action="ppaction://hlinksldjump"/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42393"/>
            <a:ext cx="712575" cy="7156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Управляющая кнопка: далее 6">
            <a:hlinkClick r:id="" action="ppaction://hlinkshowjump?jump=nextslide" highlightClick="1"/>
          </p:cNvPr>
          <p:cNvSpPr/>
          <p:nvPr/>
        </p:nvSpPr>
        <p:spPr>
          <a:xfrm>
            <a:off x="8497391" y="6448187"/>
            <a:ext cx="648072" cy="392300"/>
          </a:xfrm>
          <a:prstGeom prst="actionButtonForwardNex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709566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>
    <p:push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4"/>
          <p:cNvSpPr txBox="1">
            <a:spLocks noChangeArrowheads="1"/>
          </p:cNvSpPr>
          <p:nvPr/>
        </p:nvSpPr>
        <p:spPr bwMode="auto">
          <a:xfrm>
            <a:off x="-108520" y="404664"/>
            <a:ext cx="9361040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lt-LT" sz="2800" dirty="0">
                <a:solidFill>
                  <a:schemeClr val="bg1"/>
                </a:solidFill>
                <a:latin typeface="Bell MT" panose="02020503060305020303" pitchFamily="18" charset="0"/>
                <a:ea typeface="+mj-ea"/>
                <a:cs typeface="+mj-cs"/>
              </a:rPr>
              <a:t>Kietieji kūnai perduoda išorinį slėgį jėgos veikimo </a:t>
            </a:r>
            <a:r>
              <a:rPr lang="lt-LT" sz="2800" dirty="0" smtClean="0">
                <a:solidFill>
                  <a:schemeClr val="bg1"/>
                </a:solidFill>
                <a:latin typeface="Bell MT" panose="02020503060305020303" pitchFamily="18" charset="0"/>
                <a:ea typeface="+mj-ea"/>
                <a:cs typeface="+mj-cs"/>
              </a:rPr>
              <a:t>kryptimi.</a:t>
            </a:r>
            <a:endParaRPr lang="ru-RU" sz="2800" dirty="0">
              <a:solidFill>
                <a:schemeClr val="bg1"/>
              </a:solidFill>
              <a:latin typeface="Bell MT" panose="02020503060305020303" pitchFamily="18" charset="0"/>
              <a:ea typeface="+mj-ea"/>
              <a:cs typeface="+mj-cs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1600200"/>
            <a:ext cx="3429000" cy="457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1590675"/>
            <a:ext cx="3429000" cy="4581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2" descr="http://www.lkc.sk/assets/images/home-button.png">
            <a:hlinkClick r:id="rId4" action="ppaction://hlinksldjump"/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42393"/>
            <a:ext cx="712575" cy="7156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Управляющая кнопка: далее 6">
            <a:hlinkClick r:id="" action="ppaction://hlinkshowjump?jump=nextslide" highlightClick="1"/>
          </p:cNvPr>
          <p:cNvSpPr/>
          <p:nvPr/>
        </p:nvSpPr>
        <p:spPr>
          <a:xfrm>
            <a:off x="8497391" y="6448187"/>
            <a:ext cx="648072" cy="392300"/>
          </a:xfrm>
          <a:prstGeom prst="actionButtonForwardNex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78960479"/>
      </p:ext>
    </p:extLst>
  </p:cSld>
  <p:clrMapOvr>
    <a:masterClrMapping/>
  </p:clrMapOvr>
  <p:transition spd="slow">
    <p:push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as 1"/>
          <p:cNvSpPr/>
          <p:nvPr/>
        </p:nvSpPr>
        <p:spPr>
          <a:xfrm>
            <a:off x="649815" y="1484784"/>
            <a:ext cx="3096344" cy="2952328"/>
          </a:xfrm>
          <a:prstGeom prst="ellipse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/>
              <p:cNvSpPr txBox="1"/>
              <p:nvPr/>
            </p:nvSpPr>
            <p:spPr>
              <a:xfrm>
                <a:off x="1077097" y="2050314"/>
                <a:ext cx="2160240" cy="182126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lt-LT" sz="6000" b="0" i="1" smtClean="0">
                          <a:latin typeface="Cambria Math"/>
                        </a:rPr>
                        <m:t>𝑝</m:t>
                      </m:r>
                      <m:r>
                        <a:rPr lang="lt-LT" sz="6000" b="0" i="1" smtClean="0">
                          <a:latin typeface="Cambria Math"/>
                          <a:ea typeface="Cambria Math"/>
                        </a:rPr>
                        <m:t>=</m:t>
                      </m:r>
                      <m:f>
                        <m:fPr>
                          <m:ctrlPr>
                            <a:rPr lang="lt-LT" sz="6000" b="0" i="1" smtClean="0">
                              <a:latin typeface="Cambria Math"/>
                              <a:ea typeface="Cambria Math"/>
                            </a:rPr>
                          </m:ctrlPr>
                        </m:fPr>
                        <m:num>
                          <m:r>
                            <a:rPr lang="lt-LT" sz="6000" b="0" i="1" smtClean="0">
                              <a:latin typeface="Cambria Math"/>
                              <a:ea typeface="Cambria Math"/>
                            </a:rPr>
                            <m:t>𝐹</m:t>
                          </m:r>
                        </m:num>
                        <m:den>
                          <m:r>
                            <a:rPr lang="lt-LT" sz="6000" b="0" i="1" smtClean="0">
                              <a:latin typeface="Cambria Math"/>
                              <a:ea typeface="Cambria Math"/>
                            </a:rPr>
                            <m:t>𝑆</m:t>
                          </m:r>
                        </m:den>
                      </m:f>
                    </m:oMath>
                  </m:oMathPara>
                </a14:m>
                <a:endParaRPr lang="lt-LT" dirty="0"/>
              </a:p>
            </p:txBody>
          </p:sp>
        </mc:Choice>
        <mc:Fallback xmlns="">
          <p:sp>
            <p:nvSpPr>
              <p:cNvPr id="3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77097" y="2050314"/>
                <a:ext cx="2160240" cy="1821268"/>
              </a:xfrm>
              <a:prstGeom prst="rect">
                <a:avLst/>
              </a:prstGeom>
              <a:blipFill rotWithShape="1"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Debesėlio formos paaiškinimas 4"/>
          <p:cNvSpPr/>
          <p:nvPr/>
        </p:nvSpPr>
        <p:spPr>
          <a:xfrm>
            <a:off x="3563888" y="3573016"/>
            <a:ext cx="5400600" cy="2664296"/>
          </a:xfrm>
          <a:prstGeom prst="cloudCallout">
            <a:avLst>
              <a:gd name="adj1" fmla="val -51309"/>
              <a:gd name="adj2" fmla="val -52746"/>
            </a:avLst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/>
          </a:p>
        </p:txBody>
      </p:sp>
      <p:sp>
        <p:nvSpPr>
          <p:cNvPr id="6" name="TextBox 5"/>
          <p:cNvSpPr txBox="1"/>
          <p:nvPr/>
        </p:nvSpPr>
        <p:spPr>
          <a:xfrm>
            <a:off x="3741393" y="4231403"/>
            <a:ext cx="4392488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lt-LT" sz="3200" dirty="0" smtClean="0"/>
              <a:t>p – slėgis, Pa</a:t>
            </a:r>
          </a:p>
          <a:p>
            <a:pPr algn="ctr"/>
            <a:r>
              <a:rPr lang="lt-LT" sz="3200" dirty="0" smtClean="0"/>
              <a:t>F – jėga, N</a:t>
            </a:r>
          </a:p>
          <a:p>
            <a:pPr algn="ctr"/>
            <a:r>
              <a:rPr lang="lt-LT" sz="3200" dirty="0" smtClean="0"/>
              <a:t>S – plotas, m</a:t>
            </a:r>
            <a:r>
              <a:rPr lang="lt-LT" sz="3200" baseline="30000" dirty="0" smtClean="0"/>
              <a:t>2</a:t>
            </a:r>
            <a:endParaRPr lang="lt-LT" sz="3200" baseline="30000" dirty="0"/>
          </a:p>
        </p:txBody>
      </p:sp>
      <p:pic>
        <p:nvPicPr>
          <p:cNvPr id="7" name="Picture 2" descr="http://www.lkc.sk/assets/images/home-button.png">
            <a:hlinkClick r:id="rId3" action="ppaction://hlinksldjump"/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42393"/>
            <a:ext cx="712575" cy="7156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Управляющая кнопка: далее 6">
            <a:hlinkClick r:id="" action="ppaction://hlinkshowjump?jump=nextslide" highlightClick="1"/>
          </p:cNvPr>
          <p:cNvSpPr/>
          <p:nvPr/>
        </p:nvSpPr>
        <p:spPr>
          <a:xfrm>
            <a:off x="8497391" y="6448187"/>
            <a:ext cx="648072" cy="392300"/>
          </a:xfrm>
          <a:prstGeom prst="actionButtonForwardNex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Title 1"/>
          <p:cNvSpPr txBox="1">
            <a:spLocks/>
          </p:cNvSpPr>
          <p:nvPr/>
        </p:nvSpPr>
        <p:spPr>
          <a:xfrm>
            <a:off x="-252536" y="270437"/>
            <a:ext cx="9756576" cy="778098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9pPr>
          </a:lstStyle>
          <a:p>
            <a:r>
              <a:rPr lang="lt-LT" sz="2800" dirty="0"/>
              <a:t>Fizikinis dydis, lygus jėgos ir jos statmenai veikiamo paviršiaus ploto santykiui, vadinamas slėgiu.</a:t>
            </a:r>
            <a:endParaRPr lang="en-US" sz="2800" kern="0" dirty="0">
              <a:solidFill>
                <a:schemeClr val="bg1"/>
              </a:solidFill>
              <a:latin typeface="Bell MT" panose="02020503060305020303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Oval Callout 3"/>
              <p:cNvSpPr/>
              <p:nvPr/>
            </p:nvSpPr>
            <p:spPr>
              <a:xfrm>
                <a:off x="6072845" y="1561941"/>
                <a:ext cx="2748582" cy="1800200"/>
              </a:xfrm>
              <a:prstGeom prst="wedgeEllipseCallout">
                <a:avLst>
                  <a:gd name="adj1" fmla="val -24113"/>
                  <a:gd name="adj2" fmla="val 103994"/>
                </a:avLst>
              </a:prstGeom>
            </p:spPr>
            <p:style>
              <a:lnRef idx="0">
                <a:schemeClr val="accent1"/>
              </a:lnRef>
              <a:fillRef idx="3">
                <a:schemeClr val="accent1"/>
              </a:fillRef>
              <a:effectRef idx="3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lt-LT" sz="3200" dirty="0" smtClean="0">
                    <a:solidFill>
                      <a:schemeClr val="tx1"/>
                    </a:solidFill>
                  </a:rPr>
                  <a:t>1Pa</a:t>
                </a:r>
                <a14:m>
                  <m:oMath xmlns:m="http://schemas.openxmlformats.org/officeDocument/2006/math">
                    <m:r>
                      <a:rPr lang="lt-LT" sz="3200" i="1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lt-LT" sz="3200" i="1">
                            <a:solidFill>
                              <a:schemeClr val="tx1"/>
                            </a:solidFill>
                            <a:latin typeface="Cambria Math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32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</m:t>
                        </m:r>
                        <m:r>
                          <a:rPr lang="en-US" sz="32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𝑁</m:t>
                        </m:r>
                      </m:num>
                      <m:den>
                        <m:r>
                          <a:rPr lang="en-US" sz="32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</m:t>
                        </m:r>
                        <m:sSup>
                          <m:sSupPr>
                            <m:ctrlPr>
                              <a:rPr lang="en-US" sz="3200" i="1">
                                <a:solidFill>
                                  <a:schemeClr val="tx1"/>
                                </a:solidFill>
                                <a:latin typeface="Cambria Math"/>
                                <a:ea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32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𝑚</m:t>
                            </m:r>
                          </m:e>
                          <m:sup>
                            <m:r>
                              <a:rPr lang="en-US" sz="32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den>
                    </m:f>
                  </m:oMath>
                </a14:m>
                <a:endParaRPr lang="en-US" dirty="0"/>
              </a:p>
              <a:p>
                <a:pPr algn="ctr"/>
                <a:endParaRPr lang="en-US" dirty="0"/>
              </a:p>
            </p:txBody>
          </p:sp>
        </mc:Choice>
        <mc:Fallback xmlns="">
          <p:sp>
            <p:nvSpPr>
              <p:cNvPr id="4" name="Oval Callout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72845" y="1561941"/>
                <a:ext cx="2748582" cy="1800200"/>
              </a:xfrm>
              <a:prstGeom prst="wedgeEllipseCallout">
                <a:avLst>
                  <a:gd name="adj1" fmla="val -24113"/>
                  <a:gd name="adj2" fmla="val 103994"/>
                </a:avLst>
              </a:prstGeom>
              <a:blipFill rotWithShape="0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255869208"/>
      </p:ext>
    </p:extLst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00"/>
                            </p:stCondLst>
                            <p:childTnLst>
                              <p:par>
                                <p:cTn id="22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/>
      <p:bldP spid="5" grpId="0" animBg="1"/>
      <p:bldP spid="6" grpId="0"/>
      <p:bldP spid="4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891268" y="3244334"/>
            <a:ext cx="136146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i="1">
                <a:solidFill>
                  <a:srgbClr val="FFFFFF"/>
                </a:solidFill>
              </a:rPr>
              <a:t>Давление </a:t>
            </a:r>
            <a:endParaRPr lang="en-US"/>
          </a:p>
        </p:txBody>
      </p:sp>
      <p:pic>
        <p:nvPicPr>
          <p:cNvPr id="3074" name="Picture 2" descr="http://www.technologijos.lt/upload/image/n/mokslas/idomusis_mokslas/S-36596/pascal-27865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1731588"/>
            <a:ext cx="4274371" cy="367240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4860987" y="1628800"/>
            <a:ext cx="3960440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sz="2800" b="1" dirty="0">
                <a:latin typeface="Baskerville Old Face" panose="02020602080505020303" pitchFamily="18" charset="0"/>
              </a:rPr>
              <a:t>Blaise Pascal </a:t>
            </a:r>
            <a:r>
              <a:rPr lang="lt-LT" sz="2800" dirty="0">
                <a:latin typeface="Baskerville Old Face" panose="02020602080505020303" pitchFamily="18" charset="0"/>
              </a:rPr>
              <a:t>(Blezas Paskalis; 1623 m. birželio 19 d. – 1662 m. rugpjūčio 19 d.) – prancūzų filosofas, matematikas, fizikas. 1647 metais atrado hidraulinio preso veikimo principą, taip pat galimybę barometru matuoti oro slėgį.</a:t>
            </a:r>
          </a:p>
        </p:txBody>
      </p:sp>
      <p:pic>
        <p:nvPicPr>
          <p:cNvPr id="6" name="Picture 2" descr="http://www.lkc.sk/assets/images/home-button.png">
            <a:hlinkClick r:id="rId3" action="ppaction://hlinksldjump"/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31425" y="6142393"/>
            <a:ext cx="712575" cy="7156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13818241"/>
      </p:ext>
    </p:extLst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51520" y="459738"/>
            <a:ext cx="842493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3600" dirty="0" err="1" smtClean="0">
                <a:solidFill>
                  <a:schemeClr val="bg1"/>
                </a:solidFill>
                <a:latin typeface="Bell MT" panose="02020503060305020303" pitchFamily="18" charset="0"/>
                <a:ea typeface="+mj-ea"/>
                <a:cs typeface="+mj-cs"/>
              </a:rPr>
              <a:t>Matavimo</a:t>
            </a:r>
            <a:r>
              <a:rPr lang="lt-LT" sz="3600" dirty="0" smtClean="0">
                <a:solidFill>
                  <a:schemeClr val="bg1"/>
                </a:solidFill>
                <a:latin typeface="Bell MT" panose="02020503060305020303" pitchFamily="18" charset="0"/>
                <a:ea typeface="+mj-ea"/>
                <a:cs typeface="+mj-cs"/>
              </a:rPr>
              <a:t> </a:t>
            </a:r>
            <a:r>
              <a:rPr lang="lt-LT" sz="3600" dirty="0">
                <a:solidFill>
                  <a:schemeClr val="bg1"/>
                </a:solidFill>
                <a:latin typeface="Bell MT" panose="02020503060305020303" pitchFamily="18" charset="0"/>
                <a:ea typeface="+mj-ea"/>
                <a:cs typeface="+mj-cs"/>
              </a:rPr>
              <a:t>vienetai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66403" y="2492896"/>
            <a:ext cx="8424936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lt-LT" sz="4800" dirty="0" smtClean="0">
                <a:latin typeface="Baskerville Old Face" panose="02020602080505020303" pitchFamily="18" charset="0"/>
              </a:rPr>
              <a:t>1 hPa = 100 Pa =10</a:t>
            </a:r>
            <a:r>
              <a:rPr lang="lt-LT" sz="4800" baseline="30000" dirty="0" smtClean="0">
                <a:latin typeface="Baskerville Old Face" panose="02020602080505020303" pitchFamily="18" charset="0"/>
              </a:rPr>
              <a:t>2</a:t>
            </a:r>
            <a:r>
              <a:rPr lang="lt-LT" sz="4800" dirty="0" smtClean="0">
                <a:latin typeface="Baskerville Old Face" panose="02020602080505020303" pitchFamily="18" charset="0"/>
              </a:rPr>
              <a:t> Pa;</a:t>
            </a:r>
          </a:p>
          <a:p>
            <a:pPr algn="ctr"/>
            <a:r>
              <a:rPr lang="lt-LT" sz="4800" dirty="0" smtClean="0">
                <a:latin typeface="Baskerville Old Face" panose="02020602080505020303" pitchFamily="18" charset="0"/>
              </a:rPr>
              <a:t>1 kPa = 1000 Pa = 10</a:t>
            </a:r>
            <a:r>
              <a:rPr lang="lt-LT" sz="4800" baseline="30000" dirty="0">
                <a:latin typeface="Baskerville Old Face" panose="02020602080505020303" pitchFamily="18" charset="0"/>
              </a:rPr>
              <a:t>3</a:t>
            </a:r>
            <a:r>
              <a:rPr lang="lt-LT" sz="4800" dirty="0" smtClean="0">
                <a:latin typeface="Baskerville Old Face" panose="02020602080505020303" pitchFamily="18" charset="0"/>
              </a:rPr>
              <a:t> Pa;</a:t>
            </a:r>
          </a:p>
          <a:p>
            <a:pPr algn="ctr"/>
            <a:r>
              <a:rPr lang="lt-LT" sz="4800" dirty="0" smtClean="0">
                <a:latin typeface="Baskerville Old Face" panose="02020602080505020303" pitchFamily="18" charset="0"/>
              </a:rPr>
              <a:t>1 Mpa = 1000000 Pa = 10</a:t>
            </a:r>
            <a:r>
              <a:rPr lang="lt-LT" sz="4800" baseline="30000" dirty="0">
                <a:latin typeface="Baskerville Old Face" panose="02020602080505020303" pitchFamily="18" charset="0"/>
              </a:rPr>
              <a:t>6</a:t>
            </a:r>
            <a:r>
              <a:rPr lang="lt-LT" sz="4800" dirty="0" smtClean="0">
                <a:latin typeface="Baskerville Old Face" panose="02020602080505020303" pitchFamily="18" charset="0"/>
              </a:rPr>
              <a:t> Pa</a:t>
            </a:r>
            <a:r>
              <a:rPr lang="lt-LT" dirty="0" smtClean="0"/>
              <a:t>.</a:t>
            </a:r>
            <a:endParaRPr lang="lt-LT" dirty="0"/>
          </a:p>
        </p:txBody>
      </p:sp>
      <p:pic>
        <p:nvPicPr>
          <p:cNvPr id="4" name="Picture 2" descr="http://www.lkc.sk/assets/images/home-button.png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42393"/>
            <a:ext cx="712575" cy="7156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Управляющая кнопка: далее 6">
            <a:hlinkClick r:id="" action="ppaction://hlinkshowjump?jump=nextslide" highlightClick="1"/>
          </p:cNvPr>
          <p:cNvSpPr/>
          <p:nvPr/>
        </p:nvSpPr>
        <p:spPr>
          <a:xfrm>
            <a:off x="8497391" y="6448187"/>
            <a:ext cx="648072" cy="392300"/>
          </a:xfrm>
          <a:prstGeom prst="actionButtonForwardNex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85348732"/>
      </p:ext>
    </p:extLst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286000" y="3105835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dirty="0"/>
              <a:t>https://</a:t>
            </a:r>
            <a:r>
              <a:rPr lang="en-US" dirty="0" err="1"/>
              <a:t>www.youtube.com</a:t>
            </a:r>
            <a:r>
              <a:rPr lang="en-US" dirty="0"/>
              <a:t>/</a:t>
            </a:r>
            <a:r>
              <a:rPr lang="en-US" dirty="0" err="1"/>
              <a:t>watch?v</a:t>
            </a:r>
            <a:r>
              <a:rPr lang="en-US" dirty="0"/>
              <a:t>=</a:t>
            </a:r>
            <a:r>
              <a:rPr lang="en-US" dirty="0" err="1"/>
              <a:t>yY7J9vbERsQ</a:t>
            </a:r>
            <a:endParaRPr lang="en-US" dirty="0"/>
          </a:p>
        </p:txBody>
      </p:sp>
      <p:pic>
        <p:nvPicPr>
          <p:cNvPr id="2050" name="Picture 2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2065" y="1628800"/>
            <a:ext cx="7258406" cy="4032448"/>
          </a:xfrm>
          <a:prstGeom prst="rect">
            <a:avLst/>
          </a:prstGeom>
          <a:ln w="127000" cap="sq">
            <a:solidFill>
              <a:srgbClr val="000000"/>
            </a:solidFill>
            <a:miter lim="800000"/>
          </a:ln>
          <a:effectLst>
            <a:outerShdw blurRad="57150" dist="50800" dir="2700000" algn="tl" rotWithShape="0">
              <a:srgbClr val="000000">
                <a:alpha val="4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4" name="Picture 2" descr="http://www.lkc.sk/assets/images/home-button.png">
            <a:hlinkClick r:id="rId4" action="ppaction://hlinksldjump"/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42393"/>
            <a:ext cx="712575" cy="7156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Управляющая кнопка: далее 6">
            <a:hlinkClick r:id="" action="ppaction://hlinkshowjump?jump=nextslide" highlightClick="1"/>
          </p:cNvPr>
          <p:cNvSpPr/>
          <p:nvPr/>
        </p:nvSpPr>
        <p:spPr>
          <a:xfrm>
            <a:off x="8497391" y="6448187"/>
            <a:ext cx="648072" cy="392300"/>
          </a:xfrm>
          <a:prstGeom prst="actionButtonForwardNex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Rectangle 5"/>
          <p:cNvSpPr/>
          <p:nvPr/>
        </p:nvSpPr>
        <p:spPr>
          <a:xfrm>
            <a:off x="-1463" y="404664"/>
            <a:ext cx="9145463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3200" err="1" smtClean="0">
                <a:solidFill>
                  <a:schemeClr val="bg1"/>
                </a:solidFill>
                <a:latin typeface="Bell MT" panose="02020503060305020303" pitchFamily="18" charset="0"/>
                <a:ea typeface="+mj-ea"/>
                <a:cs typeface="+mj-cs"/>
              </a:rPr>
              <a:t>Vaizdinė</a:t>
            </a:r>
            <a:r>
              <a:rPr lang="en-US" sz="3200" smtClean="0">
                <a:solidFill>
                  <a:schemeClr val="bg1"/>
                </a:solidFill>
                <a:latin typeface="Bell MT" panose="02020503060305020303" pitchFamily="18" charset="0"/>
                <a:ea typeface="+mj-ea"/>
                <a:cs typeface="+mj-cs"/>
              </a:rPr>
              <a:t> </a:t>
            </a:r>
            <a:r>
              <a:rPr lang="en-US" sz="3200" err="1" smtClean="0">
                <a:solidFill>
                  <a:schemeClr val="bg1"/>
                </a:solidFill>
                <a:latin typeface="Bell MT" panose="02020503060305020303" pitchFamily="18" charset="0"/>
                <a:ea typeface="+mj-ea"/>
                <a:cs typeface="+mj-cs"/>
              </a:rPr>
              <a:t>medžiaga</a:t>
            </a:r>
            <a:endParaRPr lang="lt-LT" sz="3200">
              <a:solidFill>
                <a:schemeClr val="bg1"/>
              </a:solidFill>
              <a:latin typeface="Bell MT" panose="02020503060305020303" pitchFamily="18" charset="0"/>
              <a:ea typeface="+mj-ea"/>
              <a:cs typeface="+mj-cs"/>
            </a:endParaRPr>
          </a:p>
        </p:txBody>
      </p:sp>
      <p:sp>
        <p:nvSpPr>
          <p:cNvPr id="3" name="Cloud Callout 2"/>
          <p:cNvSpPr/>
          <p:nvPr/>
        </p:nvSpPr>
        <p:spPr>
          <a:xfrm>
            <a:off x="6012160" y="5480765"/>
            <a:ext cx="2269207" cy="1323255"/>
          </a:xfrm>
          <a:prstGeom prst="cloudCallout">
            <a:avLst>
              <a:gd name="adj1" fmla="val -35020"/>
              <a:gd name="adj2" fmla="val -66973"/>
            </a:avLst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6289868" y="5819227"/>
            <a:ext cx="171379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err="1" smtClean="0">
                <a:latin typeface="Baskerville Old Face" panose="02020602080505020303" pitchFamily="18" charset="0"/>
              </a:rPr>
              <a:t>Paspauskite</a:t>
            </a:r>
            <a:r>
              <a:rPr lang="en-US" dirty="0" smtClean="0">
                <a:latin typeface="Baskerville Old Face" panose="02020602080505020303" pitchFamily="18" charset="0"/>
              </a:rPr>
              <a:t> ant nu</a:t>
            </a:r>
            <a:r>
              <a:rPr lang="lt-LT" dirty="0" smtClean="0">
                <a:latin typeface="Baskerville Old Face" panose="02020602080505020303" pitchFamily="18" charset="0"/>
              </a:rPr>
              <a:t>o</a:t>
            </a:r>
            <a:r>
              <a:rPr lang="en-US" dirty="0" err="1" smtClean="0">
                <a:latin typeface="Baskerville Old Face" panose="02020602080505020303" pitchFamily="18" charset="0"/>
              </a:rPr>
              <a:t>traukos</a:t>
            </a:r>
            <a:endParaRPr lang="en-US" dirty="0">
              <a:latin typeface="Baskerville Old Face" panose="0202060208050502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76709666"/>
      </p:ext>
    </p:extLst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7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79512" y="404664"/>
            <a:ext cx="9001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lt-LT" sz="4000" dirty="0">
                <a:solidFill>
                  <a:schemeClr val="bg1"/>
                </a:solidFill>
                <a:latin typeface="Bell MT" panose="02020503060305020303" pitchFamily="18" charset="0"/>
                <a:ea typeface="+mj-ea"/>
                <a:cs typeface="+mj-cs"/>
              </a:rPr>
              <a:t>Slėgio </a:t>
            </a:r>
            <a:r>
              <a:rPr lang="lt-LT" sz="4000" dirty="0" smtClean="0">
                <a:solidFill>
                  <a:schemeClr val="bg1"/>
                </a:solidFill>
                <a:latin typeface="Bell MT" panose="02020503060305020303" pitchFamily="18" charset="0"/>
                <a:ea typeface="+mj-ea"/>
                <a:cs typeface="+mj-cs"/>
              </a:rPr>
              <a:t>didinimo</a:t>
            </a:r>
            <a:r>
              <a:rPr lang="en-US" sz="4000" dirty="0" smtClean="0">
                <a:solidFill>
                  <a:schemeClr val="bg1"/>
                </a:solidFill>
                <a:latin typeface="Bell MT" panose="02020503060305020303" pitchFamily="18" charset="0"/>
                <a:ea typeface="+mj-ea"/>
                <a:cs typeface="+mj-cs"/>
              </a:rPr>
              <a:t> </a:t>
            </a:r>
            <a:r>
              <a:rPr lang="en-US" sz="4000" dirty="0" err="1" smtClean="0">
                <a:solidFill>
                  <a:schemeClr val="bg1"/>
                </a:solidFill>
                <a:latin typeface="Bell MT" panose="02020503060305020303" pitchFamily="18" charset="0"/>
                <a:ea typeface="+mj-ea"/>
                <a:cs typeface="+mj-cs"/>
              </a:rPr>
              <a:t>ir</a:t>
            </a:r>
            <a:r>
              <a:rPr lang="en-US" sz="4000" dirty="0" smtClean="0">
                <a:solidFill>
                  <a:schemeClr val="bg1"/>
                </a:solidFill>
                <a:latin typeface="Bell MT" panose="02020503060305020303" pitchFamily="18" charset="0"/>
                <a:ea typeface="+mj-ea"/>
                <a:cs typeface="+mj-cs"/>
              </a:rPr>
              <a:t> </a:t>
            </a:r>
            <a:r>
              <a:rPr lang="en-US" sz="4000" dirty="0" err="1" smtClean="0">
                <a:solidFill>
                  <a:schemeClr val="bg1"/>
                </a:solidFill>
                <a:latin typeface="Bell MT" panose="02020503060305020303" pitchFamily="18" charset="0"/>
                <a:ea typeface="+mj-ea"/>
                <a:cs typeface="+mj-cs"/>
              </a:rPr>
              <a:t>mažinimo</a:t>
            </a:r>
            <a:r>
              <a:rPr lang="lt-LT" sz="4000" dirty="0" smtClean="0">
                <a:solidFill>
                  <a:schemeClr val="bg1"/>
                </a:solidFill>
                <a:latin typeface="Bell MT" panose="02020503060305020303" pitchFamily="18" charset="0"/>
                <a:ea typeface="+mj-ea"/>
                <a:cs typeface="+mj-cs"/>
              </a:rPr>
              <a:t> </a:t>
            </a:r>
            <a:r>
              <a:rPr lang="lt-LT" sz="4000" dirty="0">
                <a:solidFill>
                  <a:schemeClr val="bg1"/>
                </a:solidFill>
                <a:latin typeface="Bell MT" panose="02020503060305020303" pitchFamily="18" charset="0"/>
                <a:ea typeface="+mj-ea"/>
                <a:cs typeface="+mj-cs"/>
              </a:rPr>
              <a:t>pavyzdžiai:</a:t>
            </a:r>
          </a:p>
        </p:txBody>
      </p:sp>
      <p:pic>
        <p:nvPicPr>
          <p:cNvPr id="3" name="Picture 1"/>
          <p:cNvPicPr>
            <a:picLocks noChangeAspect="1"/>
          </p:cNvPicPr>
          <p:nvPr/>
        </p:nvPicPr>
        <p:blipFill rotWithShape="1">
          <a:blip r:embed="rId2"/>
          <a:srcRect l="2292" t="21111" r="3334" b="14028"/>
          <a:stretch/>
        </p:blipFill>
        <p:spPr>
          <a:xfrm>
            <a:off x="863588" y="1309171"/>
            <a:ext cx="7632848" cy="3934371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4" name="TextBox 3"/>
          <p:cNvSpPr txBox="1"/>
          <p:nvPr/>
        </p:nvSpPr>
        <p:spPr>
          <a:xfrm>
            <a:off x="2627784" y="5373216"/>
            <a:ext cx="36004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lt-LT" sz="3200" dirty="0">
                <a:latin typeface="Bell MT" panose="02020503060305020303" pitchFamily="18" charset="0"/>
              </a:rPr>
              <a:t>Medicininės adatos</a:t>
            </a:r>
          </a:p>
        </p:txBody>
      </p:sp>
      <p:pic>
        <p:nvPicPr>
          <p:cNvPr id="5" name="Picture 2" descr="http://www.lkc.sk/assets/images/home-button.png">
            <a:hlinkClick r:id="rId3" action="ppaction://hlinksldjump"/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42393"/>
            <a:ext cx="712575" cy="7156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Управляющая кнопка: далее 6">
            <a:hlinkClick r:id="" action="ppaction://hlinkshowjump?jump=nextslide" highlightClick="1"/>
          </p:cNvPr>
          <p:cNvSpPr/>
          <p:nvPr/>
        </p:nvSpPr>
        <p:spPr>
          <a:xfrm>
            <a:off x="8497391" y="6448187"/>
            <a:ext cx="648072" cy="392300"/>
          </a:xfrm>
          <a:prstGeom prst="actionButtonForwardNex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17917313"/>
      </p:ext>
    </p:extLst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лыжи охотника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8024" y="1628800"/>
            <a:ext cx="3456384" cy="342524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3" descr="619-500x400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9686" y="2022605"/>
            <a:ext cx="3441930" cy="403916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989037" y="1426122"/>
            <a:ext cx="320322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 err="1" smtClean="0">
                <a:latin typeface="Bell MT" panose="02020503060305020303" pitchFamily="18" charset="0"/>
              </a:rPr>
              <a:t>Sportininkų</a:t>
            </a:r>
            <a:r>
              <a:rPr lang="lt-LT" sz="3200" dirty="0" smtClean="0">
                <a:latin typeface="Bell MT" panose="02020503060305020303" pitchFamily="18" charset="0"/>
              </a:rPr>
              <a:t> slidės</a:t>
            </a:r>
            <a:endParaRPr lang="en-US" sz="3200" dirty="0">
              <a:latin typeface="Bell MT" panose="02020503060305020303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968044" y="5197843"/>
            <a:ext cx="3096344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 err="1" smtClean="0">
                <a:latin typeface="Bell MT" panose="02020503060305020303" pitchFamily="18" charset="0"/>
              </a:rPr>
              <a:t>Medžiotojų</a:t>
            </a:r>
            <a:r>
              <a:rPr lang="lt-LT" sz="3200" dirty="0" smtClean="0">
                <a:latin typeface="Bell MT" panose="02020503060305020303" pitchFamily="18" charset="0"/>
              </a:rPr>
              <a:t> slidės</a:t>
            </a:r>
            <a:endParaRPr lang="en-US" sz="3200" dirty="0">
              <a:latin typeface="Bell MT" panose="02020503060305020303" pitchFamily="18" charset="0"/>
            </a:endParaRPr>
          </a:p>
        </p:txBody>
      </p:sp>
      <p:pic>
        <p:nvPicPr>
          <p:cNvPr id="6" name="Picture 2" descr="http://www.lkc.sk/assets/images/home-button.png">
            <a:hlinkClick r:id="rId4" action="ppaction://hlinksldjump"/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42393"/>
            <a:ext cx="712575" cy="7156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Управляющая кнопка: далее 6">
            <a:hlinkClick r:id="" action="ppaction://hlinkshowjump?jump=nextslide" highlightClick="1"/>
          </p:cNvPr>
          <p:cNvSpPr/>
          <p:nvPr/>
        </p:nvSpPr>
        <p:spPr>
          <a:xfrm>
            <a:off x="8497391" y="6448187"/>
            <a:ext cx="648072" cy="392300"/>
          </a:xfrm>
          <a:prstGeom prst="actionButtonForwardNex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84531372"/>
      </p:ext>
    </p:extLst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вездеход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1340768"/>
            <a:ext cx="4495800" cy="329565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3" descr="вездеход на гусеницах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40804" y="3012731"/>
            <a:ext cx="4308634" cy="2915617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304800" y="4866925"/>
            <a:ext cx="405117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lt-LT" sz="3200" dirty="0">
                <a:latin typeface="Bell MT" panose="02020503060305020303" pitchFamily="18" charset="0"/>
              </a:rPr>
              <a:t>Visureigio ratai pakeičiami vikšrais</a:t>
            </a:r>
            <a:endParaRPr lang="en-US" sz="3200" dirty="0">
              <a:latin typeface="Bell MT" panose="02020503060305020303" pitchFamily="18" charset="0"/>
            </a:endParaRPr>
          </a:p>
        </p:txBody>
      </p:sp>
      <p:pic>
        <p:nvPicPr>
          <p:cNvPr id="5" name="Picture 2" descr="http://www.lkc.sk/assets/images/home-button.png">
            <a:hlinkClick r:id="rId5" action="ppaction://hlinksldjump"/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42393"/>
            <a:ext cx="712575" cy="7156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Управляющая кнопка: далее 6">
            <a:hlinkClick r:id="" action="ppaction://hlinkshowjump?jump=nextslide" highlightClick="1"/>
          </p:cNvPr>
          <p:cNvSpPr/>
          <p:nvPr/>
        </p:nvSpPr>
        <p:spPr>
          <a:xfrm>
            <a:off x="8497391" y="6448187"/>
            <a:ext cx="648072" cy="392300"/>
          </a:xfrm>
          <a:prstGeom prst="actionButtonForwardNex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25533285"/>
      </p:ext>
    </p:extLst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/>
          <a:srcRect l="4817" t="19774" r="2105"/>
          <a:stretch/>
        </p:blipFill>
        <p:spPr>
          <a:xfrm>
            <a:off x="1043608" y="1453353"/>
            <a:ext cx="4162995" cy="4584921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4" name="TextBox 3"/>
          <p:cNvSpPr txBox="1"/>
          <p:nvPr/>
        </p:nvSpPr>
        <p:spPr>
          <a:xfrm>
            <a:off x="5436096" y="2564904"/>
            <a:ext cx="3384376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err="1">
                <a:latin typeface="Bell MT" panose="02020503060305020303" pitchFamily="18" charset="0"/>
              </a:rPr>
              <a:t>Norint</a:t>
            </a:r>
            <a:r>
              <a:rPr lang="en-US" sz="2800" dirty="0">
                <a:latin typeface="Bell MT" panose="02020503060305020303" pitchFamily="18" charset="0"/>
              </a:rPr>
              <a:t> </a:t>
            </a:r>
            <a:r>
              <a:rPr lang="en-US" sz="2800" dirty="0" err="1">
                <a:latin typeface="Bell MT" panose="02020503060305020303" pitchFamily="18" charset="0"/>
              </a:rPr>
              <a:t>pagelbėti</a:t>
            </a:r>
            <a:r>
              <a:rPr lang="en-US" sz="2800" dirty="0">
                <a:latin typeface="Bell MT" panose="02020503060305020303" pitchFamily="18" charset="0"/>
              </a:rPr>
              <a:t> </a:t>
            </a:r>
            <a:r>
              <a:rPr lang="en-US" sz="2800" dirty="0" err="1" smtClean="0">
                <a:latin typeface="Bell MT" panose="02020503060305020303" pitchFamily="18" charset="0"/>
              </a:rPr>
              <a:t>draugui</a:t>
            </a:r>
            <a:r>
              <a:rPr lang="en-US" sz="2800" dirty="0" smtClean="0">
                <a:latin typeface="Bell MT" panose="02020503060305020303" pitchFamily="18" charset="0"/>
              </a:rPr>
              <a:t>, </a:t>
            </a:r>
            <a:r>
              <a:rPr lang="en-US" sz="2800" dirty="0" err="1">
                <a:latin typeface="Bell MT" panose="02020503060305020303" pitchFamily="18" charset="0"/>
              </a:rPr>
              <a:t>berniukui</a:t>
            </a:r>
            <a:r>
              <a:rPr lang="en-US" sz="2800" dirty="0">
                <a:latin typeface="Bell MT" panose="02020503060305020303" pitchFamily="18" charset="0"/>
              </a:rPr>
              <a:t> </a:t>
            </a:r>
            <a:r>
              <a:rPr lang="en-US" sz="2800" dirty="0" err="1">
                <a:latin typeface="Bell MT" panose="02020503060305020303" pitchFamily="18" charset="0"/>
              </a:rPr>
              <a:t>tenka</a:t>
            </a:r>
            <a:r>
              <a:rPr lang="en-US" sz="2800" dirty="0">
                <a:latin typeface="Bell MT" panose="02020503060305020303" pitchFamily="18" charset="0"/>
              </a:rPr>
              <a:t> </a:t>
            </a:r>
            <a:r>
              <a:rPr lang="en-US" sz="2800" dirty="0" err="1">
                <a:latin typeface="Bell MT" panose="02020503060305020303" pitchFamily="18" charset="0"/>
              </a:rPr>
              <a:t>gultis</a:t>
            </a:r>
            <a:r>
              <a:rPr lang="en-US" sz="2800" dirty="0">
                <a:latin typeface="Bell MT" panose="02020503060305020303" pitchFamily="18" charset="0"/>
              </a:rPr>
              <a:t> ant </a:t>
            </a:r>
            <a:r>
              <a:rPr lang="en-US" sz="2800" dirty="0" err="1">
                <a:latin typeface="Bell MT" panose="02020503060305020303" pitchFamily="18" charset="0"/>
              </a:rPr>
              <a:t>ledo</a:t>
            </a:r>
            <a:r>
              <a:rPr lang="en-US" sz="2800" dirty="0">
                <a:latin typeface="Bell MT" panose="02020503060305020303" pitchFamily="18" charset="0"/>
              </a:rPr>
              <a:t>, </a:t>
            </a:r>
            <a:r>
              <a:rPr lang="en-US" sz="2800" dirty="0" err="1">
                <a:latin typeface="Bell MT" panose="02020503060305020303" pitchFamily="18" charset="0"/>
              </a:rPr>
              <a:t>kad</a:t>
            </a:r>
            <a:r>
              <a:rPr lang="en-US" sz="2800" dirty="0">
                <a:latin typeface="Bell MT" panose="02020503060305020303" pitchFamily="18" charset="0"/>
              </a:rPr>
              <a:t> pats </a:t>
            </a:r>
            <a:r>
              <a:rPr lang="en-US" sz="2800" dirty="0" err="1">
                <a:latin typeface="Bell MT" panose="02020503060305020303" pitchFamily="18" charset="0"/>
              </a:rPr>
              <a:t>neįlūžtų</a:t>
            </a:r>
            <a:r>
              <a:rPr lang="en-US" sz="2800" dirty="0">
                <a:latin typeface="Bell MT" panose="02020503060305020303" pitchFamily="18" charset="0"/>
              </a:rPr>
              <a:t>.</a:t>
            </a:r>
          </a:p>
        </p:txBody>
      </p:sp>
      <p:pic>
        <p:nvPicPr>
          <p:cNvPr id="5" name="Picture 2" descr="http://www.lkc.sk/assets/images/home-button.png">
            <a:hlinkClick r:id="rId3" action="ppaction://hlinksldjump"/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42393"/>
            <a:ext cx="712575" cy="7156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Управляющая кнопка: далее 6">
            <a:hlinkClick r:id="" action="ppaction://hlinkshowjump?jump=nextslide" highlightClick="1"/>
          </p:cNvPr>
          <p:cNvSpPr/>
          <p:nvPr/>
        </p:nvSpPr>
        <p:spPr>
          <a:xfrm>
            <a:off x="8497391" y="6448187"/>
            <a:ext cx="648072" cy="392300"/>
          </a:xfrm>
          <a:prstGeom prst="actionButtonForwardNex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06646255"/>
      </p:ext>
    </p:extLst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g01.a.alicdn.com/kf/HTB1iaDJJVXXXXXrXpXXq6xXFXXX6/5-X-18mm-Finger-font-b-Thimbles-b-font-font-b-Metal-b-font-Shield-Sewing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07904" y="1412776"/>
            <a:ext cx="4608512" cy="460851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712575" y="2347426"/>
            <a:ext cx="2736304" cy="27392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400" dirty="0" err="1">
                <a:latin typeface="Bell MT" panose="02020503060305020303" pitchFamily="18" charset="0"/>
              </a:rPr>
              <a:t>Adatos</a:t>
            </a:r>
            <a:r>
              <a:rPr lang="en-US" sz="2400" dirty="0">
                <a:latin typeface="Bell MT" panose="02020503060305020303" pitchFamily="18" charset="0"/>
              </a:rPr>
              <a:t> </a:t>
            </a:r>
            <a:r>
              <a:rPr lang="en-US" sz="2400" dirty="0" err="1">
                <a:latin typeface="Bell MT" panose="02020503060305020303" pitchFamily="18" charset="0"/>
              </a:rPr>
              <a:t>smaigalio</a:t>
            </a:r>
            <a:r>
              <a:rPr lang="en-US" sz="2400" dirty="0">
                <a:latin typeface="Bell MT" panose="02020503060305020303" pitchFamily="18" charset="0"/>
              </a:rPr>
              <a:t> </a:t>
            </a:r>
            <a:r>
              <a:rPr lang="en-US" sz="2400" dirty="0" err="1" smtClean="0">
                <a:latin typeface="Bell MT" panose="02020503060305020303" pitchFamily="18" charset="0"/>
              </a:rPr>
              <a:t>plotas</a:t>
            </a:r>
            <a:r>
              <a:rPr lang="en-US" sz="2400" dirty="0" smtClean="0">
                <a:latin typeface="Bell MT" panose="02020503060305020303" pitchFamily="18" charset="0"/>
              </a:rPr>
              <a:t> </a:t>
            </a:r>
            <a:r>
              <a:rPr lang="en-US" sz="2400" dirty="0" err="1">
                <a:latin typeface="Bell MT" panose="02020503060305020303" pitchFamily="18" charset="0"/>
              </a:rPr>
              <a:t>mažas</a:t>
            </a:r>
            <a:r>
              <a:rPr lang="en-US" sz="2400" dirty="0">
                <a:latin typeface="Bell MT" panose="02020503060305020303" pitchFamily="18" charset="0"/>
              </a:rPr>
              <a:t>, </a:t>
            </a:r>
            <a:r>
              <a:rPr lang="en-US" sz="2400" dirty="0" smtClean="0">
                <a:latin typeface="Bell MT" panose="02020503060305020303" pitchFamily="18" charset="0"/>
              </a:rPr>
              <a:t>tad </a:t>
            </a:r>
            <a:r>
              <a:rPr lang="en-US" sz="2400" dirty="0" err="1">
                <a:latin typeface="Bell MT" panose="02020503060305020303" pitchFamily="18" charset="0"/>
              </a:rPr>
              <a:t>slėgis</a:t>
            </a:r>
            <a:r>
              <a:rPr lang="en-US" sz="2400" dirty="0">
                <a:latin typeface="Bell MT" panose="02020503060305020303" pitchFamily="18" charset="0"/>
              </a:rPr>
              <a:t> </a:t>
            </a:r>
            <a:r>
              <a:rPr lang="en-US" sz="2400" dirty="0" err="1">
                <a:latin typeface="Bell MT" panose="02020503060305020303" pitchFamily="18" charset="0"/>
              </a:rPr>
              <a:t>joje</a:t>
            </a:r>
            <a:r>
              <a:rPr lang="en-US" sz="2400" dirty="0">
                <a:latin typeface="Bell MT" panose="02020503060305020303" pitchFamily="18" charset="0"/>
              </a:rPr>
              <a:t> </a:t>
            </a:r>
            <a:r>
              <a:rPr lang="en-US" sz="2400" dirty="0" err="1">
                <a:latin typeface="Bell MT" panose="02020503060305020303" pitchFamily="18" charset="0"/>
              </a:rPr>
              <a:t>labai</a:t>
            </a:r>
            <a:r>
              <a:rPr lang="en-US" sz="2400" dirty="0">
                <a:latin typeface="Bell MT" panose="02020503060305020303" pitchFamily="18" charset="0"/>
              </a:rPr>
              <a:t> </a:t>
            </a:r>
            <a:r>
              <a:rPr lang="en-US" sz="2400" dirty="0" err="1">
                <a:latin typeface="Bell MT" panose="02020503060305020303" pitchFamily="18" charset="0"/>
              </a:rPr>
              <a:t>didelis</a:t>
            </a:r>
            <a:r>
              <a:rPr lang="en-US" sz="2400" dirty="0">
                <a:latin typeface="Bell MT" panose="02020503060305020303" pitchFamily="18" charset="0"/>
              </a:rPr>
              <a:t>. </a:t>
            </a:r>
            <a:r>
              <a:rPr lang="en-US" sz="2400" dirty="0" err="1">
                <a:latin typeface="Bell MT" panose="02020503060305020303" pitchFamily="18" charset="0"/>
              </a:rPr>
              <a:t>Todėl</a:t>
            </a:r>
            <a:r>
              <a:rPr lang="en-US" sz="2400" dirty="0">
                <a:latin typeface="Bell MT" panose="02020503060305020303" pitchFamily="18" charset="0"/>
              </a:rPr>
              <a:t> </a:t>
            </a:r>
            <a:r>
              <a:rPr lang="en-US" sz="2400" dirty="0" err="1">
                <a:latin typeface="Bell MT" panose="02020503060305020303" pitchFamily="18" charset="0"/>
              </a:rPr>
              <a:t>siūvant</a:t>
            </a:r>
            <a:r>
              <a:rPr lang="en-US" sz="2400" dirty="0">
                <a:latin typeface="Bell MT" panose="02020503060305020303" pitchFamily="18" charset="0"/>
              </a:rPr>
              <a:t> </a:t>
            </a:r>
            <a:r>
              <a:rPr lang="en-US" sz="2400" dirty="0" err="1">
                <a:latin typeface="Bell MT" panose="02020503060305020303" pitchFamily="18" charset="0"/>
              </a:rPr>
              <a:t>naudojami</a:t>
            </a:r>
            <a:r>
              <a:rPr lang="en-US" sz="2400" dirty="0">
                <a:latin typeface="Bell MT" panose="02020503060305020303" pitchFamily="18" charset="0"/>
              </a:rPr>
              <a:t> </a:t>
            </a:r>
            <a:r>
              <a:rPr lang="en-US" sz="2400" dirty="0" err="1">
                <a:latin typeface="Bell MT" panose="02020503060305020303" pitchFamily="18" charset="0"/>
              </a:rPr>
              <a:t>antpirščiai</a:t>
            </a:r>
            <a:r>
              <a:rPr lang="en-US" sz="2400" dirty="0">
                <a:latin typeface="Bell MT" panose="02020503060305020303" pitchFamily="18" charset="0"/>
              </a:rPr>
              <a:t>, </a:t>
            </a:r>
            <a:r>
              <a:rPr lang="en-US" sz="2400" dirty="0" err="1">
                <a:latin typeface="Bell MT" panose="02020503060305020303" pitchFamily="18" charset="0"/>
              </a:rPr>
              <a:t>kad</a:t>
            </a:r>
            <a:r>
              <a:rPr lang="en-US" sz="2400" dirty="0">
                <a:latin typeface="Bell MT" panose="02020503060305020303" pitchFamily="18" charset="0"/>
              </a:rPr>
              <a:t> </a:t>
            </a:r>
            <a:r>
              <a:rPr lang="en-US" sz="2400" dirty="0" err="1">
                <a:latin typeface="Bell MT" panose="02020503060305020303" pitchFamily="18" charset="0"/>
              </a:rPr>
              <a:t>neįsidurti</a:t>
            </a:r>
            <a:r>
              <a:rPr lang="en-US" sz="2800" dirty="0">
                <a:latin typeface="Bell MT" panose="02020503060305020303" pitchFamily="18" charset="0"/>
              </a:rPr>
              <a:t>.</a:t>
            </a:r>
          </a:p>
        </p:txBody>
      </p:sp>
      <p:pic>
        <p:nvPicPr>
          <p:cNvPr id="7" name="Picture 2" descr="http://www.lkc.sk/assets/images/home-button.png">
            <a:hlinkClick r:id="rId3" action="ppaction://hlinksldjump"/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42393"/>
            <a:ext cx="712575" cy="7156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Управляющая кнопка: далее 6">
            <a:hlinkClick r:id="" action="ppaction://hlinkshowjump?jump=nextslide" highlightClick="1"/>
          </p:cNvPr>
          <p:cNvSpPr/>
          <p:nvPr/>
        </p:nvSpPr>
        <p:spPr>
          <a:xfrm>
            <a:off x="8497391" y="6448187"/>
            <a:ext cx="648072" cy="392300"/>
          </a:xfrm>
          <a:prstGeom prst="actionButtonForwardNex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86310204"/>
      </p:ext>
    </p:extLst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7237" y="1772816"/>
            <a:ext cx="8147248" cy="220886"/>
          </a:xfrm>
        </p:spPr>
        <p:txBody>
          <a:bodyPr/>
          <a:lstStyle/>
          <a:p>
            <a:r>
              <a:rPr lang="en-US" sz="3200" dirty="0" err="1" smtClean="0"/>
              <a:t>Skutimosi</a:t>
            </a:r>
            <a:r>
              <a:rPr lang="en-US" sz="3200" dirty="0" smtClean="0"/>
              <a:t> </a:t>
            </a:r>
            <a:r>
              <a:rPr lang="en-US" sz="3200" dirty="0" err="1" smtClean="0"/>
              <a:t>peiliuk</a:t>
            </a:r>
            <a:r>
              <a:rPr lang="lt-LT" sz="3200" dirty="0"/>
              <a:t>ų</a:t>
            </a:r>
            <a:r>
              <a:rPr lang="en-US" sz="3200" dirty="0" smtClean="0"/>
              <a:t> </a:t>
            </a:r>
            <a:r>
              <a:rPr lang="en-US" sz="3200" dirty="0" err="1" smtClean="0"/>
              <a:t>ir</a:t>
            </a:r>
            <a:r>
              <a:rPr lang="en-US" sz="3200" dirty="0" smtClean="0"/>
              <a:t> </a:t>
            </a:r>
            <a:r>
              <a:rPr lang="en-US" sz="3200" dirty="0" err="1" smtClean="0"/>
              <a:t>peili</a:t>
            </a:r>
            <a:r>
              <a:rPr lang="lt-LT" sz="3200" dirty="0" smtClean="0"/>
              <a:t>ų mažesnis </a:t>
            </a:r>
            <a:r>
              <a:rPr lang="lt-LT" sz="3200" dirty="0"/>
              <a:t>ašmenų plotas padidina </a:t>
            </a:r>
            <a:r>
              <a:rPr lang="lt-LT" sz="3200" dirty="0" smtClean="0"/>
              <a:t>jų </a:t>
            </a:r>
            <a:r>
              <a:rPr lang="lt-LT" sz="3200" dirty="0"/>
              <a:t>slėgį, todėl </a:t>
            </a:r>
            <a:r>
              <a:rPr lang="lt-LT" sz="3200" dirty="0" smtClean="0"/>
              <a:t>lengva įsipjauti</a:t>
            </a:r>
            <a:endParaRPr lang="en-US" sz="3200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/>
          <a:srcRect l="6175" t="30099" r="50935" b="8897"/>
          <a:stretch/>
        </p:blipFill>
        <p:spPr>
          <a:xfrm>
            <a:off x="971600" y="2686009"/>
            <a:ext cx="3456384" cy="3456384"/>
          </a:xfrm>
          <a:prstGeom prst="rect">
            <a:avLst/>
          </a:prstGeom>
        </p:spPr>
      </p:pic>
      <p:pic>
        <p:nvPicPr>
          <p:cNvPr id="4" name="Picture 2" descr="http://www.lkc.sk/assets/images/home-button.png">
            <a:hlinkClick r:id="rId3" action="ppaction://hlinksldjump"/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42393"/>
            <a:ext cx="712575" cy="7156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Управляющая кнопка: далее 6">
            <a:hlinkClick r:id="" action="ppaction://hlinkshowjump?jump=nextslide" highlightClick="1"/>
          </p:cNvPr>
          <p:cNvSpPr/>
          <p:nvPr/>
        </p:nvSpPr>
        <p:spPr>
          <a:xfrm>
            <a:off x="8497391" y="6448187"/>
            <a:ext cx="648072" cy="392300"/>
          </a:xfrm>
          <a:prstGeom prst="actionButtonForwardNex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5"/>
          <a:srcRect l="53779" b="12247"/>
          <a:stretch/>
        </p:blipFill>
        <p:spPr>
          <a:xfrm>
            <a:off x="5164502" y="2627515"/>
            <a:ext cx="3522298" cy="35148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0847336"/>
      </p:ext>
    </p:extLst>
  </p:cSld>
  <p:clrMapOvr>
    <a:masterClrMapping/>
  </p:clrMapOvr>
  <p:transition spd="slow">
    <p:push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Lentelė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85178851"/>
              </p:ext>
            </p:extLst>
          </p:nvPr>
        </p:nvGraphicFramePr>
        <p:xfrm>
          <a:off x="3131840" y="1233572"/>
          <a:ext cx="5472608" cy="4956486"/>
        </p:xfrm>
        <a:graphic>
          <a:graphicData uri="http://schemas.openxmlformats.org/drawingml/2006/table">
            <a:tbl>
              <a:tblPr firstRow="1" bandRow="1">
                <a:tableStyleId>{08FB837D-C827-4EFA-A057-4D05807E0F7C}</a:tableStyleId>
              </a:tblPr>
              <a:tblGrid>
                <a:gridCol w="3816424"/>
                <a:gridCol w="1656184"/>
              </a:tblGrid>
              <a:tr h="618101"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lt-LT" sz="2000" kern="1200" dirty="0" smtClean="0">
                          <a:solidFill>
                            <a:schemeClr val="bg1"/>
                          </a:solidFill>
                          <a:latin typeface="Bell MT" panose="02020503060305020303" pitchFamily="18" charset="0"/>
                          <a:ea typeface="+mn-ea"/>
                          <a:cs typeface="+mn-cs"/>
                        </a:rPr>
                        <a:t>Slėgis</a:t>
                      </a:r>
                      <a:endParaRPr lang="lt-LT" sz="2000" kern="1200" dirty="0">
                        <a:solidFill>
                          <a:schemeClr val="bg1"/>
                        </a:solidFill>
                        <a:latin typeface="Bell MT" panose="02020503060305020303" pitchFamily="18" charset="0"/>
                        <a:ea typeface="+mn-ea"/>
                        <a:cs typeface="+mn-cs"/>
                      </a:endParaRPr>
                    </a:p>
                  </a:txBody>
                  <a:tcPr anchor="ctr"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lt-LT" sz="2000" kern="1200" dirty="0" smtClean="0">
                          <a:solidFill>
                            <a:schemeClr val="bg1"/>
                          </a:solidFill>
                          <a:latin typeface="Bell MT" panose="02020503060305020303" pitchFamily="18" charset="0"/>
                          <a:ea typeface="+mn-ea"/>
                          <a:cs typeface="+mn-cs"/>
                        </a:rPr>
                        <a:t>Pa</a:t>
                      </a:r>
                      <a:endParaRPr lang="lt-LT" sz="2000" kern="1200" dirty="0">
                        <a:solidFill>
                          <a:schemeClr val="bg1"/>
                        </a:solidFill>
                        <a:latin typeface="Bell MT" panose="02020503060305020303" pitchFamily="18" charset="0"/>
                        <a:ea typeface="+mn-ea"/>
                        <a:cs typeface="+mn-cs"/>
                      </a:endParaRPr>
                    </a:p>
                  </a:txBody>
                  <a:tcPr anchor="ctr">
                    <a:cell3D prstMaterial="dkEdge">
                      <a:bevel/>
                      <a:lightRig rig="flood" dir="t"/>
                    </a:cell3D>
                  </a:tcPr>
                </a:tc>
              </a:tr>
              <a:tr h="534027"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lt-LT" sz="2000" kern="1200" dirty="0" smtClean="0">
                          <a:solidFill>
                            <a:schemeClr val="tx1"/>
                          </a:solidFill>
                          <a:latin typeface="Bell MT" panose="02020503060305020303" pitchFamily="18" charset="0"/>
                          <a:ea typeface="+mn-ea"/>
                          <a:cs typeface="+mn-cs"/>
                        </a:rPr>
                        <a:t>Gulinčio žmogaus</a:t>
                      </a:r>
                      <a:endParaRPr lang="lt-LT" sz="2000" kern="1200" dirty="0">
                        <a:solidFill>
                          <a:schemeClr val="tx1"/>
                        </a:solidFill>
                        <a:latin typeface="Bell MT" panose="02020503060305020303" pitchFamily="18" charset="0"/>
                        <a:ea typeface="+mn-ea"/>
                        <a:cs typeface="+mn-cs"/>
                      </a:endParaRPr>
                    </a:p>
                  </a:txBody>
                  <a:tcPr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lt-LT" sz="2000" kern="1200" dirty="0" smtClean="0">
                          <a:solidFill>
                            <a:schemeClr val="tx1"/>
                          </a:solidFill>
                          <a:latin typeface="Bell MT" panose="02020503060305020303" pitchFamily="18" charset="0"/>
                          <a:ea typeface="+mn-ea"/>
                          <a:cs typeface="+mn-cs"/>
                        </a:rPr>
                        <a:t>0,3∙10</a:t>
                      </a:r>
                      <a:r>
                        <a:rPr lang="lt-LT" sz="2000" kern="1200" baseline="30000" dirty="0" smtClean="0">
                          <a:solidFill>
                            <a:schemeClr val="tx1"/>
                          </a:solidFill>
                          <a:latin typeface="Bell MT" panose="02020503060305020303" pitchFamily="18" charset="0"/>
                          <a:ea typeface="+mn-ea"/>
                          <a:cs typeface="+mn-cs"/>
                        </a:rPr>
                        <a:t>4</a:t>
                      </a:r>
                      <a:endParaRPr lang="lt-LT" sz="2000" kern="1200" baseline="30000" dirty="0">
                        <a:solidFill>
                          <a:schemeClr val="tx1"/>
                        </a:solidFill>
                        <a:latin typeface="Bell MT" panose="02020503060305020303" pitchFamily="18" charset="0"/>
                        <a:ea typeface="+mn-ea"/>
                        <a:cs typeface="+mn-cs"/>
                      </a:endParaRPr>
                    </a:p>
                  </a:txBody>
                  <a:tcPr>
                    <a:cell3D prstMaterial="dkEdge">
                      <a:bevel/>
                      <a:lightRig rig="flood" dir="t"/>
                    </a:cell3D>
                  </a:tcPr>
                </a:tc>
              </a:tr>
              <a:tr h="618101"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lt-LT" sz="2000" kern="1200" dirty="0" smtClean="0">
                          <a:solidFill>
                            <a:schemeClr val="tx1"/>
                          </a:solidFill>
                          <a:latin typeface="Bell MT" panose="02020503060305020303" pitchFamily="18" charset="0"/>
                          <a:ea typeface="+mn-ea"/>
                          <a:cs typeface="+mn-cs"/>
                        </a:rPr>
                        <a:t>Slidės ant sniego</a:t>
                      </a:r>
                      <a:endParaRPr lang="lt-LT" sz="2000" kern="1200" dirty="0">
                        <a:solidFill>
                          <a:schemeClr val="tx1"/>
                        </a:solidFill>
                        <a:latin typeface="Bell MT" panose="02020503060305020303" pitchFamily="18" charset="0"/>
                        <a:ea typeface="+mn-ea"/>
                        <a:cs typeface="+mn-cs"/>
                      </a:endParaRPr>
                    </a:p>
                  </a:txBody>
                  <a:tcPr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lt-LT" sz="2000" kern="1200" dirty="0" smtClean="0">
                          <a:solidFill>
                            <a:schemeClr val="tx1"/>
                          </a:solidFill>
                          <a:latin typeface="Bell MT" panose="02020503060305020303" pitchFamily="18" charset="0"/>
                          <a:ea typeface="+mn-ea"/>
                          <a:cs typeface="+mn-cs"/>
                        </a:rPr>
                        <a:t>0,7∙10</a:t>
                      </a:r>
                      <a:r>
                        <a:rPr lang="lt-LT" sz="2000" kern="1200" baseline="30000" dirty="0" smtClean="0">
                          <a:solidFill>
                            <a:schemeClr val="tx1"/>
                          </a:solidFill>
                          <a:latin typeface="Bell MT" panose="02020503060305020303" pitchFamily="18" charset="0"/>
                          <a:ea typeface="+mn-ea"/>
                          <a:cs typeface="+mn-cs"/>
                        </a:rPr>
                        <a:t>4</a:t>
                      </a:r>
                      <a:endParaRPr lang="lt-LT" sz="2000" kern="1200" baseline="30000" dirty="0">
                        <a:solidFill>
                          <a:schemeClr val="tx1"/>
                        </a:solidFill>
                        <a:latin typeface="Bell MT" panose="02020503060305020303" pitchFamily="18" charset="0"/>
                        <a:ea typeface="+mn-ea"/>
                        <a:cs typeface="+mn-cs"/>
                      </a:endParaRPr>
                    </a:p>
                  </a:txBody>
                  <a:tcPr>
                    <a:cell3D prstMaterial="dkEdge">
                      <a:bevel/>
                      <a:lightRig rig="flood" dir="t"/>
                    </a:cell3D>
                  </a:tcPr>
                </a:tc>
              </a:tr>
              <a:tr h="618101"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lt-LT" sz="2000" kern="1200" smtClean="0">
                          <a:solidFill>
                            <a:schemeClr val="tx1"/>
                          </a:solidFill>
                          <a:latin typeface="Bell MT" panose="02020503060305020303" pitchFamily="18" charset="0"/>
                          <a:ea typeface="+mn-ea"/>
                          <a:cs typeface="+mn-cs"/>
                        </a:rPr>
                        <a:t>Veninis kraujas</a:t>
                      </a:r>
                      <a:endParaRPr lang="lt-LT" sz="2000" kern="1200">
                        <a:solidFill>
                          <a:schemeClr val="tx1"/>
                        </a:solidFill>
                        <a:latin typeface="Bell MT" panose="02020503060305020303" pitchFamily="18" charset="0"/>
                        <a:ea typeface="+mn-ea"/>
                        <a:cs typeface="+mn-cs"/>
                      </a:endParaRPr>
                    </a:p>
                  </a:txBody>
                  <a:tcPr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lt-LT" sz="2000" kern="1200" dirty="0" smtClean="0">
                          <a:solidFill>
                            <a:schemeClr val="tx1"/>
                          </a:solidFill>
                          <a:latin typeface="Bell MT" panose="02020503060305020303" pitchFamily="18" charset="0"/>
                          <a:ea typeface="+mn-ea"/>
                          <a:cs typeface="+mn-cs"/>
                        </a:rPr>
                        <a:t>10</a:t>
                      </a:r>
                      <a:r>
                        <a:rPr lang="lt-LT" sz="2000" kern="1200" baseline="30000" dirty="0" smtClean="0">
                          <a:solidFill>
                            <a:schemeClr val="tx1"/>
                          </a:solidFill>
                          <a:latin typeface="Bell MT" panose="02020503060305020303" pitchFamily="18" charset="0"/>
                          <a:ea typeface="+mn-ea"/>
                          <a:cs typeface="+mn-cs"/>
                        </a:rPr>
                        <a:t>4</a:t>
                      </a:r>
                      <a:endParaRPr lang="lt-LT" sz="2000" kern="1200" baseline="30000" dirty="0">
                        <a:solidFill>
                          <a:schemeClr val="tx1"/>
                        </a:solidFill>
                        <a:latin typeface="Bell MT" panose="02020503060305020303" pitchFamily="18" charset="0"/>
                        <a:ea typeface="+mn-ea"/>
                        <a:cs typeface="+mn-cs"/>
                      </a:endParaRPr>
                    </a:p>
                  </a:txBody>
                  <a:tcPr>
                    <a:cell3D prstMaterial="dkEdge">
                      <a:bevel/>
                      <a:lightRig rig="flood" dir="t"/>
                    </a:cell3D>
                  </a:tcPr>
                </a:tc>
              </a:tr>
              <a:tr h="665977"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lt-LT" sz="2000" kern="1200" dirty="0" smtClean="0">
                          <a:solidFill>
                            <a:schemeClr val="tx1"/>
                          </a:solidFill>
                          <a:latin typeface="Bell MT" panose="02020503060305020303" pitchFamily="18" charset="0"/>
                          <a:ea typeface="+mn-ea"/>
                          <a:cs typeface="+mn-cs"/>
                        </a:rPr>
                        <a:t>Stovinčio žmogaus</a:t>
                      </a:r>
                      <a:endParaRPr lang="lt-LT" sz="2000" kern="1200" dirty="0">
                        <a:solidFill>
                          <a:schemeClr val="tx1"/>
                        </a:solidFill>
                        <a:latin typeface="Bell MT" panose="02020503060305020303" pitchFamily="18" charset="0"/>
                        <a:ea typeface="+mn-ea"/>
                        <a:cs typeface="+mn-cs"/>
                      </a:endParaRPr>
                    </a:p>
                  </a:txBody>
                  <a:tcPr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lt-LT" sz="2000" kern="1200" dirty="0" smtClean="0">
                          <a:solidFill>
                            <a:schemeClr val="tx1"/>
                          </a:solidFill>
                          <a:latin typeface="Bell MT" panose="02020503060305020303" pitchFamily="18" charset="0"/>
                          <a:ea typeface="+mn-ea"/>
                          <a:cs typeface="+mn-cs"/>
                        </a:rPr>
                        <a:t>0,25∙10</a:t>
                      </a:r>
                      <a:r>
                        <a:rPr lang="lt-LT" sz="2000" kern="1200" baseline="30000" dirty="0" smtClean="0">
                          <a:solidFill>
                            <a:schemeClr val="tx1"/>
                          </a:solidFill>
                          <a:latin typeface="Bell MT" panose="02020503060305020303" pitchFamily="18" charset="0"/>
                          <a:ea typeface="+mn-ea"/>
                          <a:cs typeface="+mn-cs"/>
                        </a:rPr>
                        <a:t>5</a:t>
                      </a:r>
                      <a:endParaRPr lang="lt-LT" sz="2000" kern="1200" baseline="30000" dirty="0">
                        <a:solidFill>
                          <a:schemeClr val="tx1"/>
                        </a:solidFill>
                        <a:latin typeface="Bell MT" panose="02020503060305020303" pitchFamily="18" charset="0"/>
                        <a:ea typeface="+mn-ea"/>
                        <a:cs typeface="+mn-cs"/>
                      </a:endParaRPr>
                    </a:p>
                  </a:txBody>
                  <a:tcPr>
                    <a:cell3D prstMaterial="dkEdge">
                      <a:bevel/>
                      <a:lightRig rig="flood" dir="t"/>
                    </a:cell3D>
                  </a:tcPr>
                </a:tc>
              </a:tr>
              <a:tr h="665977"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lt-LT" sz="2000" kern="1200" dirty="0" smtClean="0">
                          <a:solidFill>
                            <a:schemeClr val="tx1"/>
                          </a:solidFill>
                          <a:latin typeface="Bell MT" panose="02020503060305020303" pitchFamily="18" charset="0"/>
                          <a:ea typeface="+mn-ea"/>
                          <a:cs typeface="+mn-cs"/>
                        </a:rPr>
                        <a:t>Uragano centras</a:t>
                      </a:r>
                      <a:endParaRPr lang="lt-LT" sz="2000" kern="1200" dirty="0">
                        <a:solidFill>
                          <a:schemeClr val="tx1"/>
                        </a:solidFill>
                        <a:latin typeface="Bell MT" panose="02020503060305020303" pitchFamily="18" charset="0"/>
                        <a:ea typeface="+mn-ea"/>
                        <a:cs typeface="+mn-cs"/>
                      </a:endParaRPr>
                    </a:p>
                  </a:txBody>
                  <a:tcPr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lt-LT" sz="2000" kern="1200" dirty="0" smtClean="0">
                          <a:solidFill>
                            <a:schemeClr val="tx1"/>
                          </a:solidFill>
                          <a:latin typeface="Bell MT" panose="02020503060305020303" pitchFamily="18" charset="0"/>
                          <a:ea typeface="+mn-ea"/>
                          <a:cs typeface="+mn-cs"/>
                        </a:rPr>
                        <a:t>0,75∙10</a:t>
                      </a:r>
                      <a:r>
                        <a:rPr lang="lt-LT" sz="2000" kern="1200" baseline="30000" dirty="0" smtClean="0">
                          <a:solidFill>
                            <a:schemeClr val="tx1"/>
                          </a:solidFill>
                          <a:latin typeface="Bell MT" panose="02020503060305020303" pitchFamily="18" charset="0"/>
                          <a:ea typeface="+mn-ea"/>
                          <a:cs typeface="+mn-cs"/>
                        </a:rPr>
                        <a:t>5</a:t>
                      </a:r>
                      <a:endParaRPr lang="lt-LT" sz="2000" kern="1200" baseline="30000" dirty="0">
                        <a:solidFill>
                          <a:schemeClr val="tx1"/>
                        </a:solidFill>
                        <a:latin typeface="Bell MT" panose="02020503060305020303" pitchFamily="18" charset="0"/>
                        <a:ea typeface="+mn-ea"/>
                        <a:cs typeface="+mn-cs"/>
                      </a:endParaRPr>
                    </a:p>
                  </a:txBody>
                  <a:tcPr>
                    <a:cell3D prstMaterial="dkEdge">
                      <a:bevel/>
                      <a:lightRig rig="flood" dir="t"/>
                    </a:cell3D>
                  </a:tcPr>
                </a:tc>
              </a:tr>
              <a:tr h="618101"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lt-LT" sz="2000" kern="1200" dirty="0" smtClean="0">
                          <a:solidFill>
                            <a:schemeClr val="tx1"/>
                          </a:solidFill>
                          <a:latin typeface="Bell MT" panose="02020503060305020303" pitchFamily="18" charset="0"/>
                          <a:ea typeface="+mn-ea"/>
                          <a:cs typeface="+mn-cs"/>
                        </a:rPr>
                        <a:t>Atmosferos</a:t>
                      </a:r>
                      <a:endParaRPr lang="lt-LT" sz="2000" kern="1200" dirty="0">
                        <a:solidFill>
                          <a:schemeClr val="tx1"/>
                        </a:solidFill>
                        <a:latin typeface="Bell MT" panose="02020503060305020303" pitchFamily="18" charset="0"/>
                        <a:ea typeface="+mn-ea"/>
                        <a:cs typeface="+mn-cs"/>
                      </a:endParaRPr>
                    </a:p>
                  </a:txBody>
                  <a:tcPr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lt-LT" sz="2000" kern="1200" dirty="0" smtClean="0">
                          <a:solidFill>
                            <a:schemeClr val="tx1"/>
                          </a:solidFill>
                          <a:latin typeface="Bell MT" panose="02020503060305020303" pitchFamily="18" charset="0"/>
                          <a:ea typeface="+mn-ea"/>
                          <a:cs typeface="+mn-cs"/>
                        </a:rPr>
                        <a:t>10</a:t>
                      </a:r>
                      <a:r>
                        <a:rPr lang="lt-LT" sz="2000" kern="1200" baseline="30000" dirty="0" smtClean="0">
                          <a:solidFill>
                            <a:schemeClr val="tx1"/>
                          </a:solidFill>
                          <a:latin typeface="Bell MT" panose="02020503060305020303" pitchFamily="18" charset="0"/>
                          <a:ea typeface="+mn-ea"/>
                          <a:cs typeface="+mn-cs"/>
                        </a:rPr>
                        <a:t>5</a:t>
                      </a:r>
                      <a:endParaRPr lang="lt-LT" sz="2000" kern="1200" baseline="30000" dirty="0">
                        <a:solidFill>
                          <a:schemeClr val="tx1"/>
                        </a:solidFill>
                        <a:latin typeface="Bell MT" panose="02020503060305020303" pitchFamily="18" charset="0"/>
                        <a:ea typeface="+mn-ea"/>
                        <a:cs typeface="+mn-cs"/>
                      </a:endParaRPr>
                    </a:p>
                  </a:txBody>
                  <a:tcPr>
                    <a:cell3D prstMaterial="dkEdge">
                      <a:bevel/>
                      <a:lightRig rig="flood" dir="t"/>
                    </a:cell3D>
                  </a:tcPr>
                </a:tc>
              </a:tr>
              <a:tr h="618101"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lt-LT" sz="2000" kern="1200" dirty="0" smtClean="0">
                          <a:solidFill>
                            <a:schemeClr val="tx1"/>
                          </a:solidFill>
                          <a:latin typeface="Bell MT" panose="02020503060305020303" pitchFamily="18" charset="0"/>
                          <a:ea typeface="+mn-ea"/>
                          <a:cs typeface="+mn-cs"/>
                        </a:rPr>
                        <a:t>Automobilio</a:t>
                      </a:r>
                      <a:endParaRPr lang="lt-LT" sz="2000" kern="1200" dirty="0">
                        <a:solidFill>
                          <a:schemeClr val="tx1"/>
                        </a:solidFill>
                        <a:latin typeface="Bell MT" panose="02020503060305020303" pitchFamily="18" charset="0"/>
                        <a:ea typeface="+mn-ea"/>
                        <a:cs typeface="+mn-cs"/>
                      </a:endParaRPr>
                    </a:p>
                  </a:txBody>
                  <a:tcPr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lt-LT" sz="2000" kern="1200" dirty="0" smtClean="0">
                          <a:solidFill>
                            <a:schemeClr val="tx1"/>
                          </a:solidFill>
                          <a:latin typeface="Bell MT" panose="02020503060305020303" pitchFamily="18" charset="0"/>
                          <a:ea typeface="+mn-ea"/>
                          <a:cs typeface="+mn-cs"/>
                        </a:rPr>
                        <a:t>0,5∙10</a:t>
                      </a:r>
                      <a:r>
                        <a:rPr lang="lt-LT" sz="2000" kern="1200" baseline="30000" dirty="0" smtClean="0">
                          <a:solidFill>
                            <a:schemeClr val="tx1"/>
                          </a:solidFill>
                          <a:latin typeface="Bell MT" panose="02020503060305020303" pitchFamily="18" charset="0"/>
                          <a:ea typeface="+mn-ea"/>
                          <a:cs typeface="+mn-cs"/>
                        </a:rPr>
                        <a:t>6</a:t>
                      </a:r>
                      <a:endParaRPr lang="lt-LT" sz="2000" kern="1200" baseline="30000" dirty="0">
                        <a:solidFill>
                          <a:schemeClr val="tx1"/>
                        </a:solidFill>
                        <a:latin typeface="Bell MT" panose="02020503060305020303" pitchFamily="18" charset="0"/>
                        <a:ea typeface="+mn-ea"/>
                        <a:cs typeface="+mn-cs"/>
                      </a:endParaRPr>
                    </a:p>
                  </a:txBody>
                  <a:tcPr>
                    <a:cell3D prstMaterial="dkEdge">
                      <a:bevel/>
                      <a:lightRig rig="flood" dir="t"/>
                    </a:cell3D>
                  </a:tcPr>
                </a:tc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349167" y="404664"/>
            <a:ext cx="864096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>
                <a:solidFill>
                  <a:schemeClr val="bg1"/>
                </a:solidFill>
                <a:latin typeface="Bell MT" panose="02020503060305020303" pitchFamily="18" charset="0"/>
                <a:ea typeface="+mj-ea"/>
                <a:cs typeface="+mj-cs"/>
              </a:rPr>
              <a:t>Tai </a:t>
            </a:r>
            <a:r>
              <a:rPr lang="en-US" sz="4000" dirty="0" err="1">
                <a:solidFill>
                  <a:schemeClr val="bg1"/>
                </a:solidFill>
                <a:latin typeface="Bell MT" panose="02020503060305020303" pitchFamily="18" charset="0"/>
                <a:ea typeface="+mj-ea"/>
                <a:cs typeface="+mj-cs"/>
              </a:rPr>
              <a:t>įdomu</a:t>
            </a:r>
            <a:r>
              <a:rPr lang="en-US" sz="4000" dirty="0">
                <a:solidFill>
                  <a:schemeClr val="bg1"/>
                </a:solidFill>
                <a:latin typeface="Bell MT" panose="02020503060305020303" pitchFamily="18" charset="0"/>
                <a:ea typeface="+mj-ea"/>
                <a:cs typeface="+mj-cs"/>
              </a:rPr>
              <a:t>!</a:t>
            </a:r>
          </a:p>
        </p:txBody>
      </p:sp>
      <p:pic>
        <p:nvPicPr>
          <p:cNvPr id="4" name="Picture 2" descr="http://www.lkc.sk/assets/images/home-button.png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31425" y="6142393"/>
            <a:ext cx="712575" cy="7156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 descr="http://content.mycutegraphics.com/graphics/kids/girl-holding-magnifying-glass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9166" y="1484784"/>
            <a:ext cx="2638425" cy="4762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38279746"/>
      </p:ext>
    </p:extLst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467544" y="188640"/>
            <a:ext cx="8229600" cy="1143000"/>
          </a:xfrm>
        </p:spPr>
        <p:txBody>
          <a:bodyPr/>
          <a:lstStyle/>
          <a:p>
            <a:pPr eaLnBrk="1" hangingPunct="1"/>
            <a:r>
              <a:rPr lang="lt-LT" kern="1200" dirty="0">
                <a:solidFill>
                  <a:schemeClr val="bg1"/>
                </a:solidFill>
                <a:latin typeface="Bell MT" panose="02020503060305020303" pitchFamily="18" charset="0"/>
              </a:rPr>
              <a:t>Uždavinių sprendimo pavyzdžiai</a:t>
            </a:r>
          </a:p>
        </p:txBody>
      </p:sp>
      <p:sp>
        <p:nvSpPr>
          <p:cNvPr id="3" name="Rounded Rectangle 2">
            <a:hlinkClick r:id="rId2" action="ppaction://hlinksldjump"/>
          </p:cNvPr>
          <p:cNvSpPr/>
          <p:nvPr/>
        </p:nvSpPr>
        <p:spPr>
          <a:xfrm>
            <a:off x="4860032" y="5373216"/>
            <a:ext cx="4032448" cy="936104"/>
          </a:xfrm>
          <a:prstGeom prst="roundRect">
            <a:avLst/>
          </a:prstGeom>
          <a:solidFill>
            <a:srgbClr val="00B050"/>
          </a:solidFill>
          <a:ln w="9525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 err="1" smtClean="0">
                <a:effectLst>
                  <a:innerShdw blurRad="63500" dist="50800" dir="18900000">
                    <a:prstClr val="black">
                      <a:alpha val="50000"/>
                    </a:prstClr>
                  </a:innerShdw>
                </a:effectLst>
                <a:latin typeface="Snap ITC" panose="04040A07060A02020202" pitchFamily="82" charset="0"/>
              </a:rPr>
              <a:t>Klausimynas</a:t>
            </a:r>
            <a:endParaRPr lang="en-US" sz="4000" dirty="0">
              <a:effectLst>
                <a:innerShdw blurRad="63500" dist="50800" dir="18900000">
                  <a:prstClr val="black">
                    <a:alpha val="50000"/>
                  </a:prstClr>
                </a:innerShdw>
              </a:effectLst>
              <a:latin typeface="Snap ITC" panose="04040A07060A02020202" pitchFamily="82" charset="0"/>
            </a:endParaRPr>
          </a:p>
        </p:txBody>
      </p:sp>
      <p:pic>
        <p:nvPicPr>
          <p:cNvPr id="4" name="Picture 2" descr="http://www.lkc.sk/assets/images/home-button.png">
            <a:hlinkClick r:id="rId3" action="ppaction://hlinksldjump"/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42393"/>
            <a:ext cx="712575" cy="7156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5" name="Diagrama 4"/>
          <p:cNvGraphicFramePr/>
          <p:nvPr>
            <p:extLst>
              <p:ext uri="{D42A27DB-BD31-4B8C-83A1-F6EECF244321}">
                <p14:modId xmlns:p14="http://schemas.microsoft.com/office/powerpoint/2010/main" val="3842759758"/>
              </p:ext>
            </p:extLst>
          </p:nvPr>
        </p:nvGraphicFramePr>
        <p:xfrm>
          <a:off x="712575" y="1556792"/>
          <a:ext cx="3987877" cy="368818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  <p:sp>
        <p:nvSpPr>
          <p:cNvPr id="7" name="Oval Callout 6"/>
          <p:cNvSpPr/>
          <p:nvPr/>
        </p:nvSpPr>
        <p:spPr>
          <a:xfrm>
            <a:off x="5399976" y="1336204"/>
            <a:ext cx="3600400" cy="2016224"/>
          </a:xfrm>
          <a:prstGeom prst="wedgeEllipseCallout">
            <a:avLst>
              <a:gd name="adj1" fmla="val -94520"/>
              <a:gd name="adj2" fmla="val 47170"/>
            </a:avLst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5538820" y="1484784"/>
            <a:ext cx="3322712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lt-LT" sz="2800" dirty="0" smtClean="0"/>
              <a:t>Pasirinkite pageidaujamo uždavinio numerį.</a:t>
            </a:r>
            <a:endParaRPr lang="lt-LT" sz="2800" dirty="0"/>
          </a:p>
        </p:txBody>
      </p:sp>
      <p:sp>
        <p:nvSpPr>
          <p:cNvPr id="8" name="TextBox 7"/>
          <p:cNvSpPr txBox="1"/>
          <p:nvPr/>
        </p:nvSpPr>
        <p:spPr>
          <a:xfrm>
            <a:off x="2411760" y="5521629"/>
            <a:ext cx="273630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sz="3600" dirty="0" smtClean="0"/>
              <a:t>Pereiti prie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2289975118"/>
      </p:ext>
    </p:extLst>
  </p:cSld>
  <p:clrMapOvr>
    <a:masterClrMapping/>
  </p:clrMapOvr>
  <p:transition spd="slow">
    <p:push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1463" y="188640"/>
            <a:ext cx="9144000" cy="1143000"/>
          </a:xfrm>
        </p:spPr>
        <p:txBody>
          <a:bodyPr/>
          <a:lstStyle/>
          <a:p>
            <a:r>
              <a:rPr lang="lt-LT" sz="2400" kern="1200" dirty="0">
                <a:solidFill>
                  <a:schemeClr val="bg1"/>
                </a:solidFill>
                <a:latin typeface="Bell MT" panose="02020503060305020303" pitchFamily="18" charset="0"/>
              </a:rPr>
              <a:t>Raskite sąsiuvinio lapo slėgį į stalo paviršių, kai lapo plotas – </a:t>
            </a:r>
            <a:r>
              <a:rPr lang="lt-LT" sz="2400" kern="1200" dirty="0" smtClean="0">
                <a:solidFill>
                  <a:schemeClr val="bg1"/>
                </a:solidFill>
                <a:latin typeface="Bell MT" panose="02020503060305020303" pitchFamily="18" charset="0"/>
              </a:rPr>
              <a:t>310</a:t>
            </a:r>
            <a:r>
              <a:rPr lang="en-US" sz="2400" kern="1200" dirty="0" smtClean="0">
                <a:solidFill>
                  <a:schemeClr val="bg1"/>
                </a:solidFill>
                <a:latin typeface="Bell MT" panose="02020503060305020303" pitchFamily="18" charset="0"/>
              </a:rPr>
              <a:t> </a:t>
            </a:r>
            <a:r>
              <a:rPr lang="lt-LT" sz="2400" kern="1200" dirty="0" smtClean="0">
                <a:solidFill>
                  <a:schemeClr val="bg1"/>
                </a:solidFill>
                <a:latin typeface="Bell MT" panose="02020503060305020303" pitchFamily="18" charset="0"/>
              </a:rPr>
              <a:t>·10</a:t>
            </a:r>
            <a:r>
              <a:rPr lang="lt-LT" sz="2400" kern="1200" baseline="30000" dirty="0" smtClean="0">
                <a:solidFill>
                  <a:schemeClr val="bg1"/>
                </a:solidFill>
                <a:latin typeface="Bell MT" panose="02020503060305020303" pitchFamily="18" charset="0"/>
              </a:rPr>
              <a:t>-4</a:t>
            </a:r>
            <a:r>
              <a:rPr lang="lt-LT" sz="2400" kern="1200" dirty="0" smtClean="0">
                <a:solidFill>
                  <a:schemeClr val="bg1"/>
                </a:solidFill>
                <a:latin typeface="Bell MT" panose="02020503060305020303" pitchFamily="18" charset="0"/>
              </a:rPr>
              <a:t> </a:t>
            </a:r>
            <a:r>
              <a:rPr lang="lt-LT" sz="2400" kern="1200" dirty="0">
                <a:solidFill>
                  <a:schemeClr val="bg1"/>
                </a:solidFill>
                <a:latin typeface="Bell MT" panose="02020503060305020303" pitchFamily="18" charset="0"/>
              </a:rPr>
              <a:t>m</a:t>
            </a:r>
            <a:r>
              <a:rPr lang="lt-LT" sz="2400" kern="1200" baseline="30000" dirty="0">
                <a:solidFill>
                  <a:schemeClr val="bg1"/>
                </a:solidFill>
                <a:latin typeface="Bell MT" panose="02020503060305020303" pitchFamily="18" charset="0"/>
              </a:rPr>
              <a:t>2</a:t>
            </a:r>
            <a:r>
              <a:rPr lang="lt-LT" sz="2400" kern="1200" dirty="0">
                <a:solidFill>
                  <a:schemeClr val="bg1"/>
                </a:solidFill>
                <a:latin typeface="Bell MT" panose="02020503060305020303" pitchFamily="18" charset="0"/>
              </a:rPr>
              <a:t>, masė – </a:t>
            </a:r>
            <a:r>
              <a:rPr lang="lt-LT" sz="2400" kern="1200" dirty="0" smtClean="0">
                <a:solidFill>
                  <a:schemeClr val="bg1"/>
                </a:solidFill>
                <a:latin typeface="Bell MT" panose="02020503060305020303" pitchFamily="18" charset="0"/>
              </a:rPr>
              <a:t>3,1·10</a:t>
            </a:r>
            <a:r>
              <a:rPr lang="lt-LT" sz="2400" kern="1200" baseline="30000" dirty="0" smtClean="0">
                <a:solidFill>
                  <a:schemeClr val="bg1"/>
                </a:solidFill>
                <a:latin typeface="Bell MT" panose="02020503060305020303" pitchFamily="18" charset="0"/>
              </a:rPr>
              <a:t>-4</a:t>
            </a:r>
            <a:r>
              <a:rPr lang="lt-LT" sz="2400" kern="1200" dirty="0" smtClean="0">
                <a:solidFill>
                  <a:schemeClr val="bg1"/>
                </a:solidFill>
                <a:latin typeface="Bell MT" panose="02020503060305020303" pitchFamily="18" charset="0"/>
              </a:rPr>
              <a:t>kg.</a:t>
            </a:r>
            <a:endParaRPr lang="lt-LT" sz="2400" kern="1200" dirty="0">
              <a:solidFill>
                <a:schemeClr val="bg1"/>
              </a:solidFill>
              <a:latin typeface="Bell MT" panose="02020503060305020303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755576" y="1212186"/>
            <a:ext cx="6408712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lt-LT" sz="3200" dirty="0" smtClean="0"/>
              <a:t>R D</a:t>
            </a:r>
          </a:p>
          <a:p>
            <a:pPr>
              <a:lnSpc>
                <a:spcPct val="150000"/>
              </a:lnSpc>
            </a:pPr>
            <a:r>
              <a:rPr lang="lt-LT" sz="2000" dirty="0" smtClean="0"/>
              <a:t>p    S= 31 </a:t>
            </a:r>
            <a:r>
              <a:rPr lang="lt-LT" sz="2000" dirty="0" smtClean="0">
                <a:cs typeface="Arial"/>
              </a:rPr>
              <a:t>· 10</a:t>
            </a:r>
            <a:r>
              <a:rPr lang="lt-LT" sz="2000" baseline="30000" dirty="0">
                <a:solidFill>
                  <a:schemeClr val="tx2"/>
                </a:solidFill>
                <a:latin typeface="Arial"/>
                <a:ea typeface="+mj-ea"/>
                <a:cs typeface="Arial"/>
              </a:rPr>
              <a:t>-3</a:t>
            </a:r>
            <a:r>
              <a:rPr lang="lt-LT" sz="2000" dirty="0" smtClean="0">
                <a:cs typeface="Arial"/>
              </a:rPr>
              <a:t> m</a:t>
            </a:r>
            <a:r>
              <a:rPr lang="lt-LT" sz="2000" baseline="30000" dirty="0">
                <a:solidFill>
                  <a:schemeClr val="tx2"/>
                </a:solidFill>
                <a:latin typeface="Arial"/>
                <a:ea typeface="+mj-ea"/>
                <a:cs typeface="Arial"/>
              </a:rPr>
              <a:t>2</a:t>
            </a:r>
            <a:r>
              <a:rPr lang="lt-LT" sz="2000" dirty="0" smtClean="0"/>
              <a:t>   </a:t>
            </a:r>
          </a:p>
          <a:p>
            <a:pPr>
              <a:lnSpc>
                <a:spcPct val="150000"/>
              </a:lnSpc>
            </a:pPr>
            <a:r>
              <a:rPr lang="lt-LT" sz="2000" dirty="0"/>
              <a:t> </a:t>
            </a:r>
            <a:r>
              <a:rPr lang="lt-LT" sz="2000" dirty="0" smtClean="0"/>
              <a:t>     m= 31</a:t>
            </a:r>
            <a:r>
              <a:rPr lang="lt-LT" sz="2000" dirty="0">
                <a:cs typeface="Arial"/>
              </a:rPr>
              <a:t> </a:t>
            </a:r>
            <a:r>
              <a:rPr lang="lt-LT" sz="2000" dirty="0" smtClean="0">
                <a:cs typeface="Arial"/>
              </a:rPr>
              <a:t>· 10</a:t>
            </a:r>
            <a:r>
              <a:rPr lang="lt-LT" sz="2000" baseline="30000" dirty="0">
                <a:solidFill>
                  <a:schemeClr val="tx2"/>
                </a:solidFill>
                <a:latin typeface="Arial"/>
                <a:ea typeface="+mj-ea"/>
                <a:cs typeface="Arial"/>
              </a:rPr>
              <a:t>-4</a:t>
            </a:r>
            <a:r>
              <a:rPr lang="lt-LT" sz="2000" dirty="0" smtClean="0">
                <a:cs typeface="Arial"/>
              </a:rPr>
              <a:t> kg</a:t>
            </a:r>
            <a:endParaRPr lang="lt-LT" sz="2000" dirty="0"/>
          </a:p>
        </p:txBody>
      </p:sp>
      <p:cxnSp>
        <p:nvCxnSpPr>
          <p:cNvPr id="5" name="Tiesioji jungtis 4"/>
          <p:cNvCxnSpPr/>
          <p:nvPr/>
        </p:nvCxnSpPr>
        <p:spPr>
          <a:xfrm>
            <a:off x="1187624" y="1412776"/>
            <a:ext cx="0" cy="1872208"/>
          </a:xfrm>
          <a:prstGeom prst="line">
            <a:avLst/>
          </a:prstGeom>
          <a:ln w="2857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Tiesioji jungtis 5"/>
          <p:cNvCxnSpPr/>
          <p:nvPr/>
        </p:nvCxnSpPr>
        <p:spPr>
          <a:xfrm>
            <a:off x="683568" y="1813466"/>
            <a:ext cx="2592288" cy="0"/>
          </a:xfrm>
          <a:prstGeom prst="line">
            <a:avLst/>
          </a:prstGeom>
          <a:ln w="2857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/>
              <p:cNvSpPr txBox="1"/>
              <p:nvPr/>
            </p:nvSpPr>
            <p:spPr>
              <a:xfrm>
                <a:off x="3888475" y="1729347"/>
                <a:ext cx="1656184" cy="12450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lt-LT" sz="4000" b="0" i="1" smtClean="0">
                          <a:latin typeface="Cambria Math"/>
                        </a:rPr>
                        <m:t>𝑝</m:t>
                      </m:r>
                      <m:r>
                        <a:rPr lang="lt-LT" sz="4000" b="0" i="1" smtClean="0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lt-LT" sz="4000" b="0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lt-LT" sz="4000" b="0" i="1" smtClean="0">
                              <a:latin typeface="Cambria Math"/>
                            </a:rPr>
                            <m:t>𝐹</m:t>
                          </m:r>
                        </m:num>
                        <m:den>
                          <m:r>
                            <a:rPr lang="lt-LT" sz="4000" b="0" i="1" smtClean="0">
                              <a:latin typeface="Cambria Math"/>
                            </a:rPr>
                            <m:t>𝑆</m:t>
                          </m:r>
                        </m:den>
                      </m:f>
                    </m:oMath>
                  </m:oMathPara>
                </a14:m>
                <a:endParaRPr lang="lt-LT" dirty="0" smtClean="0"/>
              </a:p>
            </p:txBody>
          </p:sp>
        </mc:Choice>
        <mc:Fallback xmlns="">
          <p:sp>
            <p:nvSpPr>
              <p:cNvPr id="17" name="TextBox 1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88475" y="1729347"/>
                <a:ext cx="1656184" cy="1245021"/>
              </a:xfrm>
              <a:prstGeom prst="rect">
                <a:avLst/>
              </a:prstGeom>
              <a:blipFill rotWithShape="1"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lt-L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/>
              <p:cNvSpPr txBox="1"/>
              <p:nvPr/>
            </p:nvSpPr>
            <p:spPr>
              <a:xfrm>
                <a:off x="6153045" y="1994937"/>
                <a:ext cx="2444066" cy="70788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lt-LT" sz="4000" b="0" i="1" smtClean="0">
                          <a:latin typeface="Cambria Math"/>
                        </a:rPr>
                        <m:t>𝐹</m:t>
                      </m:r>
                      <m:r>
                        <a:rPr lang="lt-LT" sz="4000" b="0" i="1" smtClean="0">
                          <a:latin typeface="Cambria Math"/>
                        </a:rPr>
                        <m:t>=</m:t>
                      </m:r>
                      <m:r>
                        <a:rPr lang="lt-LT" sz="4000" b="0" i="1" smtClean="0">
                          <a:latin typeface="Cambria Math"/>
                        </a:rPr>
                        <m:t>𝑚</m:t>
                      </m:r>
                      <m:r>
                        <a:rPr lang="lt-LT" sz="4000" b="0" i="1" smtClean="0">
                          <a:latin typeface="Cambria Math"/>
                          <a:ea typeface="Cambria Math"/>
                        </a:rPr>
                        <m:t>∙</m:t>
                      </m:r>
                      <m:r>
                        <a:rPr lang="lt-LT" sz="4000" b="0" i="1" smtClean="0">
                          <a:latin typeface="Cambria Math"/>
                          <a:ea typeface="Cambria Math"/>
                        </a:rPr>
                        <m:t>𝑔</m:t>
                      </m:r>
                    </m:oMath>
                  </m:oMathPara>
                </a14:m>
                <a:endParaRPr lang="lt-LT" sz="4000"/>
              </a:p>
            </p:txBody>
          </p:sp>
        </mc:Choice>
        <mc:Fallback xmlns="">
          <p:sp>
            <p:nvSpPr>
              <p:cNvPr id="19" name="TextBox 1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53045" y="1994937"/>
                <a:ext cx="2444066" cy="707886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lt-L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/>
              <p:cNvSpPr txBox="1"/>
              <p:nvPr/>
            </p:nvSpPr>
            <p:spPr>
              <a:xfrm>
                <a:off x="1043608" y="3695386"/>
                <a:ext cx="7200800" cy="101034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lt-LT" sz="4000" b="0" i="1" smtClean="0">
                        <a:latin typeface="Cambria Math"/>
                      </a:rPr>
                      <m:t>𝑝</m:t>
                    </m:r>
                    <m:r>
                      <a:rPr lang="lt-LT" sz="4000" b="0" i="1" smtClean="0"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lt-LT" sz="4000" b="0" i="1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lt-LT" sz="4000" b="0" i="1" smtClean="0">
                            <a:latin typeface="Cambria Math"/>
                          </a:rPr>
                          <m:t>𝑚</m:t>
                        </m:r>
                        <m:r>
                          <a:rPr lang="lt-LT" sz="4000" b="0" i="1" smtClean="0">
                            <a:latin typeface="Cambria Math"/>
                          </a:rPr>
                          <m:t> ∙</m:t>
                        </m:r>
                        <m:r>
                          <a:rPr lang="lt-LT" sz="4000" b="0" i="1" smtClean="0">
                            <a:latin typeface="Cambria Math"/>
                            <a:ea typeface="Cambria Math"/>
                          </a:rPr>
                          <m:t>𝑔</m:t>
                        </m:r>
                      </m:num>
                      <m:den>
                        <m:r>
                          <a:rPr lang="lt-LT" sz="4000" b="0" i="1" smtClean="0">
                            <a:latin typeface="Cambria Math"/>
                          </a:rPr>
                          <m:t>𝑆</m:t>
                        </m:r>
                      </m:den>
                    </m:f>
                    <m:r>
                      <a:rPr lang="lt-LT" sz="4000" b="0" i="1" smtClean="0"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lt-LT" sz="4000" b="0" i="1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lt-LT" sz="4000" b="0" i="1" smtClean="0">
                            <a:latin typeface="Cambria Math"/>
                          </a:rPr>
                          <m:t>31</m:t>
                        </m:r>
                        <m:r>
                          <a:rPr lang="lt-LT" sz="4000" b="0" i="1" smtClean="0">
                            <a:latin typeface="Cambria Math"/>
                            <a:ea typeface="Cambria Math"/>
                          </a:rPr>
                          <m:t>∙10</m:t>
                        </m:r>
                        <m:r>
                          <a:rPr lang="lt-LT" sz="4000" b="0" i="1" baseline="16000" smtClean="0">
                            <a:latin typeface="Cambria Math"/>
                            <a:ea typeface="Cambria Math"/>
                          </a:rPr>
                          <m:t>−</m:t>
                        </m:r>
                        <m:r>
                          <a:rPr lang="lt-LT" sz="4000" b="0" i="1" baseline="30000" smtClean="0">
                            <a:latin typeface="Cambria Math"/>
                            <a:ea typeface="Cambria Math"/>
                          </a:rPr>
                          <m:t>4</m:t>
                        </m:r>
                        <m:r>
                          <a:rPr lang="lt-LT" sz="4000" b="0" i="1" smtClean="0">
                            <a:latin typeface="Cambria Math"/>
                            <a:ea typeface="Cambria Math"/>
                          </a:rPr>
                          <m:t> </m:t>
                        </m:r>
                        <m:r>
                          <a:rPr lang="lt-LT" sz="4000" b="0" i="1" smtClean="0">
                            <a:latin typeface="Cambria Math"/>
                            <a:ea typeface="Cambria Math"/>
                          </a:rPr>
                          <m:t>𝑘𝑔</m:t>
                        </m:r>
                        <m:r>
                          <a:rPr lang="lt-LT" sz="4000" b="0" i="1" smtClean="0">
                            <a:latin typeface="Cambria Math"/>
                            <a:ea typeface="Cambria Math"/>
                          </a:rPr>
                          <m:t> ∙10 </m:t>
                        </m:r>
                        <m:f>
                          <m:fPr>
                            <m:type m:val="skw"/>
                            <m:ctrlPr>
                              <a:rPr lang="lt-LT" sz="4000" b="0" i="1" smtClean="0">
                                <a:latin typeface="Cambria Math"/>
                                <a:ea typeface="Cambria Math"/>
                              </a:rPr>
                            </m:ctrlPr>
                          </m:fPr>
                          <m:num>
                            <m:r>
                              <a:rPr lang="lt-LT" sz="4000" b="0" i="1" smtClean="0">
                                <a:latin typeface="Cambria Math"/>
                                <a:ea typeface="Cambria Math"/>
                              </a:rPr>
                              <m:t>𝑚</m:t>
                            </m:r>
                          </m:num>
                          <m:den>
                            <m:r>
                              <a:rPr lang="lt-LT" sz="4000" b="0" i="1" smtClean="0">
                                <a:latin typeface="Cambria Math"/>
                                <a:ea typeface="Cambria Math"/>
                              </a:rPr>
                              <m:t>𝑠</m:t>
                            </m:r>
                            <m:r>
                              <a:rPr lang="lt-LT" sz="4000" b="0" i="1" baseline="30000" smtClean="0">
                                <a:latin typeface="Cambria Math"/>
                                <a:ea typeface="Cambria Math"/>
                              </a:rPr>
                              <m:t>2</m:t>
                            </m:r>
                          </m:den>
                        </m:f>
                      </m:num>
                      <m:den>
                        <m:r>
                          <a:rPr lang="lt-LT" sz="4000" b="0" i="1" smtClean="0">
                            <a:latin typeface="Cambria Math"/>
                          </a:rPr>
                          <m:t>31 </m:t>
                        </m:r>
                        <m:r>
                          <a:rPr lang="lt-LT" sz="4000" b="0" i="1" smtClean="0">
                            <a:latin typeface="Cambria Math"/>
                            <a:ea typeface="Cambria Math"/>
                          </a:rPr>
                          <m:t>∙10</m:t>
                        </m:r>
                        <m:r>
                          <a:rPr lang="lt-LT" sz="4000" b="0" i="1" baseline="16000" smtClean="0">
                            <a:latin typeface="Cambria Math"/>
                            <a:ea typeface="Cambria Math"/>
                          </a:rPr>
                          <m:t>−</m:t>
                        </m:r>
                        <m:r>
                          <a:rPr lang="lt-LT" sz="4000" b="0" i="1" baseline="30000" smtClean="0">
                            <a:latin typeface="Cambria Math"/>
                            <a:ea typeface="Cambria Math"/>
                          </a:rPr>
                          <m:t>3 </m:t>
                        </m:r>
                        <m:r>
                          <a:rPr lang="lt-LT" sz="4000" b="0" i="1" smtClean="0">
                            <a:latin typeface="Cambria Math"/>
                            <a:ea typeface="Cambria Math"/>
                          </a:rPr>
                          <m:t>𝑚</m:t>
                        </m:r>
                        <m:r>
                          <a:rPr lang="lt-LT" sz="4000" b="0" i="1" baseline="30000" smtClean="0">
                            <a:latin typeface="Cambria Math"/>
                            <a:ea typeface="Cambria Math"/>
                          </a:rPr>
                          <m:t>2</m:t>
                        </m:r>
                      </m:den>
                    </m:f>
                  </m:oMath>
                </a14:m>
                <a:r>
                  <a:rPr lang="lt-LT" sz="3200" dirty="0" smtClean="0"/>
                  <a:t>=</a:t>
                </a:r>
                <a:r>
                  <a:rPr lang="en-US" sz="3200" dirty="0" smtClean="0"/>
                  <a:t>1 Pa</a:t>
                </a:r>
                <a:endParaRPr lang="lt-LT" sz="3200" dirty="0"/>
              </a:p>
            </p:txBody>
          </p:sp>
        </mc:Choice>
        <mc:Fallback xmlns="">
          <p:sp>
            <p:nvSpPr>
              <p:cNvPr id="22" name="TextBox 2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43608" y="3695386"/>
                <a:ext cx="7200800" cy="1010341"/>
              </a:xfrm>
              <a:prstGeom prst="rect">
                <a:avLst/>
              </a:prstGeom>
              <a:blipFill rotWithShape="0">
                <a:blip r:embed="rId4"/>
                <a:stretch>
                  <a:fillRect b="-241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3" name="TextBox 22"/>
          <p:cNvSpPr txBox="1"/>
          <p:nvPr/>
        </p:nvSpPr>
        <p:spPr>
          <a:xfrm>
            <a:off x="5076056" y="5301208"/>
            <a:ext cx="352839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sz="4000" dirty="0" smtClean="0"/>
              <a:t>Ats.: 1 Pa</a:t>
            </a:r>
            <a:endParaRPr lang="lt-LT" sz="4000" dirty="0"/>
          </a:p>
        </p:txBody>
      </p:sp>
      <p:pic>
        <p:nvPicPr>
          <p:cNvPr id="10" name="Picture 2" descr="http://www.lkc.sk/assets/images/home-button.png">
            <a:hlinkClick r:id="rId5" action="ppaction://hlinksldjump"/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42393"/>
            <a:ext cx="712575" cy="7156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Управляющая кнопка: далее 6">
            <a:hlinkClick r:id="rId7" action="ppaction://hlinksldjump" highlightClick="1"/>
          </p:cNvPr>
          <p:cNvSpPr/>
          <p:nvPr/>
        </p:nvSpPr>
        <p:spPr>
          <a:xfrm>
            <a:off x="8497391" y="6448187"/>
            <a:ext cx="648072" cy="392300"/>
          </a:xfrm>
          <a:prstGeom prst="actionButtonForwardNex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4" name="Picture 3">
            <a:hlinkClick r:id="rId7" action="ppaction://hlinksldjump"/>
          </p:cNvPr>
          <p:cNvPicPr>
            <a:picLocks noChangeAspect="1"/>
          </p:cNvPicPr>
          <p:nvPr/>
        </p:nvPicPr>
        <p:blipFill rotWithShape="1">
          <a:blip r:embed="rId8"/>
          <a:srcRect l="21031" t="33019" r="55262" b="28569"/>
          <a:stretch/>
        </p:blipFill>
        <p:spPr>
          <a:xfrm>
            <a:off x="7880878" y="5165238"/>
            <a:ext cx="1233026" cy="11232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5574770"/>
      </p:ext>
    </p:extLst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3500"/>
                            </p:stCondLst>
                            <p:childTnLst>
                              <p:par>
                                <p:cTn id="1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12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4750"/>
                            </p:stCondLst>
                            <p:childTnLst>
                              <p:par>
                                <p:cTn id="1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12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6000"/>
                            </p:stCondLst>
                            <p:childTnLst>
                              <p:par>
                                <p:cTn id="2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2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8000"/>
                            </p:stCondLst>
                            <p:childTnLst>
                              <p:par>
                                <p:cTn id="2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12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17" grpId="0"/>
      <p:bldP spid="19" grpId="0"/>
      <p:bldP spid="22" grpId="0"/>
      <p:bldP spid="23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0" y="201384"/>
            <a:ext cx="9144000" cy="1143000"/>
          </a:xfrm>
        </p:spPr>
        <p:txBody>
          <a:bodyPr/>
          <a:lstStyle/>
          <a:p>
            <a:pPr eaLnBrk="1" hangingPunct="1"/>
            <a:r>
              <a:rPr lang="lt-LT" sz="2400" kern="1200" dirty="0">
                <a:solidFill>
                  <a:schemeClr val="bg1"/>
                </a:solidFill>
                <a:latin typeface="Bell MT" panose="02020503060305020303" pitchFamily="18" charset="0"/>
              </a:rPr>
              <a:t>60 kg masės kūnas slegia 15cm</a:t>
            </a:r>
            <a:r>
              <a:rPr lang="lt-LT" sz="2400" kern="1200" baseline="30000" dirty="0">
                <a:solidFill>
                  <a:schemeClr val="bg1"/>
                </a:solidFill>
                <a:latin typeface="Bell MT" panose="02020503060305020303" pitchFamily="18" charset="0"/>
              </a:rPr>
              <a:t>2</a:t>
            </a:r>
            <a:r>
              <a:rPr lang="lt-LT" sz="2400" kern="1200" dirty="0">
                <a:solidFill>
                  <a:schemeClr val="bg1"/>
                </a:solidFill>
                <a:latin typeface="Bell MT" panose="02020503060305020303" pitchFamily="18" charset="0"/>
              </a:rPr>
              <a:t> ploto atramą. Apskaičiuokite kūno svorį ir kūno slėgį į atramą.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55576" y="1212186"/>
            <a:ext cx="6408712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lt-LT" sz="3200" dirty="0" smtClean="0"/>
              <a:t>R D</a:t>
            </a:r>
          </a:p>
          <a:p>
            <a:pPr>
              <a:lnSpc>
                <a:spcPct val="150000"/>
              </a:lnSpc>
            </a:pPr>
            <a:r>
              <a:rPr lang="lt-LT" sz="2000" dirty="0" smtClean="0"/>
              <a:t>p    S= 15</a:t>
            </a:r>
            <a:r>
              <a:rPr lang="en-US" sz="2000" dirty="0" smtClean="0"/>
              <a:t> </a:t>
            </a:r>
            <a:r>
              <a:rPr lang="lt-LT" sz="2000" dirty="0" smtClean="0">
                <a:cs typeface="Arial"/>
              </a:rPr>
              <a:t>·</a:t>
            </a:r>
            <a:r>
              <a:rPr lang="en-US" sz="2000" dirty="0" smtClean="0">
                <a:cs typeface="Arial"/>
              </a:rPr>
              <a:t> </a:t>
            </a:r>
            <a:r>
              <a:rPr lang="lt-LT" sz="2000" dirty="0" smtClean="0">
                <a:cs typeface="Arial"/>
              </a:rPr>
              <a:t>10</a:t>
            </a:r>
            <a:r>
              <a:rPr lang="lt-LT" sz="2000" baseline="30000" dirty="0" smtClean="0">
                <a:cs typeface="Arial"/>
              </a:rPr>
              <a:t>-4</a:t>
            </a:r>
            <a:r>
              <a:rPr lang="lt-LT" sz="2000" dirty="0" smtClean="0">
                <a:cs typeface="Arial"/>
              </a:rPr>
              <a:t> m</a:t>
            </a:r>
            <a:r>
              <a:rPr lang="lt-LT" sz="2000" baseline="30000" dirty="0">
                <a:solidFill>
                  <a:schemeClr val="tx2"/>
                </a:solidFill>
                <a:latin typeface="Arial"/>
                <a:ea typeface="+mj-ea"/>
                <a:cs typeface="Arial"/>
              </a:rPr>
              <a:t>2 </a:t>
            </a:r>
            <a:r>
              <a:rPr lang="lt-LT" sz="2000" dirty="0" smtClean="0"/>
              <a:t>  </a:t>
            </a:r>
          </a:p>
          <a:p>
            <a:pPr>
              <a:lnSpc>
                <a:spcPct val="150000"/>
              </a:lnSpc>
            </a:pPr>
            <a:r>
              <a:rPr lang="lt-LT" sz="2000" dirty="0" smtClean="0"/>
              <a:t>P    m= 60</a:t>
            </a:r>
            <a:r>
              <a:rPr lang="lt-LT" sz="2000" dirty="0" smtClean="0">
                <a:cs typeface="Arial"/>
              </a:rPr>
              <a:t> kg</a:t>
            </a:r>
            <a:endParaRPr lang="lt-LT" sz="2000" dirty="0"/>
          </a:p>
        </p:txBody>
      </p:sp>
      <p:cxnSp>
        <p:nvCxnSpPr>
          <p:cNvPr id="4" name="Tiesioji jungtis 3"/>
          <p:cNvCxnSpPr/>
          <p:nvPr/>
        </p:nvCxnSpPr>
        <p:spPr>
          <a:xfrm>
            <a:off x="1187624" y="1412776"/>
            <a:ext cx="0" cy="1872208"/>
          </a:xfrm>
          <a:prstGeom prst="line">
            <a:avLst/>
          </a:prstGeom>
          <a:ln w="2857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Tiesioji jungtis 4"/>
          <p:cNvCxnSpPr/>
          <p:nvPr/>
        </p:nvCxnSpPr>
        <p:spPr>
          <a:xfrm>
            <a:off x="683568" y="1813466"/>
            <a:ext cx="2592288" cy="0"/>
          </a:xfrm>
          <a:prstGeom prst="line">
            <a:avLst/>
          </a:prstGeom>
          <a:ln w="2857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3882112" y="1378381"/>
                <a:ext cx="1656184" cy="12450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lt-LT" sz="4000" b="0" i="1" smtClean="0">
                          <a:latin typeface="Cambria Math"/>
                        </a:rPr>
                        <m:t>𝑝</m:t>
                      </m:r>
                      <m:r>
                        <a:rPr lang="lt-LT" sz="4000" b="0" i="1" smtClean="0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lt-LT" sz="4000" b="0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lt-LT" sz="4000" b="0" i="1" smtClean="0">
                              <a:latin typeface="Cambria Math"/>
                            </a:rPr>
                            <m:t>𝐹</m:t>
                          </m:r>
                        </m:num>
                        <m:den>
                          <m:r>
                            <a:rPr lang="lt-LT" sz="4000" b="0" i="1" smtClean="0">
                              <a:latin typeface="Cambria Math"/>
                            </a:rPr>
                            <m:t>𝑆</m:t>
                          </m:r>
                        </m:den>
                      </m:f>
                    </m:oMath>
                  </m:oMathPara>
                </a14:m>
                <a:endParaRPr lang="lt-LT" dirty="0" smtClean="0"/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82112" y="1378381"/>
                <a:ext cx="1656184" cy="1245021"/>
              </a:xfrm>
              <a:prstGeom prst="rect">
                <a:avLst/>
              </a:prstGeom>
              <a:blipFill rotWithShape="1"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lt-L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/>
              <p:cNvSpPr txBox="1"/>
              <p:nvPr/>
            </p:nvSpPr>
            <p:spPr>
              <a:xfrm>
                <a:off x="6146682" y="1643971"/>
                <a:ext cx="2444066" cy="70788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lt-LT" sz="4000" b="0" i="1" smtClean="0">
                          <a:latin typeface="Cambria Math"/>
                        </a:rPr>
                        <m:t>𝐹</m:t>
                      </m:r>
                      <m:r>
                        <a:rPr lang="lt-LT" sz="4000" b="0" i="1" smtClean="0">
                          <a:latin typeface="Cambria Math"/>
                        </a:rPr>
                        <m:t>=</m:t>
                      </m:r>
                      <m:r>
                        <a:rPr lang="lt-LT" sz="4000" b="0" i="1" smtClean="0">
                          <a:latin typeface="Cambria Math"/>
                        </a:rPr>
                        <m:t>𝑚</m:t>
                      </m:r>
                      <m:r>
                        <a:rPr lang="lt-LT" sz="4000" b="0" i="1" smtClean="0">
                          <a:latin typeface="Cambria Math"/>
                          <a:ea typeface="Cambria Math"/>
                        </a:rPr>
                        <m:t>∙</m:t>
                      </m:r>
                      <m:r>
                        <a:rPr lang="lt-LT" sz="4000" b="0" i="1" smtClean="0">
                          <a:latin typeface="Cambria Math"/>
                          <a:ea typeface="Cambria Math"/>
                        </a:rPr>
                        <m:t>𝑔</m:t>
                      </m:r>
                    </m:oMath>
                  </m:oMathPara>
                </a14:m>
                <a:endParaRPr lang="lt-LT" sz="4000" dirty="0"/>
              </a:p>
            </p:txBody>
          </p:sp>
        </mc:Choice>
        <mc:Fallback xmlns=""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46682" y="1643971"/>
                <a:ext cx="2444066" cy="707886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lt-L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/>
              <p:cNvSpPr txBox="1"/>
              <p:nvPr/>
            </p:nvSpPr>
            <p:spPr>
              <a:xfrm>
                <a:off x="2991464" y="2588104"/>
                <a:ext cx="2734788" cy="58477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lt-LT" sz="3200" b="0" i="1" smtClean="0">
                          <a:latin typeface="Cambria Math"/>
                        </a:rPr>
                        <m:t>𝑃</m:t>
                      </m:r>
                      <m:r>
                        <a:rPr lang="lt-LT" sz="3200" b="0" i="1" smtClean="0">
                          <a:latin typeface="Cambria Math"/>
                        </a:rPr>
                        <m:t>=</m:t>
                      </m:r>
                      <m:r>
                        <m:rPr>
                          <m:sty m:val="p"/>
                        </m:rPr>
                        <a:rPr lang="lt-LT" sz="3200" b="0" i="0" smtClean="0">
                          <a:latin typeface="Cambria Math"/>
                        </a:rPr>
                        <m:t>F</m:t>
                      </m:r>
                      <m:r>
                        <a:rPr lang="lt-LT" sz="3200" b="0" i="0" smtClean="0">
                          <a:latin typeface="Cambria Math"/>
                        </a:rPr>
                        <m:t>=</m:t>
                      </m:r>
                      <m:r>
                        <m:rPr>
                          <m:sty m:val="p"/>
                        </m:rPr>
                        <a:rPr lang="lt-LT" sz="3200" b="0" i="0" smtClean="0">
                          <a:latin typeface="Cambria Math"/>
                        </a:rPr>
                        <m:t>m</m:t>
                      </m:r>
                      <m:r>
                        <a:rPr lang="lt-LT" sz="3200" b="0" i="1" smtClean="0">
                          <a:latin typeface="Cambria Math"/>
                          <a:ea typeface="Cambria Math"/>
                        </a:rPr>
                        <m:t>∙</m:t>
                      </m:r>
                      <m:r>
                        <a:rPr lang="lt-LT" sz="3200" b="0" i="1" smtClean="0">
                          <a:latin typeface="Cambria Math"/>
                          <a:ea typeface="Cambria Math"/>
                        </a:rPr>
                        <m:t>𝑔</m:t>
                      </m:r>
                    </m:oMath>
                  </m:oMathPara>
                </a14:m>
                <a:endParaRPr lang="lt-LT" sz="3200" dirty="0"/>
              </a:p>
            </p:txBody>
          </p:sp>
        </mc:Choice>
        <mc:Fallback xmlns=""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91464" y="2588104"/>
                <a:ext cx="2734788" cy="584775"/>
              </a:xfrm>
              <a:prstGeom prst="rect">
                <a:avLst/>
              </a:prstGeom>
              <a:blipFill rotWithShape="0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/>
              <p:cNvSpPr txBox="1"/>
              <p:nvPr/>
            </p:nvSpPr>
            <p:spPr>
              <a:xfrm>
                <a:off x="510398" y="3918068"/>
                <a:ext cx="8123204" cy="11020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lt-LT" sz="4400" b="0" i="1" smtClean="0">
                        <a:latin typeface="Cambria Math"/>
                      </a:rPr>
                      <m:t>𝑝</m:t>
                    </m:r>
                    <m:r>
                      <a:rPr lang="lt-LT" sz="4400" b="0" i="1" smtClean="0"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lt-LT" sz="4400" b="0" i="1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lt-LT" sz="4400" b="0" i="1" smtClean="0">
                            <a:latin typeface="Cambria Math"/>
                          </a:rPr>
                          <m:t>𝑚</m:t>
                        </m:r>
                        <m:r>
                          <a:rPr lang="lt-LT" sz="4400" b="0" i="1" smtClean="0">
                            <a:latin typeface="Cambria Math"/>
                          </a:rPr>
                          <m:t> ∙</m:t>
                        </m:r>
                        <m:r>
                          <a:rPr lang="lt-LT" sz="4400" b="0" i="1" smtClean="0">
                            <a:latin typeface="Cambria Math"/>
                            <a:ea typeface="Cambria Math"/>
                          </a:rPr>
                          <m:t>𝑔</m:t>
                        </m:r>
                      </m:num>
                      <m:den>
                        <m:r>
                          <a:rPr lang="lt-LT" sz="4400" b="0" i="1" smtClean="0">
                            <a:latin typeface="Cambria Math"/>
                          </a:rPr>
                          <m:t>𝑆</m:t>
                        </m:r>
                      </m:den>
                    </m:f>
                    <m:r>
                      <a:rPr lang="lt-LT" sz="4400" b="0" i="1" smtClean="0"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lt-LT" sz="4400" b="0" i="1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lt-LT" sz="4400" b="0" i="1" smtClean="0">
                            <a:latin typeface="Cambria Math"/>
                          </a:rPr>
                          <m:t>60</m:t>
                        </m:r>
                        <m:r>
                          <a:rPr lang="lt-LT" sz="4400" b="0" i="1" smtClean="0">
                            <a:latin typeface="Cambria Math"/>
                          </a:rPr>
                          <m:t>𝑘𝑔</m:t>
                        </m:r>
                        <m:r>
                          <a:rPr lang="lt-LT" sz="4400" b="0" i="1" smtClean="0">
                            <a:latin typeface="Cambria Math"/>
                            <a:ea typeface="Cambria Math"/>
                          </a:rPr>
                          <m:t>∙10 </m:t>
                        </m:r>
                        <m:f>
                          <m:fPr>
                            <m:type m:val="skw"/>
                            <m:ctrlPr>
                              <a:rPr lang="lt-LT" sz="4400" b="0" i="1" smtClean="0">
                                <a:latin typeface="Cambria Math"/>
                                <a:ea typeface="Cambria Math"/>
                              </a:rPr>
                            </m:ctrlPr>
                          </m:fPr>
                          <m:num>
                            <m:r>
                              <a:rPr lang="lt-LT" sz="4400" b="0" i="1" smtClean="0">
                                <a:latin typeface="Cambria Math"/>
                                <a:ea typeface="Cambria Math"/>
                              </a:rPr>
                              <m:t>𝑚</m:t>
                            </m:r>
                          </m:num>
                          <m:den>
                            <m:r>
                              <a:rPr lang="lt-LT" sz="4400" b="0" i="1" smtClean="0">
                                <a:latin typeface="Cambria Math"/>
                                <a:ea typeface="Cambria Math"/>
                              </a:rPr>
                              <m:t>𝑠</m:t>
                            </m:r>
                            <m:r>
                              <a:rPr lang="lt-LT" sz="4400" b="0" i="1" baseline="30000" smtClean="0">
                                <a:latin typeface="Cambria Math"/>
                                <a:ea typeface="Cambria Math"/>
                              </a:rPr>
                              <m:t>2</m:t>
                            </m:r>
                          </m:den>
                        </m:f>
                      </m:num>
                      <m:den>
                        <m:r>
                          <a:rPr lang="lt-LT" sz="4400" b="0" i="1" smtClean="0">
                            <a:latin typeface="Cambria Math"/>
                          </a:rPr>
                          <m:t>15 </m:t>
                        </m:r>
                        <m:r>
                          <a:rPr lang="lt-LT" sz="4400" b="0" i="1" smtClean="0">
                            <a:latin typeface="Cambria Math"/>
                            <a:ea typeface="Cambria Math"/>
                          </a:rPr>
                          <m:t>∙10</m:t>
                        </m:r>
                        <m:r>
                          <a:rPr lang="lt-LT" sz="4400" b="0" i="1" baseline="16000" smtClean="0">
                            <a:latin typeface="Cambria Math"/>
                            <a:ea typeface="Cambria Math"/>
                          </a:rPr>
                          <m:t>−</m:t>
                        </m:r>
                        <m:r>
                          <a:rPr lang="lt-LT" sz="4400" b="0" i="1" baseline="30000" smtClean="0">
                            <a:latin typeface="Cambria Math"/>
                            <a:ea typeface="Cambria Math"/>
                          </a:rPr>
                          <m:t>4 </m:t>
                        </m:r>
                        <m:r>
                          <a:rPr lang="lt-LT" sz="4400" b="0" i="1" smtClean="0">
                            <a:latin typeface="Cambria Math"/>
                            <a:ea typeface="Cambria Math"/>
                          </a:rPr>
                          <m:t>𝑚</m:t>
                        </m:r>
                        <m:r>
                          <a:rPr lang="lt-LT" sz="4400" b="0" i="1" baseline="30000" smtClean="0">
                            <a:latin typeface="Cambria Math"/>
                            <a:ea typeface="Cambria Math"/>
                          </a:rPr>
                          <m:t>2</m:t>
                        </m:r>
                      </m:den>
                    </m:f>
                  </m:oMath>
                </a14:m>
                <a:r>
                  <a:rPr lang="lt-LT" sz="3200" dirty="0"/>
                  <a:t> </a:t>
                </a:r>
                <a14:m>
                  <m:oMath xmlns:m="http://schemas.openxmlformats.org/officeDocument/2006/math">
                    <m:r>
                      <a:rPr lang="lt-LT" sz="3200" i="1">
                        <a:latin typeface="Cambria Math"/>
                      </a:rPr>
                      <m:t>=</m:t>
                    </m:r>
                  </m:oMath>
                </a14:m>
                <a:r>
                  <a:rPr lang="en-US" sz="3200" dirty="0" smtClean="0"/>
                  <a:t>400000 Pa</a:t>
                </a:r>
                <a:endParaRPr lang="lt-LT" sz="3200" dirty="0"/>
              </a:p>
            </p:txBody>
          </p:sp>
        </mc:Choice>
        <mc:Fallback xmlns=""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0398" y="3918068"/>
                <a:ext cx="8123204" cy="1102097"/>
              </a:xfrm>
              <a:prstGeom prst="rect">
                <a:avLst/>
              </a:prstGeom>
              <a:blipFill rotWithShape="0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TextBox 9"/>
          <p:cNvSpPr txBox="1"/>
          <p:nvPr/>
        </p:nvSpPr>
        <p:spPr>
          <a:xfrm>
            <a:off x="3515132" y="5124748"/>
            <a:ext cx="4046328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sz="4000" dirty="0" smtClean="0"/>
              <a:t>Ats.: P=600N</a:t>
            </a:r>
          </a:p>
          <a:p>
            <a:r>
              <a:rPr lang="lt-LT" sz="4000" dirty="0"/>
              <a:t> </a:t>
            </a:r>
            <a:r>
              <a:rPr lang="lt-LT" sz="4000" dirty="0" smtClean="0"/>
              <a:t>       p=400 kPa</a:t>
            </a:r>
            <a:endParaRPr lang="lt-LT" sz="4000" dirty="0"/>
          </a:p>
        </p:txBody>
      </p:sp>
      <p:pic>
        <p:nvPicPr>
          <p:cNvPr id="11" name="Picture 2" descr="http://www.lkc.sk/assets/images/home-button.png">
            <a:hlinkClick r:id="rId6" action="ppaction://hlinksldjump"/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42393"/>
            <a:ext cx="712575" cy="7156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Управляющая кнопка: далее 6">
            <a:hlinkClick r:id="rId8" action="ppaction://hlinksldjump" highlightClick="1"/>
          </p:cNvPr>
          <p:cNvSpPr/>
          <p:nvPr/>
        </p:nvSpPr>
        <p:spPr>
          <a:xfrm>
            <a:off x="8497391" y="6448187"/>
            <a:ext cx="648072" cy="392300"/>
          </a:xfrm>
          <a:prstGeom prst="actionButtonForwardNex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4" name="Picture 13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527549" y="3378348"/>
            <a:ext cx="3662618" cy="500156"/>
          </a:xfrm>
          <a:prstGeom prst="rect">
            <a:avLst/>
          </a:prstGeom>
        </p:spPr>
      </p:pic>
      <p:pic>
        <p:nvPicPr>
          <p:cNvPr id="15" name="Picture 14">
            <a:hlinkClick r:id="rId8" action="ppaction://hlinksldjump"/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589928" y="5201855"/>
            <a:ext cx="1231499" cy="11278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4484301"/>
      </p:ext>
    </p:extLst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2" presetClass="entr" presetSubtype="4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500"/>
                            </p:stCondLst>
                            <p:childTnLst>
                              <p:par>
                                <p:cTn id="16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12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6750"/>
                            </p:stCondLst>
                            <p:childTnLst>
                              <p:par>
                                <p:cTn id="20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12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8000"/>
                            </p:stCondLst>
                            <p:childTnLst>
                              <p:par>
                                <p:cTn id="24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12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9250"/>
                            </p:stCondLst>
                            <p:childTnLst>
                              <p:par>
                                <p:cTn id="2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9750"/>
                            </p:stCondLst>
                            <p:childTnLst>
                              <p:par>
                                <p:cTn id="32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11750"/>
                            </p:stCondLst>
                            <p:childTnLst>
                              <p:par>
                                <p:cTn id="36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8" dur="12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6" grpId="0"/>
      <p:bldP spid="7" grpId="0"/>
      <p:bldP spid="8" grpId="0"/>
      <p:bldP spid="9" grpId="0"/>
      <p:bldP spid="10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35496" y="188640"/>
            <a:ext cx="9108504" cy="1143000"/>
          </a:xfrm>
        </p:spPr>
        <p:txBody>
          <a:bodyPr/>
          <a:lstStyle/>
          <a:p>
            <a:pPr eaLnBrk="1" hangingPunct="1"/>
            <a:r>
              <a:rPr lang="lt-LT" sz="2400" kern="1200" dirty="0">
                <a:solidFill>
                  <a:schemeClr val="bg1"/>
                </a:solidFill>
                <a:latin typeface="Bell MT" panose="02020503060305020303" pitchFamily="18" charset="0"/>
              </a:rPr>
              <a:t>15 t masės traktoriaus vikšrų plotis 1 m, o ilgis – 3m. Koks vikšrinio traktoriaus slėgis į dirvą?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55576" y="1212186"/>
            <a:ext cx="6408712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lt-LT" sz="3200" dirty="0" smtClean="0"/>
              <a:t>R D</a:t>
            </a:r>
          </a:p>
          <a:p>
            <a:pPr>
              <a:lnSpc>
                <a:spcPct val="150000"/>
              </a:lnSpc>
            </a:pPr>
            <a:r>
              <a:rPr lang="lt-LT" sz="2000" dirty="0" smtClean="0"/>
              <a:t>p    d= 1m   </a:t>
            </a:r>
          </a:p>
          <a:p>
            <a:pPr>
              <a:lnSpc>
                <a:spcPct val="150000"/>
              </a:lnSpc>
            </a:pPr>
            <a:r>
              <a:rPr lang="lt-LT" sz="2000" dirty="0"/>
              <a:t> </a:t>
            </a:r>
            <a:r>
              <a:rPr lang="lt-LT" sz="2000" dirty="0" smtClean="0"/>
              <a:t>     m= 15</a:t>
            </a:r>
            <a:r>
              <a:rPr lang="en-US" sz="2000" dirty="0" smtClean="0"/>
              <a:t> </a:t>
            </a:r>
            <a:r>
              <a:rPr lang="lt-LT" sz="2000" dirty="0" smtClean="0">
                <a:cs typeface="Arial"/>
              </a:rPr>
              <a:t>·</a:t>
            </a:r>
            <a:r>
              <a:rPr lang="en-US" sz="2000" dirty="0" smtClean="0">
                <a:cs typeface="Arial"/>
              </a:rPr>
              <a:t> </a:t>
            </a:r>
            <a:r>
              <a:rPr lang="lt-LT" sz="2000" dirty="0" smtClean="0">
                <a:cs typeface="Arial"/>
              </a:rPr>
              <a:t>10</a:t>
            </a:r>
            <a:r>
              <a:rPr lang="lt-LT" sz="2000" baseline="30000" dirty="0" smtClean="0">
                <a:cs typeface="Arial"/>
              </a:rPr>
              <a:t>3</a:t>
            </a:r>
            <a:r>
              <a:rPr lang="lt-LT" sz="2000" dirty="0" smtClean="0">
                <a:cs typeface="Arial"/>
              </a:rPr>
              <a:t> kg</a:t>
            </a:r>
          </a:p>
          <a:p>
            <a:pPr>
              <a:lnSpc>
                <a:spcPct val="150000"/>
              </a:lnSpc>
            </a:pPr>
            <a:r>
              <a:rPr lang="lt-LT" sz="2000" dirty="0">
                <a:cs typeface="Arial"/>
              </a:rPr>
              <a:t> </a:t>
            </a:r>
            <a:r>
              <a:rPr lang="lt-LT" sz="2000" dirty="0" smtClean="0">
                <a:cs typeface="Arial"/>
              </a:rPr>
              <a:t>     l= 3m</a:t>
            </a:r>
            <a:endParaRPr lang="lt-LT" sz="2000" dirty="0"/>
          </a:p>
        </p:txBody>
      </p:sp>
      <p:cxnSp>
        <p:nvCxnSpPr>
          <p:cNvPr id="4" name="Tiesioji jungtis 3"/>
          <p:cNvCxnSpPr/>
          <p:nvPr/>
        </p:nvCxnSpPr>
        <p:spPr>
          <a:xfrm>
            <a:off x="1187624" y="1412776"/>
            <a:ext cx="0" cy="1872208"/>
          </a:xfrm>
          <a:prstGeom prst="line">
            <a:avLst/>
          </a:prstGeom>
          <a:ln w="2857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Tiesioji jungtis 4"/>
          <p:cNvCxnSpPr/>
          <p:nvPr/>
        </p:nvCxnSpPr>
        <p:spPr>
          <a:xfrm>
            <a:off x="683568" y="1813466"/>
            <a:ext cx="2592288" cy="0"/>
          </a:xfrm>
          <a:prstGeom prst="line">
            <a:avLst/>
          </a:prstGeom>
          <a:ln w="2857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/>
              <p:cNvSpPr txBox="1"/>
              <p:nvPr/>
            </p:nvSpPr>
            <p:spPr>
              <a:xfrm>
                <a:off x="3882112" y="1378381"/>
                <a:ext cx="1656184" cy="12450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lt-LT" sz="4000" b="0" i="1" smtClean="0">
                          <a:latin typeface="Cambria Math"/>
                        </a:rPr>
                        <m:t>𝑝</m:t>
                      </m:r>
                      <m:r>
                        <a:rPr lang="lt-LT" sz="4000" b="0" i="1" smtClean="0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lt-LT" sz="4000" b="0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lt-LT" sz="4000" b="0" i="1" smtClean="0">
                              <a:latin typeface="Cambria Math"/>
                            </a:rPr>
                            <m:t>𝐹</m:t>
                          </m:r>
                        </m:num>
                        <m:den>
                          <m:r>
                            <a:rPr lang="lt-LT" sz="4000" b="0" i="1" smtClean="0">
                              <a:latin typeface="Cambria Math"/>
                            </a:rPr>
                            <m:t>𝑆</m:t>
                          </m:r>
                        </m:den>
                      </m:f>
                    </m:oMath>
                  </m:oMathPara>
                </a14:m>
                <a:endParaRPr lang="lt-LT" dirty="0" smtClean="0"/>
              </a:p>
            </p:txBody>
          </p:sp>
        </mc:Choice>
        <mc:Fallback xmlns=""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82112" y="1378381"/>
                <a:ext cx="1656184" cy="1245021"/>
              </a:xfrm>
              <a:prstGeom prst="rect">
                <a:avLst/>
              </a:prstGeom>
              <a:blipFill rotWithShape="1"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lt-L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/>
              <p:cNvSpPr txBox="1"/>
              <p:nvPr/>
            </p:nvSpPr>
            <p:spPr>
              <a:xfrm>
                <a:off x="6146682" y="1643971"/>
                <a:ext cx="2444066" cy="70788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lt-LT" sz="4000" b="0" i="1" smtClean="0">
                          <a:latin typeface="Cambria Math"/>
                        </a:rPr>
                        <m:t>𝐹</m:t>
                      </m:r>
                      <m:r>
                        <a:rPr lang="lt-LT" sz="4000" b="0" i="1" smtClean="0">
                          <a:latin typeface="Cambria Math"/>
                        </a:rPr>
                        <m:t>=</m:t>
                      </m:r>
                      <m:r>
                        <a:rPr lang="lt-LT" sz="4000" b="0" i="1" smtClean="0">
                          <a:latin typeface="Cambria Math"/>
                        </a:rPr>
                        <m:t>𝑚</m:t>
                      </m:r>
                      <m:r>
                        <a:rPr lang="lt-LT" sz="4000" b="0" i="1" smtClean="0">
                          <a:latin typeface="Cambria Math"/>
                          <a:ea typeface="Cambria Math"/>
                        </a:rPr>
                        <m:t>∙</m:t>
                      </m:r>
                      <m:r>
                        <a:rPr lang="lt-LT" sz="4000" b="0" i="1" smtClean="0">
                          <a:latin typeface="Cambria Math"/>
                          <a:ea typeface="Cambria Math"/>
                        </a:rPr>
                        <m:t>𝑔</m:t>
                      </m:r>
                    </m:oMath>
                  </m:oMathPara>
                </a14:m>
                <a:endParaRPr lang="lt-LT" sz="4000"/>
              </a:p>
            </p:txBody>
          </p:sp>
        </mc:Choice>
        <mc:Fallback xmlns=""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46682" y="1643971"/>
                <a:ext cx="2444066" cy="707886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lt-L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4918160" y="2700209"/>
                <a:ext cx="2246128" cy="58477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lt-LT" sz="3200" b="0" i="1" smtClean="0">
                          <a:latin typeface="Cambria Math"/>
                        </a:rPr>
                        <m:t>𝑆</m:t>
                      </m:r>
                      <m:r>
                        <a:rPr lang="lt-LT" sz="3200" b="0" i="1" smtClean="0">
                          <a:latin typeface="Cambria Math"/>
                        </a:rPr>
                        <m:t>=2∙</m:t>
                      </m:r>
                      <m:r>
                        <a:rPr lang="lt-LT" sz="3200" b="0" i="1" smtClean="0">
                          <a:latin typeface="Cambria Math"/>
                          <a:ea typeface="Cambria Math"/>
                        </a:rPr>
                        <m:t>𝑑</m:t>
                      </m:r>
                      <m:r>
                        <a:rPr lang="lt-LT" sz="3200" b="0" i="1" smtClean="0">
                          <a:latin typeface="Cambria Math"/>
                          <a:ea typeface="Cambria Math"/>
                        </a:rPr>
                        <m:t>∙</m:t>
                      </m:r>
                      <m:r>
                        <a:rPr lang="lt-LT" sz="3200" b="0" i="1" smtClean="0">
                          <a:latin typeface="Cambria Math"/>
                          <a:ea typeface="Cambria Math"/>
                        </a:rPr>
                        <m:t>𝑙</m:t>
                      </m:r>
                    </m:oMath>
                  </m:oMathPara>
                </a14:m>
                <a:endParaRPr lang="lt-LT" sz="3200"/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18160" y="2700209"/>
                <a:ext cx="2246128" cy="584775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lt-L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971600" y="3861048"/>
                <a:ext cx="7260449" cy="100970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lt-LT" sz="4000" b="0" i="1" smtClean="0">
                        <a:latin typeface="Cambria Math"/>
                      </a:rPr>
                      <m:t>𝑝</m:t>
                    </m:r>
                    <m:r>
                      <a:rPr lang="lt-LT" sz="4000" b="0" i="1" smtClean="0"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lt-LT" sz="4000" b="0" i="1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lt-LT" sz="4000" b="0" i="1" smtClean="0">
                            <a:latin typeface="Cambria Math"/>
                          </a:rPr>
                          <m:t>𝑚</m:t>
                        </m:r>
                        <m:r>
                          <a:rPr lang="lt-LT" sz="4000" b="0" i="1" smtClean="0">
                            <a:latin typeface="Cambria Math"/>
                            <a:ea typeface="Cambria Math"/>
                          </a:rPr>
                          <m:t>∙</m:t>
                        </m:r>
                        <m:r>
                          <a:rPr lang="lt-LT" sz="4000" b="0" i="1" smtClean="0">
                            <a:latin typeface="Cambria Math"/>
                            <a:ea typeface="Cambria Math"/>
                          </a:rPr>
                          <m:t>𝑔</m:t>
                        </m:r>
                      </m:num>
                      <m:den>
                        <m:r>
                          <a:rPr lang="lt-LT" sz="4000" b="0" i="1" smtClean="0">
                            <a:latin typeface="Cambria Math"/>
                          </a:rPr>
                          <m:t>2</m:t>
                        </m:r>
                        <m:r>
                          <a:rPr lang="lt-LT" sz="4000" b="0" i="1" smtClean="0">
                            <a:latin typeface="Cambria Math"/>
                            <a:ea typeface="Cambria Math"/>
                          </a:rPr>
                          <m:t>∙</m:t>
                        </m:r>
                        <m:r>
                          <a:rPr lang="lt-LT" sz="4000" b="0" i="1" smtClean="0">
                            <a:latin typeface="Cambria Math"/>
                            <a:ea typeface="Cambria Math"/>
                          </a:rPr>
                          <m:t>𝑑</m:t>
                        </m:r>
                        <m:r>
                          <a:rPr lang="lt-LT" sz="4000" b="0" i="1" smtClean="0">
                            <a:latin typeface="Cambria Math"/>
                            <a:ea typeface="Cambria Math"/>
                          </a:rPr>
                          <m:t>∙</m:t>
                        </m:r>
                        <m:r>
                          <a:rPr lang="lt-LT" sz="4000" b="0" i="1" smtClean="0">
                            <a:latin typeface="Cambria Math"/>
                            <a:ea typeface="Cambria Math"/>
                          </a:rPr>
                          <m:t>𝑙</m:t>
                        </m:r>
                      </m:den>
                    </m:f>
                    <m:r>
                      <a:rPr lang="lt-LT" sz="4000" b="0" i="1" smtClean="0"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lt-LT" sz="4000" b="0" i="1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lt-LT" sz="4000" b="0" i="1" smtClean="0">
                            <a:latin typeface="Cambria Math"/>
                          </a:rPr>
                          <m:t>15</m:t>
                        </m:r>
                        <m:r>
                          <a:rPr lang="lt-LT" sz="4000" b="0" i="1" smtClean="0">
                            <a:latin typeface="Cambria Math"/>
                            <a:ea typeface="Cambria Math"/>
                          </a:rPr>
                          <m:t>∙10</m:t>
                        </m:r>
                        <m:r>
                          <a:rPr lang="lt-LT" sz="4000" b="0" i="1" baseline="30000" smtClean="0">
                            <a:latin typeface="Cambria Math"/>
                            <a:ea typeface="Cambria Math"/>
                          </a:rPr>
                          <m:t>3</m:t>
                        </m:r>
                        <m:r>
                          <a:rPr lang="lt-LT" sz="4000" b="0" i="1" smtClean="0">
                            <a:latin typeface="Cambria Math"/>
                            <a:ea typeface="Cambria Math"/>
                          </a:rPr>
                          <m:t> </m:t>
                        </m:r>
                        <m:r>
                          <a:rPr lang="lt-LT" sz="4000" b="0" i="1" smtClean="0">
                            <a:latin typeface="Cambria Math"/>
                            <a:ea typeface="Cambria Math"/>
                          </a:rPr>
                          <m:t>𝑘𝑔</m:t>
                        </m:r>
                        <m:r>
                          <a:rPr lang="lt-LT" sz="4000" b="0" i="1" smtClean="0">
                            <a:latin typeface="Cambria Math"/>
                            <a:ea typeface="Cambria Math"/>
                          </a:rPr>
                          <m:t> ∙10 </m:t>
                        </m:r>
                        <m:f>
                          <m:fPr>
                            <m:type m:val="skw"/>
                            <m:ctrlPr>
                              <a:rPr lang="lt-LT" sz="4000" b="0" i="1" smtClean="0">
                                <a:latin typeface="Cambria Math"/>
                                <a:ea typeface="Cambria Math"/>
                              </a:rPr>
                            </m:ctrlPr>
                          </m:fPr>
                          <m:num>
                            <m:r>
                              <a:rPr lang="lt-LT" sz="4000" b="0" i="1" smtClean="0">
                                <a:latin typeface="Cambria Math"/>
                                <a:ea typeface="Cambria Math"/>
                              </a:rPr>
                              <m:t>𝑚</m:t>
                            </m:r>
                          </m:num>
                          <m:den>
                            <m:r>
                              <a:rPr lang="lt-LT" sz="4000" b="0" i="1" smtClean="0">
                                <a:latin typeface="Cambria Math"/>
                                <a:ea typeface="Cambria Math"/>
                              </a:rPr>
                              <m:t>𝑠</m:t>
                            </m:r>
                            <m:r>
                              <a:rPr lang="lt-LT" sz="4000" b="0" i="1" baseline="30000" smtClean="0">
                                <a:latin typeface="Cambria Math"/>
                                <a:ea typeface="Cambria Math"/>
                              </a:rPr>
                              <m:t>2</m:t>
                            </m:r>
                          </m:den>
                        </m:f>
                      </m:num>
                      <m:den>
                        <m:r>
                          <a:rPr lang="lt-LT" sz="4000" b="0" i="1" smtClean="0">
                            <a:latin typeface="Cambria Math"/>
                          </a:rPr>
                          <m:t>2</m:t>
                        </m:r>
                        <m:r>
                          <a:rPr lang="lt-LT" sz="4000" b="0" i="1" smtClean="0">
                            <a:latin typeface="Cambria Math"/>
                            <a:ea typeface="Cambria Math"/>
                          </a:rPr>
                          <m:t>∙1</m:t>
                        </m:r>
                        <m:r>
                          <a:rPr lang="lt-LT" sz="4000" b="0" i="1" smtClean="0">
                            <a:latin typeface="Cambria Math"/>
                            <a:ea typeface="Cambria Math"/>
                          </a:rPr>
                          <m:t>𝑚</m:t>
                        </m:r>
                        <m:r>
                          <a:rPr lang="lt-LT" sz="4000" b="0" i="1" smtClean="0">
                            <a:latin typeface="Cambria Math"/>
                            <a:ea typeface="Cambria Math"/>
                          </a:rPr>
                          <m:t>∙3</m:t>
                        </m:r>
                        <m:r>
                          <a:rPr lang="lt-LT" sz="4000" b="0" i="1" smtClean="0">
                            <a:latin typeface="Cambria Math"/>
                            <a:ea typeface="Cambria Math"/>
                          </a:rPr>
                          <m:t>𝑚</m:t>
                        </m:r>
                      </m:den>
                    </m:f>
                  </m:oMath>
                </a14:m>
                <a:r>
                  <a:rPr lang="lt-LT" sz="3200" dirty="0" smtClean="0"/>
                  <a:t>=</a:t>
                </a:r>
                <a:r>
                  <a:rPr lang="en-US" sz="3200" dirty="0" smtClean="0"/>
                  <a:t>25 </a:t>
                </a:r>
                <a:r>
                  <a:rPr lang="en-US" sz="3200" dirty="0" err="1" smtClean="0"/>
                  <a:t>kPa</a:t>
                </a:r>
                <a:endParaRPr lang="lt-LT" sz="3200" dirty="0"/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71600" y="3861048"/>
                <a:ext cx="7260449" cy="1009700"/>
              </a:xfrm>
              <a:prstGeom prst="rect">
                <a:avLst/>
              </a:prstGeom>
              <a:blipFill rotWithShape="0">
                <a:blip r:embed="rId5"/>
                <a:stretch>
                  <a:fillRect r="-1343" b="-241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4" name="TextBox 13"/>
          <p:cNvSpPr txBox="1"/>
          <p:nvPr/>
        </p:nvSpPr>
        <p:spPr>
          <a:xfrm>
            <a:off x="3840323" y="5324489"/>
            <a:ext cx="352839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sz="4000" dirty="0" smtClean="0"/>
              <a:t>Ats.: 25 kPa</a:t>
            </a:r>
            <a:endParaRPr lang="lt-LT" sz="4000" dirty="0"/>
          </a:p>
        </p:txBody>
      </p:sp>
      <p:pic>
        <p:nvPicPr>
          <p:cNvPr id="12" name="Picture 2" descr="http://www.lkc.sk/assets/images/home-button.png">
            <a:hlinkClick r:id="rId6" action="ppaction://hlinksldjump"/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42393"/>
            <a:ext cx="712575" cy="7156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Управляющая кнопка: далее 6">
            <a:hlinkClick r:id="rId8" action="ppaction://hlinksldjump" highlightClick="1"/>
          </p:cNvPr>
          <p:cNvSpPr/>
          <p:nvPr/>
        </p:nvSpPr>
        <p:spPr>
          <a:xfrm>
            <a:off x="8497391" y="6448187"/>
            <a:ext cx="648072" cy="392300"/>
          </a:xfrm>
          <a:prstGeom prst="actionButtonForwardNex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6" name="Picture 5">
            <a:hlinkClick r:id="rId8" action="ppaction://hlinksldjump"/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616299" y="5297590"/>
            <a:ext cx="1231499" cy="11278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5372042"/>
      </p:ext>
    </p:extLst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3500"/>
                            </p:stCondLst>
                            <p:childTnLst>
                              <p:par>
                                <p:cTn id="1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12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4750"/>
                            </p:stCondLst>
                            <p:childTnLst>
                              <p:par>
                                <p:cTn id="1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12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6000"/>
                            </p:stCondLst>
                            <p:childTnLst>
                              <p:par>
                                <p:cTn id="2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12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7250"/>
                            </p:stCondLst>
                            <p:childTnLst>
                              <p:par>
                                <p:cTn id="2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9250"/>
                            </p:stCondLst>
                            <p:childTnLst>
                              <p:par>
                                <p:cTn id="3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12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8" grpId="0"/>
      <p:bldP spid="9" grpId="0"/>
      <p:bldP spid="10" grpId="0"/>
      <p:bldP spid="11" grpId="0"/>
      <p:bldP spid="14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79512" y="347498"/>
            <a:ext cx="885698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2400" dirty="0" err="1">
                <a:solidFill>
                  <a:schemeClr val="bg1"/>
                </a:solidFill>
                <a:latin typeface="Bell MT" panose="02020503060305020303" pitchFamily="18" charset="0"/>
                <a:ea typeface="+mj-ea"/>
                <a:cs typeface="+mj-cs"/>
              </a:rPr>
              <a:t>Stiklinės</a:t>
            </a:r>
            <a:r>
              <a:rPr lang="en-US" sz="2400" dirty="0">
                <a:solidFill>
                  <a:schemeClr val="bg1"/>
                </a:solidFill>
                <a:latin typeface="Bell MT" panose="02020503060305020303" pitchFamily="18" charset="0"/>
                <a:ea typeface="+mj-ea"/>
                <a:cs typeface="+mj-cs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Bell MT" panose="02020503060305020303" pitchFamily="18" charset="0"/>
                <a:ea typeface="+mj-ea"/>
                <a:cs typeface="+mj-cs"/>
              </a:rPr>
              <a:t>su</a:t>
            </a:r>
            <a:r>
              <a:rPr lang="en-US" sz="2400" dirty="0">
                <a:solidFill>
                  <a:schemeClr val="bg1"/>
                </a:solidFill>
                <a:latin typeface="Bell MT" panose="02020503060305020303" pitchFamily="18" charset="0"/>
                <a:ea typeface="+mj-ea"/>
                <a:cs typeface="+mj-cs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Bell MT" panose="02020503060305020303" pitchFamily="18" charset="0"/>
                <a:ea typeface="+mj-ea"/>
                <a:cs typeface="+mj-cs"/>
              </a:rPr>
              <a:t>vandeniu</a:t>
            </a:r>
            <a:r>
              <a:rPr lang="en-US" sz="2400" dirty="0">
                <a:solidFill>
                  <a:schemeClr val="bg1"/>
                </a:solidFill>
                <a:latin typeface="Bell MT" panose="02020503060305020303" pitchFamily="18" charset="0"/>
                <a:ea typeface="+mj-ea"/>
                <a:cs typeface="+mj-cs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Bell MT" panose="02020503060305020303" pitchFamily="18" charset="0"/>
                <a:ea typeface="+mj-ea"/>
                <a:cs typeface="+mj-cs"/>
              </a:rPr>
              <a:t>slėgis</a:t>
            </a:r>
            <a:r>
              <a:rPr lang="en-US" sz="2400" dirty="0">
                <a:solidFill>
                  <a:schemeClr val="bg1"/>
                </a:solidFill>
                <a:latin typeface="Bell MT" panose="02020503060305020303" pitchFamily="18" charset="0"/>
                <a:ea typeface="+mj-ea"/>
                <a:cs typeface="+mj-cs"/>
              </a:rPr>
              <a:t> į </a:t>
            </a:r>
            <a:r>
              <a:rPr lang="en-US" sz="2400" dirty="0" err="1">
                <a:solidFill>
                  <a:schemeClr val="bg1"/>
                </a:solidFill>
                <a:latin typeface="Bell MT" panose="02020503060305020303" pitchFamily="18" charset="0"/>
                <a:ea typeface="+mj-ea"/>
                <a:cs typeface="+mj-cs"/>
              </a:rPr>
              <a:t>stalą</a:t>
            </a:r>
            <a:r>
              <a:rPr lang="en-US" sz="2400" dirty="0">
                <a:solidFill>
                  <a:schemeClr val="bg1"/>
                </a:solidFill>
                <a:latin typeface="Bell MT" panose="02020503060305020303" pitchFamily="18" charset="0"/>
                <a:ea typeface="+mj-ea"/>
                <a:cs typeface="+mj-cs"/>
              </a:rPr>
              <a:t> 1,25 </a:t>
            </a:r>
            <a:r>
              <a:rPr lang="en-US" sz="2400" dirty="0" err="1">
                <a:solidFill>
                  <a:schemeClr val="bg1"/>
                </a:solidFill>
                <a:latin typeface="Bell MT" panose="02020503060305020303" pitchFamily="18" charset="0"/>
                <a:ea typeface="+mj-ea"/>
                <a:cs typeface="+mj-cs"/>
              </a:rPr>
              <a:t>kPa</a:t>
            </a:r>
            <a:r>
              <a:rPr lang="en-US" sz="2400" dirty="0">
                <a:solidFill>
                  <a:schemeClr val="bg1"/>
                </a:solidFill>
                <a:latin typeface="Bell MT" panose="02020503060305020303" pitchFamily="18" charset="0"/>
                <a:ea typeface="+mj-ea"/>
                <a:cs typeface="+mj-cs"/>
              </a:rPr>
              <a:t>. </a:t>
            </a:r>
            <a:r>
              <a:rPr lang="en-US" sz="2400" dirty="0" err="1">
                <a:solidFill>
                  <a:schemeClr val="bg1"/>
                </a:solidFill>
                <a:latin typeface="Bell MT" panose="02020503060305020303" pitchFamily="18" charset="0"/>
                <a:ea typeface="+mj-ea"/>
                <a:cs typeface="+mj-cs"/>
              </a:rPr>
              <a:t>Stiklinės</a:t>
            </a:r>
            <a:r>
              <a:rPr lang="en-US" sz="2400" dirty="0">
                <a:solidFill>
                  <a:schemeClr val="bg1"/>
                </a:solidFill>
                <a:latin typeface="Bell MT" panose="02020503060305020303" pitchFamily="18" charset="0"/>
                <a:ea typeface="+mj-ea"/>
                <a:cs typeface="+mj-cs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Bell MT" panose="02020503060305020303" pitchFamily="18" charset="0"/>
                <a:ea typeface="+mj-ea"/>
                <a:cs typeface="+mj-cs"/>
              </a:rPr>
              <a:t>dugno</a:t>
            </a:r>
            <a:r>
              <a:rPr lang="en-US" sz="2400" dirty="0">
                <a:solidFill>
                  <a:schemeClr val="bg1"/>
                </a:solidFill>
                <a:latin typeface="Bell MT" panose="02020503060305020303" pitchFamily="18" charset="0"/>
                <a:ea typeface="+mj-ea"/>
                <a:cs typeface="+mj-cs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Bell MT" panose="02020503060305020303" pitchFamily="18" charset="0"/>
                <a:ea typeface="+mj-ea"/>
                <a:cs typeface="+mj-cs"/>
              </a:rPr>
              <a:t>plotas</a:t>
            </a:r>
            <a:r>
              <a:rPr lang="en-US" sz="2400" dirty="0">
                <a:solidFill>
                  <a:schemeClr val="bg1"/>
                </a:solidFill>
                <a:latin typeface="Bell MT" panose="02020503060305020303" pitchFamily="18" charset="0"/>
                <a:ea typeface="+mj-ea"/>
                <a:cs typeface="+mj-cs"/>
              </a:rPr>
              <a:t> 20 </a:t>
            </a:r>
            <a:r>
              <a:rPr lang="en-US" sz="2400" dirty="0" err="1">
                <a:solidFill>
                  <a:schemeClr val="bg1"/>
                </a:solidFill>
                <a:latin typeface="Bell MT" panose="02020503060305020303" pitchFamily="18" charset="0"/>
                <a:ea typeface="+mj-ea"/>
                <a:cs typeface="+mj-cs"/>
              </a:rPr>
              <a:t>cm</a:t>
            </a:r>
            <a:r>
              <a:rPr lang="en-US" sz="2400" baseline="30000" dirty="0" err="1">
                <a:solidFill>
                  <a:schemeClr val="bg1"/>
                </a:solidFill>
                <a:latin typeface="Bell MT" panose="02020503060305020303" pitchFamily="18" charset="0"/>
                <a:ea typeface="+mj-ea"/>
                <a:cs typeface="+mj-cs"/>
              </a:rPr>
              <a:t>2</a:t>
            </a:r>
            <a:r>
              <a:rPr lang="en-US" sz="2400" dirty="0">
                <a:solidFill>
                  <a:schemeClr val="bg1"/>
                </a:solidFill>
                <a:latin typeface="Bell MT" panose="02020503060305020303" pitchFamily="18" charset="0"/>
                <a:ea typeface="+mj-ea"/>
                <a:cs typeface="+mj-cs"/>
              </a:rPr>
              <a:t>. </a:t>
            </a:r>
            <a:r>
              <a:rPr lang="en-US" sz="2400" dirty="0" err="1">
                <a:solidFill>
                  <a:schemeClr val="bg1"/>
                </a:solidFill>
                <a:latin typeface="Bell MT" panose="02020503060305020303" pitchFamily="18" charset="0"/>
                <a:ea typeface="+mj-ea"/>
                <a:cs typeface="+mj-cs"/>
              </a:rPr>
              <a:t>Kokia</a:t>
            </a:r>
            <a:r>
              <a:rPr lang="en-US" sz="2400" dirty="0">
                <a:solidFill>
                  <a:schemeClr val="bg1"/>
                </a:solidFill>
                <a:latin typeface="Bell MT" panose="02020503060305020303" pitchFamily="18" charset="0"/>
                <a:ea typeface="+mj-ea"/>
                <a:cs typeface="+mj-cs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Bell MT" panose="02020503060305020303" pitchFamily="18" charset="0"/>
                <a:ea typeface="+mj-ea"/>
                <a:cs typeface="+mj-cs"/>
              </a:rPr>
              <a:t>stiklinės</a:t>
            </a:r>
            <a:r>
              <a:rPr lang="en-US" sz="2400" dirty="0">
                <a:solidFill>
                  <a:schemeClr val="bg1"/>
                </a:solidFill>
                <a:latin typeface="Bell MT" panose="02020503060305020303" pitchFamily="18" charset="0"/>
                <a:ea typeface="+mj-ea"/>
                <a:cs typeface="+mj-cs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Bell MT" panose="02020503060305020303" pitchFamily="18" charset="0"/>
                <a:ea typeface="+mj-ea"/>
                <a:cs typeface="+mj-cs"/>
              </a:rPr>
              <a:t>su</a:t>
            </a:r>
            <a:r>
              <a:rPr lang="en-US" sz="2400" dirty="0">
                <a:solidFill>
                  <a:schemeClr val="bg1"/>
                </a:solidFill>
                <a:latin typeface="Bell MT" panose="02020503060305020303" pitchFamily="18" charset="0"/>
                <a:ea typeface="+mj-ea"/>
                <a:cs typeface="+mj-cs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Bell MT" panose="02020503060305020303" pitchFamily="18" charset="0"/>
                <a:ea typeface="+mj-ea"/>
                <a:cs typeface="+mj-cs"/>
              </a:rPr>
              <a:t>vandeniu</a:t>
            </a:r>
            <a:r>
              <a:rPr lang="en-US" sz="2400" dirty="0">
                <a:solidFill>
                  <a:schemeClr val="bg1"/>
                </a:solidFill>
                <a:latin typeface="Bell MT" panose="02020503060305020303" pitchFamily="18" charset="0"/>
                <a:ea typeface="+mj-ea"/>
                <a:cs typeface="+mj-cs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Bell MT" panose="02020503060305020303" pitchFamily="18" charset="0"/>
                <a:ea typeface="+mj-ea"/>
                <a:cs typeface="+mj-cs"/>
              </a:rPr>
              <a:t>masė</a:t>
            </a:r>
            <a:r>
              <a:rPr lang="en-US" sz="2400" dirty="0">
                <a:solidFill>
                  <a:schemeClr val="bg1"/>
                </a:solidFill>
                <a:latin typeface="Bell MT" panose="02020503060305020303" pitchFamily="18" charset="0"/>
                <a:ea typeface="+mj-ea"/>
                <a:cs typeface="+mj-cs"/>
              </a:rPr>
              <a:t>?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55576" y="1212186"/>
            <a:ext cx="6408712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lt-LT" sz="3200" dirty="0" smtClean="0"/>
              <a:t>R D</a:t>
            </a:r>
          </a:p>
          <a:p>
            <a:pPr>
              <a:lnSpc>
                <a:spcPct val="150000"/>
              </a:lnSpc>
            </a:pPr>
            <a:r>
              <a:rPr lang="en-US" sz="2000" dirty="0"/>
              <a:t>m</a:t>
            </a:r>
            <a:r>
              <a:rPr lang="lt-LT" sz="2000" dirty="0" smtClean="0"/>
              <a:t>   </a:t>
            </a:r>
            <a:r>
              <a:rPr lang="en-US" sz="2000" dirty="0" smtClean="0"/>
              <a:t>p</a:t>
            </a:r>
            <a:r>
              <a:rPr lang="lt-LT" sz="2000" dirty="0" smtClean="0"/>
              <a:t>= </a:t>
            </a:r>
            <a:r>
              <a:rPr lang="en-US" sz="2000" dirty="0" smtClean="0"/>
              <a:t>1250 Pa</a:t>
            </a:r>
            <a:r>
              <a:rPr lang="lt-LT" sz="2000" dirty="0" smtClean="0"/>
              <a:t> </a:t>
            </a:r>
          </a:p>
          <a:p>
            <a:pPr>
              <a:lnSpc>
                <a:spcPct val="150000"/>
              </a:lnSpc>
            </a:pPr>
            <a:r>
              <a:rPr lang="lt-LT" sz="2000" dirty="0"/>
              <a:t> </a:t>
            </a:r>
            <a:r>
              <a:rPr lang="lt-LT" sz="2000" dirty="0" smtClean="0"/>
              <a:t>     </a:t>
            </a:r>
            <a:r>
              <a:rPr lang="en-US" sz="2000" dirty="0" smtClean="0"/>
              <a:t>S=20 </a:t>
            </a:r>
            <a:r>
              <a:rPr lang="lt-LT" sz="2000" dirty="0">
                <a:cs typeface="Arial"/>
              </a:rPr>
              <a:t>·</a:t>
            </a:r>
            <a:r>
              <a:rPr lang="en-US" sz="2000" dirty="0" smtClean="0"/>
              <a:t> 10</a:t>
            </a:r>
            <a:r>
              <a:rPr lang="en-US" sz="2400" baseline="30000" dirty="0" smtClean="0">
                <a:ea typeface="+mj-ea"/>
                <a:cs typeface="+mj-cs"/>
              </a:rPr>
              <a:t>-4</a:t>
            </a:r>
            <a:r>
              <a:rPr lang="en-US" sz="2000" dirty="0" smtClean="0"/>
              <a:t>m</a:t>
            </a:r>
            <a:r>
              <a:rPr lang="en-US" sz="2400" baseline="30000" dirty="0" smtClean="0">
                <a:ea typeface="+mj-ea"/>
                <a:cs typeface="+mj-cs"/>
              </a:rPr>
              <a:t>2</a:t>
            </a:r>
            <a:endParaRPr lang="lt-LT" sz="2400" baseline="30000" dirty="0">
              <a:ea typeface="+mj-ea"/>
              <a:cs typeface="+mj-cs"/>
            </a:endParaRPr>
          </a:p>
        </p:txBody>
      </p:sp>
      <p:cxnSp>
        <p:nvCxnSpPr>
          <p:cNvPr id="4" name="Tiesioji jungtis 4"/>
          <p:cNvCxnSpPr/>
          <p:nvPr/>
        </p:nvCxnSpPr>
        <p:spPr>
          <a:xfrm>
            <a:off x="1187624" y="1412776"/>
            <a:ext cx="0" cy="1872208"/>
          </a:xfrm>
          <a:prstGeom prst="line">
            <a:avLst/>
          </a:prstGeom>
          <a:ln w="2857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Tiesioji jungtis 5"/>
          <p:cNvCxnSpPr/>
          <p:nvPr/>
        </p:nvCxnSpPr>
        <p:spPr>
          <a:xfrm>
            <a:off x="683568" y="1813466"/>
            <a:ext cx="2592288" cy="0"/>
          </a:xfrm>
          <a:prstGeom prst="line">
            <a:avLst/>
          </a:prstGeom>
          <a:ln w="2857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3866621" y="1412058"/>
                <a:ext cx="1656184" cy="12450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lt-LT" sz="4000" b="0" i="1" smtClean="0">
                          <a:latin typeface="Cambria Math"/>
                        </a:rPr>
                        <m:t>𝑝</m:t>
                      </m:r>
                      <m:r>
                        <a:rPr lang="lt-LT" sz="4000" b="0" i="1" smtClean="0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lt-LT" sz="4000" b="0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lt-LT" sz="4000" b="0" i="1" smtClean="0">
                              <a:latin typeface="Cambria Math"/>
                            </a:rPr>
                            <m:t>𝐹</m:t>
                          </m:r>
                        </m:num>
                        <m:den>
                          <m:r>
                            <a:rPr lang="lt-LT" sz="4000" b="0" i="1" smtClean="0">
                              <a:latin typeface="Cambria Math"/>
                            </a:rPr>
                            <m:t>𝑆</m:t>
                          </m:r>
                        </m:den>
                      </m:f>
                    </m:oMath>
                  </m:oMathPara>
                </a14:m>
                <a:endParaRPr lang="lt-LT" dirty="0" smtClean="0"/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66621" y="1412058"/>
                <a:ext cx="1656184" cy="1245021"/>
              </a:xfrm>
              <a:prstGeom prst="rect">
                <a:avLst/>
              </a:prstGeom>
              <a:blipFill rotWithShape="1"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/>
              <p:cNvSpPr txBox="1"/>
              <p:nvPr/>
            </p:nvSpPr>
            <p:spPr>
              <a:xfrm>
                <a:off x="6131191" y="1704505"/>
                <a:ext cx="2444066" cy="70788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lt-LT" sz="4000" b="0" i="1" smtClean="0">
                          <a:latin typeface="Cambria Math"/>
                        </a:rPr>
                        <m:t>𝐹</m:t>
                      </m:r>
                      <m:r>
                        <a:rPr lang="lt-LT" sz="4000" b="0" i="1" smtClean="0">
                          <a:latin typeface="Cambria Math"/>
                        </a:rPr>
                        <m:t>=</m:t>
                      </m:r>
                      <m:r>
                        <a:rPr lang="lt-LT" sz="4000" b="0" i="1" smtClean="0">
                          <a:latin typeface="Cambria Math"/>
                        </a:rPr>
                        <m:t>𝑚</m:t>
                      </m:r>
                      <m:r>
                        <a:rPr lang="lt-LT" sz="4000" b="0" i="1" smtClean="0">
                          <a:latin typeface="Cambria Math"/>
                          <a:ea typeface="Cambria Math"/>
                        </a:rPr>
                        <m:t>∙</m:t>
                      </m:r>
                      <m:r>
                        <a:rPr lang="lt-LT" sz="4000" b="0" i="1" smtClean="0">
                          <a:latin typeface="Cambria Math"/>
                          <a:ea typeface="Cambria Math"/>
                        </a:rPr>
                        <m:t>𝑔</m:t>
                      </m:r>
                    </m:oMath>
                  </m:oMathPara>
                </a14:m>
                <a:endParaRPr lang="lt-LT" sz="4000" dirty="0"/>
              </a:p>
            </p:txBody>
          </p:sp>
        </mc:Choice>
        <mc:Fallback xmlns=""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31191" y="1704505"/>
                <a:ext cx="2444066" cy="707886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4837984" y="2852936"/>
                <a:ext cx="2281971" cy="104137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lt-LT" sz="3600" b="0" i="1" smtClean="0">
                          <a:latin typeface="Cambria Math"/>
                        </a:rPr>
                        <m:t>𝑝</m:t>
                      </m:r>
                      <m:r>
                        <a:rPr lang="lt-LT" sz="3600" b="0" i="1" smtClean="0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lt-LT" sz="3600" b="0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lt-LT" sz="3600" b="0" i="1" smtClean="0">
                              <a:latin typeface="Cambria Math"/>
                            </a:rPr>
                            <m:t>𝑚</m:t>
                          </m:r>
                          <m:r>
                            <a:rPr lang="lt-LT" sz="3600" b="0" i="1" smtClean="0">
                              <a:latin typeface="Cambria Math"/>
                            </a:rPr>
                            <m:t> ∙</m:t>
                          </m:r>
                          <m:r>
                            <a:rPr lang="lt-LT" sz="3600" b="0" i="1" smtClean="0">
                              <a:latin typeface="Cambria Math"/>
                              <a:ea typeface="Cambria Math"/>
                            </a:rPr>
                            <m:t>𝑔</m:t>
                          </m:r>
                        </m:num>
                        <m:den>
                          <m:r>
                            <a:rPr lang="lt-LT" sz="3600" b="0" i="1" smtClean="0">
                              <a:latin typeface="Cambria Math"/>
                            </a:rPr>
                            <m:t>𝑆</m:t>
                          </m:r>
                        </m:den>
                      </m:f>
                    </m:oMath>
                  </m:oMathPara>
                </a14:m>
                <a:endParaRPr lang="lt-LT" sz="3600" dirty="0"/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37984" y="2852936"/>
                <a:ext cx="2281971" cy="1041375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/>
              <p:cNvSpPr txBox="1"/>
              <p:nvPr/>
            </p:nvSpPr>
            <p:spPr>
              <a:xfrm>
                <a:off x="1220219" y="4035888"/>
                <a:ext cx="7414735" cy="95442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sz="3600" b="0" i="1" smtClean="0">
                        <a:latin typeface="Cambria Math"/>
                      </a:rPr>
                      <m:t>𝑚</m:t>
                    </m:r>
                    <m:r>
                      <a:rPr lang="en-US" sz="3600" b="0" i="1" smtClean="0"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en-US" sz="3600" b="0" i="1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en-US" sz="3600" b="0" i="1" smtClean="0">
                            <a:latin typeface="Cambria Math"/>
                          </a:rPr>
                          <m:t>𝑝</m:t>
                        </m:r>
                        <m:r>
                          <a:rPr lang="en-US" sz="3600" b="0" i="1" smtClean="0">
                            <a:latin typeface="Cambria Math"/>
                            <a:ea typeface="Cambria Math"/>
                          </a:rPr>
                          <m:t>∙</m:t>
                        </m:r>
                        <m:r>
                          <a:rPr lang="en-US" sz="3600" b="0" i="1" smtClean="0">
                            <a:latin typeface="Cambria Math"/>
                            <a:ea typeface="Cambria Math"/>
                          </a:rPr>
                          <m:t>𝑆</m:t>
                        </m:r>
                      </m:num>
                      <m:den>
                        <m:r>
                          <a:rPr lang="en-US" sz="3600" b="0" i="1" smtClean="0">
                            <a:latin typeface="Cambria Math"/>
                          </a:rPr>
                          <m:t>𝑔</m:t>
                        </m:r>
                      </m:den>
                    </m:f>
                    <m:r>
                      <a:rPr lang="en-US" sz="3600" b="0" i="1" smtClean="0"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en-US" sz="3600" b="0" i="1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en-US" sz="3600" b="0" i="1" smtClean="0">
                            <a:latin typeface="Cambria Math"/>
                          </a:rPr>
                          <m:t>1250</m:t>
                        </m:r>
                        <m:r>
                          <a:rPr lang="en-US" sz="3600" b="0" i="1" smtClean="0">
                            <a:latin typeface="Cambria Math"/>
                            <a:ea typeface="Cambria Math"/>
                          </a:rPr>
                          <m:t>∙20∙10</m:t>
                        </m:r>
                        <m:r>
                          <a:rPr lang="en-US" sz="3600" b="0" i="1" baseline="16000" smtClean="0">
                            <a:latin typeface="Cambria Math"/>
                            <a:ea typeface="Cambria Math"/>
                          </a:rPr>
                          <m:t>−</m:t>
                        </m:r>
                        <m:r>
                          <a:rPr lang="en-US" sz="3600" b="0" i="1" baseline="30000" smtClean="0">
                            <a:latin typeface="Cambria Math"/>
                            <a:ea typeface="Cambria Math"/>
                          </a:rPr>
                          <m:t>4</m:t>
                        </m:r>
                        <m:r>
                          <a:rPr lang="en-US" sz="3600" b="0" i="1" smtClean="0">
                            <a:latin typeface="Cambria Math"/>
                            <a:ea typeface="Cambria Math"/>
                          </a:rPr>
                          <m:t>𝑚</m:t>
                        </m:r>
                        <m:r>
                          <a:rPr lang="en-US" sz="3600" b="0" i="1" baseline="30000" smtClean="0">
                            <a:latin typeface="Cambria Math"/>
                            <a:ea typeface="Cambria Math"/>
                          </a:rPr>
                          <m:t>2</m:t>
                        </m:r>
                      </m:num>
                      <m:den>
                        <m:r>
                          <a:rPr lang="en-US" sz="3600" b="0" i="1" smtClean="0">
                            <a:latin typeface="Cambria Math"/>
                          </a:rPr>
                          <m:t>10</m:t>
                        </m:r>
                        <m:r>
                          <a:rPr lang="en-US" sz="3600" b="0" i="1" smtClean="0">
                            <a:latin typeface="Cambria Math"/>
                          </a:rPr>
                          <m:t>𝑚</m:t>
                        </m:r>
                        <m:r>
                          <a:rPr lang="en-US" sz="3600" b="0" i="1" smtClean="0">
                            <a:latin typeface="Cambria Math"/>
                          </a:rPr>
                          <m:t>/</m:t>
                        </m:r>
                        <m:r>
                          <a:rPr lang="en-US" sz="3600" b="0" i="1" smtClean="0">
                            <a:latin typeface="Cambria Math"/>
                          </a:rPr>
                          <m:t>𝑠</m:t>
                        </m:r>
                        <m:r>
                          <a:rPr lang="en-US" sz="3600" b="0" i="1" baseline="30000" smtClean="0">
                            <a:latin typeface="Cambria Math"/>
                          </a:rPr>
                          <m:t>2</m:t>
                        </m:r>
                      </m:den>
                    </m:f>
                  </m:oMath>
                </a14:m>
                <a:r>
                  <a:rPr lang="en-US" sz="2800" dirty="0" smtClean="0"/>
                  <a:t>=0,25 kg</a:t>
                </a:r>
                <a:endParaRPr lang="en-US" sz="2800" dirty="0"/>
              </a:p>
            </p:txBody>
          </p:sp>
        </mc:Choice>
        <mc:Fallback xmlns="">
          <p:sp>
            <p:nvSpPr>
              <p:cNvPr id="12" name="TextBox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20219" y="4035888"/>
                <a:ext cx="7414735" cy="954428"/>
              </a:xfrm>
              <a:prstGeom prst="rect">
                <a:avLst/>
              </a:prstGeom>
              <a:blipFill rotWithShape="0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" name="TextBox 12"/>
          <p:cNvSpPr txBox="1"/>
          <p:nvPr/>
        </p:nvSpPr>
        <p:spPr>
          <a:xfrm>
            <a:off x="3044354" y="5535061"/>
            <a:ext cx="376646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sz="4000" dirty="0" smtClean="0"/>
              <a:t>Ats.:</a:t>
            </a:r>
            <a:r>
              <a:rPr lang="en-US" sz="4000" dirty="0" smtClean="0"/>
              <a:t> m=0,25 kg</a:t>
            </a:r>
            <a:endParaRPr lang="lt-LT" sz="4000" dirty="0"/>
          </a:p>
        </p:txBody>
      </p:sp>
      <p:pic>
        <p:nvPicPr>
          <p:cNvPr id="14" name="Picture 2" descr="http://www.lkc.sk/assets/images/home-button.png">
            <a:hlinkClick r:id="rId6" action="ppaction://hlinksldjump"/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42393"/>
            <a:ext cx="712575" cy="7156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Управляющая кнопка: далее 6">
            <a:hlinkClick r:id="rId8" action="ppaction://hlinksldjump" highlightClick="1"/>
          </p:cNvPr>
          <p:cNvSpPr/>
          <p:nvPr/>
        </p:nvSpPr>
        <p:spPr>
          <a:xfrm>
            <a:off x="8497391" y="6448187"/>
            <a:ext cx="648072" cy="392300"/>
          </a:xfrm>
          <a:prstGeom prst="actionButtonForwardNex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8" name="Picture 7">
            <a:hlinkClick r:id="rId8" action="ppaction://hlinksldjump"/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815243" y="5269784"/>
            <a:ext cx="1231499" cy="11278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482138"/>
      </p:ext>
    </p:extLst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2" presetClass="entr" presetSubtype="4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500"/>
                            </p:stCondLst>
                            <p:childTnLst>
                              <p:par>
                                <p:cTn id="16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12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6750"/>
                            </p:stCondLst>
                            <p:childTnLst>
                              <p:par>
                                <p:cTn id="20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12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8000"/>
                            </p:stCondLst>
                            <p:childTnLst>
                              <p:par>
                                <p:cTn id="24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12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9250"/>
                            </p:stCondLst>
                            <p:childTnLst>
                              <p:par>
                                <p:cTn id="28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1250"/>
                            </p:stCondLst>
                            <p:childTnLst>
                              <p:par>
                                <p:cTn id="32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12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6" grpId="0"/>
      <p:bldP spid="7" grpId="0"/>
      <p:bldP spid="10" grpId="0"/>
      <p:bldP spid="12" grpId="0"/>
      <p:bldP spid="13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55" descr="Z:\newtek\_backgrounds_1.02\Tim\powerpoint templates\101-120\mysterious_lochness\elements\lochness_monster_saying_hi_hg_clr.gif">
            <a:hlinkClick r:id="rId2" action="ppaction://hlinksldjump"/>
          </p:cNvPr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3636" y="1484784"/>
            <a:ext cx="2019300" cy="1758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Picture 4" descr="Z:\newtek\_backgrounds_1.02\Tim\powerpoint templates\101-120\mysterious_lochness\elements\lochness_monster_not_too_scary_hg_clr.gif">
            <a:hlinkClick r:id="rId4" action="ppaction://hlinksldjump"/>
          </p:cNvPr>
          <p:cNvPicPr>
            <a:picLocks noChangeAspect="1" noChangeArrowheads="1" noCrop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-1031027" y="3091300"/>
            <a:ext cx="2655888" cy="1847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Picture 157" descr="Z:\newtek\_backgrounds_1.02\Tim\powerpoint templates\101-120\mysterious_lochness\elements\lochness_monster_walking_hg_clr.gif">
            <a:hlinkClick r:id="rId6" action="ppaction://hlinksldjump"/>
          </p:cNvPr>
          <p:cNvPicPr>
            <a:picLocks noChangeAspect="1" noChangeArrowheads="1" noCrop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0240" y="4653136"/>
            <a:ext cx="1866900" cy="1847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154" descr="Z:\newtek\_backgrounds_1.02\Tim\powerpoint templates\101-120\mysterious_lochness\elements\lochness_monster_not_too_scary_hg_clr.gif">
            <a:hlinkClick r:id="rId8" action="ppaction://hlinksldjump"/>
          </p:cNvPr>
          <p:cNvPicPr>
            <a:picLocks noChangeAspect="1" noChangeArrowheads="1" noCrop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2617140" y="4869160"/>
            <a:ext cx="2470150" cy="1847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155" descr="Z:\newtek\_backgrounds_1.02\Tim\powerpoint templates\101-120\mysterious_lochness\elements\lochness_monster_saying_hi_hg_clr.gif">
            <a:hlinkClick r:id="rId9" action="ppaction://hlinksldjump"/>
          </p:cNvPr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52120" y="4293096"/>
            <a:ext cx="1738312" cy="1847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157" descr="Z:\newtek\_backgrounds_1.02\Tim\powerpoint templates\101-120\mysterious_lochness\elements\lochness_monster_walking_hg_clr.gif">
            <a:hlinkClick r:id="rId10" action="ppaction://hlinksldjump"/>
          </p:cNvPr>
          <p:cNvPicPr>
            <a:picLocks noChangeAspect="1" noChangeArrowheads="1" noCrop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7668344" y="2917873"/>
            <a:ext cx="1762125" cy="1847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155" descr="Z:\newtek\_backgrounds_1.02\Tim\powerpoint templates\101-120\mysterious_lochness\elements\lochness_monster_saying_hi_hg_clr.gif">
            <a:hlinkClick r:id="rId11" action="ppaction://hlinksldjump"/>
          </p:cNvPr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77050" y="1173460"/>
            <a:ext cx="1720850" cy="1847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157" descr="Z:\newtek\_backgrounds_1.02\Tim\powerpoint templates\101-120\mysterious_lochness\elements\lochness_monster_walking_hg_clr.gif">
            <a:hlinkClick r:id="rId12" action="ppaction://hlinksldjump"/>
          </p:cNvPr>
          <p:cNvPicPr>
            <a:picLocks noChangeAspect="1" noChangeArrowheads="1" noCrop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0" y="560859"/>
            <a:ext cx="1543050" cy="1847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4" descr="Z:\newtek\_backgrounds_1.02\Tim\powerpoint templates\101-120\mysterious_lochness\elements\lochness_monster_not_too_scary_hg_clr.gif">
            <a:hlinkClick r:id="rId13" action="ppaction://hlinksldjump"/>
          </p:cNvPr>
          <p:cNvPicPr>
            <a:picLocks noChangeAspect="1" noChangeArrowheads="1" noCrop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39145" y="530696"/>
            <a:ext cx="2149475" cy="173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157" descr="Z:\newtek\_backgrounds_1.02\Tim\powerpoint templates\101-120\mysterious_lochness\elements\lochness_monster_walking_hg_clr.gif">
            <a:hlinkClick r:id="rId14" action="ppaction://hlinksldjump"/>
          </p:cNvPr>
          <p:cNvPicPr>
            <a:picLocks noChangeAspect="1" noChangeArrowheads="1" noCrop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1488284" y="713293"/>
            <a:ext cx="1663700" cy="1847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2" descr="http://www.lkc.sk/assets/images/home-button.png">
            <a:hlinkClick r:id="rId15" action="ppaction://hlinksldjump"/>
          </p:cNvPr>
          <p:cNvPicPr>
            <a:picLocks noChangeAspect="1" noChangeArrowheads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42393"/>
            <a:ext cx="712575" cy="7156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46054355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3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5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4" dur="10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seq concurrent="1" nextAc="seek">
              <p:cTn id="29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0" fill="hold">
                      <p:stCondLst>
                        <p:cond delay="0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3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3" dur="10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6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38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9" fill="hold">
                      <p:stCondLst>
                        <p:cond delay="0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3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42" dur="1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45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47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8" fill="hold">
                      <p:stCondLst>
                        <p:cond delay="0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3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51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5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56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7" fill="hold">
                      <p:stCondLst>
                        <p:cond delay="0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3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0" dur="1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63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65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6" fill="hold">
                      <p:stCondLst>
                        <p:cond delay="0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3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9" dur="1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72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74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5" fill="hold">
                      <p:stCondLst>
                        <p:cond delay="0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3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78" dur="1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1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83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4" fill="hold">
                      <p:stCondLst>
                        <p:cond delay="0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3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87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9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32656"/>
            <a:ext cx="8229600" cy="1143000"/>
          </a:xfrm>
        </p:spPr>
        <p:txBody>
          <a:bodyPr/>
          <a:lstStyle/>
          <a:p>
            <a:r>
              <a:rPr lang="lt-LT" sz="3200" dirty="0"/>
              <a:t>Kokį patarimą duotum gelbėtojams, kurie nori išgelbėti </a:t>
            </a:r>
            <a:r>
              <a:rPr lang="lt-LT" sz="3200" dirty="0" smtClean="0"/>
              <a:t>skęstantįjį </a:t>
            </a:r>
            <a:r>
              <a:rPr lang="lt-LT" sz="3200" dirty="0"/>
              <a:t>įlūžus ledui?</a:t>
            </a:r>
            <a:br>
              <a:rPr lang="lt-LT" sz="3200" dirty="0"/>
            </a:b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31640" y="3645024"/>
            <a:ext cx="8229600" cy="3505200"/>
          </a:xfrm>
        </p:spPr>
        <p:txBody>
          <a:bodyPr/>
          <a:lstStyle/>
          <a:p>
            <a:r>
              <a:rPr lang="lt-LT" dirty="0" smtClean="0">
                <a:latin typeface="Baskerville Old Face" panose="02020602080505020303" pitchFamily="18" charset="0"/>
              </a:rPr>
              <a:t>Šliaužti </a:t>
            </a:r>
            <a:r>
              <a:rPr lang="lt-LT" dirty="0">
                <a:latin typeface="Baskerville Old Face" panose="02020602080505020303" pitchFamily="18" charset="0"/>
              </a:rPr>
              <a:t>ledu link eketės</a:t>
            </a:r>
          </a:p>
          <a:p>
            <a:endParaRPr lang="en-US" dirty="0"/>
          </a:p>
        </p:txBody>
      </p:sp>
      <p:pic>
        <p:nvPicPr>
          <p:cNvPr id="3074" name="Picture 2" descr="http://i.dailymail.co.uk/i/pix/2016/01/15/16/30328BAE00000578-3401380-image-a-52_1452875796701.jpg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2348880"/>
            <a:ext cx="8136904" cy="5946907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>
            <a:hlinkClick r:id="rId4" action="ppaction://hlinksldjump"/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44097" y="5108365"/>
            <a:ext cx="2199903" cy="1729021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Rounded Rectangle 3"/>
          <p:cNvSpPr/>
          <p:nvPr/>
        </p:nvSpPr>
        <p:spPr>
          <a:xfrm>
            <a:off x="0" y="5842311"/>
            <a:ext cx="1872208" cy="1009183"/>
          </a:xfrm>
          <a:prstGeom prst="roundRect">
            <a:avLst/>
          </a:prstGeom>
          <a:solidFill>
            <a:srgbClr val="0DC73E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err="1" smtClean="0">
                <a:latin typeface="Sitka Small" panose="02000505000000020004" pitchFamily="2" charset="0"/>
              </a:rPr>
              <a:t>Paspausk</a:t>
            </a:r>
            <a:r>
              <a:rPr lang="en-US" sz="2400" dirty="0" smtClean="0">
                <a:latin typeface="Sitka Small" panose="02000505000000020004" pitchFamily="2" charset="0"/>
              </a:rPr>
              <a:t> </a:t>
            </a:r>
            <a:r>
              <a:rPr lang="en-US" sz="2400" dirty="0" err="1" smtClean="0">
                <a:latin typeface="Sitka Small" panose="02000505000000020004" pitchFamily="2" charset="0"/>
              </a:rPr>
              <a:t>nuotrauką</a:t>
            </a:r>
            <a:endParaRPr lang="en-US" sz="2400" dirty="0">
              <a:latin typeface="Sitka Small" panose="0200050500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633433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9" restart="whenNotActive" fill="hold" evtFilter="cancelBubble" nodeType="interactiveSeq">
                <p:stCondLst>
                  <p:cond evt="onClick" delay="0">
                    <p:tgtEl>
                      <p:spTgt spid="307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" fill="hold">
                      <p:stCondLst>
                        <p:cond delay="0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3" dur="500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074"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sz="4000" dirty="0" smtClean="0"/>
              <a:t>Kodėl smailūs dai</a:t>
            </a:r>
            <a:r>
              <a:rPr lang="en-US" sz="4000" dirty="0" smtClean="0"/>
              <a:t>k</a:t>
            </a:r>
            <a:r>
              <a:rPr lang="lt-LT" sz="4000" dirty="0" smtClean="0"/>
              <a:t>tai yra dygūs?</a:t>
            </a:r>
            <a:endParaRPr lang="lt-LT" sz="4000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>
          <a:xfrm>
            <a:off x="467544" y="2477533"/>
            <a:ext cx="8229600" cy="3505200"/>
          </a:xfrm>
        </p:spPr>
        <p:txBody>
          <a:bodyPr/>
          <a:lstStyle/>
          <a:p>
            <a:r>
              <a:rPr lang="lt-LT" dirty="0" smtClean="0">
                <a:latin typeface="Baskerville Old Face" panose="02020602080505020303" pitchFamily="18" charset="0"/>
              </a:rPr>
              <a:t>Veikianti jėga pasiskirto mažame plote, todėl ir nedidelė jėga sukelia didelį slėgį.</a:t>
            </a:r>
            <a:endParaRPr lang="lt-LT" dirty="0">
              <a:latin typeface="Baskerville Old Face" panose="02020602080505020303" pitchFamily="18" charset="0"/>
            </a:endParaRPr>
          </a:p>
        </p:txBody>
      </p:sp>
      <p:pic>
        <p:nvPicPr>
          <p:cNvPr id="12290" name="Picture 2" descr="http://media.mnn.com/assets/images/2015/10/finger-prickly-cactus.jpg.653x0_q80_crop-smart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2050" y="2060848"/>
            <a:ext cx="8519899" cy="5688632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2">
            <a:hlinkClick r:id="rId3" action="ppaction://hlinksldjump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44097" y="5108365"/>
            <a:ext cx="2199903" cy="1729021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ounded Rectangle 4"/>
          <p:cNvSpPr/>
          <p:nvPr/>
        </p:nvSpPr>
        <p:spPr>
          <a:xfrm>
            <a:off x="0" y="5842311"/>
            <a:ext cx="1872208" cy="1009183"/>
          </a:xfrm>
          <a:prstGeom prst="roundRect">
            <a:avLst/>
          </a:prstGeom>
          <a:solidFill>
            <a:srgbClr val="0DC73E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err="1" smtClean="0">
                <a:latin typeface="Sitka Small" panose="02000505000000020004" pitchFamily="2" charset="0"/>
              </a:rPr>
              <a:t>Paspausk</a:t>
            </a:r>
            <a:r>
              <a:rPr lang="en-US" sz="2400" dirty="0" smtClean="0">
                <a:latin typeface="Sitka Small" panose="02000505000000020004" pitchFamily="2" charset="0"/>
              </a:rPr>
              <a:t> </a:t>
            </a:r>
            <a:r>
              <a:rPr lang="en-US" sz="2400" dirty="0" err="1" smtClean="0">
                <a:latin typeface="Sitka Small" panose="02000505000000020004" pitchFamily="2" charset="0"/>
              </a:rPr>
              <a:t>nuotrauką</a:t>
            </a:r>
            <a:endParaRPr lang="en-US" sz="2400" dirty="0">
              <a:latin typeface="Sitka Small" panose="0200050500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707972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9" restart="whenNotActive" fill="hold" evtFilter="cancelBubble" nodeType="interactiveSeq">
                <p:stCondLst>
                  <p:cond evt="onClick" delay="0">
                    <p:tgtEl>
                      <p:spTgt spid="1229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" fill="hold">
                      <p:stCondLst>
                        <p:cond delay="0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3" dur="500"/>
                                        <p:tgtEl>
                                          <p:spTgt spid="122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/>
                                        <p:tgtEl>
                                          <p:spTgt spid="122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290"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19026" y="116632"/>
            <a:ext cx="9144000" cy="1143000"/>
          </a:xfrm>
        </p:spPr>
        <p:txBody>
          <a:bodyPr/>
          <a:lstStyle/>
          <a:p>
            <a:r>
              <a:rPr lang="lt-LT" sz="2800" dirty="0" smtClean="0"/>
              <a:t>Kodėl audra, vasarą verčianti žaliuojančius medžius, dažnai negali išversti greta be lapų stovinčio sauso nesupuvusio medžio? </a:t>
            </a:r>
            <a:endParaRPr lang="lt-LT" sz="2800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>
          <a:xfrm>
            <a:off x="395536" y="2564904"/>
            <a:ext cx="8229600" cy="2785120"/>
          </a:xfrm>
        </p:spPr>
        <p:txBody>
          <a:bodyPr/>
          <a:lstStyle/>
          <a:p>
            <a:r>
              <a:rPr lang="lt-LT" dirty="0">
                <a:latin typeface="Baskerville Old Face" panose="02020602080505020303" pitchFamily="18" charset="0"/>
              </a:rPr>
              <a:t>Kadangi žaliuojančio medžio vainiko </a:t>
            </a:r>
            <a:r>
              <a:rPr lang="lt-LT" dirty="0" smtClean="0">
                <a:latin typeface="Baskerville Old Face" panose="02020602080505020303" pitchFamily="18" charset="0"/>
              </a:rPr>
              <a:t>paviršiaus plotas </a:t>
            </a:r>
            <a:r>
              <a:rPr lang="lt-LT" dirty="0">
                <a:latin typeface="Baskerville Old Face" panose="02020602080505020303" pitchFamily="18" charset="0"/>
              </a:rPr>
              <a:t>didesnis, audra išvers žaliuojantį medį greičiau negu sausą.</a:t>
            </a:r>
          </a:p>
        </p:txBody>
      </p:sp>
      <p:pic>
        <p:nvPicPr>
          <p:cNvPr id="11266" name="Picture 2" descr="http://orig01.deviantart.net/e3de/f/2012/157/2/8/two_trees_by_paulinemoss-d52gzuf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404" y="2169554"/>
            <a:ext cx="8427164" cy="636094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2">
            <a:hlinkClick r:id="rId3" action="ppaction://hlinksldjump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44097" y="5108365"/>
            <a:ext cx="2199903" cy="1729021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ounded Rectangle 4"/>
          <p:cNvSpPr/>
          <p:nvPr/>
        </p:nvSpPr>
        <p:spPr>
          <a:xfrm>
            <a:off x="0" y="5842311"/>
            <a:ext cx="1872208" cy="1009183"/>
          </a:xfrm>
          <a:prstGeom prst="roundRect">
            <a:avLst/>
          </a:prstGeom>
          <a:solidFill>
            <a:srgbClr val="0DC73E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err="1" smtClean="0">
                <a:latin typeface="Sitka Small" panose="02000505000000020004" pitchFamily="2" charset="0"/>
              </a:rPr>
              <a:t>Paspausk</a:t>
            </a:r>
            <a:r>
              <a:rPr lang="en-US" sz="2400" dirty="0" smtClean="0">
                <a:latin typeface="Sitka Small" panose="02000505000000020004" pitchFamily="2" charset="0"/>
              </a:rPr>
              <a:t> </a:t>
            </a:r>
            <a:r>
              <a:rPr lang="en-US" sz="2400" dirty="0" err="1" smtClean="0">
                <a:latin typeface="Sitka Small" panose="02000505000000020004" pitchFamily="2" charset="0"/>
              </a:rPr>
              <a:t>nuotrauką</a:t>
            </a:r>
            <a:endParaRPr lang="en-US" sz="2400" dirty="0">
              <a:latin typeface="Sitka Small" panose="0200050500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115275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9" restart="whenNotActive" fill="hold" evtFilter="cancelBubble" nodeType="interactiveSeq">
                <p:stCondLst>
                  <p:cond evt="onClick" delay="0">
                    <p:tgtEl>
                      <p:spTgt spid="1126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" fill="hold">
                      <p:stCondLst>
                        <p:cond delay="0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3" dur="500"/>
                                        <p:tgtEl>
                                          <p:spTgt spid="112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/>
                                        <p:tgtEl>
                                          <p:spTgt spid="112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266"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323528" y="152400"/>
            <a:ext cx="8363272" cy="1143000"/>
          </a:xfrm>
        </p:spPr>
        <p:txBody>
          <a:bodyPr/>
          <a:lstStyle/>
          <a:p>
            <a:r>
              <a:rPr lang="lt-LT" sz="4000" dirty="0" smtClean="0"/>
              <a:t>Kodėl didelės užtvankos apačioje platesnės?</a:t>
            </a:r>
            <a:endParaRPr lang="lt-LT" sz="4000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>
          <a:xfrm>
            <a:off x="467544" y="2493435"/>
            <a:ext cx="8229600" cy="3505200"/>
          </a:xfrm>
        </p:spPr>
        <p:txBody>
          <a:bodyPr/>
          <a:lstStyle/>
          <a:p>
            <a:r>
              <a:rPr lang="lt-LT" dirty="0">
                <a:latin typeface="Baskerville Old Face" panose="02020602080505020303" pitchFamily="18" charset="0"/>
              </a:rPr>
              <a:t>Užtvankos svoris labai didelis. Esant plačiam pagrindui, ji mažiau slegia gruntą.</a:t>
            </a:r>
          </a:p>
        </p:txBody>
      </p:sp>
      <p:pic>
        <p:nvPicPr>
          <p:cNvPr id="10242" name="Picture 2" descr="https://upload.wikimedia.org/wikipedia/commons/2/2a/Kouris_Dam_-_overflow_day_8_April_2012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2060848"/>
            <a:ext cx="8448939" cy="6336704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2">
            <a:hlinkClick r:id="rId3" action="ppaction://hlinksldjump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44097" y="5108365"/>
            <a:ext cx="2199903" cy="1729021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ounded Rectangle 4"/>
          <p:cNvSpPr/>
          <p:nvPr/>
        </p:nvSpPr>
        <p:spPr>
          <a:xfrm>
            <a:off x="0" y="5842311"/>
            <a:ext cx="1872208" cy="1009183"/>
          </a:xfrm>
          <a:prstGeom prst="roundRect">
            <a:avLst/>
          </a:prstGeom>
          <a:solidFill>
            <a:srgbClr val="0DC73E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err="1" smtClean="0">
                <a:latin typeface="Sitka Small" panose="02000505000000020004" pitchFamily="2" charset="0"/>
              </a:rPr>
              <a:t>Paspausk</a:t>
            </a:r>
            <a:r>
              <a:rPr lang="en-US" sz="2400" dirty="0" smtClean="0">
                <a:latin typeface="Sitka Small" panose="02000505000000020004" pitchFamily="2" charset="0"/>
              </a:rPr>
              <a:t> </a:t>
            </a:r>
            <a:r>
              <a:rPr lang="en-US" sz="2400" dirty="0" err="1" smtClean="0">
                <a:latin typeface="Sitka Small" panose="02000505000000020004" pitchFamily="2" charset="0"/>
              </a:rPr>
              <a:t>nuotrauką</a:t>
            </a:r>
            <a:endParaRPr lang="en-US" sz="2400" dirty="0">
              <a:latin typeface="Sitka Small" panose="0200050500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871033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9" restart="whenNotActive" fill="hold" evtFilter="cancelBubble" nodeType="interactiveSeq">
                <p:stCondLst>
                  <p:cond evt="onClick" delay="0">
                    <p:tgtEl>
                      <p:spTgt spid="1024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" fill="hold">
                      <p:stCondLst>
                        <p:cond delay="0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3" dur="500"/>
                                        <p:tgtEl>
                                          <p:spTgt spid="102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/>
                                        <p:tgtEl>
                                          <p:spTgt spid="102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242"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107504" y="116632"/>
            <a:ext cx="8928992" cy="1143000"/>
          </a:xfrm>
        </p:spPr>
        <p:txBody>
          <a:bodyPr/>
          <a:lstStyle/>
          <a:p>
            <a:r>
              <a:rPr lang="lt-LT" sz="3600" dirty="0" smtClean="0"/>
              <a:t>Kodėl galvą maloniau dėti ant pagalvės negu ant nuožulnios medinės lentos?</a:t>
            </a:r>
            <a:endParaRPr lang="lt-LT" sz="3600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>
          <a:xfrm>
            <a:off x="467544" y="2420888"/>
            <a:ext cx="8229600" cy="3505200"/>
          </a:xfrm>
        </p:spPr>
        <p:txBody>
          <a:bodyPr/>
          <a:lstStyle/>
          <a:p>
            <a:r>
              <a:rPr lang="lt-LT" dirty="0">
                <a:latin typeface="Baskerville Old Face" panose="02020602080505020303" pitchFamily="18" charset="0"/>
              </a:rPr>
              <a:t>Minkštoje pagalvėje galva pasidaro patogų įdubimą ir galvos svoris pasiskirsto didesniame plote. Dėl to slėgis į pagalvę būna mažas.</a:t>
            </a:r>
          </a:p>
        </p:txBody>
      </p:sp>
      <p:pic>
        <p:nvPicPr>
          <p:cNvPr id="9218" name="Picture 2" descr="http://lionesse.us/wp-content/uploads/2015/06/Lionesse-Beauty-Bar-Treatments-that-Work-While-you-Sleep-Pillows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815"/>
          <a:stretch/>
        </p:blipFill>
        <p:spPr bwMode="auto">
          <a:xfrm>
            <a:off x="350653" y="2060848"/>
            <a:ext cx="8463381" cy="5796447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2">
            <a:hlinkClick r:id="rId3" action="ppaction://hlinksldjump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44097" y="5108365"/>
            <a:ext cx="2199903" cy="1729021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ounded Rectangle 4"/>
          <p:cNvSpPr/>
          <p:nvPr/>
        </p:nvSpPr>
        <p:spPr>
          <a:xfrm>
            <a:off x="0" y="5842311"/>
            <a:ext cx="1872208" cy="1009183"/>
          </a:xfrm>
          <a:prstGeom prst="roundRect">
            <a:avLst/>
          </a:prstGeom>
          <a:solidFill>
            <a:srgbClr val="0DC73E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err="1" smtClean="0">
                <a:latin typeface="Sitka Small" panose="02000505000000020004" pitchFamily="2" charset="0"/>
              </a:rPr>
              <a:t>Paspausk</a:t>
            </a:r>
            <a:r>
              <a:rPr lang="en-US" sz="2400" dirty="0" smtClean="0">
                <a:latin typeface="Sitka Small" panose="02000505000000020004" pitchFamily="2" charset="0"/>
              </a:rPr>
              <a:t> </a:t>
            </a:r>
            <a:r>
              <a:rPr lang="en-US" sz="2400" dirty="0" err="1" smtClean="0">
                <a:latin typeface="Sitka Small" panose="02000505000000020004" pitchFamily="2" charset="0"/>
              </a:rPr>
              <a:t>nuotrauką</a:t>
            </a:r>
            <a:endParaRPr lang="en-US" sz="2400" dirty="0">
              <a:latin typeface="Sitka Small" panose="0200050500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592047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9" restart="whenNotActive" fill="hold" evtFilter="cancelBubble" nodeType="interactiveSeq">
                <p:stCondLst>
                  <p:cond evt="onClick" delay="0">
                    <p:tgtEl>
                      <p:spTgt spid="92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" fill="hold">
                      <p:stCondLst>
                        <p:cond delay="0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3" dur="500"/>
                                        <p:tgtEl>
                                          <p:spTgt spid="92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/>
                                        <p:tgtEl>
                                          <p:spTgt spid="92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218"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467544" y="188640"/>
            <a:ext cx="8229600" cy="1143000"/>
          </a:xfrm>
        </p:spPr>
        <p:txBody>
          <a:bodyPr/>
          <a:lstStyle/>
          <a:p>
            <a:r>
              <a:rPr lang="lt-LT" sz="2800" dirty="0" smtClean="0"/>
              <a:t>Kodėl iš automobilio padangų išleidžiama dalis oro, kai automobilis važiuoja minkštu gruntu arba sniegu?</a:t>
            </a:r>
            <a:endParaRPr lang="lt-LT" sz="2800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>
          <a:xfrm>
            <a:off x="395536" y="2564904"/>
            <a:ext cx="8229600" cy="3505200"/>
          </a:xfrm>
        </p:spPr>
        <p:txBody>
          <a:bodyPr/>
          <a:lstStyle/>
          <a:p>
            <a:r>
              <a:rPr lang="lt-LT" dirty="0">
                <a:latin typeface="Baskerville Old Face" panose="02020602080505020303" pitchFamily="18" charset="0"/>
              </a:rPr>
              <a:t>Sumažėjus padangoje esančio oro slėgiui, rato ir grunto lietimosi paviršius padidėja, todėl sumažėja slėgis į gruntą.</a:t>
            </a:r>
          </a:p>
        </p:txBody>
      </p:sp>
      <p:pic>
        <p:nvPicPr>
          <p:cNvPr id="8194" name="Picture 2" descr="http://propertyforsalepyrenees.com/wp-content/uploads/2010/09/Car-wheel-snow-blockresized1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0992" y="2060848"/>
            <a:ext cx="8542704" cy="5712935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2">
            <a:hlinkClick r:id="rId3" action="ppaction://hlinksldjump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44097" y="5108365"/>
            <a:ext cx="2199903" cy="1729021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ounded Rectangle 4"/>
          <p:cNvSpPr/>
          <p:nvPr/>
        </p:nvSpPr>
        <p:spPr>
          <a:xfrm>
            <a:off x="0" y="5842311"/>
            <a:ext cx="1872208" cy="1009183"/>
          </a:xfrm>
          <a:prstGeom prst="roundRect">
            <a:avLst/>
          </a:prstGeom>
          <a:solidFill>
            <a:srgbClr val="0DC73E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err="1" smtClean="0">
                <a:latin typeface="Sitka Small" panose="02000505000000020004" pitchFamily="2" charset="0"/>
              </a:rPr>
              <a:t>Paspausk</a:t>
            </a:r>
            <a:r>
              <a:rPr lang="en-US" sz="2400" dirty="0" smtClean="0">
                <a:latin typeface="Sitka Small" panose="02000505000000020004" pitchFamily="2" charset="0"/>
              </a:rPr>
              <a:t> </a:t>
            </a:r>
            <a:r>
              <a:rPr lang="en-US" sz="2400" dirty="0" err="1" smtClean="0">
                <a:latin typeface="Sitka Small" panose="02000505000000020004" pitchFamily="2" charset="0"/>
              </a:rPr>
              <a:t>nuotrauką</a:t>
            </a:r>
            <a:endParaRPr lang="en-US" sz="2400" dirty="0">
              <a:latin typeface="Sitka Small" panose="0200050500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722051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9" restart="whenNotActive" fill="hold" evtFilter="cancelBubble" nodeType="interactiveSeq">
                <p:stCondLst>
                  <p:cond evt="onClick" delay="0">
                    <p:tgtEl>
                      <p:spTgt spid="819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" fill="hold">
                      <p:stCondLst>
                        <p:cond delay="0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3" dur="500"/>
                                        <p:tgtEl>
                                          <p:spTgt spid="81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/>
                                        <p:tgtEl>
                                          <p:spTgt spid="81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194"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251520" y="188640"/>
            <a:ext cx="8712968" cy="1143000"/>
          </a:xfrm>
        </p:spPr>
        <p:txBody>
          <a:bodyPr/>
          <a:lstStyle/>
          <a:p>
            <a:r>
              <a:rPr lang="lt-LT" sz="3200" dirty="0" smtClean="0"/>
              <a:t>Dirbant nauja dilde reikia daugiau jėgos negu sena. Kodėl nauja dildė vertesnė?</a:t>
            </a:r>
            <a:endParaRPr lang="lt-LT" sz="3200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>
          <a:xfrm>
            <a:off x="467544" y="2467675"/>
            <a:ext cx="8229600" cy="3505200"/>
          </a:xfrm>
        </p:spPr>
        <p:txBody>
          <a:bodyPr/>
          <a:lstStyle/>
          <a:p>
            <a:r>
              <a:rPr lang="lt-LT" dirty="0">
                <a:latin typeface="Baskerville Old Face" panose="02020602080505020303" pitchFamily="18" charset="0"/>
              </a:rPr>
              <a:t>Nauja dildė geriau dildo, nes jos įpjovos plotas mažesnis, todėl padidėja detalės apdirbimo greitis.</a:t>
            </a:r>
          </a:p>
        </p:txBody>
      </p:sp>
      <p:pic>
        <p:nvPicPr>
          <p:cNvPr id="7170" name="Picture 2" descr="http://www.traditionalwoodworker.com/images/825-0017-v2-lg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6976" y="2132856"/>
            <a:ext cx="8592952" cy="6444715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2">
            <a:hlinkClick r:id="rId3" action="ppaction://hlinksldjump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44097" y="5108365"/>
            <a:ext cx="2199903" cy="1729021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ounded Rectangle 4"/>
          <p:cNvSpPr/>
          <p:nvPr/>
        </p:nvSpPr>
        <p:spPr>
          <a:xfrm>
            <a:off x="0" y="5842311"/>
            <a:ext cx="1872208" cy="1009183"/>
          </a:xfrm>
          <a:prstGeom prst="roundRect">
            <a:avLst/>
          </a:prstGeom>
          <a:solidFill>
            <a:srgbClr val="0DC73E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err="1" smtClean="0">
                <a:latin typeface="Sitka Small" panose="02000505000000020004" pitchFamily="2" charset="0"/>
              </a:rPr>
              <a:t>Paspausk</a:t>
            </a:r>
            <a:r>
              <a:rPr lang="en-US" sz="2400" dirty="0" smtClean="0">
                <a:latin typeface="Sitka Small" panose="02000505000000020004" pitchFamily="2" charset="0"/>
              </a:rPr>
              <a:t> </a:t>
            </a:r>
            <a:r>
              <a:rPr lang="en-US" sz="2400" dirty="0" err="1" smtClean="0">
                <a:latin typeface="Sitka Small" panose="02000505000000020004" pitchFamily="2" charset="0"/>
              </a:rPr>
              <a:t>nuotrauką</a:t>
            </a:r>
            <a:endParaRPr lang="en-US" sz="2400" dirty="0">
              <a:latin typeface="Sitka Small" panose="0200050500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035856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9" restart="whenNotActive" fill="hold" evtFilter="cancelBubble" nodeType="interactiveSeq">
                <p:stCondLst>
                  <p:cond evt="onClick" delay="0">
                    <p:tgtEl>
                      <p:spTgt spid="717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" fill="hold">
                      <p:stCondLst>
                        <p:cond delay="0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3" dur="500"/>
                                        <p:tgtEl>
                                          <p:spTgt spid="71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/>
                                        <p:tgtEl>
                                          <p:spTgt spid="71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170"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143000" y="116632"/>
            <a:ext cx="9001000" cy="1143000"/>
          </a:xfrm>
        </p:spPr>
        <p:txBody>
          <a:bodyPr/>
          <a:lstStyle/>
          <a:p>
            <a:r>
              <a:rPr lang="lt-LT" sz="3200" dirty="0" smtClean="0"/>
              <a:t>Kodėl, statant namą, visos jos sienos mūrijamos tuo pačiu metu vienodo aukščio?</a:t>
            </a:r>
            <a:endParaRPr lang="lt-LT" sz="3200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>
          <a:xfrm>
            <a:off x="467544" y="2472705"/>
            <a:ext cx="8229600" cy="3505200"/>
          </a:xfrm>
        </p:spPr>
        <p:txBody>
          <a:bodyPr/>
          <a:lstStyle/>
          <a:p>
            <a:r>
              <a:rPr lang="lt-LT" dirty="0">
                <a:latin typeface="Baskerville Old Face" panose="02020602080505020303" pitchFamily="18" charset="0"/>
              </a:rPr>
              <a:t>Jeigu pastato sienos būtų statomos skirtingų aukščių, tai veikiamas skirtingo svorio, gruntas nusėstų nevienodai.</a:t>
            </a:r>
          </a:p>
        </p:txBody>
      </p:sp>
      <p:pic>
        <p:nvPicPr>
          <p:cNvPr id="6146" name="Picture 2" descr="http://zia.org.zm/wp-content/uploads/2015/08/bricks-prices-on-hike-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9713" y="2192041"/>
            <a:ext cx="8725262" cy="583264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2">
            <a:hlinkClick r:id="rId3" action="ppaction://hlinksldjump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44097" y="5108365"/>
            <a:ext cx="2199903" cy="1729021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ounded Rectangle 4"/>
          <p:cNvSpPr/>
          <p:nvPr/>
        </p:nvSpPr>
        <p:spPr>
          <a:xfrm>
            <a:off x="0" y="5842311"/>
            <a:ext cx="1872208" cy="1009183"/>
          </a:xfrm>
          <a:prstGeom prst="roundRect">
            <a:avLst/>
          </a:prstGeom>
          <a:solidFill>
            <a:srgbClr val="0DC73E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err="1" smtClean="0">
                <a:latin typeface="Sitka Small" panose="02000505000000020004" pitchFamily="2" charset="0"/>
              </a:rPr>
              <a:t>Paspausk</a:t>
            </a:r>
            <a:r>
              <a:rPr lang="en-US" sz="2400" dirty="0" smtClean="0">
                <a:latin typeface="Sitka Small" panose="02000505000000020004" pitchFamily="2" charset="0"/>
              </a:rPr>
              <a:t> </a:t>
            </a:r>
            <a:r>
              <a:rPr lang="en-US" sz="2400" dirty="0" err="1" smtClean="0">
                <a:latin typeface="Sitka Small" panose="02000505000000020004" pitchFamily="2" charset="0"/>
              </a:rPr>
              <a:t>nuotrauką</a:t>
            </a:r>
            <a:endParaRPr lang="en-US" sz="2400" dirty="0">
              <a:latin typeface="Sitka Small" panose="0200050500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149794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9" restart="whenNotActive" fill="hold" evtFilter="cancelBubble" nodeType="interactiveSeq">
                <p:stCondLst>
                  <p:cond evt="onClick" delay="0">
                    <p:tgtEl>
                      <p:spTgt spid="614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" fill="hold">
                      <p:stCondLst>
                        <p:cond delay="0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3" dur="500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146"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467544" y="260648"/>
            <a:ext cx="8229600" cy="1143000"/>
          </a:xfrm>
        </p:spPr>
        <p:txBody>
          <a:bodyPr/>
          <a:lstStyle/>
          <a:p>
            <a:r>
              <a:rPr lang="lt-LT" sz="3600" dirty="0" smtClean="0"/>
              <a:t>Kodėl kuprinių petnešos gaminamos plačios?</a:t>
            </a:r>
            <a:endParaRPr lang="lt-LT" sz="3600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>
          <a:xfrm>
            <a:off x="467544" y="2467675"/>
            <a:ext cx="8229600" cy="3505200"/>
          </a:xfrm>
        </p:spPr>
        <p:txBody>
          <a:bodyPr/>
          <a:lstStyle/>
          <a:p>
            <a:r>
              <a:rPr lang="lt-LT" dirty="0">
                <a:latin typeface="Baskerville Old Face" panose="02020602080505020303" pitchFamily="18" charset="0"/>
              </a:rPr>
              <a:t>Slėgio didumas priklauso nuo ploto</a:t>
            </a:r>
            <a:r>
              <a:rPr lang="lt-LT" dirty="0" smtClean="0">
                <a:latin typeface="Baskerville Old Face" panose="02020602080505020303" pitchFamily="18" charset="0"/>
              </a:rPr>
              <a:t>. Kuo platesnės petnešos, tuo kuprinė mažiau slėgs pečius.</a:t>
            </a:r>
            <a:endParaRPr lang="lt-LT" dirty="0">
              <a:latin typeface="Baskerville Old Face" panose="02020602080505020303" pitchFamily="18" charset="0"/>
            </a:endParaRPr>
          </a:p>
        </p:txBody>
      </p:sp>
      <p:pic>
        <p:nvPicPr>
          <p:cNvPr id="5122" name="Picture 2" descr="http://www.travelingwithmj.com/wp-content/uploads/2010/12/assortment-of-back-packs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5901" y="2204864"/>
            <a:ext cx="8732883" cy="5472607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2">
            <a:hlinkClick r:id="rId3" action="ppaction://hlinksldjump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44097" y="5108365"/>
            <a:ext cx="2199903" cy="1729021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ounded Rectangle 4"/>
          <p:cNvSpPr/>
          <p:nvPr/>
        </p:nvSpPr>
        <p:spPr>
          <a:xfrm>
            <a:off x="0" y="5842311"/>
            <a:ext cx="1872208" cy="1009183"/>
          </a:xfrm>
          <a:prstGeom prst="roundRect">
            <a:avLst/>
          </a:prstGeom>
          <a:solidFill>
            <a:srgbClr val="0DC73E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err="1" smtClean="0">
                <a:latin typeface="Sitka Small" panose="02000505000000020004" pitchFamily="2" charset="0"/>
              </a:rPr>
              <a:t>Paspausk</a:t>
            </a:r>
            <a:r>
              <a:rPr lang="en-US" sz="2400" dirty="0" smtClean="0">
                <a:latin typeface="Sitka Small" panose="02000505000000020004" pitchFamily="2" charset="0"/>
              </a:rPr>
              <a:t> </a:t>
            </a:r>
            <a:r>
              <a:rPr lang="en-US" sz="2400" dirty="0" err="1" smtClean="0">
                <a:latin typeface="Sitka Small" panose="02000505000000020004" pitchFamily="2" charset="0"/>
              </a:rPr>
              <a:t>nuotrauką</a:t>
            </a:r>
            <a:endParaRPr lang="en-US" sz="2400" dirty="0">
              <a:latin typeface="Sitka Small" panose="0200050500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791019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9" restart="whenNotActive" fill="hold" evtFilter="cancelBubble" nodeType="interactiveSeq">
                <p:stCondLst>
                  <p:cond evt="onClick" delay="0">
                    <p:tgtEl>
                      <p:spTgt spid="512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" fill="hold">
                      <p:stCondLst>
                        <p:cond delay="0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3" dur="500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122"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sz="3200" dirty="0" smtClean="0"/>
              <a:t>Kodėl sujungiant minkštas medžiagas po varžto galvute ir veržle padedama didesnio skersmens </a:t>
            </a:r>
            <a:r>
              <a:rPr lang="lt-LT" sz="3200" dirty="0" err="1" smtClean="0"/>
              <a:t>poveržlė</a:t>
            </a:r>
            <a:r>
              <a:rPr lang="lt-LT" sz="3200" dirty="0" smtClean="0"/>
              <a:t>?</a:t>
            </a:r>
            <a:endParaRPr lang="lt-LT" sz="3200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>
          <a:xfrm>
            <a:off x="2195736" y="2443925"/>
            <a:ext cx="4172297" cy="3505200"/>
          </a:xfrm>
        </p:spPr>
        <p:txBody>
          <a:bodyPr/>
          <a:lstStyle/>
          <a:p>
            <a:pPr marL="0" indent="0">
              <a:buNone/>
            </a:pPr>
            <a:r>
              <a:rPr lang="lt-LT" dirty="0" err="1" smtClean="0">
                <a:latin typeface="Baskerville Old Face" panose="02020602080505020303" pitchFamily="18" charset="0"/>
              </a:rPr>
              <a:t>Poveržlė</a:t>
            </a:r>
            <a:r>
              <a:rPr lang="lt-LT" dirty="0" smtClean="0">
                <a:latin typeface="Baskerville Old Face" panose="02020602080505020303" pitchFamily="18" charset="0"/>
              </a:rPr>
              <a:t> padidina plotą, kurį slegia veržlė ir varžto galvutė, ir neleidžia apgadinti jungiamųjų detalių paviršių.</a:t>
            </a:r>
            <a:endParaRPr lang="lt-LT" dirty="0">
              <a:latin typeface="Baskerville Old Face" panose="02020602080505020303" pitchFamily="18" charset="0"/>
            </a:endParaRPr>
          </a:p>
        </p:txBody>
      </p:sp>
      <p:pic>
        <p:nvPicPr>
          <p:cNvPr id="5" name="Picture 2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44097" y="5108365"/>
            <a:ext cx="2199903" cy="1729021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ounded Rectangle 5"/>
          <p:cNvSpPr/>
          <p:nvPr/>
        </p:nvSpPr>
        <p:spPr>
          <a:xfrm>
            <a:off x="0" y="5842311"/>
            <a:ext cx="1872208" cy="1009183"/>
          </a:xfrm>
          <a:prstGeom prst="roundRect">
            <a:avLst/>
          </a:prstGeom>
          <a:solidFill>
            <a:srgbClr val="0DC73E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err="1" smtClean="0">
                <a:latin typeface="Sitka Small" panose="02000505000000020004" pitchFamily="2" charset="0"/>
              </a:rPr>
              <a:t>Paspausk</a:t>
            </a:r>
            <a:r>
              <a:rPr lang="en-US" sz="2400" dirty="0" smtClean="0">
                <a:latin typeface="Sitka Small" panose="02000505000000020004" pitchFamily="2" charset="0"/>
              </a:rPr>
              <a:t> </a:t>
            </a:r>
            <a:r>
              <a:rPr lang="en-US" sz="2400" dirty="0" err="1" smtClean="0">
                <a:latin typeface="Sitka Small" panose="02000505000000020004" pitchFamily="2" charset="0"/>
              </a:rPr>
              <a:t>nuotrauką</a:t>
            </a:r>
            <a:endParaRPr lang="en-US" sz="2400" dirty="0">
              <a:latin typeface="Sitka Small" panose="02000505000000020004" pitchFamily="2" charset="0"/>
            </a:endParaRP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7664" y="1484784"/>
            <a:ext cx="5112568" cy="5202573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1327493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" dur="5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188640"/>
            <a:ext cx="8229600" cy="1143000"/>
          </a:xfrm>
        </p:spPr>
        <p:txBody>
          <a:bodyPr/>
          <a:lstStyle/>
          <a:p>
            <a:pPr eaLnBrk="1" hangingPunct="1"/>
            <a:r>
              <a:rPr lang="en-US" kern="1200" dirty="0" err="1">
                <a:solidFill>
                  <a:schemeClr val="bg1"/>
                </a:solidFill>
                <a:latin typeface="Bell MT" panose="02020503060305020303" pitchFamily="18" charset="0"/>
              </a:rPr>
              <a:t>Testas</a:t>
            </a:r>
            <a:endParaRPr lang="en-US" kern="1200" dirty="0">
              <a:solidFill>
                <a:schemeClr val="bg1"/>
              </a:solidFill>
              <a:latin typeface="Bell MT" panose="02020503060305020303" pitchFamily="18" charset="0"/>
            </a:endParaRPr>
          </a:p>
        </p:txBody>
      </p:sp>
      <p:sp>
        <p:nvSpPr>
          <p:cNvPr id="8" name="TextBox 7"/>
          <p:cNvSpPr txBox="1">
            <a:spLocks noChangeArrowheads="1"/>
          </p:cNvSpPr>
          <p:nvPr/>
        </p:nvSpPr>
        <p:spPr bwMode="auto">
          <a:xfrm>
            <a:off x="2587497" y="2947354"/>
            <a:ext cx="1631538" cy="646331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lt-LT" dirty="0">
                <a:solidFill>
                  <a:srgbClr val="000000"/>
                </a:solidFill>
                <a:latin typeface="Sitka Small" panose="02000505000000020004" pitchFamily="2" charset="0"/>
              </a:rPr>
              <a:t>Liautis trinti kėdę</a:t>
            </a:r>
          </a:p>
        </p:txBody>
      </p:sp>
      <p:sp>
        <p:nvSpPr>
          <p:cNvPr id="10" name="TextBox 9"/>
          <p:cNvSpPr txBox="1">
            <a:spLocks noChangeArrowheads="1"/>
          </p:cNvSpPr>
          <p:nvPr/>
        </p:nvSpPr>
        <p:spPr bwMode="auto">
          <a:xfrm>
            <a:off x="306327" y="4270417"/>
            <a:ext cx="1631538" cy="584775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lt-LT" sz="1600" dirty="0">
                <a:solidFill>
                  <a:srgbClr val="000000"/>
                </a:solidFill>
                <a:latin typeface="Sitka Small" panose="02000505000000020004" pitchFamily="2" charset="0"/>
              </a:rPr>
              <a:t>Neužsiimti </a:t>
            </a:r>
            <a:r>
              <a:rPr lang="lt-LT" sz="1600" dirty="0" smtClean="0">
                <a:solidFill>
                  <a:srgbClr val="000000"/>
                </a:solidFill>
                <a:latin typeface="Sitka Small" panose="02000505000000020004" pitchFamily="2" charset="0"/>
              </a:rPr>
              <a:t>niekais</a:t>
            </a:r>
            <a:endParaRPr lang="ru-RU" b="1" dirty="0">
              <a:solidFill>
                <a:srgbClr val="660033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1" name="TextBox 10"/>
          <p:cNvSpPr txBox="1">
            <a:spLocks noChangeArrowheads="1"/>
          </p:cNvSpPr>
          <p:nvPr/>
        </p:nvSpPr>
        <p:spPr bwMode="auto">
          <a:xfrm>
            <a:off x="2587497" y="4270142"/>
            <a:ext cx="1631538" cy="584775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lt-LT" sz="1600" dirty="0">
                <a:solidFill>
                  <a:srgbClr val="000000"/>
                </a:solidFill>
                <a:latin typeface="Sitka Small" panose="02000505000000020004" pitchFamily="2" charset="0"/>
              </a:rPr>
              <a:t>Atsistoti ant </a:t>
            </a:r>
            <a:r>
              <a:rPr lang="lt-LT" sz="1600" dirty="0" smtClean="0">
                <a:solidFill>
                  <a:srgbClr val="000000"/>
                </a:solidFill>
                <a:latin typeface="Sitka Small" panose="02000505000000020004" pitchFamily="2" charset="0"/>
              </a:rPr>
              <a:t>slidžių</a:t>
            </a:r>
            <a:endParaRPr lang="lt-LT" sz="1600" dirty="0">
              <a:solidFill>
                <a:srgbClr val="000000"/>
              </a:solidFill>
              <a:latin typeface="Sitka Small" panose="02000505000000020004" pitchFamily="2" charset="0"/>
            </a:endParaRPr>
          </a:p>
        </p:txBody>
      </p:sp>
      <p:sp>
        <p:nvSpPr>
          <p:cNvPr id="13" name="TextBox 12"/>
          <p:cNvSpPr txBox="1">
            <a:spLocks noChangeArrowheads="1"/>
          </p:cNvSpPr>
          <p:nvPr/>
        </p:nvSpPr>
        <p:spPr bwMode="auto">
          <a:xfrm>
            <a:off x="312666" y="5280066"/>
            <a:ext cx="1631538" cy="369332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lt-LT" dirty="0">
                <a:solidFill>
                  <a:srgbClr val="000000"/>
                </a:solidFill>
                <a:latin typeface="Sitka Small" panose="02000505000000020004" pitchFamily="2" charset="0"/>
              </a:rPr>
              <a:t>Niutonais</a:t>
            </a:r>
            <a:endParaRPr lang="ru-RU" dirty="0">
              <a:solidFill>
                <a:srgbClr val="000000"/>
              </a:solidFill>
              <a:latin typeface="Sitka Small" panose="02000505000000020004" pitchFamily="2" charset="0"/>
            </a:endParaRPr>
          </a:p>
        </p:txBody>
      </p:sp>
      <p:sp>
        <p:nvSpPr>
          <p:cNvPr id="14" name="TextBox 13"/>
          <p:cNvSpPr txBox="1">
            <a:spLocks noChangeArrowheads="1"/>
          </p:cNvSpPr>
          <p:nvPr/>
        </p:nvSpPr>
        <p:spPr bwMode="auto">
          <a:xfrm>
            <a:off x="2593836" y="5279791"/>
            <a:ext cx="1631538" cy="369332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en-US" dirty="0">
                <a:solidFill>
                  <a:srgbClr val="000000"/>
                </a:solidFill>
                <a:latin typeface="Sitka Small" panose="02000505000000020004" pitchFamily="2" charset="0"/>
              </a:rPr>
              <a:t>P</a:t>
            </a:r>
            <a:r>
              <a:rPr lang="lt-LT" dirty="0">
                <a:solidFill>
                  <a:srgbClr val="000000"/>
                </a:solidFill>
                <a:latin typeface="Sitka Small" panose="02000505000000020004" pitchFamily="2" charset="0"/>
              </a:rPr>
              <a:t>askaliais</a:t>
            </a:r>
            <a:endParaRPr lang="ru-RU" dirty="0">
              <a:solidFill>
                <a:srgbClr val="000000"/>
              </a:solidFill>
              <a:latin typeface="Sitka Small" panose="02000505000000020004" pitchFamily="2" charset="0"/>
            </a:endParaRPr>
          </a:p>
        </p:txBody>
      </p:sp>
      <p:pic>
        <p:nvPicPr>
          <p:cNvPr id="3074" name="Picture 2" descr="http://autotestas.lt/autotest/media/images2/leitenberger/hrv08_2_mano_geeicht_x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" b="-11606"/>
          <a:stretch/>
        </p:blipFill>
        <p:spPr bwMode="auto">
          <a:xfrm>
            <a:off x="6833541" y="3831712"/>
            <a:ext cx="1921421" cy="215821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sp>
        <p:nvSpPr>
          <p:cNvPr id="17" name="TextBox 16"/>
          <p:cNvSpPr txBox="1"/>
          <p:nvPr/>
        </p:nvSpPr>
        <p:spPr>
          <a:xfrm>
            <a:off x="6833541" y="5620600"/>
            <a:ext cx="19869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err="1" smtClean="0">
                <a:latin typeface="Bernard MT Condensed" panose="02050806060905020404" pitchFamily="18" charset="0"/>
              </a:rPr>
              <a:t>Manometras</a:t>
            </a:r>
            <a:endParaRPr lang="en-US">
              <a:latin typeface="Bernard MT Condensed" panose="02050806060905020404" pitchFamily="18" charset="0"/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6747433" y="3726324"/>
            <a:ext cx="1062011" cy="1183486"/>
          </a:xfrm>
          <a:prstGeom prst="rect">
            <a:avLst/>
          </a:prstGeom>
          <a:solidFill>
            <a:srgbClr val="3366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/>
          <p:cNvSpPr/>
          <p:nvPr/>
        </p:nvSpPr>
        <p:spPr>
          <a:xfrm>
            <a:off x="7794250" y="3726324"/>
            <a:ext cx="1062011" cy="1183486"/>
          </a:xfrm>
          <a:prstGeom prst="rect">
            <a:avLst/>
          </a:prstGeom>
          <a:solidFill>
            <a:srgbClr val="3366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 20"/>
          <p:cNvSpPr/>
          <p:nvPr/>
        </p:nvSpPr>
        <p:spPr>
          <a:xfrm>
            <a:off x="6747432" y="4909810"/>
            <a:ext cx="1062011" cy="1183486"/>
          </a:xfrm>
          <a:prstGeom prst="rect">
            <a:avLst/>
          </a:prstGeom>
          <a:solidFill>
            <a:srgbClr val="3366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ectangle 21"/>
          <p:cNvSpPr/>
          <p:nvPr/>
        </p:nvSpPr>
        <p:spPr>
          <a:xfrm>
            <a:off x="7794251" y="4910821"/>
            <a:ext cx="1062011" cy="1183486"/>
          </a:xfrm>
          <a:prstGeom prst="rect">
            <a:avLst/>
          </a:prstGeom>
          <a:solidFill>
            <a:srgbClr val="3366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TextBox 22"/>
          <p:cNvSpPr txBox="1">
            <a:spLocks noChangeArrowheads="1"/>
          </p:cNvSpPr>
          <p:nvPr/>
        </p:nvSpPr>
        <p:spPr bwMode="auto">
          <a:xfrm>
            <a:off x="306327" y="1779769"/>
            <a:ext cx="1631538" cy="400110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 eaLnBrk="1" hangingPunct="1">
              <a:defRPr/>
            </a:pPr>
            <a:r>
              <a:rPr lang="lt-LT" sz="20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1</a:t>
            </a:r>
            <a:endParaRPr lang="ru-RU" sz="2000" b="1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4" name="TextBox 23"/>
          <p:cNvSpPr txBox="1">
            <a:spLocks noChangeArrowheads="1"/>
          </p:cNvSpPr>
          <p:nvPr/>
        </p:nvSpPr>
        <p:spPr bwMode="auto">
          <a:xfrm>
            <a:off x="2587497" y="1779494"/>
            <a:ext cx="1631538" cy="400110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 eaLnBrk="1" hangingPunct="1">
              <a:defRPr/>
            </a:pPr>
            <a:r>
              <a:rPr lang="lt-LT" sz="2000" b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2</a:t>
            </a:r>
            <a:endParaRPr lang="ru-RU" sz="2000" b="1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5" name="TextBox 24"/>
          <p:cNvSpPr txBox="1">
            <a:spLocks noChangeArrowheads="1"/>
          </p:cNvSpPr>
          <p:nvPr/>
        </p:nvSpPr>
        <p:spPr bwMode="auto">
          <a:xfrm>
            <a:off x="4869404" y="1779494"/>
            <a:ext cx="1631538" cy="400110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 eaLnBrk="1" hangingPunct="1">
              <a:defRPr/>
            </a:pPr>
            <a:r>
              <a:rPr lang="lt-LT" sz="2000" b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3</a:t>
            </a:r>
            <a:endParaRPr lang="ru-RU" sz="2000" b="1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6" name="TextBox 25"/>
          <p:cNvSpPr txBox="1">
            <a:spLocks noChangeArrowheads="1"/>
          </p:cNvSpPr>
          <p:nvPr/>
        </p:nvSpPr>
        <p:spPr bwMode="auto">
          <a:xfrm>
            <a:off x="312666" y="2947354"/>
            <a:ext cx="1631538" cy="646331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lt-LT" sz="1200" dirty="0">
                <a:solidFill>
                  <a:srgbClr val="000000"/>
                </a:solidFill>
                <a:latin typeface="Sitka Small" panose="02000505000000020004" pitchFamily="2" charset="0"/>
              </a:rPr>
              <a:t>Jėgą, </a:t>
            </a:r>
            <a:r>
              <a:rPr lang="lt-LT" sz="1200" dirty="0" smtClean="0">
                <a:solidFill>
                  <a:srgbClr val="000000"/>
                </a:solidFill>
                <a:latin typeface="Sitka Small" panose="02000505000000020004" pitchFamily="2" charset="0"/>
              </a:rPr>
              <a:t>kuri </a:t>
            </a:r>
            <a:r>
              <a:rPr lang="lt-LT" sz="1200" dirty="0">
                <a:solidFill>
                  <a:srgbClr val="000000"/>
                </a:solidFill>
                <a:latin typeface="Sitka Small" panose="02000505000000020004" pitchFamily="2" charset="0"/>
              </a:rPr>
              <a:t>veikia </a:t>
            </a:r>
            <a:r>
              <a:rPr lang="lt-LT" sz="1200" dirty="0" smtClean="0">
                <a:solidFill>
                  <a:srgbClr val="000000"/>
                </a:solidFill>
                <a:latin typeface="Sitka Small" panose="02000505000000020004" pitchFamily="2" charset="0"/>
              </a:rPr>
              <a:t>kėdę</a:t>
            </a:r>
            <a:r>
              <a:rPr lang="en-US" sz="1200" dirty="0" smtClean="0">
                <a:solidFill>
                  <a:srgbClr val="000000"/>
                </a:solidFill>
                <a:latin typeface="Sitka Small" panose="02000505000000020004" pitchFamily="2" charset="0"/>
              </a:rPr>
              <a:t>,</a:t>
            </a:r>
            <a:r>
              <a:rPr lang="lt-LT" sz="1200" dirty="0" smtClean="0">
                <a:solidFill>
                  <a:srgbClr val="000000"/>
                </a:solidFill>
                <a:latin typeface="Sitka Small" panose="02000505000000020004" pitchFamily="2" charset="0"/>
              </a:rPr>
              <a:t> dalinti</a:t>
            </a:r>
            <a:r>
              <a:rPr lang="en-US" sz="1200" dirty="0">
                <a:solidFill>
                  <a:srgbClr val="000000"/>
                </a:solidFill>
                <a:latin typeface="Sitka Small" panose="02000505000000020004" pitchFamily="2" charset="0"/>
              </a:rPr>
              <a:t> </a:t>
            </a:r>
            <a:r>
              <a:rPr lang="lt-LT" sz="1200" dirty="0" smtClean="0">
                <a:solidFill>
                  <a:srgbClr val="000000"/>
                </a:solidFill>
                <a:latin typeface="Sitka Small" panose="02000505000000020004" pitchFamily="2" charset="0"/>
              </a:rPr>
              <a:t>i</a:t>
            </a:r>
            <a:r>
              <a:rPr lang="en-US" sz="1200" dirty="0" smtClean="0">
                <a:solidFill>
                  <a:srgbClr val="000000"/>
                </a:solidFill>
                <a:latin typeface="Sitka Small" panose="02000505000000020004" pitchFamily="2" charset="0"/>
              </a:rPr>
              <a:t>š </a:t>
            </a:r>
            <a:r>
              <a:rPr lang="lt-LT" sz="1200" dirty="0" smtClean="0">
                <a:solidFill>
                  <a:srgbClr val="000000"/>
                </a:solidFill>
                <a:latin typeface="Sitka Small" panose="02000505000000020004" pitchFamily="2" charset="0"/>
              </a:rPr>
              <a:t>paviršiaus plo</a:t>
            </a:r>
            <a:r>
              <a:rPr lang="en-US" sz="1200" dirty="0" smtClean="0">
                <a:solidFill>
                  <a:srgbClr val="000000"/>
                </a:solidFill>
                <a:latin typeface="Sitka Small" panose="02000505000000020004" pitchFamily="2" charset="0"/>
              </a:rPr>
              <a:t>to</a:t>
            </a:r>
            <a:endParaRPr lang="lt-LT" sz="2000" dirty="0">
              <a:solidFill>
                <a:srgbClr val="000000"/>
              </a:solidFill>
            </a:endParaRPr>
          </a:p>
        </p:txBody>
      </p:sp>
      <p:sp>
        <p:nvSpPr>
          <p:cNvPr id="27" name="TextBox 26"/>
          <p:cNvSpPr txBox="1">
            <a:spLocks noChangeArrowheads="1"/>
          </p:cNvSpPr>
          <p:nvPr/>
        </p:nvSpPr>
        <p:spPr bwMode="auto">
          <a:xfrm>
            <a:off x="4869404" y="2885798"/>
            <a:ext cx="1631538" cy="769441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lt-LT" sz="1100" dirty="0">
                <a:solidFill>
                  <a:srgbClr val="000000"/>
                </a:solidFill>
                <a:latin typeface="Sitka Small" panose="02000505000000020004" pitchFamily="2" charset="0"/>
              </a:rPr>
              <a:t>Paviršiaus plotą reikia dalinti iš jėgos, kuria veikia kėdę.</a:t>
            </a:r>
          </a:p>
        </p:txBody>
      </p:sp>
      <p:sp>
        <p:nvSpPr>
          <p:cNvPr id="28" name="TextBox 27"/>
          <p:cNvSpPr txBox="1">
            <a:spLocks noChangeArrowheads="1"/>
          </p:cNvSpPr>
          <p:nvPr/>
        </p:nvSpPr>
        <p:spPr bwMode="auto">
          <a:xfrm>
            <a:off x="4911876" y="4270142"/>
            <a:ext cx="1631538" cy="646331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lt-LT" sz="1200" dirty="0">
                <a:solidFill>
                  <a:srgbClr val="000000"/>
                </a:solidFill>
                <a:latin typeface="Sitka Small" panose="02000505000000020004" pitchFamily="2" charset="0"/>
              </a:rPr>
              <a:t>Apsiauti aukštakulniais </a:t>
            </a:r>
            <a:r>
              <a:rPr lang="lt-LT" sz="1200" dirty="0" smtClean="0">
                <a:solidFill>
                  <a:srgbClr val="000000"/>
                </a:solidFill>
                <a:latin typeface="Sitka Small" panose="02000505000000020004" pitchFamily="2" charset="0"/>
              </a:rPr>
              <a:t>bateliai</a:t>
            </a:r>
            <a:r>
              <a:rPr lang="en-US" sz="1200" dirty="0" smtClean="0">
                <a:solidFill>
                  <a:srgbClr val="000000"/>
                </a:solidFill>
                <a:latin typeface="Sitka Small" panose="02000505000000020004" pitchFamily="2" charset="0"/>
              </a:rPr>
              <a:t>s</a:t>
            </a:r>
            <a:endParaRPr lang="lt-LT" sz="1200" dirty="0">
              <a:solidFill>
                <a:srgbClr val="000000"/>
              </a:solidFill>
              <a:latin typeface="Sitka Small" panose="02000505000000020004" pitchFamily="2" charset="0"/>
            </a:endParaRPr>
          </a:p>
        </p:txBody>
      </p:sp>
      <p:sp>
        <p:nvSpPr>
          <p:cNvPr id="29" name="TextBox 28"/>
          <p:cNvSpPr txBox="1">
            <a:spLocks noChangeArrowheads="1"/>
          </p:cNvSpPr>
          <p:nvPr/>
        </p:nvSpPr>
        <p:spPr bwMode="auto">
          <a:xfrm>
            <a:off x="4911876" y="5278371"/>
            <a:ext cx="1631538" cy="369332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en-US" dirty="0">
                <a:solidFill>
                  <a:srgbClr val="000000"/>
                </a:solidFill>
                <a:latin typeface="Sitka Small" panose="02000505000000020004" pitchFamily="2" charset="0"/>
              </a:rPr>
              <a:t>M</a:t>
            </a:r>
            <a:r>
              <a:rPr lang="lt-LT" dirty="0">
                <a:solidFill>
                  <a:srgbClr val="000000"/>
                </a:solidFill>
                <a:latin typeface="Sitka Small" panose="02000505000000020004" pitchFamily="2" charset="0"/>
              </a:rPr>
              <a:t>etrais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12666" y="1124744"/>
            <a:ext cx="619461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Baskerville Old Face" panose="02020602080505020303" pitchFamily="18" charset="0"/>
              </a:rPr>
              <a:t>1. </a:t>
            </a:r>
            <a:r>
              <a:rPr lang="lt-LT" dirty="0" smtClean="0">
                <a:latin typeface="Baskerville Old Face" panose="02020602080505020303" pitchFamily="18" charset="0"/>
              </a:rPr>
              <a:t>Paveikslėlyje pateiktos plytos skirtingose padėtyse. Kuriame paveikslėlyje slėgis į stalo paviršių didžiausias</a:t>
            </a:r>
            <a:r>
              <a:rPr lang="en-US" dirty="0" smtClean="0">
                <a:latin typeface="Baskerville Old Face" panose="02020602080505020303" pitchFamily="18" charset="0"/>
              </a:rPr>
              <a:t>?</a:t>
            </a:r>
          </a:p>
        </p:txBody>
      </p:sp>
      <p:pic>
        <p:nvPicPr>
          <p:cNvPr id="30" name="Picture 1"/>
          <p:cNvPicPr>
            <a:picLocks noChangeAspect="1"/>
          </p:cNvPicPr>
          <p:nvPr/>
        </p:nvPicPr>
        <p:blipFill rotWithShape="1">
          <a:blip r:embed="rId3"/>
          <a:srcRect l="2847" t="30346" r="59136" b="45047"/>
          <a:stretch/>
        </p:blipFill>
        <p:spPr>
          <a:xfrm>
            <a:off x="6647649" y="1491482"/>
            <a:ext cx="2293201" cy="1113184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4" name="TextBox 3"/>
          <p:cNvSpPr txBox="1"/>
          <p:nvPr/>
        </p:nvSpPr>
        <p:spPr>
          <a:xfrm>
            <a:off x="312666" y="2276872"/>
            <a:ext cx="604867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000000"/>
                </a:solidFill>
                <a:latin typeface="Baskerville Old Face" panose="02020602080505020303" pitchFamily="18" charset="0"/>
              </a:rPr>
              <a:t>2. </a:t>
            </a:r>
            <a:r>
              <a:rPr lang="lt-LT" dirty="0" smtClean="0">
                <a:solidFill>
                  <a:srgbClr val="000000"/>
                </a:solidFill>
                <a:latin typeface="Baskerville Old Face" panose="02020602080505020303" pitchFamily="18" charset="0"/>
              </a:rPr>
              <a:t>Mokinė </a:t>
            </a:r>
            <a:r>
              <a:rPr lang="lt-LT" dirty="0">
                <a:solidFill>
                  <a:srgbClr val="000000"/>
                </a:solidFill>
                <a:latin typeface="Baskerville Old Face" panose="02020602080505020303" pitchFamily="18" charset="0"/>
              </a:rPr>
              <a:t>norėtų apskaičiuoti koks slėgis veikia kėdę, ant kurios ji sėdi. Kaip jai reikėtų skaičiuoti?</a:t>
            </a:r>
          </a:p>
          <a:p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306327" y="3656737"/>
            <a:ext cx="619461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solidFill>
                  <a:srgbClr val="000000"/>
                </a:solidFill>
                <a:latin typeface="Baskerville Old Face" panose="02020602080505020303" pitchFamily="18" charset="0"/>
              </a:rPr>
              <a:t>3. </a:t>
            </a:r>
            <a:r>
              <a:rPr lang="lt-LT" dirty="0">
                <a:solidFill>
                  <a:srgbClr val="000000"/>
                </a:solidFill>
                <a:latin typeface="Baskerville Old Face" panose="02020602080505020303" pitchFamily="18" charset="0"/>
              </a:rPr>
              <a:t>5-os klasės mokinė nori mokyklos slenksčiui suteikti kuo didesnį slėgį. Ką jai patartum?</a:t>
            </a:r>
          </a:p>
        </p:txBody>
      </p:sp>
      <p:sp>
        <p:nvSpPr>
          <p:cNvPr id="6" name="Rectangle 5"/>
          <p:cNvSpPr/>
          <p:nvPr/>
        </p:nvSpPr>
        <p:spPr>
          <a:xfrm>
            <a:off x="6747432" y="3726324"/>
            <a:ext cx="2108829" cy="2366972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312666" y="4925914"/>
            <a:ext cx="623074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solidFill>
                  <a:srgbClr val="000000"/>
                </a:solidFill>
                <a:latin typeface="Baskerville Old Face" panose="02020602080505020303" pitchFamily="18" charset="0"/>
              </a:rPr>
              <a:t>4. </a:t>
            </a:r>
            <a:r>
              <a:rPr lang="lt-LT" dirty="0">
                <a:solidFill>
                  <a:srgbClr val="000000"/>
                </a:solidFill>
                <a:latin typeface="Baskerville Old Face" panose="02020602080505020303" pitchFamily="18" charset="0"/>
              </a:rPr>
              <a:t>Kokiais vienetais matuojamas slėgis?</a:t>
            </a:r>
            <a:endParaRPr lang="en-US" dirty="0">
              <a:solidFill>
                <a:srgbClr val="000000"/>
              </a:solidFill>
              <a:latin typeface="Baskerville Old Face" panose="02020602080505020303" pitchFamily="18" charset="0"/>
            </a:endParaRPr>
          </a:p>
        </p:txBody>
      </p:sp>
      <p:sp>
        <p:nvSpPr>
          <p:cNvPr id="9" name="Rounded Rectangular Callout 8"/>
          <p:cNvSpPr/>
          <p:nvPr/>
        </p:nvSpPr>
        <p:spPr>
          <a:xfrm>
            <a:off x="1619672" y="5805266"/>
            <a:ext cx="4923742" cy="648070"/>
          </a:xfrm>
          <a:prstGeom prst="wedgeRoundRectCallout">
            <a:avLst>
              <a:gd name="adj1" fmla="val 57166"/>
              <a:gd name="adj2" fmla="val -41788"/>
              <a:gd name="adj3" fmla="val 16667"/>
            </a:avLst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err="1">
                <a:solidFill>
                  <a:srgbClr val="000000"/>
                </a:solidFill>
                <a:latin typeface="Baskerville Old Face" panose="02020602080505020303" pitchFamily="18" charset="0"/>
              </a:rPr>
              <a:t>Teisingai</a:t>
            </a:r>
            <a:r>
              <a:rPr lang="en-US" dirty="0">
                <a:solidFill>
                  <a:srgbClr val="000000"/>
                </a:solidFill>
                <a:latin typeface="Baskerville Old Face" panose="02020602080505020303" pitchFamily="18" charset="0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Baskerville Old Face" panose="02020602080505020303" pitchFamily="18" charset="0"/>
              </a:rPr>
              <a:t>atsakęs</a:t>
            </a:r>
            <a:r>
              <a:rPr lang="en-US" dirty="0">
                <a:solidFill>
                  <a:srgbClr val="000000"/>
                </a:solidFill>
                <a:latin typeface="Baskerville Old Face" panose="02020602080505020303" pitchFamily="18" charset="0"/>
              </a:rPr>
              <a:t> į </a:t>
            </a:r>
            <a:r>
              <a:rPr lang="en-US" dirty="0" err="1">
                <a:solidFill>
                  <a:srgbClr val="000000"/>
                </a:solidFill>
                <a:latin typeface="Baskerville Old Face" panose="02020602080505020303" pitchFamily="18" charset="0"/>
              </a:rPr>
              <a:t>klausimus</a:t>
            </a:r>
            <a:r>
              <a:rPr lang="en-US" dirty="0">
                <a:solidFill>
                  <a:srgbClr val="000000"/>
                </a:solidFill>
                <a:latin typeface="Baskerville Old Face" panose="02020602080505020303" pitchFamily="18" charset="0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Baskerville Old Face" panose="02020602080505020303" pitchFamily="18" charset="0"/>
              </a:rPr>
              <a:t>sužinosi</a:t>
            </a:r>
            <a:r>
              <a:rPr lang="en-US" dirty="0">
                <a:solidFill>
                  <a:srgbClr val="000000"/>
                </a:solidFill>
                <a:latin typeface="Baskerville Old Face" panose="02020602080505020303" pitchFamily="18" charset="0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Baskerville Old Face" panose="02020602080505020303" pitchFamily="18" charset="0"/>
              </a:rPr>
              <a:t>kaip</a:t>
            </a:r>
            <a:r>
              <a:rPr lang="en-US" dirty="0">
                <a:solidFill>
                  <a:srgbClr val="000000"/>
                </a:solidFill>
                <a:latin typeface="Baskerville Old Face" panose="02020602080505020303" pitchFamily="18" charset="0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Baskerville Old Face" panose="02020602080505020303" pitchFamily="18" charset="0"/>
              </a:rPr>
              <a:t>atrodo</a:t>
            </a:r>
            <a:r>
              <a:rPr lang="en-US" dirty="0">
                <a:solidFill>
                  <a:srgbClr val="000000"/>
                </a:solidFill>
                <a:latin typeface="Baskerville Old Face" panose="02020602080505020303" pitchFamily="18" charset="0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Baskerville Old Face" panose="02020602080505020303" pitchFamily="18" charset="0"/>
              </a:rPr>
              <a:t>ir</a:t>
            </a:r>
            <a:r>
              <a:rPr lang="en-US" dirty="0">
                <a:solidFill>
                  <a:srgbClr val="000000"/>
                </a:solidFill>
                <a:latin typeface="Baskerville Old Face" panose="02020602080505020303" pitchFamily="18" charset="0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Baskerville Old Face" panose="02020602080505020303" pitchFamily="18" charset="0"/>
              </a:rPr>
              <a:t>vadinasi</a:t>
            </a:r>
            <a:r>
              <a:rPr lang="en-US" dirty="0">
                <a:solidFill>
                  <a:srgbClr val="000000"/>
                </a:solidFill>
                <a:latin typeface="Baskerville Old Face" panose="02020602080505020303" pitchFamily="18" charset="0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Baskerville Old Face" panose="02020602080505020303" pitchFamily="18" charset="0"/>
              </a:rPr>
              <a:t>slėgio</a:t>
            </a:r>
            <a:r>
              <a:rPr lang="en-US" dirty="0">
                <a:solidFill>
                  <a:srgbClr val="000000"/>
                </a:solidFill>
                <a:latin typeface="Baskerville Old Face" panose="02020602080505020303" pitchFamily="18" charset="0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Baskerville Old Face" panose="02020602080505020303" pitchFamily="18" charset="0"/>
              </a:rPr>
              <a:t>matavimo</a:t>
            </a:r>
            <a:r>
              <a:rPr lang="en-US" dirty="0">
                <a:solidFill>
                  <a:srgbClr val="000000"/>
                </a:solidFill>
                <a:latin typeface="Baskerville Old Face" panose="02020602080505020303" pitchFamily="18" charset="0"/>
              </a:rPr>
              <a:t> </a:t>
            </a:r>
            <a:r>
              <a:rPr lang="en-US" dirty="0" err="1" smtClean="0">
                <a:solidFill>
                  <a:srgbClr val="000000"/>
                </a:solidFill>
                <a:latin typeface="Baskerville Old Face" panose="02020602080505020303" pitchFamily="18" charset="0"/>
              </a:rPr>
              <a:t>prietaisas</a:t>
            </a:r>
            <a:r>
              <a:rPr lang="en-US" dirty="0" smtClean="0">
                <a:solidFill>
                  <a:srgbClr val="000000"/>
                </a:solidFill>
                <a:latin typeface="Baskerville Old Face" panose="02020602080505020303" pitchFamily="18" charset="0"/>
              </a:rPr>
              <a:t>.</a:t>
            </a:r>
            <a:endParaRPr lang="en-US" dirty="0">
              <a:solidFill>
                <a:srgbClr val="000000"/>
              </a:solidFill>
              <a:latin typeface="Baskerville Old Face" panose="02020602080505020303" pitchFamily="18" charset="0"/>
            </a:endParaRPr>
          </a:p>
        </p:txBody>
      </p:sp>
      <p:pic>
        <p:nvPicPr>
          <p:cNvPr id="31" name="Picture 2" descr="http://www.lkc.sk/assets/images/home-button.png">
            <a:hlinkClick r:id="rId4" action="ppaction://hlinksldjump"/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42393"/>
            <a:ext cx="712575" cy="7156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2" name="Управляющая кнопка: далее 6">
            <a:hlinkClick r:id="" action="ppaction://hlinkshowjump?jump=nextslide" highlightClick="1"/>
          </p:cNvPr>
          <p:cNvSpPr/>
          <p:nvPr/>
        </p:nvSpPr>
        <p:spPr>
          <a:xfrm>
            <a:off x="8497391" y="6448187"/>
            <a:ext cx="648072" cy="392300"/>
          </a:xfrm>
          <a:prstGeom prst="actionButtonForwardNex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23253484"/>
      </p:ext>
    </p:extLst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21" presetClass="exit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heel(1)">
                                      <p:cBhvr>
                                        <p:cTn id="16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4"/>
                  </p:tgtEl>
                </p:cond>
              </p:nextCondLst>
            </p:seq>
            <p:seq concurrent="1" nextAc="seek">
              <p:cTn id="18" restart="whenNotActive" fill="hold" evtFilter="cancelBubble" nodeType="interactiveSeq">
                <p:stCondLst>
                  <p:cond evt="onClick" delay="0">
                    <p:tgtEl>
                      <p:spTgt spid="2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" fill="hold">
                      <p:stCondLst>
                        <p:cond delay="0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00"/>
                            </p:stCondLst>
                            <p:childTnLst>
                              <p:par>
                                <p:cTn id="25" presetID="21" presetClass="exit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heel(1)">
                                      <p:cBhvr>
                                        <p:cTn id="26" dur="2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6"/>
                  </p:tgtEl>
                </p:cond>
              </p:nextCondLst>
            </p:seq>
            <p:seq concurrent="1" nextAc="seek">
              <p:cTn id="28" restart="whenNotActive" fill="hold" evtFilter="cancelBubble" nodeType="interactiveSeq">
                <p:stCondLst>
                  <p:cond evt="onClick" delay="0">
                    <p:tgtEl>
                      <p:spTgt spid="2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9" fill="hold">
                      <p:stCondLst>
                        <p:cond delay="0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00"/>
                            </p:stCondLst>
                            <p:childTnLst>
                              <p:par>
                                <p:cTn id="35" presetID="21" presetClass="exit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heel(1)">
                                      <p:cBhvr>
                                        <p:cTn id="36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8"/>
                  </p:tgtEl>
                </p:cond>
              </p:nextCondLst>
            </p:seq>
            <p:seq concurrent="1" nextAc="seek">
              <p:cTn id="38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9" fill="hold">
                      <p:stCondLst>
                        <p:cond delay="0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"/>
                            </p:stCondLst>
                            <p:childTnLst>
                              <p:par>
                                <p:cTn id="45" presetID="21" presetClass="exit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heel(1)">
                                      <p:cBhvr>
                                        <p:cTn id="46" dur="2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48" restart="whenNotActive" fill="hold" evtFilter="cancelBubble" nodeType="interactiveSeq">
                <p:stCondLst>
                  <p:cond evt="onClick" delay="0">
                    <p:tgtEl>
                      <p:spTgt spid="2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9" fill="hold">
                      <p:stCondLst>
                        <p:cond delay="0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"/>
                  </p:tgtEl>
                </p:cond>
              </p:nextCondLst>
            </p:seq>
            <p:seq concurrent="1" nextAc="seek">
              <p:cTn id="54" restart="whenNotActive" fill="hold" evtFilter="cancelBubble" nodeType="interactiveSeq">
                <p:stCondLst>
                  <p:cond evt="onClick" delay="0">
                    <p:tgtEl>
                      <p:spTgt spid="2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5" fill="hold">
                      <p:stCondLst>
                        <p:cond delay="0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8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5"/>
                  </p:tgtEl>
                </p:cond>
              </p:nextCondLst>
            </p:seq>
            <p:seq concurrent="1" nextAc="seek">
              <p:cTn id="60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1" fill="hold">
                      <p:stCondLst>
                        <p:cond delay="0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66" restart="whenNotActive" fill="hold" evtFilter="cancelBubble" nodeType="interactiveSeq">
                <p:stCondLst>
                  <p:cond evt="onClick" delay="0">
                    <p:tgtEl>
                      <p:spTgt spid="2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7" fill="hold">
                      <p:stCondLst>
                        <p:cond delay="0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0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7"/>
                  </p:tgtEl>
                </p:cond>
              </p:nextCondLst>
            </p:seq>
            <p:seq concurrent="1" nextAc="seek">
              <p:cTn id="72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3" fill="hold">
                      <p:stCondLst>
                        <p:cond delay="0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78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9" fill="hold">
                      <p:stCondLst>
                        <p:cond delay="0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84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5" fill="hold">
                      <p:stCondLst>
                        <p:cond delay="0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90" restart="whenNotActive" fill="hold" evtFilter="cancelBubble" nodeType="interactiveSeq">
                <p:stCondLst>
                  <p:cond evt="onClick" delay="0">
                    <p:tgtEl>
                      <p:spTgt spid="2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1" fill="hold">
                      <p:stCondLst>
                        <p:cond delay="0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4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9"/>
                  </p:tgtEl>
                </p:cond>
              </p:nextCondLst>
            </p:seq>
          </p:childTnLst>
        </p:cTn>
      </p:par>
    </p:tnLst>
    <p:bldLst>
      <p:bldP spid="8" grpId="0" animBg="1"/>
      <p:bldP spid="10" grpId="0" animBg="1"/>
      <p:bldP spid="11" grpId="0" animBg="1"/>
      <p:bldP spid="13" grpId="0" animBg="1"/>
      <p:bldP spid="14" grpId="0" animBg="1"/>
      <p:bldP spid="18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26" grpId="0" animBg="1"/>
      <p:bldP spid="27" grpId="0" animBg="1"/>
      <p:bldP spid="28" grpId="0" animBg="1"/>
      <p:bldP spid="29" grpId="0" animBg="1"/>
      <p:bldP spid="9" grpId="0" animBg="1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6" name="TextBox 3"/>
          <p:cNvSpPr txBox="1">
            <a:spLocks noChangeArrowheads="1"/>
          </p:cNvSpPr>
          <p:nvPr/>
        </p:nvSpPr>
        <p:spPr bwMode="auto">
          <a:xfrm>
            <a:off x="1028456" y="1076132"/>
            <a:ext cx="6624637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sz="2000" dirty="0">
                <a:solidFill>
                  <a:srgbClr val="000000"/>
                </a:solidFill>
                <a:latin typeface="Baskerville Old Face" panose="02020602080505020303" pitchFamily="18" charset="0"/>
              </a:rPr>
              <a:t>1.</a:t>
            </a:r>
            <a:r>
              <a:rPr lang="ru-RU" sz="2000" dirty="0">
                <a:solidFill>
                  <a:srgbClr val="000000"/>
                </a:solidFill>
                <a:latin typeface="Baskerville Old Face" panose="02020602080505020303" pitchFamily="18" charset="0"/>
              </a:rPr>
              <a:t> </a:t>
            </a:r>
            <a:r>
              <a:rPr lang="lt-LT" sz="2000" dirty="0">
                <a:solidFill>
                  <a:srgbClr val="000000"/>
                </a:solidFill>
                <a:latin typeface="Baskerville Old Face" panose="02020602080505020303" pitchFamily="18" charset="0"/>
              </a:rPr>
              <a:t>6kPa yra lygu</a:t>
            </a:r>
            <a:r>
              <a:rPr lang="ru-RU" sz="2000" dirty="0">
                <a:solidFill>
                  <a:srgbClr val="000000"/>
                </a:solidFill>
                <a:latin typeface="Baskerville Old Face" panose="02020602080505020303" pitchFamily="18" charset="0"/>
              </a:rPr>
              <a:t> …</a:t>
            </a:r>
          </a:p>
        </p:txBody>
      </p:sp>
      <p:sp>
        <p:nvSpPr>
          <p:cNvPr id="13" name="TextBox 12"/>
          <p:cNvSpPr txBox="1">
            <a:spLocks noChangeArrowheads="1"/>
          </p:cNvSpPr>
          <p:nvPr/>
        </p:nvSpPr>
        <p:spPr bwMode="auto">
          <a:xfrm>
            <a:off x="5868144" y="1484784"/>
            <a:ext cx="2144794" cy="400110"/>
          </a:xfrm>
          <a:prstGeom prst="rect">
            <a:avLst/>
          </a:prstGeom>
          <a:solidFill>
            <a:schemeClr val="tx2">
              <a:lumMod val="60000"/>
              <a:lumOff val="40000"/>
              <a:alpha val="44000"/>
            </a:schemeClr>
          </a:solidFill>
          <a:ln>
            <a:solidFill>
              <a:schemeClr val="accent5">
                <a:lumMod val="40000"/>
                <a:lumOff val="60000"/>
              </a:schemeClr>
            </a:solidFill>
            <a:headEnd/>
            <a:tailEnd/>
          </a:ln>
          <a:effectLst>
            <a:innerShdw blurRad="114300">
              <a:prstClr val="black"/>
            </a:innerShdw>
          </a:effectLst>
          <a:scene3d>
            <a:camera prst="orthographicFront"/>
            <a:lightRig rig="threePt" dir="t"/>
          </a:scene3d>
          <a:sp3d extrusionH="76200" contourW="12700">
            <a:bevelT/>
            <a:extrusionClr>
              <a:schemeClr val="tx1"/>
            </a:extrusionClr>
            <a:contourClr>
              <a:schemeClr val="bg1"/>
            </a:contourClr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>
              <a:defRPr/>
            </a:pPr>
            <a:r>
              <a:rPr lang="ru-RU" sz="2000" b="1" dirty="0">
                <a:solidFill>
                  <a:srgbClr val="660033"/>
                </a:solidFill>
              </a:rPr>
              <a:t>60 000 </a:t>
            </a:r>
            <a:r>
              <a:rPr lang="lt-LT" sz="2000" b="1" dirty="0" smtClean="0">
                <a:solidFill>
                  <a:srgbClr val="660033"/>
                </a:solidFill>
              </a:rPr>
              <a:t>P</a:t>
            </a:r>
            <a:r>
              <a:rPr lang="ru-RU" sz="2000" b="1" dirty="0" smtClean="0">
                <a:solidFill>
                  <a:srgbClr val="660033"/>
                </a:solidFill>
              </a:rPr>
              <a:t>а</a:t>
            </a:r>
            <a:endParaRPr lang="ru-RU" sz="2000" b="1" dirty="0">
              <a:solidFill>
                <a:srgbClr val="660033"/>
              </a:solidFill>
              <a:cs typeface="Arial" pitchFamily="34" charset="0"/>
            </a:endParaRPr>
          </a:p>
        </p:txBody>
      </p:sp>
      <p:sp>
        <p:nvSpPr>
          <p:cNvPr id="14" name="TextBox 13"/>
          <p:cNvSpPr txBox="1">
            <a:spLocks noChangeArrowheads="1"/>
          </p:cNvSpPr>
          <p:nvPr/>
        </p:nvSpPr>
        <p:spPr bwMode="auto">
          <a:xfrm>
            <a:off x="3491880" y="1484784"/>
            <a:ext cx="2144794" cy="400110"/>
          </a:xfrm>
          <a:prstGeom prst="rect">
            <a:avLst/>
          </a:prstGeom>
          <a:solidFill>
            <a:schemeClr val="tx2">
              <a:lumMod val="60000"/>
              <a:lumOff val="40000"/>
              <a:alpha val="44000"/>
            </a:schemeClr>
          </a:solidFill>
          <a:ln>
            <a:solidFill>
              <a:schemeClr val="accent5">
                <a:lumMod val="40000"/>
                <a:lumOff val="60000"/>
              </a:schemeClr>
            </a:solidFill>
            <a:headEnd/>
            <a:tailEnd/>
          </a:ln>
          <a:effectLst>
            <a:innerShdw blurRad="114300">
              <a:prstClr val="black"/>
            </a:innerShdw>
          </a:effectLst>
          <a:scene3d>
            <a:camera prst="orthographicFront"/>
            <a:lightRig rig="threePt" dir="t"/>
          </a:scene3d>
          <a:sp3d extrusionH="76200" contourW="12700">
            <a:bevelT/>
            <a:extrusionClr>
              <a:schemeClr val="tx1"/>
            </a:extrusionClr>
            <a:contourClr>
              <a:schemeClr val="bg1"/>
            </a:contourClr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>
              <a:defRPr/>
            </a:pPr>
            <a:r>
              <a:rPr lang="ru-RU" sz="2000" b="1">
                <a:solidFill>
                  <a:srgbClr val="660033"/>
                </a:solidFill>
              </a:rPr>
              <a:t>600 </a:t>
            </a:r>
            <a:r>
              <a:rPr lang="lt-LT" sz="2000" b="1" smtClean="0">
                <a:solidFill>
                  <a:srgbClr val="660033"/>
                </a:solidFill>
              </a:rPr>
              <a:t>P</a:t>
            </a:r>
            <a:r>
              <a:rPr lang="ru-RU" sz="2000" b="1" smtClean="0">
                <a:solidFill>
                  <a:srgbClr val="660033"/>
                </a:solidFill>
              </a:rPr>
              <a:t>а</a:t>
            </a:r>
            <a:endParaRPr lang="ru-RU" sz="2000" b="1">
              <a:solidFill>
                <a:srgbClr val="660033"/>
              </a:solidFill>
              <a:cs typeface="Arial" pitchFamily="34" charset="0"/>
            </a:endParaRPr>
          </a:p>
        </p:txBody>
      </p:sp>
      <p:sp>
        <p:nvSpPr>
          <p:cNvPr id="16" name="TextBox 15"/>
          <p:cNvSpPr txBox="1">
            <a:spLocks noChangeArrowheads="1"/>
          </p:cNvSpPr>
          <p:nvPr/>
        </p:nvSpPr>
        <p:spPr bwMode="auto">
          <a:xfrm>
            <a:off x="1043608" y="1484784"/>
            <a:ext cx="2144794" cy="400110"/>
          </a:xfrm>
          <a:prstGeom prst="rect">
            <a:avLst/>
          </a:prstGeom>
          <a:solidFill>
            <a:schemeClr val="tx2">
              <a:lumMod val="60000"/>
              <a:lumOff val="40000"/>
              <a:alpha val="44000"/>
            </a:schemeClr>
          </a:solidFill>
          <a:ln>
            <a:solidFill>
              <a:schemeClr val="accent5">
                <a:lumMod val="40000"/>
                <a:lumOff val="60000"/>
              </a:schemeClr>
            </a:solidFill>
            <a:headEnd/>
            <a:tailEnd/>
          </a:ln>
          <a:effectLst>
            <a:innerShdw blurRad="114300">
              <a:prstClr val="black"/>
            </a:innerShdw>
          </a:effectLst>
          <a:scene3d>
            <a:camera prst="orthographicFront"/>
            <a:lightRig rig="threePt" dir="t"/>
          </a:scene3d>
          <a:sp3d extrusionH="76200" contourW="12700">
            <a:bevelT/>
            <a:extrusionClr>
              <a:schemeClr val="tx1"/>
            </a:extrusionClr>
            <a:contourClr>
              <a:schemeClr val="bg1"/>
            </a:contourClr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>
              <a:defRPr/>
            </a:pPr>
            <a:r>
              <a:rPr lang="ru-RU" sz="2000" b="1" dirty="0">
                <a:solidFill>
                  <a:srgbClr val="660033"/>
                </a:solidFill>
              </a:rPr>
              <a:t>6 000 </a:t>
            </a:r>
            <a:r>
              <a:rPr lang="lt-LT" sz="2000" b="1" dirty="0">
                <a:solidFill>
                  <a:srgbClr val="660033"/>
                </a:solidFill>
              </a:rPr>
              <a:t>P</a:t>
            </a:r>
            <a:r>
              <a:rPr lang="ru-RU" sz="2000" b="1" dirty="0" smtClean="0">
                <a:solidFill>
                  <a:srgbClr val="660033"/>
                </a:solidFill>
              </a:rPr>
              <a:t>а</a:t>
            </a:r>
            <a:endParaRPr lang="ru-RU" sz="2000" b="1" dirty="0">
              <a:solidFill>
                <a:srgbClr val="660033"/>
              </a:solidFill>
              <a:cs typeface="Arial" pitchFamily="34" charset="0"/>
            </a:endParaRPr>
          </a:p>
        </p:txBody>
      </p:sp>
      <p:sp>
        <p:nvSpPr>
          <p:cNvPr id="17" name="TextBox 16"/>
          <p:cNvSpPr txBox="1">
            <a:spLocks noChangeArrowheads="1"/>
          </p:cNvSpPr>
          <p:nvPr/>
        </p:nvSpPr>
        <p:spPr bwMode="auto">
          <a:xfrm>
            <a:off x="1043608" y="2538217"/>
            <a:ext cx="2144794" cy="400110"/>
          </a:xfrm>
          <a:prstGeom prst="rect">
            <a:avLst/>
          </a:prstGeom>
          <a:solidFill>
            <a:schemeClr val="tx2">
              <a:lumMod val="60000"/>
              <a:lumOff val="40000"/>
              <a:alpha val="44000"/>
            </a:schemeClr>
          </a:solidFill>
          <a:ln>
            <a:solidFill>
              <a:schemeClr val="accent5">
                <a:lumMod val="40000"/>
                <a:lumOff val="60000"/>
              </a:schemeClr>
            </a:solidFill>
            <a:headEnd/>
            <a:tailEnd/>
          </a:ln>
          <a:effectLst>
            <a:innerShdw blurRad="114300">
              <a:prstClr val="black"/>
            </a:innerShdw>
          </a:effectLst>
          <a:scene3d>
            <a:camera prst="orthographicFront"/>
            <a:lightRig rig="threePt" dir="t"/>
          </a:scene3d>
          <a:sp3d extrusionH="76200" contourW="12700">
            <a:bevelT/>
            <a:extrusionClr>
              <a:schemeClr val="tx1"/>
            </a:extrusionClr>
            <a:contourClr>
              <a:schemeClr val="bg1"/>
            </a:contourClr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>
              <a:defRPr/>
            </a:pPr>
            <a:r>
              <a:rPr lang="lt-LT" sz="2000" b="1" smtClean="0">
                <a:solidFill>
                  <a:srgbClr val="660033"/>
                </a:solidFill>
                <a:cs typeface="Arial" pitchFamily="34" charset="0"/>
              </a:rPr>
              <a:t>Nei  vienas</a:t>
            </a:r>
            <a:endParaRPr lang="ru-RU" sz="2000" b="1">
              <a:solidFill>
                <a:srgbClr val="660033"/>
              </a:solidFill>
              <a:cs typeface="Arial" pitchFamily="34" charset="0"/>
            </a:endParaRPr>
          </a:p>
        </p:txBody>
      </p:sp>
      <p:sp>
        <p:nvSpPr>
          <p:cNvPr id="18" name="TextBox 17"/>
          <p:cNvSpPr txBox="1">
            <a:spLocks noChangeArrowheads="1"/>
          </p:cNvSpPr>
          <p:nvPr/>
        </p:nvSpPr>
        <p:spPr bwMode="auto">
          <a:xfrm>
            <a:off x="3457052" y="2557072"/>
            <a:ext cx="2144794" cy="400110"/>
          </a:xfrm>
          <a:prstGeom prst="rect">
            <a:avLst/>
          </a:prstGeom>
          <a:solidFill>
            <a:schemeClr val="tx2">
              <a:lumMod val="60000"/>
              <a:lumOff val="40000"/>
              <a:alpha val="44000"/>
            </a:schemeClr>
          </a:solidFill>
          <a:ln>
            <a:solidFill>
              <a:schemeClr val="accent5">
                <a:lumMod val="40000"/>
                <a:lumOff val="60000"/>
              </a:schemeClr>
            </a:solidFill>
            <a:headEnd/>
            <a:tailEnd/>
          </a:ln>
          <a:effectLst>
            <a:innerShdw blurRad="114300">
              <a:prstClr val="black"/>
            </a:innerShdw>
          </a:effectLst>
          <a:scene3d>
            <a:camera prst="orthographicFront"/>
            <a:lightRig rig="threePt" dir="t"/>
          </a:scene3d>
          <a:sp3d extrusionH="76200" contourW="12700">
            <a:bevelT/>
            <a:extrusionClr>
              <a:schemeClr val="tx1"/>
            </a:extrusionClr>
            <a:contourClr>
              <a:schemeClr val="bg1"/>
            </a:contourClr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>
              <a:defRPr/>
            </a:pPr>
            <a:r>
              <a:rPr lang="lt-LT" sz="2000" b="1" dirty="0" smtClean="0">
                <a:solidFill>
                  <a:srgbClr val="660033"/>
                </a:solidFill>
                <a:cs typeface="Arial" pitchFamily="34" charset="0"/>
              </a:rPr>
              <a:t>geležinis</a:t>
            </a:r>
            <a:endParaRPr lang="ru-RU" sz="2000" b="1" dirty="0">
              <a:solidFill>
                <a:srgbClr val="660033"/>
              </a:solidFill>
              <a:cs typeface="Arial" pitchFamily="34" charset="0"/>
            </a:endParaRPr>
          </a:p>
        </p:txBody>
      </p:sp>
      <p:sp>
        <p:nvSpPr>
          <p:cNvPr id="20" name="TextBox 19"/>
          <p:cNvSpPr txBox="1">
            <a:spLocks noChangeArrowheads="1"/>
          </p:cNvSpPr>
          <p:nvPr/>
        </p:nvSpPr>
        <p:spPr bwMode="auto">
          <a:xfrm>
            <a:off x="5868144" y="2563919"/>
            <a:ext cx="2144794" cy="400110"/>
          </a:xfrm>
          <a:prstGeom prst="rect">
            <a:avLst/>
          </a:prstGeom>
          <a:solidFill>
            <a:schemeClr val="tx2">
              <a:lumMod val="60000"/>
              <a:lumOff val="40000"/>
              <a:alpha val="44000"/>
            </a:schemeClr>
          </a:solidFill>
          <a:ln>
            <a:solidFill>
              <a:schemeClr val="accent5">
                <a:lumMod val="40000"/>
                <a:lumOff val="60000"/>
              </a:schemeClr>
            </a:solidFill>
            <a:headEnd/>
            <a:tailEnd/>
          </a:ln>
          <a:effectLst>
            <a:innerShdw blurRad="114300">
              <a:prstClr val="black"/>
            </a:innerShdw>
          </a:effectLst>
          <a:scene3d>
            <a:camera prst="orthographicFront"/>
            <a:lightRig rig="threePt" dir="t"/>
          </a:scene3d>
          <a:sp3d extrusionH="76200" contourW="12700">
            <a:bevelT/>
            <a:extrusionClr>
              <a:schemeClr val="tx1"/>
            </a:extrusionClr>
            <a:contourClr>
              <a:schemeClr val="bg1"/>
            </a:contourClr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>
              <a:defRPr/>
            </a:pPr>
            <a:r>
              <a:rPr lang="lt-LT" sz="2000" b="1" smtClean="0">
                <a:solidFill>
                  <a:srgbClr val="660033"/>
                </a:solidFill>
              </a:rPr>
              <a:t>varinis</a:t>
            </a:r>
            <a:endParaRPr lang="ru-RU" sz="2000" b="1">
              <a:solidFill>
                <a:srgbClr val="660033"/>
              </a:solidFill>
              <a:cs typeface="Arial" pitchFamily="34" charset="0"/>
            </a:endParaRPr>
          </a:p>
        </p:txBody>
      </p:sp>
      <p:sp>
        <p:nvSpPr>
          <p:cNvPr id="21" name="TextBox 20"/>
          <p:cNvSpPr txBox="1">
            <a:spLocks noChangeArrowheads="1"/>
          </p:cNvSpPr>
          <p:nvPr/>
        </p:nvSpPr>
        <p:spPr bwMode="auto">
          <a:xfrm>
            <a:off x="1053035" y="3574610"/>
            <a:ext cx="2144794" cy="400110"/>
          </a:xfrm>
          <a:prstGeom prst="rect">
            <a:avLst/>
          </a:prstGeom>
          <a:solidFill>
            <a:schemeClr val="tx2">
              <a:lumMod val="60000"/>
              <a:lumOff val="40000"/>
              <a:alpha val="44000"/>
            </a:schemeClr>
          </a:solidFill>
          <a:ln>
            <a:solidFill>
              <a:schemeClr val="accent5">
                <a:lumMod val="40000"/>
                <a:lumOff val="60000"/>
              </a:schemeClr>
            </a:solidFill>
            <a:headEnd/>
            <a:tailEnd/>
          </a:ln>
          <a:effectLst>
            <a:innerShdw blurRad="114300">
              <a:prstClr val="black"/>
            </a:innerShdw>
          </a:effectLst>
          <a:scene3d>
            <a:camera prst="orthographicFront"/>
            <a:lightRig rig="threePt" dir="t"/>
          </a:scene3d>
          <a:sp3d extrusionH="76200" contourW="12700">
            <a:bevelT/>
            <a:extrusionClr>
              <a:schemeClr val="tx1"/>
            </a:extrusionClr>
            <a:contourClr>
              <a:schemeClr val="bg1"/>
            </a:contourClr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>
              <a:defRPr/>
            </a:pPr>
            <a:r>
              <a:rPr lang="ru-RU" sz="2000" b="1">
                <a:solidFill>
                  <a:srgbClr val="660033"/>
                </a:solidFill>
              </a:rPr>
              <a:t>1000 </a:t>
            </a:r>
            <a:r>
              <a:rPr lang="lt-LT" sz="2000" b="1">
                <a:solidFill>
                  <a:srgbClr val="660033"/>
                </a:solidFill>
              </a:rPr>
              <a:t>P</a:t>
            </a:r>
            <a:r>
              <a:rPr lang="ru-RU" sz="2000" b="1" smtClean="0">
                <a:solidFill>
                  <a:srgbClr val="660033"/>
                </a:solidFill>
              </a:rPr>
              <a:t>а</a:t>
            </a:r>
            <a:endParaRPr lang="ru-RU" sz="2000" b="1">
              <a:solidFill>
                <a:srgbClr val="660033"/>
              </a:solidFill>
              <a:cs typeface="Arial" pitchFamily="34" charset="0"/>
            </a:endParaRPr>
          </a:p>
        </p:txBody>
      </p:sp>
      <p:sp>
        <p:nvSpPr>
          <p:cNvPr id="22" name="TextBox 21"/>
          <p:cNvSpPr txBox="1">
            <a:spLocks noChangeArrowheads="1"/>
          </p:cNvSpPr>
          <p:nvPr/>
        </p:nvSpPr>
        <p:spPr bwMode="auto">
          <a:xfrm>
            <a:off x="1060868" y="4623043"/>
            <a:ext cx="2144794" cy="400110"/>
          </a:xfrm>
          <a:prstGeom prst="rect">
            <a:avLst/>
          </a:prstGeom>
          <a:solidFill>
            <a:schemeClr val="tx2">
              <a:lumMod val="60000"/>
              <a:lumOff val="40000"/>
              <a:alpha val="44000"/>
            </a:schemeClr>
          </a:solidFill>
          <a:ln>
            <a:solidFill>
              <a:schemeClr val="accent5">
                <a:lumMod val="40000"/>
                <a:lumOff val="60000"/>
              </a:schemeClr>
            </a:solidFill>
            <a:headEnd/>
            <a:tailEnd/>
          </a:ln>
          <a:effectLst>
            <a:innerShdw blurRad="114300">
              <a:prstClr val="black"/>
            </a:innerShdw>
          </a:effectLst>
          <a:scene3d>
            <a:camera prst="orthographicFront"/>
            <a:lightRig rig="threePt" dir="t"/>
          </a:scene3d>
          <a:sp3d extrusionH="76200" contourW="12700">
            <a:bevelT/>
            <a:extrusionClr>
              <a:schemeClr val="tx1"/>
            </a:extrusionClr>
            <a:contourClr>
              <a:schemeClr val="bg1"/>
            </a:contourClr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>
              <a:defRPr/>
            </a:pPr>
            <a:r>
              <a:rPr lang="ru-RU" sz="2000" b="1">
                <a:solidFill>
                  <a:srgbClr val="660033"/>
                </a:solidFill>
              </a:rPr>
              <a:t>16 м</a:t>
            </a:r>
            <a:r>
              <a:rPr lang="ru-RU" sz="2000" b="1" baseline="30000">
                <a:solidFill>
                  <a:srgbClr val="660033"/>
                </a:solidFill>
              </a:rPr>
              <a:t>2</a:t>
            </a:r>
            <a:endParaRPr lang="ru-RU" sz="2000" b="1">
              <a:solidFill>
                <a:srgbClr val="660033"/>
              </a:solidFill>
              <a:cs typeface="Arial" pitchFamily="34" charset="0"/>
            </a:endParaRPr>
          </a:p>
        </p:txBody>
      </p:sp>
      <p:sp>
        <p:nvSpPr>
          <p:cNvPr id="25" name="TextBox 24"/>
          <p:cNvSpPr txBox="1">
            <a:spLocks noChangeArrowheads="1"/>
          </p:cNvSpPr>
          <p:nvPr/>
        </p:nvSpPr>
        <p:spPr bwMode="auto">
          <a:xfrm>
            <a:off x="3457052" y="3574612"/>
            <a:ext cx="2144794" cy="400110"/>
          </a:xfrm>
          <a:prstGeom prst="rect">
            <a:avLst/>
          </a:prstGeom>
          <a:solidFill>
            <a:schemeClr val="tx2">
              <a:lumMod val="60000"/>
              <a:lumOff val="40000"/>
              <a:alpha val="44000"/>
            </a:schemeClr>
          </a:solidFill>
          <a:ln>
            <a:solidFill>
              <a:schemeClr val="accent5">
                <a:lumMod val="40000"/>
                <a:lumOff val="60000"/>
              </a:schemeClr>
            </a:solidFill>
            <a:headEnd/>
            <a:tailEnd/>
          </a:ln>
          <a:effectLst>
            <a:innerShdw blurRad="114300">
              <a:prstClr val="black"/>
            </a:innerShdw>
          </a:effectLst>
          <a:scene3d>
            <a:camera prst="orthographicFront"/>
            <a:lightRig rig="threePt" dir="t"/>
          </a:scene3d>
          <a:sp3d extrusionH="76200" contourW="12700">
            <a:bevelT/>
            <a:extrusionClr>
              <a:schemeClr val="tx1"/>
            </a:extrusionClr>
            <a:contourClr>
              <a:schemeClr val="bg1"/>
            </a:contourClr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>
              <a:defRPr/>
            </a:pPr>
            <a:r>
              <a:rPr lang="ru-RU" sz="2000" b="1">
                <a:solidFill>
                  <a:srgbClr val="660033"/>
                </a:solidFill>
              </a:rPr>
              <a:t>480 </a:t>
            </a:r>
            <a:r>
              <a:rPr lang="lt-LT" sz="2000" b="1" smtClean="0">
                <a:solidFill>
                  <a:srgbClr val="660033"/>
                </a:solidFill>
              </a:rPr>
              <a:t>P</a:t>
            </a:r>
            <a:r>
              <a:rPr lang="ru-RU" sz="2000" b="1" smtClean="0">
                <a:solidFill>
                  <a:srgbClr val="660033"/>
                </a:solidFill>
              </a:rPr>
              <a:t>а</a:t>
            </a:r>
            <a:endParaRPr lang="ru-RU" sz="2000" b="1">
              <a:solidFill>
                <a:srgbClr val="660033"/>
              </a:solidFill>
              <a:cs typeface="Arial" pitchFamily="34" charset="0"/>
            </a:endParaRPr>
          </a:p>
        </p:txBody>
      </p:sp>
      <p:sp>
        <p:nvSpPr>
          <p:cNvPr id="27" name="TextBox 26"/>
          <p:cNvSpPr txBox="1">
            <a:spLocks noChangeArrowheads="1"/>
          </p:cNvSpPr>
          <p:nvPr/>
        </p:nvSpPr>
        <p:spPr bwMode="auto">
          <a:xfrm>
            <a:off x="5868144" y="3578877"/>
            <a:ext cx="2144794" cy="400110"/>
          </a:xfrm>
          <a:prstGeom prst="rect">
            <a:avLst/>
          </a:prstGeom>
          <a:solidFill>
            <a:schemeClr val="tx2">
              <a:lumMod val="60000"/>
              <a:lumOff val="40000"/>
              <a:alpha val="44000"/>
            </a:schemeClr>
          </a:solidFill>
          <a:ln>
            <a:solidFill>
              <a:schemeClr val="accent5">
                <a:lumMod val="40000"/>
                <a:lumOff val="60000"/>
              </a:schemeClr>
            </a:solidFill>
            <a:headEnd/>
            <a:tailEnd/>
          </a:ln>
          <a:effectLst>
            <a:innerShdw blurRad="114300">
              <a:prstClr val="black"/>
            </a:innerShdw>
          </a:effectLst>
          <a:scene3d>
            <a:camera prst="orthographicFront"/>
            <a:lightRig rig="threePt" dir="t"/>
          </a:scene3d>
          <a:sp3d extrusionH="76200" contourW="12700">
            <a:bevelT/>
            <a:extrusionClr>
              <a:schemeClr val="tx1"/>
            </a:extrusionClr>
            <a:contourClr>
              <a:schemeClr val="bg1"/>
            </a:contourClr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>
              <a:defRPr/>
            </a:pPr>
            <a:r>
              <a:rPr lang="ru-RU" sz="2000" b="1">
                <a:solidFill>
                  <a:srgbClr val="660033"/>
                </a:solidFill>
              </a:rPr>
              <a:t>4 800 </a:t>
            </a:r>
            <a:r>
              <a:rPr lang="lt-LT" sz="2000" b="1" smtClean="0">
                <a:solidFill>
                  <a:srgbClr val="660033"/>
                </a:solidFill>
              </a:rPr>
              <a:t>P</a:t>
            </a:r>
            <a:r>
              <a:rPr lang="ru-RU" sz="2000" b="1" smtClean="0">
                <a:solidFill>
                  <a:srgbClr val="660033"/>
                </a:solidFill>
              </a:rPr>
              <a:t>а</a:t>
            </a:r>
            <a:endParaRPr lang="ru-RU" sz="2000" b="1">
              <a:solidFill>
                <a:srgbClr val="660033"/>
              </a:solidFill>
              <a:cs typeface="Arial" pitchFamily="34" charset="0"/>
            </a:endParaRPr>
          </a:p>
        </p:txBody>
      </p:sp>
      <p:sp>
        <p:nvSpPr>
          <p:cNvPr id="28" name="TextBox 27"/>
          <p:cNvSpPr txBox="1">
            <a:spLocks noChangeArrowheads="1"/>
          </p:cNvSpPr>
          <p:nvPr/>
        </p:nvSpPr>
        <p:spPr bwMode="auto">
          <a:xfrm>
            <a:off x="5868144" y="4581128"/>
            <a:ext cx="2144794" cy="400110"/>
          </a:xfrm>
          <a:prstGeom prst="rect">
            <a:avLst/>
          </a:prstGeom>
          <a:solidFill>
            <a:schemeClr val="tx2">
              <a:lumMod val="60000"/>
              <a:lumOff val="40000"/>
              <a:alpha val="44000"/>
            </a:schemeClr>
          </a:solidFill>
          <a:ln>
            <a:solidFill>
              <a:schemeClr val="accent5">
                <a:lumMod val="40000"/>
                <a:lumOff val="60000"/>
              </a:schemeClr>
            </a:solidFill>
            <a:headEnd/>
            <a:tailEnd/>
          </a:ln>
          <a:effectLst>
            <a:innerShdw blurRad="114300">
              <a:prstClr val="black"/>
            </a:innerShdw>
          </a:effectLst>
          <a:scene3d>
            <a:camera prst="orthographicFront"/>
            <a:lightRig rig="threePt" dir="t"/>
          </a:scene3d>
          <a:sp3d extrusionH="76200" contourW="12700">
            <a:bevelT/>
            <a:extrusionClr>
              <a:schemeClr val="tx1"/>
            </a:extrusionClr>
            <a:contourClr>
              <a:schemeClr val="bg1"/>
            </a:contourClr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>
              <a:defRPr/>
            </a:pPr>
            <a:r>
              <a:rPr lang="ru-RU" sz="2000" b="1">
                <a:solidFill>
                  <a:srgbClr val="660033"/>
                </a:solidFill>
              </a:rPr>
              <a:t>160 м</a:t>
            </a:r>
            <a:r>
              <a:rPr lang="ru-RU" sz="2000" b="1" baseline="30000">
                <a:solidFill>
                  <a:srgbClr val="660033"/>
                </a:solidFill>
              </a:rPr>
              <a:t>2</a:t>
            </a:r>
            <a:endParaRPr lang="ru-RU" sz="2000" b="1">
              <a:solidFill>
                <a:srgbClr val="660033"/>
              </a:solidFill>
              <a:cs typeface="Arial" pitchFamily="34" charset="0"/>
            </a:endParaRPr>
          </a:p>
        </p:txBody>
      </p:sp>
      <p:sp>
        <p:nvSpPr>
          <p:cNvPr id="30" name="TextBox 29"/>
          <p:cNvSpPr txBox="1">
            <a:spLocks noChangeArrowheads="1"/>
          </p:cNvSpPr>
          <p:nvPr/>
        </p:nvSpPr>
        <p:spPr bwMode="auto">
          <a:xfrm>
            <a:off x="3491880" y="4581128"/>
            <a:ext cx="2144794" cy="400110"/>
          </a:xfrm>
          <a:prstGeom prst="rect">
            <a:avLst/>
          </a:prstGeom>
          <a:solidFill>
            <a:schemeClr val="tx2">
              <a:lumMod val="60000"/>
              <a:lumOff val="40000"/>
              <a:alpha val="44000"/>
            </a:schemeClr>
          </a:solidFill>
          <a:ln>
            <a:solidFill>
              <a:schemeClr val="accent5">
                <a:lumMod val="40000"/>
                <a:lumOff val="60000"/>
              </a:schemeClr>
            </a:solidFill>
            <a:headEnd/>
            <a:tailEnd/>
          </a:ln>
          <a:effectLst>
            <a:innerShdw blurRad="114300">
              <a:prstClr val="black"/>
            </a:innerShdw>
          </a:effectLst>
          <a:scene3d>
            <a:camera prst="orthographicFront"/>
            <a:lightRig rig="threePt" dir="t"/>
          </a:scene3d>
          <a:sp3d extrusionH="76200" contourW="12700">
            <a:bevelT/>
            <a:extrusionClr>
              <a:schemeClr val="tx1"/>
            </a:extrusionClr>
            <a:contourClr>
              <a:schemeClr val="bg1"/>
            </a:contourClr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>
              <a:defRPr/>
            </a:pPr>
            <a:r>
              <a:rPr lang="lt-LT" sz="2000" b="1" smtClean="0">
                <a:solidFill>
                  <a:srgbClr val="660033"/>
                </a:solidFill>
              </a:rPr>
              <a:t>0,</a:t>
            </a:r>
            <a:r>
              <a:rPr lang="ru-RU" sz="2000" b="1" smtClean="0">
                <a:solidFill>
                  <a:srgbClr val="660033"/>
                </a:solidFill>
              </a:rPr>
              <a:t>16 </a:t>
            </a:r>
            <a:r>
              <a:rPr lang="ru-RU" sz="2000" b="1">
                <a:solidFill>
                  <a:srgbClr val="660033"/>
                </a:solidFill>
              </a:rPr>
              <a:t>м</a:t>
            </a:r>
            <a:r>
              <a:rPr lang="ru-RU" sz="2000" b="1" baseline="30000">
                <a:solidFill>
                  <a:srgbClr val="660033"/>
                </a:solidFill>
              </a:rPr>
              <a:t>2</a:t>
            </a:r>
            <a:endParaRPr lang="ru-RU" sz="2000" b="1">
              <a:solidFill>
                <a:srgbClr val="660033"/>
              </a:solidFill>
              <a:cs typeface="Arial" pitchFamily="34" charset="0"/>
            </a:endParaRPr>
          </a:p>
        </p:txBody>
      </p:sp>
      <p:sp>
        <p:nvSpPr>
          <p:cNvPr id="10283" name="TextBox 3"/>
          <p:cNvSpPr txBox="1">
            <a:spLocks noChangeArrowheads="1"/>
          </p:cNvSpPr>
          <p:nvPr/>
        </p:nvSpPr>
        <p:spPr bwMode="auto">
          <a:xfrm>
            <a:off x="1042988" y="1916113"/>
            <a:ext cx="7850187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ru-RU" sz="2000" dirty="0">
                <a:solidFill>
                  <a:srgbClr val="000000"/>
                </a:solidFill>
                <a:latin typeface="Baskerville Old Face" panose="02020602080505020303" pitchFamily="18" charset="0"/>
              </a:rPr>
              <a:t>2</a:t>
            </a:r>
            <a:r>
              <a:rPr lang="en-US" sz="2000" dirty="0">
                <a:solidFill>
                  <a:srgbClr val="000000"/>
                </a:solidFill>
                <a:latin typeface="Baskerville Old Face" panose="02020602080505020303" pitchFamily="18" charset="0"/>
              </a:rPr>
              <a:t>.</a:t>
            </a:r>
            <a:r>
              <a:rPr lang="ru-RU" sz="2000" dirty="0">
                <a:solidFill>
                  <a:srgbClr val="000000"/>
                </a:solidFill>
                <a:latin typeface="Baskerville Old Face" panose="02020602080505020303" pitchFamily="18" charset="0"/>
              </a:rPr>
              <a:t> </a:t>
            </a:r>
            <a:r>
              <a:rPr lang="lt-LT" sz="2000" dirty="0">
                <a:solidFill>
                  <a:srgbClr val="000000"/>
                </a:solidFill>
                <a:latin typeface="Baskerville Old Face" panose="02020602080505020303" pitchFamily="18" charset="0"/>
              </a:rPr>
              <a:t>Varinis ir geležinis cilindrai yra vienodo tūrio</a:t>
            </a:r>
            <a:r>
              <a:rPr lang="ru-RU" sz="2000" dirty="0">
                <a:solidFill>
                  <a:srgbClr val="000000"/>
                </a:solidFill>
                <a:latin typeface="Baskerville Old Face" panose="02020602080505020303" pitchFamily="18" charset="0"/>
              </a:rPr>
              <a:t>. </a:t>
            </a:r>
            <a:r>
              <a:rPr lang="lt-LT" sz="2000" dirty="0">
                <a:solidFill>
                  <a:srgbClr val="000000"/>
                </a:solidFill>
                <a:latin typeface="Baskerville Old Face" panose="02020602080505020303" pitchFamily="18" charset="0"/>
              </a:rPr>
              <a:t>Kuris iš cilindų slėgs paviršių labiau</a:t>
            </a:r>
            <a:r>
              <a:rPr lang="ru-RU" sz="2000" dirty="0">
                <a:solidFill>
                  <a:srgbClr val="000000"/>
                </a:solidFill>
                <a:latin typeface="Baskerville Old Face" panose="02020602080505020303" pitchFamily="18" charset="0"/>
              </a:rPr>
              <a:t>?</a:t>
            </a:r>
          </a:p>
        </p:txBody>
      </p:sp>
      <p:sp>
        <p:nvSpPr>
          <p:cNvPr id="47" name="TextBox 3"/>
          <p:cNvSpPr txBox="1">
            <a:spLocks noChangeArrowheads="1"/>
          </p:cNvSpPr>
          <p:nvPr/>
        </p:nvSpPr>
        <p:spPr bwMode="auto">
          <a:xfrm>
            <a:off x="971550" y="3940175"/>
            <a:ext cx="7200900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defRPr/>
            </a:pPr>
            <a:r>
              <a:rPr lang="ru-RU" sz="2000" dirty="0">
                <a:solidFill>
                  <a:srgbClr val="000000"/>
                </a:solidFill>
                <a:latin typeface="Baskerville Old Face" panose="02020602080505020303" pitchFamily="18" charset="0"/>
              </a:rPr>
              <a:t>4</a:t>
            </a:r>
            <a:r>
              <a:rPr lang="en-US" sz="2000" dirty="0">
                <a:solidFill>
                  <a:srgbClr val="000000"/>
                </a:solidFill>
                <a:latin typeface="Baskerville Old Face" panose="02020602080505020303" pitchFamily="18" charset="0"/>
              </a:rPr>
              <a:t>.</a:t>
            </a:r>
            <a:r>
              <a:rPr lang="ru-RU" sz="2000" dirty="0">
                <a:solidFill>
                  <a:srgbClr val="000000"/>
                </a:solidFill>
                <a:latin typeface="Baskerville Old Face" panose="02020602080505020303" pitchFamily="18" charset="0"/>
              </a:rPr>
              <a:t> </a:t>
            </a:r>
            <a:r>
              <a:rPr lang="lt-LT" sz="2000" dirty="0">
                <a:solidFill>
                  <a:srgbClr val="000000"/>
                </a:solidFill>
                <a:latin typeface="Baskerville Old Face" panose="02020602080505020303" pitchFamily="18" charset="0"/>
              </a:rPr>
              <a:t>Dėžė, kurios svoris</a:t>
            </a:r>
            <a:r>
              <a:rPr lang="ru-RU" sz="2000" dirty="0">
                <a:solidFill>
                  <a:srgbClr val="000000"/>
                </a:solidFill>
                <a:latin typeface="Baskerville Old Face" panose="02020602080505020303" pitchFamily="18" charset="0"/>
              </a:rPr>
              <a:t> 800 </a:t>
            </a:r>
            <a:r>
              <a:rPr lang="lt-LT" sz="2000" dirty="0">
                <a:solidFill>
                  <a:srgbClr val="000000"/>
                </a:solidFill>
                <a:latin typeface="Baskerville Old Face" panose="02020602080505020303" pitchFamily="18" charset="0"/>
              </a:rPr>
              <a:t>N</a:t>
            </a:r>
            <a:r>
              <a:rPr lang="ru-RU" sz="2000" dirty="0">
                <a:solidFill>
                  <a:srgbClr val="000000"/>
                </a:solidFill>
                <a:latin typeface="Baskerville Old Face" panose="02020602080505020303" pitchFamily="18" charset="0"/>
              </a:rPr>
              <a:t> </a:t>
            </a:r>
            <a:r>
              <a:rPr lang="lt-LT" sz="2000" dirty="0">
                <a:solidFill>
                  <a:srgbClr val="000000"/>
                </a:solidFill>
                <a:latin typeface="Baskerville Old Face" panose="02020602080505020303" pitchFamily="18" charset="0"/>
              </a:rPr>
              <a:t>slegia grindis</a:t>
            </a:r>
            <a:r>
              <a:rPr lang="ru-RU" sz="2000" dirty="0">
                <a:solidFill>
                  <a:srgbClr val="000000"/>
                </a:solidFill>
                <a:latin typeface="Baskerville Old Face" panose="02020602080505020303" pitchFamily="18" charset="0"/>
              </a:rPr>
              <a:t> 5 </a:t>
            </a:r>
            <a:r>
              <a:rPr lang="lt-LT" sz="2000" dirty="0">
                <a:solidFill>
                  <a:srgbClr val="000000"/>
                </a:solidFill>
                <a:latin typeface="Baskerville Old Face" panose="02020602080505020303" pitchFamily="18" charset="0"/>
              </a:rPr>
              <a:t>kP</a:t>
            </a:r>
            <a:r>
              <a:rPr lang="ru-RU" sz="2000" dirty="0">
                <a:solidFill>
                  <a:srgbClr val="000000"/>
                </a:solidFill>
                <a:latin typeface="Baskerville Old Face" panose="02020602080505020303" pitchFamily="18" charset="0"/>
              </a:rPr>
              <a:t>а. </a:t>
            </a:r>
            <a:r>
              <a:rPr lang="lt-LT" sz="2000" dirty="0">
                <a:solidFill>
                  <a:srgbClr val="000000"/>
                </a:solidFill>
                <a:latin typeface="Baskerville Old Face" panose="02020602080505020303" pitchFamily="18" charset="0"/>
              </a:rPr>
              <a:t>Koks dežės ir grindų lietimosi paviršiaus plotas</a:t>
            </a:r>
            <a:r>
              <a:rPr lang="ru-RU" sz="2000" dirty="0">
                <a:solidFill>
                  <a:srgbClr val="000000"/>
                </a:solidFill>
                <a:latin typeface="Baskerville Old Face" panose="02020602080505020303" pitchFamily="18" charset="0"/>
              </a:rPr>
              <a:t>?</a:t>
            </a:r>
          </a:p>
        </p:txBody>
      </p:sp>
      <p:sp>
        <p:nvSpPr>
          <p:cNvPr id="10286" name="Прямоугольник 31"/>
          <p:cNvSpPr>
            <a:spLocks noChangeArrowheads="1"/>
          </p:cNvSpPr>
          <p:nvPr/>
        </p:nvSpPr>
        <p:spPr bwMode="auto">
          <a:xfrm>
            <a:off x="971550" y="2960688"/>
            <a:ext cx="6985000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sz="2000" dirty="0">
                <a:solidFill>
                  <a:srgbClr val="000000"/>
                </a:solidFill>
                <a:latin typeface="Baskerville Old Face" panose="02020602080505020303" pitchFamily="18" charset="0"/>
              </a:rPr>
              <a:t>3.</a:t>
            </a:r>
            <a:r>
              <a:rPr lang="ru-RU" sz="2000" dirty="0">
                <a:solidFill>
                  <a:srgbClr val="000000"/>
                </a:solidFill>
                <a:latin typeface="Baskerville Old Face" panose="02020602080505020303" pitchFamily="18" charset="0"/>
              </a:rPr>
              <a:t> </a:t>
            </a:r>
            <a:r>
              <a:rPr lang="lt-LT" sz="2000" dirty="0">
                <a:solidFill>
                  <a:srgbClr val="000000"/>
                </a:solidFill>
                <a:latin typeface="Baskerville Old Face" panose="02020602080505020303" pitchFamily="18" charset="0"/>
              </a:rPr>
              <a:t>Staklės, kurių svoris</a:t>
            </a:r>
            <a:r>
              <a:rPr lang="ru-RU" sz="2000" dirty="0">
                <a:solidFill>
                  <a:srgbClr val="000000"/>
                </a:solidFill>
                <a:latin typeface="Baskerville Old Face" panose="02020602080505020303" pitchFamily="18" charset="0"/>
              </a:rPr>
              <a:t> 12 000 </a:t>
            </a:r>
            <a:r>
              <a:rPr lang="lt-LT" sz="2000" dirty="0">
                <a:solidFill>
                  <a:srgbClr val="000000"/>
                </a:solidFill>
                <a:latin typeface="Baskerville Old Face" panose="02020602080505020303" pitchFamily="18" charset="0"/>
              </a:rPr>
              <a:t>N, remiasi į grindis, kurio plotas </a:t>
            </a:r>
            <a:r>
              <a:rPr lang="ru-RU" sz="2000" dirty="0">
                <a:solidFill>
                  <a:srgbClr val="000000"/>
                </a:solidFill>
                <a:latin typeface="Baskerville Old Face" panose="02020602080505020303" pitchFamily="18" charset="0"/>
              </a:rPr>
              <a:t>2,5</a:t>
            </a:r>
            <a:r>
              <a:rPr lang="lt-LT" sz="2000" dirty="0">
                <a:solidFill>
                  <a:srgbClr val="000000"/>
                </a:solidFill>
                <a:latin typeface="Baskerville Old Face" panose="02020602080505020303" pitchFamily="18" charset="0"/>
              </a:rPr>
              <a:t>m</a:t>
            </a:r>
            <a:r>
              <a:rPr lang="ru-RU" sz="2000" dirty="0">
                <a:solidFill>
                  <a:srgbClr val="000000"/>
                </a:solidFill>
                <a:latin typeface="Baskerville Old Face" panose="02020602080505020303" pitchFamily="18" charset="0"/>
              </a:rPr>
              <a:t>2. </a:t>
            </a:r>
            <a:r>
              <a:rPr lang="lt-LT" sz="2000" dirty="0">
                <a:solidFill>
                  <a:srgbClr val="000000"/>
                </a:solidFill>
                <a:latin typeface="Baskerville Old Face" panose="02020602080505020303" pitchFamily="18" charset="0"/>
              </a:rPr>
              <a:t>Raskite staklių slėgį į grindis</a:t>
            </a:r>
            <a:r>
              <a:rPr lang="ru-RU" sz="2000" dirty="0">
                <a:solidFill>
                  <a:srgbClr val="000000"/>
                </a:solidFill>
                <a:latin typeface="Baskerville Old Face" panose="02020602080505020303" pitchFamily="18" charset="0"/>
              </a:rPr>
              <a:t>.</a:t>
            </a:r>
            <a:r>
              <a:rPr lang="en-US" sz="2000" dirty="0">
                <a:solidFill>
                  <a:srgbClr val="000000"/>
                </a:solidFill>
                <a:latin typeface="Baskerville Old Face" panose="02020602080505020303" pitchFamily="18" charset="0"/>
              </a:rPr>
              <a:t> </a:t>
            </a:r>
            <a:endParaRPr lang="ru-RU" sz="2000" dirty="0">
              <a:solidFill>
                <a:srgbClr val="000000"/>
              </a:solidFill>
              <a:latin typeface="Baskerville Old Face" panose="02020602080505020303" pitchFamily="18" charset="0"/>
            </a:endParaRPr>
          </a:p>
        </p:txBody>
      </p:sp>
      <p:pic>
        <p:nvPicPr>
          <p:cNvPr id="10290" name="Picture 67" descr="C:\Documents and Settings\Aida\Рабочий стол\risunok1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87675" y="5084763"/>
            <a:ext cx="3168650" cy="1368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5" name="Прямоугольник 44"/>
          <p:cNvSpPr/>
          <p:nvPr/>
        </p:nvSpPr>
        <p:spPr>
          <a:xfrm rot="5400000">
            <a:off x="3566741" y="5298356"/>
            <a:ext cx="1357313" cy="93097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38" name="Прямоугольник 37"/>
          <p:cNvSpPr/>
          <p:nvPr/>
        </p:nvSpPr>
        <p:spPr>
          <a:xfrm rot="5400000">
            <a:off x="2630636" y="5298356"/>
            <a:ext cx="1357312" cy="930969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42" name="Прямоугольник 41"/>
          <p:cNvSpPr/>
          <p:nvPr/>
        </p:nvSpPr>
        <p:spPr>
          <a:xfrm rot="5400000">
            <a:off x="4502844" y="5298356"/>
            <a:ext cx="1357312" cy="930969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46" name="Прямоугольник 45"/>
          <p:cNvSpPr/>
          <p:nvPr/>
        </p:nvSpPr>
        <p:spPr>
          <a:xfrm rot="5400000">
            <a:off x="5438949" y="5298355"/>
            <a:ext cx="1357312" cy="93097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ru-RU">
              <a:solidFill>
                <a:srgbClr val="000000"/>
              </a:solidFill>
            </a:endParaRPr>
          </a:p>
        </p:txBody>
      </p:sp>
      <p:pic>
        <p:nvPicPr>
          <p:cNvPr id="10303" name="Picture 69" descr="C:\Documents and Settings\Aida\Рабочий стол\16e4c0bb87d7.gif"/>
          <p:cNvPicPr>
            <a:picLocks noChangeAspect="1" noChangeArrowheads="1" noCrop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92950" y="5157788"/>
            <a:ext cx="1295400" cy="1390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" name="Picture 2" descr="http://www.lkc.sk/assets/images/home-button.png">
            <a:hlinkClick r:id="rId4" action="ppaction://hlinksldjump"/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18572" y="6142392"/>
            <a:ext cx="712575" cy="7156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1" name="Title 1"/>
          <p:cNvSpPr txBox="1">
            <a:spLocks/>
          </p:cNvSpPr>
          <p:nvPr/>
        </p:nvSpPr>
        <p:spPr bwMode="auto">
          <a:xfrm>
            <a:off x="467544" y="188640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kern="1200" dirty="0" err="1" smtClean="0">
                <a:solidFill>
                  <a:schemeClr val="bg1"/>
                </a:solidFill>
                <a:latin typeface="Bell MT" panose="02020503060305020303" pitchFamily="18" charset="0"/>
              </a:rPr>
              <a:t>Testas</a:t>
            </a:r>
            <a:endParaRPr lang="en-US" kern="1200" dirty="0">
              <a:solidFill>
                <a:schemeClr val="bg1"/>
              </a:solidFill>
              <a:latin typeface="Bell MT" panose="0202050306030502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09301766"/>
      </p:ext>
    </p:extLst>
  </p:cSld>
  <p:clrMapOvr>
    <a:masterClrMapping/>
  </p:clrMapOvr>
  <p:transition>
    <p:push dir="r"/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 nodeType="clickPar">
                      <p:stCondLst>
                        <p:cond delay="0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5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0" presetID="55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1" dur="1000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3" dur="1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seq concurrent="1" nextAc="seek">
              <p:cTn id="15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" fill="hold" nodeType="clickPar">
                      <p:stCondLst>
                        <p:cond delay="0"/>
                      </p:stCondLst>
                      <p:childTnLst>
                        <p:par>
                          <p:cTn id="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17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9" dur="5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23" presetID="55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4" dur="1000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6" dur="1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  <p:seq concurrent="1" nextAc="seek">
              <p:cTn id="28" restart="whenNotActive" fill="hold" evtFilter="cancelBubble" nodeType="interactiveSeq">
                <p:stCondLst>
                  <p:cond evt="onClick" delay="0">
                    <p:tgtEl>
                      <p:spTgt spid="3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9" fill="hold" nodeType="clickPar">
                      <p:stCondLst>
                        <p:cond delay="0"/>
                      </p:stCondLst>
                      <p:childTnLst>
                        <p:par>
                          <p:cTn id="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17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2" dur="500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36" presetID="55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7" dur="1000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9" dur="1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0"/>
                  </p:tgtEl>
                </p:cond>
              </p:nextCondLst>
            </p:seq>
            <p:seq concurrent="1" nextAc="seek">
              <p:cTn id="41" restart="whenNotActive" fill="hold" evtFilter="cancelBubble" nodeType="interactiveSeq">
                <p:stCondLst>
                  <p:cond evt="onClick" delay="0">
                    <p:tgtEl>
                      <p:spTgt spid="2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2" fill="hold">
                      <p:stCondLst>
                        <p:cond delay="0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7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45" dur="500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00"/>
                            </p:stCondLst>
                            <p:childTnLst>
                              <p:par>
                                <p:cTn id="49" presetID="55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50" dur="1000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52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7"/>
                  </p:tgtEl>
                </p:cond>
              </p:nextCondLst>
            </p:seq>
            <p:seq concurrent="1" nextAc="seek">
              <p:cTn id="54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5" fill="hold">
                      <p:stCondLst>
                        <p:cond delay="0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60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1" fill="hold">
                      <p:stCondLst>
                        <p:cond delay="0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66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7" fill="hold">
                      <p:stCondLst>
                        <p:cond delay="0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seq concurrent="1" nextAc="seek">
              <p:cTn id="72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3" fill="hold">
                      <p:stCondLst>
                        <p:cond delay="0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seq concurrent="1" nextAc="seek">
              <p:cTn id="78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9" fill="hold">
                      <p:stCondLst>
                        <p:cond delay="0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  <p:seq concurrent="1" nextAc="seek">
              <p:cTn id="84" restart="whenNotActive" fill="hold" evtFilter="cancelBubble" nodeType="interactiveSeq">
                <p:stCondLst>
                  <p:cond evt="onClick" delay="0">
                    <p:tgtEl>
                      <p:spTgt spid="2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5" fill="hold">
                      <p:stCondLst>
                        <p:cond delay="0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8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5"/>
                  </p:tgtEl>
                </p:cond>
              </p:nextCondLst>
            </p:seq>
            <p:seq concurrent="1" nextAc="seek">
              <p:cTn id="90" restart="whenNotActive" fill="hold" evtFilter="cancelBubble" nodeType="interactiveSeq">
                <p:stCondLst>
                  <p:cond evt="onClick" delay="0">
                    <p:tgtEl>
                      <p:spTgt spid="2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1" fill="hold">
                      <p:stCondLst>
                        <p:cond delay="0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"/>
                  </p:tgtEl>
                </p:cond>
              </p:nextCondLst>
            </p:seq>
            <p:seq concurrent="1" nextAc="seek">
              <p:cTn id="96" restart="whenNotActive" fill="hold" evtFilter="cancelBubble" nodeType="interactiveSeq">
                <p:stCondLst>
                  <p:cond evt="onClick" delay="0">
                    <p:tgtEl>
                      <p:spTgt spid="2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7" fill="hold">
                      <p:stCondLst>
                        <p:cond delay="0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0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8"/>
                  </p:tgtEl>
                </p:cond>
              </p:nextCondLst>
            </p:seq>
          </p:childTnLst>
        </p:cTn>
      </p:par>
    </p:tnLst>
    <p:bldLst>
      <p:bldP spid="13" grpId="0" animBg="1"/>
      <p:bldP spid="14" grpId="0" animBg="1"/>
      <p:bldP spid="17" grpId="0" animBg="1"/>
      <p:bldP spid="20" grpId="0" animBg="1"/>
      <p:bldP spid="21" grpId="0" animBg="1"/>
      <p:bldP spid="22" grpId="0" animBg="1"/>
      <p:bldP spid="25" grpId="0" animBg="1"/>
      <p:bldP spid="27" grpId="0" animBg="1"/>
      <p:bldP spid="28" grpId="0" animBg="1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kern="1200" dirty="0" err="1">
                <a:solidFill>
                  <a:schemeClr val="bg1"/>
                </a:solidFill>
                <a:latin typeface="Bell MT" panose="02020503060305020303" pitchFamily="18" charset="0"/>
              </a:rPr>
              <a:t>Šaltiniai</a:t>
            </a:r>
            <a:endParaRPr lang="en-US" kern="1200" dirty="0">
              <a:solidFill>
                <a:schemeClr val="bg1"/>
              </a:solidFill>
              <a:latin typeface="Bell MT" panose="02020503060305020303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 dirty="0" err="1" smtClean="0"/>
              <a:t>Vaizdo</a:t>
            </a:r>
            <a:r>
              <a:rPr lang="en-US" sz="2400" dirty="0" smtClean="0"/>
              <a:t> </a:t>
            </a:r>
            <a:r>
              <a:rPr lang="en-US" sz="2400" dirty="0" err="1" smtClean="0"/>
              <a:t>medžiaga</a:t>
            </a:r>
            <a:r>
              <a:rPr lang="en-US" sz="2400" dirty="0"/>
              <a:t>: </a:t>
            </a:r>
            <a:r>
              <a:rPr lang="en-US" sz="2400" dirty="0">
                <a:hlinkClick r:id="rId2"/>
              </a:rPr>
              <a:t>https://</a:t>
            </a:r>
            <a:r>
              <a:rPr lang="en-US" sz="2400" dirty="0" err="1" smtClean="0">
                <a:hlinkClick r:id="rId2"/>
              </a:rPr>
              <a:t>www.youtube.com</a:t>
            </a:r>
            <a:r>
              <a:rPr lang="en-US" sz="2400" dirty="0" smtClean="0">
                <a:hlinkClick r:id="rId2"/>
              </a:rPr>
              <a:t>/</a:t>
            </a:r>
            <a:r>
              <a:rPr lang="en-US" sz="2400" dirty="0" err="1" smtClean="0">
                <a:hlinkClick r:id="rId2"/>
              </a:rPr>
              <a:t>watch?v</a:t>
            </a:r>
            <a:r>
              <a:rPr lang="en-US" sz="2400" dirty="0" smtClean="0">
                <a:hlinkClick r:id="rId2"/>
              </a:rPr>
              <a:t>=</a:t>
            </a:r>
            <a:r>
              <a:rPr lang="en-US" sz="2400" dirty="0" err="1" smtClean="0">
                <a:hlinkClick r:id="rId2"/>
              </a:rPr>
              <a:t>yY7J9vbERsQ</a:t>
            </a:r>
            <a:endParaRPr lang="en-US" sz="2400" dirty="0" smtClean="0"/>
          </a:p>
          <a:p>
            <a:r>
              <a:rPr lang="lt-LT" sz="2400" dirty="0">
                <a:hlinkClick r:id="rId3"/>
              </a:rPr>
              <a:t>https://</a:t>
            </a:r>
            <a:r>
              <a:rPr lang="lt-LT" sz="2400" dirty="0" smtClean="0">
                <a:hlinkClick r:id="rId3"/>
              </a:rPr>
              <a:t>lt.wikipedia.org/wiki/Blaise_Pascal</a:t>
            </a:r>
            <a:endParaRPr lang="lt-LT" sz="2400" dirty="0" smtClean="0"/>
          </a:p>
          <a:p>
            <a:r>
              <a:rPr lang="en-US" sz="2400" dirty="0" smtClean="0">
                <a:hlinkClick r:id="rId4"/>
              </a:rPr>
              <a:t>http</a:t>
            </a:r>
            <a:r>
              <a:rPr lang="en-US" sz="2400" dirty="0">
                <a:hlinkClick r:id="rId4"/>
              </a:rPr>
              <a:t>://</a:t>
            </a:r>
            <a:r>
              <a:rPr lang="en-US" sz="2400" dirty="0" smtClean="0">
                <a:hlinkClick r:id="rId4"/>
              </a:rPr>
              <a:t>www.fotonas.su.lt/studdarbai/vaidos/keit_slegis.html</a:t>
            </a:r>
            <a:endParaRPr lang="lt-LT" sz="2400" dirty="0" smtClean="0"/>
          </a:p>
          <a:p>
            <a:r>
              <a:rPr lang="en-US" sz="2400" dirty="0">
                <a:hlinkClick r:id="rId5"/>
              </a:rPr>
              <a:t>http://</a:t>
            </a:r>
            <a:r>
              <a:rPr lang="en-US" sz="2400" dirty="0" smtClean="0">
                <a:hlinkClick r:id="rId5"/>
              </a:rPr>
              <a:t>lusana.ru/presentation/16578</a:t>
            </a:r>
            <a:endParaRPr lang="lt-LT" sz="2400" dirty="0" smtClean="0"/>
          </a:p>
          <a:p>
            <a:r>
              <a:rPr lang="en-US" sz="2400" dirty="0">
                <a:hlinkClick r:id="rId6"/>
              </a:rPr>
              <a:t>http://</a:t>
            </a:r>
            <a:r>
              <a:rPr lang="en-US" sz="2400" dirty="0" smtClean="0">
                <a:hlinkClick r:id="rId6"/>
              </a:rPr>
              <a:t>www.slideshare.net/Aida_Alex/ss-15824815</a:t>
            </a:r>
            <a:endParaRPr lang="lt-LT" sz="2400" dirty="0" smtClean="0"/>
          </a:p>
          <a:p>
            <a:endParaRPr lang="en-US" sz="2400" dirty="0" smtClean="0"/>
          </a:p>
          <a:p>
            <a:endParaRPr lang="en-US" dirty="0"/>
          </a:p>
        </p:txBody>
      </p:sp>
      <p:pic>
        <p:nvPicPr>
          <p:cNvPr id="4" name="Picture 2" descr="http://www.lkc.sk/assets/images/home-button.png">
            <a:hlinkClick r:id="rId7" action="ppaction://hlinksldjump"/>
          </p:cNvPr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31425" y="6142392"/>
            <a:ext cx="712575" cy="7156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19111453"/>
      </p:ext>
    </p:extLst>
  </p:cSld>
  <p:clrMapOvr>
    <a:masterClrMapping/>
  </p:clrMapOvr>
  <p:transition spd="slow">
    <p:push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Оформление по умолчанию">
  <a:themeElements>
    <a:clrScheme name="Оформление по умолчанию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Оформление по умолчанию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Оформление по умолчанию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Radar_am_25">
  <a:themeElements>
    <a:clrScheme name="Radar_am_25 11">
      <a:dk1>
        <a:srgbClr val="3E3E5C"/>
      </a:dk1>
      <a:lt1>
        <a:srgbClr val="FFFFFF"/>
      </a:lt1>
      <a:dk2>
        <a:srgbClr val="666699"/>
      </a:dk2>
      <a:lt2>
        <a:srgbClr val="FFFFFF"/>
      </a:lt2>
      <a:accent1>
        <a:srgbClr val="60597B"/>
      </a:accent1>
      <a:accent2>
        <a:srgbClr val="6666FF"/>
      </a:accent2>
      <a:accent3>
        <a:srgbClr val="B8B8CA"/>
      </a:accent3>
      <a:accent4>
        <a:srgbClr val="DADADA"/>
      </a:accent4>
      <a:accent5>
        <a:srgbClr val="B6B5BF"/>
      </a:accent5>
      <a:accent6>
        <a:srgbClr val="5C5CE7"/>
      </a:accent6>
      <a:hlink>
        <a:srgbClr val="99CCFF"/>
      </a:hlink>
      <a:folHlink>
        <a:srgbClr val="FFFF99"/>
      </a:folHlink>
    </a:clrScheme>
    <a:fontScheme name="Radar_am_25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Radar_am_25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Radar_am_25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Radar_am_25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Radar_am_25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Radar_am_25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Radar_am_25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Radar_am_25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Radar_am_25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Radar_am_25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Radar_am_25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Radar_am_25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Radar_am_25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Оформление по умолчанию 1">
    <a:dk1>
      <a:srgbClr val="000000"/>
    </a:dk1>
    <a:lt1>
      <a:srgbClr val="FFFFFF"/>
    </a:lt1>
    <a:dk2>
      <a:srgbClr val="000000"/>
    </a:dk2>
    <a:lt2>
      <a:srgbClr val="808080"/>
    </a:lt2>
    <a:accent1>
      <a:srgbClr val="BBE0E3"/>
    </a:accent1>
    <a:accent2>
      <a:srgbClr val="333399"/>
    </a:accent2>
    <a:accent3>
      <a:srgbClr val="FFFFFF"/>
    </a:accent3>
    <a:accent4>
      <a:srgbClr val="000000"/>
    </a:accent4>
    <a:accent5>
      <a:srgbClr val="DAEDEF"/>
    </a:accent5>
    <a:accent6>
      <a:srgbClr val="2D2D8A"/>
    </a:accent6>
    <a:hlink>
      <a:srgbClr val="009999"/>
    </a:hlink>
    <a:folHlink>
      <a:srgbClr val="99CC00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7722</TotalTime>
  <Words>1234</Words>
  <Application>Microsoft Office PowerPoint</Application>
  <PresentationFormat>Demonstracija ekrane (4:3)</PresentationFormat>
  <Paragraphs>184</Paragraphs>
  <Slides>39</Slides>
  <Notes>2</Notes>
  <HiddenSlides>0</HiddenSlides>
  <MMClips>0</MMClips>
  <ScaleCrop>false</ScaleCrop>
  <HeadingPairs>
    <vt:vector size="4" baseType="variant">
      <vt:variant>
        <vt:lpstr>Tema</vt:lpstr>
      </vt:variant>
      <vt:variant>
        <vt:i4>2</vt:i4>
      </vt:variant>
      <vt:variant>
        <vt:lpstr>Skaidrių pavadinimai</vt:lpstr>
      </vt:variant>
      <vt:variant>
        <vt:i4>39</vt:i4>
      </vt:variant>
    </vt:vector>
  </HeadingPairs>
  <TitlesOfParts>
    <vt:vector size="41" baseType="lpstr">
      <vt:lpstr>Оформление по умолчанию</vt:lpstr>
      <vt:lpstr>Radar_am_25</vt:lpstr>
      <vt:lpstr>Kietųjų kūnų slėgis</vt:lpstr>
      <vt:lpstr>Turinys</vt:lpstr>
      <vt:lpstr>Problema: Kodėl berniukas su slidėmis neklimpsta sniege?</vt:lpstr>
      <vt:lpstr>Atlikime bandymą</vt:lpstr>
      <vt:lpstr>PowerPoint pristatymas</vt:lpstr>
      <vt:lpstr>PowerPoint pristatymas</vt:lpstr>
      <vt:lpstr>Slėgis taip pat priklauso nuo jėgos, kuri veikia paviršių.</vt:lpstr>
      <vt:lpstr>PowerPoint pristatymas</vt:lpstr>
      <vt:lpstr>PowerPoint pristatymas</vt:lpstr>
      <vt:lpstr>PowerPoint pristatymas</vt:lpstr>
      <vt:lpstr>PowerPoint pristatymas</vt:lpstr>
      <vt:lpstr>PowerPoint pristatymas</vt:lpstr>
      <vt:lpstr>PowerPoint pristatymas</vt:lpstr>
      <vt:lpstr>PowerPoint pristatymas</vt:lpstr>
      <vt:lpstr>PowerPoint pristatymas</vt:lpstr>
      <vt:lpstr>PowerPoint pristatymas</vt:lpstr>
      <vt:lpstr>PowerPoint pristatymas</vt:lpstr>
      <vt:lpstr>PowerPoint pristatymas</vt:lpstr>
      <vt:lpstr>Skutimosi peiliukų ir peilių mažesnis ašmenų plotas padidina jų slėgį, todėl lengva įsipjauti</vt:lpstr>
      <vt:lpstr>PowerPoint pristatymas</vt:lpstr>
      <vt:lpstr>Uždavinių sprendimo pavyzdžiai</vt:lpstr>
      <vt:lpstr>Raskite sąsiuvinio lapo slėgį į stalo paviršių, kai lapo plotas – 310 ·10-4 m2, masė – 3,1·10-4kg.</vt:lpstr>
      <vt:lpstr>60 kg masės kūnas slegia 15cm2 ploto atramą. Apskaičiuokite kūno svorį ir kūno slėgį į atramą.</vt:lpstr>
      <vt:lpstr>15 t masės traktoriaus vikšrų plotis 1 m, o ilgis – 3m. Koks vikšrinio traktoriaus slėgis į dirvą?</vt:lpstr>
      <vt:lpstr>PowerPoint pristatymas</vt:lpstr>
      <vt:lpstr>PowerPoint pristatymas</vt:lpstr>
      <vt:lpstr>Kokį patarimą duotum gelbėtojams, kurie nori išgelbėti skęstantįjį įlūžus ledui? </vt:lpstr>
      <vt:lpstr>Kodėl smailūs daiktai yra dygūs?</vt:lpstr>
      <vt:lpstr>Kodėl audra, vasarą verčianti žaliuojančius medžius, dažnai negali išversti greta be lapų stovinčio sauso nesupuvusio medžio? </vt:lpstr>
      <vt:lpstr>Kodėl didelės užtvankos apačioje platesnės?</vt:lpstr>
      <vt:lpstr>Kodėl galvą maloniau dėti ant pagalvės negu ant nuožulnios medinės lentos?</vt:lpstr>
      <vt:lpstr>Kodėl iš automobilio padangų išleidžiama dalis oro, kai automobilis važiuoja minkštu gruntu arba sniegu?</vt:lpstr>
      <vt:lpstr>Dirbant nauja dilde reikia daugiau jėgos negu sena. Kodėl nauja dildė vertesnė?</vt:lpstr>
      <vt:lpstr>Kodėl, statant namą, visos jos sienos mūrijamos tuo pačiu metu vienodo aukščio?</vt:lpstr>
      <vt:lpstr>Kodėl kuprinių petnešos gaminamos plačios?</vt:lpstr>
      <vt:lpstr>Kodėl sujungiant minkštas medžiagas po varžto galvute ir veržle padedama didesnio skersmens poveržlė?</vt:lpstr>
      <vt:lpstr>Testas</vt:lpstr>
      <vt:lpstr>PowerPoint pristatymas</vt:lpstr>
      <vt:lpstr>Šaltiniai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понедельник, 28 ноября 2011 г.</dc:title>
  <dc:creator>Апрельская</dc:creator>
  <cp:lastModifiedBy>Intel</cp:lastModifiedBy>
  <cp:revision>411</cp:revision>
  <dcterms:created xsi:type="dcterms:W3CDTF">2011-11-28T15:16:50Z</dcterms:created>
  <dcterms:modified xsi:type="dcterms:W3CDTF">2016-04-04T11:35:39Z</dcterms:modified>
</cp:coreProperties>
</file>