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74" r:id="rId5"/>
    <p:sldId id="286" r:id="rId6"/>
    <p:sldId id="261" r:id="rId7"/>
    <p:sldId id="288" r:id="rId8"/>
    <p:sldId id="275" r:id="rId9"/>
    <p:sldId id="270" r:id="rId10"/>
    <p:sldId id="258" r:id="rId11"/>
    <p:sldId id="289" r:id="rId12"/>
    <p:sldId id="259" r:id="rId13"/>
    <p:sldId id="260" r:id="rId14"/>
    <p:sldId id="263" r:id="rId15"/>
    <p:sldId id="268" r:id="rId16"/>
    <p:sldId id="267" r:id="rId17"/>
    <p:sldId id="264" r:id="rId18"/>
    <p:sldId id="272" r:id="rId19"/>
    <p:sldId id="295" r:id="rId20"/>
    <p:sldId id="290" r:id="rId21"/>
    <p:sldId id="273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2" r:id="rId30"/>
    <p:sldId id="293" r:id="rId31"/>
    <p:sldId id="294" r:id="rId32"/>
    <p:sldId id="283" r:id="rId33"/>
    <p:sldId id="28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36B"/>
    <a:srgbClr val="333399"/>
    <a:srgbClr val="00001A"/>
    <a:srgbClr val="000042"/>
    <a:srgbClr val="00001E"/>
    <a:srgbClr val="FF3300"/>
    <a:srgbClr val="0000CC"/>
    <a:srgbClr val="0000FF"/>
    <a:srgbClr val="CC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36" autoAdjust="0"/>
    <p:restoredTop sz="94629" autoAdjust="0"/>
  </p:normalViewPr>
  <p:slideViewPr>
    <p:cSldViewPr>
      <p:cViewPr>
        <p:scale>
          <a:sx n="118" d="100"/>
          <a:sy n="118" d="100"/>
        </p:scale>
        <p:origin x="528" y="11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AC40C78-CDFE-47B4-A701-23E2345754A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B295180-0328-46C6-B3CB-867318AC91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/index.php?title=Gravitacinis_laukas&amp;action=edit&amp;redlink=1" TargetMode="External"/><Relationship Id="rId2" Type="http://schemas.openxmlformats.org/officeDocument/2006/relationships/hyperlink" Target="https://lt.wikipedia.org/wiki/Niutono_d%C4%97snia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632848" cy="1524000"/>
          </a:xfrm>
        </p:spPr>
        <p:txBody>
          <a:bodyPr/>
          <a:lstStyle/>
          <a:p>
            <a:pPr algn="ctr"/>
            <a:r>
              <a:rPr lang="lt-LT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lt-LT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ū</a:t>
            </a:r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6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svoris</a:t>
            </a:r>
            <a:r>
              <a:rPr lang="lt-LT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-PPT-21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554416" cy="3240360"/>
          </a:xfrm>
        </p:spPr>
        <p:txBody>
          <a:bodyPr>
            <a:noAutofit/>
          </a:bodyPr>
          <a:lstStyle/>
          <a:p>
            <a:pPr algn="ctr"/>
            <a:r>
              <a:rPr lang="lt-LT" sz="2400" b="1" dirty="0" smtClean="0"/>
              <a:t>Konkursas „Fizikos bandymai aplink mus 2016"</a:t>
            </a:r>
          </a:p>
          <a:p>
            <a:pPr algn="ctr"/>
            <a:r>
              <a:rPr lang="lt-LT" sz="2400" b="1" dirty="0" smtClean="0"/>
              <a:t>Darbą atliko:</a:t>
            </a:r>
          </a:p>
          <a:p>
            <a:pPr algn="ctr"/>
            <a:r>
              <a:rPr lang="en-US" sz="2400" b="1" dirty="0" err="1" smtClean="0"/>
              <a:t>Dovydas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Grigas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Tomas </a:t>
            </a:r>
            <a:r>
              <a:rPr lang="en-US" sz="2400" b="1" dirty="0" err="1" smtClean="0"/>
              <a:t>Vizgirda</a:t>
            </a:r>
            <a:endParaRPr lang="lt-LT" sz="2400" b="1" dirty="0" smtClean="0"/>
          </a:p>
          <a:p>
            <a:pPr algn="ctr"/>
            <a:r>
              <a:rPr lang="lt-LT" sz="2400" b="1" dirty="0" smtClean="0"/>
              <a:t>Vilkaviškio rajono </a:t>
            </a:r>
            <a:r>
              <a:rPr lang="lt-LT" sz="2400" b="1" dirty="0" err="1" smtClean="0"/>
              <a:t>Alvito</a:t>
            </a:r>
            <a:r>
              <a:rPr lang="lt-LT" sz="2400" b="1" dirty="0" smtClean="0"/>
              <a:t> pagrindinė mokykla, 8 klasė</a:t>
            </a:r>
          </a:p>
          <a:p>
            <a:pPr algn="ctr"/>
            <a:r>
              <a:rPr lang="lt-LT" sz="2400" b="1" dirty="0" smtClean="0"/>
              <a:t>Mokytoja:</a:t>
            </a:r>
          </a:p>
          <a:p>
            <a:pPr algn="ctr"/>
            <a:r>
              <a:rPr lang="lt-LT" sz="2400" b="1" dirty="0" smtClean="0"/>
              <a:t>Laimutė </a:t>
            </a:r>
            <a:r>
              <a:rPr lang="lt-LT" sz="2400" b="1" dirty="0" err="1" smtClean="0"/>
              <a:t>Budreikienė</a:t>
            </a:r>
            <a:endParaRPr lang="lt-LT" sz="2400" b="1" dirty="0" smtClean="0"/>
          </a:p>
          <a:p>
            <a:endParaRPr lang="en-US" sz="1200" dirty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824951" y="630475"/>
            <a:ext cx="7632848" cy="1524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80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lt-LT" sz="6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</a:t>
            </a:r>
            <a:r>
              <a:rPr lang="en-US" sz="6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lt-LT" sz="6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ū</a:t>
            </a:r>
            <a:r>
              <a:rPr lang="en-US" sz="6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6600" dirty="0" err="1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svoris</a:t>
            </a:r>
            <a:r>
              <a:rPr lang="lt-LT" sz="66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-PPT-21</a:t>
            </a:r>
            <a:endParaRPr lang="en-US" sz="66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512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781800" cy="1600200"/>
          </a:xfrm>
        </p:spPr>
        <p:txBody>
          <a:bodyPr>
            <a:normAutofit/>
          </a:bodyPr>
          <a:lstStyle/>
          <a:p>
            <a:r>
              <a:rPr lang="en-US" sz="8800" dirty="0" err="1" smtClean="0"/>
              <a:t>Turinys</a:t>
            </a:r>
            <a:endParaRPr lang="en-US" sz="8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204864"/>
            <a:ext cx="8388424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b="1" dirty="0" smtClean="0"/>
              <a:t>Įvadas</a:t>
            </a:r>
            <a:endParaRPr lang="lt-LT" sz="2800" b="1" dirty="0"/>
          </a:p>
          <a:p>
            <a:pPr marL="0" indent="0">
              <a:buNone/>
            </a:pPr>
            <a:r>
              <a:rPr lang="lt-LT" b="1" dirty="0"/>
              <a:t>Masę turinčių kūnų </a:t>
            </a:r>
            <a:r>
              <a:rPr lang="lt-LT" b="1" dirty="0" smtClean="0"/>
              <a:t>sąveika</a:t>
            </a:r>
            <a:endParaRPr lang="lt-LT" b="1" dirty="0"/>
          </a:p>
          <a:p>
            <a:r>
              <a:rPr lang="lt-LT" sz="2200" b="1" i="1" dirty="0" smtClean="0"/>
              <a:t>Masė</a:t>
            </a:r>
            <a:endParaRPr lang="lt-LT" sz="2200" b="1" i="1" dirty="0"/>
          </a:p>
          <a:p>
            <a:r>
              <a:rPr lang="lt-LT" sz="2200" b="1" i="1" dirty="0"/>
              <a:t>K</a:t>
            </a:r>
            <a:r>
              <a:rPr lang="lt-LT" sz="2200" b="1" i="1" dirty="0" smtClean="0"/>
              <a:t>ūnų </a:t>
            </a:r>
            <a:r>
              <a:rPr lang="lt-LT" sz="2200" b="1" i="1" dirty="0"/>
              <a:t>saveika </a:t>
            </a:r>
            <a:endParaRPr lang="lt-LT" sz="2200" b="1" i="1" dirty="0" smtClean="0"/>
          </a:p>
          <a:p>
            <a:r>
              <a:rPr lang="lt-LT" sz="2200" b="1" i="1" dirty="0" smtClean="0"/>
              <a:t>Gravitacija</a:t>
            </a:r>
            <a:endParaRPr lang="lt-LT" sz="2200" b="1" i="1" dirty="0"/>
          </a:p>
          <a:p>
            <a:pPr marL="0" indent="0">
              <a:buNone/>
            </a:pPr>
            <a:r>
              <a:rPr lang="lt-LT" b="1" dirty="0" smtClean="0"/>
              <a:t>Kūno svoris</a:t>
            </a:r>
            <a:endParaRPr lang="lt-LT" b="1" dirty="0"/>
          </a:p>
          <a:p>
            <a:r>
              <a:rPr lang="lt-LT" sz="2200" b="1" i="1" dirty="0"/>
              <a:t>N</a:t>
            </a:r>
            <a:r>
              <a:rPr lang="lt-LT" sz="2200" b="1" i="1" dirty="0" smtClean="0"/>
              <a:t>uo </a:t>
            </a:r>
            <a:r>
              <a:rPr lang="lt-LT" sz="2200" b="1" i="1" dirty="0"/>
              <a:t>ko priklauso kūno svoris? </a:t>
            </a:r>
          </a:p>
          <a:p>
            <a:r>
              <a:rPr lang="lt-LT" sz="2200" b="1" i="1" dirty="0" smtClean="0"/>
              <a:t>Nesvarumas</a:t>
            </a:r>
            <a:endParaRPr lang="lt-LT" sz="2200" b="1" i="1" dirty="0"/>
          </a:p>
          <a:p>
            <a:r>
              <a:rPr lang="lt-LT" sz="2200" b="1" i="1" dirty="0" smtClean="0"/>
              <a:t>Kūno </a:t>
            </a:r>
            <a:r>
              <a:rPr lang="lt-LT" sz="2200" b="1" i="1" dirty="0"/>
              <a:t>svoris įvairiuose kosminiuose </a:t>
            </a:r>
            <a:r>
              <a:rPr lang="lt-LT" sz="2200" b="1" i="1" dirty="0" smtClean="0"/>
              <a:t>kūnuose</a:t>
            </a:r>
            <a:endParaRPr lang="lt-LT" sz="2200" b="1" i="1" dirty="0"/>
          </a:p>
          <a:p>
            <a:pPr marL="0" indent="0">
              <a:buNone/>
            </a:pPr>
            <a:r>
              <a:rPr lang="lt-LT" b="1" dirty="0" smtClean="0"/>
              <a:t>Testas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lt-LT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6781800" cy="1600200"/>
          </a:xfrm>
        </p:spPr>
        <p:txBody>
          <a:bodyPr anchor="t">
            <a:normAutofit/>
          </a:bodyPr>
          <a:lstStyle/>
          <a:p>
            <a:pPr algn="ctr"/>
            <a:r>
              <a:rPr lang="lt-LT" dirty="0" smtClean="0"/>
              <a:t>Įvadas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624" y="2636912"/>
            <a:ext cx="7543800" cy="388620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lt-LT" sz="2800" b="1" dirty="0" smtClean="0"/>
              <a:t>Šiais laikais žmonės neretai vartoja žodį svoris, galvodami apie masę. </a:t>
            </a:r>
          </a:p>
          <a:p>
            <a:pPr marL="0" indent="0" algn="ctr">
              <a:buNone/>
            </a:pPr>
            <a:r>
              <a:rPr lang="lt-LT" sz="2800" b="1" dirty="0" smtClean="0"/>
              <a:t>Šiuolaikinėje </a:t>
            </a:r>
            <a:r>
              <a:rPr lang="lt-LT" sz="2800" b="1" dirty="0"/>
              <a:t>mechanikoje svoris ir masė yra visiškai skirtingi dydžiai: </a:t>
            </a:r>
            <a:endParaRPr lang="lt-LT" sz="2800" b="1" dirty="0" smtClean="0"/>
          </a:p>
          <a:p>
            <a:r>
              <a:rPr lang="lt-LT" sz="2800" b="1" dirty="0" smtClean="0">
                <a:solidFill>
                  <a:srgbClr val="C00000"/>
                </a:solidFill>
              </a:rPr>
              <a:t>masė</a:t>
            </a:r>
            <a:r>
              <a:rPr lang="lt-LT" sz="2800" b="1" dirty="0" smtClean="0"/>
              <a:t> </a:t>
            </a:r>
            <a:r>
              <a:rPr lang="lt-LT" sz="2800" b="1" dirty="0"/>
              <a:t>apibūdina medžiagos kiekį, </a:t>
            </a:r>
            <a:endParaRPr lang="lt-LT" sz="2800" b="1" dirty="0" smtClean="0"/>
          </a:p>
          <a:p>
            <a:r>
              <a:rPr lang="lt-LT" sz="2800" b="1" dirty="0" smtClean="0"/>
              <a:t>tuo </a:t>
            </a:r>
            <a:r>
              <a:rPr lang="lt-LT" sz="2800" b="1" dirty="0"/>
              <a:t>tarpu </a:t>
            </a:r>
            <a:r>
              <a:rPr lang="lt-LT" sz="2800" b="1" dirty="0">
                <a:solidFill>
                  <a:srgbClr val="C00000"/>
                </a:solidFill>
              </a:rPr>
              <a:t>svoris</a:t>
            </a:r>
            <a:r>
              <a:rPr lang="lt-LT" sz="2800" b="1" dirty="0"/>
              <a:t> yra jėga, atsiradusi dėl </a:t>
            </a:r>
            <a:r>
              <a:rPr lang="lt-LT" sz="2800" b="1" dirty="0" smtClean="0"/>
              <a:t>kūną </a:t>
            </a:r>
            <a:r>
              <a:rPr lang="lt-LT" sz="2800" b="1" dirty="0"/>
              <a:t>veikiančios gravitacijos.</a:t>
            </a:r>
          </a:p>
          <a:p>
            <a:pPr marL="0" indent="0">
              <a:buNone/>
            </a:pPr>
            <a:endParaRPr lang="lt-LT" sz="28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6177"/>
            <a:ext cx="1633736" cy="2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1340768"/>
            <a:ext cx="756084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6700" dirty="0"/>
              <a:t>Masę turinčių kūnų sąveika</a:t>
            </a:r>
            <a:r>
              <a:rPr lang="lt-LT" b="1" dirty="0"/>
              <a:t/>
            </a:r>
            <a:br>
              <a:rPr lang="lt-LT" b="1" dirty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276872"/>
            <a:ext cx="7543800" cy="3886200"/>
          </a:xfrm>
        </p:spPr>
        <p:txBody>
          <a:bodyPr>
            <a:normAutofit/>
          </a:bodyPr>
          <a:lstStyle/>
          <a:p>
            <a:r>
              <a:rPr lang="lt-LT" sz="3200" b="1" dirty="0" smtClean="0"/>
              <a:t>Visi kūnai turintys masę veikia vienas kitą. </a:t>
            </a:r>
          </a:p>
          <a:p>
            <a:r>
              <a:rPr lang="lt-LT" sz="3200" b="1" dirty="0" smtClean="0"/>
              <a:t>Kūnai turintys didesnę masę traukia kūnus kurių masė mažesnė. </a:t>
            </a:r>
          </a:p>
        </p:txBody>
      </p:sp>
    </p:spTree>
    <p:extLst>
      <p:ext uri="{BB962C8B-B14F-4D97-AF65-F5344CB8AC3E}">
        <p14:creationId xmlns:p14="http://schemas.microsoft.com/office/powerpoint/2010/main" val="63845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55576" y="260648"/>
            <a:ext cx="7543800" cy="1939652"/>
          </a:xfrm>
        </p:spPr>
        <p:txBody>
          <a:bodyPr/>
          <a:lstStyle/>
          <a:p>
            <a:pPr lvl="0">
              <a:buClr>
                <a:srgbClr val="AD0101"/>
              </a:buClr>
            </a:pPr>
            <a:r>
              <a:rPr lang="lt-LT" sz="3200" b="1" dirty="0">
                <a:solidFill>
                  <a:srgbClr val="303030"/>
                </a:solidFill>
              </a:rPr>
              <a:t>Pavyzdžiui Žemė traukia Mėnulį, o Žemę traukia Saulė.</a:t>
            </a:r>
            <a:endParaRPr lang="en-US" sz="3200" b="1" dirty="0">
              <a:solidFill>
                <a:srgbClr val="303030"/>
              </a:solidFill>
            </a:endParaRPr>
          </a:p>
          <a:p>
            <a:endParaRPr lang="lt-L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2563" y="1729120"/>
            <a:ext cx="5423694" cy="450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15352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781800" cy="1600200"/>
          </a:xfrm>
        </p:spPr>
        <p:txBody>
          <a:bodyPr anchor="t"/>
          <a:lstStyle/>
          <a:p>
            <a:pPr algn="ctr"/>
            <a:r>
              <a:rPr lang="lt-LT" dirty="0" smtClean="0"/>
              <a:t>Masė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12776"/>
            <a:ext cx="7543800" cy="3886200"/>
          </a:xfrm>
        </p:spPr>
        <p:txBody>
          <a:bodyPr anchor="t">
            <a:normAutofit/>
          </a:bodyPr>
          <a:lstStyle/>
          <a:p>
            <a:r>
              <a:rPr lang="lt-LT" b="1" dirty="0"/>
              <a:t>Masė</a:t>
            </a:r>
            <a:r>
              <a:rPr lang="lt-LT" dirty="0"/>
              <a:t> – </a:t>
            </a:r>
            <a:r>
              <a:rPr lang="lt-LT" dirty="0" smtClean="0"/>
              <a:t>fizikinis dydis, </a:t>
            </a:r>
            <a:r>
              <a:rPr lang="lt-LT" dirty="0"/>
              <a:t>intuityviai suvokiamas kaip medžiagos kiekio matas. </a:t>
            </a:r>
            <a:endParaRPr lang="lt-LT" dirty="0" smtClean="0"/>
          </a:p>
          <a:p>
            <a:endParaRPr lang="lt-L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341" y="2263269"/>
            <a:ext cx="6425995" cy="3873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430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781800" cy="1600200"/>
          </a:xfrm>
        </p:spPr>
        <p:txBody>
          <a:bodyPr anchor="t"/>
          <a:lstStyle/>
          <a:p>
            <a:pPr algn="ctr"/>
            <a:r>
              <a:rPr lang="lt-LT" dirty="0" smtClean="0"/>
              <a:t>Masė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412776"/>
            <a:ext cx="7920880" cy="3886200"/>
          </a:xfrm>
        </p:spPr>
        <p:txBody>
          <a:bodyPr anchor="t">
            <a:normAutofit fontScale="92500"/>
          </a:bodyPr>
          <a:lstStyle/>
          <a:p>
            <a:pPr marL="0" indent="0">
              <a:buNone/>
            </a:pPr>
            <a:r>
              <a:rPr lang="lt-LT" dirty="0" smtClean="0"/>
              <a:t>Iš tiesų, egzistuoja daugiau </a:t>
            </a:r>
            <a:r>
              <a:rPr lang="lt-LT" b="1" dirty="0" smtClean="0"/>
              <a:t>masės</a:t>
            </a:r>
            <a:r>
              <a:rPr lang="lt-LT" dirty="0" smtClean="0"/>
              <a:t> apibrėžimų:</a:t>
            </a:r>
          </a:p>
          <a:p>
            <a:r>
              <a:rPr lang="lt-LT" b="1" dirty="0" smtClean="0"/>
              <a:t>Inercinė masė</a:t>
            </a:r>
            <a:r>
              <a:rPr lang="lt-LT" dirty="0" smtClean="0"/>
              <a:t> – kūno inertiškumo matas. Dydį apibrėžė Izaokas Niutonas ir panaudojo savo antrajame</a:t>
            </a:r>
            <a:r>
              <a:rPr lang="lt-LT" dirty="0" smtClean="0">
                <a:hlinkClick r:id="rId2" tooltip="Niutono dėsniai"/>
              </a:rPr>
              <a:t> </a:t>
            </a:r>
            <a:r>
              <a:rPr lang="lt-LT" dirty="0" smtClean="0"/>
              <a:t>dėsnyje.</a:t>
            </a:r>
          </a:p>
          <a:p>
            <a:r>
              <a:rPr lang="lt-LT" b="1" dirty="0" smtClean="0"/>
              <a:t>Aktyvioji gravitacinė masė</a:t>
            </a:r>
            <a:r>
              <a:rPr lang="lt-LT" dirty="0" smtClean="0"/>
              <a:t> – kūno kuriamo gravitacinio</a:t>
            </a:r>
            <a:r>
              <a:rPr lang="lt-LT" dirty="0" smtClean="0">
                <a:hlinkClick r:id="rId3" tooltip="Gravitacinis laukas (puslapis neegzistuoja)"/>
              </a:rPr>
              <a:t> </a:t>
            </a:r>
            <a:r>
              <a:rPr lang="lt-LT" dirty="0" smtClean="0"/>
              <a:t>lauko stiprumo matas. Kuo stipesnis kuriamas laukas, tuo didesnė aktyvioji gravitacinė masė.</a:t>
            </a:r>
          </a:p>
          <a:p>
            <a:r>
              <a:rPr lang="lt-LT" b="1" dirty="0" smtClean="0"/>
              <a:t>Pasyvioji gravitacinė masė</a:t>
            </a:r>
            <a:r>
              <a:rPr lang="lt-LT" dirty="0" smtClean="0"/>
              <a:t> – matas jėgos, kurios yra veikiamas kūnas esantis kažkokio stiprumo gravitaciniame lauke. Kuo didesnė kūno pasyvioji gravitacinė masė, tuo stipresnė jėga veiks kūną, pvz., žemės gravitaciniame lauke.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951944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554416" cy="1600200"/>
          </a:xfrm>
        </p:spPr>
        <p:txBody>
          <a:bodyPr>
            <a:noAutofit/>
          </a:bodyPr>
          <a:lstStyle/>
          <a:p>
            <a:pPr algn="ctr"/>
            <a:r>
              <a:rPr lang="lt-LT" sz="9600" dirty="0" smtClean="0"/>
              <a:t>Jėga</a:t>
            </a:r>
            <a:endParaRPr lang="en-US" sz="115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2276872"/>
            <a:ext cx="8064896" cy="3886200"/>
          </a:xfrm>
        </p:spPr>
        <p:txBody>
          <a:bodyPr>
            <a:normAutofit/>
          </a:bodyPr>
          <a:lstStyle/>
          <a:p>
            <a:r>
              <a:rPr lang="lt-LT" sz="3600" b="1" dirty="0"/>
              <a:t>Jėga – </a:t>
            </a:r>
            <a:r>
              <a:rPr lang="lt-LT" sz="3600" b="1" dirty="0" smtClean="0"/>
              <a:t>dydis</a:t>
            </a:r>
            <a:r>
              <a:rPr lang="lt-LT" sz="3600" b="1" dirty="0"/>
              <a:t>, kuriuo matuojamas mechaninis poveikis arba kūnų sąveika. </a:t>
            </a:r>
            <a:endParaRPr lang="lt-LT" sz="3600" b="1" dirty="0" smtClean="0"/>
          </a:p>
          <a:p>
            <a:r>
              <a:rPr lang="lt-LT" sz="3600" b="1" dirty="0" smtClean="0"/>
              <a:t>Jėga </a:t>
            </a:r>
            <a:r>
              <a:rPr lang="lt-LT" sz="3600" b="1" dirty="0"/>
              <a:t>matuojama </a:t>
            </a:r>
            <a:r>
              <a:rPr lang="lt-LT" sz="3600" b="1" dirty="0" smtClean="0"/>
              <a:t>niutonais (N).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7285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547664" y="260648"/>
            <a:ext cx="6781800" cy="1600200"/>
          </a:xfrm>
        </p:spPr>
        <p:txBody>
          <a:bodyPr>
            <a:normAutofit/>
          </a:bodyPr>
          <a:lstStyle/>
          <a:p>
            <a:r>
              <a:rPr lang="lt-LT" sz="6600" dirty="0" smtClean="0"/>
              <a:t>Gravitacija</a:t>
            </a:r>
            <a:endParaRPr lang="lt-LT" sz="6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3212976"/>
            <a:ext cx="7543800" cy="3886200"/>
          </a:xfrm>
        </p:spPr>
        <p:txBody>
          <a:bodyPr anchor="t">
            <a:normAutofit/>
          </a:bodyPr>
          <a:lstStyle/>
          <a:p>
            <a:r>
              <a:rPr lang="lt-LT" sz="3200" b="1" dirty="0"/>
              <a:t>Gravitacija – sąveika tarp materialių kūnų, priklausanti nuo jų masės</a:t>
            </a:r>
            <a:r>
              <a:rPr lang="lt-LT" sz="3200" b="1" dirty="0" smtClean="0"/>
              <a:t>.</a:t>
            </a:r>
          </a:p>
          <a:p>
            <a:endParaRPr lang="lt-LT" sz="2800" b="1" dirty="0" smtClean="0"/>
          </a:p>
          <a:p>
            <a:r>
              <a:rPr lang="lt-LT" sz="3200" b="1" dirty="0" smtClean="0"/>
              <a:t>Tai </a:t>
            </a:r>
            <a:r>
              <a:rPr lang="lt-LT" sz="3200" b="1" dirty="0"/>
              <a:t>viena iš 4 fundamentaliųjų sąveikų gamtoje.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548680"/>
            <a:ext cx="3127950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1239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600200"/>
          </a:xfrm>
        </p:spPr>
        <p:txBody>
          <a:bodyPr>
            <a:normAutofit/>
          </a:bodyPr>
          <a:lstStyle/>
          <a:p>
            <a:pPr algn="ctr"/>
            <a:r>
              <a:rPr lang="lt-LT" sz="8000" dirty="0" smtClean="0"/>
              <a:t>KŪNO SVORIS</a:t>
            </a:r>
            <a:endParaRPr lang="en-US" sz="80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3886200"/>
          </a:xfrm>
        </p:spPr>
        <p:txBody>
          <a:bodyPr>
            <a:normAutofit/>
          </a:bodyPr>
          <a:lstStyle/>
          <a:p>
            <a:r>
              <a:rPr lang="lt-LT" sz="2600" b="1" dirty="0" smtClean="0"/>
              <a:t>Kūno svoriu vadiname jėgą, kuria žemės traukiamas kūnas veikia atramą arba pakabą.</a:t>
            </a:r>
          </a:p>
          <a:p>
            <a:endParaRPr lang="lt-LT" sz="2600" b="1" dirty="0" smtClean="0"/>
          </a:p>
          <a:p>
            <a:r>
              <a:rPr lang="lt-LT" sz="2600" b="1" dirty="0"/>
              <a:t>Kūno svoris yra nestabilus fizikinis </a:t>
            </a:r>
            <a:r>
              <a:rPr lang="lt-LT" sz="2600" b="1" dirty="0" smtClean="0"/>
              <a:t>dydis, kuris gali kisti kylant, leidžiantis ir stovint.</a:t>
            </a:r>
          </a:p>
          <a:p>
            <a:endParaRPr lang="en-US" sz="2600" b="1" dirty="0"/>
          </a:p>
          <a:p>
            <a:pPr marL="0" indent="0">
              <a:buNone/>
            </a:pPr>
            <a:endParaRPr lang="lt-LT" sz="2600" b="1" dirty="0"/>
          </a:p>
        </p:txBody>
      </p:sp>
    </p:spTree>
    <p:extLst>
      <p:ext uri="{BB962C8B-B14F-4D97-AF65-F5344CB8AC3E}">
        <p14:creationId xmlns:p14="http://schemas.microsoft.com/office/powerpoint/2010/main" val="5803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405"/>
          <a:stretch/>
        </p:blipFill>
        <p:spPr>
          <a:xfrm>
            <a:off x="-58677" y="0"/>
            <a:ext cx="9261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600200"/>
          </a:xfrm>
        </p:spPr>
        <p:txBody>
          <a:bodyPr>
            <a:normAutofit/>
          </a:bodyPr>
          <a:lstStyle/>
          <a:p>
            <a:pPr algn="ctr"/>
            <a:r>
              <a:rPr lang="lt-LT" sz="6600" dirty="0" smtClean="0"/>
              <a:t>Kūno svorio formulė</a:t>
            </a:r>
            <a:endParaRPr lang="en-US" sz="6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132856"/>
            <a:ext cx="75438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600" b="1" dirty="0" smtClean="0"/>
              <a:t>Jeigu atrama arba pakaba nejuda arba juda tolygiai, svoris apskaičiuojamas pagal formulę:</a:t>
            </a:r>
          </a:p>
          <a:p>
            <a:endParaRPr lang="lt-LT" sz="2600" dirty="0"/>
          </a:p>
          <a:p>
            <a:pPr marL="0" indent="0" algn="ctr">
              <a:buNone/>
            </a:pPr>
            <a:r>
              <a:rPr lang="lt-LT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mg</a:t>
            </a:r>
          </a:p>
        </p:txBody>
      </p:sp>
    </p:spTree>
    <p:extLst>
      <p:ext uri="{BB962C8B-B14F-4D97-AF65-F5344CB8AC3E}">
        <p14:creationId xmlns:p14="http://schemas.microsoft.com/office/powerpoint/2010/main" val="28380065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6002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K</a:t>
            </a:r>
            <a:r>
              <a:rPr lang="lt-LT" sz="6600" dirty="0" smtClean="0"/>
              <a:t>ū</a:t>
            </a:r>
            <a:r>
              <a:rPr lang="en-US" sz="6600" dirty="0" smtClean="0"/>
              <a:t>no </a:t>
            </a:r>
            <a:r>
              <a:rPr lang="en-US" sz="6600" dirty="0" err="1" smtClean="0"/>
              <a:t>svorio</a:t>
            </a:r>
            <a:r>
              <a:rPr lang="en-US" sz="6600" dirty="0" smtClean="0"/>
              <a:t> </a:t>
            </a:r>
            <a:r>
              <a:rPr lang="en-US" sz="6600" dirty="0" err="1" smtClean="0"/>
              <a:t>vienetai</a:t>
            </a:r>
            <a:endParaRPr lang="en-US" sz="6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3886200"/>
          </a:xfrm>
        </p:spPr>
        <p:txBody>
          <a:bodyPr/>
          <a:lstStyle/>
          <a:p>
            <a:pPr marL="0" indent="0">
              <a:buNone/>
            </a:pPr>
            <a:r>
              <a:rPr lang="lt-LT" sz="2800" b="1" dirty="0" smtClean="0"/>
              <a:t>Kūno svorio matavimo vienetas yra </a:t>
            </a:r>
            <a:r>
              <a:rPr lang="lt-LT" sz="2800" b="1" dirty="0" err="1" smtClean="0"/>
              <a:t>niutonas</a:t>
            </a:r>
            <a:r>
              <a:rPr lang="lt-LT" sz="2800" b="1" dirty="0" smtClean="0"/>
              <a:t>:</a:t>
            </a:r>
          </a:p>
          <a:p>
            <a:endParaRPr lang="lt-LT" dirty="0"/>
          </a:p>
          <a:p>
            <a:pPr marL="0" indent="0" algn="ctr">
              <a:buNone/>
            </a:pPr>
            <a:r>
              <a:rPr lang="lt-LT" sz="4800" b="1" dirty="0" smtClean="0">
                <a:solidFill>
                  <a:srgbClr val="C00000"/>
                </a:solidFill>
              </a:rPr>
              <a:t>[P] </a:t>
            </a:r>
            <a:r>
              <a:rPr lang="en-US" sz="4800" b="1" dirty="0" smtClean="0">
                <a:solidFill>
                  <a:srgbClr val="C00000"/>
                </a:solidFill>
              </a:rPr>
              <a:t>= 1 kg x 1 m/s</a:t>
            </a:r>
            <a:r>
              <a:rPr lang="en-US" sz="4800" b="1" baseline="30000" dirty="0" smtClean="0">
                <a:solidFill>
                  <a:srgbClr val="C00000"/>
                </a:solidFill>
              </a:rPr>
              <a:t>2  </a:t>
            </a:r>
            <a:r>
              <a:rPr lang="en-US" sz="4800" b="1" dirty="0" smtClean="0">
                <a:solidFill>
                  <a:srgbClr val="C00000"/>
                </a:solidFill>
              </a:rPr>
              <a:t>= 1 N</a:t>
            </a:r>
            <a:endParaRPr lang="en-US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8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781800" cy="1600200"/>
          </a:xfrm>
        </p:spPr>
        <p:txBody>
          <a:bodyPr anchor="t"/>
          <a:lstStyle/>
          <a:p>
            <a:pPr algn="ctr"/>
            <a:r>
              <a:rPr lang="lt-LT" dirty="0" smtClean="0"/>
              <a:t>Nesvarumas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543800" cy="3886200"/>
          </a:xfrm>
        </p:spPr>
        <p:txBody>
          <a:bodyPr/>
          <a:lstStyle/>
          <a:p>
            <a:r>
              <a:rPr lang="lt-LT" sz="2800" b="1" dirty="0"/>
              <a:t>Nesvarumas- tai kūno būsena, kuri atsiranda kūnui laisvai krentant pagreičiu </a:t>
            </a:r>
            <a:r>
              <a:rPr lang="lt-LT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lt-LT" sz="2800" b="1" dirty="0"/>
              <a:t>. </a:t>
            </a:r>
            <a:endParaRPr lang="lt-LT" sz="2800" b="1" dirty="0" smtClean="0"/>
          </a:p>
          <a:p>
            <a:r>
              <a:rPr lang="lt-LT" sz="2800" b="1" dirty="0" smtClean="0"/>
              <a:t>Tuomet </a:t>
            </a:r>
            <a:r>
              <a:rPr lang="lt-LT" sz="2800" b="1" dirty="0"/>
              <a:t>sunkio jėga nepakinta, tarsi kūnas būtų rimties būsenos, o svoris pasidaro lygus nuliui- kūnas nespaudžia atramos, netempia pakabos. </a:t>
            </a:r>
            <a:endParaRPr lang="lt-LT" sz="2800" b="1" dirty="0" smtClean="0"/>
          </a:p>
          <a:p>
            <a:r>
              <a:rPr lang="lt-LT" sz="2800" b="1" dirty="0" smtClean="0"/>
              <a:t>Sakoma</a:t>
            </a:r>
            <a:r>
              <a:rPr lang="lt-LT" sz="2800" b="1" dirty="0"/>
              <a:t>, kad kūnas yra </a:t>
            </a:r>
            <a:r>
              <a:rPr lang="lt-LT" sz="2800" b="1" dirty="0">
                <a:solidFill>
                  <a:srgbClr val="C00000"/>
                </a:solidFill>
              </a:rPr>
              <a:t>nesvarus</a:t>
            </a:r>
            <a:r>
              <a:rPr lang="lt-LT" sz="2800" b="1" dirty="0"/>
              <a:t>.</a:t>
            </a:r>
            <a:endParaRPr lang="en-US" sz="2800" b="1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7743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74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74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6781800" cy="16002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lt-LT" dirty="0" smtClean="0"/>
              <a:t>Nesvarumas mūsų gyvenime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76872"/>
            <a:ext cx="7543800" cy="3886200"/>
          </a:xfrm>
        </p:spPr>
        <p:txBody>
          <a:bodyPr anchor="t"/>
          <a:lstStyle/>
          <a:p>
            <a:r>
              <a:rPr lang="lt-LT" sz="2800" b="1" dirty="0" smtClean="0"/>
              <a:t>Nesvarumas mūsų gyvenime pasirodo dažnai.</a:t>
            </a:r>
          </a:p>
          <a:p>
            <a:r>
              <a:rPr lang="lt-LT" sz="2800" b="1" dirty="0" smtClean="0"/>
              <a:t>Jaučiame nesvarumą kai esame virš žemės paviršiaus.</a:t>
            </a:r>
          </a:p>
          <a:p>
            <a:r>
              <a:rPr lang="lt-LT" sz="2800" b="1" dirty="0" smtClean="0"/>
              <a:t>Tai yra dažnas reginys.</a:t>
            </a:r>
          </a:p>
          <a:p>
            <a:r>
              <a:rPr lang="lt-LT" sz="2800" b="1" dirty="0" smtClean="0"/>
              <a:t>Matome,kai beždžionės šoka nuo vienos šakos iki kitos, gepardas bėgdamas pašoka ir gana ilgai laikosi ore.</a:t>
            </a:r>
          </a:p>
          <a:p>
            <a:r>
              <a:rPr lang="lt-LT" sz="2800" b="1" dirty="0" smtClean="0"/>
              <a:t>Visa tai yra </a:t>
            </a:r>
            <a:r>
              <a:rPr lang="lt-LT" sz="2800" b="1" dirty="0" smtClean="0">
                <a:solidFill>
                  <a:srgbClr val="C00000"/>
                </a:solidFill>
              </a:rPr>
              <a:t>nesvarumas</a:t>
            </a:r>
            <a:r>
              <a:rPr lang="lt-LT" sz="2800" b="1" dirty="0" smtClean="0"/>
              <a:t>.</a:t>
            </a:r>
            <a:endParaRPr lang="lt-LT" sz="2800" b="1" dirty="0"/>
          </a:p>
          <a:p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35042522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D:\Users\TMTD\Downloads\file58200818_6798b0c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2736" y="0"/>
            <a:ext cx="7196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s\TMTD\Downloads\2.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0"/>
            <a:ext cx="50405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5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651" y="548680"/>
            <a:ext cx="9131349" cy="2592288"/>
          </a:xfrm>
        </p:spPr>
        <p:txBody>
          <a:bodyPr anchor="ctr">
            <a:normAutofit/>
          </a:bodyPr>
          <a:lstStyle/>
          <a:p>
            <a:pPr algn="ctr"/>
            <a:r>
              <a:rPr lang="lt-LT" dirty="0"/>
              <a:t>Kūno svoris į</a:t>
            </a:r>
            <a:r>
              <a:rPr lang="lt-LT" dirty="0" smtClean="0"/>
              <a:t>vairiuose </a:t>
            </a:r>
            <a:r>
              <a:rPr lang="lt-LT" dirty="0"/>
              <a:t>kosminiuose kūnuose</a:t>
            </a:r>
            <a:r>
              <a:rPr lang="lt-LT" b="1" i="1" dirty="0"/>
              <a:t/>
            </a:r>
            <a:br>
              <a:rPr lang="lt-LT" b="1" i="1" dirty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06425" y="2780928"/>
            <a:ext cx="7543800" cy="3456384"/>
          </a:xfrm>
        </p:spPr>
        <p:txBody>
          <a:bodyPr>
            <a:normAutofit/>
          </a:bodyPr>
          <a:lstStyle/>
          <a:p>
            <a:pPr lvl="0">
              <a:buClr>
                <a:srgbClr val="AD0101"/>
              </a:buClr>
            </a:pPr>
            <a:r>
              <a:rPr lang="lt-LT" sz="3200" b="1" dirty="0" smtClean="0"/>
              <a:t>Jeigu mūsų masė 60 kg, tai sveriame apie 600 N Žemėje.  (g ≈ </a:t>
            </a:r>
            <a:r>
              <a:rPr lang="lt-LT" sz="3200" b="1" dirty="0" smtClean="0">
                <a:solidFill>
                  <a:srgbClr val="303030"/>
                </a:solidFill>
              </a:rPr>
              <a:t> </a:t>
            </a:r>
            <a:r>
              <a:rPr lang="lt-LT" sz="3200" b="1" dirty="0">
                <a:solidFill>
                  <a:srgbClr val="303030"/>
                </a:solidFill>
              </a:rPr>
              <a:t>9,8 </a:t>
            </a:r>
            <a:r>
              <a:rPr lang="en-US" sz="33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m/s</a:t>
            </a:r>
            <a:r>
              <a:rPr lang="en-US" sz="3300" b="1" baseline="30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lt-LT" sz="3200" b="1" dirty="0" smtClean="0"/>
              <a:t>)</a:t>
            </a:r>
            <a:endParaRPr lang="lt-LT" sz="33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lt-LT" sz="3200" b="1" dirty="0" smtClean="0"/>
              <a:t>Marse sversime 230 N, lyg būtume 23 kg </a:t>
            </a:r>
            <a:r>
              <a:rPr lang="lt-LT" sz="3200" b="1" dirty="0"/>
              <a:t>masės. (g ≈ </a:t>
            </a:r>
            <a:r>
              <a:rPr lang="lt-LT" sz="3200" b="1" dirty="0">
                <a:solidFill>
                  <a:srgbClr val="303030"/>
                </a:solidFill>
              </a:rPr>
              <a:t> </a:t>
            </a:r>
            <a:r>
              <a:rPr lang="lt-LT" sz="3200" b="1" dirty="0" smtClean="0">
                <a:solidFill>
                  <a:srgbClr val="303030"/>
                </a:solidFill>
              </a:rPr>
              <a:t>3,7 </a:t>
            </a:r>
            <a:r>
              <a:rPr lang="en-US" sz="3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m/s</a:t>
            </a:r>
            <a:r>
              <a:rPr lang="en-US" sz="3300" b="1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lt-LT" sz="3200" b="1" dirty="0"/>
              <a:t>)</a:t>
            </a:r>
            <a:endParaRPr lang="lt-LT" sz="3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lt-LT" sz="3200" b="1" dirty="0" smtClean="0"/>
              <a:t>Mėnulyje - tik 100 N</a:t>
            </a:r>
            <a:r>
              <a:rPr lang="lt-LT" sz="3200" b="1" dirty="0"/>
              <a:t>. (g ≈ </a:t>
            </a:r>
            <a:r>
              <a:rPr lang="lt-LT" sz="3200" b="1" dirty="0">
                <a:solidFill>
                  <a:srgbClr val="303030"/>
                </a:solidFill>
              </a:rPr>
              <a:t> </a:t>
            </a:r>
            <a:r>
              <a:rPr lang="lt-LT" sz="3200" b="1" dirty="0" smtClean="0">
                <a:solidFill>
                  <a:srgbClr val="303030"/>
                </a:solidFill>
              </a:rPr>
              <a:t>1,6 </a:t>
            </a:r>
            <a:r>
              <a:rPr lang="en-US" sz="3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m/s</a:t>
            </a:r>
            <a:r>
              <a:rPr lang="en-US" sz="3300" b="1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lt-LT" sz="3200" b="1" dirty="0"/>
              <a:t>)</a:t>
            </a:r>
            <a:endParaRPr lang="lt-LT" sz="3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lt-LT" sz="3200" b="1" dirty="0" smtClean="0"/>
              <a:t>O Jupiteryje net 1487 N!</a:t>
            </a:r>
            <a:r>
              <a:rPr lang="lt-LT" sz="3200" b="1" dirty="0"/>
              <a:t> (g ≈ </a:t>
            </a:r>
            <a:r>
              <a:rPr lang="lt-LT" sz="3200" b="1" dirty="0">
                <a:solidFill>
                  <a:srgbClr val="303030"/>
                </a:solidFill>
              </a:rPr>
              <a:t> </a:t>
            </a:r>
            <a:r>
              <a:rPr lang="lt-LT" sz="3200" b="1" dirty="0" smtClean="0">
                <a:solidFill>
                  <a:srgbClr val="303030"/>
                </a:solidFill>
              </a:rPr>
              <a:t>24,8 </a:t>
            </a:r>
            <a:r>
              <a:rPr lang="en-US" sz="33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m/s</a:t>
            </a:r>
            <a:r>
              <a:rPr lang="en-US" sz="3300" b="1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lt-LT" sz="3200" b="1" dirty="0"/>
              <a:t>)</a:t>
            </a:r>
            <a:endParaRPr lang="lt-LT" sz="3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lt-LT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3663489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7543800" cy="4248472"/>
          </a:xfrm>
        </p:spPr>
        <p:txBody>
          <a:bodyPr>
            <a:normAutofit/>
          </a:bodyPr>
          <a:lstStyle/>
          <a:p>
            <a:pPr lvl="0">
              <a:buClr>
                <a:srgbClr val="AD0101"/>
              </a:buClr>
            </a:pPr>
            <a:r>
              <a:rPr lang="lt-LT" sz="3200" b="1" dirty="0">
                <a:solidFill>
                  <a:srgbClr val="303030"/>
                </a:solidFill>
              </a:rPr>
              <a:t>Taip yra dėl skirtingos sunkio jėgos kiekvienoje planetoje. </a:t>
            </a:r>
          </a:p>
          <a:p>
            <a:pPr lvl="0">
              <a:buClr>
                <a:srgbClr val="AD0101"/>
              </a:buClr>
            </a:pPr>
            <a:r>
              <a:rPr lang="lt-LT" sz="3200" b="1" dirty="0">
                <a:solidFill>
                  <a:srgbClr val="303030"/>
                </a:solidFill>
              </a:rPr>
              <a:t>Kuo mažesnė planetos masė, tuo mažesnis planetos sunkis ir laisvojo kritimo pagreitis g, o tuo pačiu, mažesnis ir mūsų kūno </a:t>
            </a:r>
            <a:r>
              <a:rPr lang="lt-LT" sz="3200" b="1" dirty="0" smtClean="0">
                <a:solidFill>
                  <a:srgbClr val="303030"/>
                </a:solidFill>
              </a:rPr>
              <a:t>svoris ir atvirkščiai – kuo didesnė masė, didesnis ir svoris.</a:t>
            </a:r>
            <a:endParaRPr lang="en-US" sz="3200" b="1" dirty="0">
              <a:solidFill>
                <a:srgbClr val="303030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3674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68" y="0"/>
            <a:ext cx="9809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7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55"/>
            <a:ext cx="9144000" cy="687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3356992"/>
            <a:ext cx="9144000" cy="1600200"/>
          </a:xfrm>
        </p:spPr>
        <p:txBody>
          <a:bodyPr>
            <a:noAutofit/>
          </a:bodyPr>
          <a:lstStyle/>
          <a:p>
            <a:pPr algn="ctr"/>
            <a:r>
              <a:rPr lang="lt-LT" sz="23900" dirty="0" smtClean="0">
                <a:solidFill>
                  <a:srgbClr val="FF0000"/>
                </a:solidFill>
              </a:rPr>
              <a:t>TESTAS</a:t>
            </a:r>
            <a:endParaRPr lang="en-US" sz="23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100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6002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/>
              <a:t>1. </a:t>
            </a:r>
            <a:r>
              <a:rPr lang="en-US" dirty="0" err="1" smtClean="0"/>
              <a:t>Kokie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k</a:t>
            </a:r>
            <a:r>
              <a:rPr lang="lt-LT" dirty="0" smtClean="0"/>
              <a:t>ū</a:t>
            </a:r>
            <a:r>
              <a:rPr lang="en-US" dirty="0" smtClean="0"/>
              <a:t>no </a:t>
            </a:r>
            <a:r>
              <a:rPr lang="en-US" dirty="0" err="1" smtClean="0"/>
              <a:t>svorio</a:t>
            </a:r>
            <a:r>
              <a:rPr lang="lt-LT" dirty="0" smtClean="0"/>
              <a:t> matavimo</a:t>
            </a:r>
            <a:r>
              <a:rPr lang="en-US" dirty="0" smtClean="0"/>
              <a:t> </a:t>
            </a:r>
            <a:r>
              <a:rPr lang="en-US" dirty="0" err="1" smtClean="0"/>
              <a:t>vienetai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204864"/>
            <a:ext cx="7543800" cy="4032448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r>
              <a:rPr lang="lt-LT" sz="3200" b="1" dirty="0" smtClean="0"/>
              <a:t>A) Niutonai (N)</a:t>
            </a:r>
          </a:p>
          <a:p>
            <a:r>
              <a:rPr lang="lt-LT" sz="3200" b="1" dirty="0" smtClean="0"/>
              <a:t>B) Džauliai (J)</a:t>
            </a:r>
          </a:p>
          <a:p>
            <a:r>
              <a:rPr lang="lt-LT" sz="3200" b="1" dirty="0" smtClean="0"/>
              <a:t>C) Kilogramai (kg)</a:t>
            </a:r>
          </a:p>
          <a:p>
            <a:endParaRPr lang="lt-LT" sz="3200" b="1" dirty="0"/>
          </a:p>
          <a:p>
            <a:pPr marL="0" indent="0">
              <a:buNone/>
            </a:pPr>
            <a:r>
              <a:rPr lang="lt-LT" sz="3200" b="1" dirty="0" smtClean="0"/>
              <a:t>                                               Atsakymas:</a:t>
            </a:r>
          </a:p>
          <a:p>
            <a:pPr marL="0" indent="0">
              <a:buNone/>
            </a:pPr>
            <a:r>
              <a:rPr lang="lt-LT" sz="3200" b="1" dirty="0" smtClean="0"/>
              <a:t>                                                       </a:t>
            </a:r>
            <a:r>
              <a:rPr lang="lt-LT" sz="3600" b="1" dirty="0" smtClean="0"/>
              <a:t>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18199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6002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lt-LT" dirty="0" smtClean="0"/>
              <a:t>2. Kokia yra kūno svorio formulė 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5576" y="2060848"/>
            <a:ext cx="7543800" cy="4102224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r>
              <a:rPr lang="lt-LT" sz="3200" b="1" dirty="0" smtClean="0"/>
              <a:t>A)</a:t>
            </a:r>
            <a:r>
              <a:rPr lang="en-US" sz="3200" b="1" dirty="0" smtClean="0"/>
              <a:t> m = V</a:t>
            </a:r>
            <a:r>
              <a:rPr lang="el-GR" sz="3200" b="1" dirty="0" smtClean="0"/>
              <a:t>ρ</a:t>
            </a:r>
            <a:endParaRPr lang="lt-LT" sz="3200" b="1" dirty="0" smtClean="0"/>
          </a:p>
          <a:p>
            <a:r>
              <a:rPr lang="lt-LT" sz="3200" b="1" dirty="0" smtClean="0"/>
              <a:t>B)</a:t>
            </a:r>
            <a:r>
              <a:rPr lang="en-US" sz="3200" b="1" dirty="0" smtClean="0"/>
              <a:t> F = ma</a:t>
            </a:r>
            <a:endParaRPr lang="lt-LT" sz="3200" b="1" dirty="0" smtClean="0"/>
          </a:p>
          <a:p>
            <a:r>
              <a:rPr lang="lt-LT" sz="3200" b="1" dirty="0" smtClean="0"/>
              <a:t>C) </a:t>
            </a:r>
            <a:r>
              <a:rPr lang="en-US" sz="3200" b="1" dirty="0" smtClean="0"/>
              <a:t>P = mg</a:t>
            </a:r>
          </a:p>
          <a:p>
            <a:endParaRPr lang="en-US" sz="3200" b="1" dirty="0" smtClean="0"/>
          </a:p>
          <a:p>
            <a:pPr marL="0" indent="0">
              <a:buNone/>
            </a:pPr>
            <a:r>
              <a:rPr lang="en-US" sz="3200" b="1" dirty="0"/>
              <a:t> </a:t>
            </a:r>
            <a:r>
              <a:rPr lang="en-US" sz="3200" b="1" dirty="0" smtClean="0"/>
              <a:t>                                               </a:t>
            </a:r>
            <a:r>
              <a:rPr lang="en-US" sz="3200" b="1" dirty="0" err="1" smtClean="0"/>
              <a:t>Atsakymas</a:t>
            </a:r>
            <a:r>
              <a:rPr lang="en-US" sz="3200" b="1" dirty="0" smtClean="0"/>
              <a:t>: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 smtClean="0"/>
              <a:t>                                                 </a:t>
            </a:r>
            <a:r>
              <a:rPr lang="lt-LT" sz="3200" b="1" dirty="0" smtClean="0"/>
              <a:t>       </a:t>
            </a:r>
            <a:r>
              <a:rPr lang="en-US" sz="4400" b="1" dirty="0" smtClean="0"/>
              <a:t>C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78981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-243408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3. Kas yra nesvarumas 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552" y="1772816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r>
              <a:rPr lang="lt-LT" b="1" dirty="0" smtClean="0"/>
              <a:t>A) Kūno būsena atsirandanti kūnui krentai laisvai pagreičiu g.</a:t>
            </a:r>
          </a:p>
          <a:p>
            <a:r>
              <a:rPr lang="lt-LT" b="1" dirty="0" smtClean="0"/>
              <a:t>B) Kūno būsena stovint ant žemės.</a:t>
            </a:r>
          </a:p>
          <a:p>
            <a:r>
              <a:rPr lang="lt-LT" b="1" dirty="0" smtClean="0"/>
              <a:t>C) Pagreičio įgyjimas bėgant ar važiuojant.</a:t>
            </a:r>
          </a:p>
          <a:p>
            <a:endParaRPr lang="lt-LT" b="1" dirty="0"/>
          </a:p>
          <a:p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  Atsakymas: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</a:t>
            </a:r>
            <a:r>
              <a:rPr lang="lt-LT" sz="3200" b="1" dirty="0" smtClean="0"/>
              <a:t>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46505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6781800" cy="1600200"/>
          </a:xfrm>
        </p:spPr>
        <p:txBody>
          <a:bodyPr anchor="t"/>
          <a:lstStyle/>
          <a:p>
            <a:r>
              <a:rPr lang="lt-LT" dirty="0" smtClean="0"/>
              <a:t>4. Kas yra kūno svoris?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683568" y="1772816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r>
              <a:rPr lang="lt-LT" b="1" dirty="0" smtClean="0"/>
              <a:t>A) Medžiagos kiekio matas.</a:t>
            </a:r>
          </a:p>
          <a:p>
            <a:r>
              <a:rPr lang="lt-LT" b="1" dirty="0" smtClean="0"/>
              <a:t>B</a:t>
            </a:r>
            <a:r>
              <a:rPr lang="lt-LT" b="1" dirty="0"/>
              <a:t>) </a:t>
            </a:r>
            <a:r>
              <a:rPr lang="lt-LT" b="1" dirty="0" smtClean="0"/>
              <a:t>Jėga, </a:t>
            </a:r>
            <a:r>
              <a:rPr lang="lt-LT" b="1" dirty="0"/>
              <a:t>kuria žemės traukiamas </a:t>
            </a:r>
            <a:r>
              <a:rPr lang="lt-LT" b="1" dirty="0" smtClean="0"/>
              <a:t>kūnas </a:t>
            </a:r>
            <a:r>
              <a:rPr lang="lt-LT" b="1" dirty="0"/>
              <a:t>veikia atramą arba pakabą</a:t>
            </a:r>
            <a:r>
              <a:rPr lang="lt-LT" b="1" dirty="0" smtClean="0"/>
              <a:t>.</a:t>
            </a:r>
          </a:p>
          <a:p>
            <a:r>
              <a:rPr lang="lt-LT" b="1" dirty="0" smtClean="0"/>
              <a:t>C</a:t>
            </a:r>
            <a:r>
              <a:rPr lang="lt-LT" b="1" dirty="0"/>
              <a:t>) </a:t>
            </a:r>
            <a:r>
              <a:rPr lang="lt-LT" b="1" dirty="0" smtClean="0"/>
              <a:t>Sąveika </a:t>
            </a:r>
            <a:r>
              <a:rPr lang="lt-LT" b="1" dirty="0"/>
              <a:t>tarp materialių kūnų, priklausanti nuo jų masės</a:t>
            </a:r>
            <a:r>
              <a:rPr lang="lt-LT" b="1" dirty="0" smtClean="0"/>
              <a:t>.</a:t>
            </a:r>
          </a:p>
          <a:p>
            <a:endParaRPr lang="lt-LT" b="1" dirty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 Atsakymas: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 </a:t>
            </a:r>
            <a:r>
              <a:rPr lang="lt-LT" sz="3200" b="1" dirty="0" smtClean="0"/>
              <a:t>B</a:t>
            </a:r>
            <a:r>
              <a:rPr lang="lt-LT" dirty="0" smtClean="0"/>
              <a:t>                                                                             </a:t>
            </a:r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5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6781800" cy="1600200"/>
          </a:xfrm>
        </p:spPr>
        <p:txBody>
          <a:bodyPr anchor="t"/>
          <a:lstStyle/>
          <a:p>
            <a:r>
              <a:rPr lang="lt-LT" dirty="0" smtClean="0"/>
              <a:t>5. Kas yra masė?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1844824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r>
              <a:rPr lang="lt-LT" b="1" dirty="0" smtClean="0"/>
              <a:t>A) </a:t>
            </a:r>
            <a:r>
              <a:rPr lang="lt-LT" b="1" dirty="0"/>
              <a:t>Jėga, kuria žemės traukiamas </a:t>
            </a:r>
            <a:r>
              <a:rPr lang="lt-LT" b="1" dirty="0" smtClean="0"/>
              <a:t>kūnas </a:t>
            </a:r>
            <a:r>
              <a:rPr lang="lt-LT" b="1" dirty="0"/>
              <a:t>veikia atramą arba pakabą.</a:t>
            </a:r>
          </a:p>
          <a:p>
            <a:r>
              <a:rPr lang="lt-LT" b="1" dirty="0" smtClean="0"/>
              <a:t>B</a:t>
            </a:r>
            <a:r>
              <a:rPr lang="lt-LT" b="1" dirty="0"/>
              <a:t>) Sąveika tarp materialių kūnų, priklausanti nuo jų masės.</a:t>
            </a:r>
          </a:p>
          <a:p>
            <a:r>
              <a:rPr lang="lt-LT" b="1" dirty="0" smtClean="0"/>
              <a:t>C</a:t>
            </a:r>
            <a:r>
              <a:rPr lang="lt-LT" b="1" dirty="0"/>
              <a:t>) Medžiagos kiekio matas.</a:t>
            </a:r>
          </a:p>
          <a:p>
            <a:endParaRPr lang="lt-LT" b="1" dirty="0" smtClean="0"/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                Atsakymas: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   </a:t>
            </a:r>
            <a:r>
              <a:rPr lang="lt-LT" sz="3600" b="1" dirty="0" smtClean="0"/>
              <a:t>C</a:t>
            </a: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158058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781800" cy="1600200"/>
          </a:xfrm>
        </p:spPr>
        <p:txBody>
          <a:bodyPr anchor="t"/>
          <a:lstStyle/>
          <a:p>
            <a:r>
              <a:rPr lang="lt-LT" dirty="0" smtClean="0"/>
              <a:t>6. Kas yra gravitacija ?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99592" y="1988840"/>
            <a:ext cx="7543800" cy="3886200"/>
          </a:xfrm>
        </p:spPr>
        <p:txBody>
          <a:bodyPr anchor="t">
            <a:normAutofit fontScale="92500" lnSpcReduction="10000"/>
          </a:bodyPr>
          <a:lstStyle/>
          <a:p>
            <a:endParaRPr lang="lt-LT" dirty="0" smtClean="0"/>
          </a:p>
          <a:p>
            <a:r>
              <a:rPr lang="lt-LT" b="1" dirty="0" smtClean="0"/>
              <a:t>A) </a:t>
            </a:r>
            <a:r>
              <a:rPr lang="lt-LT" b="1" dirty="0"/>
              <a:t>Medžiagos kiekio matas.</a:t>
            </a:r>
          </a:p>
          <a:p>
            <a:r>
              <a:rPr lang="lt-LT" b="1" dirty="0" smtClean="0"/>
              <a:t>B</a:t>
            </a:r>
            <a:r>
              <a:rPr lang="lt-LT" b="1" dirty="0"/>
              <a:t>) Sąveika tarp materialių kūnų, priklausanti nuo jų masės</a:t>
            </a:r>
            <a:r>
              <a:rPr lang="lt-LT" b="1" dirty="0" smtClean="0"/>
              <a:t>.</a:t>
            </a:r>
          </a:p>
          <a:p>
            <a:r>
              <a:rPr lang="lt-LT" b="1" dirty="0" smtClean="0"/>
              <a:t>C</a:t>
            </a:r>
            <a:r>
              <a:rPr lang="lt-LT" b="1" dirty="0"/>
              <a:t>) Jėga, kuria žemės traukiamas </a:t>
            </a:r>
            <a:r>
              <a:rPr lang="lt-LT" b="1" dirty="0" smtClean="0"/>
              <a:t>kūnas </a:t>
            </a:r>
            <a:r>
              <a:rPr lang="lt-LT" b="1" dirty="0"/>
              <a:t>veikia atramą arba pakabą.</a:t>
            </a:r>
          </a:p>
          <a:p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    Atsakymas: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                                   </a:t>
            </a:r>
            <a:r>
              <a:rPr lang="lt-LT" sz="3900" b="1" dirty="0" smtClean="0"/>
              <a:t>B</a:t>
            </a:r>
            <a:endParaRPr lang="lt-LT" sz="3900" b="1" dirty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6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7. Kokie yra masės matavimo vienetai?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b="1" dirty="0" smtClean="0"/>
              <a:t>A</a:t>
            </a:r>
            <a:r>
              <a:rPr lang="lt-LT" b="1" dirty="0"/>
              <a:t>) Niutonai (N</a:t>
            </a:r>
            <a:r>
              <a:rPr lang="lt-LT" b="1" dirty="0" smtClean="0"/>
              <a:t>)</a:t>
            </a:r>
          </a:p>
          <a:p>
            <a:r>
              <a:rPr lang="lt-LT" b="1" dirty="0" smtClean="0"/>
              <a:t>B</a:t>
            </a:r>
            <a:r>
              <a:rPr lang="lt-LT" b="1" dirty="0"/>
              <a:t>) Džauliai (J</a:t>
            </a:r>
            <a:r>
              <a:rPr lang="lt-LT" b="1" dirty="0" smtClean="0"/>
              <a:t>)</a:t>
            </a:r>
          </a:p>
          <a:p>
            <a:r>
              <a:rPr lang="lt-LT" b="1" dirty="0" smtClean="0"/>
              <a:t>C</a:t>
            </a:r>
            <a:r>
              <a:rPr lang="lt-LT" b="1" dirty="0"/>
              <a:t>) Kilogramai (kg)</a:t>
            </a:r>
          </a:p>
          <a:p>
            <a:endParaRPr lang="lt-LT" b="1" dirty="0" smtClean="0"/>
          </a:p>
          <a:p>
            <a:endParaRPr lang="lt-LT" b="1" dirty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Atsakymas: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</a:t>
            </a:r>
            <a:r>
              <a:rPr lang="lt-LT" sz="3600" b="1" dirty="0" smtClean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678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lt-LT" dirty="0"/>
              <a:t>8</a:t>
            </a:r>
            <a:r>
              <a:rPr lang="lt-LT" dirty="0" smtClean="0"/>
              <a:t>. Mūsų svoris leidžiantis liftui: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b="1" dirty="0" smtClean="0"/>
              <a:t>A</a:t>
            </a:r>
            <a:r>
              <a:rPr lang="lt-LT" b="1" dirty="0"/>
              <a:t>) </a:t>
            </a:r>
            <a:r>
              <a:rPr lang="lt-LT" b="1" dirty="0" smtClean="0"/>
              <a:t>didės;</a:t>
            </a:r>
          </a:p>
          <a:p>
            <a:r>
              <a:rPr lang="lt-LT" b="1" dirty="0" smtClean="0"/>
              <a:t>B</a:t>
            </a:r>
            <a:r>
              <a:rPr lang="lt-LT" b="1" dirty="0"/>
              <a:t>) </a:t>
            </a:r>
            <a:r>
              <a:rPr lang="lt-LT" b="1" dirty="0" smtClean="0"/>
              <a:t>nesikeis;</a:t>
            </a:r>
          </a:p>
          <a:p>
            <a:r>
              <a:rPr lang="lt-LT" b="1" dirty="0" smtClean="0"/>
              <a:t>C) sumažės.</a:t>
            </a:r>
          </a:p>
          <a:p>
            <a:endParaRPr lang="lt-LT" b="1" dirty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Atsakymas: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                     </a:t>
            </a:r>
            <a:r>
              <a:rPr lang="lt-LT" sz="3200" b="1" dirty="0" smtClean="0"/>
              <a:t>C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</a:t>
            </a:r>
            <a:endParaRPr lang="lt-LT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275767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2232248"/>
          </a:xfrm>
        </p:spPr>
        <p:txBody>
          <a:bodyPr>
            <a:normAutofit fontScale="90000"/>
          </a:bodyPr>
          <a:lstStyle/>
          <a:p>
            <a:r>
              <a:rPr lang="lt-LT" dirty="0"/>
              <a:t>9</a:t>
            </a:r>
            <a:r>
              <a:rPr lang="lt-LT" dirty="0" smtClean="0"/>
              <a:t>. Kam lygus 80 kg masės astronauto svoris kosminėje stotyje?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780928"/>
            <a:ext cx="7543800" cy="3886200"/>
          </a:xfrm>
        </p:spPr>
        <p:txBody>
          <a:bodyPr anchor="t">
            <a:normAutofit/>
          </a:bodyPr>
          <a:lstStyle/>
          <a:p>
            <a:endParaRPr lang="lt-LT" dirty="0" smtClean="0"/>
          </a:p>
          <a:p>
            <a:r>
              <a:rPr lang="lt-LT" b="1" dirty="0" smtClean="0"/>
              <a:t>A</a:t>
            </a:r>
            <a:r>
              <a:rPr lang="lt-LT" b="1" dirty="0"/>
              <a:t>) </a:t>
            </a:r>
            <a:r>
              <a:rPr lang="lt-LT" b="1" dirty="0" smtClean="0"/>
              <a:t>80 N</a:t>
            </a:r>
          </a:p>
          <a:p>
            <a:r>
              <a:rPr lang="lt-LT" b="1" dirty="0" smtClean="0"/>
              <a:t>B</a:t>
            </a:r>
            <a:r>
              <a:rPr lang="lt-LT" b="1" dirty="0"/>
              <a:t>) 0</a:t>
            </a:r>
            <a:r>
              <a:rPr lang="lt-LT" b="1" dirty="0" smtClean="0"/>
              <a:t> N</a:t>
            </a:r>
          </a:p>
          <a:p>
            <a:r>
              <a:rPr lang="lt-LT" b="1" dirty="0" smtClean="0"/>
              <a:t>C</a:t>
            </a:r>
            <a:r>
              <a:rPr lang="lt-LT" b="1" dirty="0"/>
              <a:t>) </a:t>
            </a:r>
            <a:r>
              <a:rPr lang="lt-LT" b="1" dirty="0" smtClean="0"/>
              <a:t>800 N</a:t>
            </a:r>
            <a:endParaRPr lang="lt-LT" b="1" dirty="0"/>
          </a:p>
          <a:p>
            <a:endParaRPr lang="lt-LT" b="1" dirty="0" smtClean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Atsakymas: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                      </a:t>
            </a:r>
            <a:r>
              <a:rPr lang="lt-LT" sz="3200" b="1" dirty="0" smtClean="0"/>
              <a:t>C</a:t>
            </a:r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</a:t>
            </a:r>
            <a:endParaRPr lang="lt-LT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10693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10. Kuri rodyklė iliustruoja kūno svorį?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916832"/>
            <a:ext cx="7543800" cy="3886200"/>
          </a:xfrm>
        </p:spPr>
        <p:txBody>
          <a:bodyPr anchor="t">
            <a:normAutofit lnSpcReduction="10000"/>
          </a:bodyPr>
          <a:lstStyle/>
          <a:p>
            <a:endParaRPr lang="lt-LT" dirty="0" smtClean="0"/>
          </a:p>
          <a:p>
            <a:endParaRPr lang="lt-LT" dirty="0" smtClean="0"/>
          </a:p>
          <a:p>
            <a:r>
              <a:rPr lang="lt-LT" b="1" dirty="0" smtClean="0"/>
              <a:t>A)</a:t>
            </a:r>
          </a:p>
          <a:p>
            <a:r>
              <a:rPr lang="lt-LT" b="1" dirty="0" smtClean="0"/>
              <a:t>B)</a:t>
            </a:r>
          </a:p>
          <a:p>
            <a:r>
              <a:rPr lang="lt-LT" b="1" dirty="0" smtClean="0"/>
              <a:t>C)</a:t>
            </a:r>
          </a:p>
          <a:p>
            <a:endParaRPr lang="lt-LT" b="1" dirty="0"/>
          </a:p>
          <a:p>
            <a:pPr marL="0" indent="0">
              <a:buNone/>
            </a:pPr>
            <a:r>
              <a:rPr lang="lt-LT" b="1" dirty="0" smtClean="0"/>
              <a:t>                                                                       Atsakymas:</a:t>
            </a:r>
          </a:p>
          <a:p>
            <a:pPr marL="0" indent="0">
              <a:buNone/>
            </a:pPr>
            <a:r>
              <a:rPr lang="lt-LT" b="1" dirty="0"/>
              <a:t> </a:t>
            </a:r>
            <a:r>
              <a:rPr lang="lt-LT" b="1" dirty="0" smtClean="0"/>
              <a:t>                                                                               </a:t>
            </a:r>
            <a:r>
              <a:rPr lang="lt-LT" sz="3200" b="1" dirty="0" smtClean="0"/>
              <a:t>C</a:t>
            </a:r>
            <a:endParaRPr lang="lt-LT" sz="3200" b="1" dirty="0" smtClean="0"/>
          </a:p>
          <a:p>
            <a:pPr marL="0" indent="0">
              <a:buNone/>
            </a:pPr>
            <a:r>
              <a:rPr lang="lt-LT" dirty="0" smtClean="0"/>
              <a:t>                                                                              </a:t>
            </a:r>
            <a:endParaRPr lang="lt-LT" sz="36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28" y="2670213"/>
            <a:ext cx="2298948" cy="1911880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4747179" y="4482401"/>
            <a:ext cx="360040" cy="1420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Down Arrow 6"/>
          <p:cNvSpPr/>
          <p:nvPr/>
        </p:nvSpPr>
        <p:spPr>
          <a:xfrm>
            <a:off x="4687289" y="3539867"/>
            <a:ext cx="357386" cy="1420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Down Arrow 7"/>
          <p:cNvSpPr/>
          <p:nvPr/>
        </p:nvSpPr>
        <p:spPr>
          <a:xfrm rot="10800000">
            <a:off x="4687289" y="2119542"/>
            <a:ext cx="357386" cy="1420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5107219" y="2119542"/>
            <a:ext cx="472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rgbClr val="C00000"/>
                </a:solidFill>
              </a:rPr>
              <a:t>A</a:t>
            </a:r>
            <a:endParaRPr lang="lt-LT" sz="2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4451" y="4482401"/>
            <a:ext cx="472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154" y="5510714"/>
            <a:ext cx="472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b="1" dirty="0" smtClean="0">
                <a:solidFill>
                  <a:srgbClr val="C00000"/>
                </a:solidFill>
              </a:rPr>
              <a:t>C</a:t>
            </a:r>
            <a:endParaRPr lang="lt-LT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72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0"/>
            <a:ext cx="6781800" cy="16002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FF0000"/>
                </a:solidFill>
              </a:rPr>
              <a:t>Naudota</a:t>
            </a:r>
            <a:r>
              <a:rPr lang="en-US" sz="6600" dirty="0" smtClean="0">
                <a:solidFill>
                  <a:srgbClr val="FF0000"/>
                </a:solidFill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</a:rPr>
              <a:t>literat</a:t>
            </a:r>
            <a:r>
              <a:rPr lang="lt-LT" sz="6600" dirty="0" smtClean="0">
                <a:solidFill>
                  <a:srgbClr val="FF0000"/>
                </a:solidFill>
              </a:rPr>
              <a:t>ū</a:t>
            </a:r>
            <a:r>
              <a:rPr lang="en-US" sz="6600" dirty="0" err="1" smtClean="0">
                <a:solidFill>
                  <a:srgbClr val="FF0000"/>
                </a:solidFill>
              </a:rPr>
              <a:t>ra</a:t>
            </a:r>
            <a:r>
              <a:rPr lang="lt-LT" sz="6600" dirty="0" smtClean="0">
                <a:solidFill>
                  <a:srgbClr val="FF0000"/>
                </a:solidFill>
              </a:rPr>
              <a:t>: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924944"/>
            <a:ext cx="5492972" cy="2164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30607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1600200"/>
          </a:xfrm>
        </p:spPr>
        <p:txBody>
          <a:bodyPr>
            <a:noAutofit/>
          </a:bodyPr>
          <a:lstStyle/>
          <a:p>
            <a:pPr algn="ctr"/>
            <a:r>
              <a:rPr lang="lt-LT" sz="16600" dirty="0" smtClean="0">
                <a:solidFill>
                  <a:srgbClr val="FF0000"/>
                </a:solidFill>
              </a:rPr>
              <a:t>PABAIGA</a:t>
            </a:r>
            <a:endParaRPr lang="en-US" sz="16600" dirty="0">
              <a:solidFill>
                <a:srgbClr val="FF0000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426</TotalTime>
  <Words>780</Words>
  <Application>Microsoft Office PowerPoint</Application>
  <PresentationFormat>On-screen Show (4:3)</PresentationFormat>
  <Paragraphs>168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NewsPrint</vt:lpstr>
      <vt:lpstr>8-Kūno svoris-PPT-21</vt:lpstr>
      <vt:lpstr>Turinys</vt:lpstr>
      <vt:lpstr>Įvadas</vt:lpstr>
      <vt:lpstr>Masę turinčių kūnų sąveika </vt:lpstr>
      <vt:lpstr>PowerPoint Presentation</vt:lpstr>
      <vt:lpstr>Masė</vt:lpstr>
      <vt:lpstr>Masė</vt:lpstr>
      <vt:lpstr>Jėga</vt:lpstr>
      <vt:lpstr>Gravitacija</vt:lpstr>
      <vt:lpstr>KŪNO SVORIS</vt:lpstr>
      <vt:lpstr>PowerPoint Presentation</vt:lpstr>
      <vt:lpstr>Kūno svorio formulė</vt:lpstr>
      <vt:lpstr>Kūno svorio vienetai</vt:lpstr>
      <vt:lpstr>Nesvarumas</vt:lpstr>
      <vt:lpstr>PowerPoint Presentation</vt:lpstr>
      <vt:lpstr>Nesvarumas mūsų gyvenime</vt:lpstr>
      <vt:lpstr>PowerPoint Presentation</vt:lpstr>
      <vt:lpstr>Kūno svoris įvairiuose kosminiuose kūnuose </vt:lpstr>
      <vt:lpstr>PowerPoint Presentation</vt:lpstr>
      <vt:lpstr>PowerPoint Presentation</vt:lpstr>
      <vt:lpstr>TESTAS</vt:lpstr>
      <vt:lpstr>1. Kokie yra kūno svorio matavimo vienetai?</vt:lpstr>
      <vt:lpstr>2. Kokia yra kūno svorio formulė ?</vt:lpstr>
      <vt:lpstr>3. Kas yra nesvarumas ?</vt:lpstr>
      <vt:lpstr>4. Kas yra kūno svoris?</vt:lpstr>
      <vt:lpstr>5. Kas yra masė?</vt:lpstr>
      <vt:lpstr>6. Kas yra gravitacija ?</vt:lpstr>
      <vt:lpstr>7. Kokie yra masės matavimo vienetai?</vt:lpstr>
      <vt:lpstr>8. Mūsų svoris leidžiantis liftui:</vt:lpstr>
      <vt:lpstr>9. Kam lygus 80 kg masės astronauto svoris kosminėje stotyje?</vt:lpstr>
      <vt:lpstr>10. Kuri rodyklė iliustruoja kūno svorį?</vt:lpstr>
      <vt:lpstr>Naudota literatūra:</vt:lpstr>
      <vt:lpstr>PABAIGA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8-Kūno svoris-PPT-3</dc:title>
  <dc:creator>Admin</dc:creator>
  <cp:lastModifiedBy>TMTD</cp:lastModifiedBy>
  <cp:revision>47</cp:revision>
  <dcterms:created xsi:type="dcterms:W3CDTF">2016-02-09T15:17:16Z</dcterms:created>
  <dcterms:modified xsi:type="dcterms:W3CDTF">2016-04-06T13:05:40Z</dcterms:modified>
</cp:coreProperties>
</file>