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77" r:id="rId3"/>
    <p:sldId id="258" r:id="rId4"/>
    <p:sldId id="259" r:id="rId5"/>
    <p:sldId id="272" r:id="rId6"/>
    <p:sldId id="273" r:id="rId7"/>
    <p:sldId id="274" r:id="rId8"/>
    <p:sldId id="261" r:id="rId9"/>
    <p:sldId id="260" r:id="rId10"/>
    <p:sldId id="262" r:id="rId11"/>
    <p:sldId id="263" r:id="rId12"/>
    <p:sldId id="264" r:id="rId13"/>
    <p:sldId id="269" r:id="rId14"/>
    <p:sldId id="271" r:id="rId15"/>
    <p:sldId id="270" r:id="rId16"/>
    <p:sldId id="276" r:id="rId17"/>
    <p:sldId id="275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6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darbalapis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darbalapis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greitis m/s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Lapas1!$A$2:$A$5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11</c:v>
                </c:pt>
              </c:numCache>
            </c:numRef>
          </c:cat>
          <c:val>
            <c:numRef>
              <c:f>Lapas1!$B$2:$B$5</c:f>
              <c:numCache>
                <c:formatCode>General</c:formatCode>
                <c:ptCount val="4"/>
                <c:pt idx="0">
                  <c:v>36</c:v>
                </c:pt>
                <c:pt idx="1">
                  <c:v>36</c:v>
                </c:pt>
                <c:pt idx="2">
                  <c:v>36</c:v>
                </c:pt>
                <c:pt idx="3">
                  <c:v>36</c:v>
                </c:pt>
              </c:numCache>
            </c:numRef>
          </c:val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kelias m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Lapas1!$A$2:$A$5</c:f>
              <c:numCache>
                <c:formatCode>General</c:formatCode>
                <c:ptCount val="4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11</c:v>
                </c:pt>
              </c:numCache>
            </c:numRef>
          </c:cat>
          <c:val>
            <c:numRef>
              <c:f>Lapas1!$C$2:$C$5</c:f>
              <c:numCache>
                <c:formatCode>General</c:formatCode>
                <c:ptCount val="4"/>
                <c:pt idx="0">
                  <c:v>144</c:v>
                </c:pt>
                <c:pt idx="1">
                  <c:v>180</c:v>
                </c:pt>
                <c:pt idx="2">
                  <c:v>216</c:v>
                </c:pt>
                <c:pt idx="3">
                  <c:v>396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285568"/>
        <c:axId val="24287488"/>
      </c:barChart>
      <c:catAx>
        <c:axId val="24285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lt-LT" dirty="0" smtClean="0"/>
                  <a:t>Laikas</a:t>
                </a:r>
                <a:r>
                  <a:rPr lang="lt-LT" baseline="0" dirty="0" smtClean="0"/>
                  <a:t> 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4287488"/>
        <c:crosses val="autoZero"/>
        <c:auto val="1"/>
        <c:lblAlgn val="ctr"/>
        <c:lblOffset val="100"/>
        <c:noMultiLvlLbl val="0"/>
      </c:catAx>
      <c:valAx>
        <c:axId val="242874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lt-LT" dirty="0" smtClean="0"/>
                  <a:t>Kelias</a:t>
                </a:r>
                <a:r>
                  <a:rPr lang="lt-LT" baseline="0" dirty="0" smtClean="0"/>
                  <a:t> m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42855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laikas 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Lapas1!$A$2:$A$5</c:f>
              <c:numCache>
                <c:formatCode>General</c:formatCode>
                <c:ptCount val="4"/>
                <c:pt idx="0">
                  <c:v>2700</c:v>
                </c:pt>
                <c:pt idx="1">
                  <c:v>4500</c:v>
                </c:pt>
                <c:pt idx="2">
                  <c:v>6030</c:v>
                </c:pt>
                <c:pt idx="3">
                  <c:v>9180</c:v>
                </c:pt>
              </c:numCache>
            </c:numRef>
          </c:cat>
          <c:val>
            <c:numRef>
              <c:f>Lapas1!$B$2:$B$5</c:f>
              <c:numCache>
                <c:formatCode>General</c:formatCode>
                <c:ptCount val="4"/>
                <c:pt idx="0">
                  <c:v>30</c:v>
                </c:pt>
                <c:pt idx="1">
                  <c:v>50</c:v>
                </c:pt>
                <c:pt idx="2">
                  <c:v>67</c:v>
                </c:pt>
                <c:pt idx="3">
                  <c:v>102</c:v>
                </c:pt>
              </c:numCache>
            </c:numRef>
          </c:val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greitis m/s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Lapas1!$A$2:$A$5</c:f>
              <c:numCache>
                <c:formatCode>General</c:formatCode>
                <c:ptCount val="4"/>
                <c:pt idx="0">
                  <c:v>2700</c:v>
                </c:pt>
                <c:pt idx="1">
                  <c:v>4500</c:v>
                </c:pt>
                <c:pt idx="2">
                  <c:v>6030</c:v>
                </c:pt>
                <c:pt idx="3">
                  <c:v>9180</c:v>
                </c:pt>
              </c:numCache>
            </c:numRef>
          </c:cat>
          <c:val>
            <c:numRef>
              <c:f>Lapas1!$C$2:$C$5</c:f>
              <c:numCache>
                <c:formatCode>General</c:formatCode>
                <c:ptCount val="4"/>
                <c:pt idx="0">
                  <c:v>90</c:v>
                </c:pt>
                <c:pt idx="1">
                  <c:v>90</c:v>
                </c:pt>
                <c:pt idx="2">
                  <c:v>90</c:v>
                </c:pt>
                <c:pt idx="3">
                  <c:v>90</c:v>
                </c:pt>
              </c:numCache>
            </c:numRef>
          </c:val>
        </c:ser>
        <c:ser>
          <c:idx val="2"/>
          <c:order val="2"/>
          <c:tx>
            <c:strRef>
              <c:f>Lapas1!$D$1</c:f>
              <c:strCache>
                <c:ptCount val="1"/>
              </c:strCache>
            </c:strRef>
          </c:tx>
          <c:invertIfNegative val="0"/>
          <c:cat>
            <c:numRef>
              <c:f>Lapas1!$A$2:$A$5</c:f>
              <c:numCache>
                <c:formatCode>General</c:formatCode>
                <c:ptCount val="4"/>
                <c:pt idx="0">
                  <c:v>2700</c:v>
                </c:pt>
                <c:pt idx="1">
                  <c:v>4500</c:v>
                </c:pt>
                <c:pt idx="2">
                  <c:v>6030</c:v>
                </c:pt>
                <c:pt idx="3">
                  <c:v>9180</c:v>
                </c:pt>
              </c:numCache>
            </c:numRef>
          </c:cat>
          <c:val>
            <c:numRef>
              <c:f>Lapas1!$D$2:$D$5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383680"/>
        <c:axId val="29385856"/>
      </c:barChart>
      <c:catAx>
        <c:axId val="29383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Kelias</a:t>
                </a:r>
                <a:r>
                  <a:rPr lang="lt-LT" baseline="0" dirty="0" smtClean="0"/>
                  <a:t> </a:t>
                </a:r>
                <a:r>
                  <a:rPr lang="en-US" dirty="0" smtClean="0"/>
                  <a:t> m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9385856"/>
        <c:crosses val="autoZero"/>
        <c:auto val="1"/>
        <c:lblAlgn val="ctr"/>
        <c:lblOffset val="100"/>
        <c:noMultiLvlLbl val="0"/>
      </c:catAx>
      <c:valAx>
        <c:axId val="293858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err="1" smtClean="0"/>
                  <a:t>Laikas</a:t>
                </a:r>
                <a:r>
                  <a:rPr lang="en-US" baseline="0" dirty="0" smtClean="0"/>
                  <a:t> s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9383680"/>
        <c:crosses val="autoZero"/>
        <c:crossBetween val="between"/>
      </c:valAx>
    </c:plotArea>
    <c:legend>
      <c:legendPos val="r"/>
      <c:legendEntry>
        <c:idx val="2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t-LT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6E91BE6-9671-46CE-B8A3-7DFF03B5D522}" type="datetimeFigureOut">
              <a:rPr lang="en-US" smtClean="0"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68362EF-4F84-4A15-AEBA-E8BC8EBC26C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</a:t>
            </a:r>
            <a:r>
              <a:rPr lang="lt-L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lio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ir la</a:t>
            </a:r>
            <a:r>
              <a:rPr lang="lt-L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ko</a:t>
            </a:r>
            <a:r>
              <a:rPr lang="en-US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apskai</a:t>
            </a:r>
            <a:r>
              <a:rPr lang="lt-LT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č</a:t>
            </a:r>
            <a:r>
              <a:rPr lang="en-US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iavimas</a:t>
            </a:r>
            <a:endParaRPr lang="en-US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2541458"/>
          </a:xfrm>
        </p:spPr>
        <p:txBody>
          <a:bodyPr>
            <a:normAutofit/>
          </a:bodyPr>
          <a:lstStyle/>
          <a:p>
            <a:r>
              <a:rPr lang="lt-LT" dirty="0"/>
              <a:t>Vilniaus Petro Vileišio progimnazija</a:t>
            </a:r>
            <a:endParaRPr lang="en-US" dirty="0"/>
          </a:p>
          <a:p>
            <a:r>
              <a:rPr lang="en-US" dirty="0"/>
              <a:t>8t </a:t>
            </a:r>
            <a:r>
              <a:rPr lang="en-US" dirty="0" err="1"/>
              <a:t>klas</a:t>
            </a:r>
            <a:r>
              <a:rPr lang="lt-LT" dirty="0"/>
              <a:t>ės mokinės:</a:t>
            </a:r>
          </a:p>
          <a:p>
            <a:r>
              <a:rPr lang="lt-LT" dirty="0" err="1"/>
              <a:t>Nikolė</a:t>
            </a:r>
            <a:r>
              <a:rPr lang="lt-LT" dirty="0"/>
              <a:t> Marija </a:t>
            </a:r>
            <a:r>
              <a:rPr lang="lt-LT" dirty="0" err="1"/>
              <a:t>Tomaševičiūtė</a:t>
            </a:r>
            <a:endParaRPr lang="en-US" dirty="0"/>
          </a:p>
          <a:p>
            <a:r>
              <a:rPr lang="lt-LT" dirty="0"/>
              <a:t>Kamilė Bieliauskaitė</a:t>
            </a:r>
          </a:p>
          <a:p>
            <a:r>
              <a:rPr lang="lt-LT" dirty="0"/>
              <a:t>Fizikos mokytojas: Andrius </a:t>
            </a:r>
            <a:r>
              <a:rPr lang="lt-LT" dirty="0" err="1"/>
              <a:t>Alkauskas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548680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/>
              <a:t>K</a:t>
            </a:r>
            <a:r>
              <a:rPr lang="pt-BR" sz="2400" b="1" dirty="0" smtClean="0"/>
              <a:t>onkursas </a:t>
            </a:r>
            <a:r>
              <a:rPr lang="lt-LT" sz="2400" b="1" dirty="0" smtClean="0"/>
              <a:t>„</a:t>
            </a:r>
            <a:r>
              <a:rPr lang="pt-BR" sz="2400" b="1" dirty="0" smtClean="0"/>
              <a:t>Fizikos bandymai aplink mus 2016</a:t>
            </a:r>
            <a:r>
              <a:rPr lang="lt-LT" sz="2400" b="1" dirty="0" smtClean="0"/>
              <a:t>“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386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/>
              <a:t>Kelio ir laiko sąvokos</a:t>
            </a:r>
          </a:p>
          <a:p>
            <a:r>
              <a:rPr lang="en-US" dirty="0" err="1"/>
              <a:t>Formul</a:t>
            </a:r>
            <a:r>
              <a:rPr lang="lt-LT" dirty="0"/>
              <a:t>ės</a:t>
            </a:r>
          </a:p>
          <a:p>
            <a:r>
              <a:rPr lang="en-US" dirty="0" err="1"/>
              <a:t>Kaip</a:t>
            </a:r>
            <a:r>
              <a:rPr lang="en-US" dirty="0"/>
              <a:t> i</a:t>
            </a:r>
            <a:r>
              <a:rPr lang="lt-LT" dirty="0"/>
              <a:t>š km/h paversti į m/s?</a:t>
            </a:r>
          </a:p>
          <a:p>
            <a:r>
              <a:rPr lang="en-US" dirty="0" err="1"/>
              <a:t>Kaip</a:t>
            </a:r>
            <a:r>
              <a:rPr lang="en-US" dirty="0"/>
              <a:t> </a:t>
            </a:r>
            <a:r>
              <a:rPr lang="lt-LT" dirty="0"/>
              <a:t>iš m/s paversti į km/h ?</a:t>
            </a:r>
          </a:p>
          <a:p>
            <a:r>
              <a:rPr lang="en-US" dirty="0" err="1"/>
              <a:t>Kaip</a:t>
            </a:r>
            <a:r>
              <a:rPr lang="en-US" dirty="0"/>
              <a:t> i</a:t>
            </a:r>
            <a:r>
              <a:rPr lang="lt-LT" dirty="0"/>
              <a:t>š m/min paversti į m/s?</a:t>
            </a:r>
          </a:p>
          <a:p>
            <a:r>
              <a:rPr lang="lt-LT" dirty="0"/>
              <a:t>Kaip apskaičiuoti</a:t>
            </a:r>
            <a:r>
              <a:rPr lang="en-US" dirty="0"/>
              <a:t> </a:t>
            </a:r>
            <a:r>
              <a:rPr lang="en-US" dirty="0" err="1"/>
              <a:t>laik</a:t>
            </a:r>
            <a:r>
              <a:rPr lang="lt-LT" dirty="0"/>
              <a:t>ą?</a:t>
            </a:r>
          </a:p>
          <a:p>
            <a:r>
              <a:rPr lang="lt-LT" dirty="0"/>
              <a:t>Kelio priklausomybė nuo laiko kai vienodas </a:t>
            </a:r>
            <a:r>
              <a:rPr lang="lt-LT" dirty="0" smtClean="0"/>
              <a:t>greitis</a:t>
            </a:r>
          </a:p>
          <a:p>
            <a:r>
              <a:rPr lang="lt-LT" dirty="0"/>
              <a:t>Kaip apskaičiuoti kelią</a:t>
            </a:r>
            <a:r>
              <a:rPr lang="lt-LT" dirty="0" smtClean="0"/>
              <a:t>?</a:t>
            </a:r>
          </a:p>
          <a:p>
            <a:r>
              <a:rPr lang="lt-LT" dirty="0"/>
              <a:t>Laiko priklausomybė nuo kelio, kai greitis </a:t>
            </a:r>
            <a:r>
              <a:rPr lang="lt-LT" dirty="0" smtClean="0"/>
              <a:t>vienodas</a:t>
            </a:r>
            <a:endParaRPr lang="lt-LT" dirty="0" smtClean="0"/>
          </a:p>
          <a:p>
            <a:r>
              <a:rPr lang="en-US" dirty="0" err="1"/>
              <a:t>Kiti</a:t>
            </a:r>
            <a:r>
              <a:rPr lang="en-US" dirty="0"/>
              <a:t> </a:t>
            </a:r>
            <a:r>
              <a:rPr lang="en-US" dirty="0" err="1"/>
              <a:t>laiko</a:t>
            </a:r>
            <a:r>
              <a:rPr lang="en-US" dirty="0"/>
              <a:t> </a:t>
            </a:r>
            <a:r>
              <a:rPr lang="en-US" dirty="0" err="1"/>
              <a:t>apskai</a:t>
            </a:r>
            <a:r>
              <a:rPr lang="lt-LT" dirty="0" err="1"/>
              <a:t>čiavimo</a:t>
            </a:r>
            <a:r>
              <a:rPr lang="lt-LT" dirty="0"/>
              <a:t> </a:t>
            </a:r>
            <a:r>
              <a:rPr lang="lt-LT" dirty="0" smtClean="0"/>
              <a:t>būdai</a:t>
            </a:r>
          </a:p>
          <a:p>
            <a:r>
              <a:rPr lang="lt-LT" dirty="0" smtClean="0"/>
              <a:t>Užduotys 13 – 17 skaidrės</a:t>
            </a:r>
          </a:p>
          <a:p>
            <a:r>
              <a:rPr lang="lt-LT" dirty="0" smtClean="0"/>
              <a:t>Klausimynas 18 – 29 skaidrės</a:t>
            </a:r>
          </a:p>
          <a:p>
            <a:r>
              <a:rPr lang="lt-LT" dirty="0" smtClean="0"/>
              <a:t>Literatūra</a:t>
            </a:r>
            <a:endParaRPr lang="fr-FR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3217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755576" y="2852936"/>
            <a:ext cx="7745505" cy="3877815"/>
          </a:xfrm>
        </p:spPr>
        <p:txBody>
          <a:bodyPr/>
          <a:lstStyle/>
          <a:p>
            <a:r>
              <a:rPr lang="en-US" b="1" dirty="0" err="1"/>
              <a:t>Kelias</a:t>
            </a:r>
            <a:r>
              <a:rPr lang="en-US" dirty="0"/>
              <a:t> – </a:t>
            </a:r>
            <a:r>
              <a:rPr lang="en-US" b="1" dirty="0" err="1"/>
              <a:t>fizikinis</a:t>
            </a:r>
            <a:r>
              <a:rPr lang="en-US" dirty="0"/>
              <a:t> </a:t>
            </a:r>
            <a:r>
              <a:rPr lang="en-US" dirty="0" err="1"/>
              <a:t>dydis</a:t>
            </a:r>
            <a:r>
              <a:rPr lang="en-US" dirty="0"/>
              <a:t>, </a:t>
            </a:r>
            <a:r>
              <a:rPr lang="en-US" dirty="0" err="1"/>
              <a:t>apibūdinantis</a:t>
            </a:r>
            <a:r>
              <a:rPr lang="en-US" dirty="0"/>
              <a:t> </a:t>
            </a:r>
            <a:r>
              <a:rPr lang="en-US" dirty="0" err="1"/>
              <a:t>kūno</a:t>
            </a:r>
            <a:r>
              <a:rPr lang="en-US" dirty="0"/>
              <a:t> </a:t>
            </a:r>
            <a:r>
              <a:rPr lang="en-US" dirty="0" err="1"/>
              <a:t>nueitą</a:t>
            </a:r>
            <a:r>
              <a:rPr lang="en-US" dirty="0"/>
              <a:t> </a:t>
            </a:r>
            <a:r>
              <a:rPr lang="en-US" dirty="0" err="1"/>
              <a:t>atstumą</a:t>
            </a:r>
            <a:r>
              <a:rPr lang="en-US" dirty="0" smtClean="0"/>
              <a:t>.</a:t>
            </a:r>
            <a:endParaRPr lang="lt-LT" dirty="0" smtClean="0"/>
          </a:p>
          <a:p>
            <a:r>
              <a:rPr lang="lt-LT" b="1" dirty="0"/>
              <a:t>Laikas</a:t>
            </a:r>
            <a:r>
              <a:rPr lang="lt-LT" dirty="0"/>
              <a:t> – viena pagrindinių  materijos egzistavimo formų, pasireiškianti materialių objektų egzistavimo trukme, jų būsenų kaitos nuoseklumu. </a:t>
            </a:r>
            <a:endParaRPr lang="en-US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Kelio ir laiko sąvokos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5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323528" y="2204864"/>
                <a:ext cx="7745505" cy="4204989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G</a:t>
                </a:r>
                <a:r>
                  <a:rPr lang="lt-LT" dirty="0" err="1" smtClean="0"/>
                  <a:t>reičio</a:t>
                </a:r>
                <a:r>
                  <a:rPr lang="lt-LT" dirty="0" smtClean="0"/>
                  <a:t> žymėjimas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yra</a:t>
                </a:r>
                <a:r>
                  <a:rPr lang="en-US" dirty="0" smtClean="0"/>
                  <a:t> [v]</a:t>
                </a:r>
              </a:p>
              <a:p>
                <a:pPr marL="0" indent="0">
                  <a:buNone/>
                </a:pPr>
                <a:r>
                  <a:rPr lang="lt-LT" dirty="0" smtClean="0"/>
                  <a:t>SI sistemoje greičio </a:t>
                </a:r>
                <a:r>
                  <a:rPr lang="lt-LT" dirty="0" err="1" smtClean="0"/>
                  <a:t>žymėjim</a:t>
                </a:r>
                <a:r>
                  <a:rPr lang="en-US" dirty="0" smtClean="0"/>
                  <a:t>o </a:t>
                </a:r>
                <a:r>
                  <a:rPr lang="en-US" dirty="0" err="1" smtClean="0"/>
                  <a:t>vienetas</a:t>
                </a:r>
                <a:r>
                  <a:rPr lang="en-US" dirty="0" smtClean="0"/>
                  <a:t> </a:t>
                </a:r>
                <a:r>
                  <a:rPr lang="lt-LT" dirty="0" smtClean="0"/>
                  <a:t> yra</a:t>
                </a:r>
                <a:r>
                  <a:rPr lang="en-US" dirty="0" smtClean="0"/>
                  <a:t> 1 m/s</a:t>
                </a:r>
                <a:endParaRPr lang="lt-LT" dirty="0" smtClean="0"/>
              </a:p>
              <a:p>
                <a:pPr marL="0" indent="0">
                  <a:buNone/>
                </a:pPr>
                <a:r>
                  <a:rPr lang="en-US" dirty="0" err="1" smtClean="0"/>
                  <a:t>Formul</a:t>
                </a:r>
                <a:r>
                  <a:rPr lang="lt-LT" dirty="0" smtClean="0"/>
                  <a:t>ė: </a:t>
                </a:r>
                <a:r>
                  <a:rPr lang="en-US" dirty="0" smtClean="0"/>
                  <a:t>v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K</a:t>
                </a:r>
                <a:r>
                  <a:rPr lang="lt-LT" dirty="0" err="1" smtClean="0"/>
                  <a:t>elio</a:t>
                </a:r>
                <a:r>
                  <a:rPr lang="lt-LT" dirty="0" smtClean="0"/>
                  <a:t> žymėjimas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yra</a:t>
                </a:r>
                <a:r>
                  <a:rPr lang="en-US" dirty="0" smtClean="0"/>
                  <a:t> [s]</a:t>
                </a:r>
              </a:p>
              <a:p>
                <a:pPr marL="0" indent="0">
                  <a:buNone/>
                </a:pPr>
                <a:r>
                  <a:rPr lang="lt-LT" dirty="0" smtClean="0"/>
                  <a:t>SI </a:t>
                </a:r>
                <a:r>
                  <a:rPr lang="lt-LT" dirty="0"/>
                  <a:t>sistemoje </a:t>
                </a:r>
                <a:r>
                  <a:rPr lang="lt-LT" dirty="0" smtClean="0"/>
                  <a:t>kelio </a:t>
                </a:r>
                <a:r>
                  <a:rPr lang="lt-LT" dirty="0" err="1" smtClean="0"/>
                  <a:t>žymėjim</a:t>
                </a:r>
                <a:r>
                  <a:rPr lang="en-US" dirty="0" smtClean="0"/>
                  <a:t>o </a:t>
                </a:r>
                <a:r>
                  <a:rPr lang="en-US" dirty="0" err="1" smtClean="0"/>
                  <a:t>vienetas</a:t>
                </a:r>
                <a:r>
                  <a:rPr lang="lt-LT" dirty="0" smtClean="0"/>
                  <a:t> yra </a:t>
                </a:r>
                <a:r>
                  <a:rPr lang="en-US" dirty="0"/>
                  <a:t>1</a:t>
                </a:r>
                <a:r>
                  <a:rPr lang="en-US" dirty="0" smtClean="0"/>
                  <a:t> </a:t>
                </a:r>
                <a:r>
                  <a:rPr lang="lt-LT" dirty="0" smtClean="0"/>
                  <a:t>m</a:t>
                </a:r>
                <a:endParaRPr lang="lt-LT" dirty="0"/>
              </a:p>
              <a:p>
                <a:pPr marL="0" indent="0">
                  <a:buNone/>
                </a:pPr>
                <a:r>
                  <a:rPr lang="lt-LT" dirty="0" smtClean="0"/>
                  <a:t>Formulė: </a:t>
                </a:r>
                <a:r>
                  <a:rPr lang="lt-LT" dirty="0"/>
                  <a:t>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𝑣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endParaRPr lang="en-US" dirty="0">
                  <a:ea typeface="Cambria Math"/>
                </a:endParaRPr>
              </a:p>
              <a:p>
                <a:pPr marL="0" indent="0">
                  <a:buNone/>
                </a:pPr>
                <a:r>
                  <a:rPr lang="en-US" dirty="0" smtClean="0"/>
                  <a:t>L</a:t>
                </a:r>
                <a:r>
                  <a:rPr lang="lt-LT" dirty="0" err="1" smtClean="0"/>
                  <a:t>aiko</a:t>
                </a:r>
                <a:r>
                  <a:rPr lang="lt-LT" dirty="0" smtClean="0"/>
                  <a:t> žymėjimas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yra</a:t>
                </a:r>
                <a:r>
                  <a:rPr lang="en-US" dirty="0" smtClean="0"/>
                  <a:t> [t]</a:t>
                </a:r>
              </a:p>
              <a:p>
                <a:pPr marL="0" indent="0">
                  <a:buNone/>
                </a:pPr>
                <a:r>
                  <a:rPr lang="lt-LT" dirty="0" smtClean="0"/>
                  <a:t>SI </a:t>
                </a:r>
                <a:r>
                  <a:rPr lang="lt-LT" dirty="0"/>
                  <a:t>sistemoje </a:t>
                </a:r>
                <a:r>
                  <a:rPr lang="lt-LT" dirty="0" smtClean="0"/>
                  <a:t>laiko </a:t>
                </a:r>
                <a:r>
                  <a:rPr lang="lt-LT" dirty="0" err="1" smtClean="0"/>
                  <a:t>žymėjim</a:t>
                </a:r>
                <a:r>
                  <a:rPr lang="en-US" dirty="0" smtClean="0"/>
                  <a:t>o </a:t>
                </a:r>
                <a:r>
                  <a:rPr lang="en-US" dirty="0" err="1" smtClean="0"/>
                  <a:t>vienetas</a:t>
                </a:r>
                <a:r>
                  <a:rPr lang="en-US" dirty="0" smtClean="0"/>
                  <a:t> </a:t>
                </a:r>
                <a:r>
                  <a:rPr lang="lt-LT" dirty="0" smtClean="0"/>
                  <a:t> </a:t>
                </a:r>
                <a:r>
                  <a:rPr lang="lt-LT" dirty="0"/>
                  <a:t>yra </a:t>
                </a:r>
                <a:r>
                  <a:rPr lang="en-US" dirty="0"/>
                  <a:t>1</a:t>
                </a:r>
                <a:r>
                  <a:rPr lang="en-US" dirty="0" smtClean="0"/>
                  <a:t> </a:t>
                </a:r>
                <a:r>
                  <a:rPr lang="lt-LT" dirty="0" smtClean="0"/>
                  <a:t>s</a:t>
                </a:r>
                <a:endParaRPr lang="lt-LT" dirty="0"/>
              </a:p>
              <a:p>
                <a:pPr marL="0" indent="0">
                  <a:buNone/>
                </a:pPr>
                <a:r>
                  <a:rPr lang="lt-LT" b="0" dirty="0" smtClean="0"/>
                  <a:t>Formu</a:t>
                </a:r>
                <a:r>
                  <a:rPr lang="lt-LT" dirty="0" smtClean="0"/>
                  <a:t>lė: </a:t>
                </a:r>
                <a:r>
                  <a:rPr lang="en-US" dirty="0" smtClean="0"/>
                  <a:t>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2204864"/>
                <a:ext cx="7745505" cy="4204989"/>
              </a:xfrm>
              <a:blipFill rotWithShape="1">
                <a:blip r:embed="rId2"/>
                <a:stretch>
                  <a:fillRect l="-1180" t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Formul</a:t>
            </a:r>
            <a:r>
              <a:rPr lang="lt-LT" dirty="0" smtClean="0"/>
              <a:t>ės</a:t>
            </a:r>
            <a:endParaRPr lang="en-US" dirty="0"/>
          </a:p>
        </p:txBody>
      </p:sp>
      <p:pic>
        <p:nvPicPr>
          <p:cNvPr id="1026" name="Picture 2" descr="http://www.de2.lt/uploads/107/685a802568c73ac604307baef241f8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7" y="4766576"/>
            <a:ext cx="2627784" cy="2109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46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lt-LT" dirty="0" smtClean="0"/>
                  <a:t>Jeigu turime 216 km/h mes turime kilometrus pasiversti į metrus: 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lt-LT" dirty="0" smtClean="0"/>
                  <a:t>216 km 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lt-LT" dirty="0" smtClean="0"/>
                  <a:t>1000 m </a:t>
                </a:r>
                <a:r>
                  <a:rPr lang="en-US" dirty="0" smtClean="0"/>
                  <a:t>= 216000 m</a:t>
                </a: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  <a:r>
                  <a:rPr lang="en-US" dirty="0" err="1" smtClean="0"/>
                  <a:t>Valandas</a:t>
                </a:r>
                <a:r>
                  <a:rPr lang="en-US" dirty="0" smtClean="0"/>
                  <a:t> </a:t>
                </a:r>
                <a:r>
                  <a:rPr lang="lt-LT" dirty="0" smtClean="0"/>
                  <a:t>į sekundes: </a:t>
                </a:r>
                <a:endParaRPr lang="en-US" dirty="0"/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lt-LT" dirty="0" smtClean="0"/>
                  <a:t>1h 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lt-LT" b="0" i="1" smtClean="0">
                        <a:latin typeface="Cambria Math"/>
                        <a:ea typeface="Cambria Math"/>
                      </a:rPr>
                      <m:t>60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=60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𝑚𝑖𝑛</m:t>
                    </m:r>
                  </m:oMath>
                </a14:m>
                <a:r>
                  <a:rPr lang="en-US" dirty="0" smtClean="0"/>
                  <a:t> 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/>
                        </a:rPr>
                        <m:t>60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dirty="0" smtClean="0">
                              <a:latin typeface="Cambria Math"/>
                            </a:rPr>
                            <m:t>min</m:t>
                          </m:r>
                        </m:fName>
                        <m:e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∙60 </m:t>
                          </m:r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=3600 </m:t>
                          </m:r>
                          <m:r>
                            <a:rPr lang="en-US" b="0" i="1" dirty="0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𝟐𝟏𝟔𝟎𝟎𝟎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𝒎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 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𝟑𝟔𝟎𝟎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 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𝒔</m:t>
                          </m:r>
                        </m:den>
                      </m:f>
                      <m:r>
                        <a:rPr lang="en-US" b="1" i="0" smtClean="0">
                          <a:latin typeface="Cambria Math"/>
                        </a:rPr>
                        <m:t>=</m:t>
                      </m:r>
                      <m:r>
                        <a:rPr lang="en-US" b="1" i="0" smtClean="0">
                          <a:latin typeface="Cambria Math"/>
                        </a:rPr>
                        <m:t>𝟔𝟎</m:t>
                      </m:r>
                      <m:r>
                        <a:rPr lang="en-US" b="1" i="0" smtClean="0">
                          <a:latin typeface="Cambria Math"/>
                        </a:rPr>
                        <m:t> </m:t>
                      </m:r>
                      <m:r>
                        <a:rPr lang="en-US" b="1" i="0" smtClean="0">
                          <a:latin typeface="Cambria Math"/>
                        </a:rPr>
                        <m:t>𝐦</m:t>
                      </m:r>
                      <m:r>
                        <a:rPr lang="en-US" b="1" i="0" smtClean="0">
                          <a:latin typeface="Cambria Math"/>
                        </a:rPr>
                        <m:t>/</m:t>
                      </m:r>
                      <m:r>
                        <a:rPr lang="en-US" b="1" i="0" smtClean="0">
                          <a:latin typeface="Cambria Math"/>
                        </a:rPr>
                        <m:t>𝐬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60" t="-20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8490" y="260648"/>
            <a:ext cx="7756263" cy="1363758"/>
          </a:xfrm>
        </p:spPr>
        <p:txBody>
          <a:bodyPr/>
          <a:lstStyle/>
          <a:p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lt-LT" dirty="0" smtClean="0"/>
              <a:t>š km/h paversti į m/s?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6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lt-LT" dirty="0" smtClean="0"/>
                  <a:t>Jeigu turime 60 m/s, turime metrus paversti į kilometrus:</a:t>
                </a:r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b="0" i="1" smtClean="0">
                          <a:latin typeface="Cambria Math"/>
                        </a:rPr>
                        <m:t>60 </m:t>
                      </m:r>
                      <m:r>
                        <a:rPr lang="lt-LT" b="0" i="1" smtClean="0">
                          <a:latin typeface="Cambria Math"/>
                        </a:rPr>
                        <m:t>𝑚</m:t>
                      </m:r>
                      <m:r>
                        <a:rPr lang="lt-LT" b="0" i="1" smtClean="0">
                          <a:latin typeface="Cambria Math"/>
                        </a:rPr>
                        <m:t> :1000 </m:t>
                      </m:r>
                      <m:r>
                        <a:rPr lang="lt-LT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=0,06 </m:t>
                      </m:r>
                      <m:r>
                        <a:rPr lang="en-US" b="0" i="1" smtClean="0">
                          <a:latin typeface="Cambria Math"/>
                        </a:rPr>
                        <m:t>𝑘𝑚</m:t>
                      </m:r>
                    </m:oMath>
                  </m:oMathPara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dirty="0" smtClean="0"/>
                  <a:t>O </a:t>
                </a:r>
                <a:r>
                  <a:rPr lang="en-US" dirty="0" err="1" smtClean="0"/>
                  <a:t>sekundes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turime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paversti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valandomis</a:t>
                </a:r>
                <a:r>
                  <a:rPr lang="en-US" dirty="0" smtClean="0"/>
                  <a:t>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3600 </m:t>
                      </m:r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3600</m:t>
                          </m:r>
                        </m:den>
                      </m:f>
                      <m:r>
                        <a:rPr lang="en-US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/>
                        </a:rPr>
                        <m:t>h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/>
                        </a:rPr>
                        <m:t>𝟎</m:t>
                      </m:r>
                      <m:r>
                        <a:rPr lang="en-US" b="1" i="1" smtClean="0">
                          <a:latin typeface="Cambria Math"/>
                        </a:rPr>
                        <m:t>,</m:t>
                      </m:r>
                      <m:r>
                        <a:rPr lang="en-US" b="1" i="1" smtClean="0">
                          <a:latin typeface="Cambria Math"/>
                        </a:rPr>
                        <m:t>𝟎𝟔</m:t>
                      </m:r>
                      <m:r>
                        <a:rPr lang="en-US" b="1" i="1" smtClean="0">
                          <a:latin typeface="Cambria Math"/>
                        </a:rPr>
                        <m:t> </m:t>
                      </m:r>
                      <m:r>
                        <a:rPr lang="en-US" b="1" i="1" smtClean="0">
                          <a:latin typeface="Cambria Math"/>
                        </a:rPr>
                        <m:t>𝒌𝒎</m:t>
                      </m:r>
                      <m:r>
                        <a:rPr lang="en-US" b="1" i="1" smtClean="0">
                          <a:latin typeface="Cambria Math"/>
                        </a:rPr>
                        <m:t> : </m:t>
                      </m:r>
                      <m:f>
                        <m:fPr>
                          <m:ctrlPr>
                            <a:rPr lang="en-US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</a:rPr>
                            <m:t>𝟑𝟔𝟎𝟎</m:t>
                          </m:r>
                        </m:den>
                      </m:f>
                      <m:r>
                        <a:rPr lang="en-US" b="1" i="0" smtClean="0">
                          <a:latin typeface="Cambria Math"/>
                        </a:rPr>
                        <m:t> </m:t>
                      </m:r>
                      <m:r>
                        <a:rPr lang="en-US" b="1" i="0" smtClean="0">
                          <a:latin typeface="Cambria Math"/>
                        </a:rPr>
                        <m:t>𝐡</m:t>
                      </m:r>
                      <m:r>
                        <a:rPr lang="en-US" b="1" i="0" smtClean="0">
                          <a:latin typeface="Cambria Math"/>
                        </a:rPr>
                        <m:t>=</m:t>
                      </m:r>
                      <m:r>
                        <a:rPr lang="en-US" b="1" i="0" smtClean="0">
                          <a:latin typeface="Cambria Math"/>
                        </a:rPr>
                        <m:t>𝟎</m:t>
                      </m:r>
                      <m:r>
                        <a:rPr lang="en-US" b="1" i="0" smtClean="0">
                          <a:latin typeface="Cambria Math"/>
                        </a:rPr>
                        <m:t>,</m:t>
                      </m:r>
                      <m:r>
                        <a:rPr lang="en-US" b="1" i="0" smtClean="0">
                          <a:latin typeface="Cambria Math"/>
                        </a:rPr>
                        <m:t>𝟎𝟔</m:t>
                      </m:r>
                      <m:r>
                        <a:rPr lang="en-US" b="1" i="0" smtClean="0">
                          <a:latin typeface="Cambria Math"/>
                        </a:rPr>
                        <m:t> </m:t>
                      </m:r>
                      <m:r>
                        <a:rPr lang="en-US" b="1" i="0" smtClean="0">
                          <a:latin typeface="Cambria Math"/>
                        </a:rPr>
                        <m:t>𝐤𝐦</m:t>
                      </m:r>
                      <m:r>
                        <a:rPr lang="en-US" b="1" i="0" smtClean="0">
                          <a:latin typeface="Cambria Math"/>
                        </a:rPr>
                        <m:t> </m:t>
                      </m:r>
                      <m:r>
                        <a:rPr lang="en-US" b="1" i="1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en-US" b="1" i="1" smtClean="0">
                          <a:latin typeface="Cambria Math"/>
                          <a:ea typeface="Cambria Math"/>
                        </a:rPr>
                        <m:t> </m:t>
                      </m:r>
                      <m:f>
                        <m:fPr>
                          <m:ctrlPr>
                            <a:rPr lang="en-US" b="1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𝟑𝟔𝟎𝟎</m:t>
                          </m:r>
                        </m:num>
                        <m:den>
                          <m:r>
                            <a:rPr lang="en-US" b="1" i="1" smtClean="0">
                              <a:latin typeface="Cambria Math"/>
                              <a:ea typeface="Cambria Math"/>
                            </a:rPr>
                            <m:t>𝟏</m:t>
                          </m:r>
                        </m:den>
                      </m:f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𝐡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𝟐𝟏𝟔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𝐤𝐦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en-US" b="1" i="0" smtClean="0">
                          <a:latin typeface="Cambria Math"/>
                          <a:ea typeface="Cambria Math"/>
                        </a:rPr>
                        <m:t>𝐡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60" t="-1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8490" y="188640"/>
            <a:ext cx="7756263" cy="1435766"/>
          </a:xfrm>
        </p:spPr>
        <p:txBody>
          <a:bodyPr/>
          <a:lstStyle/>
          <a:p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lt-LT" dirty="0" smtClean="0"/>
              <a:t>iš m/s paversti į km/h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60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699247" y="2248347"/>
                <a:ext cx="7977209" cy="387781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dirty="0" smtClean="0"/>
                  <a:t>Jeigu turime 288 m/min, tai turime metrus dalinti iš 60, kad gautume metrus per sekundę, nes 1 min </a:t>
                </a:r>
                <a:r>
                  <a:rPr lang="en-US" dirty="0" smtClean="0"/>
                  <a:t>= 60 s.</a:t>
                </a:r>
              </a:p>
              <a:p>
                <a:pPr marL="0" indent="0">
                  <a:buNone/>
                </a:pPr>
                <a:r>
                  <a:rPr lang="lt-LT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288 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/</m:t>
                        </m:r>
                        <m:r>
                          <a:rPr lang="en-US" b="0" i="1" smtClean="0">
                            <a:latin typeface="Cambria Math"/>
                          </a:rPr>
                          <m:t>𝑚𝑖𝑛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60 </m:t>
                        </m:r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b="0" i="0" smtClean="0">
                        <a:latin typeface="Cambria Math"/>
                      </a:rPr>
                      <m:t>=</m:t>
                    </m:r>
                    <m:r>
                      <a:rPr lang="en-US" b="1" i="0" smtClean="0">
                        <a:latin typeface="Cambria Math"/>
                      </a:rPr>
                      <m:t>𝟒</m:t>
                    </m:r>
                    <m:r>
                      <a:rPr lang="en-US" b="1" i="0" smtClean="0">
                        <a:latin typeface="Cambria Math"/>
                      </a:rPr>
                      <m:t>,</m:t>
                    </m:r>
                    <m:r>
                      <a:rPr lang="en-US" b="1" i="0" smtClean="0">
                        <a:latin typeface="Cambria Math"/>
                      </a:rPr>
                      <m:t>𝟖</m:t>
                    </m:r>
                    <m:r>
                      <a:rPr lang="en-US" b="1" i="0" smtClean="0">
                        <a:latin typeface="Cambria Math"/>
                      </a:rPr>
                      <m:t> </m:t>
                    </m:r>
                    <m:r>
                      <a:rPr lang="en-US" b="1" i="0" smtClean="0">
                        <a:latin typeface="Cambria Math"/>
                      </a:rPr>
                      <m:t>𝐦</m:t>
                    </m:r>
                    <m:r>
                      <a:rPr lang="en-US" b="1" i="0" smtClean="0">
                        <a:latin typeface="Cambria Math"/>
                      </a:rPr>
                      <m:t>/</m:t>
                    </m:r>
                    <m:r>
                      <a:rPr lang="en-US" b="1" i="0" smtClean="0">
                        <a:latin typeface="Cambria Math"/>
                      </a:rPr>
                      <m:t>𝐬</m:t>
                    </m:r>
                  </m:oMath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9247" y="2248347"/>
                <a:ext cx="7977209" cy="3877815"/>
              </a:xfrm>
              <a:blipFill rotWithShape="1">
                <a:blip r:embed="rId2"/>
                <a:stretch>
                  <a:fillRect l="-1223" t="-1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490692"/>
          </a:xfrm>
        </p:spPr>
        <p:txBody>
          <a:bodyPr/>
          <a:lstStyle/>
          <a:p>
            <a:r>
              <a:rPr lang="en-US" dirty="0" err="1" smtClean="0"/>
              <a:t>Kaip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lt-LT" dirty="0" smtClean="0"/>
              <a:t>š m/min paversti į m/s?</a:t>
            </a:r>
            <a:br>
              <a:rPr lang="lt-LT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11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2204864"/>
                <a:ext cx="7745505" cy="434900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Automobilis </a:t>
                </a:r>
                <a:r>
                  <a:rPr lang="en-US" dirty="0" err="1" smtClean="0"/>
                  <a:t>va</a:t>
                </a:r>
                <a:r>
                  <a:rPr lang="lt-LT" dirty="0" err="1" smtClean="0"/>
                  <a:t>žiuoja</a:t>
                </a:r>
                <a:r>
                  <a:rPr lang="lt-LT" dirty="0" smtClean="0"/>
                  <a:t> </a:t>
                </a:r>
                <a:r>
                  <a:rPr lang="en-US" dirty="0" smtClean="0"/>
                  <a:t>72</a:t>
                </a:r>
                <a:r>
                  <a:rPr lang="lt-LT" dirty="0" smtClean="0"/>
                  <a:t> km/h greičiu. Jo kelionės tikslas yra už </a:t>
                </a:r>
                <a:r>
                  <a:rPr lang="en-US" dirty="0" smtClean="0"/>
                  <a:t>216 </a:t>
                </a:r>
                <a:r>
                  <a:rPr lang="lt-LT" dirty="0" smtClean="0"/>
                  <a:t>km. Per kiek </a:t>
                </a:r>
                <a:r>
                  <a:rPr lang="en-US" dirty="0" err="1" smtClean="0"/>
                  <a:t>valand</a:t>
                </a:r>
                <a:r>
                  <a:rPr lang="lt-LT" dirty="0" smtClean="0"/>
                  <a:t>ų automobilis įveiks šį atstumą?</a:t>
                </a:r>
              </a:p>
              <a:p>
                <a:pPr marL="0" indent="0">
                  <a:buNone/>
                </a:pPr>
                <a:r>
                  <a:rPr lang="lt-LT" dirty="0" smtClean="0"/>
                  <a:t>Duota: </a:t>
                </a:r>
                <a:r>
                  <a:rPr lang="lt-LT" dirty="0"/>
                  <a:t>s</a:t>
                </a:r>
                <a:r>
                  <a:rPr lang="lt-LT" dirty="0" smtClean="0"/>
                  <a:t> </a:t>
                </a:r>
                <a:r>
                  <a:rPr lang="en-US" dirty="0"/>
                  <a:t>=</a:t>
                </a:r>
                <a:r>
                  <a:rPr lang="lt-LT" dirty="0" smtClean="0"/>
                  <a:t> </a:t>
                </a:r>
                <a:r>
                  <a:rPr lang="en-US" dirty="0" smtClean="0"/>
                  <a:t>216 </a:t>
                </a:r>
                <a:r>
                  <a:rPr lang="lt-LT" dirty="0" smtClean="0"/>
                  <a:t>km</a:t>
                </a:r>
                <a:r>
                  <a:rPr lang="en-US" dirty="0" smtClean="0"/>
                  <a:t> = 216000 m</a:t>
                </a:r>
                <a:endParaRPr lang="lt-LT" dirty="0" smtClean="0"/>
              </a:p>
              <a:p>
                <a:pPr marL="0" indent="0">
                  <a:buNone/>
                </a:pPr>
                <a:r>
                  <a:rPr lang="lt-LT" dirty="0" smtClean="0"/>
                  <a:t>             </a:t>
                </a:r>
                <a:r>
                  <a:rPr lang="en-US" dirty="0" smtClean="0"/>
                  <a:t>v = 72 </a:t>
                </a:r>
                <a:r>
                  <a:rPr lang="lt-LT" dirty="0" smtClean="0"/>
                  <a:t>km/h</a:t>
                </a:r>
                <a:r>
                  <a:rPr lang="en-US" dirty="0" smtClean="0"/>
                  <a:t> = 20 m/s</a:t>
                </a:r>
                <a:endParaRPr lang="lt-LT" dirty="0" smtClean="0"/>
              </a:p>
              <a:p>
                <a:pPr marL="0" indent="0">
                  <a:buNone/>
                </a:pPr>
                <a:r>
                  <a:rPr lang="lt-LT" dirty="0" smtClean="0"/>
                  <a:t>Rasti:</a:t>
                </a:r>
                <a:r>
                  <a:rPr lang="en-US" dirty="0" smtClean="0"/>
                  <a:t> t</a:t>
                </a:r>
                <a:r>
                  <a:rPr lang="lt-LT" dirty="0" smtClean="0"/>
                  <a:t> - ?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err="1" smtClean="0"/>
                  <a:t>Sprendimas</a:t>
                </a:r>
                <a:r>
                  <a:rPr lang="en-US" dirty="0" smtClean="0"/>
                  <a:t>:</a:t>
                </a:r>
              </a:p>
              <a:p>
                <a:pPr marL="0" indent="0">
                  <a:buNone/>
                </a:pPr>
                <a:r>
                  <a:rPr lang="en-US" dirty="0" smtClean="0"/>
                  <a:t>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2204864"/>
                <a:ext cx="7745505" cy="4349005"/>
              </a:xfrm>
              <a:blipFill rotWithShape="1">
                <a:blip r:embed="rId2"/>
                <a:stretch>
                  <a:fillRect l="-1180" t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apskaičiuoti</a:t>
            </a:r>
            <a:r>
              <a:rPr lang="en-US" dirty="0" smtClean="0"/>
              <a:t> </a:t>
            </a:r>
            <a:r>
              <a:rPr lang="en-US" dirty="0" err="1" smtClean="0"/>
              <a:t>laik</a:t>
            </a:r>
            <a:r>
              <a:rPr lang="lt-LT" dirty="0" smtClean="0"/>
              <a:t>ą?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55576" y="5805265"/>
                <a:ext cx="4536504" cy="938847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216000 </m:t>
                        </m:r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20 </m:t>
                        </m:r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  <m:r>
                          <a:rPr lang="en-US" sz="2400" i="1">
                            <a:latin typeface="Cambria Math"/>
                          </a:rPr>
                          <m:t>/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sz="2400">
                        <a:latin typeface="Cambria Math"/>
                      </a:rPr>
                      <m:t>=10800 </m:t>
                    </m:r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s</m:t>
                    </m:r>
                    <m:r>
                      <a:rPr lang="en-US" sz="2400">
                        <a:latin typeface="Cambria Math"/>
                      </a:rPr>
                      <m:t>=3 </m:t>
                    </m:r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h</m:t>
                    </m:r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805265"/>
                <a:ext cx="4536504" cy="938847"/>
              </a:xfrm>
              <a:prstGeom prst="rect">
                <a:avLst/>
              </a:prstGeom>
              <a:blipFill rotWithShape="1">
                <a:blip r:embed="rId3"/>
                <a:stretch>
                  <a:fillRect l="-12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1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570156"/>
            <a:ext cx="8049217" cy="626596"/>
          </a:xfrm>
        </p:spPr>
        <p:txBody>
          <a:bodyPr/>
          <a:lstStyle/>
          <a:p>
            <a:r>
              <a:rPr lang="lt-LT" dirty="0" smtClean="0"/>
              <a:t>Kelio priklausomybė nuo laiko, kai vienodas greitis</a:t>
            </a:r>
            <a:endParaRPr lang="en-US" dirty="0"/>
          </a:p>
        </p:txBody>
      </p:sp>
      <p:graphicFrame>
        <p:nvGraphicFramePr>
          <p:cNvPr id="7" name="Turinio vietos rezervavimo ženklas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1632438"/>
              </p:ext>
            </p:extLst>
          </p:nvPr>
        </p:nvGraphicFramePr>
        <p:xfrm>
          <a:off x="698500" y="2247900"/>
          <a:ext cx="7747000" cy="4277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187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dirty="0" smtClean="0"/>
                  <a:t>Automobilis važiuoja  360 m/min greičiu. Po pusantros valandos jis sustojo užsipilti degalų. Kokį atstumą </a:t>
                </a:r>
                <a:r>
                  <a:rPr lang="en-US" dirty="0" err="1" smtClean="0"/>
                  <a:t>kilometrais</a:t>
                </a:r>
                <a:r>
                  <a:rPr lang="en-US" dirty="0" smtClean="0"/>
                  <a:t> </a:t>
                </a:r>
                <a:r>
                  <a:rPr lang="lt-LT" dirty="0" smtClean="0"/>
                  <a:t>nuvažiavo automobilis?</a:t>
                </a:r>
                <a:endParaRPr lang="lt-LT" dirty="0"/>
              </a:p>
              <a:p>
                <a:pPr marL="0" indent="0">
                  <a:buNone/>
                </a:pPr>
                <a:r>
                  <a:rPr lang="lt-LT" dirty="0" smtClean="0"/>
                  <a:t>Duota</a:t>
                </a:r>
                <a:r>
                  <a:rPr lang="lt-LT" dirty="0"/>
                  <a:t>: </a:t>
                </a:r>
                <a:r>
                  <a:rPr lang="en-US" dirty="0" smtClean="0"/>
                  <a:t>t =</a:t>
                </a:r>
                <a:r>
                  <a:rPr lang="lt-LT" dirty="0" smtClean="0"/>
                  <a:t> 1,5</a:t>
                </a:r>
                <a:r>
                  <a:rPr lang="en-US" dirty="0" smtClean="0"/>
                  <a:t> h</a:t>
                </a:r>
                <a:r>
                  <a:rPr lang="en-US" dirty="0"/>
                  <a:t> </a:t>
                </a:r>
                <a:r>
                  <a:rPr lang="en-US" dirty="0" smtClean="0"/>
                  <a:t>= 90 min = 5400 s </a:t>
                </a:r>
                <a:endParaRPr lang="lt-LT" dirty="0"/>
              </a:p>
              <a:p>
                <a:pPr marL="0" indent="0">
                  <a:buNone/>
                </a:pPr>
                <a:r>
                  <a:rPr lang="lt-LT" dirty="0"/>
                  <a:t>             </a:t>
                </a:r>
                <a:r>
                  <a:rPr lang="en-US" dirty="0" smtClean="0"/>
                  <a:t>v = </a:t>
                </a:r>
                <a:r>
                  <a:rPr lang="lt-LT" dirty="0" smtClean="0"/>
                  <a:t> 360 m/min</a:t>
                </a:r>
                <a:r>
                  <a:rPr lang="en-US" dirty="0" smtClean="0"/>
                  <a:t> = 6 m/s</a:t>
                </a:r>
                <a:endParaRPr lang="lt-LT" dirty="0"/>
              </a:p>
              <a:p>
                <a:pPr marL="0" indent="0">
                  <a:buNone/>
                </a:pPr>
                <a:r>
                  <a:rPr lang="lt-LT" dirty="0"/>
                  <a:t>Rasti:   </a:t>
                </a:r>
                <a:r>
                  <a:rPr lang="en-US" dirty="0" smtClean="0"/>
                  <a:t>s - </a:t>
                </a:r>
                <a:r>
                  <a:rPr lang="lt-LT" dirty="0" smtClean="0"/>
                  <a:t>?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 err="1"/>
                  <a:t>Sprendimas</a:t>
                </a:r>
                <a:r>
                  <a:rPr lang="en-US" dirty="0" smtClean="0"/>
                  <a:t>:</a:t>
                </a:r>
              </a:p>
              <a:p>
                <a:pPr marL="0" indent="0">
                  <a:buNone/>
                </a:pPr>
                <a:r>
                  <a:rPr lang="en-US" dirty="0" smtClean="0"/>
                  <a:t>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endParaRPr lang="lt-LT" b="0" dirty="0" smtClean="0">
                  <a:ea typeface="Cambria Math"/>
                </a:endParaRPr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60" t="-1258" r="-1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apskaičiuoti kelią?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55576" y="5661248"/>
                <a:ext cx="6336704" cy="73866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lt-LT" dirty="0" smtClean="0"/>
                  <a:t>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=6</m:t>
                    </m:r>
                    <m:f>
                      <m:fPr>
                        <m:type m:val="lin"/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lt-LT" sz="2400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lt-LT" sz="2400" b="0" i="1" smtClean="0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∙5400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=32400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𝑚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=32,4 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𝑘𝑚</m:t>
                    </m:r>
                  </m:oMath>
                </a14:m>
                <a:endParaRPr lang="lt-LT" sz="24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5661248"/>
                <a:ext cx="6336704" cy="738664"/>
              </a:xfrm>
              <a:prstGeom prst="rect">
                <a:avLst/>
              </a:prstGeom>
              <a:blipFill rotWithShape="1">
                <a:blip r:embed="rId3"/>
                <a:stretch>
                  <a:fillRect l="-866" t="-78512" b="-82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21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6849771"/>
              </p:ext>
            </p:extLst>
          </p:nvPr>
        </p:nvGraphicFramePr>
        <p:xfrm>
          <a:off x="698500" y="2247900"/>
          <a:ext cx="7747000" cy="3878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121225" cy="626596"/>
          </a:xfrm>
        </p:spPr>
        <p:txBody>
          <a:bodyPr/>
          <a:lstStyle/>
          <a:p>
            <a:r>
              <a:rPr lang="lt-LT" dirty="0" smtClean="0"/>
              <a:t>Laiko priklausomybė nuo kelio, kai greitis vienodas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4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lt-LT" dirty="0" smtClean="0"/>
                  <a:t>t 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𝑙𝑎𝑖𝑘𝑎𝑠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N</a:t>
                </a:r>
                <a:r>
                  <a:rPr lang="lt-LT" dirty="0" smtClean="0"/>
                  <a:t> 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𝑔𝑎𝑙𝑖𝑎</m:t>
                    </m:r>
                  </m:oMath>
                </a14:m>
                <a:r>
                  <a:rPr lang="en-US" b="0" dirty="0" smtClean="0"/>
                  <a:t>              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lt-LT" b="0" dirty="0" smtClean="0"/>
                  <a:t>     (</a:t>
                </a:r>
                <a14:m>
                  <m:oMath xmlns:m="http://schemas.openxmlformats.org/officeDocument/2006/math">
                    <m:r>
                      <a:rPr lang="lt-LT" b="0" i="1" dirty="0" smtClean="0">
                        <a:latin typeface="Cambria Math"/>
                      </a:rPr>
                      <m:t>𝐴</m:t>
                    </m:r>
                    <m:r>
                      <a:rPr lang="lt-LT" b="0" i="1" dirty="0" smtClean="0">
                        <a:latin typeface="Cambria Math"/>
                      </a:rPr>
                      <m:t>=</m:t>
                    </m:r>
                    <m:r>
                      <a:rPr lang="lt-LT" b="0" i="1" dirty="0" smtClean="0">
                        <a:latin typeface="Cambria Math"/>
                      </a:rPr>
                      <m:t>𝐹</m:t>
                    </m:r>
                    <m:r>
                      <a:rPr lang="lt-LT" b="0" i="1" dirty="0" smtClean="0">
                        <a:latin typeface="Cambria Math"/>
                      </a:rPr>
                      <m:t> ∙</m:t>
                    </m:r>
                    <m:r>
                      <a:rPr lang="lt-LT" b="0" i="1" dirty="0" smtClean="0">
                        <a:latin typeface="Cambria Math"/>
                        <a:ea typeface="Cambria Math"/>
                      </a:rPr>
                      <m:t>h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𝑎𝑟𝑏𝑎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  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en-US" b="0" i="1" dirty="0" smtClean="0">
                        <a:latin typeface="Cambria Math"/>
                        <a:ea typeface="Cambria Math"/>
                      </a:rPr>
                      <m:t>= </m:t>
                    </m:r>
                    <m:r>
                      <a:rPr lang="lt-LT" b="0" i="1" dirty="0" smtClean="0">
                        <a:latin typeface="Cambria Math"/>
                        <a:ea typeface="Cambria Math"/>
                      </a:rPr>
                      <m:t>𝐹</m:t>
                    </m:r>
                    <m:r>
                      <a:rPr lang="lt-LT" b="0" i="1" dirty="0" smtClean="0">
                        <a:latin typeface="Cambria Math"/>
                        <a:ea typeface="Cambria Math"/>
                      </a:rPr>
                      <m:t> ∙</m:t>
                    </m:r>
                    <m:r>
                      <m:rPr>
                        <m:sty m:val="p"/>
                      </m:rPr>
                      <a:rPr lang="lt-LT" b="0" i="0" dirty="0" smtClean="0">
                        <a:latin typeface="Cambria Math"/>
                        <a:ea typeface="Cambria Math"/>
                      </a:rPr>
                      <m:t>s</m:t>
                    </m:r>
                    <m:r>
                      <a:rPr lang="lt-LT" b="0" i="0" dirty="0" smtClean="0">
                        <a:latin typeface="Cambria Math"/>
                        <a:ea typeface="Cambria Math"/>
                      </a:rPr>
                      <m:t>) </m:t>
                    </m:r>
                  </m:oMath>
                </a14:m>
                <a:endParaRPr lang="en-US" b="0" dirty="0" smtClean="0"/>
              </a:p>
              <a:p>
                <a:r>
                  <a:rPr lang="en-US" dirty="0" smtClean="0"/>
                  <a:t>A</a:t>
                </a:r>
                <a:r>
                  <a:rPr lang="lt-LT" dirty="0" smtClean="0"/>
                  <a:t> 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𝑑𝑎𝑟𝑏𝑎𝑠</m:t>
                    </m:r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r>
                  <a:rPr lang="lt-LT" dirty="0"/>
                  <a:t>t</a:t>
                </a:r>
                <a:r>
                  <a:rPr lang="lt-LT" dirty="0" smtClean="0"/>
                  <a:t> - </a:t>
                </a:r>
                <a14:m>
                  <m:oMath xmlns:m="http://schemas.openxmlformats.org/officeDocument/2006/math">
                    <m:r>
                      <a:rPr lang="lt-LT" b="0" i="1" smtClean="0">
                        <a:latin typeface="Cambria Math"/>
                      </a:rPr>
                      <m:t>𝑙𝑎𝑖</m:t>
                    </m:r>
                    <m:r>
                      <a:rPr lang="en-US" b="0" i="1" smtClean="0">
                        <a:latin typeface="Cambria Math"/>
                      </a:rPr>
                      <m:t>𝑘𝑎𝑠</m:t>
                    </m:r>
                  </m:oMath>
                </a14:m>
                <a:endParaRPr lang="en-US" b="0" dirty="0" smtClean="0"/>
              </a:p>
              <a:p>
                <a:r>
                  <a:rPr lang="lt-LT" dirty="0"/>
                  <a:t>v</a:t>
                </a:r>
                <a:r>
                  <a:rPr lang="lt-LT" dirty="0" smtClean="0"/>
                  <a:t> 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𝑔𝑟𝑒𝑖𝑡𝑖𝑠</m:t>
                    </m:r>
                  </m:oMath>
                </a14:m>
                <a:r>
                  <a:rPr lang="en-US" b="0" dirty="0" smtClean="0"/>
                  <a:t>                         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lt-LT" b="0" dirty="0" smtClean="0"/>
                  <a:t> -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𝑝𝑟𝑎𝑑𝑖𝑛𝑖𝑠</m:t>
                    </m:r>
                    <m:r>
                      <a:rPr lang="en-US" b="0" i="1" dirty="0" smtClean="0">
                        <a:latin typeface="Cambria Math"/>
                      </a:rPr>
                      <m:t> </m:t>
                    </m:r>
                    <m:r>
                      <a:rPr lang="en-US" b="0" i="1" dirty="0" smtClean="0">
                        <a:latin typeface="Cambria Math"/>
                      </a:rPr>
                      <m:t>𝑔𝑟𝑒𝑖𝑡𝑖𝑠</m:t>
                    </m:r>
                  </m:oMath>
                </a14:m>
                <a:r>
                  <a:rPr lang="en-US" b="0" dirty="0" smtClean="0"/>
                  <a:t>             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:r>
                  <a:rPr lang="lt-LT" dirty="0"/>
                  <a:t>a</a:t>
                </a:r>
                <a:r>
                  <a:rPr lang="lt-LT" dirty="0" smtClean="0"/>
                  <a:t> -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𝑝𝑎𝑔𝑟𝑒𝑖𝑡𝑖𝑠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</m:oMath>
                </a14:m>
                <a:endParaRPr lang="en-US" b="0" dirty="0" smtClean="0"/>
              </a:p>
              <a:p>
                <a:endParaRPr lang="en-US" b="0" dirty="0" smtClean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02" t="-1101" b="-3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Kiti</a:t>
            </a:r>
            <a:r>
              <a:rPr lang="en-US" dirty="0" smtClean="0"/>
              <a:t> </a:t>
            </a:r>
            <a:r>
              <a:rPr lang="en-US" dirty="0" err="1" smtClean="0"/>
              <a:t>laiko</a:t>
            </a:r>
            <a:r>
              <a:rPr lang="en-US" dirty="0" smtClean="0"/>
              <a:t> </a:t>
            </a:r>
            <a:r>
              <a:rPr lang="en-US" dirty="0" err="1" smtClean="0"/>
              <a:t>apskai</a:t>
            </a:r>
            <a:r>
              <a:rPr lang="lt-LT" dirty="0" err="1" smtClean="0"/>
              <a:t>čiavimo</a:t>
            </a:r>
            <a:r>
              <a:rPr lang="lt-LT" dirty="0" smtClean="0"/>
              <a:t> būdai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03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2670926" y="0"/>
            <a:ext cx="4355976" cy="1368152"/>
          </a:xfrm>
        </p:spPr>
        <p:txBody>
          <a:bodyPr/>
          <a:lstStyle/>
          <a:p>
            <a:pPr algn="ctr"/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>Atstumas – 101 km</a:t>
            </a:r>
            <a:br>
              <a:rPr lang="lt-LT" dirty="0" smtClean="0"/>
            </a:br>
            <a:endParaRPr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2555776" y="1052736"/>
            <a:ext cx="4203813" cy="1728192"/>
          </a:xfrm>
        </p:spPr>
        <p:txBody>
          <a:bodyPr>
            <a:normAutofit/>
          </a:bodyPr>
          <a:lstStyle/>
          <a:p>
            <a:pPr algn="ctr"/>
            <a:r>
              <a:rPr lang="lt-LT" sz="2000" dirty="0" smtClean="0"/>
              <a:t>Atstumas, kurį turime nuvažiuoti yra nuo Vilniaus iki Kauno, žinome, kad atstumas lygus 101 kilometrui.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095" y="2636912"/>
            <a:ext cx="7190230" cy="3689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740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Antraštė 1"/>
              <p:cNvSpPr>
                <a:spLocks noGrp="1"/>
              </p:cNvSpPr>
              <p:nvPr>
                <p:ph type="title"/>
              </p:nvPr>
            </p:nvSpPr>
            <p:spPr>
              <a:xfrm>
                <a:off x="5220072" y="1988840"/>
                <a:ext cx="3422483" cy="3376476"/>
              </a:xfrm>
            </p:spPr>
            <p:txBody>
              <a:bodyPr/>
              <a:lstStyle/>
              <a:p>
                <a:r>
                  <a:rPr lang="en-US" sz="5400" b="1" dirty="0" smtClean="0"/>
                  <a:t>U</a:t>
                </a:r>
                <a:r>
                  <a:rPr lang="lt-LT" sz="5400" b="1" dirty="0" err="1" smtClean="0"/>
                  <a:t>žduotis</a:t>
                </a:r>
                <a:r>
                  <a:rPr lang="lt-LT" sz="5400" b="1" dirty="0" smtClean="0"/>
                  <a:t>: </a:t>
                </a:r>
                <a:br>
                  <a:rPr lang="lt-LT" sz="5400" b="1" dirty="0" smtClean="0"/>
                </a:br>
                <a:r>
                  <a:rPr lang="lt-LT" dirty="0" smtClean="0"/>
                  <a:t>Atstumas nuo Vilniaus iki Kauno yra 101 km. </a:t>
                </a:r>
                <a:r>
                  <a:rPr lang="en-US" dirty="0" err="1"/>
                  <a:t>A</a:t>
                </a:r>
                <a:r>
                  <a:rPr lang="en-US" dirty="0" err="1" smtClean="0"/>
                  <a:t>utomobilis</a:t>
                </a:r>
                <a:r>
                  <a:rPr lang="lt-LT" dirty="0" smtClean="0"/>
                  <a:t> šį atstumą įveikė per </a:t>
                </a:r>
                <a:r>
                  <a:rPr lang="en-US" dirty="0" smtClean="0"/>
                  <a:t>1,5 </a:t>
                </a:r>
                <a:r>
                  <a:rPr lang="lt-LT" dirty="0" smtClean="0"/>
                  <a:t>h.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lt-LT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lt-LT" dirty="0" smtClean="0"/>
                  <a:t>Koks </a:t>
                </a:r>
                <a:r>
                  <a:rPr lang="en-US" dirty="0" err="1" smtClean="0"/>
                  <a:t>automobilio</a:t>
                </a:r>
                <a:r>
                  <a:rPr lang="en-US" dirty="0" smtClean="0"/>
                  <a:t> </a:t>
                </a:r>
                <a:r>
                  <a:rPr lang="lt-LT" dirty="0" smtClean="0"/>
                  <a:t>greitis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kilometrais</a:t>
                </a:r>
                <a:r>
                  <a:rPr lang="lt-LT" dirty="0" smtClean="0"/>
                  <a:t>?</a:t>
                </a:r>
                <a:endParaRPr lang="en-US" dirty="0"/>
              </a:p>
            </p:txBody>
          </p:sp>
        </mc:Choice>
        <mc:Fallback xmlns="">
          <p:sp>
            <p:nvSpPr>
              <p:cNvPr id="2" name="Antraštė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220072" y="1988840"/>
                <a:ext cx="3422483" cy="3376476"/>
              </a:xfrm>
              <a:blipFill rotWithShape="1">
                <a:blip r:embed="rId2"/>
                <a:stretch>
                  <a:fillRect l="-9431" t="-33213" r="-8363" b="-5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>
              <a:xfrm>
                <a:off x="323529" y="559398"/>
                <a:ext cx="4485140" cy="556676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i="1" dirty="0" smtClean="0"/>
                  <a:t>Duota</a:t>
                </a:r>
                <a:r>
                  <a:rPr lang="lt-LT" dirty="0" smtClean="0"/>
                  <a:t>: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𝑠</m:t>
                    </m:r>
                    <m:r>
                      <a:rPr lang="en-US" b="0" i="1" smtClean="0">
                        <a:latin typeface="Cambria Math"/>
                      </a:rPr>
                      <m:t>=101 </m:t>
                    </m:r>
                    <m:r>
                      <a:rPr lang="en-US" b="0" i="1" smtClean="0">
                        <a:latin typeface="Cambria Math"/>
                      </a:rPr>
                      <m:t>𝑘𝑚</m:t>
                    </m:r>
                    <m:r>
                      <a:rPr lang="en-US" b="0" i="1" smtClean="0">
                        <a:latin typeface="Cambria Math"/>
                      </a:rPr>
                      <m:t>=101000 </m:t>
                    </m:r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r>
                  <a:rPr lang="en-US" b="0" dirty="0" smtClean="0"/>
                  <a:t>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 =1, 5 </m:t>
                    </m:r>
                    <m:r>
                      <a:rPr lang="en-US" b="0" i="1" smtClean="0">
                        <a:latin typeface="Cambria Math"/>
                      </a:rPr>
                      <m:t>h</m:t>
                    </m:r>
                    <m:r>
                      <a:rPr lang="en-US" b="0" i="1" smtClean="0">
                        <a:latin typeface="Cambria Math"/>
                      </a:rPr>
                      <m:t>=5400 </m:t>
                    </m:r>
                    <m:r>
                      <a:rPr lang="en-US" b="0" i="1" smtClean="0">
                        <a:latin typeface="Cambria Math"/>
                      </a:rPr>
                      <m:t>𝑠</m:t>
                    </m:r>
                  </m:oMath>
                </a14:m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i="1" dirty="0" err="1" smtClean="0">
                    <a:latin typeface="Cambria Math"/>
                  </a:rPr>
                  <a:t>Rasti</a:t>
                </a:r>
                <a:r>
                  <a:rPr lang="en-US" i="1" dirty="0" smtClean="0">
                    <a:latin typeface="Cambria Math"/>
                  </a:rPr>
                  <a:t>:   v - ?</a:t>
                </a:r>
              </a:p>
              <a:p>
                <a:pPr marL="0" indent="0">
                  <a:buNone/>
                </a:pPr>
                <a:r>
                  <a:rPr lang="en-US" dirty="0"/>
                  <a:t>v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𝑡</m:t>
                        </m:r>
                      </m:den>
                    </m:f>
                  </m:oMath>
                </a14:m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:r>
                  <a:rPr lang="en-US" dirty="0"/>
                  <a:t>v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101000 </m:t>
                        </m:r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5400 </m:t>
                        </m:r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=18, 70</m:t>
                    </m:r>
                    <m:f>
                      <m:fPr>
                        <m:type m:val="lin"/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b="0" dirty="0" smtClean="0"/>
              </a:p>
            </p:txBody>
          </p:sp>
        </mc:Choice>
        <mc:Fallback xmlns=""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9" y="559398"/>
                <a:ext cx="4485140" cy="5566765"/>
              </a:xfrm>
              <a:blipFill rotWithShape="1">
                <a:blip r:embed="rId3"/>
                <a:stretch>
                  <a:fillRect l="-20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5536" y="4581128"/>
                <a:ext cx="4139952" cy="1099468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18, 70</m:t>
                          </m:r>
                          <m:f>
                            <m:fPr>
                              <m:type m:val="lin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den>
                          </m:f>
                          <m:r>
                            <a:rPr lang="en-US" sz="2400" i="1">
                              <a:latin typeface="Cambria Math"/>
                            </a:rPr>
                            <m:t>:1000</m:t>
                          </m:r>
                        </m:e>
                      </m:d>
                      <m:r>
                        <a:rPr lang="en-US" sz="2400" i="1">
                          <a:latin typeface="Cambria Math"/>
                          <a:ea typeface="Cambria Math"/>
                        </a:rPr>
                        <m:t>∙3600 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𝑠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=67,32 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𝑘𝑚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/</m:t>
                      </m:r>
                      <m:r>
                        <a:rPr lang="en-US" sz="2400" i="1">
                          <a:latin typeface="Cambria Math"/>
                          <a:ea typeface="Cambria Math"/>
                        </a:rPr>
                        <m:t>h</m:t>
                      </m:r>
                    </m:oMath>
                  </m:oMathPara>
                </a14:m>
                <a:endParaRPr lang="en-US" sz="2400" i="1" dirty="0">
                  <a:latin typeface="Cambria Math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4581128"/>
                <a:ext cx="4139952" cy="1099468"/>
              </a:xfrm>
              <a:prstGeom prst="rect">
                <a:avLst/>
              </a:prstGeom>
              <a:blipFill rotWithShape="1">
                <a:blip r:embed="rId4"/>
                <a:stretch>
                  <a:fillRect t="-51934" b="-226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57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699247" y="2248347"/>
                <a:ext cx="7745505" cy="4276997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dirty="0" smtClean="0"/>
                  <a:t>Automobilis važiuoja 98 km/h greičiu. Jo pradinis </a:t>
                </a:r>
                <a:r>
                  <a:rPr lang="lt-LT" dirty="0"/>
                  <a:t>g</a:t>
                </a:r>
                <a:r>
                  <a:rPr lang="lt-LT" dirty="0" smtClean="0"/>
                  <a:t>reitis buvo lygus 10 km/h. </a:t>
                </a:r>
                <a:r>
                  <a:rPr lang="en-US" dirty="0" smtClean="0"/>
                  <a:t>Jo </a:t>
                </a:r>
                <a:r>
                  <a:rPr lang="en-US" dirty="0" err="1" smtClean="0"/>
                  <a:t>pagreitis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lygus</a:t>
                </a:r>
                <a:r>
                  <a:rPr lang="en-US" dirty="0" smtClean="0"/>
                  <a:t> </a:t>
                </a:r>
                <a:r>
                  <a:rPr lang="en-US" dirty="0"/>
                  <a:t>0,002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en-US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 smtClean="0"/>
                  <a:t>. </a:t>
                </a:r>
                <a:r>
                  <a:rPr lang="lt-LT" dirty="0" smtClean="0"/>
                  <a:t> </a:t>
                </a:r>
                <a:r>
                  <a:rPr lang="en-US" dirty="0" smtClean="0"/>
                  <a:t>Per </a:t>
                </a:r>
                <a:r>
                  <a:rPr lang="en-US" dirty="0" err="1" smtClean="0"/>
                  <a:t>kiek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laiko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automobilis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pasiek</a:t>
                </a:r>
                <a:r>
                  <a:rPr lang="lt-LT" dirty="0" smtClean="0"/>
                  <a:t>ė tikslą?</a:t>
                </a:r>
              </a:p>
              <a:p>
                <a:pPr marL="0" indent="0">
                  <a:buNone/>
                </a:pPr>
                <a:r>
                  <a:rPr lang="lt-LT" dirty="0" smtClean="0"/>
                  <a:t>Sprendimas:</a:t>
                </a:r>
              </a:p>
              <a:p>
                <a:pPr marL="0" indent="0">
                  <a:buNone/>
                </a:pPr>
                <a:r>
                  <a:rPr lang="lt-LT" dirty="0" smtClean="0"/>
                  <a:t>Duota: v </a:t>
                </a:r>
                <a:r>
                  <a:rPr lang="en-US" dirty="0" smtClean="0"/>
                  <a:t>=</a:t>
                </a:r>
                <a:r>
                  <a:rPr lang="lt-LT" dirty="0" smtClean="0"/>
                  <a:t> 98 km/h</a:t>
                </a:r>
                <a:r>
                  <a:rPr lang="en-US" dirty="0" smtClean="0"/>
                  <a:t> = 27,22 m/s</a:t>
                </a:r>
                <a:endParaRPr lang="lt-LT" dirty="0" smtClean="0"/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/>
                          </a:rPr>
                          <m:t>             </m:t>
                        </m:r>
                        <m:r>
                          <a:rPr lang="lt-LT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lt-LT" dirty="0" smtClean="0"/>
                  <a:t> </a:t>
                </a:r>
                <a:r>
                  <a:rPr lang="en-US" dirty="0" smtClean="0"/>
                  <a:t>=</a:t>
                </a:r>
                <a:r>
                  <a:rPr lang="lt-LT" dirty="0" smtClean="0"/>
                  <a:t> 10 km/h</a:t>
                </a:r>
                <a:r>
                  <a:rPr lang="en-US" dirty="0" smtClean="0"/>
                  <a:t> = 2, 78 m/s</a:t>
                </a:r>
                <a:endParaRPr lang="lt-LT" dirty="0" smtClean="0"/>
              </a:p>
              <a:p>
                <a:pPr marL="0" indent="0">
                  <a:buNone/>
                </a:pPr>
                <a:r>
                  <a:rPr lang="lt-LT" dirty="0"/>
                  <a:t> </a:t>
                </a:r>
                <a:r>
                  <a:rPr lang="lt-LT" dirty="0" smtClean="0"/>
                  <a:t>            </a:t>
                </a:r>
                <a:r>
                  <a:rPr lang="en-US" dirty="0" smtClean="0"/>
                  <a:t>a =</a:t>
                </a:r>
                <a:r>
                  <a:rPr lang="lt-LT" dirty="0" smtClean="0"/>
                  <a:t> </a:t>
                </a:r>
                <a:r>
                  <a:rPr lang="en-US" dirty="0" smtClean="0"/>
                  <a:t>0,002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sSup>
                          <m:sSup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err="1" smtClean="0"/>
                  <a:t>Rasti</a:t>
                </a:r>
                <a:r>
                  <a:rPr lang="en-US" dirty="0" smtClean="0"/>
                  <a:t>: t - ?</a:t>
                </a:r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9247" y="2248347"/>
                <a:ext cx="7745505" cy="4276997"/>
              </a:xfrm>
              <a:blipFill rotWithShape="1">
                <a:blip r:embed="rId2"/>
                <a:stretch>
                  <a:fillRect l="-2598" t="-11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626596"/>
          </a:xfrm>
        </p:spPr>
        <p:txBody>
          <a:bodyPr/>
          <a:lstStyle/>
          <a:p>
            <a:r>
              <a:rPr lang="lt-LT" dirty="0" smtClean="0"/>
              <a:t>Užduotis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27584" y="5805264"/>
                <a:ext cx="6120680" cy="676724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t</m:t>
                    </m:r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𝑣</m:t>
                        </m:r>
                        <m:r>
                          <a:rPr lang="en-US" sz="24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𝑎</m:t>
                        </m:r>
                      </m:den>
                    </m:f>
                    <m:r>
                      <a:rPr lang="en-US" sz="2400">
                        <a:latin typeface="Cambria Math"/>
                      </a:rPr>
                      <m:t>;</m:t>
                    </m:r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t</m:t>
                    </m:r>
                    <m:r>
                      <a:rPr lang="en-US" sz="2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27,22 </m:t>
                        </m:r>
                        <m:f>
                          <m:fPr>
                            <m:type m:val="lin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𝑚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𝑠</m:t>
                            </m:r>
                          </m:den>
                        </m:f>
                        <m:r>
                          <a:rPr lang="en-US" sz="2400" i="1">
                            <a:latin typeface="Cambria Math"/>
                          </a:rPr>
                          <m:t> −2,78 </m:t>
                        </m:r>
                        <m:r>
                          <a:rPr lang="en-US" sz="2400" i="1">
                            <a:latin typeface="Cambria Math"/>
                          </a:rPr>
                          <m:t>𝑚</m:t>
                        </m:r>
                        <m:r>
                          <a:rPr lang="en-US" sz="2400" i="1">
                            <a:latin typeface="Cambria Math"/>
                          </a:rPr>
                          <m:t>/</m:t>
                        </m:r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0,002 </m:t>
                        </m:r>
                        <m:f>
                          <m:fPr>
                            <m:type m:val="lin"/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𝑚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=12220 </m:t>
                    </m:r>
                    <m:r>
                      <a:rPr lang="en-US" sz="2400" i="1" dirty="0">
                        <a:latin typeface="Cambria Math"/>
                      </a:rPr>
                      <m:t>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805264"/>
                <a:ext cx="6120680" cy="67672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032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788024" y="1553035"/>
            <a:ext cx="4032448" cy="1159642"/>
          </a:xfrm>
        </p:spPr>
        <p:txBody>
          <a:bodyPr/>
          <a:lstStyle/>
          <a:p>
            <a:r>
              <a:rPr lang="lt-LT" sz="2400" dirty="0" smtClean="0"/>
              <a:t>Nuotraukų paaiškinimai:</a:t>
            </a:r>
            <a:br>
              <a:rPr lang="lt-LT" sz="2400" dirty="0" smtClean="0"/>
            </a:br>
            <a:r>
              <a:rPr lang="lt-LT" sz="2400" dirty="0" smtClean="0"/>
              <a:t>1. Žingsnio </a:t>
            </a:r>
            <a:r>
              <a:rPr lang="lt-LT" sz="2400" dirty="0"/>
              <a:t>ilgis – 1,2 m</a:t>
            </a:r>
            <a:r>
              <a:rPr lang="lt-LT" sz="2400" dirty="0" smtClean="0"/>
              <a:t>.</a:t>
            </a:r>
            <a:br>
              <a:rPr lang="lt-LT" sz="2400" dirty="0" smtClean="0"/>
            </a:br>
            <a:r>
              <a:rPr lang="lt-LT" sz="2400" dirty="0" smtClean="0"/>
              <a:t>2. Atstumas</a:t>
            </a:r>
            <a:r>
              <a:rPr lang="lt-LT" sz="2400" dirty="0"/>
              <a:t>, kurį turime </a:t>
            </a:r>
            <a:r>
              <a:rPr lang="lt-LT" sz="2400" dirty="0" smtClean="0"/>
              <a:t>nueiti.</a:t>
            </a:r>
            <a:r>
              <a:rPr lang="lt-LT" sz="2400" dirty="0"/>
              <a:t/>
            </a:r>
            <a:br>
              <a:rPr lang="lt-LT" sz="2400" dirty="0"/>
            </a:br>
            <a:r>
              <a:rPr lang="lt-LT" dirty="0"/>
              <a:t/>
            </a:r>
            <a:br>
              <a:rPr lang="lt-LT" dirty="0"/>
            </a:br>
            <a:endParaRPr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5034579" y="1988840"/>
            <a:ext cx="3411725" cy="4464496"/>
          </a:xfrm>
        </p:spPr>
        <p:txBody>
          <a:bodyPr>
            <a:normAutofit/>
          </a:bodyPr>
          <a:lstStyle/>
          <a:p>
            <a:pPr algn="ctr"/>
            <a:r>
              <a:rPr lang="lt-LT" sz="2400" b="1" dirty="0" smtClean="0"/>
              <a:t>UŽDUOTIS</a:t>
            </a:r>
          </a:p>
          <a:p>
            <a:r>
              <a:rPr lang="lt-LT" sz="2000" dirty="0" smtClean="0"/>
              <a:t>Kristina treniravosi naujam krepšinio sezonui. Norėdama palavinti savo įgūdžius, ji nusprendė pabėgioti. Ji pradėjo bėgti Žygio gatve, kurios ilgis 0,8 km ir nubėgo iki </a:t>
            </a:r>
            <a:r>
              <a:rPr lang="lt-LT" sz="2000" dirty="0"/>
              <a:t>T</a:t>
            </a:r>
            <a:r>
              <a:rPr lang="lt-LT" sz="2000" dirty="0" smtClean="0"/>
              <a:t>uskulėnų gatvės galo, kurios ilgis 1 km.  Ji, bėgdama pastoviu greičiu, nubėgo šią distanciją per 12 min. Kokiu greičiu bėgo Kristina?</a:t>
            </a:r>
            <a:endParaRPr lang="en-US" sz="2000" dirty="0"/>
          </a:p>
        </p:txBody>
      </p:sp>
      <p:pic>
        <p:nvPicPr>
          <p:cNvPr id="3074" name="Picture 2" descr="http://smartlivingandinvesting.files.wordpress.com/2014/01/bigstock-female-running-athlete-woman-475755851.jpg?w=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50" y="404664"/>
            <a:ext cx="3923682" cy="261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4" y="3212976"/>
            <a:ext cx="4828362" cy="3501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30750" y="2132856"/>
                <a:ext cx="88357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5400" b="0" i="1" smtClean="0">
                          <a:latin typeface="Cambria Math"/>
                        </a:rPr>
                        <m:t>1.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50" y="2132856"/>
                <a:ext cx="883575" cy="92333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86184" y="3344351"/>
                <a:ext cx="88357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5400" b="0" i="1" smtClean="0">
                          <a:latin typeface="Cambria Math"/>
                        </a:rPr>
                        <m:t>2.</m:t>
                      </m:r>
                    </m:oMath>
                  </m:oMathPara>
                </a14:m>
                <a:endParaRPr lang="en-US" sz="5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184" y="3344351"/>
                <a:ext cx="883575" cy="92333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93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699247" y="2060849"/>
                <a:ext cx="7745505" cy="4608512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dirty="0" smtClean="0"/>
                  <a:t>Žinodami, jog Žygio gatvės ilgis yra 0,8 km., </a:t>
                </a:r>
                <a:r>
                  <a:rPr lang="lt-LT" smtClean="0"/>
                  <a:t>o </a:t>
                </a:r>
                <a:r>
                  <a:rPr lang="lt-LT" dirty="0" err="1"/>
                  <a:t>T</a:t>
                </a:r>
                <a:r>
                  <a:rPr lang="lt-LT" smtClean="0"/>
                  <a:t>uskulėnų </a:t>
                </a:r>
                <a:r>
                  <a:rPr lang="lt-LT" dirty="0" smtClean="0"/>
                  <a:t>gatvės ilgis yra 1 km, mes galime sužinoti atstumą:</a:t>
                </a:r>
              </a:p>
              <a:p>
                <a:r>
                  <a:rPr lang="lt-LT" dirty="0" smtClean="0"/>
                  <a:t>Duota: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lt-LT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/>
                      </a:rPr>
                      <m:t>=0,8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km</m:t>
                    </m:r>
                  </m:oMath>
                </a14:m>
                <a:r>
                  <a:rPr lang="en-US" b="0" i="0" dirty="0" smtClean="0">
                    <a:latin typeface="Cambria Math"/>
                  </a:rPr>
                  <a:t> = 800 m</a:t>
                </a:r>
              </a:p>
              <a:p>
                <a:pPr marL="0" indent="0">
                  <a:buNone/>
                </a:pPr>
                <a:r>
                  <a:rPr lang="en-US" dirty="0" smtClean="0"/>
                  <a:t>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=1 </m:t>
                    </m:r>
                    <m:r>
                      <a:rPr lang="en-US" b="0" i="1" smtClean="0">
                        <a:latin typeface="Cambria Math"/>
                      </a:rPr>
                      <m:t>𝑘𝑚</m:t>
                    </m:r>
                  </m:oMath>
                </a14:m>
                <a:r>
                  <a:rPr lang="en-US" b="0" i="1" dirty="0" smtClean="0">
                    <a:latin typeface="Cambria Math"/>
                  </a:rPr>
                  <a:t> = </a:t>
                </a:r>
                <a:r>
                  <a:rPr lang="en-US" b="0" dirty="0" smtClean="0">
                    <a:latin typeface="Cambria Math"/>
                  </a:rPr>
                  <a:t>1000 m</a:t>
                </a:r>
              </a:p>
              <a:p>
                <a:pPr marL="0" indent="0">
                  <a:buNone/>
                </a:pPr>
                <a:r>
                  <a:rPr lang="en-US" b="0" dirty="0" smtClean="0"/>
                  <a:t>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𝑡</m:t>
                    </m:r>
                    <m:r>
                      <a:rPr lang="en-US" b="0" i="1" smtClean="0">
                        <a:latin typeface="Cambria Math"/>
                      </a:rPr>
                      <m:t>=12 </m:t>
                    </m:r>
                    <m:r>
                      <a:rPr lang="en-US" b="0" i="1" smtClean="0">
                        <a:latin typeface="Cambria Math"/>
                      </a:rPr>
                      <m:t>𝑚𝑖𝑛</m:t>
                    </m:r>
                  </m:oMath>
                </a14:m>
                <a:r>
                  <a:rPr lang="en-US" dirty="0" smtClean="0"/>
                  <a:t> = 720 s</a:t>
                </a:r>
              </a:p>
              <a:p>
                <a:r>
                  <a:rPr lang="en-US" dirty="0" err="1" smtClean="0"/>
                  <a:t>Rasti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𝑣</m:t>
                    </m:r>
                    <m:r>
                      <a:rPr lang="en-US" b="0" i="1" smtClean="0">
                        <a:latin typeface="Cambria Math"/>
                      </a:rPr>
                      <m:t> − ?</m:t>
                    </m:r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𝑣</m:t>
                      </m:r>
                      <m:r>
                        <a:rPr lang="en-US" b="0" i="1" smtClean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lt-LT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 </m:t>
                      </m:r>
                      <m:sSub>
                        <m:sSub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</a:rPr>
                        <m:t>=800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+1000 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  <m:r>
                        <a:rPr lang="en-US" b="0" i="1" smtClean="0">
                          <a:latin typeface="Cambria Math"/>
                        </a:rPr>
                        <m:t>=1800 </m:t>
                      </m:r>
                      <m:r>
                        <a:rPr lang="en-US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99247" y="2060849"/>
                <a:ext cx="7745505" cy="4608512"/>
              </a:xfrm>
              <a:blipFill rotWithShape="1">
                <a:blip r:embed="rId2"/>
                <a:stretch>
                  <a:fillRect l="-1260" t="-1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Sprendimas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16016" y="4949429"/>
                <a:ext cx="3672408" cy="728341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1" i="1" dirty="0">
                          <a:latin typeface="Cambria Math"/>
                        </a:rPr>
                        <m:t>𝒗</m:t>
                      </m:r>
                      <m:r>
                        <a:rPr lang="en-US" sz="2200" b="1" i="1" dirty="0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en-US" sz="2200" b="1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200" b="1" i="1" dirty="0">
                              <a:latin typeface="Cambria Math"/>
                            </a:rPr>
                            <m:t>𝟏𝟖𝟎𝟎</m:t>
                          </m:r>
                          <m:r>
                            <a:rPr lang="en-US" sz="2200" b="1" i="1" dirty="0">
                              <a:latin typeface="Cambria Math"/>
                            </a:rPr>
                            <m:t> </m:t>
                          </m:r>
                          <m:r>
                            <a:rPr lang="en-US" sz="2200" b="1" i="1" dirty="0">
                              <a:latin typeface="Cambria Math"/>
                            </a:rPr>
                            <m:t>𝒎</m:t>
                          </m:r>
                        </m:num>
                        <m:den>
                          <m:r>
                            <a:rPr lang="en-US" sz="2200" b="1" i="1" dirty="0">
                              <a:latin typeface="Cambria Math"/>
                            </a:rPr>
                            <m:t>𝟕𝟐𝟎</m:t>
                          </m:r>
                          <m:r>
                            <a:rPr lang="en-US" sz="2200" b="1" i="1" dirty="0">
                              <a:latin typeface="Cambria Math"/>
                            </a:rPr>
                            <m:t> </m:t>
                          </m:r>
                          <m:r>
                            <a:rPr lang="en-US" sz="2200" b="1" i="1" dirty="0">
                              <a:latin typeface="Cambria Math"/>
                            </a:rPr>
                            <m:t>𝒔</m:t>
                          </m:r>
                        </m:den>
                      </m:f>
                      <m:r>
                        <a:rPr lang="en-US" sz="2200" b="1" dirty="0">
                          <a:latin typeface="Cambria Math"/>
                        </a:rPr>
                        <m:t>=</m:t>
                      </m:r>
                      <m:r>
                        <a:rPr lang="en-US" sz="2200" b="1" i="1" dirty="0">
                          <a:latin typeface="Cambria Math"/>
                        </a:rPr>
                        <m:t>𝟐</m:t>
                      </m:r>
                      <m:r>
                        <a:rPr lang="en-US" sz="2200" b="1" dirty="0">
                          <a:latin typeface="Cambria Math"/>
                        </a:rPr>
                        <m:t>,</m:t>
                      </m:r>
                      <m:r>
                        <a:rPr lang="en-US" sz="2200" b="1" i="1" dirty="0">
                          <a:latin typeface="Cambria Math"/>
                        </a:rPr>
                        <m:t>𝟓</m:t>
                      </m:r>
                      <m:r>
                        <a:rPr lang="en-US" sz="2200" b="1" dirty="0">
                          <a:latin typeface="Cambria Math"/>
                        </a:rPr>
                        <m:t> </m:t>
                      </m:r>
                      <m:r>
                        <a:rPr lang="en-US" sz="2200" b="1" i="1" dirty="0">
                          <a:latin typeface="Cambria Math"/>
                        </a:rPr>
                        <m:t>𝐦</m:t>
                      </m:r>
                      <m:r>
                        <a:rPr lang="en-US" sz="2200" b="1" dirty="0">
                          <a:latin typeface="Cambria Math"/>
                        </a:rPr>
                        <m:t>/</m:t>
                      </m:r>
                      <m:r>
                        <a:rPr lang="en-US" sz="2200" b="1" i="1" dirty="0">
                          <a:latin typeface="Cambria Math"/>
                        </a:rPr>
                        <m:t>𝐬</m:t>
                      </m:r>
                    </m:oMath>
                  </m:oMathPara>
                </a14:m>
                <a:endParaRPr lang="en-US" sz="2200" b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949429"/>
                <a:ext cx="3672408" cy="72834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060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688490" y="2132856"/>
            <a:ext cx="7756263" cy="2808312"/>
          </a:xfrm>
        </p:spPr>
        <p:txBody>
          <a:bodyPr/>
          <a:lstStyle/>
          <a:p>
            <a:r>
              <a:rPr lang="lt-LT" sz="8800" dirty="0" smtClean="0"/>
              <a:t>Klausimynas</a:t>
            </a:r>
            <a:endParaRPr lang="fr-FR" sz="8800" dirty="0"/>
          </a:p>
        </p:txBody>
      </p:sp>
    </p:spTree>
    <p:extLst>
      <p:ext uri="{BB962C8B-B14F-4D97-AF65-F5344CB8AC3E}">
        <p14:creationId xmlns:p14="http://schemas.microsoft.com/office/powerpoint/2010/main" val="1459575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43000" indent="-1143000">
              <a:buFont typeface="+mj-lt"/>
              <a:buAutoNum type="alphaLcParenR"/>
            </a:pPr>
            <a:r>
              <a:rPr lang="lt-LT" sz="7200" dirty="0" smtClean="0"/>
              <a:t>T</a:t>
            </a:r>
          </a:p>
          <a:p>
            <a:pPr marL="1143000" indent="-1143000">
              <a:buFont typeface="+mj-lt"/>
              <a:buAutoNum type="alphaLcParenR"/>
            </a:pPr>
            <a:r>
              <a:rPr lang="lt-LT" sz="7200" dirty="0" smtClean="0"/>
              <a:t>t</a:t>
            </a:r>
          </a:p>
          <a:p>
            <a:pPr marL="1143000" indent="-1143000">
              <a:buFont typeface="+mj-lt"/>
              <a:buAutoNum type="alphaLcParenR"/>
            </a:pPr>
            <a:r>
              <a:rPr lang="lt-LT" sz="7200" dirty="0"/>
              <a:t>A</a:t>
            </a:r>
            <a:endParaRPr lang="lt-LT" sz="7200" dirty="0" smtClean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1. Kaip žymimas laikas?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92006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1 m/s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1 cnt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1 m</a:t>
            </a:r>
            <a:endParaRPr lang="fr-FR" sz="72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800" dirty="0" smtClean="0"/>
              <a:t>2. Kokiais matavimo vienetais žymimas kelias?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41324392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lt-LT" sz="5400" dirty="0" smtClean="0"/>
                  <a:t> </a:t>
                </a:r>
                <a:r>
                  <a:rPr lang="en-US" sz="5400" dirty="0" smtClean="0"/>
                  <a:t>t 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5400" i="1">
                            <a:latin typeface="Cambria Math"/>
                          </a:rPr>
                        </m:ctrlPr>
                      </m:fPr>
                      <m:num>
                        <m:r>
                          <a:rPr lang="lt-LT" sz="5400" b="0" i="1" smtClean="0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5400" i="1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lt-LT" sz="5400" dirty="0" smtClean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lt-LT" sz="5400" dirty="0" smtClean="0"/>
                  <a:t> </a:t>
                </a:r>
                <a:r>
                  <a:rPr lang="en-US" sz="5400" dirty="0" smtClean="0"/>
                  <a:t>t 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5400" i="1">
                            <a:latin typeface="Cambria Math"/>
                          </a:rPr>
                        </m:ctrlPr>
                      </m:fPr>
                      <m:num>
                        <m:r>
                          <a:rPr lang="lt-LT" sz="5400" b="0" i="1" smtClean="0">
                            <a:latin typeface="Cambria Math"/>
                          </a:rPr>
                          <m:t>𝑝</m:t>
                        </m:r>
                      </m:num>
                      <m:den>
                        <m:r>
                          <a:rPr lang="lt-LT" sz="5400" b="0" i="1" smtClean="0">
                            <a:latin typeface="Cambria Math"/>
                          </a:rPr>
                          <m:t>𝑆</m:t>
                        </m:r>
                      </m:den>
                    </m:f>
                  </m:oMath>
                </a14:m>
                <a:endParaRPr lang="lt-LT" sz="5400" dirty="0" smtClean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lt-LT" sz="5400" dirty="0" smtClean="0"/>
                  <a:t> </a:t>
                </a:r>
                <a:r>
                  <a:rPr lang="en-US" sz="5400" dirty="0" smtClean="0"/>
                  <a:t>t 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5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5400" i="1">
                            <a:latin typeface="Cambria Math"/>
                          </a:rPr>
                          <m:t>𝑠</m:t>
                        </m:r>
                      </m:num>
                      <m:den>
                        <m:r>
                          <a:rPr lang="en-US" sz="5400" i="1">
                            <a:latin typeface="Cambria Math"/>
                          </a:rPr>
                          <m:t>𝑣</m:t>
                        </m:r>
                      </m:den>
                    </m:f>
                  </m:oMath>
                </a14:m>
                <a:endParaRPr lang="fr-FR" sz="5400" dirty="0"/>
              </a:p>
            </p:txBody>
          </p:sp>
        </mc:Choice>
        <mc:Fallback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09" t="-314" b="-676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770612"/>
          </a:xfrm>
        </p:spPr>
        <p:txBody>
          <a:bodyPr/>
          <a:lstStyle/>
          <a:p>
            <a:r>
              <a:rPr lang="lt-LT" dirty="0" smtClean="0"/>
              <a:t>3. </a:t>
            </a:r>
            <a:r>
              <a:rPr lang="lt-LT" sz="4800" dirty="0" smtClean="0"/>
              <a:t>Kokia laiko apskaičiavimo formulė?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8146473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20 m/s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2 m/s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15m/s</a:t>
            </a:r>
            <a:endParaRPr lang="fr-FR" sz="72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88490" y="332656"/>
            <a:ext cx="7756263" cy="1291750"/>
          </a:xfrm>
        </p:spPr>
        <p:txBody>
          <a:bodyPr/>
          <a:lstStyle/>
          <a:p>
            <a:r>
              <a:rPr lang="lt-LT" sz="4800" dirty="0" smtClean="0"/>
              <a:t>4. Kiek 72 km/h yra m/s?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574660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lt-LT" sz="6600" dirty="0" smtClean="0"/>
              <a:t> 74 km/h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6600" dirty="0" smtClean="0"/>
              <a:t> 64,8 km/h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6600" dirty="0" smtClean="0"/>
              <a:t> 5 km/h</a:t>
            </a:r>
            <a:endParaRPr lang="fr-FR" sz="66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39552" y="570156"/>
            <a:ext cx="8064896" cy="1054250"/>
          </a:xfrm>
        </p:spPr>
        <p:txBody>
          <a:bodyPr/>
          <a:lstStyle/>
          <a:p>
            <a:r>
              <a:rPr lang="lt-LT" dirty="0" smtClean="0"/>
              <a:t>5. Kiek 18 m/s yra km/h?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3349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D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s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611560" y="570156"/>
            <a:ext cx="8064896" cy="1054250"/>
          </a:xfrm>
        </p:spPr>
        <p:txBody>
          <a:bodyPr/>
          <a:lstStyle/>
          <a:p>
            <a:r>
              <a:rPr lang="lt-LT" sz="4800" dirty="0" smtClean="0"/>
              <a:t>6. Kelio žymėjimo vienetas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1253368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lt-LT" sz="7200" dirty="0" smtClean="0"/>
                  <a:t> s </a:t>
                </a:r>
                <a14:m>
                  <m:oMath xmlns:m="http://schemas.openxmlformats.org/officeDocument/2006/math">
                    <m:r>
                      <a:rPr lang="en-US" sz="7200" i="1">
                        <a:latin typeface="Cambria Math"/>
                      </a:rPr>
                      <m:t>=</m:t>
                    </m:r>
                    <m:r>
                      <a:rPr lang="en-US" sz="7200" i="1">
                        <a:latin typeface="Cambria Math"/>
                      </a:rPr>
                      <m:t>𝑣</m:t>
                    </m:r>
                    <m:r>
                      <a:rPr lang="en-US" sz="72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72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endParaRPr lang="en-US" sz="7200" dirty="0">
                  <a:ea typeface="Cambria Math"/>
                </a:endParaRPr>
              </a:p>
              <a:p>
                <a:pPr marL="457200" indent="-457200">
                  <a:buFont typeface="+mj-lt"/>
                  <a:buAutoNum type="alphaLcParenR"/>
                </a:pPr>
                <a:r>
                  <a:rPr lang="lt-LT" sz="7200" dirty="0" smtClean="0"/>
                  <a:t> s </a:t>
                </a:r>
                <a14:m>
                  <m:oMath xmlns:m="http://schemas.openxmlformats.org/officeDocument/2006/math">
                    <m:r>
                      <a:rPr lang="en-US" sz="7200" i="1">
                        <a:latin typeface="Cambria Math"/>
                      </a:rPr>
                      <m:t>=</m:t>
                    </m:r>
                    <m:r>
                      <a:rPr lang="lt-LT" sz="7200" b="0" i="1" smtClean="0">
                        <a:latin typeface="Cambria Math"/>
                      </a:rPr>
                      <m:t>𝑜</m:t>
                    </m:r>
                    <m:r>
                      <a:rPr lang="en-US" sz="72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lt-LT" sz="7200" b="0" i="1" smtClean="0">
                        <a:latin typeface="Cambria Math"/>
                        <a:ea typeface="Cambria Math"/>
                      </a:rPr>
                      <m:t>𝑛</m:t>
                    </m:r>
                  </m:oMath>
                </a14:m>
                <a:endParaRPr lang="en-US" sz="7200" dirty="0">
                  <a:ea typeface="Cambria Math"/>
                </a:endParaRPr>
              </a:p>
              <a:p>
                <a:pPr marL="457200" indent="-457200">
                  <a:buFont typeface="+mj-lt"/>
                  <a:buAutoNum type="alphaLcParenR"/>
                </a:pPr>
                <a:r>
                  <a:rPr lang="lt-LT" sz="7200" dirty="0" smtClean="0"/>
                  <a:t> S </a:t>
                </a:r>
                <a14:m>
                  <m:oMath xmlns:m="http://schemas.openxmlformats.org/officeDocument/2006/math">
                    <m:r>
                      <a:rPr lang="en-US" sz="7200" i="1">
                        <a:latin typeface="Cambria Math"/>
                      </a:rPr>
                      <m:t>=</m:t>
                    </m:r>
                    <m:r>
                      <a:rPr lang="lt-LT" sz="7200" b="0" i="1" smtClean="0">
                        <a:latin typeface="Cambria Math"/>
                      </a:rPr>
                      <m:t>𝑎</m:t>
                    </m:r>
                    <m:r>
                      <a:rPr lang="en-US" sz="7200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sz="72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endParaRPr lang="en-US" sz="7200" dirty="0">
                  <a:ea typeface="Cambria Math"/>
                </a:endParaRPr>
              </a:p>
              <a:p>
                <a:pPr marL="457200" indent="-457200">
                  <a:buFont typeface="+mj-lt"/>
                  <a:buAutoNum type="alphaLcParenR"/>
                </a:pPr>
                <a:endParaRPr lang="fr-FR" dirty="0"/>
              </a:p>
            </p:txBody>
          </p:sp>
        </mc:Choice>
        <mc:Fallback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6220" t="-6761" b="-1242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251520" y="570156"/>
            <a:ext cx="8640960" cy="1054250"/>
          </a:xfrm>
        </p:spPr>
        <p:txBody>
          <a:bodyPr/>
          <a:lstStyle/>
          <a:p>
            <a:r>
              <a:rPr lang="lt-LT" sz="4400" dirty="0" smtClean="0"/>
              <a:t>7. Kelio apskaičiavimo formulė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4038804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lt-LT" sz="5400" dirty="0" smtClean="0"/>
                  <a:t> </a:t>
                </a:r>
                <a14:m>
                  <m:oMath xmlns:m="http://schemas.openxmlformats.org/officeDocument/2006/math">
                    <m:r>
                      <a:rPr lang="lt-LT" sz="5400" i="1" dirty="0" smtClean="0">
                        <a:latin typeface="Cambria Math"/>
                      </a:rPr>
                      <m:t>𝐴</m:t>
                    </m:r>
                    <m:r>
                      <a:rPr lang="lt-LT" sz="5400" i="1" dirty="0" smtClean="0">
                        <a:latin typeface="Cambria Math"/>
                      </a:rPr>
                      <m:t>=</m:t>
                    </m:r>
                    <m:r>
                      <a:rPr lang="lt-LT" sz="5400" i="1" dirty="0" smtClean="0">
                        <a:latin typeface="Cambria Math"/>
                      </a:rPr>
                      <m:t>𝐹</m:t>
                    </m:r>
                    <m:r>
                      <a:rPr lang="lt-LT" sz="5400" i="1" dirty="0" smtClean="0">
                        <a:latin typeface="Cambria Math"/>
                      </a:rPr>
                      <m:t> ∙</m:t>
                    </m:r>
                    <m:r>
                      <a:rPr lang="lt-LT" sz="5400" i="1" dirty="0">
                        <a:latin typeface="Cambria Math"/>
                        <a:ea typeface="Cambria Math"/>
                      </a:rPr>
                      <m:t>h</m:t>
                    </m:r>
                    <m:r>
                      <a:rPr lang="lt-LT" sz="5400" b="0" i="1" dirty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lt-LT" sz="5400" b="0" dirty="0" smtClean="0">
                  <a:ea typeface="Cambria Math"/>
                </a:endParaRPr>
              </a:p>
              <a:p>
                <a:pPr marL="457200" indent="-457200">
                  <a:buFont typeface="+mj-lt"/>
                  <a:buAutoNum type="alphaLcParenR"/>
                </a:pPr>
                <a:r>
                  <a:rPr lang="lt-LT" sz="5400" dirty="0" smtClean="0"/>
                  <a:t> </a:t>
                </a:r>
                <a:r>
                  <a:rPr lang="en-US" sz="5400" dirty="0" smtClean="0"/>
                  <a:t>t 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5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5400" i="1">
                            <a:latin typeface="Cambria Math"/>
                          </a:rPr>
                          <m:t>𝑣</m:t>
                        </m:r>
                        <m:r>
                          <a:rPr lang="en-US" sz="54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5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54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5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5400" i="1">
                            <a:latin typeface="Cambria Math"/>
                          </a:rPr>
                          <m:t>𝑎</m:t>
                        </m:r>
                      </m:den>
                    </m:f>
                  </m:oMath>
                </a14:m>
                <a:endParaRPr lang="lt-LT" sz="5400" dirty="0" smtClean="0">
                  <a:ea typeface="Cambria Math"/>
                </a:endParaRPr>
              </a:p>
              <a:p>
                <a:pPr marL="457200" indent="-457200">
                  <a:buFont typeface="+mj-lt"/>
                  <a:buAutoNum type="alphaLcParenR"/>
                </a:pPr>
                <a:r>
                  <a:rPr lang="lt-LT" sz="5400" dirty="0" smtClean="0"/>
                  <a:t> </a:t>
                </a:r>
                <a:r>
                  <a:rPr lang="en-US" sz="5400" dirty="0" smtClean="0"/>
                  <a:t>t </a:t>
                </a:r>
                <a14:m>
                  <m:oMath xmlns:m="http://schemas.openxmlformats.org/officeDocument/2006/math">
                    <m:r>
                      <a:rPr lang="en-US" sz="5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5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5400" i="1">
                            <a:latin typeface="Cambria Math"/>
                          </a:rPr>
                          <m:t>𝑣</m:t>
                        </m:r>
                        <m:r>
                          <a:rPr lang="en-US" sz="5400" i="1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sz="5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54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en-US" sz="54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lt-LT" sz="5400" b="0" i="1" smtClean="0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endParaRPr lang="lt-LT" sz="5400" dirty="0" smtClean="0">
                  <a:ea typeface="Cambria Math"/>
                </a:endParaRPr>
              </a:p>
              <a:p>
                <a:pPr marL="457200" indent="-457200">
                  <a:buFont typeface="+mj-lt"/>
                  <a:buAutoNum type="alphaLcParenR"/>
                </a:pPr>
                <a:endParaRPr lang="fr-FR" dirty="0"/>
              </a:p>
            </p:txBody>
          </p:sp>
        </mc:Choice>
        <mc:Fallback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09" t="-50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570156"/>
            <a:ext cx="8280920" cy="842620"/>
          </a:xfrm>
        </p:spPr>
        <p:txBody>
          <a:bodyPr/>
          <a:lstStyle/>
          <a:p>
            <a:r>
              <a:rPr lang="lt-LT" sz="4800" dirty="0" smtClean="0"/>
              <a:t>8. Kuris iš šių yra laiko apskaičiavimo būdas?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2836205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1 V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1 s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1 Km/h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67544" y="570156"/>
            <a:ext cx="8280920" cy="1054250"/>
          </a:xfrm>
        </p:spPr>
        <p:txBody>
          <a:bodyPr/>
          <a:lstStyle/>
          <a:p>
            <a:r>
              <a:rPr lang="lt-LT" sz="4800" dirty="0" smtClean="0"/>
              <a:t>9. Laiko matavimo vienetas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1936894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1 h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6 h </a:t>
            </a:r>
          </a:p>
          <a:p>
            <a:pPr marL="457200" indent="-457200">
              <a:buFont typeface="+mj-lt"/>
              <a:buAutoNum type="alphaLcParenR"/>
            </a:pPr>
            <a:r>
              <a:rPr lang="lt-LT" sz="7200" dirty="0" smtClean="0"/>
              <a:t> 0,5 h</a:t>
            </a:r>
            <a:endParaRPr lang="fr-FR" sz="72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39552" y="570156"/>
            <a:ext cx="8208912" cy="1054250"/>
          </a:xfrm>
        </p:spPr>
        <p:txBody>
          <a:bodyPr/>
          <a:lstStyle/>
          <a:p>
            <a:r>
              <a:rPr lang="lt-LT" sz="4800" dirty="0" smtClean="0"/>
              <a:t>10. Kiek tai valandų - 1800 s? </a:t>
            </a: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723698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95936" y="2248347"/>
            <a:ext cx="4448816" cy="387781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dirty="0" smtClean="0"/>
              <a:t>B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B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C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A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B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B</a:t>
            </a:r>
          </a:p>
          <a:p>
            <a:pPr marL="457200" indent="-457200">
              <a:buFont typeface="+mj-lt"/>
              <a:buAutoNum type="arabicPeriod"/>
            </a:pPr>
            <a:r>
              <a:rPr lang="lt-LT" dirty="0" smtClean="0"/>
              <a:t>C </a:t>
            </a:r>
          </a:p>
          <a:p>
            <a:pPr marL="457200" indent="-457200">
              <a:buFont typeface="+mj-lt"/>
              <a:buAutoNum type="arabicPeriod"/>
            </a:pPr>
            <a:endParaRPr lang="lt-LT" dirty="0" smtClean="0"/>
          </a:p>
          <a:p>
            <a:pPr marL="457200" indent="-457200">
              <a:buFont typeface="+mj-lt"/>
              <a:buAutoNum type="arabicPeriod"/>
            </a:pPr>
            <a:endParaRPr lang="fr-FR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Teisingi atsakymai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64635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7 - 8 </a:t>
            </a:r>
            <a:r>
              <a:rPr lang="lt-LT" dirty="0" err="1" smtClean="0"/>
              <a:t>kl</a:t>
            </a:r>
            <a:r>
              <a:rPr lang="lt-LT" dirty="0" smtClean="0"/>
              <a:t>. Fizikos vadovėlis</a:t>
            </a:r>
          </a:p>
          <a:p>
            <a:r>
              <a:rPr lang="lt-LT" dirty="0" smtClean="0"/>
              <a:t>Sąvokos iš </a:t>
            </a:r>
            <a:r>
              <a:rPr lang="lt-LT" dirty="0" err="1" smtClean="0"/>
              <a:t>Vikipedijos</a:t>
            </a:r>
            <a:endParaRPr lang="lt-LT" dirty="0" smtClean="0"/>
          </a:p>
          <a:p>
            <a:r>
              <a:rPr lang="lt-LT" dirty="0" smtClean="0"/>
              <a:t>Nuotraukos </a:t>
            </a:r>
            <a:r>
              <a:rPr lang="lt-LT" smtClean="0"/>
              <a:t>iš interneto</a:t>
            </a:r>
            <a:endParaRPr lang="fr-FR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Literatūra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3658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lt-LT" dirty="0" err="1" smtClean="0"/>
              <a:t>čiū</a:t>
            </a:r>
            <a:r>
              <a:rPr lang="lt-LT" dirty="0" smtClean="0"/>
              <a:t> už dėmesį</a:t>
            </a:r>
            <a:r>
              <a:rPr lang="en-US" dirty="0" smtClean="0"/>
              <a:t>!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  <p:pic>
        <p:nvPicPr>
          <p:cNvPr id="4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272506"/>
            <a:ext cx="571500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ietas viršelis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Kietas viršelis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ietas viršelis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451</TotalTime>
  <Words>1203</Words>
  <Application>Microsoft Office PowerPoint</Application>
  <PresentationFormat>Demonstracija ekrane (4:3)</PresentationFormat>
  <Paragraphs>173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31</vt:i4>
      </vt:variant>
    </vt:vector>
  </HeadingPairs>
  <TitlesOfParts>
    <vt:vector size="32" baseType="lpstr">
      <vt:lpstr>Kietas viršelis</vt:lpstr>
      <vt:lpstr>Kelio ir laiko apskaičiavimas</vt:lpstr>
      <vt:lpstr>Turinys</vt:lpstr>
      <vt:lpstr>Kelio ir laiko sąvokos</vt:lpstr>
      <vt:lpstr>Formulės</vt:lpstr>
      <vt:lpstr>Kaip iš km/h paversti į m/s?</vt:lpstr>
      <vt:lpstr>Kaip iš m/s paversti į km/h ?</vt:lpstr>
      <vt:lpstr>Kaip iš m/min paversti į m/s? </vt:lpstr>
      <vt:lpstr>Kaip apskaičiuoti laiką?</vt:lpstr>
      <vt:lpstr>Kelio priklausomybė nuo laiko, kai vienodas greitis</vt:lpstr>
      <vt:lpstr>Kaip apskaičiuoti kelią?</vt:lpstr>
      <vt:lpstr>Laiko priklausomybė nuo kelio, kai greitis vienodas</vt:lpstr>
      <vt:lpstr>Kiti laiko apskaičiavimo būdai</vt:lpstr>
      <vt:lpstr> Atstumas – 101 km </vt:lpstr>
      <vt:lpstr>Užduotis:  Atstumas nuo Vilniaus iki Kauno yra 101 km. Automobilis šį atstumą įveikė per 1,5 h.  Koks automobilio greitis kilometrais?</vt:lpstr>
      <vt:lpstr>Užduotis</vt:lpstr>
      <vt:lpstr>Nuotraukų paaiškinimai: 1. Žingsnio ilgis – 1,2 m. 2. Atstumas, kurį turime nueiti.  </vt:lpstr>
      <vt:lpstr>Sprendimas</vt:lpstr>
      <vt:lpstr>Klausimynas</vt:lpstr>
      <vt:lpstr>1. Kaip žymimas laikas?</vt:lpstr>
      <vt:lpstr>2. Kokiais matavimo vienetais žymimas kelias?</vt:lpstr>
      <vt:lpstr>3. Kokia laiko apskaičiavimo formulė?</vt:lpstr>
      <vt:lpstr>4. Kiek 72 km/h yra m/s? </vt:lpstr>
      <vt:lpstr>5. Kiek 18 m/s yra km/h?</vt:lpstr>
      <vt:lpstr>6. Kelio žymėjimo vienetas</vt:lpstr>
      <vt:lpstr>7. Kelio apskaičiavimo formulė</vt:lpstr>
      <vt:lpstr>8. Kuris iš šių yra laiko apskaičiavimo būdas? </vt:lpstr>
      <vt:lpstr>9. Laiko matavimo vienetas </vt:lpstr>
      <vt:lpstr>10. Kiek tai valandų - 1800 s? </vt:lpstr>
      <vt:lpstr>Teisingi atsakymai</vt:lpstr>
      <vt:lpstr>Literatūra</vt:lpstr>
      <vt:lpstr>Ačiū už dėmesį! 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Inga</dc:creator>
  <cp:lastModifiedBy>Skaitytojas</cp:lastModifiedBy>
  <cp:revision>41</cp:revision>
  <dcterms:created xsi:type="dcterms:W3CDTF">2016-03-12T10:21:33Z</dcterms:created>
  <dcterms:modified xsi:type="dcterms:W3CDTF">2016-04-05T09:56:51Z</dcterms:modified>
</cp:coreProperties>
</file>