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6" r:id="rId1"/>
  </p:sldMasterIdLst>
  <p:notesMasterIdLst>
    <p:notesMasterId r:id="rId57"/>
  </p:notesMasterIdLst>
  <p:sldIdLst>
    <p:sldId id="256" r:id="rId2"/>
    <p:sldId id="257" r:id="rId3"/>
    <p:sldId id="316" r:id="rId4"/>
    <p:sldId id="258" r:id="rId5"/>
    <p:sldId id="259" r:id="rId6"/>
    <p:sldId id="265" r:id="rId7"/>
    <p:sldId id="263" r:id="rId8"/>
    <p:sldId id="264" r:id="rId9"/>
    <p:sldId id="310" r:id="rId10"/>
    <p:sldId id="311" r:id="rId11"/>
    <p:sldId id="312" r:id="rId12"/>
    <p:sldId id="313" r:id="rId13"/>
    <p:sldId id="299" r:id="rId14"/>
    <p:sldId id="301" r:id="rId15"/>
    <p:sldId id="307" r:id="rId16"/>
    <p:sldId id="308" r:id="rId17"/>
    <p:sldId id="309" r:id="rId18"/>
    <p:sldId id="314" r:id="rId19"/>
    <p:sldId id="315" r:id="rId20"/>
    <p:sldId id="268" r:id="rId21"/>
    <p:sldId id="267" r:id="rId22"/>
    <p:sldId id="266" r:id="rId23"/>
    <p:sldId id="270" r:id="rId24"/>
    <p:sldId id="271" r:id="rId25"/>
    <p:sldId id="303" r:id="rId26"/>
    <p:sldId id="304" r:id="rId27"/>
    <p:sldId id="305" r:id="rId28"/>
    <p:sldId id="306" r:id="rId29"/>
    <p:sldId id="272" r:id="rId30"/>
    <p:sldId id="273" r:id="rId31"/>
    <p:sldId id="274" r:id="rId32"/>
    <p:sldId id="275" r:id="rId33"/>
    <p:sldId id="276" r:id="rId34"/>
    <p:sldId id="302" r:id="rId35"/>
    <p:sldId id="277" r:id="rId36"/>
    <p:sldId id="278" r:id="rId37"/>
    <p:sldId id="280" r:id="rId38"/>
    <p:sldId id="279" r:id="rId39"/>
    <p:sldId id="284" r:id="rId40"/>
    <p:sldId id="283" r:id="rId41"/>
    <p:sldId id="282" r:id="rId42"/>
    <p:sldId id="281" r:id="rId43"/>
    <p:sldId id="285" r:id="rId44"/>
    <p:sldId id="289" r:id="rId45"/>
    <p:sldId id="290" r:id="rId46"/>
    <p:sldId id="291" r:id="rId47"/>
    <p:sldId id="292" r:id="rId48"/>
    <p:sldId id="295" r:id="rId49"/>
    <p:sldId id="296" r:id="rId50"/>
    <p:sldId id="294" r:id="rId51"/>
    <p:sldId id="293" r:id="rId52"/>
    <p:sldId id="298" r:id="rId53"/>
    <p:sldId id="288" r:id="rId54"/>
    <p:sldId id="269" r:id="rId55"/>
    <p:sldId id="297" r:id="rId56"/>
  </p:sldIdLst>
  <p:sldSz cx="12192000" cy="6858000"/>
  <p:notesSz cx="6858000" cy="9144000"/>
  <p:defaultTextStyle>
    <a:defPPr>
      <a:defRPr lang="lt-L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5757"/>
    <a:srgbClr val="00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59" autoAdjust="0"/>
    <p:restoredTop sz="94660"/>
  </p:normalViewPr>
  <p:slideViewPr>
    <p:cSldViewPr snapToGrid="0">
      <p:cViewPr varScale="1">
        <p:scale>
          <a:sx n="70" d="100"/>
          <a:sy n="70" d="100"/>
        </p:scale>
        <p:origin x="5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 Id="rId4" Type="http://schemas.openxmlformats.org/officeDocument/2006/relationships/image" Target="../media/image32.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 Id="rId4" Type="http://schemas.openxmlformats.org/officeDocument/2006/relationships/image" Target="../media/image32.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0FA500-6634-4130-AD0E-91D8D79A6EBC}" type="doc">
      <dgm:prSet loTypeId="urn:microsoft.com/office/officeart/2005/8/layout/vList3" loCatId="list" qsTypeId="urn:microsoft.com/office/officeart/2009/2/quickstyle/3d8" qsCatId="3D" csTypeId="urn:microsoft.com/office/officeart/2005/8/colors/colorful2" csCatId="colorful" phldr="1"/>
      <dgm:spPr/>
    </dgm:pt>
    <dgm:pt modelId="{84610BCE-6A3C-4BCA-A9DE-8F36A3BC0C4D}">
      <dgm:prSet phldrT="[Text]"/>
      <dgm:spPr/>
      <dgm:t>
        <a:bodyPr/>
        <a:lstStyle/>
        <a:p>
          <a:r>
            <a:rPr lang="lt-LT" dirty="0" smtClean="0"/>
            <a:t>Ore – 340,3 m/s</a:t>
          </a:r>
          <a:endParaRPr lang="lt-LT" dirty="0"/>
        </a:p>
      </dgm:t>
    </dgm:pt>
    <dgm:pt modelId="{6FF67FA7-701F-4DDE-9BA6-D6F624432EEC}" type="parTrans" cxnId="{109D53D6-4A11-439D-8214-536C482B9F97}">
      <dgm:prSet/>
      <dgm:spPr/>
      <dgm:t>
        <a:bodyPr/>
        <a:lstStyle/>
        <a:p>
          <a:endParaRPr lang="lt-LT"/>
        </a:p>
      </dgm:t>
    </dgm:pt>
    <dgm:pt modelId="{DF302A66-4195-41C4-BC4F-6F5661BFE439}" type="sibTrans" cxnId="{109D53D6-4A11-439D-8214-536C482B9F97}">
      <dgm:prSet/>
      <dgm:spPr/>
      <dgm:t>
        <a:bodyPr/>
        <a:lstStyle/>
        <a:p>
          <a:endParaRPr lang="lt-LT"/>
        </a:p>
      </dgm:t>
    </dgm:pt>
    <dgm:pt modelId="{4D0BF70A-871B-47F4-9F26-D752C6979684}">
      <dgm:prSet phldrT="[Text]"/>
      <dgm:spPr/>
      <dgm:t>
        <a:bodyPr/>
        <a:lstStyle/>
        <a:p>
          <a:r>
            <a:rPr lang="lt-LT" dirty="0" smtClean="0"/>
            <a:t>Vandenyje – 1433 m/s</a:t>
          </a:r>
          <a:endParaRPr lang="lt-LT" dirty="0"/>
        </a:p>
      </dgm:t>
    </dgm:pt>
    <dgm:pt modelId="{A12CE6B9-1234-4FA2-A4F3-8F2D7F72A948}" type="parTrans" cxnId="{6B4ADAD2-81C2-4D59-B817-B37C489F93CC}">
      <dgm:prSet/>
      <dgm:spPr/>
      <dgm:t>
        <a:bodyPr/>
        <a:lstStyle/>
        <a:p>
          <a:endParaRPr lang="lt-LT"/>
        </a:p>
      </dgm:t>
    </dgm:pt>
    <dgm:pt modelId="{896689EA-0979-445B-9F50-EF0EAFA032B2}" type="sibTrans" cxnId="{6B4ADAD2-81C2-4D59-B817-B37C489F93CC}">
      <dgm:prSet/>
      <dgm:spPr/>
      <dgm:t>
        <a:bodyPr/>
        <a:lstStyle/>
        <a:p>
          <a:endParaRPr lang="lt-LT"/>
        </a:p>
      </dgm:t>
    </dgm:pt>
    <dgm:pt modelId="{60918C73-49B1-4CE9-A4E8-E9FDEF0B1962}">
      <dgm:prSet phldrT="[Text]"/>
      <dgm:spPr/>
      <dgm:t>
        <a:bodyPr/>
        <a:lstStyle/>
        <a:p>
          <a:r>
            <a:rPr lang="lt-LT" dirty="0" smtClean="0"/>
            <a:t>Pliene – 6100 m/s</a:t>
          </a:r>
          <a:endParaRPr lang="lt-LT" dirty="0"/>
        </a:p>
      </dgm:t>
    </dgm:pt>
    <dgm:pt modelId="{C1F52B54-CEE7-4F0E-93E0-F9A938311F0A}" type="parTrans" cxnId="{AC630469-149D-4479-BB7D-63703CBD2492}">
      <dgm:prSet/>
      <dgm:spPr/>
      <dgm:t>
        <a:bodyPr/>
        <a:lstStyle/>
        <a:p>
          <a:endParaRPr lang="lt-LT"/>
        </a:p>
      </dgm:t>
    </dgm:pt>
    <dgm:pt modelId="{97DD6E70-077F-4B99-94FC-B873AA46C3D1}" type="sibTrans" cxnId="{AC630469-149D-4479-BB7D-63703CBD2492}">
      <dgm:prSet/>
      <dgm:spPr/>
      <dgm:t>
        <a:bodyPr/>
        <a:lstStyle/>
        <a:p>
          <a:endParaRPr lang="lt-LT"/>
        </a:p>
      </dgm:t>
    </dgm:pt>
    <dgm:pt modelId="{456B62EC-1726-4581-A89E-EA5979A1A2AE}">
      <dgm:prSet phldrT="[Text]"/>
      <dgm:spPr/>
      <dgm:t>
        <a:bodyPr/>
        <a:lstStyle/>
        <a:p>
          <a:r>
            <a:rPr lang="en-US" dirty="0" err="1" smtClean="0"/>
            <a:t>Deimante</a:t>
          </a:r>
          <a:r>
            <a:rPr lang="en-US" dirty="0" smtClean="0"/>
            <a:t> – 18350 m/s</a:t>
          </a:r>
          <a:endParaRPr lang="lt-LT" dirty="0"/>
        </a:p>
      </dgm:t>
    </dgm:pt>
    <dgm:pt modelId="{1CC9968A-6D92-499D-879F-35988A337A5C}" type="parTrans" cxnId="{A28FF9EA-50C7-4852-85F1-ABC936122C05}">
      <dgm:prSet/>
      <dgm:spPr/>
      <dgm:t>
        <a:bodyPr/>
        <a:lstStyle/>
        <a:p>
          <a:endParaRPr lang="lt-LT"/>
        </a:p>
      </dgm:t>
    </dgm:pt>
    <dgm:pt modelId="{9FB067F8-0737-4C74-8A98-EFADDC2EEB6A}" type="sibTrans" cxnId="{A28FF9EA-50C7-4852-85F1-ABC936122C05}">
      <dgm:prSet/>
      <dgm:spPr/>
      <dgm:t>
        <a:bodyPr/>
        <a:lstStyle/>
        <a:p>
          <a:endParaRPr lang="lt-LT"/>
        </a:p>
      </dgm:t>
    </dgm:pt>
    <dgm:pt modelId="{4E1A371F-80C5-4A7B-B398-ABF831CDA8BC}" type="pres">
      <dgm:prSet presAssocID="{210FA500-6634-4130-AD0E-91D8D79A6EBC}" presName="linearFlow" presStyleCnt="0">
        <dgm:presLayoutVars>
          <dgm:dir/>
          <dgm:resizeHandles val="exact"/>
        </dgm:presLayoutVars>
      </dgm:prSet>
      <dgm:spPr/>
    </dgm:pt>
    <dgm:pt modelId="{B15C70E0-DE4D-4DC2-BA66-94C9390EB63A}" type="pres">
      <dgm:prSet presAssocID="{84610BCE-6A3C-4BCA-A9DE-8F36A3BC0C4D}" presName="composite" presStyleCnt="0"/>
      <dgm:spPr/>
    </dgm:pt>
    <dgm:pt modelId="{EB0D0384-2249-4C01-ADFD-3A39563F90F6}" type="pres">
      <dgm:prSet presAssocID="{84610BCE-6A3C-4BCA-A9DE-8F36A3BC0C4D}" presName="imgShp" presStyleLbl="fgImgPlace1" presStyleIdx="0" presStyleCnt="4"/>
      <dgm:spPr>
        <a:blipFill rotWithShape="1">
          <a:blip xmlns:r="http://schemas.openxmlformats.org/officeDocument/2006/relationships" r:embed="rId1"/>
          <a:stretch>
            <a:fillRect/>
          </a:stretch>
        </a:blipFill>
      </dgm:spPr>
    </dgm:pt>
    <dgm:pt modelId="{3FECAE40-313F-4566-99CD-E6D0520C4A16}" type="pres">
      <dgm:prSet presAssocID="{84610BCE-6A3C-4BCA-A9DE-8F36A3BC0C4D}" presName="txShp" presStyleLbl="node1" presStyleIdx="0" presStyleCnt="4">
        <dgm:presLayoutVars>
          <dgm:bulletEnabled val="1"/>
        </dgm:presLayoutVars>
      </dgm:prSet>
      <dgm:spPr/>
      <dgm:t>
        <a:bodyPr/>
        <a:lstStyle/>
        <a:p>
          <a:endParaRPr lang="lt-LT"/>
        </a:p>
      </dgm:t>
    </dgm:pt>
    <dgm:pt modelId="{CC28872E-F254-4BA0-A1E5-4843A28F783B}" type="pres">
      <dgm:prSet presAssocID="{DF302A66-4195-41C4-BC4F-6F5661BFE439}" presName="spacing" presStyleCnt="0"/>
      <dgm:spPr/>
    </dgm:pt>
    <dgm:pt modelId="{CDC6B8EC-3C1A-4100-8FBB-6B767997057F}" type="pres">
      <dgm:prSet presAssocID="{4D0BF70A-871B-47F4-9F26-D752C6979684}" presName="composite" presStyleCnt="0"/>
      <dgm:spPr/>
    </dgm:pt>
    <dgm:pt modelId="{A05CA764-D6BC-4443-9E99-3C712F394184}" type="pres">
      <dgm:prSet presAssocID="{4D0BF70A-871B-47F4-9F26-D752C6979684}" presName="imgShp" presStyleLbl="fgImgPlace1" presStyleIdx="1" presStyleCnt="4"/>
      <dgm:spPr>
        <a:blipFill rotWithShape="1">
          <a:blip xmlns:r="http://schemas.openxmlformats.org/officeDocument/2006/relationships" r:embed="rId2"/>
          <a:stretch>
            <a:fillRect/>
          </a:stretch>
        </a:blipFill>
      </dgm:spPr>
    </dgm:pt>
    <dgm:pt modelId="{465B2EF9-DBFD-4240-AE68-6953226B4B09}" type="pres">
      <dgm:prSet presAssocID="{4D0BF70A-871B-47F4-9F26-D752C6979684}" presName="txShp" presStyleLbl="node1" presStyleIdx="1" presStyleCnt="4">
        <dgm:presLayoutVars>
          <dgm:bulletEnabled val="1"/>
        </dgm:presLayoutVars>
      </dgm:prSet>
      <dgm:spPr/>
      <dgm:t>
        <a:bodyPr/>
        <a:lstStyle/>
        <a:p>
          <a:endParaRPr lang="lt-LT"/>
        </a:p>
      </dgm:t>
    </dgm:pt>
    <dgm:pt modelId="{D7D5A1D0-BDA9-48DB-A940-91ADFA9CB5B2}" type="pres">
      <dgm:prSet presAssocID="{896689EA-0979-445B-9F50-EF0EAFA032B2}" presName="spacing" presStyleCnt="0"/>
      <dgm:spPr/>
    </dgm:pt>
    <dgm:pt modelId="{6DF5C1DC-437F-4712-8DC0-45D27346BE3E}" type="pres">
      <dgm:prSet presAssocID="{60918C73-49B1-4CE9-A4E8-E9FDEF0B1962}" presName="composite" presStyleCnt="0"/>
      <dgm:spPr/>
    </dgm:pt>
    <dgm:pt modelId="{13EF1854-D32C-4579-8E6B-70523957D566}" type="pres">
      <dgm:prSet presAssocID="{60918C73-49B1-4CE9-A4E8-E9FDEF0B1962}" presName="imgShp" presStyleLbl="fgImgPlace1" presStyleIdx="2" presStyleCnt="4"/>
      <dgm:spPr>
        <a:blipFill rotWithShape="1">
          <a:blip xmlns:r="http://schemas.openxmlformats.org/officeDocument/2006/relationships" r:embed="rId3"/>
          <a:stretch>
            <a:fillRect/>
          </a:stretch>
        </a:blipFill>
      </dgm:spPr>
    </dgm:pt>
    <dgm:pt modelId="{D503A210-7480-40AF-B359-C9614E6CB57A}" type="pres">
      <dgm:prSet presAssocID="{60918C73-49B1-4CE9-A4E8-E9FDEF0B1962}" presName="txShp" presStyleLbl="node1" presStyleIdx="2" presStyleCnt="4">
        <dgm:presLayoutVars>
          <dgm:bulletEnabled val="1"/>
        </dgm:presLayoutVars>
      </dgm:prSet>
      <dgm:spPr/>
      <dgm:t>
        <a:bodyPr/>
        <a:lstStyle/>
        <a:p>
          <a:endParaRPr lang="lt-LT"/>
        </a:p>
      </dgm:t>
    </dgm:pt>
    <dgm:pt modelId="{7B2D399A-E353-460A-85C6-CA7C65D496B5}" type="pres">
      <dgm:prSet presAssocID="{97DD6E70-077F-4B99-94FC-B873AA46C3D1}" presName="spacing" presStyleCnt="0"/>
      <dgm:spPr/>
    </dgm:pt>
    <dgm:pt modelId="{84FFCB15-5330-4808-BB3C-985B575771B3}" type="pres">
      <dgm:prSet presAssocID="{456B62EC-1726-4581-A89E-EA5979A1A2AE}" presName="composite" presStyleCnt="0"/>
      <dgm:spPr/>
    </dgm:pt>
    <dgm:pt modelId="{65C50DE5-D80C-43F4-8C48-D7C43EE35265}" type="pres">
      <dgm:prSet presAssocID="{456B62EC-1726-4581-A89E-EA5979A1A2AE}" presName="imgShp" presStyleLbl="fgImgPlac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l="-17000" r="-17000"/>
          </a:stretch>
        </a:blipFill>
      </dgm:spPr>
    </dgm:pt>
    <dgm:pt modelId="{F99633D2-4D71-47D3-A3AE-C81051D31BAC}" type="pres">
      <dgm:prSet presAssocID="{456B62EC-1726-4581-A89E-EA5979A1A2AE}" presName="txShp" presStyleLbl="node1" presStyleIdx="3" presStyleCnt="4">
        <dgm:presLayoutVars>
          <dgm:bulletEnabled val="1"/>
        </dgm:presLayoutVars>
      </dgm:prSet>
      <dgm:spPr/>
      <dgm:t>
        <a:bodyPr/>
        <a:lstStyle/>
        <a:p>
          <a:endParaRPr lang="lt-LT"/>
        </a:p>
      </dgm:t>
    </dgm:pt>
  </dgm:ptLst>
  <dgm:cxnLst>
    <dgm:cxn modelId="{5C4F40A2-D957-42BE-AB53-8BAD593EA815}" type="presOf" srcId="{84610BCE-6A3C-4BCA-A9DE-8F36A3BC0C4D}" destId="{3FECAE40-313F-4566-99CD-E6D0520C4A16}" srcOrd="0" destOrd="0" presId="urn:microsoft.com/office/officeart/2005/8/layout/vList3"/>
    <dgm:cxn modelId="{A28FF9EA-50C7-4852-85F1-ABC936122C05}" srcId="{210FA500-6634-4130-AD0E-91D8D79A6EBC}" destId="{456B62EC-1726-4581-A89E-EA5979A1A2AE}" srcOrd="3" destOrd="0" parTransId="{1CC9968A-6D92-499D-879F-35988A337A5C}" sibTransId="{9FB067F8-0737-4C74-8A98-EFADDC2EEB6A}"/>
    <dgm:cxn modelId="{415A1A81-0BAF-49D2-9F1E-ED83A2DB91C6}" type="presOf" srcId="{60918C73-49B1-4CE9-A4E8-E9FDEF0B1962}" destId="{D503A210-7480-40AF-B359-C9614E6CB57A}" srcOrd="0" destOrd="0" presId="urn:microsoft.com/office/officeart/2005/8/layout/vList3"/>
    <dgm:cxn modelId="{F7BC10E3-1E7F-4D4A-8198-9478764D0733}" type="presOf" srcId="{210FA500-6634-4130-AD0E-91D8D79A6EBC}" destId="{4E1A371F-80C5-4A7B-B398-ABF831CDA8BC}" srcOrd="0" destOrd="0" presId="urn:microsoft.com/office/officeart/2005/8/layout/vList3"/>
    <dgm:cxn modelId="{B79CBEC2-2FB4-42CF-988A-9A1F6E1D8849}" type="presOf" srcId="{4D0BF70A-871B-47F4-9F26-D752C6979684}" destId="{465B2EF9-DBFD-4240-AE68-6953226B4B09}" srcOrd="0" destOrd="0" presId="urn:microsoft.com/office/officeart/2005/8/layout/vList3"/>
    <dgm:cxn modelId="{AC630469-149D-4479-BB7D-63703CBD2492}" srcId="{210FA500-6634-4130-AD0E-91D8D79A6EBC}" destId="{60918C73-49B1-4CE9-A4E8-E9FDEF0B1962}" srcOrd="2" destOrd="0" parTransId="{C1F52B54-CEE7-4F0E-93E0-F9A938311F0A}" sibTransId="{97DD6E70-077F-4B99-94FC-B873AA46C3D1}"/>
    <dgm:cxn modelId="{6B4ADAD2-81C2-4D59-B817-B37C489F93CC}" srcId="{210FA500-6634-4130-AD0E-91D8D79A6EBC}" destId="{4D0BF70A-871B-47F4-9F26-D752C6979684}" srcOrd="1" destOrd="0" parTransId="{A12CE6B9-1234-4FA2-A4F3-8F2D7F72A948}" sibTransId="{896689EA-0979-445B-9F50-EF0EAFA032B2}"/>
    <dgm:cxn modelId="{109D53D6-4A11-439D-8214-536C482B9F97}" srcId="{210FA500-6634-4130-AD0E-91D8D79A6EBC}" destId="{84610BCE-6A3C-4BCA-A9DE-8F36A3BC0C4D}" srcOrd="0" destOrd="0" parTransId="{6FF67FA7-701F-4DDE-9BA6-D6F624432EEC}" sibTransId="{DF302A66-4195-41C4-BC4F-6F5661BFE439}"/>
    <dgm:cxn modelId="{6AA83210-A9DF-42AF-9042-A90284E145E2}" type="presOf" srcId="{456B62EC-1726-4581-A89E-EA5979A1A2AE}" destId="{F99633D2-4D71-47D3-A3AE-C81051D31BAC}" srcOrd="0" destOrd="0" presId="urn:microsoft.com/office/officeart/2005/8/layout/vList3"/>
    <dgm:cxn modelId="{20CE282C-3165-4D7E-AC3B-9103E0ADA6B6}" type="presParOf" srcId="{4E1A371F-80C5-4A7B-B398-ABF831CDA8BC}" destId="{B15C70E0-DE4D-4DC2-BA66-94C9390EB63A}" srcOrd="0" destOrd="0" presId="urn:microsoft.com/office/officeart/2005/8/layout/vList3"/>
    <dgm:cxn modelId="{0D1E7BFE-FF32-4DB7-B6B8-D793779ECD70}" type="presParOf" srcId="{B15C70E0-DE4D-4DC2-BA66-94C9390EB63A}" destId="{EB0D0384-2249-4C01-ADFD-3A39563F90F6}" srcOrd="0" destOrd="0" presId="urn:microsoft.com/office/officeart/2005/8/layout/vList3"/>
    <dgm:cxn modelId="{1727F9A6-E5ED-4A28-9292-92D8EA238D93}" type="presParOf" srcId="{B15C70E0-DE4D-4DC2-BA66-94C9390EB63A}" destId="{3FECAE40-313F-4566-99CD-E6D0520C4A16}" srcOrd="1" destOrd="0" presId="urn:microsoft.com/office/officeart/2005/8/layout/vList3"/>
    <dgm:cxn modelId="{49CE2D99-D603-4E5E-8740-86E7CE14F6B1}" type="presParOf" srcId="{4E1A371F-80C5-4A7B-B398-ABF831CDA8BC}" destId="{CC28872E-F254-4BA0-A1E5-4843A28F783B}" srcOrd="1" destOrd="0" presId="urn:microsoft.com/office/officeart/2005/8/layout/vList3"/>
    <dgm:cxn modelId="{8F4FA239-0FBB-4117-9523-DD736F7DBBBB}" type="presParOf" srcId="{4E1A371F-80C5-4A7B-B398-ABF831CDA8BC}" destId="{CDC6B8EC-3C1A-4100-8FBB-6B767997057F}" srcOrd="2" destOrd="0" presId="urn:microsoft.com/office/officeart/2005/8/layout/vList3"/>
    <dgm:cxn modelId="{A644F187-3E54-45B4-A471-5A6D77DB2421}" type="presParOf" srcId="{CDC6B8EC-3C1A-4100-8FBB-6B767997057F}" destId="{A05CA764-D6BC-4443-9E99-3C712F394184}" srcOrd="0" destOrd="0" presId="urn:microsoft.com/office/officeart/2005/8/layout/vList3"/>
    <dgm:cxn modelId="{ECA6DC02-4037-463A-AD8D-CC5FDFBD24F0}" type="presParOf" srcId="{CDC6B8EC-3C1A-4100-8FBB-6B767997057F}" destId="{465B2EF9-DBFD-4240-AE68-6953226B4B09}" srcOrd="1" destOrd="0" presId="urn:microsoft.com/office/officeart/2005/8/layout/vList3"/>
    <dgm:cxn modelId="{632811E3-0662-41CF-8789-F78D1E72937A}" type="presParOf" srcId="{4E1A371F-80C5-4A7B-B398-ABF831CDA8BC}" destId="{D7D5A1D0-BDA9-48DB-A940-91ADFA9CB5B2}" srcOrd="3" destOrd="0" presId="urn:microsoft.com/office/officeart/2005/8/layout/vList3"/>
    <dgm:cxn modelId="{77FB868F-FB4E-4E89-824F-EB0B74B50C00}" type="presParOf" srcId="{4E1A371F-80C5-4A7B-B398-ABF831CDA8BC}" destId="{6DF5C1DC-437F-4712-8DC0-45D27346BE3E}" srcOrd="4" destOrd="0" presId="urn:microsoft.com/office/officeart/2005/8/layout/vList3"/>
    <dgm:cxn modelId="{B35B21E8-1755-4CC6-A1C3-938446208A8E}" type="presParOf" srcId="{6DF5C1DC-437F-4712-8DC0-45D27346BE3E}" destId="{13EF1854-D32C-4579-8E6B-70523957D566}" srcOrd="0" destOrd="0" presId="urn:microsoft.com/office/officeart/2005/8/layout/vList3"/>
    <dgm:cxn modelId="{53CE8A56-720F-4387-9B99-A50DBF6648A2}" type="presParOf" srcId="{6DF5C1DC-437F-4712-8DC0-45D27346BE3E}" destId="{D503A210-7480-40AF-B359-C9614E6CB57A}" srcOrd="1" destOrd="0" presId="urn:microsoft.com/office/officeart/2005/8/layout/vList3"/>
    <dgm:cxn modelId="{E0343E12-9F3C-4565-B477-8D01972B9244}" type="presParOf" srcId="{4E1A371F-80C5-4A7B-B398-ABF831CDA8BC}" destId="{7B2D399A-E353-460A-85C6-CA7C65D496B5}" srcOrd="5" destOrd="0" presId="urn:microsoft.com/office/officeart/2005/8/layout/vList3"/>
    <dgm:cxn modelId="{A27E3276-9CAC-4A82-B770-0849115D747C}" type="presParOf" srcId="{4E1A371F-80C5-4A7B-B398-ABF831CDA8BC}" destId="{84FFCB15-5330-4808-BB3C-985B575771B3}" srcOrd="6" destOrd="0" presId="urn:microsoft.com/office/officeart/2005/8/layout/vList3"/>
    <dgm:cxn modelId="{F14DA904-5F70-4EB8-A71F-CC2DDB126FC0}" type="presParOf" srcId="{84FFCB15-5330-4808-BB3C-985B575771B3}" destId="{65C50DE5-D80C-43F4-8C48-D7C43EE35265}" srcOrd="0" destOrd="0" presId="urn:microsoft.com/office/officeart/2005/8/layout/vList3"/>
    <dgm:cxn modelId="{3614D6BA-90CF-4F64-AACC-51ADC2A5795C}" type="presParOf" srcId="{84FFCB15-5330-4808-BB3C-985B575771B3}" destId="{F99633D2-4D71-47D3-A3AE-C81051D31BAC}"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ECAE40-313F-4566-99CD-E6D0520C4A16}">
      <dsp:nvSpPr>
        <dsp:cNvPr id="0" name=""/>
        <dsp:cNvSpPr/>
      </dsp:nvSpPr>
      <dsp:spPr>
        <a:xfrm rot="10800000">
          <a:off x="1873548" y="3018"/>
          <a:ext cx="6587489" cy="857173"/>
        </a:xfrm>
        <a:prstGeom prst="homePlate">
          <a:avLst/>
        </a:prstGeom>
        <a:solidFill>
          <a:schemeClr val="accent2">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377990" tIns="160020" rIns="298704" bIns="160020" numCol="1" spcCol="1270" anchor="ctr" anchorCtr="0">
          <a:noAutofit/>
        </a:bodyPr>
        <a:lstStyle/>
        <a:p>
          <a:pPr lvl="0" algn="ctr" defTabSz="1866900">
            <a:lnSpc>
              <a:spcPct val="90000"/>
            </a:lnSpc>
            <a:spcBef>
              <a:spcPct val="0"/>
            </a:spcBef>
            <a:spcAft>
              <a:spcPct val="35000"/>
            </a:spcAft>
          </a:pPr>
          <a:r>
            <a:rPr lang="lt-LT" sz="4200" kern="1200" dirty="0" smtClean="0"/>
            <a:t>Ore – 340,3 m/s</a:t>
          </a:r>
          <a:endParaRPr lang="lt-LT" sz="4200" kern="1200" dirty="0"/>
        </a:p>
      </dsp:txBody>
      <dsp:txXfrm rot="10800000">
        <a:off x="2087841" y="3018"/>
        <a:ext cx="6373196" cy="857173"/>
      </dsp:txXfrm>
    </dsp:sp>
    <dsp:sp modelId="{EB0D0384-2249-4C01-ADFD-3A39563F90F6}">
      <dsp:nvSpPr>
        <dsp:cNvPr id="0" name=""/>
        <dsp:cNvSpPr/>
      </dsp:nvSpPr>
      <dsp:spPr>
        <a:xfrm>
          <a:off x="1444961" y="3018"/>
          <a:ext cx="857173" cy="857173"/>
        </a:xfrm>
        <a:prstGeom prst="ellipse">
          <a:avLst/>
        </a:prstGeom>
        <a:blipFill rotWithShape="1">
          <a:blip xmlns:r="http://schemas.openxmlformats.org/officeDocument/2006/relationships" r:embed="rId1"/>
          <a:stretch>
            <a:fillRect/>
          </a:stretch>
        </a:blip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465B2EF9-DBFD-4240-AE68-6953226B4B09}">
      <dsp:nvSpPr>
        <dsp:cNvPr id="0" name=""/>
        <dsp:cNvSpPr/>
      </dsp:nvSpPr>
      <dsp:spPr>
        <a:xfrm rot="10800000">
          <a:off x="1873548" y="1116064"/>
          <a:ext cx="6587489" cy="857173"/>
        </a:xfrm>
        <a:prstGeom prst="homePlate">
          <a:avLst/>
        </a:prstGeom>
        <a:solidFill>
          <a:schemeClr val="accent2">
            <a:hueOff val="319356"/>
            <a:satOff val="-1825"/>
            <a:lumOff val="1765"/>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377990" tIns="160020" rIns="298704" bIns="160020" numCol="1" spcCol="1270" anchor="ctr" anchorCtr="0">
          <a:noAutofit/>
        </a:bodyPr>
        <a:lstStyle/>
        <a:p>
          <a:pPr lvl="0" algn="ctr" defTabSz="1866900">
            <a:lnSpc>
              <a:spcPct val="90000"/>
            </a:lnSpc>
            <a:spcBef>
              <a:spcPct val="0"/>
            </a:spcBef>
            <a:spcAft>
              <a:spcPct val="35000"/>
            </a:spcAft>
          </a:pPr>
          <a:r>
            <a:rPr lang="lt-LT" sz="4200" kern="1200" dirty="0" smtClean="0"/>
            <a:t>Vandenyje – 1433 m/s</a:t>
          </a:r>
          <a:endParaRPr lang="lt-LT" sz="4200" kern="1200" dirty="0"/>
        </a:p>
      </dsp:txBody>
      <dsp:txXfrm rot="10800000">
        <a:off x="2087841" y="1116064"/>
        <a:ext cx="6373196" cy="857173"/>
      </dsp:txXfrm>
    </dsp:sp>
    <dsp:sp modelId="{A05CA764-D6BC-4443-9E99-3C712F394184}">
      <dsp:nvSpPr>
        <dsp:cNvPr id="0" name=""/>
        <dsp:cNvSpPr/>
      </dsp:nvSpPr>
      <dsp:spPr>
        <a:xfrm>
          <a:off x="1444961" y="1116064"/>
          <a:ext cx="857173" cy="857173"/>
        </a:xfrm>
        <a:prstGeom prst="ellipse">
          <a:avLst/>
        </a:prstGeom>
        <a:blipFill rotWithShape="1">
          <a:blip xmlns:r="http://schemas.openxmlformats.org/officeDocument/2006/relationships" r:embed="rId2"/>
          <a:stretch>
            <a:fillRect/>
          </a:stretch>
        </a:blip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D503A210-7480-40AF-B359-C9614E6CB57A}">
      <dsp:nvSpPr>
        <dsp:cNvPr id="0" name=""/>
        <dsp:cNvSpPr/>
      </dsp:nvSpPr>
      <dsp:spPr>
        <a:xfrm rot="10800000">
          <a:off x="1873548" y="2229111"/>
          <a:ext cx="6587489" cy="857173"/>
        </a:xfrm>
        <a:prstGeom prst="homePlate">
          <a:avLst/>
        </a:prstGeom>
        <a:solidFill>
          <a:schemeClr val="accent2">
            <a:hueOff val="638711"/>
            <a:satOff val="-3650"/>
            <a:lumOff val="353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377990" tIns="160020" rIns="298704" bIns="160020" numCol="1" spcCol="1270" anchor="ctr" anchorCtr="0">
          <a:noAutofit/>
        </a:bodyPr>
        <a:lstStyle/>
        <a:p>
          <a:pPr lvl="0" algn="ctr" defTabSz="1866900">
            <a:lnSpc>
              <a:spcPct val="90000"/>
            </a:lnSpc>
            <a:spcBef>
              <a:spcPct val="0"/>
            </a:spcBef>
            <a:spcAft>
              <a:spcPct val="35000"/>
            </a:spcAft>
          </a:pPr>
          <a:r>
            <a:rPr lang="lt-LT" sz="4200" kern="1200" dirty="0" smtClean="0"/>
            <a:t>Pliene – 6100 m/s</a:t>
          </a:r>
          <a:endParaRPr lang="lt-LT" sz="4200" kern="1200" dirty="0"/>
        </a:p>
      </dsp:txBody>
      <dsp:txXfrm rot="10800000">
        <a:off x="2087841" y="2229111"/>
        <a:ext cx="6373196" cy="857173"/>
      </dsp:txXfrm>
    </dsp:sp>
    <dsp:sp modelId="{13EF1854-D32C-4579-8E6B-70523957D566}">
      <dsp:nvSpPr>
        <dsp:cNvPr id="0" name=""/>
        <dsp:cNvSpPr/>
      </dsp:nvSpPr>
      <dsp:spPr>
        <a:xfrm>
          <a:off x="1444961" y="2229111"/>
          <a:ext cx="857173" cy="857173"/>
        </a:xfrm>
        <a:prstGeom prst="ellipse">
          <a:avLst/>
        </a:prstGeom>
        <a:blipFill rotWithShape="1">
          <a:blip xmlns:r="http://schemas.openxmlformats.org/officeDocument/2006/relationships" r:embed="rId3"/>
          <a:stretch>
            <a:fillRect/>
          </a:stretch>
        </a:blip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F99633D2-4D71-47D3-A3AE-C81051D31BAC}">
      <dsp:nvSpPr>
        <dsp:cNvPr id="0" name=""/>
        <dsp:cNvSpPr/>
      </dsp:nvSpPr>
      <dsp:spPr>
        <a:xfrm rot="10800000">
          <a:off x="1873548" y="3342157"/>
          <a:ext cx="6587489" cy="857173"/>
        </a:xfrm>
        <a:prstGeom prst="homePlate">
          <a:avLst/>
        </a:prstGeom>
        <a:solidFill>
          <a:schemeClr val="accent2">
            <a:hueOff val="958067"/>
            <a:satOff val="-5475"/>
            <a:lumOff val="5295"/>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377990" tIns="160020" rIns="298704" bIns="160020" numCol="1" spcCol="1270" anchor="ctr" anchorCtr="0">
          <a:noAutofit/>
        </a:bodyPr>
        <a:lstStyle/>
        <a:p>
          <a:pPr lvl="0" algn="ctr" defTabSz="1866900">
            <a:lnSpc>
              <a:spcPct val="90000"/>
            </a:lnSpc>
            <a:spcBef>
              <a:spcPct val="0"/>
            </a:spcBef>
            <a:spcAft>
              <a:spcPct val="35000"/>
            </a:spcAft>
          </a:pPr>
          <a:r>
            <a:rPr lang="en-US" sz="4200" kern="1200" dirty="0" err="1" smtClean="0"/>
            <a:t>Deimante</a:t>
          </a:r>
          <a:r>
            <a:rPr lang="en-US" sz="4200" kern="1200" dirty="0" smtClean="0"/>
            <a:t> – 18350 m/s</a:t>
          </a:r>
          <a:endParaRPr lang="lt-LT" sz="4200" kern="1200" dirty="0"/>
        </a:p>
      </dsp:txBody>
      <dsp:txXfrm rot="10800000">
        <a:off x="2087841" y="3342157"/>
        <a:ext cx="6373196" cy="857173"/>
      </dsp:txXfrm>
    </dsp:sp>
    <dsp:sp modelId="{65C50DE5-D80C-43F4-8C48-D7C43EE35265}">
      <dsp:nvSpPr>
        <dsp:cNvPr id="0" name=""/>
        <dsp:cNvSpPr/>
      </dsp:nvSpPr>
      <dsp:spPr>
        <a:xfrm>
          <a:off x="1444961" y="3342157"/>
          <a:ext cx="857173" cy="857173"/>
        </a:xfrm>
        <a:prstGeom prst="ellipse">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l="-17000" r="-17000"/>
          </a:stretch>
        </a:blip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lt-L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0310C6-7F66-49E8-AF62-A28CA6A21DDB}" type="datetimeFigureOut">
              <a:rPr lang="lt-LT" smtClean="0"/>
              <a:t>2016-04-04</a:t>
            </a:fld>
            <a:endParaRPr lang="lt-L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lt-L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lt-L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lt-L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4B83EC-BDE7-4E5A-B11A-2AE4B90F2C6B}" type="slidenum">
              <a:rPr lang="lt-LT" smtClean="0"/>
              <a:t>‹#›</a:t>
            </a:fld>
            <a:endParaRPr lang="lt-LT"/>
          </a:p>
        </p:txBody>
      </p:sp>
    </p:spTree>
    <p:extLst>
      <p:ext uri="{BB962C8B-B14F-4D97-AF65-F5344CB8AC3E}">
        <p14:creationId xmlns:p14="http://schemas.microsoft.com/office/powerpoint/2010/main" val="1219850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t-LT"/>
          </a:p>
        </p:txBody>
      </p:sp>
      <p:sp>
        <p:nvSpPr>
          <p:cNvPr id="4" name="Slide Number Placeholder 3"/>
          <p:cNvSpPr>
            <a:spLocks noGrp="1"/>
          </p:cNvSpPr>
          <p:nvPr>
            <p:ph type="sldNum" sz="quarter" idx="10"/>
          </p:nvPr>
        </p:nvSpPr>
        <p:spPr/>
        <p:txBody>
          <a:bodyPr/>
          <a:lstStyle/>
          <a:p>
            <a:fld id="{FF4B83EC-BDE7-4E5A-B11A-2AE4B90F2C6B}" type="slidenum">
              <a:rPr lang="lt-LT" smtClean="0"/>
              <a:t>14</a:t>
            </a:fld>
            <a:endParaRPr lang="lt-LT"/>
          </a:p>
        </p:txBody>
      </p:sp>
    </p:spTree>
    <p:extLst>
      <p:ext uri="{BB962C8B-B14F-4D97-AF65-F5344CB8AC3E}">
        <p14:creationId xmlns:p14="http://schemas.microsoft.com/office/powerpoint/2010/main" val="1920440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t-LT"/>
          </a:p>
        </p:txBody>
      </p:sp>
      <p:sp>
        <p:nvSpPr>
          <p:cNvPr id="4" name="Slide Number Placeholder 3"/>
          <p:cNvSpPr>
            <a:spLocks noGrp="1"/>
          </p:cNvSpPr>
          <p:nvPr>
            <p:ph type="sldNum" sz="quarter" idx="10"/>
          </p:nvPr>
        </p:nvSpPr>
        <p:spPr/>
        <p:txBody>
          <a:bodyPr/>
          <a:lstStyle/>
          <a:p>
            <a:fld id="{FF4B83EC-BDE7-4E5A-B11A-2AE4B90F2C6B}" type="slidenum">
              <a:rPr lang="lt-LT" smtClean="0"/>
              <a:t>17</a:t>
            </a:fld>
            <a:endParaRPr lang="lt-LT"/>
          </a:p>
        </p:txBody>
      </p:sp>
    </p:spTree>
    <p:extLst>
      <p:ext uri="{BB962C8B-B14F-4D97-AF65-F5344CB8AC3E}">
        <p14:creationId xmlns:p14="http://schemas.microsoft.com/office/powerpoint/2010/main" val="4097252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AD3C912E-DAD8-408C-8AB2-D3E96F9BD5DF}" type="datetime1">
              <a:rPr lang="lt-LT" smtClean="0"/>
              <a:t>2016-04-04</a:t>
            </a:fld>
            <a:endParaRPr lang="lt-LT"/>
          </a:p>
        </p:txBody>
      </p:sp>
      <p:sp>
        <p:nvSpPr>
          <p:cNvPr id="5" name="Footer Placeholder 4"/>
          <p:cNvSpPr>
            <a:spLocks noGrp="1"/>
          </p:cNvSpPr>
          <p:nvPr>
            <p:ph type="ftr" sz="quarter" idx="11"/>
          </p:nvPr>
        </p:nvSpPr>
        <p:spPr>
          <a:xfrm>
            <a:off x="1876424" y="5410201"/>
            <a:ext cx="5124886" cy="365125"/>
          </a:xfrm>
        </p:spPr>
        <p:txBody>
          <a:bodyPr/>
          <a:lstStyle/>
          <a:p>
            <a:r>
              <a:rPr lang="lt-LT" smtClean="0"/>
              <a:t>Fizika</a:t>
            </a:r>
            <a:endParaRPr lang="lt-LT"/>
          </a:p>
        </p:txBody>
      </p:sp>
      <p:sp>
        <p:nvSpPr>
          <p:cNvPr id="6" name="Slide Number Placeholder 5"/>
          <p:cNvSpPr>
            <a:spLocks noGrp="1"/>
          </p:cNvSpPr>
          <p:nvPr>
            <p:ph type="sldNum" sz="quarter" idx="12"/>
          </p:nvPr>
        </p:nvSpPr>
        <p:spPr>
          <a:xfrm>
            <a:off x="9896911" y="5410199"/>
            <a:ext cx="771089" cy="365125"/>
          </a:xfrm>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158684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516B39-6C42-419D-99C2-CF565CDC15F7}" type="datetime1">
              <a:rPr lang="lt-LT" smtClean="0"/>
              <a:t>2016-04-04</a:t>
            </a:fld>
            <a:endParaRPr lang="lt-LT"/>
          </a:p>
        </p:txBody>
      </p:sp>
      <p:sp>
        <p:nvSpPr>
          <p:cNvPr id="5" name="Footer Placeholder 4"/>
          <p:cNvSpPr>
            <a:spLocks noGrp="1"/>
          </p:cNvSpPr>
          <p:nvPr>
            <p:ph type="ftr" sz="quarter" idx="11"/>
          </p:nvPr>
        </p:nvSpPr>
        <p:spPr/>
        <p:txBody>
          <a:bodyPr/>
          <a:lstStyle/>
          <a:p>
            <a:r>
              <a:rPr lang="lt-LT" smtClean="0"/>
              <a:t>Fizika</a:t>
            </a:r>
            <a:endParaRPr lang="lt-LT"/>
          </a:p>
        </p:txBody>
      </p:sp>
      <p:sp>
        <p:nvSpPr>
          <p:cNvPr id="6" name="Slide Number Placeholder 5"/>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2875316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DD3E41-FD35-4E42-835E-01059897C672}" type="datetime1">
              <a:rPr lang="lt-LT" smtClean="0"/>
              <a:t>2016-04-04</a:t>
            </a:fld>
            <a:endParaRPr lang="lt-LT"/>
          </a:p>
        </p:txBody>
      </p:sp>
      <p:sp>
        <p:nvSpPr>
          <p:cNvPr id="5" name="Footer Placeholder 4"/>
          <p:cNvSpPr>
            <a:spLocks noGrp="1"/>
          </p:cNvSpPr>
          <p:nvPr>
            <p:ph type="ftr" sz="quarter" idx="11"/>
          </p:nvPr>
        </p:nvSpPr>
        <p:spPr/>
        <p:txBody>
          <a:bodyPr/>
          <a:lstStyle/>
          <a:p>
            <a:r>
              <a:rPr lang="lt-LT" smtClean="0"/>
              <a:t>Fizika</a:t>
            </a:r>
            <a:endParaRPr lang="lt-LT"/>
          </a:p>
        </p:txBody>
      </p:sp>
      <p:sp>
        <p:nvSpPr>
          <p:cNvPr id="6" name="Slide Number Placeholder 5"/>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529819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3A1E46C-C115-4F22-9E49-93600889F366}" type="datetime1">
              <a:rPr lang="lt-LT" smtClean="0"/>
              <a:t>2016-04-04</a:t>
            </a:fld>
            <a:endParaRPr lang="lt-LT"/>
          </a:p>
        </p:txBody>
      </p:sp>
      <p:sp>
        <p:nvSpPr>
          <p:cNvPr id="6" name="Footer Placeholder 5"/>
          <p:cNvSpPr>
            <a:spLocks noGrp="1"/>
          </p:cNvSpPr>
          <p:nvPr>
            <p:ph type="ftr" sz="quarter" idx="11"/>
          </p:nvPr>
        </p:nvSpPr>
        <p:spPr/>
        <p:txBody>
          <a:bodyPr/>
          <a:lstStyle/>
          <a:p>
            <a:r>
              <a:rPr lang="lt-LT" smtClean="0"/>
              <a:t>Fizika</a:t>
            </a:r>
            <a:endParaRPr lang="lt-LT"/>
          </a:p>
        </p:txBody>
      </p:sp>
      <p:sp>
        <p:nvSpPr>
          <p:cNvPr id="7" name="Slide Number Placeholder 6"/>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1688636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C7413A8-8201-4AA8-84B5-84C7F57F0BCB}" type="datetime1">
              <a:rPr lang="lt-LT" smtClean="0"/>
              <a:t>2016-04-04</a:t>
            </a:fld>
            <a:endParaRPr lang="lt-LT"/>
          </a:p>
        </p:txBody>
      </p:sp>
      <p:sp>
        <p:nvSpPr>
          <p:cNvPr id="8" name="Footer Placeholder 7"/>
          <p:cNvSpPr>
            <a:spLocks noGrp="1"/>
          </p:cNvSpPr>
          <p:nvPr>
            <p:ph type="ftr" sz="quarter" idx="11"/>
          </p:nvPr>
        </p:nvSpPr>
        <p:spPr/>
        <p:txBody>
          <a:bodyPr/>
          <a:lstStyle/>
          <a:p>
            <a:r>
              <a:rPr lang="lt-LT" smtClean="0"/>
              <a:t>Fizika</a:t>
            </a:r>
            <a:endParaRPr lang="lt-LT"/>
          </a:p>
        </p:txBody>
      </p:sp>
      <p:sp>
        <p:nvSpPr>
          <p:cNvPr id="9" name="Slide Number Placeholder 8"/>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3839901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CC4F9DE-0373-4500-9952-3995F8C6BABC}" type="datetime1">
              <a:rPr lang="lt-LT" smtClean="0"/>
              <a:t>2016-04-04</a:t>
            </a:fld>
            <a:endParaRPr lang="lt-LT"/>
          </a:p>
        </p:txBody>
      </p:sp>
      <p:sp>
        <p:nvSpPr>
          <p:cNvPr id="4" name="Footer Placeholder 3"/>
          <p:cNvSpPr>
            <a:spLocks noGrp="1"/>
          </p:cNvSpPr>
          <p:nvPr>
            <p:ph type="ftr" sz="quarter" idx="11"/>
          </p:nvPr>
        </p:nvSpPr>
        <p:spPr/>
        <p:txBody>
          <a:bodyPr/>
          <a:lstStyle/>
          <a:p>
            <a:r>
              <a:rPr lang="lt-LT" smtClean="0"/>
              <a:t>Fizika</a:t>
            </a:r>
            <a:endParaRPr lang="lt-LT"/>
          </a:p>
        </p:txBody>
      </p:sp>
      <p:sp>
        <p:nvSpPr>
          <p:cNvPr id="5" name="Slide Number Placeholder 4"/>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3824641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AA33B4-3C76-4244-87F6-8F8FA00D0068}" type="datetime1">
              <a:rPr lang="lt-LT" smtClean="0"/>
              <a:t>2016-04-04</a:t>
            </a:fld>
            <a:endParaRPr lang="lt-LT"/>
          </a:p>
        </p:txBody>
      </p:sp>
      <p:sp>
        <p:nvSpPr>
          <p:cNvPr id="3" name="Footer Placeholder 2"/>
          <p:cNvSpPr>
            <a:spLocks noGrp="1"/>
          </p:cNvSpPr>
          <p:nvPr>
            <p:ph type="ftr" sz="quarter" idx="11"/>
          </p:nvPr>
        </p:nvSpPr>
        <p:spPr/>
        <p:txBody>
          <a:bodyPr/>
          <a:lstStyle/>
          <a:p>
            <a:r>
              <a:rPr lang="lt-LT" smtClean="0"/>
              <a:t>Fizika</a:t>
            </a:r>
            <a:endParaRPr lang="lt-LT"/>
          </a:p>
        </p:txBody>
      </p:sp>
      <p:sp>
        <p:nvSpPr>
          <p:cNvPr id="4" name="Slide Number Placeholder 3"/>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1695432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F4634A-4617-4DB9-94D4-022A7575F099}" type="datetime1">
              <a:rPr lang="lt-LT" smtClean="0"/>
              <a:t>2016-04-04</a:t>
            </a:fld>
            <a:endParaRPr lang="lt-LT"/>
          </a:p>
        </p:txBody>
      </p:sp>
      <p:sp>
        <p:nvSpPr>
          <p:cNvPr id="6" name="Footer Placeholder 5"/>
          <p:cNvSpPr>
            <a:spLocks noGrp="1"/>
          </p:cNvSpPr>
          <p:nvPr>
            <p:ph type="ftr" sz="quarter" idx="11"/>
          </p:nvPr>
        </p:nvSpPr>
        <p:spPr/>
        <p:txBody>
          <a:bodyPr/>
          <a:lstStyle/>
          <a:p>
            <a:r>
              <a:rPr lang="lt-LT" smtClean="0"/>
              <a:t>Fizika</a:t>
            </a:r>
            <a:endParaRPr lang="lt-LT"/>
          </a:p>
        </p:txBody>
      </p:sp>
      <p:sp>
        <p:nvSpPr>
          <p:cNvPr id="7" name="Slide Number Placeholder 6"/>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1267843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A6E483-4098-486F-BC15-32ACBEE8FBEC}" type="datetime1">
              <a:rPr lang="lt-LT" smtClean="0"/>
              <a:t>2016-04-04</a:t>
            </a:fld>
            <a:endParaRPr lang="lt-LT"/>
          </a:p>
        </p:txBody>
      </p:sp>
      <p:sp>
        <p:nvSpPr>
          <p:cNvPr id="6" name="Footer Placeholder 5"/>
          <p:cNvSpPr>
            <a:spLocks noGrp="1"/>
          </p:cNvSpPr>
          <p:nvPr>
            <p:ph type="ftr" sz="quarter" idx="11"/>
          </p:nvPr>
        </p:nvSpPr>
        <p:spPr/>
        <p:txBody>
          <a:bodyPr/>
          <a:lstStyle/>
          <a:p>
            <a:r>
              <a:rPr lang="lt-LT" smtClean="0"/>
              <a:t>Fizika</a:t>
            </a:r>
            <a:endParaRPr lang="lt-LT"/>
          </a:p>
        </p:txBody>
      </p:sp>
      <p:sp>
        <p:nvSpPr>
          <p:cNvPr id="7" name="Slide Number Placeholder 6"/>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4287159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384716-F9DE-4AE0-A4BC-D79D56AB91AC}" type="datetime1">
              <a:rPr lang="lt-LT" smtClean="0"/>
              <a:t>2016-04-04</a:t>
            </a:fld>
            <a:endParaRPr lang="lt-LT"/>
          </a:p>
        </p:txBody>
      </p:sp>
      <p:sp>
        <p:nvSpPr>
          <p:cNvPr id="6" name="Footer Placeholder 5"/>
          <p:cNvSpPr>
            <a:spLocks noGrp="1"/>
          </p:cNvSpPr>
          <p:nvPr>
            <p:ph type="ftr" sz="quarter" idx="11"/>
          </p:nvPr>
        </p:nvSpPr>
        <p:spPr/>
        <p:txBody>
          <a:bodyPr/>
          <a:lstStyle/>
          <a:p>
            <a:r>
              <a:rPr lang="lt-LT" smtClean="0"/>
              <a:t>Fizika</a:t>
            </a:r>
            <a:endParaRPr lang="lt-LT"/>
          </a:p>
        </p:txBody>
      </p:sp>
      <p:sp>
        <p:nvSpPr>
          <p:cNvPr id="7" name="Slide Number Placeholder 6"/>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175390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3A45990-A469-4006-BE2F-D06642A8A203}" type="datetime1">
              <a:rPr lang="lt-LT" smtClean="0"/>
              <a:t>2016-04-04</a:t>
            </a:fld>
            <a:endParaRPr lang="lt-LT"/>
          </a:p>
        </p:txBody>
      </p:sp>
      <p:sp>
        <p:nvSpPr>
          <p:cNvPr id="6" name="Footer Placeholder 5"/>
          <p:cNvSpPr>
            <a:spLocks noGrp="1"/>
          </p:cNvSpPr>
          <p:nvPr>
            <p:ph type="ftr" sz="quarter" idx="11"/>
          </p:nvPr>
        </p:nvSpPr>
        <p:spPr/>
        <p:txBody>
          <a:bodyPr/>
          <a:lstStyle/>
          <a:p>
            <a:r>
              <a:rPr lang="lt-LT" smtClean="0"/>
              <a:t>Fizika</a:t>
            </a:r>
            <a:endParaRPr lang="lt-LT"/>
          </a:p>
        </p:txBody>
      </p:sp>
      <p:sp>
        <p:nvSpPr>
          <p:cNvPr id="7" name="Slide Number Placeholder 6"/>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1763836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29E09E-1FAD-490F-BCBE-D1EEC2DBE222}" type="datetime1">
              <a:rPr lang="lt-LT" smtClean="0"/>
              <a:t>2016-04-04</a:t>
            </a:fld>
            <a:endParaRPr lang="lt-LT"/>
          </a:p>
        </p:txBody>
      </p:sp>
      <p:sp>
        <p:nvSpPr>
          <p:cNvPr id="6" name="Footer Placeholder 5"/>
          <p:cNvSpPr>
            <a:spLocks noGrp="1"/>
          </p:cNvSpPr>
          <p:nvPr>
            <p:ph type="ftr" sz="quarter" idx="11"/>
          </p:nvPr>
        </p:nvSpPr>
        <p:spPr/>
        <p:txBody>
          <a:bodyPr/>
          <a:lstStyle/>
          <a:p>
            <a:r>
              <a:rPr lang="lt-LT" smtClean="0"/>
              <a:t>Fizika</a:t>
            </a:r>
            <a:endParaRPr lang="lt-LT"/>
          </a:p>
        </p:txBody>
      </p:sp>
      <p:sp>
        <p:nvSpPr>
          <p:cNvPr id="7" name="Slide Number Placeholder 6"/>
          <p:cNvSpPr>
            <a:spLocks noGrp="1"/>
          </p:cNvSpPr>
          <p:nvPr>
            <p:ph type="sldNum" sz="quarter" idx="12"/>
          </p:nvPr>
        </p:nvSpPr>
        <p:spPr/>
        <p:txBody>
          <a:bodyPr/>
          <a:lstStyle/>
          <a:p>
            <a:fld id="{0D5F3E2B-F39F-45E2-8882-B4A97BB2747C}" type="slidenum">
              <a:rPr lang="lt-LT" smtClean="0"/>
              <a:t>‹#›</a:t>
            </a:fld>
            <a:endParaRPr lang="lt-LT"/>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83147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1FAF06-EC06-4D5C-BCD2-9A6D33814D43}" type="datetime1">
              <a:rPr lang="lt-LT" smtClean="0"/>
              <a:t>2016-04-04</a:t>
            </a:fld>
            <a:endParaRPr lang="lt-LT"/>
          </a:p>
        </p:txBody>
      </p:sp>
      <p:sp>
        <p:nvSpPr>
          <p:cNvPr id="6" name="Footer Placeholder 5"/>
          <p:cNvSpPr>
            <a:spLocks noGrp="1"/>
          </p:cNvSpPr>
          <p:nvPr>
            <p:ph type="ftr" sz="quarter" idx="11"/>
          </p:nvPr>
        </p:nvSpPr>
        <p:spPr/>
        <p:txBody>
          <a:bodyPr/>
          <a:lstStyle/>
          <a:p>
            <a:r>
              <a:rPr lang="lt-LT" smtClean="0"/>
              <a:t>Fizika</a:t>
            </a:r>
            <a:endParaRPr lang="lt-LT"/>
          </a:p>
        </p:txBody>
      </p:sp>
      <p:sp>
        <p:nvSpPr>
          <p:cNvPr id="7" name="Slide Number Placeholder 6"/>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317123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70A5D9AE-F17C-4D37-8D1B-0FDCC3A846E5}" type="datetime1">
              <a:rPr lang="lt-LT" smtClean="0"/>
              <a:t>2016-04-04</a:t>
            </a:fld>
            <a:endParaRPr lang="lt-LT"/>
          </a:p>
        </p:txBody>
      </p:sp>
      <p:sp>
        <p:nvSpPr>
          <p:cNvPr id="4" name="Footer Placeholder 3"/>
          <p:cNvSpPr>
            <a:spLocks noGrp="1"/>
          </p:cNvSpPr>
          <p:nvPr>
            <p:ph type="ftr" sz="quarter" idx="11"/>
          </p:nvPr>
        </p:nvSpPr>
        <p:spPr/>
        <p:txBody>
          <a:bodyPr/>
          <a:lstStyle/>
          <a:p>
            <a:r>
              <a:rPr lang="lt-LT" smtClean="0"/>
              <a:t>Fizika</a:t>
            </a:r>
            <a:endParaRPr lang="lt-LT"/>
          </a:p>
        </p:txBody>
      </p:sp>
      <p:sp>
        <p:nvSpPr>
          <p:cNvPr id="5" name="Slide Number Placeholder 4"/>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2983284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32CD8B0-6E29-4F5B-8C98-A2DFEF6D2CF9}" type="datetime1">
              <a:rPr lang="lt-LT" smtClean="0"/>
              <a:t>2016-04-04</a:t>
            </a:fld>
            <a:endParaRPr lang="lt-LT"/>
          </a:p>
        </p:txBody>
      </p:sp>
      <p:sp>
        <p:nvSpPr>
          <p:cNvPr id="4" name="Footer Placeholder 3"/>
          <p:cNvSpPr>
            <a:spLocks noGrp="1"/>
          </p:cNvSpPr>
          <p:nvPr>
            <p:ph type="ftr" sz="quarter" idx="11"/>
          </p:nvPr>
        </p:nvSpPr>
        <p:spPr/>
        <p:txBody>
          <a:bodyPr/>
          <a:lstStyle/>
          <a:p>
            <a:r>
              <a:rPr lang="lt-LT" smtClean="0"/>
              <a:t>Fizika</a:t>
            </a:r>
            <a:endParaRPr lang="lt-LT"/>
          </a:p>
        </p:txBody>
      </p:sp>
      <p:sp>
        <p:nvSpPr>
          <p:cNvPr id="5" name="Slide Number Placeholder 4"/>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2188675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79CE9FC-0C38-485D-B8EE-43661AF7386E}" type="datetime1">
              <a:rPr lang="lt-LT" smtClean="0"/>
              <a:t>2016-04-04</a:t>
            </a:fld>
            <a:endParaRPr lang="lt-LT"/>
          </a:p>
        </p:txBody>
      </p:sp>
      <p:sp>
        <p:nvSpPr>
          <p:cNvPr id="5" name="Footer Placeholder 4"/>
          <p:cNvSpPr>
            <a:spLocks noGrp="1"/>
          </p:cNvSpPr>
          <p:nvPr>
            <p:ph type="ftr" sz="quarter" idx="11"/>
          </p:nvPr>
        </p:nvSpPr>
        <p:spPr/>
        <p:txBody>
          <a:bodyPr/>
          <a:lstStyle/>
          <a:p>
            <a:r>
              <a:rPr lang="lt-LT" smtClean="0"/>
              <a:t>Fizika</a:t>
            </a:r>
            <a:endParaRPr lang="lt-LT"/>
          </a:p>
        </p:txBody>
      </p:sp>
      <p:sp>
        <p:nvSpPr>
          <p:cNvPr id="6" name="Slide Number Placeholder 5"/>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196992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177B4CE-68E0-419B-85C0-CE27C3AACD34}" type="datetime1">
              <a:rPr lang="lt-LT" smtClean="0"/>
              <a:t>2016-04-04</a:t>
            </a:fld>
            <a:endParaRPr lang="lt-LT"/>
          </a:p>
        </p:txBody>
      </p:sp>
      <p:sp>
        <p:nvSpPr>
          <p:cNvPr id="5" name="Footer Placeholder 4"/>
          <p:cNvSpPr>
            <a:spLocks noGrp="1"/>
          </p:cNvSpPr>
          <p:nvPr>
            <p:ph type="ftr" sz="quarter" idx="11"/>
          </p:nvPr>
        </p:nvSpPr>
        <p:spPr/>
        <p:txBody>
          <a:bodyPr/>
          <a:lstStyle/>
          <a:p>
            <a:r>
              <a:rPr lang="lt-LT" smtClean="0"/>
              <a:t>Fizika</a:t>
            </a:r>
            <a:endParaRPr lang="lt-LT"/>
          </a:p>
        </p:txBody>
      </p:sp>
      <p:sp>
        <p:nvSpPr>
          <p:cNvPr id="6" name="Slide Number Placeholder 5"/>
          <p:cNvSpPr>
            <a:spLocks noGrp="1"/>
          </p:cNvSpPr>
          <p:nvPr>
            <p:ph type="sldNum" sz="quarter" idx="12"/>
          </p:nvPr>
        </p:nvSpPr>
        <p:spPr/>
        <p:txBody>
          <a:bodyPr/>
          <a:lstStyle/>
          <a:p>
            <a:fld id="{0D5F3E2B-F39F-45E2-8882-B4A97BB2747C}" type="slidenum">
              <a:rPr lang="lt-LT" smtClean="0"/>
              <a:t>‹#›</a:t>
            </a:fld>
            <a:endParaRPr lang="lt-LT"/>
          </a:p>
        </p:txBody>
      </p:sp>
    </p:spTree>
    <p:extLst>
      <p:ext uri="{BB962C8B-B14F-4D97-AF65-F5344CB8AC3E}">
        <p14:creationId xmlns:p14="http://schemas.microsoft.com/office/powerpoint/2010/main" val="4130890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B5F59D-33DD-4FC6-9DAD-0C83ABAA08C7}" type="datetime1">
              <a:rPr lang="lt-LT" smtClean="0"/>
              <a:t>2016-04-04</a:t>
            </a:fld>
            <a:endParaRPr lang="lt-LT"/>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r>
              <a:rPr lang="lt-LT" smtClean="0"/>
              <a:t>Fizika</a:t>
            </a:r>
            <a:endParaRPr lang="lt-LT"/>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D5F3E2B-F39F-45E2-8882-B4A97BB2747C}" type="slidenum">
              <a:rPr lang="lt-LT" smtClean="0"/>
              <a:t>‹#›</a:t>
            </a:fld>
            <a:endParaRPr lang="lt-LT"/>
          </a:p>
        </p:txBody>
      </p:sp>
    </p:spTree>
    <p:extLst>
      <p:ext uri="{BB962C8B-B14F-4D97-AF65-F5344CB8AC3E}">
        <p14:creationId xmlns:p14="http://schemas.microsoft.com/office/powerpoint/2010/main" val="62749808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hf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23.xml"/><Relationship Id="rId13" Type="http://schemas.openxmlformats.org/officeDocument/2006/relationships/slide" Target="slide40.xml"/><Relationship Id="rId3" Type="http://schemas.openxmlformats.org/officeDocument/2006/relationships/slide" Target="slide4.xml"/><Relationship Id="rId7" Type="http://schemas.openxmlformats.org/officeDocument/2006/relationships/slide" Target="slide20.xml"/><Relationship Id="rId12" Type="http://schemas.openxmlformats.org/officeDocument/2006/relationships/slide" Target="slide37.xml"/><Relationship Id="rId2" Type="http://schemas.openxmlformats.org/officeDocument/2006/relationships/slide" Target="slide3.xml"/><Relationship Id="rId16" Type="http://schemas.openxmlformats.org/officeDocument/2006/relationships/slide" Target="slide54.xml"/><Relationship Id="rId1" Type="http://schemas.openxmlformats.org/officeDocument/2006/relationships/slideLayout" Target="../slideLayouts/slideLayout4.xml"/><Relationship Id="rId6" Type="http://schemas.openxmlformats.org/officeDocument/2006/relationships/slide" Target="slide13.xml"/><Relationship Id="rId11" Type="http://schemas.openxmlformats.org/officeDocument/2006/relationships/slide" Target="slide36.xml"/><Relationship Id="rId5" Type="http://schemas.openxmlformats.org/officeDocument/2006/relationships/slide" Target="slide8.xml"/><Relationship Id="rId15" Type="http://schemas.openxmlformats.org/officeDocument/2006/relationships/slide" Target="slide43.xml"/><Relationship Id="rId10" Type="http://schemas.openxmlformats.org/officeDocument/2006/relationships/slide" Target="slide35.xml"/><Relationship Id="rId4" Type="http://schemas.openxmlformats.org/officeDocument/2006/relationships/slide" Target="slide6.xml"/><Relationship Id="rId9" Type="http://schemas.openxmlformats.org/officeDocument/2006/relationships/slide" Target="slide29.xml"/><Relationship Id="rId14" Type="http://schemas.openxmlformats.org/officeDocument/2006/relationships/slide" Target="slide4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video" Target="../media/media5.mp4"/><Relationship Id="rId13" Type="http://schemas.openxmlformats.org/officeDocument/2006/relationships/image" Target="../media/image19.png"/><Relationship Id="rId3" Type="http://schemas.microsoft.com/office/2007/relationships/media" Target="../media/media3.mp4"/><Relationship Id="rId7" Type="http://schemas.microsoft.com/office/2007/relationships/media" Target="../media/media5.mp4"/><Relationship Id="rId12" Type="http://schemas.openxmlformats.org/officeDocument/2006/relationships/image" Target="../media/image18.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video" Target="../media/media4.mp4"/><Relationship Id="rId11" Type="http://schemas.openxmlformats.org/officeDocument/2006/relationships/image" Target="../media/image17.png"/><Relationship Id="rId5" Type="http://schemas.microsoft.com/office/2007/relationships/media" Target="../media/media4.mp4"/><Relationship Id="rId10" Type="http://schemas.openxmlformats.org/officeDocument/2006/relationships/image" Target="../media/image16.png"/><Relationship Id="rId4" Type="http://schemas.openxmlformats.org/officeDocument/2006/relationships/video" Target="../media/media3.mp4"/><Relationship Id="rId9"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25.pn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240.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3.xml"/><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390.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youtube.com/watch?v=qNf9nzvnd1k"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54.gif"/><Relationship Id="rId2" Type="http://schemas.openxmlformats.org/officeDocument/2006/relationships/image" Target="../media/image53.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3.xml"/><Relationship Id="rId4" Type="http://schemas.openxmlformats.org/officeDocument/2006/relationships/image" Target="../media/image57.gif"/></Relationships>
</file>

<file path=ppt/slides/_rels/slide3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www.youtube.com/watch?v=hNOQgmqguys" TargetMode="Externa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71.gif"/><Relationship Id="rId2" Type="http://schemas.openxmlformats.org/officeDocument/2006/relationships/image" Target="../media/image70.pn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31392" y="1771724"/>
            <a:ext cx="6681637" cy="2123658"/>
          </a:xfrm>
          <a:prstGeom prst="rect">
            <a:avLst/>
          </a:prstGeom>
          <a:noFill/>
        </p:spPr>
        <p:txBody>
          <a:bodyPr wrap="none" lIns="91440" tIns="45720" rIns="91440" bIns="45720">
            <a:spAutoFit/>
          </a:bodyPr>
          <a:lstStyle/>
          <a:p>
            <a:pPr algn="ctr"/>
            <a:r>
              <a:rPr lang="lt-LT" sz="6600" b="1" cap="none" spc="0" dirty="0" smtClean="0">
                <a:ln w="28575">
                  <a:solidFill>
                    <a:schemeClr val="bg1"/>
                  </a:solidFill>
                  <a:prstDash val="solid"/>
                </a:ln>
                <a:solidFill>
                  <a:schemeClr val="tx2">
                    <a:lumMod val="40000"/>
                    <a:lumOff val="60000"/>
                  </a:schemeClr>
                </a:solidFill>
                <a:effectLst>
                  <a:outerShdw blurRad="60007" dist="310007" dir="7680000" sy="30000" kx="1300200" algn="ctr" rotWithShape="0">
                    <a:prstClr val="black">
                      <a:alpha val="32000"/>
                    </a:prstClr>
                  </a:outerShdw>
                </a:effectLst>
              </a:rPr>
              <a:t>Skyriaus „Garsas“</a:t>
            </a:r>
          </a:p>
          <a:p>
            <a:pPr algn="ctr"/>
            <a:r>
              <a:rPr lang="lt-LT" sz="6600" b="1" cap="none" spc="0" dirty="0" smtClean="0">
                <a:ln w="28575">
                  <a:solidFill>
                    <a:schemeClr val="bg1"/>
                  </a:solidFill>
                  <a:prstDash val="solid"/>
                </a:ln>
                <a:solidFill>
                  <a:schemeClr val="tx2">
                    <a:lumMod val="40000"/>
                    <a:lumOff val="60000"/>
                  </a:schemeClr>
                </a:solidFill>
                <a:effectLst>
                  <a:outerShdw blurRad="60007" dist="310007" dir="7680000" sy="30000" kx="1300200" algn="ctr" rotWithShape="0">
                    <a:prstClr val="black">
                      <a:alpha val="32000"/>
                    </a:prstClr>
                  </a:outerShdw>
                </a:effectLst>
              </a:rPr>
              <a:t> apibendrinimas</a:t>
            </a:r>
            <a:endParaRPr lang="en-US" sz="6600" b="1" cap="none" spc="0" dirty="0">
              <a:ln w="28575">
                <a:solidFill>
                  <a:schemeClr val="bg1"/>
                </a:solidFill>
                <a:prstDash val="solid"/>
              </a:ln>
              <a:solidFill>
                <a:schemeClr val="tx2">
                  <a:lumMod val="40000"/>
                  <a:lumOff val="60000"/>
                </a:schemeClr>
              </a:solidFill>
              <a:effectLst>
                <a:outerShdw blurRad="60007" dist="310007" dir="7680000" sy="30000" kx="1300200" algn="ctr" rotWithShape="0">
                  <a:prstClr val="black">
                    <a:alpha val="32000"/>
                  </a:prstClr>
                </a:outerShdw>
              </a:effectLst>
            </a:endParaRPr>
          </a:p>
        </p:txBody>
      </p:sp>
      <p:sp>
        <p:nvSpPr>
          <p:cNvPr id="5" name="Rectangle 4"/>
          <p:cNvSpPr/>
          <p:nvPr/>
        </p:nvSpPr>
        <p:spPr>
          <a:xfrm>
            <a:off x="2168041" y="3895382"/>
            <a:ext cx="8208337" cy="2308324"/>
          </a:xfrm>
          <a:prstGeom prst="rect">
            <a:avLst/>
          </a:prstGeom>
          <a:noFill/>
        </p:spPr>
        <p:txBody>
          <a:bodyPr wrap="none" lIns="91440" tIns="45720" rIns="91440" bIns="45720">
            <a:spAutoFit/>
          </a:bodyPr>
          <a:lstStyle/>
          <a:p>
            <a:pPr algn="ctr"/>
            <a:r>
              <a:rPr lang="lt-LT" sz="3600" b="1" cap="none" spc="0" dirty="0" smtClean="0">
                <a:ln w="6350">
                  <a:solidFill>
                    <a:schemeClr val="bg1"/>
                  </a:solidFill>
                  <a:prstDash val="solid"/>
                </a:ln>
                <a:solidFill>
                  <a:schemeClr val="accent2">
                    <a:lumMod val="40000"/>
                    <a:lumOff val="60000"/>
                  </a:schemeClr>
                </a:solidFill>
                <a:effectLst>
                  <a:outerShdw blurRad="12700" dist="38100" dir="2700000" algn="tl" rotWithShape="0">
                    <a:schemeClr val="bg1">
                      <a:lumMod val="50000"/>
                    </a:schemeClr>
                  </a:outerShdw>
                </a:effectLst>
              </a:rPr>
              <a:t>Parengė Justas Dijokas, 8 klasė</a:t>
            </a:r>
          </a:p>
          <a:p>
            <a:pPr algn="ctr"/>
            <a:r>
              <a:rPr lang="lt-LT" sz="3600" b="1" dirty="0" smtClean="0">
                <a:ln w="6350">
                  <a:solidFill>
                    <a:schemeClr val="bg1"/>
                  </a:solidFill>
                  <a:prstDash val="solid"/>
                </a:ln>
                <a:solidFill>
                  <a:schemeClr val="accent2">
                    <a:lumMod val="40000"/>
                    <a:lumOff val="60000"/>
                  </a:schemeClr>
                </a:solidFill>
                <a:effectLst>
                  <a:outerShdw blurRad="12700" dist="38100" dir="2700000" algn="tl" rotWithShape="0">
                    <a:schemeClr val="bg1">
                      <a:lumMod val="50000"/>
                    </a:schemeClr>
                  </a:outerShdw>
                </a:effectLst>
              </a:rPr>
              <a:t>Mokytoja Renata Nemeikienė</a:t>
            </a:r>
          </a:p>
          <a:p>
            <a:pPr algn="ctr"/>
            <a:r>
              <a:rPr lang="lt-LT" sz="3600" b="1" cap="none" spc="0" dirty="0" smtClean="0">
                <a:ln w="6350">
                  <a:solidFill>
                    <a:schemeClr val="bg1"/>
                  </a:solidFill>
                  <a:prstDash val="solid"/>
                </a:ln>
                <a:solidFill>
                  <a:schemeClr val="accent2">
                    <a:lumMod val="40000"/>
                    <a:lumOff val="60000"/>
                  </a:schemeClr>
                </a:solidFill>
                <a:effectLst>
                  <a:outerShdw blurRad="12700" dist="38100" dir="2700000" algn="tl" rotWithShape="0">
                    <a:schemeClr val="bg1">
                      <a:lumMod val="50000"/>
                    </a:schemeClr>
                  </a:outerShdw>
                </a:effectLst>
              </a:rPr>
              <a:t>Vilniaus Barboros Radvilaitės pagrindinė </a:t>
            </a:r>
          </a:p>
          <a:p>
            <a:pPr algn="ctr"/>
            <a:r>
              <a:rPr lang="lt-LT" sz="3600" b="1" cap="none" spc="0" dirty="0" smtClean="0">
                <a:ln w="6350">
                  <a:solidFill>
                    <a:schemeClr val="bg1"/>
                  </a:solidFill>
                  <a:prstDash val="solid"/>
                </a:ln>
                <a:solidFill>
                  <a:schemeClr val="accent2">
                    <a:lumMod val="40000"/>
                    <a:lumOff val="60000"/>
                  </a:schemeClr>
                </a:solidFill>
                <a:effectLst>
                  <a:outerShdw blurRad="12700" dist="38100" dir="2700000" algn="tl" rotWithShape="0">
                    <a:schemeClr val="bg1">
                      <a:lumMod val="50000"/>
                    </a:schemeClr>
                  </a:outerShdw>
                </a:effectLst>
              </a:rPr>
              <a:t>mokykla</a:t>
            </a:r>
            <a:endParaRPr lang="en-US" sz="3600" b="1" cap="none" spc="0" dirty="0">
              <a:ln w="6350">
                <a:solidFill>
                  <a:schemeClr val="bg1"/>
                </a:solidFill>
                <a:prstDash val="solid"/>
              </a:ln>
              <a:solidFill>
                <a:schemeClr val="accent2">
                  <a:lumMod val="40000"/>
                  <a:lumOff val="60000"/>
                </a:schemeClr>
              </a:solidFill>
              <a:effectLst>
                <a:outerShdw blurRad="12700" dist="38100" dir="2700000" algn="tl" rotWithShape="0">
                  <a:schemeClr val="bg1">
                    <a:lumMod val="50000"/>
                  </a:schemeClr>
                </a:outerShdw>
              </a:effectLst>
            </a:endParaRPr>
          </a:p>
        </p:txBody>
      </p:sp>
      <p:pic>
        <p:nvPicPr>
          <p:cNvPr id="1026" name="Picture 2" descr="http://idahoptv.org/sciencetrek/topics/sound/images/waves-ear.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668225">
            <a:off x="9171276" y="119985"/>
            <a:ext cx="2410204" cy="22036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065690" y="990959"/>
            <a:ext cx="6413038" cy="461665"/>
          </a:xfrm>
          <a:prstGeom prst="rect">
            <a:avLst/>
          </a:prstGeom>
          <a:noFill/>
        </p:spPr>
        <p:txBody>
          <a:bodyPr wrap="none" rtlCol="0">
            <a:spAutoFit/>
          </a:bodyPr>
          <a:lstStyle/>
          <a:p>
            <a:r>
              <a:rPr lang="lt-LT" sz="2400" b="1" dirty="0" smtClean="0"/>
              <a:t>K</a:t>
            </a:r>
            <a:r>
              <a:rPr lang="pt-BR" sz="2400" b="1" dirty="0" smtClean="0"/>
              <a:t>onkursas </a:t>
            </a:r>
            <a:r>
              <a:rPr lang="pt-BR" sz="2400" b="1" dirty="0"/>
              <a:t>"Fizikos bandymai aplink mus 2016"</a:t>
            </a:r>
            <a:endParaRPr lang="lt-LT" sz="2400" dirty="0"/>
          </a:p>
        </p:txBody>
      </p:sp>
    </p:spTree>
    <p:extLst>
      <p:ext uri="{BB962C8B-B14F-4D97-AF65-F5344CB8AC3E}">
        <p14:creationId xmlns:p14="http://schemas.microsoft.com/office/powerpoint/2010/main" val="331615912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anim calcmode="lin" valueType="num">
                                      <p:cBhvr>
                                        <p:cTn id="8" dur="2000" fill="hold"/>
                                        <p:tgtEl>
                                          <p:spTgt spid="1026"/>
                                        </p:tgtEl>
                                        <p:attrNameLst>
                                          <p:attrName>ppt_w</p:attrName>
                                        </p:attrNameLst>
                                      </p:cBhvr>
                                      <p:tavLst>
                                        <p:tav tm="0" fmla="#ppt_w*sin(2.5*pi*$)">
                                          <p:val>
                                            <p:fltVal val="0"/>
                                          </p:val>
                                        </p:tav>
                                        <p:tav tm="100000">
                                          <p:val>
                                            <p:fltVal val="1"/>
                                          </p:val>
                                        </p:tav>
                                      </p:tavLst>
                                    </p:anim>
                                    <p:anim calcmode="lin" valueType="num">
                                      <p:cBhvr>
                                        <p:cTn id="9"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77324"/>
            <a:ext cx="9905998" cy="1060157"/>
          </a:xfrm>
        </p:spPr>
        <p:txBody>
          <a:bodyPr>
            <a:normAutofit/>
          </a:bodyPr>
          <a:lstStyle/>
          <a:p>
            <a:pPr algn="ctr"/>
            <a:r>
              <a:rPr lang="lt-LT" sz="4400" b="1" dirty="0" smtClean="0">
                <a:effectLst>
                  <a:outerShdw blurRad="38100" dist="38100" dir="2700000" algn="tl">
                    <a:srgbClr val="000000">
                      <a:alpha val="43137"/>
                    </a:srgbClr>
                  </a:outerShdw>
                </a:effectLst>
              </a:rPr>
              <a:t>Turinys</a:t>
            </a:r>
            <a:endParaRPr lang="lt-LT" sz="4400" b="1" dirty="0">
              <a:effectLst>
                <a:outerShdw blurRad="38100" dist="38100" dir="2700000" algn="tl">
                  <a:srgbClr val="000000">
                    <a:alpha val="43137"/>
                  </a:srgbClr>
                </a:outerShdw>
              </a:effectLst>
            </a:endParaRPr>
          </a:p>
        </p:txBody>
      </p:sp>
      <p:sp>
        <p:nvSpPr>
          <p:cNvPr id="3" name="Content Placeholder 2"/>
          <p:cNvSpPr>
            <a:spLocks noGrp="1"/>
          </p:cNvSpPr>
          <p:nvPr>
            <p:ph sz="half" idx="1"/>
          </p:nvPr>
        </p:nvSpPr>
        <p:spPr>
          <a:xfrm>
            <a:off x="996287" y="1337481"/>
            <a:ext cx="5098125" cy="3541714"/>
          </a:xfrm>
        </p:spPr>
        <p:txBody>
          <a:bodyPr>
            <a:noAutofit/>
          </a:bodyPr>
          <a:lstStyle/>
          <a:p>
            <a:r>
              <a:rPr lang="lt-LT" sz="2800" b="1" dirty="0" smtClean="0">
                <a:effectLst>
                  <a:outerShdw blurRad="38100" dist="38100" dir="2700000" algn="tl">
                    <a:srgbClr val="000000">
                      <a:alpha val="43137"/>
                    </a:srgbClr>
                  </a:outerShdw>
                </a:effectLst>
                <a:hlinkClick r:id="rId2" action="ppaction://hlinksldjump"/>
              </a:rPr>
              <a:t>Tikslai</a:t>
            </a:r>
            <a:endParaRPr lang="lt-LT" sz="2800" b="1" dirty="0" smtClean="0">
              <a:effectLst>
                <a:outerShdw blurRad="38100" dist="38100" dir="2700000" algn="tl">
                  <a:srgbClr val="000000">
                    <a:alpha val="43137"/>
                  </a:srgbClr>
                </a:outerShdw>
              </a:effectLst>
              <a:hlinkClick r:id="rId3" action="ppaction://hlinksldjump"/>
            </a:endParaRPr>
          </a:p>
          <a:p>
            <a:r>
              <a:rPr lang="lt-LT" sz="2800" b="1" dirty="0" smtClean="0">
                <a:effectLst>
                  <a:outerShdw blurRad="38100" dist="38100" dir="2700000" algn="tl">
                    <a:srgbClr val="000000">
                      <a:alpha val="43137"/>
                    </a:srgbClr>
                  </a:outerShdw>
                </a:effectLst>
                <a:hlinkClick r:id="rId3" action="ppaction://hlinksldjump"/>
              </a:rPr>
              <a:t>Trumpa </a:t>
            </a:r>
            <a:r>
              <a:rPr lang="lt-LT" sz="2800" b="1" dirty="0" smtClean="0">
                <a:effectLst>
                  <a:outerShdw blurRad="38100" dist="38100" dir="2700000" algn="tl">
                    <a:srgbClr val="000000">
                      <a:alpha val="43137"/>
                    </a:srgbClr>
                  </a:outerShdw>
                </a:effectLst>
                <a:hlinkClick r:id="rId3" action="ppaction://hlinksldjump"/>
              </a:rPr>
              <a:t>garso </a:t>
            </a:r>
            <a:r>
              <a:rPr lang="lt-LT" sz="2800" b="1" dirty="0" smtClean="0">
                <a:effectLst>
                  <a:outerShdw blurRad="38100" dist="38100" dir="2700000" algn="tl">
                    <a:srgbClr val="000000">
                      <a:alpha val="43137"/>
                    </a:srgbClr>
                  </a:outerShdw>
                </a:effectLst>
                <a:hlinkClick r:id="rId3" action="ppaction://hlinksldjump"/>
              </a:rPr>
              <a:t>istorija</a:t>
            </a:r>
            <a:endParaRPr lang="lt-LT" sz="2800" b="1" dirty="0" smtClean="0">
              <a:effectLst>
                <a:outerShdw blurRad="38100" dist="38100" dir="2700000" algn="tl">
                  <a:srgbClr val="000000">
                    <a:alpha val="43137"/>
                  </a:srgbClr>
                </a:outerShdw>
              </a:effectLst>
            </a:endParaRPr>
          </a:p>
          <a:p>
            <a:r>
              <a:rPr lang="lt-LT" sz="2800" b="1" dirty="0" smtClean="0">
                <a:effectLst>
                  <a:outerShdw blurRad="38100" dist="38100" dir="2700000" algn="tl">
                    <a:srgbClr val="000000">
                      <a:alpha val="43137"/>
                    </a:srgbClr>
                  </a:outerShdw>
                </a:effectLst>
                <a:hlinkClick r:id="rId4" action="ppaction://hlinksldjump"/>
              </a:rPr>
              <a:t>Akustika</a:t>
            </a:r>
            <a:endParaRPr lang="lt-LT" sz="2800" b="1" dirty="0" smtClean="0">
              <a:effectLst>
                <a:outerShdw blurRad="38100" dist="38100" dir="2700000" algn="tl">
                  <a:srgbClr val="000000">
                    <a:alpha val="43137"/>
                  </a:srgbClr>
                </a:outerShdw>
              </a:effectLst>
            </a:endParaRPr>
          </a:p>
          <a:p>
            <a:r>
              <a:rPr lang="lt-LT" sz="2800" b="1" dirty="0" smtClean="0">
                <a:effectLst>
                  <a:outerShdw blurRad="38100" dist="38100" dir="2700000" algn="tl">
                    <a:srgbClr val="000000">
                      <a:alpha val="43137"/>
                    </a:srgbClr>
                  </a:outerShdw>
                </a:effectLst>
                <a:hlinkClick r:id="rId5" action="ppaction://hlinksldjump"/>
              </a:rPr>
              <a:t>Garsas - kas tai? </a:t>
            </a:r>
            <a:r>
              <a:rPr lang="lt-LT" sz="2800" b="1" dirty="0" smtClean="0">
                <a:solidFill>
                  <a:srgbClr val="FF0000"/>
                </a:solidFill>
                <a:effectLst>
                  <a:outerShdw blurRad="38100" dist="38100" dir="2700000" algn="tl">
                    <a:srgbClr val="000000">
                      <a:alpha val="43137"/>
                    </a:srgbClr>
                  </a:outerShdw>
                </a:effectLst>
              </a:rPr>
              <a:t>(</a:t>
            </a:r>
            <a:r>
              <a:rPr lang="lt-LT" sz="2800" b="1" dirty="0" smtClean="0">
                <a:solidFill>
                  <a:srgbClr val="FF0000"/>
                </a:solidFill>
                <a:effectLst>
                  <a:outerShdw blurRad="38100" dist="38100" dir="2700000" algn="tl">
                    <a:srgbClr val="000000">
                      <a:alpha val="43137"/>
                    </a:srgbClr>
                  </a:outerShdw>
                </a:effectLst>
              </a:rPr>
              <a:t>2 bandymai</a:t>
            </a:r>
            <a:r>
              <a:rPr lang="lt-LT" sz="2800" b="1" dirty="0" smtClean="0">
                <a:solidFill>
                  <a:srgbClr val="FF0000"/>
                </a:solidFill>
                <a:effectLst>
                  <a:outerShdw blurRad="38100" dist="38100" dir="2700000" algn="tl">
                    <a:srgbClr val="000000">
                      <a:alpha val="43137"/>
                    </a:srgbClr>
                  </a:outerShdw>
                </a:effectLst>
              </a:rPr>
              <a:t>)</a:t>
            </a:r>
            <a:endParaRPr lang="lt-LT" sz="2800" b="1" dirty="0" smtClean="0">
              <a:effectLst>
                <a:outerShdw blurRad="38100" dist="38100" dir="2700000" algn="tl">
                  <a:srgbClr val="000000">
                    <a:alpha val="43137"/>
                  </a:srgbClr>
                </a:outerShdw>
              </a:effectLst>
            </a:endParaRPr>
          </a:p>
          <a:p>
            <a:r>
              <a:rPr lang="lt-LT" sz="2800" b="1" dirty="0" smtClean="0">
                <a:effectLst>
                  <a:outerShdw blurRad="38100" dist="38100" dir="2700000" algn="tl">
                    <a:srgbClr val="000000">
                      <a:alpha val="43137"/>
                    </a:srgbClr>
                  </a:outerShdw>
                </a:effectLst>
                <a:hlinkClick r:id="rId6" action="ppaction://hlinksldjump"/>
              </a:rPr>
              <a:t>Garso bangos ilgis </a:t>
            </a:r>
            <a:r>
              <a:rPr lang="lt-LT" sz="2800" b="1" dirty="0" smtClean="0">
                <a:solidFill>
                  <a:srgbClr val="FF0000"/>
                </a:solidFill>
                <a:effectLst>
                  <a:outerShdw blurRad="38100" dist="38100" dir="2700000" algn="tl">
                    <a:srgbClr val="000000">
                      <a:alpha val="43137"/>
                    </a:srgbClr>
                  </a:outerShdw>
                </a:effectLst>
              </a:rPr>
              <a:t>(uždavinių </a:t>
            </a:r>
            <a:r>
              <a:rPr lang="lt-LT" sz="2800" b="1" dirty="0" smtClean="0">
                <a:solidFill>
                  <a:srgbClr val="FF0000"/>
                </a:solidFill>
                <a:effectLst>
                  <a:outerShdw blurRad="38100" dist="38100" dir="2700000" algn="tl">
                    <a:srgbClr val="000000">
                      <a:alpha val="43137"/>
                    </a:srgbClr>
                  </a:outerShdw>
                </a:effectLst>
              </a:rPr>
              <a:t>sprendimai</a:t>
            </a:r>
            <a:r>
              <a:rPr lang="lt-LT" sz="2800" b="1" dirty="0" smtClean="0">
                <a:solidFill>
                  <a:srgbClr val="FF0000"/>
                </a:solidFill>
                <a:effectLst>
                  <a:outerShdw blurRad="38100" dist="38100" dir="2700000" algn="tl">
                    <a:srgbClr val="000000">
                      <a:alpha val="43137"/>
                    </a:srgbClr>
                  </a:outerShdw>
                </a:effectLst>
              </a:rPr>
              <a:t>)</a:t>
            </a:r>
            <a:endParaRPr lang="lt-LT" sz="2800" b="1" dirty="0" smtClean="0">
              <a:effectLst>
                <a:outerShdw blurRad="38100" dist="38100" dir="2700000" algn="tl">
                  <a:srgbClr val="000000">
                    <a:alpha val="43137"/>
                  </a:srgbClr>
                </a:outerShdw>
              </a:effectLst>
            </a:endParaRPr>
          </a:p>
          <a:p>
            <a:r>
              <a:rPr lang="lt-LT" sz="2800" b="1" dirty="0" smtClean="0">
                <a:effectLst>
                  <a:outerShdw blurRad="38100" dist="38100" dir="2700000" algn="tl">
                    <a:srgbClr val="000000">
                      <a:alpha val="43137"/>
                    </a:srgbClr>
                  </a:outerShdw>
                </a:effectLst>
                <a:hlinkClick r:id="rId7" action="ppaction://hlinksldjump"/>
              </a:rPr>
              <a:t>Garso greitis įvairiose terpėse</a:t>
            </a:r>
            <a:endParaRPr lang="lt-LT" sz="2800" b="1" dirty="0" smtClean="0">
              <a:effectLst>
                <a:outerShdw blurRad="38100" dist="38100" dir="2700000" algn="tl">
                  <a:srgbClr val="000000">
                    <a:alpha val="43137"/>
                  </a:srgbClr>
                </a:outerShdw>
              </a:effectLst>
            </a:endParaRPr>
          </a:p>
          <a:p>
            <a:r>
              <a:rPr lang="lt-LT" sz="2800" b="1" dirty="0" smtClean="0">
                <a:effectLst>
                  <a:outerShdw blurRad="38100" dist="38100" dir="2700000" algn="tl">
                    <a:srgbClr val="000000">
                      <a:alpha val="43137"/>
                    </a:srgbClr>
                  </a:outerShdw>
                </a:effectLst>
                <a:hlinkClick r:id="rId8" action="ppaction://hlinksldjump"/>
              </a:rPr>
              <a:t>Aidas </a:t>
            </a:r>
            <a:r>
              <a:rPr lang="lt-LT" sz="2800" b="1" dirty="0" smtClean="0">
                <a:solidFill>
                  <a:srgbClr val="FF0000"/>
                </a:solidFill>
                <a:effectLst>
                  <a:outerShdw blurRad="38100" dist="38100" dir="2700000" algn="tl">
                    <a:srgbClr val="000000">
                      <a:alpha val="43137"/>
                    </a:srgbClr>
                  </a:outerShdw>
                </a:effectLst>
              </a:rPr>
              <a:t>(uždavinių </a:t>
            </a:r>
            <a:r>
              <a:rPr lang="lt-LT" sz="2800" b="1" dirty="0" smtClean="0">
                <a:solidFill>
                  <a:srgbClr val="FF0000"/>
                </a:solidFill>
                <a:effectLst>
                  <a:outerShdw blurRad="38100" dist="38100" dir="2700000" algn="tl">
                    <a:srgbClr val="000000">
                      <a:alpha val="43137"/>
                    </a:srgbClr>
                  </a:outerShdw>
                </a:effectLst>
              </a:rPr>
              <a:t>sprendimai</a:t>
            </a:r>
            <a:r>
              <a:rPr lang="lt-LT" sz="2800" b="1" dirty="0">
                <a:solidFill>
                  <a:srgbClr val="FF0000"/>
                </a:solidFill>
                <a:effectLst>
                  <a:outerShdw blurRad="38100" dist="38100" dir="2700000" algn="tl">
                    <a:srgbClr val="000000">
                      <a:alpha val="43137"/>
                    </a:srgbClr>
                  </a:outerShdw>
                </a:effectLst>
              </a:rPr>
              <a:t>)</a:t>
            </a:r>
            <a:endParaRPr lang="lt-LT" sz="2800" b="1" dirty="0" smtClean="0">
              <a:solidFill>
                <a:srgbClr val="FF0000"/>
              </a:solidFill>
              <a:effectLst>
                <a:outerShdw blurRad="38100" dist="38100" dir="2700000" algn="tl">
                  <a:srgbClr val="000000">
                    <a:alpha val="43137"/>
                  </a:srgbClr>
                </a:outerShdw>
              </a:effectLst>
            </a:endParaRPr>
          </a:p>
        </p:txBody>
      </p:sp>
      <p:sp>
        <p:nvSpPr>
          <p:cNvPr id="4" name="Content Placeholder 3"/>
          <p:cNvSpPr>
            <a:spLocks noGrp="1"/>
          </p:cNvSpPr>
          <p:nvPr>
            <p:ph sz="half" idx="2"/>
          </p:nvPr>
        </p:nvSpPr>
        <p:spPr>
          <a:xfrm>
            <a:off x="6094412" y="1337481"/>
            <a:ext cx="4875211" cy="3541714"/>
          </a:xfrm>
        </p:spPr>
        <p:txBody>
          <a:bodyPr>
            <a:noAutofit/>
          </a:bodyPr>
          <a:lstStyle/>
          <a:p>
            <a:r>
              <a:rPr lang="lt-LT" sz="2800" b="1" dirty="0">
                <a:effectLst>
                  <a:outerShdw blurRad="38100" dist="38100" dir="2700000" algn="tl">
                    <a:srgbClr val="000000">
                      <a:alpha val="43137"/>
                    </a:srgbClr>
                  </a:outerShdw>
                </a:effectLst>
                <a:hlinkClick r:id="rId9" action="ppaction://hlinksldjump"/>
              </a:rPr>
              <a:t>Garso </a:t>
            </a:r>
            <a:r>
              <a:rPr lang="lt-LT" sz="2800" b="1" dirty="0" smtClean="0">
                <a:effectLst>
                  <a:outerShdw blurRad="38100" dist="38100" dir="2700000" algn="tl">
                    <a:srgbClr val="000000">
                      <a:alpha val="43137"/>
                    </a:srgbClr>
                  </a:outerShdw>
                </a:effectLst>
                <a:hlinkClick r:id="rId9" action="ppaction://hlinksldjump"/>
              </a:rPr>
              <a:t>rūšys</a:t>
            </a:r>
            <a:endParaRPr lang="lt-LT" sz="2800" b="1" dirty="0" smtClean="0">
              <a:effectLst>
                <a:outerShdw blurRad="38100" dist="38100" dir="2700000" algn="tl">
                  <a:srgbClr val="000000">
                    <a:alpha val="43137"/>
                  </a:srgbClr>
                </a:outerShdw>
              </a:effectLst>
              <a:hlinkClick r:id="rId10" action="ppaction://hlinksldjump"/>
            </a:endParaRPr>
          </a:p>
          <a:p>
            <a:r>
              <a:rPr lang="lt-LT" sz="2800" b="1" dirty="0" smtClean="0">
                <a:effectLst>
                  <a:outerShdw blurRad="38100" dist="38100" dir="2700000" algn="tl">
                    <a:srgbClr val="000000">
                      <a:alpha val="43137"/>
                    </a:srgbClr>
                  </a:outerShdw>
                </a:effectLst>
                <a:hlinkClick r:id="rId10" action="ppaction://hlinksldjump"/>
              </a:rPr>
              <a:t>Tonas</a:t>
            </a:r>
            <a:r>
              <a:rPr lang="lt-LT" sz="2800" b="1" dirty="0">
                <a:effectLst>
                  <a:outerShdw blurRad="38100" dist="38100" dir="2700000" algn="tl">
                    <a:srgbClr val="000000">
                      <a:alpha val="43137"/>
                    </a:srgbClr>
                  </a:outerShdw>
                </a:effectLst>
                <a:hlinkClick r:id="rId10" action="ppaction://hlinksldjump"/>
              </a:rPr>
              <a:t>. Tono aukštis</a:t>
            </a:r>
            <a:endParaRPr lang="lt-LT" sz="2800" b="1" dirty="0">
              <a:effectLst>
                <a:outerShdw blurRad="38100" dist="38100" dir="2700000" algn="tl">
                  <a:srgbClr val="000000">
                    <a:alpha val="43137"/>
                  </a:srgbClr>
                </a:outerShdw>
              </a:effectLst>
            </a:endParaRPr>
          </a:p>
          <a:p>
            <a:r>
              <a:rPr lang="lt-LT" sz="2800" b="1" dirty="0">
                <a:effectLst>
                  <a:outerShdw blurRad="38100" dist="38100" dir="2700000" algn="tl">
                    <a:srgbClr val="000000">
                      <a:alpha val="43137"/>
                    </a:srgbClr>
                  </a:outerShdw>
                </a:effectLst>
                <a:hlinkClick r:id="rId11" action="ppaction://hlinksldjump"/>
              </a:rPr>
              <a:t>Garso tembras</a:t>
            </a:r>
            <a:endParaRPr lang="lt-LT" sz="2800" b="1" dirty="0">
              <a:effectLst>
                <a:outerShdw blurRad="38100" dist="38100" dir="2700000" algn="tl">
                  <a:srgbClr val="000000">
                    <a:alpha val="43137"/>
                  </a:srgbClr>
                </a:outerShdw>
              </a:effectLst>
            </a:endParaRPr>
          </a:p>
          <a:p>
            <a:r>
              <a:rPr lang="lt-LT" sz="2800" b="1" dirty="0">
                <a:effectLst>
                  <a:outerShdw blurRad="38100" dist="38100" dir="2700000" algn="tl">
                    <a:srgbClr val="000000">
                      <a:alpha val="43137"/>
                    </a:srgbClr>
                  </a:outerShdw>
                </a:effectLst>
                <a:hlinkClick r:id="rId12" action="ppaction://hlinksldjump"/>
              </a:rPr>
              <a:t>Garso stipris. Garsumas.</a:t>
            </a:r>
            <a:endParaRPr lang="lt-LT" sz="2800" b="1" dirty="0">
              <a:effectLst>
                <a:outerShdw blurRad="38100" dist="38100" dir="2700000" algn="tl">
                  <a:srgbClr val="000000">
                    <a:alpha val="43137"/>
                  </a:srgbClr>
                </a:outerShdw>
              </a:effectLst>
            </a:endParaRPr>
          </a:p>
          <a:p>
            <a:r>
              <a:rPr lang="lt-LT" sz="2800" b="1" dirty="0">
                <a:effectLst>
                  <a:outerShdw blurRad="38100" dist="38100" dir="2700000" algn="tl">
                    <a:srgbClr val="000000">
                      <a:alpha val="43137"/>
                    </a:srgbClr>
                  </a:outerShdw>
                </a:effectLst>
                <a:hlinkClick r:id="rId13" action="ppaction://hlinksldjump"/>
              </a:rPr>
              <a:t>Akustinis </a:t>
            </a:r>
            <a:r>
              <a:rPr lang="lt-LT" sz="2800" b="1" dirty="0" smtClean="0">
                <a:effectLst>
                  <a:outerShdw blurRad="38100" dist="38100" dir="2700000" algn="tl">
                    <a:srgbClr val="000000">
                      <a:alpha val="43137"/>
                    </a:srgbClr>
                  </a:outerShdw>
                </a:effectLst>
                <a:hlinkClick r:id="rId13" action="ppaction://hlinksldjump"/>
              </a:rPr>
              <a:t>rezonansas</a:t>
            </a:r>
            <a:endParaRPr lang="lt-LT" sz="2800" b="1" dirty="0" smtClean="0">
              <a:effectLst>
                <a:outerShdw blurRad="38100" dist="38100" dir="2700000" algn="tl">
                  <a:srgbClr val="000000">
                    <a:alpha val="43137"/>
                  </a:srgbClr>
                </a:outerShdw>
              </a:effectLst>
            </a:endParaRPr>
          </a:p>
          <a:p>
            <a:r>
              <a:rPr lang="lt-LT" sz="2800" b="1" dirty="0">
                <a:effectLst>
                  <a:outerShdw blurRad="38100" dist="38100" dir="2700000" algn="tl">
                    <a:srgbClr val="000000">
                      <a:alpha val="43137"/>
                    </a:srgbClr>
                  </a:outerShdw>
                </a:effectLst>
                <a:hlinkClick r:id="rId14" action="ppaction://hlinksldjump"/>
              </a:rPr>
              <a:t>K</a:t>
            </a:r>
            <a:r>
              <a:rPr lang="lt-LT" sz="2800" b="1" dirty="0" smtClean="0">
                <a:effectLst>
                  <a:outerShdw blurRad="38100" dist="38100" dir="2700000" algn="tl">
                    <a:srgbClr val="000000">
                      <a:alpha val="43137"/>
                    </a:srgbClr>
                  </a:outerShdw>
                </a:effectLst>
                <a:hlinkClick r:id="rId14" action="ppaction://hlinksldjump"/>
              </a:rPr>
              <a:t>amertonas</a:t>
            </a:r>
            <a:endParaRPr lang="lt-LT" sz="2800" b="1" dirty="0" smtClean="0">
              <a:effectLst>
                <a:outerShdw blurRad="38100" dist="38100" dir="2700000" algn="tl">
                  <a:srgbClr val="000000">
                    <a:alpha val="43137"/>
                  </a:srgbClr>
                </a:outerShdw>
              </a:effectLst>
            </a:endParaRPr>
          </a:p>
          <a:p>
            <a:r>
              <a:rPr lang="lt-LT" sz="2800" b="1" dirty="0" smtClean="0">
                <a:effectLst>
                  <a:outerShdw blurRad="38100" dist="38100" dir="2700000" algn="tl">
                    <a:srgbClr val="000000">
                      <a:alpha val="43137"/>
                    </a:srgbClr>
                  </a:outerShdw>
                </a:effectLst>
                <a:hlinkClick r:id="rId15" action="ppaction://hlinksldjump"/>
              </a:rPr>
              <a:t>Testas ir jo atsakymai</a:t>
            </a:r>
            <a:endParaRPr lang="lt-LT" sz="2800" b="1" dirty="0">
              <a:effectLst>
                <a:outerShdw blurRad="38100" dist="38100" dir="2700000" algn="tl">
                  <a:srgbClr val="000000">
                    <a:alpha val="43137"/>
                  </a:srgbClr>
                </a:outerShdw>
              </a:effectLst>
            </a:endParaRPr>
          </a:p>
          <a:p>
            <a:r>
              <a:rPr lang="lt-LT" sz="2800" b="1" dirty="0">
                <a:effectLst>
                  <a:outerShdw blurRad="38100" dist="38100" dir="2700000" algn="tl">
                    <a:srgbClr val="000000">
                      <a:alpha val="43137"/>
                    </a:srgbClr>
                  </a:outerShdw>
                </a:effectLst>
                <a:hlinkClick r:id="rId16" action="ppaction://hlinksldjump"/>
              </a:rPr>
              <a:t>Šaltinių </a:t>
            </a:r>
            <a:r>
              <a:rPr lang="lt-LT" sz="2800" b="1" dirty="0" smtClean="0">
                <a:effectLst>
                  <a:outerShdw blurRad="38100" dist="38100" dir="2700000" algn="tl">
                    <a:srgbClr val="000000">
                      <a:alpha val="43137"/>
                    </a:srgbClr>
                  </a:outerShdw>
                </a:effectLst>
                <a:hlinkClick r:id="rId16" action="ppaction://hlinksldjump"/>
              </a:rPr>
              <a:t>sąrašas</a:t>
            </a:r>
            <a:endParaRPr lang="lt-LT" sz="2800" b="1" dirty="0">
              <a:effectLst>
                <a:outerShdw blurRad="38100" dist="38100" dir="2700000" algn="tl">
                  <a:srgbClr val="000000">
                    <a:alpha val="43137"/>
                  </a:srgbClr>
                </a:outerShdw>
              </a:effectLst>
            </a:endParaRPr>
          </a:p>
        </p:txBody>
      </p:sp>
      <p:sp>
        <p:nvSpPr>
          <p:cNvPr id="6" name="Slide Number Placeholder 5"/>
          <p:cNvSpPr>
            <a:spLocks noGrp="1"/>
          </p:cNvSpPr>
          <p:nvPr>
            <p:ph type="sldNum" sz="quarter" idx="12"/>
          </p:nvPr>
        </p:nvSpPr>
        <p:spPr/>
        <p:txBody>
          <a:bodyPr/>
          <a:lstStyle/>
          <a:p>
            <a:fld id="{0D5F3E2B-F39F-45E2-8882-B4A97BB2747C}" type="slidenum">
              <a:rPr lang="lt-LT" smtClean="0"/>
              <a:t>2</a:t>
            </a:fld>
            <a:endParaRPr lang="lt-LT"/>
          </a:p>
        </p:txBody>
      </p:sp>
    </p:spTree>
    <p:extLst>
      <p:ext uri="{BB962C8B-B14F-4D97-AF65-F5344CB8AC3E}">
        <p14:creationId xmlns:p14="http://schemas.microsoft.com/office/powerpoint/2010/main" val="867708025"/>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1032861"/>
          </a:xfrm>
        </p:spPr>
        <p:txBody>
          <a:bodyPr>
            <a:normAutofit/>
          </a:bodyPr>
          <a:lstStyle/>
          <a:p>
            <a:pPr algn="ctr"/>
            <a:r>
              <a:rPr lang="lt-LT" sz="4000" b="1" dirty="0" smtClean="0">
                <a:effectLst>
                  <a:outerShdw blurRad="38100" dist="38100" dir="2700000" algn="tl">
                    <a:srgbClr val="000000">
                      <a:alpha val="43137"/>
                    </a:srgbClr>
                  </a:outerShdw>
                </a:effectLst>
              </a:rPr>
              <a:t>Darbo tikslai</a:t>
            </a:r>
            <a:endParaRPr lang="lt-LT" sz="4000" b="1" dirty="0">
              <a:effectLst>
                <a:outerShdw blurRad="38100" dist="38100" dir="2700000" algn="tl">
                  <a:srgbClr val="000000">
                    <a:alpha val="43137"/>
                  </a:srgbClr>
                </a:outerShdw>
              </a:effectLst>
            </a:endParaRPr>
          </a:p>
        </p:txBody>
      </p:sp>
      <p:sp>
        <p:nvSpPr>
          <p:cNvPr id="3" name="Content Placeholder 2"/>
          <p:cNvSpPr>
            <a:spLocks noGrp="1"/>
          </p:cNvSpPr>
          <p:nvPr>
            <p:ph sz="half" idx="1"/>
          </p:nvPr>
        </p:nvSpPr>
        <p:spPr>
          <a:xfrm>
            <a:off x="1141412" y="1651379"/>
            <a:ext cx="9905997" cy="4139821"/>
          </a:xfrm>
        </p:spPr>
        <p:txBody>
          <a:bodyPr/>
          <a:lstStyle/>
          <a:p>
            <a:pPr>
              <a:buFont typeface="Wingdings" panose="05000000000000000000" pitchFamily="2" charset="2"/>
              <a:buChar char="v"/>
            </a:pPr>
            <a:r>
              <a:rPr lang="lt-LT" dirty="0" smtClean="0">
                <a:effectLst>
                  <a:outerShdw blurRad="38100" dist="38100" dir="2700000" algn="tl">
                    <a:srgbClr val="000000">
                      <a:alpha val="43137"/>
                    </a:srgbClr>
                  </a:outerShdw>
                </a:effectLst>
              </a:rPr>
              <a:t>Remiantis bandymais, išsiaiškinti, kas yra garsas bei jo bangos;</a:t>
            </a:r>
          </a:p>
          <a:p>
            <a:pPr>
              <a:buFont typeface="Wingdings" panose="05000000000000000000" pitchFamily="2" charset="2"/>
              <a:buChar char="v"/>
            </a:pPr>
            <a:r>
              <a:rPr lang="lt-LT" dirty="0">
                <a:effectLst>
                  <a:outerShdw blurRad="38100" dist="38100" dir="2700000" algn="tl">
                    <a:srgbClr val="000000">
                      <a:alpha val="43137"/>
                    </a:srgbClr>
                  </a:outerShdw>
                </a:effectLst>
              </a:rPr>
              <a:t>I</a:t>
            </a:r>
            <a:r>
              <a:rPr lang="lt-LT" dirty="0" smtClean="0">
                <a:effectLst>
                  <a:outerShdw blurRad="38100" dist="38100" dir="2700000" algn="tl">
                    <a:srgbClr val="000000">
                      <a:alpha val="43137"/>
                    </a:srgbClr>
                  </a:outerShdw>
                </a:effectLst>
              </a:rPr>
              <a:t>šmokti apskaičiuoti garso bangos ilgį ar kitą su juo susijusį dydį;</a:t>
            </a:r>
          </a:p>
          <a:p>
            <a:pPr>
              <a:buFont typeface="Wingdings" panose="05000000000000000000" pitchFamily="2" charset="2"/>
              <a:buChar char="v"/>
            </a:pPr>
            <a:r>
              <a:rPr lang="lt-LT" dirty="0" smtClean="0">
                <a:effectLst>
                  <a:outerShdw blurRad="38100" dist="38100" dir="2700000" algn="tl">
                    <a:srgbClr val="000000">
                      <a:alpha val="43137"/>
                    </a:srgbClr>
                  </a:outerShdw>
                </a:effectLst>
              </a:rPr>
              <a:t>Išsiaiškinti, kokiu greičiu garsas sklinda įvairiose terpėse ir nuo ko tai priklauso;</a:t>
            </a:r>
          </a:p>
          <a:p>
            <a:pPr>
              <a:buFont typeface="Wingdings" panose="05000000000000000000" pitchFamily="2" charset="2"/>
              <a:buChar char="v"/>
            </a:pPr>
            <a:r>
              <a:rPr lang="lt-LT" dirty="0" smtClean="0">
                <a:effectLst>
                  <a:outerShdw blurRad="38100" dist="38100" dir="2700000" algn="tl">
                    <a:srgbClr val="000000">
                      <a:alpha val="43137"/>
                    </a:srgbClr>
                  </a:outerShdw>
                </a:effectLst>
              </a:rPr>
              <a:t>Susipažinti su garso rūšimis ir gebėti įvardinti jų savybes;</a:t>
            </a:r>
          </a:p>
          <a:p>
            <a:pPr>
              <a:buFont typeface="Wingdings" panose="05000000000000000000" pitchFamily="2" charset="2"/>
              <a:buChar char="v"/>
            </a:pPr>
            <a:r>
              <a:rPr lang="lt-LT" dirty="0" smtClean="0">
                <a:effectLst>
                  <a:outerShdw blurRad="38100" dist="38100" dir="2700000" algn="tl">
                    <a:srgbClr val="000000">
                      <a:alpha val="43137"/>
                    </a:srgbClr>
                  </a:outerShdw>
                </a:effectLst>
              </a:rPr>
              <a:t>Išsiaiškinti, kas yra garso stipris, garsumas, kamertonas, bei kaip pastarasis panaudojamas praktikoje.</a:t>
            </a:r>
          </a:p>
          <a:p>
            <a:pPr>
              <a:buFont typeface="Wingdings" panose="05000000000000000000" pitchFamily="2" charset="2"/>
              <a:buChar char="v"/>
            </a:pPr>
            <a:endParaRPr lang="lt-LT" dirty="0"/>
          </a:p>
        </p:txBody>
      </p:sp>
      <p:pic>
        <p:nvPicPr>
          <p:cNvPr id="1026" name="Picture 2" descr="http://www.mind-depot.com.au/images/goal.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2464" y="4711644"/>
            <a:ext cx="2811750" cy="2112417"/>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0D5F3E2B-F39F-45E2-8882-B4A97BB2747C}" type="slidenum">
              <a:rPr lang="lt-LT" smtClean="0"/>
              <a:t>3</a:t>
            </a:fld>
            <a:endParaRPr lang="lt-LT"/>
          </a:p>
        </p:txBody>
      </p:sp>
    </p:spTree>
    <p:extLst>
      <p:ext uri="{BB962C8B-B14F-4D97-AF65-F5344CB8AC3E}">
        <p14:creationId xmlns:p14="http://schemas.microsoft.com/office/powerpoint/2010/main" val="726873610"/>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819007"/>
          </a:xfrm>
        </p:spPr>
        <p:txBody>
          <a:bodyPr>
            <a:normAutofit/>
          </a:bodyPr>
          <a:lstStyle/>
          <a:p>
            <a:pPr algn="ctr"/>
            <a:r>
              <a:rPr lang="lt-LT" sz="4400" b="1" dirty="0" smtClean="0">
                <a:effectLst>
                  <a:outerShdw blurRad="38100" dist="38100" dir="2700000" algn="tl">
                    <a:srgbClr val="000000">
                      <a:alpha val="43137"/>
                    </a:srgbClr>
                  </a:outerShdw>
                </a:effectLst>
              </a:rPr>
              <a:t>Trumpa garso istorija</a:t>
            </a:r>
            <a:endParaRPr lang="lt-LT" sz="4400" b="1" dirty="0">
              <a:effectLst>
                <a:outerShdw blurRad="38100" dist="38100" dir="2700000" algn="tl">
                  <a:srgbClr val="000000">
                    <a:alpha val="43137"/>
                  </a:srgbClr>
                </a:outerShdw>
              </a:effectLst>
            </a:endParaRPr>
          </a:p>
        </p:txBody>
      </p:sp>
      <p:sp>
        <p:nvSpPr>
          <p:cNvPr id="5" name="Text Placeholder 4"/>
          <p:cNvSpPr>
            <a:spLocks noGrp="1"/>
          </p:cNvSpPr>
          <p:nvPr>
            <p:ph type="body" idx="1"/>
          </p:nvPr>
        </p:nvSpPr>
        <p:spPr>
          <a:xfrm>
            <a:off x="1141411" y="2238233"/>
            <a:ext cx="9906000" cy="4012442"/>
          </a:xfrm>
        </p:spPr>
        <p:txBody>
          <a:bodyPr>
            <a:normAutofit fontScale="92500" lnSpcReduction="10000"/>
          </a:bodyPr>
          <a:lstStyle/>
          <a:p>
            <a:pPr algn="just"/>
            <a:r>
              <a:rPr lang="lt-LT" dirty="0" smtClean="0"/>
              <a:t>   </a:t>
            </a:r>
            <a:r>
              <a:rPr lang="lt-LT" sz="2500" dirty="0" smtClean="0">
                <a:effectLst>
                  <a:outerShdw blurRad="38100" dist="38100" dir="2700000" algn="tl">
                    <a:srgbClr val="000000">
                      <a:alpha val="43137"/>
                    </a:srgbClr>
                  </a:outerShdw>
                </a:effectLst>
              </a:rPr>
              <a:t>garso </a:t>
            </a:r>
            <a:r>
              <a:rPr lang="lt-LT" sz="2500" dirty="0">
                <a:effectLst>
                  <a:outerShdw blurRad="38100" dist="38100" dir="2700000" algn="tl">
                    <a:srgbClr val="000000">
                      <a:alpha val="43137"/>
                    </a:srgbClr>
                  </a:outerShdw>
                </a:effectLst>
              </a:rPr>
              <a:t>istorija yra glaudžiai susijusi su bangų istorija. Aristotelis buvo pirmasis, kuris paminėjo garsą kaip bangą </a:t>
            </a:r>
            <a:r>
              <a:rPr lang="lt-LT" sz="2500" dirty="0" smtClean="0">
                <a:effectLst>
                  <a:outerShdw blurRad="38100" dist="38100" dir="2700000" algn="tl">
                    <a:srgbClr val="000000">
                      <a:alpha val="43137"/>
                    </a:srgbClr>
                  </a:outerShdw>
                </a:effectLst>
              </a:rPr>
              <a:t>ir </a:t>
            </a:r>
            <a:r>
              <a:rPr lang="lt-LT" sz="2500" dirty="0">
                <a:effectLst>
                  <a:outerShdw blurRad="38100" dist="38100" dir="2700000" algn="tl">
                    <a:srgbClr val="000000">
                      <a:alpha val="43137"/>
                    </a:srgbClr>
                  </a:outerShdw>
                </a:effectLst>
              </a:rPr>
              <a:t>suprato, kad oro judėjimas yra </a:t>
            </a:r>
            <a:r>
              <a:rPr lang="lt-LT" sz="2500" dirty="0" smtClean="0">
                <a:effectLst>
                  <a:outerShdw blurRad="38100" dist="38100" dir="2700000" algn="tl">
                    <a:srgbClr val="000000">
                      <a:alpha val="43137"/>
                    </a:srgbClr>
                  </a:outerShdw>
                </a:effectLst>
              </a:rPr>
              <a:t>sukeliamas garso </a:t>
            </a:r>
            <a:r>
              <a:rPr lang="lt-LT" sz="2500" dirty="0">
                <a:effectLst>
                  <a:outerShdw blurRad="38100" dist="38100" dir="2700000" algn="tl">
                    <a:srgbClr val="000000">
                      <a:alpha val="43137"/>
                    </a:srgbClr>
                  </a:outerShdw>
                </a:effectLst>
              </a:rPr>
              <a:t>šaltinio </a:t>
            </a:r>
            <a:r>
              <a:rPr lang="lt-LT" sz="2500" dirty="0" smtClean="0">
                <a:effectLst>
                  <a:outerShdw blurRad="38100" dist="38100" dir="2700000" algn="tl">
                    <a:srgbClr val="000000">
                      <a:alpha val="43137"/>
                    </a:srgbClr>
                  </a:outerShdw>
                </a:effectLst>
              </a:rPr>
              <a:t>bei </a:t>
            </a:r>
            <a:r>
              <a:rPr lang="lt-LT" sz="2500" dirty="0">
                <a:effectLst>
                  <a:outerShdw blurRad="38100" dist="38100" dir="2700000" algn="tl">
                    <a:srgbClr val="000000">
                      <a:alpha val="43137"/>
                    </a:srgbClr>
                  </a:outerShdw>
                </a:effectLst>
              </a:rPr>
              <a:t>manė, kad garsas keliauja nekeisdamas savo kokybės </a:t>
            </a:r>
            <a:r>
              <a:rPr lang="lt-LT" sz="2500" dirty="0" smtClean="0">
                <a:effectLst>
                  <a:outerShdw blurRad="38100" dist="38100" dir="2700000" algn="tl">
                    <a:srgbClr val="000000">
                      <a:alpha val="43137"/>
                    </a:srgbClr>
                  </a:outerShdw>
                </a:effectLst>
              </a:rPr>
              <a:t>tol, </a:t>
            </a:r>
            <a:r>
              <a:rPr lang="lt-LT" sz="2500" dirty="0">
                <a:effectLst>
                  <a:outerShdw blurRad="38100" dist="38100" dir="2700000" algn="tl">
                    <a:srgbClr val="000000">
                      <a:alpha val="43137"/>
                    </a:srgbClr>
                  </a:outerShdw>
                </a:effectLst>
              </a:rPr>
              <a:t>kol nėra </a:t>
            </a:r>
            <a:r>
              <a:rPr lang="lt-LT" sz="2500" dirty="0" smtClean="0">
                <a:effectLst>
                  <a:outerShdw blurRad="38100" dist="38100" dir="2700000" algn="tl">
                    <a:srgbClr val="000000">
                      <a:alpha val="43137"/>
                    </a:srgbClr>
                  </a:outerShdw>
                </a:effectLst>
              </a:rPr>
              <a:t>jokių kliūčių </a:t>
            </a:r>
            <a:r>
              <a:rPr lang="lt-LT" sz="2500" dirty="0">
                <a:effectLst>
                  <a:outerShdw blurRad="38100" dist="38100" dir="2700000" algn="tl">
                    <a:srgbClr val="000000">
                      <a:alpha val="43137"/>
                    </a:srgbClr>
                  </a:outerShdw>
                </a:effectLst>
              </a:rPr>
              <a:t>ore. </a:t>
            </a:r>
            <a:endParaRPr lang="lt-LT" sz="2500" dirty="0" smtClean="0">
              <a:effectLst>
                <a:outerShdw blurRad="38100" dist="38100" dir="2700000" algn="tl">
                  <a:srgbClr val="000000">
                    <a:alpha val="43137"/>
                  </a:srgbClr>
                </a:outerShdw>
              </a:effectLst>
            </a:endParaRPr>
          </a:p>
          <a:p>
            <a:pPr algn="just"/>
            <a:r>
              <a:rPr lang="lt-LT" sz="2500" dirty="0">
                <a:effectLst>
                  <a:outerShdw blurRad="38100" dist="38100" dir="2700000" algn="tl">
                    <a:srgbClr val="000000">
                      <a:alpha val="43137"/>
                    </a:srgbClr>
                  </a:outerShdw>
                </a:effectLst>
              </a:rPr>
              <a:t> </a:t>
            </a:r>
            <a:r>
              <a:rPr lang="lt-LT" sz="2500" dirty="0" smtClean="0">
                <a:effectLst>
                  <a:outerShdw blurRad="38100" dist="38100" dir="2700000" algn="tl">
                    <a:srgbClr val="000000">
                      <a:alpha val="43137"/>
                    </a:srgbClr>
                  </a:outerShdw>
                </a:effectLst>
              </a:rPr>
              <a:t>  G. Galilėjus </a:t>
            </a:r>
            <a:r>
              <a:rPr lang="lt-LT" sz="2500" dirty="0">
                <a:effectLst>
                  <a:outerShdw blurRad="38100" dist="38100" dir="2700000" algn="tl">
                    <a:srgbClr val="000000">
                      <a:alpha val="43137"/>
                    </a:srgbClr>
                  </a:outerShdw>
                </a:effectLst>
              </a:rPr>
              <a:t>yra kitas mokslininkas, kuris padėjo mums suprasti garsą. </a:t>
            </a:r>
            <a:r>
              <a:rPr lang="lt-LT" sz="2500" dirty="0" smtClean="0">
                <a:effectLst>
                  <a:outerShdw blurRad="38100" dist="38100" dir="2700000" algn="tl">
                    <a:srgbClr val="000000">
                      <a:alpha val="43137"/>
                    </a:srgbClr>
                  </a:outerShdw>
                </a:effectLst>
              </a:rPr>
              <a:t>Jis įrodė, jog virpesių dažnis lemia garso aukštį, arba toną. Tai </a:t>
            </a:r>
            <a:r>
              <a:rPr lang="lt-LT" sz="2500" dirty="0">
                <a:effectLst>
                  <a:outerShdw blurRad="38100" dist="38100" dir="2700000" algn="tl">
                    <a:srgbClr val="000000">
                      <a:alpha val="43137"/>
                    </a:srgbClr>
                  </a:outerShdw>
                </a:effectLst>
              </a:rPr>
              <a:t>buvo atlikta </a:t>
            </a:r>
            <a:r>
              <a:rPr lang="lt-LT" sz="2500" dirty="0" smtClean="0">
                <a:effectLst>
                  <a:outerShdw blurRad="38100" dist="38100" dir="2700000" algn="tl">
                    <a:srgbClr val="000000">
                      <a:alpha val="43137"/>
                    </a:srgbClr>
                  </a:outerShdw>
                </a:effectLst>
              </a:rPr>
              <a:t>raižant </a:t>
            </a:r>
            <a:r>
              <a:rPr lang="lt-LT" sz="2500" dirty="0">
                <a:effectLst>
                  <a:outerShdw blurRad="38100" dist="38100" dir="2700000" algn="tl">
                    <a:srgbClr val="000000">
                      <a:alpha val="43137"/>
                    </a:srgbClr>
                  </a:outerShdw>
                </a:effectLst>
              </a:rPr>
              <a:t>raižikliu į žalvarinę </a:t>
            </a:r>
            <a:r>
              <a:rPr lang="lt-LT" sz="2500" dirty="0" smtClean="0">
                <a:effectLst>
                  <a:outerShdw blurRad="38100" dist="38100" dir="2700000" algn="tl">
                    <a:srgbClr val="000000">
                      <a:alpha val="43137"/>
                    </a:srgbClr>
                  </a:outerShdw>
                </a:effectLst>
              </a:rPr>
              <a:t>lėkštę ir sukeliant </a:t>
            </a:r>
            <a:r>
              <a:rPr lang="lt-LT" sz="2500" dirty="0">
                <a:effectLst>
                  <a:outerShdw blurRad="38100" dist="38100" dir="2700000" algn="tl">
                    <a:srgbClr val="000000">
                      <a:alpha val="43137"/>
                    </a:srgbClr>
                  </a:outerShdw>
                </a:effectLst>
              </a:rPr>
              <a:t>čerškimą.</a:t>
            </a:r>
          </a:p>
          <a:p>
            <a:r>
              <a:rPr lang="lt-LT" dirty="0"/>
              <a:t/>
            </a:r>
            <a:br>
              <a:rPr lang="lt-LT" dirty="0"/>
            </a:br>
            <a:endParaRPr lang="lt-LT" dirty="0"/>
          </a:p>
        </p:txBody>
      </p:sp>
      <p:pic>
        <p:nvPicPr>
          <p:cNvPr id="6" name="Picture 5"/>
          <p:cNvPicPr>
            <a:picLocks noChangeAspect="1"/>
          </p:cNvPicPr>
          <p:nvPr/>
        </p:nvPicPr>
        <p:blipFill>
          <a:blip r:embed="rId2"/>
          <a:stretch>
            <a:fillRect/>
          </a:stretch>
        </p:blipFill>
        <p:spPr>
          <a:xfrm>
            <a:off x="9413543" y="163773"/>
            <a:ext cx="1666233" cy="2074460"/>
          </a:xfrm>
          <a:prstGeom prst="rect">
            <a:avLst/>
          </a:prstGeom>
        </p:spPr>
      </p:pic>
      <p:pic>
        <p:nvPicPr>
          <p:cNvPr id="7" name="Picture 6"/>
          <p:cNvPicPr>
            <a:picLocks noChangeAspect="1"/>
          </p:cNvPicPr>
          <p:nvPr/>
        </p:nvPicPr>
        <p:blipFill>
          <a:blip r:embed="rId3"/>
          <a:stretch>
            <a:fillRect/>
          </a:stretch>
        </p:blipFill>
        <p:spPr>
          <a:xfrm>
            <a:off x="1141411" y="163773"/>
            <a:ext cx="1639391" cy="2074460"/>
          </a:xfrm>
          <a:prstGeom prst="rect">
            <a:avLst/>
          </a:prstGeom>
        </p:spPr>
      </p:pic>
      <p:sp>
        <p:nvSpPr>
          <p:cNvPr id="4" name="Slide Number Placeholder 3"/>
          <p:cNvSpPr>
            <a:spLocks noGrp="1"/>
          </p:cNvSpPr>
          <p:nvPr>
            <p:ph type="sldNum" sz="quarter" idx="12"/>
          </p:nvPr>
        </p:nvSpPr>
        <p:spPr/>
        <p:txBody>
          <a:bodyPr/>
          <a:lstStyle/>
          <a:p>
            <a:fld id="{0D5F3E2B-F39F-45E2-8882-B4A97BB2747C}" type="slidenum">
              <a:rPr lang="lt-LT" smtClean="0"/>
              <a:t>4</a:t>
            </a:fld>
            <a:endParaRPr lang="lt-LT"/>
          </a:p>
        </p:txBody>
      </p:sp>
    </p:spTree>
    <p:extLst>
      <p:ext uri="{BB962C8B-B14F-4D97-AF65-F5344CB8AC3E}">
        <p14:creationId xmlns:p14="http://schemas.microsoft.com/office/powerpoint/2010/main" val="35066333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Trumpa garso istorija</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6"/>
            <a:ext cx="9906000" cy="4285398"/>
          </a:xfrm>
        </p:spPr>
        <p:txBody>
          <a:bodyPr>
            <a:normAutofit fontScale="92500" lnSpcReduction="20000"/>
          </a:bodyPr>
          <a:lstStyle/>
          <a:p>
            <a:r>
              <a:rPr lang="lt-LT" dirty="0" smtClean="0"/>
              <a:t>   </a:t>
            </a:r>
            <a:r>
              <a:rPr lang="lt-LT" sz="1900" dirty="0">
                <a:effectLst>
                  <a:outerShdw blurRad="38100" dist="38100" dir="2700000" algn="tl">
                    <a:srgbClr val="000000">
                      <a:alpha val="43137"/>
                    </a:srgbClr>
                  </a:outerShdw>
                </a:effectLst>
              </a:rPr>
              <a:t>prancūzas spaustuvininkas Édouard-Léon Scott de Martinville</a:t>
            </a:r>
            <a:r>
              <a:rPr lang="lt-LT" sz="1900" dirty="0" smtClean="0">
                <a:effectLst>
                  <a:outerShdw blurRad="38100" dist="38100" dir="2700000" algn="tl">
                    <a:srgbClr val="000000">
                      <a:alpha val="43137"/>
                    </a:srgbClr>
                  </a:outerShdw>
                </a:effectLst>
              </a:rPr>
              <a:t> </a:t>
            </a:r>
            <a:r>
              <a:rPr lang="lt-LT" sz="1900" dirty="0">
                <a:effectLst>
                  <a:outerShdw blurRad="38100" dist="38100" dir="2700000" algn="tl">
                    <a:srgbClr val="000000">
                      <a:alpha val="43137"/>
                    </a:srgbClr>
                  </a:outerShdw>
                </a:effectLst>
              </a:rPr>
              <a:t>1857m. kovo 25d. </a:t>
            </a:r>
            <a:r>
              <a:rPr lang="lt-LT" sz="1900" dirty="0" smtClean="0">
                <a:effectLst>
                  <a:outerShdw blurRad="38100" dist="38100" dir="2700000" algn="tl">
                    <a:srgbClr val="000000">
                      <a:alpha val="43137"/>
                    </a:srgbClr>
                  </a:outerShdw>
                </a:effectLst>
              </a:rPr>
              <a:t>užpatentavo </a:t>
            </a:r>
            <a:r>
              <a:rPr lang="lt-LT" sz="1900" dirty="0">
                <a:effectLst>
                  <a:outerShdw blurRad="38100" dist="38100" dir="2700000" algn="tl">
                    <a:srgbClr val="000000">
                      <a:alpha val="43137"/>
                    </a:srgbClr>
                  </a:outerShdw>
                </a:effectLst>
              </a:rPr>
              <a:t>garso įrašymo aparatą Fonoautografą. Tai buvo pirmasis aparatas įrašęs žmogaus balsą. Deja, jis turėjo esminį trūkumą – įrašyto balso nebuvo galima </a:t>
            </a:r>
            <a:r>
              <a:rPr lang="lt-LT" sz="1900" dirty="0" smtClean="0">
                <a:effectLst>
                  <a:outerShdw blurRad="38100" dist="38100" dir="2700000" algn="tl">
                    <a:srgbClr val="000000">
                      <a:alpha val="43137"/>
                    </a:srgbClr>
                  </a:outerShdw>
                </a:effectLst>
              </a:rPr>
              <a:t>atkurti.</a:t>
            </a:r>
          </a:p>
          <a:p>
            <a:r>
              <a:rPr lang="lt-LT" sz="1900" dirty="0">
                <a:effectLst>
                  <a:outerShdw blurRad="38100" dist="38100" dir="2700000" algn="tl">
                    <a:srgbClr val="000000">
                      <a:alpha val="43137"/>
                    </a:srgbClr>
                  </a:outerShdw>
                </a:effectLst>
              </a:rPr>
              <a:t> </a:t>
            </a:r>
            <a:r>
              <a:rPr lang="lt-LT" sz="1900" dirty="0" smtClean="0">
                <a:effectLst>
                  <a:outerShdw blurRad="38100" dist="38100" dir="2700000" algn="tl">
                    <a:srgbClr val="000000">
                      <a:alpha val="43137"/>
                    </a:srgbClr>
                  </a:outerShdw>
                </a:effectLst>
              </a:rPr>
              <a:t>  </a:t>
            </a:r>
            <a:r>
              <a:rPr lang="lt-LT" sz="1900" dirty="0">
                <a:effectLst>
                  <a:outerShdw blurRad="38100" dist="38100" dir="2700000" algn="tl">
                    <a:srgbClr val="000000">
                      <a:alpha val="43137"/>
                    </a:srgbClr>
                  </a:outerShdw>
                </a:effectLst>
              </a:rPr>
              <a:t>1877m. lapkričio 21d. Tomas Edisonas paskelbė išradęs prietaisą garso įrašymui ir atkūrimui, kurį pavadino fonografu. </a:t>
            </a:r>
            <a:br>
              <a:rPr lang="lt-LT" sz="1900" dirty="0">
                <a:effectLst>
                  <a:outerShdw blurRad="38100" dist="38100" dir="2700000" algn="tl">
                    <a:srgbClr val="000000">
                      <a:alpha val="43137"/>
                    </a:srgbClr>
                  </a:outerShdw>
                </a:effectLst>
              </a:rPr>
            </a:br>
            <a:r>
              <a:rPr lang="lt-LT" sz="1900" dirty="0" smtClean="0">
                <a:effectLst>
                  <a:outerShdw blurRad="38100" dist="38100" dir="2700000" algn="tl">
                    <a:srgbClr val="000000">
                      <a:alpha val="43137"/>
                    </a:srgbClr>
                  </a:outerShdw>
                </a:effectLst>
              </a:rPr>
              <a:t>   1887m. </a:t>
            </a:r>
            <a:r>
              <a:rPr lang="lt-LT" sz="1900" dirty="0">
                <a:effectLst>
                  <a:outerShdw blurRad="38100" dist="38100" dir="2700000" algn="tl">
                    <a:srgbClr val="000000">
                      <a:alpha val="43137"/>
                    </a:srgbClr>
                  </a:outerShdw>
                </a:effectLst>
              </a:rPr>
              <a:t>vokietis Emile Berliner </a:t>
            </a:r>
            <a:r>
              <a:rPr lang="lt-LT" sz="1900" dirty="0" smtClean="0">
                <a:effectLst>
                  <a:outerShdw blurRad="38100" dist="38100" dir="2700000" algn="tl">
                    <a:srgbClr val="000000">
                      <a:alpha val="43137"/>
                    </a:srgbClr>
                  </a:outerShdw>
                </a:effectLst>
              </a:rPr>
              <a:t>užpatentavo </a:t>
            </a:r>
            <a:r>
              <a:rPr lang="lt-LT" sz="1900" dirty="0">
                <a:effectLst>
                  <a:outerShdw blurRad="38100" dist="38100" dir="2700000" algn="tl">
                    <a:srgbClr val="000000">
                      <a:alpha val="43137"/>
                    </a:srgbClr>
                  </a:outerShdw>
                </a:effectLst>
              </a:rPr>
              <a:t>alternatyvų garso įrašymo ir atkūrimo prietaisą Gramofoną, kuris garsą atkurdavo membranos ir adatėlės pagalba, adatėlei judant į </a:t>
            </a:r>
            <a:r>
              <a:rPr lang="lt-LT" sz="1900" dirty="0" smtClean="0">
                <a:effectLst>
                  <a:outerShdw blurRad="38100" dist="38100" dir="2700000" algn="tl">
                    <a:srgbClr val="000000">
                      <a:alpha val="43137"/>
                    </a:srgbClr>
                  </a:outerShdw>
                </a:effectLst>
              </a:rPr>
              <a:t>šonus.</a:t>
            </a:r>
          </a:p>
          <a:p>
            <a:r>
              <a:rPr lang="lt-LT" sz="1900" dirty="0">
                <a:effectLst>
                  <a:outerShdw blurRad="38100" dist="38100" dir="2700000" algn="tl">
                    <a:srgbClr val="000000">
                      <a:alpha val="43137"/>
                    </a:srgbClr>
                  </a:outerShdw>
                </a:effectLst>
              </a:rPr>
              <a:t> </a:t>
            </a:r>
            <a:r>
              <a:rPr lang="lt-LT" sz="1900" dirty="0" smtClean="0">
                <a:effectLst>
                  <a:outerShdw blurRad="38100" dist="38100" dir="2700000" algn="tl">
                    <a:srgbClr val="000000">
                      <a:alpha val="43137"/>
                    </a:srgbClr>
                  </a:outerShdw>
                </a:effectLst>
              </a:rPr>
              <a:t>  19 amžiuje taip pat buvo išrastas mikrofonas bei telefonas, o 20-ajame – audio kasetės, CD diskai.</a:t>
            </a:r>
          </a:p>
          <a:p>
            <a:r>
              <a:rPr lang="lt-LT" sz="1900" dirty="0">
                <a:effectLst>
                  <a:outerShdw blurRad="38100" dist="38100" dir="2700000" algn="tl">
                    <a:srgbClr val="000000">
                      <a:alpha val="43137"/>
                    </a:srgbClr>
                  </a:outerShdw>
                </a:effectLst>
              </a:rPr>
              <a:t> </a:t>
            </a:r>
            <a:r>
              <a:rPr lang="lt-LT" sz="1900" dirty="0" smtClean="0">
                <a:effectLst>
                  <a:outerShdw blurRad="38100" dist="38100" dir="2700000" algn="tl">
                    <a:srgbClr val="000000">
                      <a:alpha val="43137"/>
                    </a:srgbClr>
                  </a:outerShdw>
                </a:effectLst>
              </a:rPr>
              <a:t>  1947 Kapitonas Chuck yeager pirmasis skrido greičiau už garsą. Nors jis skrido vos 293 m/s greičiu, tačiau oro temperatūra buvo tokia žema, jog garso greitis tebuvo 290 m/s. Tai padėjo jam tapti pirmam.</a:t>
            </a:r>
          </a:p>
        </p:txBody>
      </p:sp>
      <p:pic>
        <p:nvPicPr>
          <p:cNvPr id="5" name="Picture 4"/>
          <p:cNvPicPr>
            <a:picLocks noChangeAspect="1"/>
          </p:cNvPicPr>
          <p:nvPr/>
        </p:nvPicPr>
        <p:blipFill>
          <a:blip r:embed="rId2"/>
          <a:stretch>
            <a:fillRect/>
          </a:stretch>
        </p:blipFill>
        <p:spPr>
          <a:xfrm>
            <a:off x="8843749" y="143246"/>
            <a:ext cx="2379260" cy="1466618"/>
          </a:xfrm>
          <a:prstGeom prst="rect">
            <a:avLst/>
          </a:prstGeom>
        </p:spPr>
      </p:pic>
      <p:pic>
        <p:nvPicPr>
          <p:cNvPr id="6" name="Picture 5"/>
          <p:cNvPicPr>
            <a:picLocks noChangeAspect="1"/>
          </p:cNvPicPr>
          <p:nvPr/>
        </p:nvPicPr>
        <p:blipFill>
          <a:blip r:embed="rId3"/>
          <a:stretch>
            <a:fillRect/>
          </a:stretch>
        </p:blipFill>
        <p:spPr>
          <a:xfrm>
            <a:off x="1279712" y="239971"/>
            <a:ext cx="1532424" cy="1970964"/>
          </a:xfrm>
          <a:prstGeom prst="rect">
            <a:avLst/>
          </a:prstGeom>
        </p:spPr>
      </p:pic>
      <p:sp>
        <p:nvSpPr>
          <p:cNvPr id="7" name="Slide Number Placeholder 6"/>
          <p:cNvSpPr>
            <a:spLocks noGrp="1"/>
          </p:cNvSpPr>
          <p:nvPr>
            <p:ph type="sldNum" sz="quarter" idx="12"/>
          </p:nvPr>
        </p:nvSpPr>
        <p:spPr/>
        <p:txBody>
          <a:bodyPr/>
          <a:lstStyle/>
          <a:p>
            <a:fld id="{0D5F3E2B-F39F-45E2-8882-B4A97BB2747C}" type="slidenum">
              <a:rPr lang="lt-LT" smtClean="0"/>
              <a:t>5</a:t>
            </a:fld>
            <a:endParaRPr lang="lt-LT"/>
          </a:p>
        </p:txBody>
      </p:sp>
    </p:spTree>
    <p:extLst>
      <p:ext uri="{BB962C8B-B14F-4D97-AF65-F5344CB8AC3E}">
        <p14:creationId xmlns:p14="http://schemas.microsoft.com/office/powerpoint/2010/main" val="2945917007"/>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Akustika</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fontScale="77500" lnSpcReduction="20000"/>
          </a:bodyPr>
          <a:lstStyle/>
          <a:p>
            <a:pPr algn="just"/>
            <a:r>
              <a:rPr lang="lt-LT" sz="2300" dirty="0" smtClean="0">
                <a:effectLst>
                  <a:outerShdw blurRad="38100" dist="38100" dir="2700000" algn="tl">
                    <a:srgbClr val="000000">
                      <a:alpha val="43137"/>
                    </a:srgbClr>
                  </a:outerShdw>
                </a:effectLst>
              </a:rPr>
              <a:t>   Akustika vadiname garso reiškinius (Mechaninių bangų sklidimą Kietuosiuose kūnuose, dujose ir skysčiuose) nagrinėjančią fizikos mokslo šaką. </a:t>
            </a:r>
          </a:p>
          <a:p>
            <a:r>
              <a:rPr lang="lt-LT" sz="2400" dirty="0" smtClean="0">
                <a:effectLst>
                  <a:outerShdw blurRad="38100" dist="38100" dir="2700000" algn="tl">
                    <a:srgbClr val="000000">
                      <a:alpha val="43137"/>
                    </a:srgbClr>
                  </a:outerShdw>
                </a:effectLst>
              </a:rPr>
              <a:t>   </a:t>
            </a:r>
            <a:r>
              <a:rPr lang="lt-LT" sz="2400" u="sng" dirty="0" smtClean="0">
                <a:effectLst>
                  <a:outerShdw blurRad="38100" dist="38100" dir="2700000" algn="tl">
                    <a:srgbClr val="000000">
                      <a:alpha val="43137"/>
                    </a:srgbClr>
                  </a:outerShdw>
                </a:effectLst>
              </a:rPr>
              <a:t>Akustika </a:t>
            </a:r>
            <a:r>
              <a:rPr lang="lt-LT" sz="2400" u="sng" dirty="0">
                <a:effectLst>
                  <a:outerShdw blurRad="38100" dist="38100" dir="2700000" algn="tl">
                    <a:srgbClr val="000000">
                      <a:alpha val="43137"/>
                    </a:srgbClr>
                  </a:outerShdw>
                </a:effectLst>
              </a:rPr>
              <a:t>yra skirstoma į tris pagrindines šakas</a:t>
            </a:r>
            <a:r>
              <a:rPr lang="lt-LT" sz="2400" u="sng" dirty="0" smtClean="0">
                <a:effectLst>
                  <a:outerShdw blurRad="38100" dist="38100" dir="2700000" algn="tl">
                    <a:srgbClr val="000000">
                      <a:alpha val="43137"/>
                    </a:srgbClr>
                  </a:outerShdw>
                </a:effectLst>
              </a:rPr>
              <a:t>:</a:t>
            </a:r>
            <a:endParaRPr lang="lt-LT" sz="2400" u="sng"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lt-LT" sz="2400" dirty="0" smtClean="0">
                <a:effectLst>
                  <a:outerShdw blurRad="38100" dist="38100" dir="2700000" algn="tl">
                    <a:srgbClr val="000000">
                      <a:alpha val="43137"/>
                    </a:srgbClr>
                  </a:outerShdw>
                </a:effectLst>
              </a:rPr>
              <a:t>fizikinė akustika, kuri</a:t>
            </a:r>
            <a:r>
              <a:rPr lang="lt-LT" sz="2400" dirty="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tiria </a:t>
            </a:r>
            <a:r>
              <a:rPr lang="lt-LT" sz="2400" dirty="0">
                <a:effectLst>
                  <a:outerShdw blurRad="38100" dist="38100" dir="2700000" algn="tl">
                    <a:srgbClr val="000000">
                      <a:alpha val="43137"/>
                    </a:srgbClr>
                  </a:outerShdw>
                </a:effectLst>
              </a:rPr>
              <a:t>akustinių bangų žadinimą, sklidimą įvairiose medžiagose, jų </a:t>
            </a:r>
            <a:r>
              <a:rPr lang="lt-LT" sz="2400" dirty="0" smtClean="0">
                <a:effectLst>
                  <a:outerShdw blurRad="38100" dist="38100" dir="2700000" algn="tl">
                    <a:srgbClr val="000000">
                      <a:alpha val="43137"/>
                    </a:srgbClr>
                  </a:outerShdw>
                </a:effectLst>
              </a:rPr>
              <a:t>atspindį bei sugertį. </a:t>
            </a:r>
          </a:p>
          <a:p>
            <a:pPr marL="342900" indent="-342900">
              <a:buFont typeface="Arial" panose="020B0604020202020204" pitchFamily="34" charset="0"/>
              <a:buChar char="•"/>
            </a:pPr>
            <a:r>
              <a:rPr lang="lt-LT" sz="2400" dirty="0" smtClean="0">
                <a:effectLst>
                  <a:outerShdw blurRad="38100" dist="38100" dir="2700000" algn="tl">
                    <a:srgbClr val="000000">
                      <a:alpha val="43137"/>
                    </a:srgbClr>
                  </a:outerShdw>
                </a:effectLst>
              </a:rPr>
              <a:t>taikomoji akustika - skirstoma </a:t>
            </a:r>
            <a:r>
              <a:rPr lang="lt-LT" sz="2400" dirty="0">
                <a:effectLst>
                  <a:outerShdw blurRad="38100" dist="38100" dir="2700000" algn="tl">
                    <a:srgbClr val="000000">
                      <a:alpha val="43137"/>
                    </a:srgbClr>
                  </a:outerShdw>
                </a:effectLst>
              </a:rPr>
              <a:t>į elektroakustiką, </a:t>
            </a:r>
            <a:r>
              <a:rPr lang="lt-LT" sz="2400" dirty="0" smtClean="0">
                <a:effectLst>
                  <a:outerShdw blurRad="38100" dist="38100" dir="2700000" algn="tl">
                    <a:srgbClr val="000000">
                      <a:alpha val="43137"/>
                    </a:srgbClr>
                  </a:outerShdw>
                </a:effectLst>
              </a:rPr>
              <a:t>architektūrinę akustiką</a:t>
            </a:r>
            <a:r>
              <a:rPr lang="lt-LT" sz="2400" dirty="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Archeoakustiką</a:t>
            </a:r>
            <a:r>
              <a:rPr lang="lt-LT" sz="2400" dirty="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Aeroakustiką</a:t>
            </a:r>
            <a:r>
              <a:rPr lang="lt-LT" sz="2400" dirty="0">
                <a:effectLst>
                  <a:outerShdw blurRad="38100" dist="38100" dir="2700000" algn="tl">
                    <a:srgbClr val="000000">
                      <a:alpha val="43137"/>
                    </a:srgbClr>
                  </a:outerShdw>
                </a:effectLst>
              </a:rPr>
              <a:t>, muzikinę </a:t>
            </a:r>
            <a:r>
              <a:rPr lang="lt-LT" sz="2400" dirty="0" smtClean="0">
                <a:effectLst>
                  <a:outerShdw blurRad="38100" dist="38100" dir="2700000" algn="tl">
                    <a:srgbClr val="000000">
                      <a:alpha val="43137"/>
                    </a:srgbClr>
                  </a:outerShdw>
                </a:effectLst>
              </a:rPr>
              <a:t>akustiką – atlieka tam tikras funkcijas ir yra pritaikoma įvairiose mokslo šakose.</a:t>
            </a:r>
            <a:endParaRPr lang="lt-LT" sz="2400"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lt-LT" sz="2400" dirty="0" smtClean="0">
                <a:effectLst>
                  <a:outerShdw blurRad="38100" dist="38100" dir="2700000" algn="tl">
                    <a:srgbClr val="000000">
                      <a:alpha val="43137"/>
                    </a:srgbClr>
                  </a:outerShdw>
                </a:effectLst>
              </a:rPr>
              <a:t>fiziologinė </a:t>
            </a:r>
            <a:r>
              <a:rPr lang="lt-LT" sz="2400" dirty="0">
                <a:effectLst>
                  <a:outerShdw blurRad="38100" dist="38100" dir="2700000" algn="tl">
                    <a:srgbClr val="000000">
                      <a:alpha val="43137"/>
                    </a:srgbClr>
                  </a:outerShdw>
                </a:effectLst>
              </a:rPr>
              <a:t>akustika </a:t>
            </a:r>
            <a:r>
              <a:rPr lang="lt-LT" sz="2400" dirty="0" smtClean="0">
                <a:effectLst>
                  <a:outerShdw blurRad="38100" dist="38100" dir="2700000" algn="tl">
                    <a:srgbClr val="000000">
                      <a:alpha val="43137"/>
                    </a:srgbClr>
                  </a:outerShdw>
                </a:effectLst>
              </a:rPr>
              <a:t>Tiria žmogaus ir gyvūnų sukeliamus garsus, jų klausos organus.</a:t>
            </a:r>
            <a:endParaRPr lang="lt-LT" sz="2400" dirty="0">
              <a:effectLst>
                <a:outerShdw blurRad="38100" dist="38100" dir="2700000" algn="tl">
                  <a:srgbClr val="000000">
                    <a:alpha val="43137"/>
                  </a:srgbClr>
                </a:outerShdw>
              </a:effectLst>
            </a:endParaRPr>
          </a:p>
          <a:p>
            <a:pPr algn="just"/>
            <a:endParaRPr lang="lt-LT" sz="2300" b="1" dirty="0"/>
          </a:p>
        </p:txBody>
      </p:sp>
      <p:pic>
        <p:nvPicPr>
          <p:cNvPr id="7" name="Picture 6"/>
          <p:cNvPicPr>
            <a:picLocks noChangeAspect="1"/>
          </p:cNvPicPr>
          <p:nvPr/>
        </p:nvPicPr>
        <p:blipFill>
          <a:blip r:embed="rId2"/>
          <a:stretch>
            <a:fillRect/>
          </a:stretch>
        </p:blipFill>
        <p:spPr>
          <a:xfrm>
            <a:off x="8249076" y="169165"/>
            <a:ext cx="2381250" cy="1857375"/>
          </a:xfrm>
          <a:prstGeom prst="rect">
            <a:avLst/>
          </a:prstGeom>
        </p:spPr>
      </p:pic>
      <p:pic>
        <p:nvPicPr>
          <p:cNvPr id="8" name="Picture 7"/>
          <p:cNvPicPr>
            <a:picLocks noChangeAspect="1"/>
          </p:cNvPicPr>
          <p:nvPr/>
        </p:nvPicPr>
        <p:blipFill>
          <a:blip r:embed="rId3"/>
          <a:stretch>
            <a:fillRect/>
          </a:stretch>
        </p:blipFill>
        <p:spPr>
          <a:xfrm>
            <a:off x="1184614" y="169165"/>
            <a:ext cx="3380949" cy="1573890"/>
          </a:xfrm>
          <a:prstGeom prst="rect">
            <a:avLst/>
          </a:prstGeom>
        </p:spPr>
      </p:pic>
      <p:sp>
        <p:nvSpPr>
          <p:cNvPr id="9" name="TextBox 8"/>
          <p:cNvSpPr txBox="1"/>
          <p:nvPr/>
        </p:nvSpPr>
        <p:spPr>
          <a:xfrm>
            <a:off x="1901103" y="1758175"/>
            <a:ext cx="1947969" cy="338554"/>
          </a:xfrm>
          <a:prstGeom prst="rect">
            <a:avLst/>
          </a:prstGeom>
          <a:noFill/>
        </p:spPr>
        <p:txBody>
          <a:bodyPr wrap="none" rtlCol="0">
            <a:spAutoFit/>
          </a:bodyPr>
          <a:lstStyle/>
          <a:p>
            <a:r>
              <a:rPr lang="lt-LT" sz="1600" u="sng" dirty="0" smtClean="0">
                <a:solidFill>
                  <a:schemeClr val="accent3">
                    <a:lumMod val="60000"/>
                    <a:lumOff val="40000"/>
                  </a:schemeClr>
                </a:solidFill>
                <a:effectLst>
                  <a:outerShdw blurRad="38100" dist="38100" dir="2700000" algn="tl">
                    <a:srgbClr val="000000">
                      <a:alpha val="43137"/>
                    </a:srgbClr>
                  </a:outerShdw>
                </a:effectLst>
                <a:latin typeface="Arial Black" panose="020B0A04020102020204" pitchFamily="34" charset="0"/>
              </a:rPr>
              <a:t>Archeoakustika</a:t>
            </a:r>
            <a:endParaRPr lang="lt-LT" sz="1600" u="sng" dirty="0">
              <a:solidFill>
                <a:schemeClr val="accent3">
                  <a:lumMod val="60000"/>
                  <a:lumOff val="40000"/>
                </a:schemeClr>
              </a:solidFill>
              <a:effectLst>
                <a:outerShdw blurRad="38100" dist="38100" dir="2700000" algn="tl">
                  <a:srgbClr val="000000">
                    <a:alpha val="43137"/>
                  </a:srgbClr>
                </a:outerShdw>
              </a:effectLst>
              <a:latin typeface="Arial Black" panose="020B0A04020102020204" pitchFamily="34" charset="0"/>
            </a:endParaRPr>
          </a:p>
        </p:txBody>
      </p:sp>
      <p:sp>
        <p:nvSpPr>
          <p:cNvPr id="10" name="TextBox 9"/>
          <p:cNvSpPr txBox="1"/>
          <p:nvPr/>
        </p:nvSpPr>
        <p:spPr>
          <a:xfrm>
            <a:off x="8201425" y="1929684"/>
            <a:ext cx="2513830" cy="307777"/>
          </a:xfrm>
          <a:prstGeom prst="rect">
            <a:avLst/>
          </a:prstGeom>
          <a:noFill/>
        </p:spPr>
        <p:txBody>
          <a:bodyPr wrap="none" rtlCol="0">
            <a:spAutoFit/>
          </a:bodyPr>
          <a:lstStyle/>
          <a:p>
            <a:r>
              <a:rPr lang="lt-LT" sz="1400" u="sng" dirty="0" smtClean="0">
                <a:solidFill>
                  <a:schemeClr val="accent3">
                    <a:lumMod val="60000"/>
                    <a:lumOff val="40000"/>
                  </a:schemeClr>
                </a:solidFill>
                <a:effectLst>
                  <a:outerShdw blurRad="38100" dist="38100" dir="2700000" algn="tl">
                    <a:srgbClr val="000000">
                      <a:alpha val="43137"/>
                    </a:srgbClr>
                  </a:outerShdw>
                </a:effectLst>
                <a:latin typeface="Arial Black" panose="020B0A04020102020204" pitchFamily="34" charset="0"/>
              </a:rPr>
              <a:t>Architektūrinė akustika</a:t>
            </a:r>
            <a:endParaRPr lang="lt-LT" sz="1400" u="sng" dirty="0">
              <a:solidFill>
                <a:schemeClr val="accent3">
                  <a:lumMod val="60000"/>
                  <a:lumOff val="40000"/>
                </a:schemeClr>
              </a:solidFill>
              <a:effectLst>
                <a:outerShdw blurRad="38100" dist="38100" dir="2700000" algn="tl">
                  <a:srgbClr val="000000">
                    <a:alpha val="43137"/>
                  </a:srgbClr>
                </a:outerShdw>
              </a:effectLst>
              <a:latin typeface="Arial Black" panose="020B0A04020102020204" pitchFamily="34" charset="0"/>
            </a:endParaRPr>
          </a:p>
        </p:txBody>
      </p:sp>
      <p:sp>
        <p:nvSpPr>
          <p:cNvPr id="5" name="Slide Number Placeholder 4"/>
          <p:cNvSpPr>
            <a:spLocks noGrp="1"/>
          </p:cNvSpPr>
          <p:nvPr>
            <p:ph type="sldNum" sz="quarter" idx="12"/>
          </p:nvPr>
        </p:nvSpPr>
        <p:spPr/>
        <p:txBody>
          <a:bodyPr/>
          <a:lstStyle/>
          <a:p>
            <a:fld id="{0D5F3E2B-F39F-45E2-8882-B4A97BB2747C}" type="slidenum">
              <a:rPr lang="lt-LT" smtClean="0"/>
              <a:t>6</a:t>
            </a:fld>
            <a:endParaRPr lang="lt-LT"/>
          </a:p>
        </p:txBody>
      </p:sp>
    </p:spTree>
    <p:extLst>
      <p:ext uri="{BB962C8B-B14F-4D97-AF65-F5344CB8AC3E}">
        <p14:creationId xmlns:p14="http://schemas.microsoft.com/office/powerpoint/2010/main" val="4249707530"/>
      </p:ext>
    </p:extLst>
  </p:cSld>
  <p:clrMapOvr>
    <a:masterClrMapping/>
  </p:clrMapOvr>
  <p:transition spd="slow">
    <p:randomBar dir="ver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060813" y="95535"/>
            <a:ext cx="7594152" cy="6653284"/>
          </a:xfrm>
          <a:prstGeom prst="rect">
            <a:avLst/>
          </a:prstGeom>
        </p:spPr>
      </p:pic>
      <p:sp>
        <p:nvSpPr>
          <p:cNvPr id="6" name="TextBox 5"/>
          <p:cNvSpPr txBox="1"/>
          <p:nvPr/>
        </p:nvSpPr>
        <p:spPr>
          <a:xfrm>
            <a:off x="2307340" y="150127"/>
            <a:ext cx="7101111" cy="615553"/>
          </a:xfrm>
          <a:prstGeom prst="rect">
            <a:avLst/>
          </a:prstGeom>
          <a:noFill/>
        </p:spPr>
        <p:txBody>
          <a:bodyPr wrap="none" rtlCol="0">
            <a:spAutoFit/>
          </a:bodyPr>
          <a:lstStyle/>
          <a:p>
            <a:pPr algn="ctr"/>
            <a:r>
              <a:rPr lang="lt-LT" sz="1700" b="1" dirty="0" smtClean="0">
                <a:solidFill>
                  <a:srgbClr val="FFFF00"/>
                </a:solidFill>
                <a:effectLst>
                  <a:outerShdw blurRad="38100" dist="38100" dir="2700000" algn="tl">
                    <a:srgbClr val="000000">
                      <a:alpha val="43137"/>
                    </a:srgbClr>
                  </a:outerShdw>
                </a:effectLst>
              </a:rPr>
              <a:t>Koncertų salė, kurioje vyrauja gera akustika (garsas neaidi, didelis patalpos</a:t>
            </a:r>
          </a:p>
          <a:p>
            <a:pPr algn="ctr"/>
            <a:r>
              <a:rPr lang="lt-LT" sz="1700" b="1" dirty="0">
                <a:solidFill>
                  <a:srgbClr val="FFFF00"/>
                </a:solidFill>
                <a:effectLst>
                  <a:outerShdw blurRad="38100" dist="38100" dir="2700000" algn="tl">
                    <a:srgbClr val="000000">
                      <a:alpha val="43137"/>
                    </a:srgbClr>
                  </a:outerShdw>
                </a:effectLst>
              </a:rPr>
              <a:t>a</a:t>
            </a:r>
            <a:r>
              <a:rPr lang="lt-LT" sz="1700" b="1" dirty="0" smtClean="0">
                <a:solidFill>
                  <a:srgbClr val="FFFF00"/>
                </a:solidFill>
                <a:effectLst>
                  <a:outerShdw blurRad="38100" dist="38100" dir="2700000" algn="tl">
                    <a:srgbClr val="000000">
                      <a:alpha val="43137"/>
                    </a:srgbClr>
                  </a:outerShdw>
                </a:effectLst>
              </a:rPr>
              <a:t>pgaubtumas, garsas įvairiose salės vietose girdisi vienodai)</a:t>
            </a:r>
            <a:endParaRPr lang="lt-LT" sz="1700" b="1" dirty="0">
              <a:solidFill>
                <a:srgbClr val="FFFF00"/>
              </a:solidFill>
              <a:effectLst>
                <a:outerShdw blurRad="38100" dist="38100" dir="2700000" algn="tl">
                  <a:srgbClr val="000000">
                    <a:alpha val="43137"/>
                  </a:srgbClr>
                </a:outerShdw>
              </a:effectLst>
            </a:endParaRPr>
          </a:p>
        </p:txBody>
      </p:sp>
      <p:sp>
        <p:nvSpPr>
          <p:cNvPr id="7" name="Rectangle 6"/>
          <p:cNvSpPr/>
          <p:nvPr/>
        </p:nvSpPr>
        <p:spPr>
          <a:xfrm>
            <a:off x="7874758" y="6428096"/>
            <a:ext cx="1748905" cy="320723"/>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t-LT"/>
          </a:p>
        </p:txBody>
      </p:sp>
      <p:sp>
        <p:nvSpPr>
          <p:cNvPr id="3" name="Slide Number Placeholder 2"/>
          <p:cNvSpPr>
            <a:spLocks noGrp="1"/>
          </p:cNvSpPr>
          <p:nvPr>
            <p:ph type="sldNum" sz="quarter" idx="12"/>
          </p:nvPr>
        </p:nvSpPr>
        <p:spPr/>
        <p:txBody>
          <a:bodyPr/>
          <a:lstStyle/>
          <a:p>
            <a:fld id="{0D5F3E2B-F39F-45E2-8882-B4A97BB2747C}" type="slidenum">
              <a:rPr lang="lt-LT" smtClean="0"/>
              <a:t>7</a:t>
            </a:fld>
            <a:endParaRPr lang="lt-LT"/>
          </a:p>
        </p:txBody>
      </p:sp>
    </p:spTree>
    <p:extLst>
      <p:ext uri="{BB962C8B-B14F-4D97-AF65-F5344CB8AC3E}">
        <p14:creationId xmlns:p14="http://schemas.microsoft.com/office/powerpoint/2010/main" val="13171662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en-US" sz="4400" b="1" dirty="0" err="1" smtClean="0">
                <a:effectLst>
                  <a:outerShdw blurRad="38100" dist="38100" dir="2700000" algn="tl">
                    <a:srgbClr val="000000">
                      <a:alpha val="43137"/>
                    </a:srgbClr>
                  </a:outerShdw>
                </a:effectLst>
              </a:rPr>
              <a:t>Garsas</a:t>
            </a:r>
            <a:r>
              <a:rPr lang="en-US" sz="4400" b="1" dirty="0" smtClean="0">
                <a:effectLst>
                  <a:outerShdw blurRad="38100" dist="38100" dir="2700000" algn="tl">
                    <a:srgbClr val="000000">
                      <a:alpha val="43137"/>
                    </a:srgbClr>
                  </a:outerShdw>
                </a:effectLst>
              </a:rPr>
              <a:t> – </a:t>
            </a:r>
            <a:r>
              <a:rPr lang="en-US" sz="4400" b="1" dirty="0" err="1" smtClean="0">
                <a:effectLst>
                  <a:outerShdw blurRad="38100" dist="38100" dir="2700000" algn="tl">
                    <a:srgbClr val="000000">
                      <a:alpha val="43137"/>
                    </a:srgbClr>
                  </a:outerShdw>
                </a:effectLst>
              </a:rPr>
              <a:t>kas</a:t>
            </a:r>
            <a:r>
              <a:rPr lang="en-US" sz="4400" b="1" dirty="0" smtClean="0">
                <a:effectLst>
                  <a:outerShdw blurRad="38100" dist="38100" dir="2700000" algn="tl">
                    <a:srgbClr val="000000">
                      <a:alpha val="43137"/>
                    </a:srgbClr>
                  </a:outerShdw>
                </a:effectLst>
              </a:rPr>
              <a:t> tai?</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lstStyle/>
          <a:p>
            <a:pPr algn="ctr"/>
            <a:r>
              <a:rPr lang="lt-LT" sz="2400" dirty="0">
                <a:effectLst>
                  <a:outerShdw blurRad="38100" dist="38100" dir="2700000" algn="tl">
                    <a:srgbClr val="000000">
                      <a:alpha val="43137"/>
                    </a:srgbClr>
                  </a:outerShdw>
                </a:effectLst>
              </a:rPr>
              <a:t>Garsas – tai virpesių sklidimas medžiaga, kurį girdi žmogaus ar gyvūno </a:t>
            </a:r>
            <a:r>
              <a:rPr lang="lt-LT" sz="2400" dirty="0" smtClean="0">
                <a:effectLst>
                  <a:outerShdw blurRad="38100" dist="38100" dir="2700000" algn="tl">
                    <a:srgbClr val="000000">
                      <a:alpha val="43137"/>
                    </a:srgbClr>
                  </a:outerShdw>
                </a:effectLst>
              </a:rPr>
              <a:t>ausys</a:t>
            </a:r>
            <a:r>
              <a:rPr lang="en-US" sz="2400" dirty="0">
                <a:effectLst>
                  <a:outerShdw blurRad="38100" dist="38100" dir="2700000" algn="tl">
                    <a:srgbClr val="000000">
                      <a:alpha val="43137"/>
                    </a:srgbClr>
                  </a:outerShdw>
                </a:effectLst>
              </a:rPr>
              <a:t> </a:t>
            </a:r>
            <a:r>
              <a:rPr lang="en-US" sz="2400" dirty="0" smtClean="0">
                <a:effectLst>
                  <a:outerShdw blurRad="38100" dist="38100" dir="2700000" algn="tl">
                    <a:srgbClr val="000000">
                      <a:alpha val="43137"/>
                    </a:srgbClr>
                  </a:outerShdw>
                </a:effectLst>
              </a:rPr>
              <a:t>(</a:t>
            </a:r>
            <a:r>
              <a:rPr lang="en-US" sz="2400" dirty="0" err="1" smtClean="0">
                <a:effectLst>
                  <a:outerShdw blurRad="38100" dist="38100" dir="2700000" algn="tl">
                    <a:srgbClr val="000000">
                      <a:alpha val="43137"/>
                    </a:srgbClr>
                  </a:outerShdw>
                </a:effectLst>
              </a:rPr>
              <a:t>garso</a:t>
            </a:r>
            <a:r>
              <a:rPr lang="en-US" sz="2400" dirty="0" smtClean="0">
                <a:effectLst>
                  <a:outerShdw blurRad="38100" dist="38100" dir="2700000" algn="tl">
                    <a:srgbClr val="000000">
                      <a:alpha val="43137"/>
                    </a:srgbClr>
                  </a:outerShdw>
                </a:effectLst>
              </a:rPr>
              <a:t> </a:t>
            </a:r>
            <a:r>
              <a:rPr lang="en-US" sz="2400" dirty="0" err="1" smtClean="0">
                <a:effectLst>
                  <a:outerShdw blurRad="38100" dist="38100" dir="2700000" algn="tl">
                    <a:srgbClr val="000000">
                      <a:alpha val="43137"/>
                    </a:srgbClr>
                  </a:outerShdw>
                </a:effectLst>
              </a:rPr>
              <a:t>bangos</a:t>
            </a:r>
            <a:r>
              <a:rPr lang="en-US" sz="2400" dirty="0" smtClean="0">
                <a:effectLst>
                  <a:outerShdw blurRad="38100" dist="38100" dir="2700000" algn="tl">
                    <a:srgbClr val="000000">
                      <a:alpha val="43137"/>
                    </a:srgbClr>
                  </a:outerShdw>
                </a:effectLst>
              </a:rPr>
              <a:t> – </a:t>
            </a:r>
            <a:r>
              <a:rPr lang="en-US" sz="2400" dirty="0" err="1" smtClean="0">
                <a:effectLst>
                  <a:outerShdw blurRad="38100" dist="38100" dir="2700000" algn="tl">
                    <a:srgbClr val="000000">
                      <a:alpha val="43137"/>
                    </a:srgbClr>
                  </a:outerShdw>
                </a:effectLst>
              </a:rPr>
              <a:t>i</a:t>
            </a:r>
            <a:r>
              <a:rPr lang="lt-LT" sz="2400" dirty="0" smtClean="0">
                <a:effectLst>
                  <a:outerShdw blurRad="38100" dist="38100" dir="2700000" algn="tl">
                    <a:srgbClr val="000000">
                      <a:alpha val="43137"/>
                    </a:srgbClr>
                  </a:outerShdw>
                </a:effectLst>
              </a:rPr>
              <a:t>šilginės)</a:t>
            </a:r>
            <a:endParaRPr lang="en-US" sz="2400" dirty="0" smtClean="0">
              <a:effectLst>
                <a:outerShdw blurRad="38100" dist="38100" dir="2700000" algn="tl">
                  <a:srgbClr val="000000">
                    <a:alpha val="43137"/>
                  </a:srgbClr>
                </a:outerShdw>
              </a:effectLst>
            </a:endParaRPr>
          </a:p>
          <a:p>
            <a:pPr algn="ctr">
              <a:lnSpc>
                <a:spcPct val="100000"/>
              </a:lnSpc>
            </a:pPr>
            <a:r>
              <a:rPr lang="en-US" sz="2400" dirty="0" err="1" smtClean="0">
                <a:effectLst>
                  <a:outerShdw blurRad="38100" dist="38100" dir="2700000" algn="tl">
                    <a:srgbClr val="000000">
                      <a:alpha val="43137"/>
                    </a:srgbClr>
                  </a:outerShdw>
                </a:effectLst>
              </a:rPr>
              <a:t>Kiekvienas</a:t>
            </a:r>
            <a:r>
              <a:rPr lang="en-US" sz="2400" dirty="0" smtClean="0">
                <a:effectLst>
                  <a:outerShdw blurRad="38100" dist="38100" dir="2700000" algn="tl">
                    <a:srgbClr val="000000">
                      <a:alpha val="43137"/>
                    </a:srgbClr>
                  </a:outerShdw>
                </a:effectLst>
              </a:rPr>
              <a:t> </a:t>
            </a:r>
            <a:r>
              <a:rPr lang="en-US" sz="2400" dirty="0" err="1" smtClean="0">
                <a:effectLst>
                  <a:outerShdw blurRad="38100" dist="38100" dir="2700000" algn="tl">
                    <a:srgbClr val="000000">
                      <a:alpha val="43137"/>
                    </a:srgbClr>
                  </a:outerShdw>
                </a:effectLst>
              </a:rPr>
              <a:t>virpantis</a:t>
            </a:r>
            <a:r>
              <a:rPr lang="en-US" sz="2400" dirty="0" smtClean="0">
                <a:effectLst>
                  <a:outerShdw blurRad="38100" dist="38100" dir="2700000" algn="tl">
                    <a:srgbClr val="000000">
                      <a:alpha val="43137"/>
                    </a:srgbClr>
                  </a:outerShdw>
                </a:effectLst>
              </a:rPr>
              <a:t> k</a:t>
            </a:r>
            <a:r>
              <a:rPr lang="lt-LT" sz="2400" dirty="0" smtClean="0">
                <a:effectLst>
                  <a:outerShdw blurRad="38100" dist="38100" dir="2700000" algn="tl">
                    <a:srgbClr val="000000">
                      <a:alpha val="43137"/>
                    </a:srgbClr>
                  </a:outerShdw>
                </a:effectLst>
              </a:rPr>
              <a:t>ūnas išgauna tam tikrą garsą (Pvz. : </a:t>
            </a:r>
            <a:r>
              <a:rPr lang="lt-LT" sz="2400" dirty="0">
                <a:effectLst>
                  <a:outerShdw blurRad="38100" dist="38100" dir="2700000" algn="tl">
                    <a:srgbClr val="000000">
                      <a:alpha val="43137"/>
                    </a:srgbClr>
                  </a:outerShdw>
                </a:effectLst>
              </a:rPr>
              <a:t> muzika iš radijo imtuvo sklinda dėl to, kad virpa jo </a:t>
            </a:r>
            <a:r>
              <a:rPr lang="lt-LT" sz="2400" dirty="0" smtClean="0">
                <a:effectLst>
                  <a:outerShdw blurRad="38100" dist="38100" dir="2700000" algn="tl">
                    <a:srgbClr val="000000">
                      <a:alpha val="43137"/>
                    </a:srgbClr>
                  </a:outerShdw>
                </a:effectLst>
              </a:rPr>
              <a:t>garsiakalbio membrana, o </a:t>
            </a:r>
            <a:r>
              <a:rPr lang="lt-LT" sz="2400" dirty="0">
                <a:effectLst>
                  <a:outerShdw blurRad="38100" dist="38100" dir="2700000" algn="tl">
                    <a:srgbClr val="000000">
                      <a:alpha val="43137"/>
                    </a:srgbClr>
                  </a:outerShdw>
                </a:effectLst>
              </a:rPr>
              <a:t>kalbame ir dainuojame </a:t>
            </a:r>
            <a:r>
              <a:rPr lang="lt-LT" sz="2400" dirty="0" smtClean="0">
                <a:effectLst>
                  <a:outerShdw blurRad="38100" dist="38100" dir="2700000" algn="tl">
                    <a:srgbClr val="000000">
                      <a:alpha val="43137"/>
                    </a:srgbClr>
                  </a:outerShdw>
                </a:effectLst>
              </a:rPr>
              <a:t>todėl, jog</a:t>
            </a:r>
          </a:p>
          <a:p>
            <a:pPr algn="ctr">
              <a:lnSpc>
                <a:spcPct val="100000"/>
              </a:lnSpc>
            </a:pPr>
            <a:r>
              <a:rPr lang="lt-LT" sz="2400" dirty="0" smtClean="0">
                <a:effectLst>
                  <a:outerShdw blurRad="38100" dist="38100" dir="2700000" algn="tl">
                    <a:srgbClr val="000000">
                      <a:alpha val="43137"/>
                    </a:srgbClr>
                  </a:outerShdw>
                </a:effectLst>
              </a:rPr>
              <a:t>balso stygos virpa mūsų gerklose).</a:t>
            </a:r>
            <a:endParaRPr lang="lt-LT" sz="2400" dirty="0">
              <a:effectLst>
                <a:outerShdw blurRad="38100" dist="38100" dir="2700000" algn="tl">
                  <a:srgbClr val="000000">
                    <a:alpha val="43137"/>
                  </a:srgbClr>
                </a:outerShdw>
              </a:effectLst>
            </a:endParaRPr>
          </a:p>
          <a:p>
            <a:r>
              <a:rPr lang="lt-LT" dirty="0"/>
              <a:t/>
            </a:r>
            <a:br>
              <a:rPr lang="lt-LT" dirty="0"/>
            </a:br>
            <a:endParaRPr lang="lt-LT" dirty="0">
              <a:effectLst>
                <a:outerShdw blurRad="38100" dist="38100" dir="2700000" algn="tl">
                  <a:srgbClr val="000000">
                    <a:alpha val="43137"/>
                  </a:srgbClr>
                </a:outerShdw>
              </a:effectLst>
            </a:endParaRPr>
          </a:p>
          <a:p>
            <a:pPr algn="just"/>
            <a:endParaRPr lang="lt-LT" dirty="0"/>
          </a:p>
        </p:txBody>
      </p:sp>
      <p:pic>
        <p:nvPicPr>
          <p:cNvPr id="1026" name="Picture 2" descr="http://www.toshibadirect.com/images/toshibadirect/series/z930/body-s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96791">
            <a:off x="8248014" y="352431"/>
            <a:ext cx="2746659" cy="134188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1289714" y="4918021"/>
            <a:ext cx="2572603" cy="1762233"/>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8</a:t>
            </a:fld>
            <a:endParaRPr lang="lt-LT"/>
          </a:p>
        </p:txBody>
      </p:sp>
    </p:spTree>
    <p:extLst>
      <p:ext uri="{BB962C8B-B14F-4D97-AF65-F5344CB8AC3E}">
        <p14:creationId xmlns:p14="http://schemas.microsoft.com/office/powerpoint/2010/main" val="37060364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0" y="300111"/>
            <a:ext cx="9906000" cy="614290"/>
          </a:xfrm>
        </p:spPr>
        <p:txBody>
          <a:bodyPr/>
          <a:lstStyle/>
          <a:p>
            <a:pPr algn="ctr"/>
            <a:r>
              <a:rPr lang="lt-LT" b="1" dirty="0" smtClean="0">
                <a:effectLst>
                  <a:outerShdw blurRad="38100" dist="38100" dir="2700000" algn="tl">
                    <a:srgbClr val="000000">
                      <a:alpha val="43137"/>
                    </a:srgbClr>
                  </a:outerShdw>
                </a:effectLst>
              </a:rPr>
              <a:t>Bandymas nr. 1</a:t>
            </a:r>
            <a:endParaRPr lang="lt-LT" b="1" dirty="0">
              <a:effectLst>
                <a:outerShdw blurRad="38100" dist="38100" dir="2700000" algn="tl">
                  <a:srgbClr val="000000">
                    <a:alpha val="43137"/>
                  </a:srgbClr>
                </a:outerShdw>
              </a:effectLst>
            </a:endParaRPr>
          </a:p>
        </p:txBody>
      </p:sp>
      <p:sp>
        <p:nvSpPr>
          <p:cNvPr id="4" name="Slide Number Placeholder 3"/>
          <p:cNvSpPr>
            <a:spLocks noGrp="1"/>
          </p:cNvSpPr>
          <p:nvPr>
            <p:ph type="sldNum" sz="quarter" idx="12"/>
          </p:nvPr>
        </p:nvSpPr>
        <p:spPr/>
        <p:txBody>
          <a:bodyPr/>
          <a:lstStyle/>
          <a:p>
            <a:fld id="{0D5F3E2B-F39F-45E2-8882-B4A97BB2747C}" type="slidenum">
              <a:rPr lang="lt-LT" smtClean="0"/>
              <a:t>9</a:t>
            </a:fld>
            <a:endParaRPr lang="lt-LT"/>
          </a:p>
        </p:txBody>
      </p:sp>
      <p:pic>
        <p:nvPicPr>
          <p:cNvPr id="5" name="20160402_22200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456824" y="914401"/>
            <a:ext cx="9275172" cy="52172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81792926"/>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1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0" y="600359"/>
            <a:ext cx="9906000" cy="641586"/>
          </a:xfrm>
        </p:spPr>
        <p:txBody>
          <a:bodyPr/>
          <a:lstStyle/>
          <a:p>
            <a:pPr algn="ctr"/>
            <a:r>
              <a:rPr lang="lt-LT" b="1" dirty="0" smtClean="0">
                <a:effectLst>
                  <a:outerShdw blurRad="38100" dist="38100" dir="2700000" algn="tl">
                    <a:srgbClr val="000000">
                      <a:alpha val="43137"/>
                    </a:srgbClr>
                  </a:outerShdw>
                </a:effectLst>
              </a:rPr>
              <a:t>Bandymas nr. 1</a:t>
            </a:r>
            <a:endParaRPr lang="lt-LT"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1241945"/>
            <a:ext cx="9906000" cy="4885899"/>
          </a:xfrm>
        </p:spPr>
        <p:txBody>
          <a:bodyPr>
            <a:normAutofit fontScale="92500" lnSpcReduction="10000"/>
          </a:bodyPr>
          <a:lstStyle/>
          <a:p>
            <a:pPr marL="285750" indent="-285750">
              <a:buFont typeface="Wingdings" panose="05000000000000000000" pitchFamily="2" charset="2"/>
              <a:buChar char="q"/>
            </a:pPr>
            <a:r>
              <a:rPr lang="lt-LT" dirty="0" smtClean="0">
                <a:effectLst>
                  <a:outerShdw blurRad="38100" dist="38100" dir="2700000" algn="tl">
                    <a:srgbClr val="000000">
                      <a:alpha val="43137"/>
                    </a:srgbClr>
                  </a:outerShdw>
                </a:effectLst>
              </a:rPr>
              <a:t>Tikslas : išsiaiškinti, kokį poveikį objektams daro garso bangos</a:t>
            </a:r>
          </a:p>
          <a:p>
            <a:pPr marL="285750" indent="-285750">
              <a:buFont typeface="Wingdings" panose="05000000000000000000" pitchFamily="2" charset="2"/>
              <a:buChar char="q"/>
            </a:pPr>
            <a:r>
              <a:rPr lang="lt-LT" dirty="0" smtClean="0">
                <a:effectLst>
                  <a:outerShdw blurRad="38100" dist="38100" dir="2700000" algn="tl">
                    <a:srgbClr val="000000">
                      <a:alpha val="43137"/>
                    </a:srgbClr>
                  </a:outerShdw>
                </a:effectLst>
              </a:rPr>
              <a:t>Hipotezė : Jeigu oru ims sklisti garso bangos, ryžiai ims „šokinėti“</a:t>
            </a:r>
          </a:p>
          <a:p>
            <a:pPr marL="285750" indent="-285750">
              <a:buFont typeface="Wingdings" panose="05000000000000000000" pitchFamily="2" charset="2"/>
              <a:buChar char="q"/>
            </a:pPr>
            <a:r>
              <a:rPr lang="lt-LT" dirty="0" smtClean="0">
                <a:effectLst>
                  <a:outerShdw blurRad="38100" dist="38100" dir="2700000" algn="tl">
                    <a:srgbClr val="000000">
                      <a:alpha val="43137"/>
                    </a:srgbClr>
                  </a:outerShdw>
                </a:effectLst>
              </a:rPr>
              <a:t>Naudotos priemonės : dubenėlis, polietileninis maišelis, saujelė ryžių (nevirtų), garso kolonėlė (garso šaltinis)</a:t>
            </a:r>
          </a:p>
          <a:p>
            <a:pPr marL="285750" indent="-285750">
              <a:buFont typeface="Wingdings" panose="05000000000000000000" pitchFamily="2" charset="2"/>
              <a:buChar char="q"/>
            </a:pPr>
            <a:r>
              <a:rPr lang="lt-LT" dirty="0" smtClean="0">
                <a:effectLst>
                  <a:outerShdw blurRad="38100" dist="38100" dir="2700000" algn="tl">
                    <a:srgbClr val="000000">
                      <a:alpha val="43137"/>
                    </a:srgbClr>
                  </a:outerShdw>
                </a:effectLst>
              </a:rPr>
              <a:t>Darbo eiga : </a:t>
            </a:r>
          </a:p>
          <a:p>
            <a:pPr marL="342900" indent="-342900">
              <a:buFont typeface="+mj-lt"/>
              <a:buAutoNum type="arabicPeriod"/>
            </a:pPr>
            <a:r>
              <a:rPr lang="lt-LT" dirty="0" smtClean="0">
                <a:effectLst>
                  <a:outerShdw blurRad="38100" dist="38100" dir="2700000" algn="tl">
                    <a:srgbClr val="000000">
                      <a:alpha val="43137"/>
                    </a:srgbClr>
                  </a:outerShdw>
                </a:effectLst>
              </a:rPr>
              <a:t>Polietileninis maišelis uždedamas ant dubenėlio ir įtempiamas</a:t>
            </a:r>
          </a:p>
          <a:p>
            <a:pPr marL="342900" indent="-342900">
              <a:buFont typeface="+mj-lt"/>
              <a:buAutoNum type="arabicPeriod"/>
            </a:pPr>
            <a:r>
              <a:rPr lang="lt-LT" dirty="0" smtClean="0">
                <a:effectLst>
                  <a:outerShdw blurRad="38100" dist="38100" dir="2700000" algn="tl">
                    <a:srgbClr val="000000">
                      <a:alpha val="43137"/>
                    </a:srgbClr>
                  </a:outerShdw>
                </a:effectLst>
              </a:rPr>
              <a:t>Ant įtempto maišelio užpilama saujelė ryžių</a:t>
            </a:r>
          </a:p>
          <a:p>
            <a:pPr marL="342900" indent="-342900">
              <a:buFont typeface="+mj-lt"/>
              <a:buAutoNum type="arabicPeriod"/>
            </a:pPr>
            <a:r>
              <a:rPr lang="lt-LT" dirty="0" smtClean="0">
                <a:effectLst>
                  <a:outerShdw blurRad="38100" dist="38100" dir="2700000" algn="tl">
                    <a:srgbClr val="000000">
                      <a:alpha val="43137"/>
                    </a:srgbClr>
                  </a:outerShdw>
                </a:effectLst>
              </a:rPr>
              <a:t>Įjungiama muzika</a:t>
            </a:r>
          </a:p>
          <a:p>
            <a:pPr marL="342900" indent="-342900">
              <a:buFont typeface="Wingdings" panose="05000000000000000000" pitchFamily="2" charset="2"/>
              <a:buChar char="q"/>
            </a:pPr>
            <a:r>
              <a:rPr lang="lt-LT" dirty="0" smtClean="0">
                <a:effectLst>
                  <a:outerShdw blurRad="38100" dist="38100" dir="2700000" algn="tl">
                    <a:srgbClr val="000000">
                      <a:alpha val="43137"/>
                    </a:srgbClr>
                  </a:outerShdw>
                </a:effectLst>
              </a:rPr>
              <a:t>Rezultatas : Hipotezė pasitvirtino. Ryžiai pradėjo „šokinėti“</a:t>
            </a:r>
          </a:p>
          <a:p>
            <a:pPr marL="342900" indent="-342900">
              <a:buFont typeface="Wingdings" panose="05000000000000000000" pitchFamily="2" charset="2"/>
              <a:buChar char="q"/>
            </a:pPr>
            <a:r>
              <a:rPr lang="lt-LT" dirty="0" smtClean="0">
                <a:effectLst>
                  <a:outerShdw blurRad="38100" dist="38100" dir="2700000" algn="tl">
                    <a:srgbClr val="000000">
                      <a:alpha val="43137"/>
                    </a:srgbClr>
                  </a:outerShdw>
                </a:effectLst>
              </a:rPr>
              <a:t>Išvados : oru ima sklisti garso bangos, kurių negalima pamatyti tiesiogiai, tačiau galima pamatyti kaip jos veikia kitus objektus. Garso bangos suspaudžia orą netoli savęs ir tas sutankėjimas ima plisti tolyn bei priverčia politileninį maišelį vibruoti, tad ryžiai ima „šokinėti“.</a:t>
            </a:r>
            <a:endParaRPr lang="lt-LT" dirty="0">
              <a:effectLst>
                <a:outerShdw blurRad="38100" dist="38100" dir="2700000" algn="tl">
                  <a:srgbClr val="000000">
                    <a:alpha val="43137"/>
                  </a:srgbClr>
                </a:outerShdw>
              </a:effectLst>
            </a:endParaRPr>
          </a:p>
        </p:txBody>
      </p:sp>
      <p:sp>
        <p:nvSpPr>
          <p:cNvPr id="4" name="Slide Number Placeholder 3"/>
          <p:cNvSpPr>
            <a:spLocks noGrp="1"/>
          </p:cNvSpPr>
          <p:nvPr>
            <p:ph type="sldNum" sz="quarter" idx="12"/>
          </p:nvPr>
        </p:nvSpPr>
        <p:spPr/>
        <p:txBody>
          <a:bodyPr/>
          <a:lstStyle/>
          <a:p>
            <a:fld id="{0D5F3E2B-F39F-45E2-8882-B4A97BB2747C}" type="slidenum">
              <a:rPr lang="lt-LT" smtClean="0"/>
              <a:t>10</a:t>
            </a:fld>
            <a:endParaRPr lang="lt-LT"/>
          </a:p>
        </p:txBody>
      </p:sp>
      <p:pic>
        <p:nvPicPr>
          <p:cNvPr id="5" name="Picture 4"/>
          <p:cNvPicPr>
            <a:picLocks noChangeAspect="1"/>
          </p:cNvPicPr>
          <p:nvPr/>
        </p:nvPicPr>
        <p:blipFill>
          <a:blip r:embed="rId2"/>
          <a:stretch>
            <a:fillRect/>
          </a:stretch>
        </p:blipFill>
        <p:spPr>
          <a:xfrm>
            <a:off x="8433120" y="2477637"/>
            <a:ext cx="2893260" cy="2169945"/>
          </a:xfrm>
          <a:prstGeom prst="rect">
            <a:avLst/>
          </a:prstGeom>
        </p:spPr>
      </p:pic>
    </p:spTree>
    <p:extLst>
      <p:ext uri="{BB962C8B-B14F-4D97-AF65-F5344CB8AC3E}">
        <p14:creationId xmlns:p14="http://schemas.microsoft.com/office/powerpoint/2010/main" val="5566283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0" y="668600"/>
            <a:ext cx="9906000" cy="668881"/>
          </a:xfrm>
        </p:spPr>
        <p:txBody>
          <a:bodyPr/>
          <a:lstStyle/>
          <a:p>
            <a:pPr algn="ctr"/>
            <a:r>
              <a:rPr lang="lt-LT" b="1" dirty="0" smtClean="0">
                <a:effectLst>
                  <a:outerShdw blurRad="38100" dist="38100" dir="2700000" algn="tl">
                    <a:srgbClr val="000000">
                      <a:alpha val="43137"/>
                    </a:srgbClr>
                  </a:outerShdw>
                </a:effectLst>
              </a:rPr>
              <a:t>Bandymas nr. 2</a:t>
            </a:r>
            <a:endParaRPr lang="lt-LT" b="1" dirty="0">
              <a:effectLst>
                <a:outerShdw blurRad="38100" dist="38100" dir="2700000" algn="tl">
                  <a:srgbClr val="000000">
                    <a:alpha val="43137"/>
                  </a:srgbClr>
                </a:outerShdw>
              </a:effectLst>
            </a:endParaRPr>
          </a:p>
        </p:txBody>
      </p:sp>
      <p:sp>
        <p:nvSpPr>
          <p:cNvPr id="4" name="Slide Number Placeholder 3"/>
          <p:cNvSpPr>
            <a:spLocks noGrp="1"/>
          </p:cNvSpPr>
          <p:nvPr>
            <p:ph type="sldNum" sz="quarter" idx="12"/>
          </p:nvPr>
        </p:nvSpPr>
        <p:spPr/>
        <p:txBody>
          <a:bodyPr/>
          <a:lstStyle/>
          <a:p>
            <a:fld id="{0D5F3E2B-F39F-45E2-8882-B4A97BB2747C}" type="slidenum">
              <a:rPr lang="lt-LT" smtClean="0"/>
              <a:t>11</a:t>
            </a:fld>
            <a:endParaRPr lang="lt-LT"/>
          </a:p>
        </p:txBody>
      </p:sp>
      <p:pic>
        <p:nvPicPr>
          <p:cNvPr id="5" name="20160402_222507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611219" y="1337480"/>
            <a:ext cx="2380848" cy="4232621"/>
          </a:xfrm>
          <a:prstGeom prst="rect">
            <a:avLst/>
          </a:prstGeom>
        </p:spPr>
      </p:pic>
      <p:pic>
        <p:nvPicPr>
          <p:cNvPr id="6" name="20160402_224901 (2)">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1"/>
          <a:stretch>
            <a:fillRect/>
          </a:stretch>
        </p:blipFill>
        <p:spPr>
          <a:xfrm>
            <a:off x="3400639" y="1337480"/>
            <a:ext cx="2380850" cy="4232621"/>
          </a:xfrm>
          <a:prstGeom prst="rect">
            <a:avLst/>
          </a:prstGeom>
        </p:spPr>
      </p:pic>
      <p:pic>
        <p:nvPicPr>
          <p:cNvPr id="7" name="20160402_224901 (3)">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2"/>
          <a:stretch>
            <a:fillRect/>
          </a:stretch>
        </p:blipFill>
        <p:spPr>
          <a:xfrm>
            <a:off x="6190060" y="1337480"/>
            <a:ext cx="2380850" cy="4232621"/>
          </a:xfrm>
          <a:prstGeom prst="rect">
            <a:avLst/>
          </a:prstGeom>
        </p:spPr>
      </p:pic>
      <p:pic>
        <p:nvPicPr>
          <p:cNvPr id="8" name="20160402_224901 (4)">
            <a:hlinkClick r:id="" action="ppaction://media"/>
          </p:cNvPr>
          <p:cNvPicPr>
            <a:picLocks noChangeAspect="1"/>
          </p:cNvPicPr>
          <p:nvPr>
            <a:videoFile r:link="rId8"/>
            <p:extLst>
              <p:ext uri="{DAA4B4D4-6D71-4841-9C94-3DE7FCFB9230}">
                <p14:media xmlns:p14="http://schemas.microsoft.com/office/powerpoint/2010/main" r:embed="rId7"/>
              </p:ext>
            </p:extLst>
          </p:nvPr>
        </p:nvPicPr>
        <p:blipFill>
          <a:blip r:embed="rId13"/>
          <a:stretch>
            <a:fillRect/>
          </a:stretch>
        </p:blipFill>
        <p:spPr>
          <a:xfrm>
            <a:off x="8979481" y="1337481"/>
            <a:ext cx="2380849" cy="4232620"/>
          </a:xfrm>
          <a:prstGeom prst="rect">
            <a:avLst/>
          </a:prstGeom>
        </p:spPr>
      </p:pic>
      <p:sp>
        <p:nvSpPr>
          <p:cNvPr id="9" name="TextBox 8"/>
          <p:cNvSpPr txBox="1"/>
          <p:nvPr/>
        </p:nvSpPr>
        <p:spPr>
          <a:xfrm>
            <a:off x="2890532" y="5883274"/>
            <a:ext cx="6407755" cy="400110"/>
          </a:xfrm>
          <a:prstGeom prst="rect">
            <a:avLst/>
          </a:prstGeom>
          <a:noFill/>
        </p:spPr>
        <p:txBody>
          <a:bodyPr wrap="square" rtlCol="0">
            <a:spAutoFit/>
          </a:bodyPr>
          <a:lstStyle/>
          <a:p>
            <a:r>
              <a:rPr lang="en-US" sz="2000" dirty="0" smtClean="0">
                <a:effectLst>
                  <a:outerShdw blurRad="38100" dist="38100" dir="2700000" algn="tl">
                    <a:srgbClr val="000000">
                      <a:alpha val="43137"/>
                    </a:srgbClr>
                  </a:outerShdw>
                </a:effectLst>
              </a:rPr>
              <a:t>Nor</a:t>
            </a:r>
            <a:r>
              <a:rPr lang="lt-LT" sz="2000" dirty="0" smtClean="0">
                <a:effectLst>
                  <a:outerShdw blurRad="38100" dist="38100" dir="2700000" algn="tl">
                    <a:srgbClr val="000000">
                      <a:alpha val="43137"/>
                    </a:srgbClr>
                  </a:outerShdw>
                </a:effectLst>
              </a:rPr>
              <a:t>ėdami pamatyti vaizdo įrašus, paspauskite ant nuotraukų</a:t>
            </a:r>
            <a:endParaRPr lang="lt-LT" sz="2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64798932"/>
      </p:ext>
    </p:extLst>
  </p:cSld>
  <p:clrMapOvr>
    <a:masterClrMapping/>
  </p:clrMapOvr>
  <p:transition spd="slow">
    <p:comb/>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video>
              <p:cMediaNode vol="80000">
                <p:cTn id="13" fill="hold" display="0">
                  <p:stCondLst>
                    <p:cond delay="indefinite"/>
                  </p:stCondLst>
                </p:cTn>
                <p:tgtEl>
                  <p:spTgt spid="6"/>
                </p:tgtEl>
              </p:cMediaNode>
            </p:video>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7"/>
                                        </p:tgtEl>
                                      </p:cBhvr>
                                    </p:cmd>
                                  </p:childTnLst>
                                </p:cTn>
                              </p:par>
                            </p:childTnLst>
                          </p:cTn>
                        </p:par>
                      </p:childTnLst>
                    </p:cTn>
                  </p:par>
                </p:childTnLst>
              </p:cTn>
              <p:nextCondLst>
                <p:cond evt="onClick" delay="0">
                  <p:tgtEl>
                    <p:spTgt spid="7"/>
                  </p:tgtEl>
                </p:cond>
              </p:nextCondLst>
            </p:seq>
            <p:video>
              <p:cMediaNode vol="80000">
                <p:cTn id="19" fill="hold" display="0">
                  <p:stCondLst>
                    <p:cond delay="indefinite"/>
                  </p:stCondLst>
                </p:cTn>
                <p:tgtEl>
                  <p:spTgt spid="7"/>
                </p:tgtEl>
              </p:cMediaNode>
            </p:video>
            <p:seq concurrent="1" nextAc="seek">
              <p:cTn id="20" restart="whenNotActive" fill="hold" evtFilter="cancelBubble" nodeType="interactiveSeq">
                <p:stCondLst>
                  <p:cond evt="onClick" delay="0">
                    <p:tgtEl>
                      <p:spTgt spid="8"/>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8"/>
                                        </p:tgtEl>
                                      </p:cBhvr>
                                    </p:cmd>
                                  </p:childTnLst>
                                </p:cTn>
                              </p:par>
                            </p:childTnLst>
                          </p:cTn>
                        </p:par>
                      </p:childTnLst>
                    </p:cTn>
                  </p:par>
                </p:childTnLst>
              </p:cTn>
              <p:nextCondLst>
                <p:cond evt="onClick" delay="0">
                  <p:tgtEl>
                    <p:spTgt spid="8"/>
                  </p:tgtEl>
                </p:cond>
              </p:nextCondLst>
            </p:seq>
            <p:video>
              <p:cMediaNode vol="80000">
                <p:cTn id="25" fill="hold" display="0">
                  <p:stCondLst>
                    <p:cond delay="indefinite"/>
                  </p:stCondLst>
                </p:cTn>
                <p:tgtEl>
                  <p:spTgt spid="8"/>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0" y="463883"/>
            <a:ext cx="9906000" cy="696177"/>
          </a:xfrm>
        </p:spPr>
        <p:txBody>
          <a:bodyPr>
            <a:normAutofit/>
          </a:bodyPr>
          <a:lstStyle/>
          <a:p>
            <a:pPr algn="ctr"/>
            <a:r>
              <a:rPr lang="lt-LT" b="1" dirty="0" smtClean="0">
                <a:effectLst>
                  <a:outerShdw blurRad="38100" dist="38100" dir="2700000" algn="tl">
                    <a:srgbClr val="000000">
                      <a:alpha val="43137"/>
                    </a:srgbClr>
                  </a:outerShdw>
                </a:effectLst>
              </a:rPr>
              <a:t>Bandymas nr. 2</a:t>
            </a:r>
            <a:endParaRPr lang="lt-LT"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1160060"/>
            <a:ext cx="9906000" cy="4639078"/>
          </a:xfrm>
        </p:spPr>
        <p:txBody>
          <a:bodyPr/>
          <a:lstStyle/>
          <a:p>
            <a:pPr marL="285750" indent="-285750">
              <a:buFont typeface="Wingdings" panose="05000000000000000000" pitchFamily="2" charset="2"/>
              <a:buChar char="q"/>
            </a:pPr>
            <a:r>
              <a:rPr lang="lt-LT" dirty="0" smtClean="0">
                <a:effectLst>
                  <a:outerShdw blurRad="38100" dist="38100" dir="2700000" algn="tl">
                    <a:srgbClr val="000000">
                      <a:alpha val="43137"/>
                    </a:srgbClr>
                  </a:outerShdw>
                </a:effectLst>
              </a:rPr>
              <a:t>Tikslas : įsitikinti garso bangų daromu poveikiu, kurį sužinojome 1 – ajame bandyme</a:t>
            </a:r>
          </a:p>
          <a:p>
            <a:pPr marL="285750" indent="-285750">
              <a:buFont typeface="Wingdings" panose="05000000000000000000" pitchFamily="2" charset="2"/>
              <a:buChar char="q"/>
            </a:pPr>
            <a:r>
              <a:rPr lang="lt-LT" dirty="0" smtClean="0">
                <a:effectLst>
                  <a:outerShdw blurRad="38100" dist="38100" dir="2700000" algn="tl">
                    <a:srgbClr val="000000">
                      <a:alpha val="43137"/>
                    </a:srgbClr>
                  </a:outerShdw>
                </a:effectLst>
              </a:rPr>
              <a:t>Hipotezė : Jeigu oru ims sklisti garso bangos, žvakės liepsna ims virpėti</a:t>
            </a:r>
          </a:p>
          <a:p>
            <a:pPr marL="285750" indent="-285750">
              <a:buFont typeface="Wingdings" panose="05000000000000000000" pitchFamily="2" charset="2"/>
              <a:buChar char="q"/>
            </a:pPr>
            <a:r>
              <a:rPr lang="lt-LT" dirty="0" smtClean="0">
                <a:effectLst>
                  <a:outerShdw blurRad="38100" dist="38100" dir="2700000" algn="tl">
                    <a:srgbClr val="000000">
                      <a:alpha val="43137"/>
                    </a:srgbClr>
                  </a:outerShdw>
                </a:effectLst>
              </a:rPr>
              <a:t>Naudotos priemonės : žvakė, garso kolonėlė (garso šaltinis)</a:t>
            </a:r>
          </a:p>
          <a:p>
            <a:pPr marL="285750" indent="-285750">
              <a:buFont typeface="Wingdings" panose="05000000000000000000" pitchFamily="2" charset="2"/>
              <a:buChar char="q"/>
            </a:pPr>
            <a:r>
              <a:rPr lang="lt-LT" dirty="0" smtClean="0">
                <a:effectLst>
                  <a:outerShdw blurRad="38100" dist="38100" dir="2700000" algn="tl">
                    <a:srgbClr val="000000">
                      <a:alpha val="43137"/>
                    </a:srgbClr>
                  </a:outerShdw>
                </a:effectLst>
              </a:rPr>
              <a:t>Darbo eiga :</a:t>
            </a:r>
          </a:p>
          <a:p>
            <a:pPr marL="342900" indent="-342900">
              <a:buFont typeface="+mj-lt"/>
              <a:buAutoNum type="arabicPeriod"/>
            </a:pPr>
            <a:r>
              <a:rPr lang="lt-LT" dirty="0" smtClean="0">
                <a:effectLst>
                  <a:outerShdw blurRad="38100" dist="38100" dir="2700000" algn="tl">
                    <a:srgbClr val="000000">
                      <a:alpha val="43137"/>
                    </a:srgbClr>
                  </a:outerShdw>
                </a:effectLst>
              </a:rPr>
              <a:t>Žvakė uždegama ir pastatoma prie garso šaltinio</a:t>
            </a:r>
          </a:p>
          <a:p>
            <a:pPr marL="342900" indent="-342900">
              <a:buFont typeface="+mj-lt"/>
              <a:buAutoNum type="arabicPeriod"/>
            </a:pPr>
            <a:r>
              <a:rPr lang="lt-LT" dirty="0" smtClean="0">
                <a:effectLst>
                  <a:outerShdw blurRad="38100" dist="38100" dir="2700000" algn="tl">
                    <a:srgbClr val="000000">
                      <a:alpha val="43137"/>
                    </a:srgbClr>
                  </a:outerShdw>
                </a:effectLst>
              </a:rPr>
              <a:t>Įjugiama muzika </a:t>
            </a:r>
          </a:p>
          <a:p>
            <a:pPr marL="342900" indent="-342900">
              <a:buFont typeface="Wingdings" panose="05000000000000000000" pitchFamily="2" charset="2"/>
              <a:buChar char="q"/>
            </a:pPr>
            <a:r>
              <a:rPr lang="lt-LT" dirty="0" smtClean="0">
                <a:effectLst>
                  <a:outerShdw blurRad="38100" dist="38100" dir="2700000" algn="tl">
                    <a:srgbClr val="000000">
                      <a:alpha val="43137"/>
                    </a:srgbClr>
                  </a:outerShdw>
                </a:effectLst>
              </a:rPr>
              <a:t>Rezultatas : Hipotezė pasitvirtino. žvakės liepsna ėmė virpėti ir judėti</a:t>
            </a:r>
          </a:p>
          <a:p>
            <a:pPr marL="342900" indent="-342900">
              <a:buFont typeface="Wingdings" panose="05000000000000000000" pitchFamily="2" charset="2"/>
              <a:buChar char="q"/>
            </a:pPr>
            <a:r>
              <a:rPr lang="lt-LT" dirty="0" smtClean="0">
                <a:effectLst>
                  <a:outerShdw blurRad="38100" dist="38100" dir="2700000" algn="tl">
                    <a:srgbClr val="000000">
                      <a:alpha val="43137"/>
                    </a:srgbClr>
                  </a:outerShdw>
                </a:effectLst>
              </a:rPr>
              <a:t>Išvados : Oru ima sklisti garso bangos, kurios suspaudžia šalia esantį orą. Sutankėjimas plinta tolyn ir suvirpina žvakės liepsną. Galime dar kartą įsitikinti, kokį poveikį daro garso bangos.</a:t>
            </a:r>
            <a:endParaRPr lang="lt-LT" dirty="0">
              <a:effectLst>
                <a:outerShdw blurRad="38100" dist="38100" dir="2700000" algn="tl">
                  <a:srgbClr val="000000">
                    <a:alpha val="43137"/>
                  </a:srgbClr>
                </a:outerShdw>
              </a:effectLst>
            </a:endParaRPr>
          </a:p>
        </p:txBody>
      </p:sp>
      <p:sp>
        <p:nvSpPr>
          <p:cNvPr id="4" name="Slide Number Placeholder 3"/>
          <p:cNvSpPr>
            <a:spLocks noGrp="1"/>
          </p:cNvSpPr>
          <p:nvPr>
            <p:ph type="sldNum" sz="quarter" idx="12"/>
          </p:nvPr>
        </p:nvSpPr>
        <p:spPr/>
        <p:txBody>
          <a:bodyPr/>
          <a:lstStyle/>
          <a:p>
            <a:fld id="{0D5F3E2B-F39F-45E2-8882-B4A97BB2747C}" type="slidenum">
              <a:rPr lang="lt-LT" smtClean="0"/>
              <a:t>12</a:t>
            </a:fld>
            <a:endParaRPr lang="lt-LT"/>
          </a:p>
        </p:txBody>
      </p:sp>
      <p:pic>
        <p:nvPicPr>
          <p:cNvPr id="5" name="Picture 4"/>
          <p:cNvPicPr>
            <a:picLocks noChangeAspect="1"/>
          </p:cNvPicPr>
          <p:nvPr/>
        </p:nvPicPr>
        <p:blipFill>
          <a:blip r:embed="rId2"/>
          <a:stretch>
            <a:fillRect/>
          </a:stretch>
        </p:blipFill>
        <p:spPr>
          <a:xfrm>
            <a:off x="6465917" y="5145206"/>
            <a:ext cx="2160068" cy="1620051"/>
          </a:xfrm>
          <a:prstGeom prst="rect">
            <a:avLst/>
          </a:prstGeom>
        </p:spPr>
      </p:pic>
      <p:pic>
        <p:nvPicPr>
          <p:cNvPr id="6" name="Picture 5"/>
          <p:cNvPicPr>
            <a:picLocks noChangeAspect="1"/>
          </p:cNvPicPr>
          <p:nvPr/>
        </p:nvPicPr>
        <p:blipFill>
          <a:blip r:embed="rId3"/>
          <a:stretch>
            <a:fillRect/>
          </a:stretch>
        </p:blipFill>
        <p:spPr>
          <a:xfrm>
            <a:off x="9427481" y="1856237"/>
            <a:ext cx="1619929" cy="2429894"/>
          </a:xfrm>
          <a:prstGeom prst="rect">
            <a:avLst/>
          </a:prstGeom>
        </p:spPr>
      </p:pic>
    </p:spTree>
    <p:extLst>
      <p:ext uri="{BB962C8B-B14F-4D97-AF65-F5344CB8AC3E}">
        <p14:creationId xmlns:p14="http://schemas.microsoft.com/office/powerpoint/2010/main" val="5095002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Garso bangos ilgis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fontScale="92500" lnSpcReduction="20000"/>
          </a:bodyPr>
          <a:lstStyle/>
          <a:p>
            <a:pPr marL="342900" indent="-342900" algn="ctr">
              <a:buFont typeface="Wingdings" panose="05000000000000000000" pitchFamily="2" charset="2"/>
              <a:buChar char="Ø"/>
            </a:pPr>
            <a:r>
              <a:rPr lang="lt-LT" sz="2400" dirty="0" smtClean="0">
                <a:effectLst>
                  <a:outerShdw blurRad="38100" dist="38100" dir="2700000" algn="tl">
                    <a:srgbClr val="000000">
                      <a:alpha val="43137"/>
                    </a:srgbClr>
                  </a:outerShdw>
                </a:effectLst>
              </a:rPr>
              <a:t>Garso Bangos ilgis</a:t>
            </a:r>
            <a:r>
              <a:rPr lang="el-GR" sz="2400" dirty="0" smtClean="0">
                <a:effectLst>
                  <a:outerShdw blurRad="38100" dist="38100" dir="2700000" algn="tl">
                    <a:srgbClr val="000000">
                      <a:alpha val="43137"/>
                    </a:srgbClr>
                  </a:outerShdw>
                </a:effectLst>
              </a:rPr>
              <a:t> </a:t>
            </a:r>
            <a:r>
              <a:rPr lang="el-GR" sz="2400" dirty="0">
                <a:effectLst>
                  <a:outerShdw blurRad="38100" dist="38100" dir="2700000" algn="tl">
                    <a:srgbClr val="000000">
                      <a:alpha val="43137"/>
                    </a:srgbClr>
                  </a:outerShdw>
                </a:effectLst>
              </a:rPr>
              <a:t>– </a:t>
            </a:r>
            <a:r>
              <a:rPr lang="lt-LT" sz="2400" dirty="0">
                <a:effectLst>
                  <a:outerShdw blurRad="38100" dist="38100" dir="2700000" algn="tl">
                    <a:srgbClr val="000000">
                      <a:alpha val="43137"/>
                    </a:srgbClr>
                  </a:outerShdw>
                </a:effectLst>
              </a:rPr>
              <a:t>tai mažiausias atstumas tarp dviejų tos pačios fazės taškų vienoje bangoje. </a:t>
            </a:r>
            <a:endParaRPr lang="lt-LT" sz="2400" dirty="0" smtClean="0">
              <a:effectLst>
                <a:outerShdw blurRad="38100" dist="38100" dir="2700000" algn="tl">
                  <a:srgbClr val="000000">
                    <a:alpha val="43137"/>
                  </a:srgbClr>
                </a:outerShdw>
              </a:effectLst>
            </a:endParaRPr>
          </a:p>
          <a:p>
            <a:pPr marL="342900" indent="-342900" algn="ctr">
              <a:buFont typeface="Wingdings" panose="05000000000000000000" pitchFamily="2" charset="2"/>
              <a:buChar char="Ø"/>
            </a:pPr>
            <a:r>
              <a:rPr lang="lt-LT" sz="2400" dirty="0" smtClean="0">
                <a:effectLst>
                  <a:outerShdw blurRad="38100" dist="38100" dir="2700000" algn="tl">
                    <a:srgbClr val="000000">
                      <a:alpha val="43137"/>
                    </a:srgbClr>
                  </a:outerShdw>
                </a:effectLst>
              </a:rPr>
              <a:t>Vandens </a:t>
            </a:r>
            <a:r>
              <a:rPr lang="lt-LT" sz="2400" dirty="0">
                <a:effectLst>
                  <a:outerShdw blurRad="38100" dist="38100" dir="2700000" algn="tl">
                    <a:srgbClr val="000000">
                      <a:alpha val="43137"/>
                    </a:srgbClr>
                  </a:outerShdw>
                </a:effectLst>
              </a:rPr>
              <a:t>bangose šis atstumas matuojamas tarp bangų viršūnių arba tarp jų </a:t>
            </a:r>
            <a:r>
              <a:rPr lang="lt-LT" sz="2400" dirty="0" smtClean="0">
                <a:effectLst>
                  <a:outerShdw blurRad="38100" dist="38100" dir="2700000" algn="tl">
                    <a:srgbClr val="000000">
                      <a:alpha val="43137"/>
                    </a:srgbClr>
                  </a:outerShdw>
                </a:effectLst>
              </a:rPr>
              <a:t>duobių.</a:t>
            </a:r>
          </a:p>
          <a:p>
            <a:pPr marL="457200" indent="-457200" algn="ctr">
              <a:buFont typeface="Wingdings" panose="05000000000000000000" pitchFamily="2" charset="2"/>
              <a:buChar char="Ø"/>
            </a:pPr>
            <a:r>
              <a:rPr lang="lt-LT" sz="2400" dirty="0">
                <a:effectLst>
                  <a:outerShdw blurRad="38100" dist="38100" dir="2700000" algn="tl">
                    <a:srgbClr val="000000">
                      <a:alpha val="43137"/>
                    </a:srgbClr>
                  </a:outerShdw>
                </a:effectLst>
              </a:rPr>
              <a:t>Akustinės bangos sklidimo greitis yra vadinamas garso greičiu. </a:t>
            </a:r>
            <a:r>
              <a:rPr lang="lt-LT" sz="2400" dirty="0" smtClean="0">
                <a:effectLst>
                  <a:outerShdw blurRad="38100" dist="38100" dir="2700000" algn="tl">
                    <a:srgbClr val="000000">
                      <a:alpha val="43137"/>
                    </a:srgbClr>
                  </a:outerShdw>
                </a:effectLst>
              </a:rPr>
              <a:t>Kuomet akustinė </a:t>
            </a:r>
            <a:r>
              <a:rPr lang="lt-LT" sz="2400" dirty="0">
                <a:effectLst>
                  <a:outerShdw blurRad="38100" dist="38100" dir="2700000" algn="tl">
                    <a:srgbClr val="000000">
                      <a:alpha val="43137"/>
                    </a:srgbClr>
                  </a:outerShdw>
                </a:effectLst>
              </a:rPr>
              <a:t>banga pereina iš vienos terpės į kitą, pasikeičia jos sklidimo greitis, todėl pasikeičia ir bangos ilgis.</a:t>
            </a:r>
          </a:p>
          <a:p>
            <a:r>
              <a:rPr lang="lt-LT" sz="2400" dirty="0"/>
              <a:t/>
            </a:r>
            <a:br>
              <a:rPr lang="lt-LT" sz="2400" dirty="0"/>
            </a:br>
            <a:endParaRPr lang="lt-LT" sz="23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4075111" y="5145206"/>
            <a:ext cx="4038600" cy="1543050"/>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13</a:t>
            </a:fld>
            <a:endParaRPr lang="lt-LT"/>
          </a:p>
        </p:txBody>
      </p:sp>
    </p:spTree>
    <p:extLst>
      <p:ext uri="{BB962C8B-B14F-4D97-AF65-F5344CB8AC3E}">
        <p14:creationId xmlns:p14="http://schemas.microsoft.com/office/powerpoint/2010/main" val="3001704793"/>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0" y="2419944"/>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Garso bangos ilgis</a:t>
            </a:r>
            <a:endParaRPr lang="lt-LT" sz="4400" b="1" dirty="0">
              <a:effectLst>
                <a:outerShdw blurRad="38100" dist="38100" dir="2700000" algn="tl">
                  <a:srgbClr val="000000">
                    <a:alpha val="43137"/>
                  </a:srgbClr>
                </a:outerShdw>
              </a:effectLst>
            </a:endParaRPr>
          </a:p>
        </p:txBody>
      </p:sp>
      <p:pic>
        <p:nvPicPr>
          <p:cNvPr id="4" name="Picture 2" descr="http://www.paroc.lt/-/media/Images/Knowhow/Sound/Illustrations-LT/Sound_as_wave_motion-LT.ashx?la=lt-LT&amp;hash=82617DB3070F7A98BF1FFFC8C819B188765C7A2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5760" y="3211655"/>
            <a:ext cx="5788115" cy="34728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6915308" y="59244"/>
            <a:ext cx="3070274" cy="2360700"/>
          </a:xfrm>
          <a:prstGeom prst="rect">
            <a:avLst/>
          </a:prstGeom>
        </p:spPr>
      </p:pic>
      <p:sp>
        <p:nvSpPr>
          <p:cNvPr id="3" name="TextBox 2"/>
          <p:cNvSpPr txBox="1"/>
          <p:nvPr/>
        </p:nvSpPr>
        <p:spPr>
          <a:xfrm>
            <a:off x="5294519" y="1562423"/>
            <a:ext cx="1606530" cy="461665"/>
          </a:xfrm>
          <a:prstGeom prst="rect">
            <a:avLst/>
          </a:prstGeom>
          <a:noFill/>
        </p:spPr>
        <p:txBody>
          <a:bodyPr wrap="none" rtlCol="0">
            <a:spAutoFit/>
          </a:bodyPr>
          <a:lstStyle/>
          <a:p>
            <a:r>
              <a:rPr lang="en-US" sz="2400" b="1" u="sng" dirty="0" smtClean="0">
                <a:solidFill>
                  <a:srgbClr val="FF0000"/>
                </a:solidFill>
                <a:effectLst>
                  <a:outerShdw blurRad="38100" dist="38100" dir="2700000" algn="tl">
                    <a:srgbClr val="000000">
                      <a:alpha val="43137"/>
                    </a:srgbClr>
                  </a:outerShdw>
                </a:effectLst>
              </a:rPr>
              <a:t>FORMUL</a:t>
            </a:r>
            <a:r>
              <a:rPr lang="lt-LT" sz="2400" b="1" u="sng" dirty="0" smtClean="0">
                <a:solidFill>
                  <a:srgbClr val="FF0000"/>
                </a:solidFill>
                <a:effectLst>
                  <a:outerShdw blurRad="38100" dist="38100" dir="2700000" algn="tl">
                    <a:srgbClr val="000000">
                      <a:alpha val="43137"/>
                    </a:srgbClr>
                  </a:outerShdw>
                </a:effectLst>
              </a:rPr>
              <a:t>ĖS</a:t>
            </a:r>
            <a:endParaRPr lang="lt-LT" sz="2400" b="1" u="sng" dirty="0">
              <a:solidFill>
                <a:srgbClr val="FF0000"/>
              </a:solidFill>
              <a:effectLst>
                <a:outerShdw blurRad="38100" dist="38100" dir="2700000" algn="tl">
                  <a:srgbClr val="000000">
                    <a:alpha val="43137"/>
                  </a:srgbClr>
                </a:outerShdw>
              </a:effectLst>
            </a:endParaRPr>
          </a:p>
        </p:txBody>
      </p:sp>
      <p:sp>
        <p:nvSpPr>
          <p:cNvPr id="11" name="Rectangle 10"/>
          <p:cNvSpPr/>
          <p:nvPr/>
        </p:nvSpPr>
        <p:spPr>
          <a:xfrm>
            <a:off x="2063017" y="59245"/>
            <a:ext cx="3210495" cy="236069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t-LT" dirty="0"/>
          </a:p>
        </p:txBody>
      </p:sp>
      <p:pic>
        <p:nvPicPr>
          <p:cNvPr id="1026" name="Picture 2" descr="http://i.prntscr.com/8f943bc68734451d88d0972567db5b07.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90700" y="254294"/>
            <a:ext cx="977563" cy="68172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p:nvPr/>
        </p:nvSpPr>
        <p:spPr>
          <a:xfrm>
            <a:off x="3205760" y="309288"/>
            <a:ext cx="491319" cy="681723"/>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t-LT" dirty="0"/>
          </a:p>
        </p:txBody>
      </p:sp>
      <p:sp>
        <p:nvSpPr>
          <p:cNvPr id="15" name="TextBox 14"/>
          <p:cNvSpPr txBox="1"/>
          <p:nvPr/>
        </p:nvSpPr>
        <p:spPr>
          <a:xfrm>
            <a:off x="2203238" y="309288"/>
            <a:ext cx="3671249" cy="2369880"/>
          </a:xfrm>
          <a:prstGeom prst="rect">
            <a:avLst/>
          </a:prstGeom>
          <a:noFill/>
        </p:spPr>
        <p:txBody>
          <a:bodyPr wrap="square" rtlCol="0">
            <a:spAutoFit/>
          </a:bodyPr>
          <a:lstStyle/>
          <a:p>
            <a:r>
              <a:rPr lang="en-US" dirty="0" smtClean="0">
                <a:solidFill>
                  <a:schemeClr val="bg1"/>
                </a:solidFill>
              </a:rPr>
              <a:t>                </a:t>
            </a:r>
            <a:r>
              <a:rPr lang="en-US" sz="2200" dirty="0" err="1" smtClean="0">
                <a:solidFill>
                  <a:schemeClr val="bg1"/>
                </a:solidFill>
              </a:rPr>
              <a:t>vT</a:t>
            </a:r>
            <a:endParaRPr lang="en-US" sz="2200" dirty="0">
              <a:solidFill>
                <a:schemeClr val="bg1"/>
              </a:solidFill>
            </a:endParaRPr>
          </a:p>
          <a:p>
            <a:endParaRPr lang="en-US" dirty="0" smtClean="0">
              <a:solidFill>
                <a:schemeClr val="bg1"/>
              </a:solidFill>
            </a:endParaRPr>
          </a:p>
          <a:p>
            <a:r>
              <a:rPr lang="lt-LT" dirty="0" smtClean="0">
                <a:solidFill>
                  <a:schemeClr val="bg1"/>
                </a:solidFill>
              </a:rPr>
              <a:t>Čia :</a:t>
            </a:r>
          </a:p>
          <a:p>
            <a:endParaRPr lang="lt-LT" dirty="0">
              <a:solidFill>
                <a:schemeClr val="bg1"/>
              </a:solidFill>
            </a:endParaRPr>
          </a:p>
          <a:p>
            <a:r>
              <a:rPr lang="el-GR" dirty="0">
                <a:solidFill>
                  <a:schemeClr val="bg1"/>
                </a:solidFill>
              </a:rPr>
              <a:t>λ</a:t>
            </a:r>
            <a:r>
              <a:rPr lang="lt-LT" dirty="0" smtClean="0">
                <a:solidFill>
                  <a:schemeClr val="bg1"/>
                </a:solidFill>
              </a:rPr>
              <a:t> – bangos ilgis (m),</a:t>
            </a:r>
          </a:p>
          <a:p>
            <a:r>
              <a:rPr lang="lt-LT" dirty="0" smtClean="0">
                <a:solidFill>
                  <a:schemeClr val="bg1"/>
                </a:solidFill>
              </a:rPr>
              <a:t>v – bangos sklidimo greitis (m/s),</a:t>
            </a:r>
          </a:p>
          <a:p>
            <a:r>
              <a:rPr lang="lt-LT" dirty="0" smtClean="0">
                <a:solidFill>
                  <a:schemeClr val="bg1"/>
                </a:solidFill>
              </a:rPr>
              <a:t>T – periodas (s).</a:t>
            </a:r>
            <a:endParaRPr lang="en-US" dirty="0" smtClean="0">
              <a:solidFill>
                <a:schemeClr val="bg1"/>
              </a:solidFill>
            </a:endParaRPr>
          </a:p>
          <a:p>
            <a:endParaRPr lang="lt-LT" dirty="0">
              <a:solidFill>
                <a:schemeClr val="bg1"/>
              </a:solidFill>
            </a:endParaRPr>
          </a:p>
        </p:txBody>
      </p:sp>
      <p:sp>
        <p:nvSpPr>
          <p:cNvPr id="17" name="Slide Number Placeholder 16"/>
          <p:cNvSpPr>
            <a:spLocks noGrp="1"/>
          </p:cNvSpPr>
          <p:nvPr>
            <p:ph type="sldNum" sz="quarter" idx="12"/>
          </p:nvPr>
        </p:nvSpPr>
        <p:spPr/>
        <p:txBody>
          <a:bodyPr/>
          <a:lstStyle/>
          <a:p>
            <a:fld id="{0D5F3E2B-F39F-45E2-8882-B4A97BB2747C}" type="slidenum">
              <a:rPr lang="lt-LT" smtClean="0"/>
              <a:t>14</a:t>
            </a:fld>
            <a:endParaRPr lang="lt-LT"/>
          </a:p>
        </p:txBody>
      </p:sp>
    </p:spTree>
    <p:extLst>
      <p:ext uri="{BB962C8B-B14F-4D97-AF65-F5344CB8AC3E}">
        <p14:creationId xmlns:p14="http://schemas.microsoft.com/office/powerpoint/2010/main" val="326956684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819" y="3084394"/>
            <a:ext cx="9906000" cy="1965278"/>
          </a:xfrm>
        </p:spPr>
        <p:txBody>
          <a:bodyPr>
            <a:noAutofit/>
          </a:bodyPr>
          <a:lstStyle/>
          <a:p>
            <a:pPr algn="ctr"/>
            <a:r>
              <a:rPr lang="lt-LT" sz="5400" b="1" dirty="0" smtClean="0">
                <a:effectLst>
                  <a:outerShdw blurRad="38100" dist="38100" dir="2700000" algn="tl">
                    <a:srgbClr val="000000">
                      <a:alpha val="43137"/>
                    </a:srgbClr>
                  </a:outerShdw>
                </a:effectLst>
              </a:rPr>
              <a:t>Uždavinių, kuriuose reikia nustatyti garso bangos ilgį ar kitą su juo susijusį dydį, sprendimo pavyzdžiai</a:t>
            </a:r>
            <a:endParaRPr lang="lt-LT" sz="5400" b="1" dirty="0">
              <a:effectLst>
                <a:outerShdw blurRad="38100" dist="38100" dir="2700000" algn="tl">
                  <a:srgbClr val="000000">
                    <a:alpha val="43137"/>
                  </a:srgbClr>
                </a:outerShdw>
              </a:effectLst>
            </a:endParaRPr>
          </a:p>
        </p:txBody>
      </p:sp>
      <p:sp>
        <p:nvSpPr>
          <p:cNvPr id="4" name="Slide Number Placeholder 3"/>
          <p:cNvSpPr>
            <a:spLocks noGrp="1"/>
          </p:cNvSpPr>
          <p:nvPr>
            <p:ph type="sldNum" sz="quarter" idx="12"/>
          </p:nvPr>
        </p:nvSpPr>
        <p:spPr/>
        <p:txBody>
          <a:bodyPr/>
          <a:lstStyle/>
          <a:p>
            <a:fld id="{0D5F3E2B-F39F-45E2-8882-B4A97BB2747C}" type="slidenum">
              <a:rPr lang="lt-LT" smtClean="0"/>
              <a:t>15</a:t>
            </a:fld>
            <a:endParaRPr lang="lt-LT"/>
          </a:p>
        </p:txBody>
      </p:sp>
    </p:spTree>
    <p:extLst>
      <p:ext uri="{BB962C8B-B14F-4D97-AF65-F5344CB8AC3E}">
        <p14:creationId xmlns:p14="http://schemas.microsoft.com/office/powerpoint/2010/main" val="20363403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477531"/>
            <a:ext cx="9906000" cy="750768"/>
          </a:xfrm>
        </p:spPr>
        <p:txBody>
          <a:bodyPr/>
          <a:lstStyle/>
          <a:p>
            <a:pPr algn="ctr"/>
            <a:r>
              <a:rPr lang="lt-LT" b="1" dirty="0" smtClean="0">
                <a:effectLst>
                  <a:outerShdw blurRad="38100" dist="38100" dir="2700000" algn="tl">
                    <a:srgbClr val="000000">
                      <a:alpha val="43137"/>
                    </a:srgbClr>
                  </a:outerShdw>
                </a:effectLst>
              </a:rPr>
              <a:t>Uždavinys nr. 1</a:t>
            </a:r>
            <a:endParaRPr lang="lt-LT"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3" name="Text Placeholder 2"/>
              <p:cNvSpPr>
                <a:spLocks noGrp="1"/>
              </p:cNvSpPr>
              <p:nvPr>
                <p:ph type="body" idx="1"/>
              </p:nvPr>
            </p:nvSpPr>
            <p:spPr>
              <a:xfrm>
                <a:off x="1141411" y="1228299"/>
                <a:ext cx="9906000" cy="4570839"/>
              </a:xfrm>
            </p:spPr>
            <p:txBody>
              <a:bodyPr>
                <a:normAutofit/>
              </a:bodyPr>
              <a:lstStyle/>
              <a:p>
                <a:pPr lvl="0"/>
                <a:r>
                  <a:rPr lang="lt-LT"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Uždavinio sąlyga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La nata yra garsas, kurio dažnis </a:t>
                </a:r>
                <a:r>
                  <a:rPr lang="en-US" sz="2400" cap="none" dirty="0" smtClean="0">
                    <a:effectLst>
                      <a:outerShdw blurRad="38100" dist="38100" dir="2700000" algn="tl">
                        <a:srgbClr val="000000">
                          <a:alpha val="43137"/>
                        </a:srgbClr>
                      </a:outerShdw>
                    </a:effectLst>
                  </a:rPr>
                  <a:t>440 Hz. </a:t>
                </a:r>
                <a:r>
                  <a:rPr lang="en-US" sz="2400" cap="none" dirty="0" err="1" smtClean="0">
                    <a:effectLst>
                      <a:outerShdw blurRad="38100" dist="38100" dir="2700000" algn="tl">
                        <a:srgbClr val="000000">
                          <a:alpha val="43137"/>
                        </a:srgbClr>
                      </a:outerShdw>
                    </a:effectLst>
                  </a:rPr>
                  <a:t>Garso</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greitis</a:t>
                </a:r>
                <a:r>
                  <a:rPr lang="en-US" sz="2400" cap="none" dirty="0" smtClean="0">
                    <a:effectLst>
                      <a:outerShdw blurRad="38100" dist="38100" dir="2700000" algn="tl">
                        <a:srgbClr val="000000">
                          <a:alpha val="43137"/>
                        </a:srgbClr>
                      </a:outerShdw>
                    </a:effectLst>
                  </a:rPr>
                  <a:t> ore </a:t>
                </a:r>
                <a:r>
                  <a:rPr lang="en-US" sz="2400" cap="none" dirty="0" err="1" smtClean="0">
                    <a:effectLst>
                      <a:outerShdw blurRad="38100" dist="38100" dir="2700000" algn="tl">
                        <a:srgbClr val="000000">
                          <a:alpha val="43137"/>
                        </a:srgbClr>
                      </a:outerShdw>
                    </a:effectLst>
                  </a:rPr>
                  <a:t>yra</a:t>
                </a:r>
                <a:r>
                  <a:rPr lang="en-US" sz="2400" cap="none" dirty="0" smtClean="0">
                    <a:effectLst>
                      <a:outerShdw blurRad="38100" dist="38100" dir="2700000" algn="tl">
                        <a:srgbClr val="000000">
                          <a:alpha val="43137"/>
                        </a:srgbClr>
                      </a:outerShdw>
                    </a:effectLst>
                  </a:rPr>
                  <a:t> 340 m/s. </a:t>
                </a:r>
                <a:r>
                  <a:rPr lang="en-US" sz="2400" cap="none" dirty="0" err="1" smtClean="0">
                    <a:effectLst>
                      <a:outerShdw blurRad="38100" dist="38100" dir="2700000" algn="tl">
                        <a:srgbClr val="000000">
                          <a:alpha val="43137"/>
                        </a:srgbClr>
                      </a:outerShdw>
                    </a:effectLst>
                  </a:rPr>
                  <a:t>Koks</a:t>
                </a:r>
                <a:r>
                  <a:rPr lang="en-US" sz="2400" cap="none" dirty="0" smtClean="0">
                    <a:effectLst>
                      <a:outerShdw blurRad="38100" dist="38100" dir="2700000" algn="tl">
                        <a:srgbClr val="000000">
                          <a:alpha val="43137"/>
                        </a:srgbClr>
                      </a:outerShdw>
                    </a:effectLst>
                  </a:rPr>
                  <a:t> la </a:t>
                </a:r>
                <a:r>
                  <a:rPr lang="en-US" sz="2400" cap="none" dirty="0" err="1" smtClean="0">
                    <a:effectLst>
                      <a:outerShdw blurRad="38100" dist="38100" dir="2700000" algn="tl">
                        <a:srgbClr val="000000">
                          <a:alpha val="43137"/>
                        </a:srgbClr>
                      </a:outerShdw>
                    </a:effectLst>
                  </a:rPr>
                  <a:t>natos</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bangos</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ilgis</a:t>
                </a:r>
                <a:r>
                  <a:rPr lang="en-US" sz="2400" cap="none" dirty="0" smtClean="0">
                    <a:effectLst>
                      <a:outerShdw blurRad="38100" dist="38100" dir="2700000" algn="tl">
                        <a:srgbClr val="000000">
                          <a:alpha val="43137"/>
                        </a:srgbClr>
                      </a:outerShdw>
                    </a:effectLst>
                  </a:rPr>
                  <a:t>?</a:t>
                </a:r>
                <a:endParaRPr lang="lt-LT" sz="2400" cap="none" dirty="0" smtClean="0">
                  <a:effectLst>
                    <a:outerShdw blurRad="38100" dist="38100" dir="2700000" algn="tl">
                      <a:srgbClr val="000000">
                        <a:alpha val="43137"/>
                      </a:srgbClr>
                    </a:outerShdw>
                  </a:effectLst>
                </a:endParaRPr>
              </a:p>
              <a:p>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Duota:</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Formul</a:t>
                </a:r>
                <a:r>
                  <a:rPr lang="lt-LT" sz="2400" cap="none" dirty="0" smtClean="0">
                    <a:effectLst>
                      <a:outerShdw blurRad="38100" dist="38100" dir="2700000" algn="tl">
                        <a:srgbClr val="000000">
                          <a:alpha val="43137"/>
                        </a:srgbClr>
                      </a:outerShdw>
                    </a:effectLst>
                  </a:rPr>
                  <a:t>ės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Sprendimas</a:t>
                </a:r>
                <a:r>
                  <a:rPr lang="en-US" sz="2400" cap="none" dirty="0" smtClean="0">
                    <a:effectLst>
                      <a:outerShdw blurRad="38100" dist="38100" dir="2700000" algn="tl">
                        <a:srgbClr val="000000">
                          <a:alpha val="43137"/>
                        </a:srgbClr>
                      </a:outerShdw>
                    </a:effectLst>
                  </a:rPr>
                  <a:t> :</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f = 440 Hz                  </a:t>
                </a:r>
                <a:r>
                  <a:rPr lang="el-GR" sz="2400" cap="none" dirty="0" smtClean="0">
                    <a:effectLst>
                      <a:outerShdw blurRad="38100" dist="38100" dir="2700000" algn="tl">
                        <a:srgbClr val="000000">
                          <a:alpha val="43137"/>
                        </a:srgbClr>
                      </a:outerShdw>
                    </a:effectLst>
                  </a:rPr>
                  <a:t>λ</a:t>
                </a:r>
                <a:r>
                  <a:rPr lang="en-US" sz="2400" cap="none" dirty="0" smtClean="0">
                    <a:effectLst>
                      <a:outerShdw blurRad="38100" dist="38100" dir="2700000" algn="tl">
                        <a:srgbClr val="000000">
                          <a:alpha val="43137"/>
                        </a:srgbClr>
                      </a:outerShdw>
                    </a:effectLst>
                  </a:rPr>
                  <a:t> = v/f        </a:t>
                </a:r>
                <a:r>
                  <a:rPr lang="el-GR" sz="2400" cap="none" dirty="0">
                    <a:effectLst>
                      <a:outerShdw blurRad="38100" dist="38100" dir="2700000" algn="tl">
                        <a:srgbClr val="000000">
                          <a:alpha val="43137"/>
                        </a:srgbClr>
                      </a:outerShdw>
                    </a:effectLst>
                  </a:rPr>
                  <a:t>λ</a:t>
                </a:r>
                <a:r>
                  <a:rPr lang="en-US" sz="2400" cap="none" dirty="0" smtClean="0">
                    <a:effectLst>
                      <a:outerShdw blurRad="38100" dist="38100" dir="2700000" algn="tl">
                        <a:srgbClr val="000000">
                          <a:alpha val="43137"/>
                        </a:srgbClr>
                      </a:outerShdw>
                    </a:effectLst>
                  </a:rPr>
                  <a:t> = </a:t>
                </a:r>
                <a14:m>
                  <m:oMath xmlns:m="http://schemas.openxmlformats.org/officeDocument/2006/math">
                    <m:f>
                      <m:fPr>
                        <m:ctrlP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340 </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𝑚</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𝑠</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m:t>
                        </m:r>
                      </m:num>
                      <m:den>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440 </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𝐻𝑧</m:t>
                        </m:r>
                      </m:den>
                    </m:f>
                  </m:oMath>
                </a14:m>
                <a:r>
                  <a:rPr lang="en-US" sz="2400" cap="none" dirty="0" smtClean="0">
                    <a:effectLst>
                      <a:outerShdw blurRad="38100" dist="38100" dir="2700000" algn="tl">
                        <a:srgbClr val="000000">
                          <a:alpha val="43137"/>
                        </a:srgbClr>
                      </a:outerShdw>
                    </a:effectLst>
                  </a:rPr>
                  <a:t> = ~ 0,77 m</a:t>
                </a:r>
              </a:p>
              <a:p>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v = 340 m/s</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Rasti</a:t>
                </a:r>
                <a:r>
                  <a:rPr lang="en-US" sz="2400" cap="none" dirty="0" smtClean="0">
                    <a:effectLst>
                      <a:outerShdw blurRad="38100" dist="38100" dir="2700000" algn="tl">
                        <a:srgbClr val="000000">
                          <a:alpha val="43137"/>
                        </a:srgbClr>
                      </a:outerShdw>
                    </a:effectLst>
                  </a:rPr>
                  <a:t> :                                                            </a:t>
                </a:r>
                <a:r>
                  <a:rPr lang="en-US" sz="2400" cap="none" dirty="0" err="1" smtClean="0">
                    <a:effectLst>
                      <a:outerShdw blurRad="38100" dist="38100" dir="2700000" algn="tl">
                        <a:srgbClr val="000000">
                          <a:alpha val="43137"/>
                        </a:srgbClr>
                      </a:outerShdw>
                    </a:effectLst>
                  </a:rPr>
                  <a:t>Ats</a:t>
                </a:r>
                <a:r>
                  <a:rPr lang="en-US" sz="2400" cap="none" dirty="0" smtClean="0">
                    <a:effectLst>
                      <a:outerShdw blurRad="38100" dist="38100" dir="2700000" algn="tl">
                        <a:srgbClr val="000000">
                          <a:alpha val="43137"/>
                        </a:srgbClr>
                      </a:outerShdw>
                    </a:effectLst>
                  </a:rPr>
                  <a:t>: </a:t>
                </a:r>
                <a:r>
                  <a:rPr lang="el-GR" sz="2400" cap="none" dirty="0" smtClean="0">
                    <a:effectLst>
                      <a:outerShdw blurRad="38100" dist="38100" dir="2700000" algn="tl">
                        <a:srgbClr val="000000">
                          <a:alpha val="43137"/>
                        </a:srgbClr>
                      </a:outerShdw>
                    </a:effectLst>
                  </a:rPr>
                  <a:t>λ</a:t>
                </a:r>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 0,77 m</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l-GR" sz="2400" cap="none" dirty="0" smtClean="0">
                    <a:effectLst>
                      <a:outerShdw blurRad="38100" dist="38100" dir="2700000" algn="tl">
                        <a:srgbClr val="000000">
                          <a:alpha val="43137"/>
                        </a:srgbClr>
                      </a:outerShdw>
                    </a:effectLst>
                  </a:rPr>
                  <a:t>λ</a:t>
                </a:r>
                <a:r>
                  <a:rPr lang="en-US" sz="2400" cap="none" dirty="0" smtClean="0">
                    <a:effectLst>
                      <a:outerShdw blurRad="38100" dist="38100" dir="2700000" algn="tl">
                        <a:srgbClr val="000000">
                          <a:alpha val="43137"/>
                        </a:srgbClr>
                      </a:outerShdw>
                    </a:effectLst>
                  </a:rPr>
                  <a:t> - ?</a:t>
                </a:r>
                <a:r>
                  <a:rPr lang="lt-LT" sz="2400" dirty="0" smtClean="0">
                    <a:effectLst>
                      <a:outerShdw blurRad="38100" dist="38100" dir="2700000" algn="tl">
                        <a:srgbClr val="000000">
                          <a:alpha val="43137"/>
                        </a:srgbClr>
                      </a:outerShdw>
                    </a:effectLst>
                  </a:rPr>
                  <a:t>  </a:t>
                </a:r>
                <a:endParaRPr lang="lt-LT" sz="2400" dirty="0">
                  <a:effectLst>
                    <a:outerShdw blurRad="38100" dist="38100" dir="2700000" algn="tl">
                      <a:srgbClr val="000000">
                        <a:alpha val="43137"/>
                      </a:srgbClr>
                    </a:outerShdw>
                  </a:effectLst>
                </a:endParaRPr>
              </a:p>
            </p:txBody>
          </p:sp>
        </mc:Choice>
        <mc:Fallback xmlns="">
          <p:sp>
            <p:nvSpPr>
              <p:cNvPr id="3" name="Text Placeholder 2"/>
              <p:cNvSpPr>
                <a:spLocks noGrp="1" noRot="1" noChangeAspect="1" noMove="1" noResize="1" noEditPoints="1" noAdjustHandles="1" noChangeArrowheads="1" noChangeShapeType="1" noTextEdit="1"/>
              </p:cNvSpPr>
              <p:nvPr>
                <p:ph type="body" idx="1"/>
              </p:nvPr>
            </p:nvSpPr>
            <p:spPr>
              <a:xfrm>
                <a:off x="1141411" y="1228299"/>
                <a:ext cx="9906000" cy="4570839"/>
              </a:xfrm>
              <a:blipFill rotWithShape="0">
                <a:blip r:embed="rId2"/>
                <a:stretch>
                  <a:fillRect l="-985" t="-133" r="-1354" b="-3067"/>
                </a:stretch>
              </a:blipFill>
            </p:spPr>
            <p:txBody>
              <a:bodyPr/>
              <a:lstStyle/>
              <a:p>
                <a:r>
                  <a:rPr lang="lt-LT">
                    <a:noFill/>
                  </a:rPr>
                  <a:t> </a:t>
                </a:r>
              </a:p>
            </p:txBody>
          </p:sp>
        </mc:Fallback>
      </mc:AlternateContent>
      <p:cxnSp>
        <p:nvCxnSpPr>
          <p:cNvPr id="7" name="Straight Connector 6"/>
          <p:cNvCxnSpPr/>
          <p:nvPr/>
        </p:nvCxnSpPr>
        <p:spPr>
          <a:xfrm flipV="1">
            <a:off x="4217160" y="2684497"/>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5788925" y="2702254"/>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305185" y="3289111"/>
            <a:ext cx="846661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1305185" y="4577426"/>
            <a:ext cx="2911975" cy="1775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2"/>
          </p:nvPr>
        </p:nvSpPr>
        <p:spPr/>
        <p:txBody>
          <a:bodyPr/>
          <a:lstStyle/>
          <a:p>
            <a:fld id="{0D5F3E2B-F39F-45E2-8882-B4A97BB2747C}" type="slidenum">
              <a:rPr lang="lt-LT" smtClean="0"/>
              <a:t>16</a:t>
            </a:fld>
            <a:endParaRPr lang="lt-LT"/>
          </a:p>
        </p:txBody>
      </p:sp>
    </p:spTree>
    <p:extLst>
      <p:ext uri="{BB962C8B-B14F-4D97-AF65-F5344CB8AC3E}">
        <p14:creationId xmlns:p14="http://schemas.microsoft.com/office/powerpoint/2010/main" val="3156979069"/>
      </p:ext>
    </p:extLst>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477531"/>
            <a:ext cx="9906000" cy="750768"/>
          </a:xfrm>
        </p:spPr>
        <p:txBody>
          <a:bodyPr/>
          <a:lstStyle/>
          <a:p>
            <a:pPr algn="ctr"/>
            <a:r>
              <a:rPr lang="lt-LT" b="1" dirty="0" smtClean="0">
                <a:effectLst>
                  <a:outerShdw blurRad="38100" dist="38100" dir="2700000" algn="tl">
                    <a:srgbClr val="000000">
                      <a:alpha val="43137"/>
                    </a:srgbClr>
                  </a:outerShdw>
                </a:effectLst>
              </a:rPr>
              <a:t>Uždavinys nr. </a:t>
            </a:r>
            <a:r>
              <a:rPr lang="en-US" b="1" dirty="0" smtClean="0">
                <a:effectLst>
                  <a:outerShdw blurRad="38100" dist="38100" dir="2700000" algn="tl">
                    <a:srgbClr val="000000">
                      <a:alpha val="43137"/>
                    </a:srgbClr>
                  </a:outerShdw>
                </a:effectLst>
              </a:rPr>
              <a:t>2</a:t>
            </a:r>
            <a:endParaRPr lang="lt-LT"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3" name="Text Placeholder 2"/>
              <p:cNvSpPr>
                <a:spLocks noGrp="1"/>
              </p:cNvSpPr>
              <p:nvPr>
                <p:ph type="body" idx="1"/>
              </p:nvPr>
            </p:nvSpPr>
            <p:spPr>
              <a:xfrm>
                <a:off x="1141411" y="1228299"/>
                <a:ext cx="9906000" cy="4570839"/>
              </a:xfrm>
            </p:spPr>
            <p:txBody>
              <a:bodyPr>
                <a:normAutofit fontScale="92500" lnSpcReduction="10000"/>
              </a:bodyPr>
              <a:lstStyle/>
              <a:p>
                <a:pPr lvl="0"/>
                <a:r>
                  <a:rPr lang="lt-LT"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Uždavinio sąlyga :</a:t>
                </a:r>
                <a:r>
                  <a:rPr lang="lt-LT" sz="2400" dirty="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Ultragarso generatorius, dirbantis f = 60 kHz dažniu, siunčia t = 1/600 s trunkančius ultragarso impulsus. Kiek ultragarso bangų yra viename impulse?</a:t>
                </a:r>
                <a:endParaRPr lang="en-US" sz="2400" cap="none" dirty="0" smtClean="0">
                  <a:effectLst>
                    <a:outerShdw blurRad="38100" dist="38100" dir="2700000" algn="tl">
                      <a:srgbClr val="000000">
                        <a:alpha val="43137"/>
                      </a:srgbClr>
                    </a:outerShdw>
                  </a:effectLst>
                </a:endParaRPr>
              </a:p>
              <a:p>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Duota:</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Formul</a:t>
                </a:r>
                <a:r>
                  <a:rPr lang="lt-LT" sz="2400" cap="none" dirty="0" smtClean="0">
                    <a:effectLst>
                      <a:outerShdw blurRad="38100" dist="38100" dir="2700000" algn="tl">
                        <a:srgbClr val="000000">
                          <a:alpha val="43137"/>
                        </a:srgbClr>
                      </a:outerShdw>
                    </a:effectLst>
                  </a:rPr>
                  <a:t>ės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Sprendimas</a:t>
                </a:r>
                <a:r>
                  <a:rPr lang="en-US" sz="2400" cap="none" dirty="0" smtClean="0">
                    <a:effectLst>
                      <a:outerShdw blurRad="38100" dist="38100" dir="2700000" algn="tl">
                        <a:srgbClr val="000000">
                          <a:alpha val="43137"/>
                        </a:srgbClr>
                      </a:outerShdw>
                    </a:effectLst>
                  </a:rPr>
                  <a:t> :</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f = </a:t>
                </a:r>
                <a:r>
                  <a:rPr lang="lt-LT" sz="2400" cap="none" dirty="0" smtClean="0">
                    <a:effectLst>
                      <a:outerShdw blurRad="38100" dist="38100" dir="2700000" algn="tl">
                        <a:srgbClr val="000000">
                          <a:alpha val="43137"/>
                        </a:srgbClr>
                      </a:outerShdw>
                    </a:effectLst>
                  </a:rPr>
                  <a:t>60 k</a:t>
                </a:r>
                <a:r>
                  <a:rPr lang="en-US" sz="2400" cap="none" dirty="0" smtClean="0">
                    <a:effectLst>
                      <a:outerShdw blurRad="38100" dist="38100" dir="2700000" algn="tl">
                        <a:srgbClr val="000000">
                          <a:alpha val="43137"/>
                        </a:srgbClr>
                      </a:outerShdw>
                    </a:effectLst>
                  </a:rPr>
                  <a:t>Hz = 60000 Hz   T = 1/f       </a:t>
                </a:r>
                <a:r>
                  <a:rPr lang="en-US" sz="2400" cap="none" dirty="0">
                    <a:effectLst>
                      <a:outerShdw blurRad="38100" dist="38100" dir="2700000" algn="tl">
                        <a:srgbClr val="000000">
                          <a:alpha val="43137"/>
                        </a:srgbClr>
                      </a:outerShdw>
                    </a:effectLst>
                  </a:rPr>
                  <a:t>T</a:t>
                </a:r>
                <a:r>
                  <a:rPr lang="en-US" sz="2400" cap="none" dirty="0" smtClean="0">
                    <a:effectLst>
                      <a:outerShdw blurRad="38100" dist="38100" dir="2700000" algn="tl">
                        <a:srgbClr val="000000">
                          <a:alpha val="43137"/>
                        </a:srgbClr>
                      </a:outerShdw>
                    </a:effectLst>
                  </a:rPr>
                  <a:t> = </a:t>
                </a:r>
                <a14:m>
                  <m:oMath xmlns:m="http://schemas.openxmlformats.org/officeDocument/2006/math">
                    <m:f>
                      <m:fPr>
                        <m:ctrlP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1</m:t>
                        </m:r>
                      </m:num>
                      <m:den>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60000 </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𝐻𝑧</m:t>
                        </m:r>
                      </m:den>
                    </m:f>
                  </m:oMath>
                </a14:m>
                <a:r>
                  <a:rPr lang="en-US" sz="2400" cap="none" dirty="0" smtClean="0">
                    <a:effectLst>
                      <a:outerShdw blurRad="38100" dist="38100" dir="2700000" algn="tl">
                        <a:srgbClr val="000000">
                          <a:alpha val="43137"/>
                        </a:srgbClr>
                      </a:outerShdw>
                    </a:effectLst>
                  </a:rPr>
                  <a:t> = 0,000017 s</a:t>
                </a:r>
              </a:p>
              <a:p>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t = 1/600 s                     n = t/T        n = </a:t>
                </a:r>
                <a14:m>
                  <m:oMath xmlns:m="http://schemas.openxmlformats.org/officeDocument/2006/math">
                    <m:f>
                      <m:fPr>
                        <m:ctrlPr>
                          <a:rPr lang="en-US" sz="2400" i="1" cap="none" smtClean="0">
                            <a:effectLst>
                              <a:outerShdw blurRad="38100" dist="38100" dir="2700000" algn="tl">
                                <a:srgbClr val="000000">
                                  <a:alpha val="43137"/>
                                </a:srgbClr>
                              </a:outerShdw>
                            </a:effectLst>
                            <a:latin typeface="Cambria Math" panose="02040503050406030204" pitchFamily="18" charset="0"/>
                          </a:rPr>
                        </m:ctrlPr>
                      </m:fPr>
                      <m:num>
                        <m:f>
                          <m:fPr>
                            <m:ctrlPr>
                              <a:rPr lang="en-US" sz="2400" b="0" i="1" cap="none" smtClean="0">
                                <a:effectLst>
                                  <a:outerShdw blurRad="38100" dist="38100" dir="2700000" algn="tl">
                                    <a:srgbClr val="000000">
                                      <a:alpha val="43137"/>
                                    </a:srgbClr>
                                  </a:outerShdw>
                                </a:effectLst>
                                <a:latin typeface="Cambria Math" panose="02040503050406030204" pitchFamily="18" charset="0"/>
                              </a:rPr>
                            </m:ctrlPr>
                          </m:fPr>
                          <m:num>
                            <m:r>
                              <a:rPr lang="en-US" sz="2400" b="0" i="1" cap="none" smtClean="0">
                                <a:effectLst>
                                  <a:outerShdw blurRad="38100" dist="38100" dir="2700000" algn="tl">
                                    <a:srgbClr val="000000">
                                      <a:alpha val="43137"/>
                                    </a:srgbClr>
                                  </a:outerShdw>
                                </a:effectLst>
                                <a:latin typeface="Cambria Math" panose="02040503050406030204" pitchFamily="18" charset="0"/>
                              </a:rPr>
                              <m:t>1</m:t>
                            </m:r>
                          </m:num>
                          <m:den>
                            <m:r>
                              <a:rPr lang="en-US" sz="2400" b="0" i="1" cap="none" smtClean="0">
                                <a:effectLst>
                                  <a:outerShdw blurRad="38100" dist="38100" dir="2700000" algn="tl">
                                    <a:srgbClr val="000000">
                                      <a:alpha val="43137"/>
                                    </a:srgbClr>
                                  </a:outerShdw>
                                </a:effectLst>
                                <a:latin typeface="Cambria Math" panose="02040503050406030204" pitchFamily="18" charset="0"/>
                              </a:rPr>
                              <m:t>600</m:t>
                            </m:r>
                          </m:den>
                        </m:f>
                        <m:r>
                          <a:rPr lang="en-US" sz="2400" b="0" i="1" cap="none" smtClean="0">
                            <a:effectLst>
                              <a:outerShdw blurRad="38100" dist="38100" dir="2700000" algn="tl">
                                <a:srgbClr val="000000">
                                  <a:alpha val="43137"/>
                                </a:srgbClr>
                              </a:outerShdw>
                            </a:effectLst>
                            <a:latin typeface="Cambria Math" panose="02040503050406030204" pitchFamily="18" charset="0"/>
                          </a:rPr>
                          <m:t> </m:t>
                        </m:r>
                        <m:r>
                          <a:rPr lang="en-US" sz="2400" b="0" i="1" cap="none" smtClean="0">
                            <a:effectLst>
                              <a:outerShdw blurRad="38100" dist="38100" dir="2700000" algn="tl">
                                <a:srgbClr val="000000">
                                  <a:alpha val="43137"/>
                                </a:srgbClr>
                              </a:outerShdw>
                            </a:effectLst>
                            <a:latin typeface="Cambria Math" panose="02040503050406030204" pitchFamily="18" charset="0"/>
                          </a:rPr>
                          <m:t>𝑠</m:t>
                        </m:r>
                      </m:num>
                      <m:den>
                        <m:r>
                          <a:rPr lang="en-US" sz="2400" b="0" i="1" cap="none" smtClean="0">
                            <a:effectLst>
                              <a:outerShdw blurRad="38100" dist="38100" dir="2700000" algn="tl">
                                <a:srgbClr val="000000">
                                  <a:alpha val="43137"/>
                                </a:srgbClr>
                              </a:outerShdw>
                            </a:effectLst>
                            <a:latin typeface="Cambria Math" panose="02040503050406030204" pitchFamily="18" charset="0"/>
                          </a:rPr>
                          <m:t>0,000017 </m:t>
                        </m:r>
                        <m:r>
                          <a:rPr lang="en-US" sz="2400" b="0" i="1" cap="none" smtClean="0">
                            <a:effectLst>
                              <a:outerShdw blurRad="38100" dist="38100" dir="2700000" algn="tl">
                                <a:srgbClr val="000000">
                                  <a:alpha val="43137"/>
                                </a:srgbClr>
                              </a:outerShdw>
                            </a:effectLst>
                            <a:latin typeface="Cambria Math" panose="02040503050406030204" pitchFamily="18" charset="0"/>
                          </a:rPr>
                          <m:t>𝑠</m:t>
                        </m:r>
                      </m:den>
                    </m:f>
                  </m:oMath>
                </a14:m>
                <a:r>
                  <a:rPr lang="en-US" sz="2400" cap="none" dirty="0" smtClean="0">
                    <a:effectLst>
                      <a:outerShdw blurRad="38100" dist="38100" dir="2700000" algn="tl">
                        <a:srgbClr val="000000">
                          <a:alpha val="43137"/>
                        </a:srgbClr>
                      </a:outerShdw>
                    </a:effectLst>
                  </a:rPr>
                  <a:t>  = 100</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Rasti</a:t>
                </a:r>
                <a:r>
                  <a:rPr lang="en-US" sz="2400" cap="none" dirty="0" smtClean="0">
                    <a:effectLst>
                      <a:outerShdw blurRad="38100" dist="38100" dir="2700000" algn="tl">
                        <a:srgbClr val="000000">
                          <a:alpha val="43137"/>
                        </a:srgbClr>
                      </a:outerShdw>
                    </a:effectLst>
                  </a:rPr>
                  <a:t> :                                                         </a:t>
                </a:r>
                <a:endParaRPr lang="lt-LT" sz="2400" cap="none" dirty="0" smtClean="0">
                  <a:effectLst>
                    <a:outerShdw blurRad="38100" dist="38100" dir="2700000" algn="tl">
                      <a:srgbClr val="000000">
                        <a:alpha val="43137"/>
                      </a:srgbClr>
                    </a:outerShdw>
                  </a:effectLst>
                </a:endParaRPr>
              </a:p>
              <a:p>
                <a:r>
                  <a:rPr lang="lt-LT" sz="2400" cap="none" dirty="0" smtClean="0">
                    <a:effectLst>
                      <a:outerShdw blurRad="38100" dist="38100" dir="2700000" algn="tl">
                        <a:srgbClr val="000000">
                          <a:alpha val="43137"/>
                        </a:srgbClr>
                      </a:outerShdw>
                    </a:effectLst>
                  </a:rPr>
                  <a:t>    </a:t>
                </a:r>
                <a:r>
                  <a:rPr lang="en-US" sz="2400" cap="none" dirty="0">
                    <a:effectLst>
                      <a:outerShdw blurRad="38100" dist="38100" dir="2700000" algn="tl">
                        <a:srgbClr val="000000">
                          <a:alpha val="43137"/>
                        </a:srgbClr>
                      </a:outerShdw>
                    </a:effectLst>
                  </a:rPr>
                  <a:t> n - ?</a:t>
                </a:r>
                <a:r>
                  <a:rPr lang="lt-LT" sz="2400" dirty="0">
                    <a:effectLst>
                      <a:outerShdw blurRad="38100" dist="38100" dir="2700000" algn="tl">
                        <a:srgbClr val="000000">
                          <a:alpha val="43137"/>
                        </a:srgbClr>
                      </a:outerShdw>
                    </a:effectLst>
                  </a:rPr>
                  <a:t>  </a:t>
                </a:r>
                <a:endParaRPr lang="lt-LT" sz="2400" cap="none" dirty="0">
                  <a:effectLst>
                    <a:outerShdw blurRad="38100" dist="38100" dir="2700000" algn="tl">
                      <a:srgbClr val="000000">
                        <a:alpha val="43137"/>
                      </a:srgbClr>
                    </a:outerShdw>
                  </a:effectLst>
                </a:endParaRPr>
              </a:p>
              <a:p>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Ats</a:t>
                </a:r>
                <a:r>
                  <a:rPr lang="en-US" sz="2400" cap="none" dirty="0" smtClean="0">
                    <a:effectLst>
                      <a:outerShdw blurRad="38100" dist="38100" dir="2700000" algn="tl">
                        <a:srgbClr val="000000">
                          <a:alpha val="43137"/>
                        </a:srgbClr>
                      </a:outerShdw>
                    </a:effectLst>
                  </a:rPr>
                  <a:t>: n = 100</a:t>
                </a:r>
                <a:r>
                  <a:rPr lang="lt-LT" sz="2400" cap="none" dirty="0" smtClean="0">
                    <a:effectLst>
                      <a:outerShdw blurRad="38100" dist="38100" dir="2700000" algn="tl">
                        <a:srgbClr val="000000">
                          <a:alpha val="43137"/>
                        </a:srgbClr>
                      </a:outerShdw>
                    </a:effectLst>
                  </a:rPr>
                  <a:t> ultragarso bangų</a:t>
                </a:r>
                <a:endParaRPr lang="en-US" sz="2400" cap="none" dirty="0" smtClean="0">
                  <a:effectLst>
                    <a:outerShdw blurRad="38100" dist="38100" dir="2700000" algn="tl">
                      <a:srgbClr val="000000">
                        <a:alpha val="43137"/>
                      </a:srgbClr>
                    </a:outerShdw>
                  </a:effectLst>
                </a:endParaRPr>
              </a:p>
            </p:txBody>
          </p:sp>
        </mc:Choice>
        <mc:Fallback xmlns="">
          <p:sp>
            <p:nvSpPr>
              <p:cNvPr id="3" name="Text Placeholder 2"/>
              <p:cNvSpPr>
                <a:spLocks noGrp="1" noRot="1" noChangeAspect="1" noMove="1" noResize="1" noEditPoints="1" noAdjustHandles="1" noChangeArrowheads="1" noChangeShapeType="1" noTextEdit="1"/>
              </p:cNvSpPr>
              <p:nvPr>
                <p:ph type="body" idx="1"/>
              </p:nvPr>
            </p:nvSpPr>
            <p:spPr>
              <a:xfrm>
                <a:off x="1141411" y="1228299"/>
                <a:ext cx="9906000" cy="4570839"/>
              </a:xfrm>
              <a:blipFill rotWithShape="0">
                <a:blip r:embed="rId3"/>
                <a:stretch>
                  <a:fillRect l="-862" t="-667"/>
                </a:stretch>
              </a:blipFill>
            </p:spPr>
            <p:txBody>
              <a:bodyPr/>
              <a:lstStyle/>
              <a:p>
                <a:r>
                  <a:rPr lang="lt-LT">
                    <a:noFill/>
                  </a:rPr>
                  <a:t> </a:t>
                </a:r>
              </a:p>
            </p:txBody>
          </p:sp>
        </mc:Fallback>
      </mc:AlternateContent>
      <p:cxnSp>
        <p:nvCxnSpPr>
          <p:cNvPr id="7" name="Straight Connector 6"/>
          <p:cNvCxnSpPr/>
          <p:nvPr/>
        </p:nvCxnSpPr>
        <p:spPr>
          <a:xfrm flipV="1">
            <a:off x="4421877" y="2088102"/>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5707039" y="2088102"/>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305185" y="2647664"/>
            <a:ext cx="846661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1305185" y="4076566"/>
            <a:ext cx="3116692" cy="2318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Slide Number Placeholder 8"/>
          <p:cNvSpPr>
            <a:spLocks noGrp="1"/>
          </p:cNvSpPr>
          <p:nvPr>
            <p:ph type="sldNum" sz="quarter" idx="12"/>
          </p:nvPr>
        </p:nvSpPr>
        <p:spPr/>
        <p:txBody>
          <a:bodyPr/>
          <a:lstStyle/>
          <a:p>
            <a:fld id="{0D5F3E2B-F39F-45E2-8882-B4A97BB2747C}" type="slidenum">
              <a:rPr lang="lt-LT" smtClean="0"/>
              <a:t>17</a:t>
            </a:fld>
            <a:endParaRPr lang="lt-LT"/>
          </a:p>
        </p:txBody>
      </p:sp>
    </p:spTree>
    <p:extLst>
      <p:ext uri="{BB962C8B-B14F-4D97-AF65-F5344CB8AC3E}">
        <p14:creationId xmlns:p14="http://schemas.microsoft.com/office/powerpoint/2010/main" val="687564196"/>
      </p:ext>
    </p:extLst>
  </p:cSld>
  <p:clrMapOvr>
    <a:masterClrMapping/>
  </p:clrMapOvr>
  <p:transition spd="slow">
    <p:push dir="u"/>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477531"/>
            <a:ext cx="9906000" cy="750768"/>
          </a:xfrm>
        </p:spPr>
        <p:txBody>
          <a:bodyPr/>
          <a:lstStyle/>
          <a:p>
            <a:pPr algn="ctr"/>
            <a:r>
              <a:rPr lang="lt-LT" b="1" dirty="0" smtClean="0">
                <a:effectLst>
                  <a:outerShdw blurRad="38100" dist="38100" dir="2700000" algn="tl">
                    <a:srgbClr val="000000">
                      <a:alpha val="43137"/>
                    </a:srgbClr>
                  </a:outerShdw>
                </a:effectLst>
              </a:rPr>
              <a:t>Uždavinys nr. 3</a:t>
            </a:r>
            <a:endParaRPr lang="lt-LT"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3" name="Text Placeholder 2"/>
              <p:cNvSpPr>
                <a:spLocks noGrp="1"/>
              </p:cNvSpPr>
              <p:nvPr>
                <p:ph type="body" idx="1"/>
              </p:nvPr>
            </p:nvSpPr>
            <p:spPr>
              <a:xfrm>
                <a:off x="1141410" y="1228299"/>
                <a:ext cx="10008811" cy="4570839"/>
              </a:xfrm>
            </p:spPr>
            <p:txBody>
              <a:bodyPr>
                <a:normAutofit/>
              </a:bodyPr>
              <a:lstStyle/>
              <a:p>
                <a:pPr lvl="0"/>
                <a:r>
                  <a:rPr lang="lt-LT"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Uždavinio sąlyga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Garso banga sklinda 350 m/s greičiu, o jos dažnis 500 Hz. Koks yra šios bangos ilgis?</a:t>
                </a:r>
              </a:p>
              <a:p>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Duota:</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Formul</a:t>
                </a:r>
                <a:r>
                  <a:rPr lang="lt-LT" sz="2400" cap="none" dirty="0" smtClean="0">
                    <a:effectLst>
                      <a:outerShdw blurRad="38100" dist="38100" dir="2700000" algn="tl">
                        <a:srgbClr val="000000">
                          <a:alpha val="43137"/>
                        </a:srgbClr>
                      </a:outerShdw>
                    </a:effectLst>
                  </a:rPr>
                  <a:t>ės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Sprendimas</a:t>
                </a:r>
                <a:r>
                  <a:rPr lang="en-US" sz="2400" cap="none" dirty="0" smtClean="0">
                    <a:effectLst>
                      <a:outerShdw blurRad="38100" dist="38100" dir="2700000" algn="tl">
                        <a:srgbClr val="000000">
                          <a:alpha val="43137"/>
                        </a:srgbClr>
                      </a:outerShdw>
                    </a:effectLst>
                  </a:rPr>
                  <a:t> :</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f = </a:t>
                </a:r>
                <a:r>
                  <a:rPr lang="lt-LT" sz="2400" cap="none" dirty="0" smtClean="0">
                    <a:effectLst>
                      <a:outerShdw blurRad="38100" dist="38100" dir="2700000" algn="tl">
                        <a:srgbClr val="000000">
                          <a:alpha val="43137"/>
                        </a:srgbClr>
                      </a:outerShdw>
                    </a:effectLst>
                  </a:rPr>
                  <a:t>500</a:t>
                </a:r>
                <a:r>
                  <a:rPr lang="en-US" sz="2400" cap="none" dirty="0" smtClean="0">
                    <a:effectLst>
                      <a:outerShdw blurRad="38100" dist="38100" dir="2700000" algn="tl">
                        <a:srgbClr val="000000">
                          <a:alpha val="43137"/>
                        </a:srgbClr>
                      </a:outerShdw>
                    </a:effectLst>
                  </a:rPr>
                  <a:t> Hz                  </a:t>
                </a:r>
                <a:r>
                  <a:rPr lang="el-GR" sz="2400" cap="none" dirty="0" smtClean="0">
                    <a:effectLst>
                      <a:outerShdw blurRad="38100" dist="38100" dir="2700000" algn="tl">
                        <a:srgbClr val="000000">
                          <a:alpha val="43137"/>
                        </a:srgbClr>
                      </a:outerShdw>
                    </a:effectLst>
                  </a:rPr>
                  <a:t>λ</a:t>
                </a:r>
                <a:r>
                  <a:rPr lang="en-US" sz="2400" cap="none" dirty="0" smtClean="0">
                    <a:effectLst>
                      <a:outerShdw blurRad="38100" dist="38100" dir="2700000" algn="tl">
                        <a:srgbClr val="000000">
                          <a:alpha val="43137"/>
                        </a:srgbClr>
                      </a:outerShdw>
                    </a:effectLst>
                  </a:rPr>
                  <a:t> = v/f        </a:t>
                </a:r>
                <a:r>
                  <a:rPr lang="el-GR" sz="2400" cap="none" dirty="0">
                    <a:effectLst>
                      <a:outerShdw blurRad="38100" dist="38100" dir="2700000" algn="tl">
                        <a:srgbClr val="000000">
                          <a:alpha val="43137"/>
                        </a:srgbClr>
                      </a:outerShdw>
                    </a:effectLst>
                  </a:rPr>
                  <a:t>λ</a:t>
                </a:r>
                <a:r>
                  <a:rPr lang="en-US" sz="2400" cap="none" dirty="0" smtClean="0">
                    <a:effectLst>
                      <a:outerShdw blurRad="38100" dist="38100" dir="2700000" algn="tl">
                        <a:srgbClr val="000000">
                          <a:alpha val="43137"/>
                        </a:srgbClr>
                      </a:outerShdw>
                    </a:effectLst>
                  </a:rPr>
                  <a:t> = </a:t>
                </a:r>
                <a14:m>
                  <m:oMath xmlns:m="http://schemas.openxmlformats.org/officeDocument/2006/math">
                    <m:f>
                      <m:fPr>
                        <m:ctrlP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3</m:t>
                        </m:r>
                        <m:r>
                          <a:rPr lang="lt-LT"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50</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𝑚</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𝑠</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m:t>
                        </m:r>
                      </m:num>
                      <m:den>
                        <m:r>
                          <a:rPr lang="lt-LT"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500</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𝐻𝑧</m:t>
                        </m:r>
                      </m:den>
                    </m:f>
                  </m:oMath>
                </a14:m>
                <a:r>
                  <a:rPr lang="en-US" sz="2400" cap="none" dirty="0" smtClean="0">
                    <a:effectLst>
                      <a:outerShdw blurRad="38100" dist="38100" dir="2700000" algn="tl">
                        <a:srgbClr val="000000">
                          <a:alpha val="43137"/>
                        </a:srgbClr>
                      </a:outerShdw>
                    </a:effectLst>
                  </a:rPr>
                  <a:t> = 0,7 m</a:t>
                </a:r>
              </a:p>
              <a:p>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v = 3</a:t>
                </a:r>
                <a:r>
                  <a:rPr lang="lt-LT" sz="2400" cap="none" dirty="0" smtClean="0">
                    <a:effectLst>
                      <a:outerShdw blurRad="38100" dist="38100" dir="2700000" algn="tl">
                        <a:srgbClr val="000000">
                          <a:alpha val="43137"/>
                        </a:srgbClr>
                      </a:outerShdw>
                    </a:effectLst>
                  </a:rPr>
                  <a:t>50</a:t>
                </a:r>
                <a:r>
                  <a:rPr lang="en-US" sz="2400" cap="none" dirty="0" smtClean="0">
                    <a:effectLst>
                      <a:outerShdw blurRad="38100" dist="38100" dir="2700000" algn="tl">
                        <a:srgbClr val="000000">
                          <a:alpha val="43137"/>
                        </a:srgbClr>
                      </a:outerShdw>
                    </a:effectLst>
                  </a:rPr>
                  <a:t> m/s</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Rasti</a:t>
                </a:r>
                <a:r>
                  <a:rPr lang="en-US" sz="2400" cap="none" dirty="0" smtClean="0">
                    <a:effectLst>
                      <a:outerShdw blurRad="38100" dist="38100" dir="2700000" algn="tl">
                        <a:srgbClr val="000000">
                          <a:alpha val="43137"/>
                        </a:srgbClr>
                      </a:outerShdw>
                    </a:effectLst>
                  </a:rPr>
                  <a:t> :                                                            </a:t>
                </a:r>
                <a:r>
                  <a:rPr lang="en-US" sz="2400" cap="none" dirty="0" err="1" smtClean="0">
                    <a:effectLst>
                      <a:outerShdw blurRad="38100" dist="38100" dir="2700000" algn="tl">
                        <a:srgbClr val="000000">
                          <a:alpha val="43137"/>
                        </a:srgbClr>
                      </a:outerShdw>
                    </a:effectLst>
                  </a:rPr>
                  <a:t>Ats</a:t>
                </a:r>
                <a:r>
                  <a:rPr lang="en-US" sz="2400" cap="none" dirty="0" smtClean="0">
                    <a:effectLst>
                      <a:outerShdw blurRad="38100" dist="38100" dir="2700000" algn="tl">
                        <a:srgbClr val="000000">
                          <a:alpha val="43137"/>
                        </a:srgbClr>
                      </a:outerShdw>
                    </a:effectLst>
                  </a:rPr>
                  <a:t>: </a:t>
                </a:r>
                <a:r>
                  <a:rPr lang="el-GR" sz="2400" cap="none" dirty="0" smtClean="0">
                    <a:effectLst>
                      <a:outerShdw blurRad="38100" dist="38100" dir="2700000" algn="tl">
                        <a:srgbClr val="000000">
                          <a:alpha val="43137"/>
                        </a:srgbClr>
                      </a:outerShdw>
                    </a:effectLst>
                  </a:rPr>
                  <a:t>λ</a:t>
                </a:r>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a:t>
                </a:r>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0,7 m</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l-GR" sz="2400" cap="none" dirty="0" smtClean="0">
                    <a:effectLst>
                      <a:outerShdw blurRad="38100" dist="38100" dir="2700000" algn="tl">
                        <a:srgbClr val="000000">
                          <a:alpha val="43137"/>
                        </a:srgbClr>
                      </a:outerShdw>
                    </a:effectLst>
                  </a:rPr>
                  <a:t>λ</a:t>
                </a:r>
                <a:r>
                  <a:rPr lang="en-US" sz="2400" cap="none" dirty="0" smtClean="0">
                    <a:effectLst>
                      <a:outerShdw blurRad="38100" dist="38100" dir="2700000" algn="tl">
                        <a:srgbClr val="000000">
                          <a:alpha val="43137"/>
                        </a:srgbClr>
                      </a:outerShdw>
                    </a:effectLst>
                  </a:rPr>
                  <a:t> - ?</a:t>
                </a:r>
                <a:endParaRPr lang="lt-LT" sz="2400" dirty="0">
                  <a:effectLst>
                    <a:outerShdw blurRad="38100" dist="38100" dir="2700000" algn="tl">
                      <a:srgbClr val="000000">
                        <a:alpha val="43137"/>
                      </a:srgbClr>
                    </a:outerShdw>
                  </a:effectLst>
                </a:endParaRPr>
              </a:p>
            </p:txBody>
          </p:sp>
        </mc:Choice>
        <mc:Fallback xmlns="">
          <p:sp>
            <p:nvSpPr>
              <p:cNvPr id="3" name="Text Placeholder 2"/>
              <p:cNvSpPr>
                <a:spLocks noGrp="1" noRot="1" noChangeAspect="1" noMove="1" noResize="1" noEditPoints="1" noAdjustHandles="1" noChangeArrowheads="1" noChangeShapeType="1" noTextEdit="1"/>
              </p:cNvSpPr>
              <p:nvPr>
                <p:ph type="body" idx="1"/>
              </p:nvPr>
            </p:nvSpPr>
            <p:spPr>
              <a:xfrm>
                <a:off x="1141410" y="1228299"/>
                <a:ext cx="10008811" cy="4570839"/>
              </a:xfrm>
              <a:blipFill rotWithShape="0">
                <a:blip r:embed="rId2"/>
                <a:stretch>
                  <a:fillRect l="-974" t="-133" r="-1218" b="-3067"/>
                </a:stretch>
              </a:blipFill>
            </p:spPr>
            <p:txBody>
              <a:bodyPr/>
              <a:lstStyle/>
              <a:p>
                <a:r>
                  <a:rPr lang="lt-LT">
                    <a:noFill/>
                  </a:rPr>
                  <a:t> </a:t>
                </a:r>
              </a:p>
            </p:txBody>
          </p:sp>
        </mc:Fallback>
      </mc:AlternateContent>
      <p:cxnSp>
        <p:nvCxnSpPr>
          <p:cNvPr id="7" name="Straight Connector 6"/>
          <p:cNvCxnSpPr/>
          <p:nvPr/>
        </p:nvCxnSpPr>
        <p:spPr>
          <a:xfrm flipV="1">
            <a:off x="4217160" y="2684497"/>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5788925" y="2702254"/>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305185" y="3289111"/>
            <a:ext cx="846661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1305185" y="4577426"/>
            <a:ext cx="2911975" cy="1775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2"/>
          </p:nvPr>
        </p:nvSpPr>
        <p:spPr/>
        <p:txBody>
          <a:bodyPr/>
          <a:lstStyle/>
          <a:p>
            <a:fld id="{0D5F3E2B-F39F-45E2-8882-B4A97BB2747C}" type="slidenum">
              <a:rPr lang="lt-LT" smtClean="0"/>
              <a:t>18</a:t>
            </a:fld>
            <a:endParaRPr lang="lt-LT"/>
          </a:p>
        </p:txBody>
      </p:sp>
    </p:spTree>
    <p:extLst>
      <p:ext uri="{BB962C8B-B14F-4D97-AF65-F5344CB8AC3E}">
        <p14:creationId xmlns:p14="http://schemas.microsoft.com/office/powerpoint/2010/main" val="23660468"/>
      </p:ext>
    </p:extLst>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477531"/>
            <a:ext cx="9906000" cy="750768"/>
          </a:xfrm>
        </p:spPr>
        <p:txBody>
          <a:bodyPr/>
          <a:lstStyle/>
          <a:p>
            <a:pPr algn="ctr"/>
            <a:r>
              <a:rPr lang="lt-LT" b="1" dirty="0" smtClean="0">
                <a:effectLst>
                  <a:outerShdw blurRad="38100" dist="38100" dir="2700000" algn="tl">
                    <a:srgbClr val="000000">
                      <a:alpha val="43137"/>
                    </a:srgbClr>
                  </a:outerShdw>
                </a:effectLst>
              </a:rPr>
              <a:t>Uždavinys nr. 4</a:t>
            </a:r>
            <a:endParaRPr lang="lt-LT"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3" name="Text Placeholder 2"/>
              <p:cNvSpPr>
                <a:spLocks noGrp="1"/>
              </p:cNvSpPr>
              <p:nvPr>
                <p:ph type="body" idx="1"/>
              </p:nvPr>
            </p:nvSpPr>
            <p:spPr>
              <a:xfrm>
                <a:off x="1141410" y="1228299"/>
                <a:ext cx="10008811" cy="4570839"/>
              </a:xfrm>
            </p:spPr>
            <p:txBody>
              <a:bodyPr>
                <a:normAutofit fontScale="85000" lnSpcReduction="20000"/>
              </a:bodyPr>
              <a:lstStyle/>
              <a:p>
                <a:pPr lvl="0"/>
                <a:r>
                  <a:rPr lang="lt-LT"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Uždavinio sąlyga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Vyriško balso žemiausio tono dažnis – apie 80 Hz, o paties aukščiausiojo moteriško tono dažnis siekia 1,3 kHz. Koks tų tonų bangos ilgis ore?</a:t>
                </a:r>
              </a:p>
              <a:p>
                <a:pPr lvl="0"/>
                <a:r>
                  <a:rPr lang="lt-LT" sz="2400" cap="none" dirty="0" smtClean="0">
                    <a:effectLst>
                      <a:outerShdw blurRad="38100" dist="38100" dir="2700000" algn="tl">
                        <a:srgbClr val="000000">
                          <a:alpha val="43137"/>
                        </a:srgbClr>
                      </a:outerShdw>
                    </a:effectLst>
                  </a:rPr>
                  <a:t>Garso greitį ore laikykite 340 m/s.</a:t>
                </a:r>
              </a:p>
              <a:p>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Duota:</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Formul</a:t>
                </a:r>
                <a:r>
                  <a:rPr lang="lt-LT" sz="2400" cap="none" dirty="0" smtClean="0">
                    <a:effectLst>
                      <a:outerShdw blurRad="38100" dist="38100" dir="2700000" algn="tl">
                        <a:srgbClr val="000000">
                          <a:alpha val="43137"/>
                        </a:srgbClr>
                      </a:outerShdw>
                    </a:effectLst>
                  </a:rPr>
                  <a:t>ės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Sprendimas</a:t>
                </a:r>
                <a:r>
                  <a:rPr lang="en-US" sz="2400" cap="none" dirty="0" smtClean="0">
                    <a:effectLst>
                      <a:outerShdw blurRad="38100" dist="38100" dir="2700000" algn="tl">
                        <a:srgbClr val="000000">
                          <a:alpha val="43137"/>
                        </a:srgbClr>
                      </a:outerShdw>
                    </a:effectLst>
                  </a:rPr>
                  <a:t> :</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f</a:t>
                </a:r>
                <a:r>
                  <a:rPr lang="lt-LT" sz="2400" cap="none" baseline="-25000" dirty="0" smtClean="0">
                    <a:effectLst>
                      <a:outerShdw blurRad="38100" dist="38100" dir="2700000" algn="tl">
                        <a:srgbClr val="000000">
                          <a:alpha val="43137"/>
                        </a:srgbClr>
                      </a:outerShdw>
                    </a:effectLst>
                  </a:rPr>
                  <a:t>1</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80</a:t>
                </a:r>
                <a:r>
                  <a:rPr lang="en-US" sz="2400" cap="none" dirty="0" smtClean="0">
                    <a:effectLst>
                      <a:outerShdw blurRad="38100" dist="38100" dir="2700000" algn="tl">
                        <a:srgbClr val="000000">
                          <a:alpha val="43137"/>
                        </a:srgbClr>
                      </a:outerShdw>
                    </a:effectLst>
                  </a:rPr>
                  <a:t> Hz                            </a:t>
                </a:r>
                <a:r>
                  <a:rPr lang="el-GR" sz="2400" cap="none" dirty="0">
                    <a:effectLst>
                      <a:outerShdw blurRad="38100" dist="38100" dir="2700000" algn="tl">
                        <a:srgbClr val="000000">
                          <a:alpha val="43137"/>
                        </a:srgbClr>
                      </a:outerShdw>
                    </a:effectLst>
                  </a:rPr>
                  <a:t>λ</a:t>
                </a:r>
                <a:r>
                  <a:rPr lang="en-US" sz="2400" cap="none" dirty="0">
                    <a:effectLst>
                      <a:outerShdw blurRad="38100" dist="38100" dir="2700000" algn="tl">
                        <a:srgbClr val="000000">
                          <a:alpha val="43137"/>
                        </a:srgbClr>
                      </a:outerShdw>
                    </a:effectLst>
                  </a:rPr>
                  <a:t> = v/f </a:t>
                </a:r>
                <a:r>
                  <a:rPr lang="en-US" sz="2400" cap="none" dirty="0" smtClean="0">
                    <a:effectLst>
                      <a:outerShdw blurRad="38100" dist="38100" dir="2700000" algn="tl">
                        <a:srgbClr val="000000">
                          <a:alpha val="43137"/>
                        </a:srgbClr>
                      </a:outerShdw>
                    </a:effectLst>
                  </a:rPr>
                  <a:t>         </a:t>
                </a:r>
                <a:r>
                  <a:rPr lang="el-GR" sz="2400" cap="none" dirty="0" smtClean="0">
                    <a:effectLst>
                      <a:outerShdw blurRad="38100" dist="38100" dir="2700000" algn="tl">
                        <a:srgbClr val="000000">
                          <a:alpha val="43137"/>
                        </a:srgbClr>
                      </a:outerShdw>
                    </a:effectLst>
                  </a:rPr>
                  <a:t>λ</a:t>
                </a:r>
                <a:r>
                  <a:rPr lang="en-US" sz="2400" cap="none" baseline="-25000" dirty="0" smtClean="0">
                    <a:effectLst>
                      <a:outerShdw blurRad="38100" dist="38100" dir="2700000" algn="tl">
                        <a:srgbClr val="000000">
                          <a:alpha val="43137"/>
                        </a:srgbClr>
                      </a:outerShdw>
                    </a:effectLst>
                  </a:rPr>
                  <a:t>1</a:t>
                </a:r>
                <a:r>
                  <a:rPr lang="en-US" sz="2400" cap="none" dirty="0" smtClean="0">
                    <a:effectLst>
                      <a:outerShdw blurRad="38100" dist="38100" dir="2700000" algn="tl">
                        <a:srgbClr val="000000">
                          <a:alpha val="43137"/>
                        </a:srgbClr>
                      </a:outerShdw>
                    </a:effectLst>
                  </a:rPr>
                  <a:t> </a:t>
                </a:r>
                <a:r>
                  <a:rPr lang="en-US" sz="2400" cap="none" dirty="0">
                    <a:effectLst>
                      <a:outerShdw blurRad="38100" dist="38100" dir="2700000" algn="tl">
                        <a:srgbClr val="000000">
                          <a:alpha val="43137"/>
                        </a:srgbClr>
                      </a:outerShdw>
                    </a:effectLst>
                  </a:rPr>
                  <a:t>= </a:t>
                </a:r>
                <a14:m>
                  <m:oMath xmlns:m="http://schemas.openxmlformats.org/officeDocument/2006/math">
                    <m:f>
                      <m:fPr>
                        <m:ctrlP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3</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4</m:t>
                        </m:r>
                        <m:r>
                          <a:rPr lang="lt-LT"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0</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𝑚</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𝑠</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m:t>
                        </m:r>
                      </m:num>
                      <m:den>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80</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𝐻𝑧</m:t>
                        </m:r>
                      </m:den>
                    </m:f>
                  </m:oMath>
                </a14:m>
                <a:r>
                  <a:rPr lang="en-US" sz="2400" cap="none" dirty="0">
                    <a:effectLst>
                      <a:outerShdw blurRad="38100" dist="38100" dir="2700000" algn="tl">
                        <a:srgbClr val="000000">
                          <a:alpha val="43137"/>
                        </a:srgbClr>
                      </a:outerShdw>
                    </a:effectLst>
                  </a:rPr>
                  <a:t> = </a:t>
                </a:r>
                <a:r>
                  <a:rPr lang="en-US" sz="2400" cap="none" dirty="0" smtClean="0">
                    <a:effectLst>
                      <a:outerShdw blurRad="38100" dist="38100" dir="2700000" algn="tl">
                        <a:srgbClr val="000000">
                          <a:alpha val="43137"/>
                        </a:srgbClr>
                      </a:outerShdw>
                    </a:effectLst>
                  </a:rPr>
                  <a:t>4,25 m</a:t>
                </a:r>
                <a:endParaRPr lang="lt-LT" sz="2400" cap="none" dirty="0" smtClean="0">
                  <a:effectLst>
                    <a:outerShdw blurRad="38100" dist="38100" dir="2700000" algn="tl">
                      <a:srgbClr val="000000">
                        <a:alpha val="43137"/>
                      </a:srgbClr>
                    </a:outerShdw>
                  </a:effectLst>
                </a:endParaRPr>
              </a:p>
              <a:p>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f</a:t>
                </a:r>
                <a:r>
                  <a:rPr lang="en-US" sz="2400" cap="none" baseline="-25000" dirty="0" smtClean="0">
                    <a:effectLst>
                      <a:outerShdw blurRad="38100" dist="38100" dir="2700000" algn="tl">
                        <a:srgbClr val="000000">
                          <a:alpha val="43137"/>
                        </a:srgbClr>
                      </a:outerShdw>
                    </a:effectLst>
                  </a:rPr>
                  <a:t>2</a:t>
                </a:r>
                <a:r>
                  <a:rPr lang="en-US" sz="2400" cap="none" dirty="0" smtClean="0">
                    <a:effectLst>
                      <a:outerShdw blurRad="38100" dist="38100" dir="2700000" algn="tl">
                        <a:srgbClr val="000000">
                          <a:alpha val="43137"/>
                        </a:srgbClr>
                      </a:outerShdw>
                    </a:effectLst>
                  </a:rPr>
                  <a:t> </a:t>
                </a:r>
                <a:r>
                  <a:rPr lang="en-US" sz="2400" cap="none" dirty="0">
                    <a:effectLst>
                      <a:outerShdw blurRad="38100" dist="38100" dir="2700000" algn="tl">
                        <a:srgbClr val="000000">
                          <a:alpha val="43137"/>
                        </a:srgbClr>
                      </a:outerShdw>
                    </a:effectLst>
                  </a:rPr>
                  <a:t>=</a:t>
                </a:r>
                <a:r>
                  <a:rPr lang="lt-LT" sz="2400" cap="none" dirty="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1,3</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k</a:t>
                </a:r>
                <a:r>
                  <a:rPr lang="en-US" sz="2400" cap="none" dirty="0" smtClean="0">
                    <a:effectLst>
                      <a:outerShdw blurRad="38100" dist="38100" dir="2700000" algn="tl">
                        <a:srgbClr val="000000">
                          <a:alpha val="43137"/>
                        </a:srgbClr>
                      </a:outerShdw>
                    </a:effectLst>
                  </a:rPr>
                  <a:t>Hz = 1300 Hz                             </a:t>
                </a:r>
                <a:r>
                  <a:rPr lang="el-GR" sz="2400" cap="none" dirty="0" smtClean="0">
                    <a:effectLst>
                      <a:outerShdw blurRad="38100" dist="38100" dir="2700000" algn="tl">
                        <a:srgbClr val="000000">
                          <a:alpha val="43137"/>
                        </a:srgbClr>
                      </a:outerShdw>
                    </a:effectLst>
                  </a:rPr>
                  <a:t>λ</a:t>
                </a:r>
                <a:r>
                  <a:rPr lang="en-US" sz="2400" cap="none" baseline="-25000" dirty="0">
                    <a:effectLst>
                      <a:outerShdw blurRad="38100" dist="38100" dir="2700000" algn="tl">
                        <a:srgbClr val="000000">
                          <a:alpha val="43137"/>
                        </a:srgbClr>
                      </a:outerShdw>
                    </a:effectLst>
                  </a:rPr>
                  <a:t>2</a:t>
                </a:r>
                <a:r>
                  <a:rPr lang="en-US" sz="2400" cap="none" dirty="0" smtClean="0">
                    <a:effectLst>
                      <a:outerShdw blurRad="38100" dist="38100" dir="2700000" algn="tl">
                        <a:srgbClr val="000000">
                          <a:alpha val="43137"/>
                        </a:srgbClr>
                      </a:outerShdw>
                    </a:effectLst>
                  </a:rPr>
                  <a:t> </a:t>
                </a:r>
                <a:r>
                  <a:rPr lang="en-US" sz="2400" cap="none" dirty="0">
                    <a:effectLst>
                      <a:outerShdw blurRad="38100" dist="38100" dir="2700000" algn="tl">
                        <a:srgbClr val="000000">
                          <a:alpha val="43137"/>
                        </a:srgbClr>
                      </a:outerShdw>
                    </a:effectLst>
                  </a:rPr>
                  <a:t>= </a:t>
                </a:r>
                <a14:m>
                  <m:oMath xmlns:m="http://schemas.openxmlformats.org/officeDocument/2006/math">
                    <m:f>
                      <m:fPr>
                        <m:ctrlP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34</m:t>
                        </m:r>
                        <m:r>
                          <a:rPr lang="lt-LT"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0</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𝑚</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𝑠</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m:t>
                        </m:r>
                      </m:num>
                      <m:den>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1300</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m:t>
                        </m:r>
                        <m:r>
                          <a:rPr lang="en-US" sz="2400" i="1" cap="none">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𝐻𝑧</m:t>
                        </m:r>
                      </m:den>
                    </m:f>
                  </m:oMath>
                </a14:m>
                <a:r>
                  <a:rPr lang="en-US" sz="2400" cap="none" dirty="0">
                    <a:effectLst>
                      <a:outerShdw blurRad="38100" dist="38100" dir="2700000" algn="tl">
                        <a:srgbClr val="000000">
                          <a:alpha val="43137"/>
                        </a:srgbClr>
                      </a:outerShdw>
                    </a:effectLst>
                  </a:rPr>
                  <a:t> = </a:t>
                </a:r>
                <a:r>
                  <a:rPr lang="en-US" sz="2400" cap="none" dirty="0" smtClean="0">
                    <a:effectLst>
                      <a:outerShdw blurRad="38100" dist="38100" dir="2700000" algn="tl">
                        <a:srgbClr val="000000">
                          <a:alpha val="43137"/>
                        </a:srgbClr>
                      </a:outerShdw>
                    </a:effectLst>
                  </a:rPr>
                  <a:t>0,26 m </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v = 3</a:t>
                </a:r>
                <a:r>
                  <a:rPr lang="lt-LT" sz="2400" cap="none" dirty="0">
                    <a:effectLst>
                      <a:outerShdw blurRad="38100" dist="38100" dir="2700000" algn="tl">
                        <a:srgbClr val="000000">
                          <a:alpha val="43137"/>
                        </a:srgbClr>
                      </a:outerShdw>
                    </a:effectLst>
                  </a:rPr>
                  <a:t>4</a:t>
                </a:r>
                <a:r>
                  <a:rPr lang="lt-LT" sz="2400" cap="none" dirty="0" smtClean="0">
                    <a:effectLst>
                      <a:outerShdw blurRad="38100" dist="38100" dir="2700000" algn="tl">
                        <a:srgbClr val="000000">
                          <a:alpha val="43137"/>
                        </a:srgbClr>
                      </a:outerShdw>
                    </a:effectLst>
                  </a:rPr>
                  <a:t>0</a:t>
                </a:r>
                <a:r>
                  <a:rPr lang="en-US" sz="2400" cap="none" dirty="0" smtClean="0">
                    <a:effectLst>
                      <a:outerShdw blurRad="38100" dist="38100" dir="2700000" algn="tl">
                        <a:srgbClr val="000000">
                          <a:alpha val="43137"/>
                        </a:srgbClr>
                      </a:outerShdw>
                    </a:effectLst>
                  </a:rPr>
                  <a:t> m/s</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Rasti</a:t>
                </a:r>
                <a:r>
                  <a:rPr lang="en-US" sz="2400" cap="none" dirty="0" smtClean="0">
                    <a:effectLst>
                      <a:outerShdw blurRad="38100" dist="38100" dir="2700000" algn="tl">
                        <a:srgbClr val="000000">
                          <a:alpha val="43137"/>
                        </a:srgbClr>
                      </a:outerShdw>
                    </a:effectLst>
                  </a:rPr>
                  <a:t> :                                                                            </a:t>
                </a:r>
                <a:r>
                  <a:rPr lang="en-US" sz="2400" cap="none" dirty="0" err="1" smtClean="0">
                    <a:effectLst>
                      <a:outerShdw blurRad="38100" dist="38100" dir="2700000" algn="tl">
                        <a:srgbClr val="000000">
                          <a:alpha val="43137"/>
                        </a:srgbClr>
                      </a:outerShdw>
                    </a:effectLst>
                  </a:rPr>
                  <a:t>Ats</a:t>
                </a:r>
                <a:r>
                  <a:rPr lang="en-US" sz="2400" cap="none" dirty="0" smtClean="0">
                    <a:effectLst>
                      <a:outerShdw blurRad="38100" dist="38100" dir="2700000" algn="tl">
                        <a:srgbClr val="000000">
                          <a:alpha val="43137"/>
                        </a:srgbClr>
                      </a:outerShdw>
                    </a:effectLst>
                  </a:rPr>
                  <a:t>: </a:t>
                </a:r>
                <a:r>
                  <a:rPr lang="el-GR" sz="2400" cap="none" dirty="0" smtClean="0">
                    <a:effectLst>
                      <a:outerShdw blurRad="38100" dist="38100" dir="2700000" algn="tl">
                        <a:srgbClr val="000000">
                          <a:alpha val="43137"/>
                        </a:srgbClr>
                      </a:outerShdw>
                    </a:effectLst>
                  </a:rPr>
                  <a:t>λ</a:t>
                </a:r>
                <a:r>
                  <a:rPr lang="en-US" sz="2400" cap="none" baseline="-25000" dirty="0" smtClean="0">
                    <a:effectLst>
                      <a:outerShdw blurRad="38100" dist="38100" dir="2700000" algn="tl">
                        <a:srgbClr val="000000">
                          <a:alpha val="43137"/>
                        </a:srgbClr>
                      </a:outerShdw>
                    </a:effectLst>
                  </a:rPr>
                  <a:t>1</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4,25 m ; </a:t>
                </a:r>
                <a:r>
                  <a:rPr lang="el-GR" sz="2400" cap="none" dirty="0" smtClean="0">
                    <a:effectLst>
                      <a:outerShdw blurRad="38100" dist="38100" dir="2700000" algn="tl">
                        <a:srgbClr val="000000">
                          <a:alpha val="43137"/>
                        </a:srgbClr>
                      </a:outerShdw>
                    </a:effectLst>
                  </a:rPr>
                  <a:t>λ</a:t>
                </a:r>
                <a:r>
                  <a:rPr lang="en-US" sz="2400" cap="none" baseline="-25000" dirty="0" smtClean="0">
                    <a:effectLst>
                      <a:outerShdw blurRad="38100" dist="38100" dir="2700000" algn="tl">
                        <a:srgbClr val="000000">
                          <a:alpha val="43137"/>
                        </a:srgbClr>
                      </a:outerShdw>
                    </a:effectLst>
                  </a:rPr>
                  <a:t>2</a:t>
                </a:r>
                <a:r>
                  <a:rPr lang="en-US" sz="2400" cap="none" dirty="0" smtClean="0">
                    <a:effectLst>
                      <a:outerShdw blurRad="38100" dist="38100" dir="2700000" algn="tl">
                        <a:srgbClr val="000000">
                          <a:alpha val="43137"/>
                        </a:srgbClr>
                      </a:outerShdw>
                    </a:effectLst>
                  </a:rPr>
                  <a:t> </a:t>
                </a:r>
                <a:r>
                  <a:rPr lang="en-US" sz="2400" cap="none" dirty="0">
                    <a:effectLst>
                      <a:outerShdw blurRad="38100" dist="38100" dir="2700000" algn="tl">
                        <a:srgbClr val="000000">
                          <a:alpha val="43137"/>
                        </a:srgbClr>
                      </a:outerShdw>
                    </a:effectLst>
                  </a:rPr>
                  <a:t>=</a:t>
                </a:r>
                <a:r>
                  <a:rPr lang="lt-LT"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0,26 </a:t>
                </a:r>
                <a:r>
                  <a:rPr lang="en-US" sz="2400" cap="none" dirty="0">
                    <a:effectLst>
                      <a:outerShdw blurRad="38100" dist="38100" dir="2700000" algn="tl">
                        <a:srgbClr val="000000">
                          <a:alpha val="43137"/>
                        </a:srgbClr>
                      </a:outerShdw>
                    </a:effectLst>
                  </a:rPr>
                  <a:t>m</a:t>
                </a:r>
                <a:endParaRPr lang="en-US" sz="2400" cap="none" dirty="0" smtClean="0">
                  <a:effectLst>
                    <a:outerShdw blurRad="38100" dist="38100" dir="2700000" algn="tl">
                      <a:srgbClr val="000000">
                        <a:alpha val="43137"/>
                      </a:srgbClr>
                    </a:outerShdw>
                  </a:effectLst>
                </a:endParaRP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l-GR" sz="2400" cap="none" dirty="0" smtClean="0">
                    <a:effectLst>
                      <a:outerShdw blurRad="38100" dist="38100" dir="2700000" algn="tl">
                        <a:srgbClr val="000000">
                          <a:alpha val="43137"/>
                        </a:srgbClr>
                      </a:outerShdw>
                    </a:effectLst>
                  </a:rPr>
                  <a:t>λ</a:t>
                </a:r>
                <a:r>
                  <a:rPr lang="lt-LT" sz="2400" cap="none" baseline="-25000" dirty="0" smtClean="0">
                    <a:effectLst>
                      <a:outerShdw blurRad="38100" dist="38100" dir="2700000" algn="tl">
                        <a:srgbClr val="000000">
                          <a:alpha val="43137"/>
                        </a:srgbClr>
                      </a:outerShdw>
                    </a:effectLst>
                  </a:rPr>
                  <a:t>1</a:t>
                </a:r>
                <a:r>
                  <a:rPr lang="en-US" sz="2400" cap="none" dirty="0" smtClean="0">
                    <a:effectLst>
                      <a:outerShdw blurRad="38100" dist="38100" dir="2700000" algn="tl">
                        <a:srgbClr val="000000">
                          <a:alpha val="43137"/>
                        </a:srgbClr>
                      </a:outerShdw>
                    </a:effectLst>
                  </a:rPr>
                  <a:t> - ?</a:t>
                </a:r>
                <a:endParaRPr lang="lt-LT" sz="2400" cap="none" dirty="0" smtClean="0">
                  <a:effectLst>
                    <a:outerShdw blurRad="38100" dist="38100" dir="2700000" algn="tl">
                      <a:srgbClr val="000000">
                        <a:alpha val="43137"/>
                      </a:srgbClr>
                    </a:outerShdw>
                  </a:effectLst>
                </a:endParaRPr>
              </a:p>
              <a:p>
                <a:r>
                  <a:rPr lang="en-US" sz="2400" cap="none" dirty="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a:t>
                </a:r>
                <a:r>
                  <a:rPr lang="el-GR" sz="2400" cap="none" dirty="0" smtClean="0">
                    <a:effectLst>
                      <a:outerShdw blurRad="38100" dist="38100" dir="2700000" algn="tl">
                        <a:srgbClr val="000000">
                          <a:alpha val="43137"/>
                        </a:srgbClr>
                      </a:outerShdw>
                    </a:effectLst>
                  </a:rPr>
                  <a:t>λ</a:t>
                </a:r>
                <a:r>
                  <a:rPr lang="lt-LT" sz="2400" cap="none" baseline="-25000" dirty="0" smtClean="0">
                    <a:effectLst>
                      <a:outerShdw blurRad="38100" dist="38100" dir="2700000" algn="tl">
                        <a:srgbClr val="000000">
                          <a:alpha val="43137"/>
                        </a:srgbClr>
                      </a:outerShdw>
                    </a:effectLst>
                  </a:rPr>
                  <a:t>2</a:t>
                </a:r>
                <a:r>
                  <a:rPr lang="en-US" sz="2400" cap="none" dirty="0" smtClean="0">
                    <a:effectLst>
                      <a:outerShdw blurRad="38100" dist="38100" dir="2700000" algn="tl">
                        <a:srgbClr val="000000">
                          <a:alpha val="43137"/>
                        </a:srgbClr>
                      </a:outerShdw>
                    </a:effectLst>
                  </a:rPr>
                  <a:t> </a:t>
                </a:r>
                <a:r>
                  <a:rPr lang="en-US" sz="2400" cap="none" dirty="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a:t>
                </a:r>
                <a:endParaRPr lang="lt-LT" sz="2400" dirty="0">
                  <a:effectLst>
                    <a:outerShdw blurRad="38100" dist="38100" dir="2700000" algn="tl">
                      <a:srgbClr val="000000">
                        <a:alpha val="43137"/>
                      </a:srgbClr>
                    </a:outerShdw>
                  </a:effectLst>
                </a:endParaRPr>
              </a:p>
            </p:txBody>
          </p:sp>
        </mc:Choice>
        <mc:Fallback xmlns="">
          <p:sp>
            <p:nvSpPr>
              <p:cNvPr id="3" name="Text Placeholder 2"/>
              <p:cNvSpPr>
                <a:spLocks noGrp="1" noRot="1" noChangeAspect="1" noMove="1" noResize="1" noEditPoints="1" noAdjustHandles="1" noChangeArrowheads="1" noChangeShapeType="1" noTextEdit="1"/>
              </p:cNvSpPr>
              <p:nvPr>
                <p:ph type="body" idx="1"/>
              </p:nvPr>
            </p:nvSpPr>
            <p:spPr>
              <a:xfrm>
                <a:off x="1141410" y="1228299"/>
                <a:ext cx="10008811" cy="4570839"/>
              </a:xfrm>
              <a:blipFill rotWithShape="0">
                <a:blip r:embed="rId2"/>
                <a:stretch>
                  <a:fillRect l="-670" t="-800" b="-133"/>
                </a:stretch>
              </a:blipFill>
            </p:spPr>
            <p:txBody>
              <a:bodyPr/>
              <a:lstStyle/>
              <a:p>
                <a:r>
                  <a:rPr lang="lt-LT">
                    <a:noFill/>
                  </a:rPr>
                  <a:t> </a:t>
                </a:r>
              </a:p>
            </p:txBody>
          </p:sp>
        </mc:Fallback>
      </mc:AlternateContent>
      <p:cxnSp>
        <p:nvCxnSpPr>
          <p:cNvPr id="7" name="Straight Connector 6"/>
          <p:cNvCxnSpPr/>
          <p:nvPr/>
        </p:nvCxnSpPr>
        <p:spPr>
          <a:xfrm flipV="1">
            <a:off x="4213505" y="2427026"/>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5802572" y="2427026"/>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305185" y="2825087"/>
            <a:ext cx="846661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1301530" y="4356787"/>
            <a:ext cx="2911975" cy="1775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2"/>
          </p:nvPr>
        </p:nvSpPr>
        <p:spPr/>
        <p:txBody>
          <a:bodyPr/>
          <a:lstStyle/>
          <a:p>
            <a:fld id="{0D5F3E2B-F39F-45E2-8882-B4A97BB2747C}" type="slidenum">
              <a:rPr lang="lt-LT" smtClean="0"/>
              <a:t>19</a:t>
            </a:fld>
            <a:endParaRPr lang="lt-LT"/>
          </a:p>
        </p:txBody>
      </p:sp>
    </p:spTree>
    <p:extLst>
      <p:ext uri="{BB962C8B-B14F-4D97-AF65-F5344CB8AC3E}">
        <p14:creationId xmlns:p14="http://schemas.microsoft.com/office/powerpoint/2010/main" val="133602630"/>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r"/>
            <a:r>
              <a:rPr lang="lt-LT" sz="4400" b="1" dirty="0" smtClean="0">
                <a:effectLst>
                  <a:outerShdw blurRad="38100" dist="38100" dir="2700000" algn="tl">
                    <a:srgbClr val="000000">
                      <a:alpha val="43137"/>
                    </a:srgbClr>
                  </a:outerShdw>
                </a:effectLst>
              </a:rPr>
              <a:t>Garso greitis įvairiose terpėse</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875964"/>
          </a:xfrm>
        </p:spPr>
        <p:txBody>
          <a:bodyPr>
            <a:normAutofit fontScale="85000" lnSpcReduction="20000"/>
          </a:bodyPr>
          <a:lstStyle/>
          <a:p>
            <a:pPr algn="ctr"/>
            <a:r>
              <a:rPr lang="lt-LT" sz="3200" dirty="0" smtClean="0">
                <a:effectLst>
                  <a:outerShdw blurRad="38100" dist="38100" dir="2700000" algn="tl">
                    <a:srgbClr val="000000">
                      <a:alpha val="43137"/>
                    </a:srgbClr>
                  </a:outerShdw>
                </a:effectLst>
              </a:rPr>
              <a:t>Garsas sklinda ne tik oru, tačiau ir skysčiais bei kietaisiais kūnais. </a:t>
            </a:r>
            <a:r>
              <a:rPr lang="lt-LT" sz="3200" dirty="0">
                <a:effectLst>
                  <a:outerShdw blurRad="38100" dist="38100" dir="2700000" algn="tl">
                    <a:srgbClr val="000000">
                      <a:alpha val="43137"/>
                    </a:srgbClr>
                  </a:outerShdw>
                </a:effectLst>
              </a:rPr>
              <a:t>Garsas vakuume </a:t>
            </a:r>
            <a:r>
              <a:rPr lang="lt-LT" sz="3200" dirty="0" smtClean="0">
                <a:effectLst>
                  <a:outerShdw blurRad="38100" dist="38100" dir="2700000" algn="tl">
                    <a:srgbClr val="000000">
                      <a:alpha val="43137"/>
                    </a:srgbClr>
                  </a:outerShdw>
                </a:effectLst>
              </a:rPr>
              <a:t>(beorėje erdvėje) nesklinda</a:t>
            </a:r>
            <a:r>
              <a:rPr lang="lt-LT" sz="3200" dirty="0">
                <a:effectLst>
                  <a:outerShdw blurRad="38100" dist="38100" dir="2700000" algn="tl">
                    <a:srgbClr val="000000">
                      <a:alpha val="43137"/>
                    </a:srgbClr>
                  </a:outerShdw>
                </a:effectLst>
              </a:rPr>
              <a:t>, nes jame nėra dujų molekulių, gebančių virpėti ir perduoti garsą.</a:t>
            </a:r>
            <a:endParaRPr lang="lt-LT" sz="3200" dirty="0" smtClean="0">
              <a:effectLst>
                <a:outerShdw blurRad="38100" dist="38100" dir="2700000" algn="tl">
                  <a:srgbClr val="000000">
                    <a:alpha val="43137"/>
                  </a:srgbClr>
                </a:outerShdw>
              </a:effectLst>
            </a:endParaRPr>
          </a:p>
          <a:p>
            <a:pPr algn="ctr"/>
            <a:r>
              <a:rPr lang="lt-LT" sz="3200" u="sng" dirty="0" smtClean="0">
                <a:effectLst>
                  <a:outerShdw blurRad="38100" dist="38100" dir="2700000" algn="tl">
                    <a:srgbClr val="000000">
                      <a:alpha val="43137"/>
                    </a:srgbClr>
                  </a:outerShdw>
                </a:effectLst>
              </a:rPr>
              <a:t>Garso greitis priklauso nuo :</a:t>
            </a:r>
          </a:p>
          <a:p>
            <a:pPr marL="457200" indent="-457200" algn="ctr">
              <a:buFont typeface="Arial" panose="020B0604020202020204" pitchFamily="34" charset="0"/>
              <a:buChar char="•"/>
            </a:pPr>
            <a:r>
              <a:rPr lang="lt-LT" sz="3200" dirty="0" smtClean="0">
                <a:effectLst>
                  <a:outerShdw blurRad="38100" dist="38100" dir="2700000" algn="tl">
                    <a:srgbClr val="000000">
                      <a:alpha val="43137"/>
                    </a:srgbClr>
                  </a:outerShdw>
                </a:effectLst>
              </a:rPr>
              <a:t>Terpės, kuria jis sklinda</a:t>
            </a:r>
          </a:p>
          <a:p>
            <a:pPr marL="457200" indent="-457200" algn="ctr">
              <a:buFont typeface="Arial" panose="020B0604020202020204" pitchFamily="34" charset="0"/>
              <a:buChar char="•"/>
            </a:pPr>
            <a:r>
              <a:rPr lang="lt-LT" sz="3200" dirty="0" smtClean="0">
                <a:effectLst>
                  <a:outerShdw blurRad="38100" dist="38100" dir="2700000" algn="tl">
                    <a:srgbClr val="000000">
                      <a:alpha val="43137"/>
                    </a:srgbClr>
                  </a:outerShdw>
                </a:effectLst>
              </a:rPr>
              <a:t>Terpės temperatūros (kuo temperatūra aukštesnė, tuo garso greitis yra didesnis)</a:t>
            </a:r>
            <a:endParaRPr lang="lt-LT" sz="3200" dirty="0">
              <a:effectLst>
                <a:outerShdw blurRad="38100" dist="38100" dir="2700000" algn="tl">
                  <a:srgbClr val="000000">
                    <a:alpha val="43137"/>
                  </a:srgbClr>
                </a:outerShdw>
              </a:effectLst>
            </a:endParaRPr>
          </a:p>
        </p:txBody>
      </p:sp>
      <p:pic>
        <p:nvPicPr>
          <p:cNvPr id="2050" name="Picture 2" descr="https://upload.wikimedia.org/math/7/6/7/767efbf6efe7b9c3070fe70ba81e4f1a.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85104" y="450377"/>
            <a:ext cx="3418613" cy="7197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Slide Number Placeholder 4"/>
          <p:cNvSpPr>
            <a:spLocks noGrp="1"/>
          </p:cNvSpPr>
          <p:nvPr>
            <p:ph type="sldNum" sz="quarter" idx="12"/>
          </p:nvPr>
        </p:nvSpPr>
        <p:spPr/>
        <p:txBody>
          <a:bodyPr/>
          <a:lstStyle/>
          <a:p>
            <a:fld id="{0D5F3E2B-F39F-45E2-8882-B4A97BB2747C}" type="slidenum">
              <a:rPr lang="lt-LT" smtClean="0"/>
              <a:t>20</a:t>
            </a:fld>
            <a:endParaRPr lang="lt-LT"/>
          </a:p>
        </p:txBody>
      </p:sp>
    </p:spTree>
    <p:extLst>
      <p:ext uri="{BB962C8B-B14F-4D97-AF65-F5344CB8AC3E}">
        <p14:creationId xmlns:p14="http://schemas.microsoft.com/office/powerpoint/2010/main" val="1508758522"/>
      </p:ext>
    </p:extLst>
  </p:cSld>
  <p:clrMapOvr>
    <a:masterClrMapping/>
  </p:clrMapOvr>
  <p:transition spd="med">
    <p:pull/>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0" y="805077"/>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Garso greitis įvairiose terpėse</a:t>
            </a:r>
            <a:endParaRPr lang="lt-LT" sz="4400" b="1" dirty="0">
              <a:effectLst>
                <a:outerShdw blurRad="38100" dist="38100" dir="2700000" algn="tl">
                  <a:srgbClr val="000000">
                    <a:alpha val="43137"/>
                  </a:srgbClr>
                </a:outerShdw>
              </a:effectLst>
            </a:endParaRPr>
          </a:p>
        </p:txBody>
      </p:sp>
      <p:graphicFrame>
        <p:nvGraphicFramePr>
          <p:cNvPr id="4" name="Diagram 3"/>
          <p:cNvGraphicFramePr/>
          <p:nvPr>
            <p:extLst>
              <p:ext uri="{D42A27DB-BD31-4B8C-83A1-F6EECF244321}">
                <p14:modId xmlns:p14="http://schemas.microsoft.com/office/powerpoint/2010/main" val="931857454"/>
              </p:ext>
            </p:extLst>
          </p:nvPr>
        </p:nvGraphicFramePr>
        <p:xfrm>
          <a:off x="1141411" y="1596789"/>
          <a:ext cx="9905999" cy="4202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0D5F3E2B-F39F-45E2-8882-B4A97BB2747C}" type="slidenum">
              <a:rPr lang="lt-LT" smtClean="0"/>
              <a:t>21</a:t>
            </a:fld>
            <a:endParaRPr lang="lt-LT"/>
          </a:p>
        </p:txBody>
      </p:sp>
      <p:sp>
        <p:nvSpPr>
          <p:cNvPr id="3" name="TextBox 2"/>
          <p:cNvSpPr txBox="1"/>
          <p:nvPr/>
        </p:nvSpPr>
        <p:spPr>
          <a:xfrm>
            <a:off x="1460996" y="5903152"/>
            <a:ext cx="9266829" cy="461665"/>
          </a:xfrm>
          <a:prstGeom prst="rect">
            <a:avLst/>
          </a:prstGeom>
          <a:noFill/>
        </p:spPr>
        <p:txBody>
          <a:bodyPr wrap="square" rtlCol="0">
            <a:spAutoFit/>
          </a:bodyPr>
          <a:lstStyle/>
          <a:p>
            <a:r>
              <a:rPr lang="lt-LT" sz="2400" u="sng" dirty="0" smtClean="0">
                <a:ln w="0"/>
                <a:effectLst>
                  <a:outerShdw blurRad="38100" dist="19050" dir="2700000" algn="tl" rotWithShape="0">
                    <a:schemeClr val="dk1">
                      <a:alpha val="40000"/>
                    </a:schemeClr>
                  </a:outerShdw>
                </a:effectLst>
              </a:rPr>
              <a:t>Kuo glaudžiau išsidėsčiusios medžiagos dalelės, tuo greičiau sklinda garsas</a:t>
            </a:r>
            <a:endParaRPr lang="lt-LT" sz="2400" u="sng"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4130831"/>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s://upload.wikimedia.org/wikipedia/commons/thumb/7/77/F-18-diamondback_blast.jpg/250px-F-18-diamondback_blas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1545" y="276068"/>
            <a:ext cx="3720390" cy="453887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5911073" y="659758"/>
            <a:ext cx="5280092" cy="3771495"/>
          </a:xfrm>
          <a:prstGeom prst="rect">
            <a:avLst/>
          </a:prstGeom>
        </p:spPr>
      </p:pic>
      <p:sp>
        <p:nvSpPr>
          <p:cNvPr id="5" name="TextBox 4"/>
          <p:cNvSpPr txBox="1"/>
          <p:nvPr/>
        </p:nvSpPr>
        <p:spPr>
          <a:xfrm>
            <a:off x="372806" y="4814944"/>
            <a:ext cx="11485965" cy="1815882"/>
          </a:xfrm>
          <a:prstGeom prst="rect">
            <a:avLst/>
          </a:prstGeom>
          <a:noFill/>
        </p:spPr>
        <p:txBody>
          <a:bodyPr wrap="none" rtlCol="0">
            <a:spAutoFit/>
          </a:bodyPr>
          <a:lstStyle/>
          <a:p>
            <a:pPr algn="ctr"/>
            <a:r>
              <a:rPr lang="lt-LT" sz="2800" dirty="0" smtClean="0"/>
              <a:t>Kai kurie orlaiviai yra greitesni net už garsą. </a:t>
            </a:r>
          </a:p>
          <a:p>
            <a:pPr algn="ctr"/>
            <a:r>
              <a:rPr lang="lt-LT" sz="2800" dirty="0" smtClean="0"/>
              <a:t>Toks greitis matuojamas Macho skaičiumi, kuris yra lygus 340,3 m/s. </a:t>
            </a:r>
          </a:p>
          <a:p>
            <a:pPr algn="ctr"/>
            <a:r>
              <a:rPr lang="lt-LT" sz="2800" dirty="0" smtClean="0"/>
              <a:t>Tokiems orlaiviams skrendant kartais susidaro smūginės bangos, matomos šiose </a:t>
            </a:r>
          </a:p>
          <a:p>
            <a:pPr algn="ctr"/>
            <a:r>
              <a:rPr lang="lt-LT" sz="2800" dirty="0"/>
              <a:t>n</a:t>
            </a:r>
            <a:r>
              <a:rPr lang="lt-LT" sz="2800" dirty="0" smtClean="0"/>
              <a:t>uotraukose.</a:t>
            </a:r>
            <a:endParaRPr lang="lt-LT" sz="2800" dirty="0"/>
          </a:p>
        </p:txBody>
      </p:sp>
      <p:sp>
        <p:nvSpPr>
          <p:cNvPr id="3" name="Slide Number Placeholder 2"/>
          <p:cNvSpPr>
            <a:spLocks noGrp="1"/>
          </p:cNvSpPr>
          <p:nvPr>
            <p:ph type="sldNum" sz="quarter" idx="12"/>
          </p:nvPr>
        </p:nvSpPr>
        <p:spPr/>
        <p:txBody>
          <a:bodyPr/>
          <a:lstStyle/>
          <a:p>
            <a:fld id="{0D5F3E2B-F39F-45E2-8882-B4A97BB2747C}" type="slidenum">
              <a:rPr lang="lt-LT" smtClean="0"/>
              <a:t>22</a:t>
            </a:fld>
            <a:endParaRPr lang="lt-LT"/>
          </a:p>
        </p:txBody>
      </p:sp>
    </p:spTree>
    <p:extLst>
      <p:ext uri="{BB962C8B-B14F-4D97-AF65-F5344CB8AC3E}">
        <p14:creationId xmlns:p14="http://schemas.microsoft.com/office/powerpoint/2010/main" val="1727426084"/>
      </p:ext>
    </p:extLst>
  </p:cSld>
  <p:clrMapOvr>
    <a:masterClrMapping/>
  </p:clrMapOvr>
  <p:transition spd="slow">
    <p:comb/>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Aidas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fontScale="85000" lnSpcReduction="20000"/>
          </a:bodyPr>
          <a:lstStyle/>
          <a:p>
            <a:pPr marL="342900" indent="-342900">
              <a:buFont typeface="Wingdings" panose="05000000000000000000" pitchFamily="2" charset="2"/>
              <a:buChar char="q"/>
            </a:pPr>
            <a:r>
              <a:rPr lang="lt-LT" sz="2300" dirty="0" smtClean="0">
                <a:effectLst>
                  <a:outerShdw blurRad="38100" dist="38100" dir="2700000" algn="tl">
                    <a:srgbClr val="000000">
                      <a:alpha val="43137"/>
                    </a:srgbClr>
                  </a:outerShdw>
                </a:effectLst>
              </a:rPr>
              <a:t>Nuo kliūties atsispindėjęs garsas, girdimas vėliau už originalųjį, vadinamas aidu.</a:t>
            </a:r>
          </a:p>
          <a:p>
            <a:pPr marL="342900" indent="-342900">
              <a:buFont typeface="Wingdings" panose="05000000000000000000" pitchFamily="2" charset="2"/>
              <a:buChar char="q"/>
            </a:pPr>
            <a:r>
              <a:rPr lang="lt-LT" sz="2400" dirty="0" smtClean="0">
                <a:effectLst>
                  <a:outerShdw blurRad="38100" dist="38100" dir="2700000" algn="tl">
                    <a:srgbClr val="000000">
                      <a:alpha val="43137"/>
                    </a:srgbClr>
                  </a:outerShdw>
                </a:effectLst>
              </a:rPr>
              <a:t>Jūrose</a:t>
            </a:r>
            <a:r>
              <a:rPr lang="lt-LT" sz="2400" dirty="0">
                <a:effectLst>
                  <a:outerShdw blurRad="38100" dist="38100" dir="2700000" algn="tl">
                    <a:srgbClr val="000000">
                      <a:alpha val="43137"/>
                    </a:srgbClr>
                  </a:outerShdw>
                </a:effectLst>
              </a:rPr>
              <a:t> plaukiojantys laivai naudoja </a:t>
            </a:r>
            <a:r>
              <a:rPr lang="lt-LT" sz="2400" dirty="0" smtClean="0">
                <a:effectLst>
                  <a:outerShdw blurRad="38100" dist="38100" dir="2700000" algn="tl">
                    <a:srgbClr val="000000">
                      <a:alpha val="43137"/>
                    </a:srgbClr>
                  </a:outerShdw>
                </a:effectLst>
              </a:rPr>
              <a:t>prietaisus, vadinamus</a:t>
            </a:r>
            <a:r>
              <a:rPr lang="lt-LT" sz="2400" dirty="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echolotais</a:t>
            </a:r>
            <a:r>
              <a:rPr lang="lt-LT" sz="2400" dirty="0" smtClean="0">
                <a:effectLst>
                  <a:outerShdw blurRad="38100" dist="38100" dir="2700000" algn="tl">
                    <a:srgbClr val="000000">
                      <a:alpha val="43137"/>
                    </a:srgbClr>
                  </a:outerShdw>
                </a:effectLst>
              </a:rPr>
              <a:t>.</a:t>
            </a:r>
            <a:r>
              <a:rPr lang="lt-LT" sz="2400" dirty="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Echolotuose</a:t>
            </a:r>
            <a:r>
              <a:rPr lang="lt-LT" sz="2400" dirty="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aidas </a:t>
            </a:r>
            <a:r>
              <a:rPr lang="lt-LT" sz="2400" dirty="0">
                <a:effectLst>
                  <a:outerShdw blurRad="38100" dist="38100" dir="2700000" algn="tl">
                    <a:srgbClr val="000000">
                      <a:alpha val="43137"/>
                    </a:srgbClr>
                  </a:outerShdw>
                </a:effectLst>
              </a:rPr>
              <a:t>naudojamas vandens gyliui po </a:t>
            </a:r>
            <a:r>
              <a:rPr lang="lt-LT" sz="2400" dirty="0" smtClean="0">
                <a:effectLst>
                  <a:outerShdw blurRad="38100" dist="38100" dir="2700000" algn="tl">
                    <a:srgbClr val="000000">
                      <a:alpha val="43137"/>
                    </a:srgbClr>
                  </a:outerShdw>
                </a:effectLst>
              </a:rPr>
              <a:t>laivu matuoti. </a:t>
            </a:r>
          </a:p>
          <a:p>
            <a:pPr marL="342900" indent="-342900">
              <a:buFont typeface="Wingdings" panose="05000000000000000000" pitchFamily="2" charset="2"/>
              <a:buChar char="q"/>
            </a:pPr>
            <a:r>
              <a:rPr lang="lt-LT" sz="2400" dirty="0" smtClean="0">
                <a:effectLst>
                  <a:outerShdw blurRad="38100" dist="38100" dir="2700000" algn="tl">
                    <a:srgbClr val="000000">
                      <a:alpha val="43137"/>
                    </a:srgbClr>
                  </a:outerShdw>
                </a:effectLst>
              </a:rPr>
              <a:t>Šikšnosparniai, delfinai</a:t>
            </a:r>
            <a:r>
              <a:rPr lang="lt-LT" sz="2400" dirty="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ir kai kurie </a:t>
            </a:r>
            <a:r>
              <a:rPr lang="lt-LT" sz="2400" dirty="0">
                <a:effectLst>
                  <a:outerShdw blurRad="38100" dist="38100" dir="2700000" algn="tl">
                    <a:srgbClr val="000000">
                      <a:alpha val="43137"/>
                    </a:srgbClr>
                  </a:outerShdw>
                </a:effectLst>
              </a:rPr>
              <a:t>kiti gyvūnai turi sugebėjimą </a:t>
            </a:r>
            <a:r>
              <a:rPr lang="lt-LT" sz="2400" dirty="0" smtClean="0">
                <a:effectLst>
                  <a:outerShdw blurRad="38100" dist="38100" dir="2700000" algn="tl">
                    <a:srgbClr val="000000">
                      <a:alpha val="43137"/>
                    </a:srgbClr>
                  </a:outerShdw>
                </a:effectLst>
              </a:rPr>
              <a:t>aptikti grobį arba išvengti kliūčių tamsoje, pasinaudodami ta pačia aido</a:t>
            </a:r>
            <a:r>
              <a:rPr lang="lt-LT" sz="2400" dirty="0">
                <a:effectLst>
                  <a:outerShdw blurRad="38100" dist="38100" dir="2700000" algn="tl">
                    <a:srgbClr val="000000">
                      <a:alpha val="43137"/>
                    </a:srgbClr>
                  </a:outerShdw>
                </a:effectLst>
              </a:rPr>
              <a:t> savybe. Ši jų savybė vadinama echolokacija.</a:t>
            </a:r>
          </a:p>
          <a:p>
            <a:r>
              <a:rPr lang="lt-LT" sz="2400" dirty="0"/>
              <a:t/>
            </a:r>
            <a:br>
              <a:rPr lang="lt-LT" sz="2400" dirty="0"/>
            </a:br>
            <a:endParaRPr lang="lt-LT" sz="2300" dirty="0">
              <a:effectLst>
                <a:outerShdw blurRad="38100" dist="38100" dir="2700000" algn="tl">
                  <a:srgbClr val="000000">
                    <a:alpha val="43137"/>
                  </a:srgbClr>
                </a:outerShdw>
              </a:effectLst>
            </a:endParaRPr>
          </a:p>
        </p:txBody>
      </p:sp>
      <p:pic>
        <p:nvPicPr>
          <p:cNvPr id="5122" name="Picture 2" descr="http://www.online-sciences.com/wp-content/uploads/2015/03/echo-1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2930" y="128020"/>
            <a:ext cx="3609975" cy="17907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6326297" y="4822825"/>
            <a:ext cx="3950024" cy="1768024"/>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23</a:t>
            </a:fld>
            <a:endParaRPr lang="lt-LT"/>
          </a:p>
        </p:txBody>
      </p:sp>
      <p:pic>
        <p:nvPicPr>
          <p:cNvPr id="4098" name="Picture 2" descr="http://192.185.113.32/~lubee/new/wp-content/uploads/2014/02/bat0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3603" y="4372659"/>
            <a:ext cx="3788628" cy="2485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3157467"/>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en-US" sz="4400" b="1" dirty="0" err="1" smtClean="0">
                <a:effectLst>
                  <a:outerShdw blurRad="38100" dist="38100" dir="2700000" algn="tl">
                    <a:srgbClr val="000000">
                      <a:alpha val="43137"/>
                    </a:srgbClr>
                  </a:outerShdw>
                </a:effectLst>
              </a:rPr>
              <a:t>Aidas</a:t>
            </a:r>
            <a:endParaRPr lang="lt-LT" sz="4400" b="1" dirty="0">
              <a:effectLst>
                <a:outerShdw blurRad="38100" dist="38100" dir="2700000" algn="tl">
                  <a:srgbClr val="000000">
                    <a:alpha val="43137"/>
                  </a:srgbClr>
                </a:outerShdw>
              </a:effectLst>
            </a:endParaRPr>
          </a:p>
        </p:txBody>
      </p:sp>
      <p:pic>
        <p:nvPicPr>
          <p:cNvPr id="4098" name="Picture 2" descr="http://2.bp.blogspot.com/-TXh0Er3ZA1w/UDoOIuhC9HI/AAAAAAAAA0M/hH97wv41Gz0/s1600/sonarbasic.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3149" y="2210937"/>
            <a:ext cx="8522524" cy="35020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156459" y="5713010"/>
            <a:ext cx="5875904" cy="830997"/>
          </a:xfrm>
          <a:prstGeom prst="rect">
            <a:avLst/>
          </a:prstGeom>
          <a:noFill/>
        </p:spPr>
        <p:txBody>
          <a:bodyPr wrap="none" rtlCol="0">
            <a:spAutoFit/>
          </a:bodyPr>
          <a:lstStyle/>
          <a:p>
            <a:pPr algn="ctr"/>
            <a:r>
              <a:rPr lang="en-US" sz="2400" dirty="0" err="1" smtClean="0">
                <a:solidFill>
                  <a:schemeClr val="tx1">
                    <a:lumMod val="95000"/>
                  </a:schemeClr>
                </a:solidFill>
              </a:rPr>
              <a:t>Formu</a:t>
            </a:r>
            <a:r>
              <a:rPr lang="lt-LT" sz="2400" dirty="0" smtClean="0">
                <a:solidFill>
                  <a:schemeClr val="tx1">
                    <a:lumMod val="95000"/>
                  </a:schemeClr>
                </a:solidFill>
              </a:rPr>
              <a:t>lė, kuria galime rasti atstumą iki objekto,</a:t>
            </a:r>
          </a:p>
          <a:p>
            <a:pPr algn="ctr"/>
            <a:r>
              <a:rPr lang="lt-LT" sz="2400" dirty="0">
                <a:solidFill>
                  <a:schemeClr val="tx1">
                    <a:lumMod val="95000"/>
                  </a:schemeClr>
                </a:solidFill>
              </a:rPr>
              <a:t>ž</a:t>
            </a:r>
            <a:r>
              <a:rPr lang="lt-LT" sz="2400" dirty="0" smtClean="0">
                <a:solidFill>
                  <a:schemeClr val="tx1">
                    <a:lumMod val="95000"/>
                  </a:schemeClr>
                </a:solidFill>
              </a:rPr>
              <a:t>inodami aido greitį ir jo sklidimo laiką</a:t>
            </a:r>
            <a:endParaRPr lang="lt-LT" sz="2400" dirty="0">
              <a:solidFill>
                <a:schemeClr val="tx1">
                  <a:lumMod val="95000"/>
                </a:schemeClr>
              </a:solidFill>
            </a:endParaRPr>
          </a:p>
        </p:txBody>
      </p:sp>
      <p:sp>
        <p:nvSpPr>
          <p:cNvPr id="5" name="Slide Number Placeholder 4"/>
          <p:cNvSpPr>
            <a:spLocks noGrp="1"/>
          </p:cNvSpPr>
          <p:nvPr>
            <p:ph type="sldNum" sz="quarter" idx="12"/>
          </p:nvPr>
        </p:nvSpPr>
        <p:spPr/>
        <p:txBody>
          <a:bodyPr/>
          <a:lstStyle/>
          <a:p>
            <a:fld id="{0D5F3E2B-F39F-45E2-8882-B4A97BB2747C}" type="slidenum">
              <a:rPr lang="lt-LT" smtClean="0"/>
              <a:t>24</a:t>
            </a:fld>
            <a:endParaRPr lang="lt-LT"/>
          </a:p>
        </p:txBody>
      </p:sp>
    </p:spTree>
    <p:extLst>
      <p:ext uri="{BB962C8B-B14F-4D97-AF65-F5344CB8AC3E}">
        <p14:creationId xmlns:p14="http://schemas.microsoft.com/office/powerpoint/2010/main" val="54034194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819" y="3084394"/>
            <a:ext cx="9906000" cy="1965278"/>
          </a:xfrm>
        </p:spPr>
        <p:txBody>
          <a:bodyPr>
            <a:noAutofit/>
          </a:bodyPr>
          <a:lstStyle/>
          <a:p>
            <a:pPr algn="ctr"/>
            <a:r>
              <a:rPr lang="lt-LT" sz="5400" b="1" dirty="0" smtClean="0">
                <a:effectLst>
                  <a:outerShdw blurRad="38100" dist="38100" dir="2700000" algn="tl">
                    <a:srgbClr val="000000">
                      <a:alpha val="43137"/>
                    </a:srgbClr>
                  </a:outerShdw>
                </a:effectLst>
              </a:rPr>
              <a:t>Uždavinių, kuriuose reikia nustatyti atstumą aido pagalba, sprendimo pavyzdžiai</a:t>
            </a:r>
            <a:endParaRPr lang="lt-LT" sz="5400" b="1" dirty="0">
              <a:effectLst>
                <a:outerShdw blurRad="38100" dist="38100" dir="2700000" algn="tl">
                  <a:srgbClr val="000000">
                    <a:alpha val="43137"/>
                  </a:srgbClr>
                </a:outerShdw>
              </a:effectLst>
            </a:endParaRPr>
          </a:p>
        </p:txBody>
      </p:sp>
      <p:sp>
        <p:nvSpPr>
          <p:cNvPr id="5" name="Slide Number Placeholder 4"/>
          <p:cNvSpPr>
            <a:spLocks noGrp="1"/>
          </p:cNvSpPr>
          <p:nvPr>
            <p:ph type="sldNum" sz="quarter" idx="12"/>
          </p:nvPr>
        </p:nvSpPr>
        <p:spPr/>
        <p:txBody>
          <a:bodyPr/>
          <a:lstStyle/>
          <a:p>
            <a:fld id="{0D5F3E2B-F39F-45E2-8882-B4A97BB2747C}" type="slidenum">
              <a:rPr lang="lt-LT" smtClean="0"/>
              <a:t>25</a:t>
            </a:fld>
            <a:endParaRPr lang="lt-LT"/>
          </a:p>
        </p:txBody>
      </p:sp>
    </p:spTree>
    <p:extLst>
      <p:ext uri="{BB962C8B-B14F-4D97-AF65-F5344CB8AC3E}">
        <p14:creationId xmlns:p14="http://schemas.microsoft.com/office/powerpoint/2010/main" val="2692967704"/>
      </p:ext>
    </p:extLst>
  </p:cSld>
  <p:clrMapOvr>
    <a:masterClrMapping/>
  </p:clrMapOvr>
  <p:transition spd="slow">
    <p:push dir="u"/>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477531"/>
            <a:ext cx="9906000" cy="750768"/>
          </a:xfrm>
        </p:spPr>
        <p:txBody>
          <a:bodyPr/>
          <a:lstStyle/>
          <a:p>
            <a:pPr algn="ctr"/>
            <a:r>
              <a:rPr lang="lt-LT" b="1" dirty="0" smtClean="0">
                <a:effectLst>
                  <a:outerShdw blurRad="38100" dist="38100" dir="2700000" algn="tl">
                    <a:srgbClr val="000000">
                      <a:alpha val="43137"/>
                    </a:srgbClr>
                  </a:outerShdw>
                </a:effectLst>
              </a:rPr>
              <a:t>Uždavinys nr. 1</a:t>
            </a:r>
            <a:endParaRPr lang="lt-LT" b="1" dirty="0">
              <a:effectLst>
                <a:outerShdw blurRad="38100" dist="38100" dir="2700000" algn="tl">
                  <a:srgbClr val="000000">
                    <a:alpha val="43137"/>
                  </a:srgbClr>
                </a:outerShdw>
              </a:effectLst>
            </a:endParaRPr>
          </a:p>
        </p:txBody>
      </p:sp>
      <mc:AlternateContent xmlns:mc="http://schemas.openxmlformats.org/markup-compatibility/2006">
        <mc:Choice xmlns:a14="http://schemas.microsoft.com/office/drawing/2010/main" Requires="a14">
          <p:sp>
            <p:nvSpPr>
              <p:cNvPr id="3" name="Text Placeholder 2"/>
              <p:cNvSpPr>
                <a:spLocks noGrp="1"/>
              </p:cNvSpPr>
              <p:nvPr>
                <p:ph type="body" idx="1"/>
              </p:nvPr>
            </p:nvSpPr>
            <p:spPr>
              <a:xfrm>
                <a:off x="1141411" y="1228299"/>
                <a:ext cx="9906000" cy="4570839"/>
              </a:xfrm>
            </p:spPr>
            <p:txBody>
              <a:bodyPr>
                <a:normAutofit lnSpcReduction="10000"/>
              </a:bodyPr>
              <a:lstStyle/>
              <a:p>
                <a:r>
                  <a:rPr lang="lt-LT"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Uždavinio sąlyga : </a:t>
                </a:r>
                <a:r>
                  <a:rPr lang="lt-LT" sz="2400" cap="none" dirty="0">
                    <a:effectLst>
                      <a:outerShdw blurRad="38100" dist="38100" dir="2700000" algn="tl">
                        <a:srgbClr val="000000">
                          <a:alpha val="43137"/>
                        </a:srgbClr>
                      </a:outerShdw>
                    </a:effectLst>
                  </a:rPr>
                  <a:t>Š</a:t>
                </a:r>
                <a:r>
                  <a:rPr lang="lt-LT" sz="2400" cap="none" dirty="0" smtClean="0">
                    <a:effectLst>
                      <a:outerShdw blurRad="38100" dist="38100" dir="2700000" algn="tl">
                        <a:srgbClr val="000000">
                          <a:alpha val="43137"/>
                        </a:srgbClr>
                      </a:outerShdw>
                    </a:effectLst>
                  </a:rPr>
                  <a:t>ūktelėję </a:t>
                </a:r>
                <a:r>
                  <a:rPr lang="lt-LT" sz="2400" cap="none" dirty="0" smtClean="0">
                    <a:effectLst>
                      <a:outerShdw blurRad="38100" dist="38100" dir="2700000" algn="tl">
                        <a:srgbClr val="000000">
                          <a:alpha val="43137"/>
                        </a:srgbClr>
                      </a:outerShdw>
                    </a:effectLst>
                  </a:rPr>
                  <a:t>pamiškėje, </a:t>
                </a:r>
                <a:r>
                  <a:rPr lang="lt-LT" sz="2400" cap="none" dirty="0" smtClean="0">
                    <a:effectLst>
                      <a:outerShdw blurRad="38100" dist="38100" dir="2700000" algn="tl">
                        <a:srgbClr val="000000">
                          <a:alpha val="43137"/>
                        </a:srgbClr>
                      </a:outerShdw>
                    </a:effectLst>
                  </a:rPr>
                  <a:t>aidą išgirdome po 3 sekundžių. Kaip toli buvo miškas?</a:t>
                </a:r>
              </a:p>
              <a:p>
                <a:endParaRPr lang="lt-LT" cap="none" dirty="0" smtClean="0">
                  <a:effectLst>
                    <a:outerShdw blurRad="38100" dist="38100" dir="2700000" algn="tl">
                      <a:srgbClr val="000000">
                        <a:alpha val="43137"/>
                      </a:srgbClr>
                    </a:outerShdw>
                  </a:effectLst>
                </a:endParaRPr>
              </a:p>
              <a:p>
                <a:r>
                  <a:rPr lang="lt-LT" sz="2400" cap="none" dirty="0" smtClean="0">
                    <a:effectLst>
                      <a:outerShdw blurRad="38100" dist="38100" dir="2700000" algn="tl">
                        <a:srgbClr val="000000">
                          <a:alpha val="43137"/>
                        </a:srgbClr>
                      </a:outerShdw>
                    </a:effectLst>
                  </a:rPr>
                  <a:t>   Duota:</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Formul</a:t>
                </a:r>
                <a:r>
                  <a:rPr lang="lt-LT" sz="2400" cap="none" dirty="0" smtClean="0">
                    <a:effectLst>
                      <a:outerShdw blurRad="38100" dist="38100" dir="2700000" algn="tl">
                        <a:srgbClr val="000000">
                          <a:alpha val="43137"/>
                        </a:srgbClr>
                      </a:outerShdw>
                    </a:effectLst>
                  </a:rPr>
                  <a:t>ės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Sprendimas</a:t>
                </a:r>
                <a:r>
                  <a:rPr lang="en-US" sz="2400" cap="none" dirty="0" smtClean="0">
                    <a:effectLst>
                      <a:outerShdw blurRad="38100" dist="38100" dir="2700000" algn="tl">
                        <a:srgbClr val="000000">
                          <a:alpha val="43137"/>
                        </a:srgbClr>
                      </a:outerShdw>
                    </a:effectLst>
                  </a:rPr>
                  <a:t> :</a:t>
                </a:r>
              </a:p>
              <a:p>
                <a:r>
                  <a:rPr lang="en-US" sz="2400" cap="none" dirty="0" smtClean="0">
                    <a:effectLst>
                      <a:outerShdw blurRad="38100" dist="38100" dir="2700000" algn="tl">
                        <a:srgbClr val="000000">
                          <a:alpha val="43137"/>
                        </a:srgbClr>
                      </a:outerShdw>
                    </a:effectLst>
                  </a:rPr>
                  <a:t>   t = 3 s</a:t>
                </a:r>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s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vt</a:t>
                </a:r>
                <a:r>
                  <a:rPr lang="en-US" sz="2400" cap="none" dirty="0" smtClean="0">
                    <a:effectLst>
                      <a:outerShdw blurRad="38100" dist="38100" dir="2700000" algn="tl">
                        <a:srgbClr val="000000">
                          <a:alpha val="43137"/>
                        </a:srgbClr>
                      </a:outerShdw>
                    </a:effectLst>
                  </a:rPr>
                  <a:t>/2             s = </a:t>
                </a:r>
                <a14:m>
                  <m:oMath xmlns:m="http://schemas.openxmlformats.org/officeDocument/2006/math">
                    <m:f>
                      <m:fPr>
                        <m:ctrlP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340</m:t>
                        </m:r>
                        <m:f>
                          <m:fPr>
                            <m:ctrlP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𝑚</m:t>
                            </m:r>
                          </m:num>
                          <m:den>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𝑠</m:t>
                            </m:r>
                          </m:den>
                        </m:f>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×3 </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𝑠</m:t>
                        </m:r>
                      </m:num>
                      <m:den>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2</m:t>
                        </m:r>
                      </m:den>
                    </m:f>
                  </m:oMath>
                </a14:m>
                <a:r>
                  <a:rPr lang="en-US" sz="2400" cap="none" dirty="0" smtClean="0">
                    <a:effectLst>
                      <a:outerShdw blurRad="38100" dist="38100" dir="2700000" algn="tl">
                        <a:srgbClr val="000000">
                          <a:alpha val="43137"/>
                        </a:srgbClr>
                      </a:outerShdw>
                    </a:effectLst>
                  </a:rPr>
                  <a:t> = 510 m</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v</a:t>
                </a:r>
                <a:r>
                  <a:rPr lang="en-US" sz="2400" cap="none" baseline="-25000" dirty="0" smtClean="0">
                    <a:effectLst>
                      <a:outerShdw blurRad="38100" dist="38100" dir="2700000" algn="tl">
                        <a:srgbClr val="000000">
                          <a:alpha val="43137"/>
                        </a:srgbClr>
                      </a:outerShdw>
                    </a:effectLst>
                  </a:rPr>
                  <a:t>ore </a:t>
                </a:r>
                <a:r>
                  <a:rPr lang="en-US" sz="2400" cap="none" dirty="0" smtClean="0">
                    <a:effectLst>
                      <a:outerShdw blurRad="38100" dist="38100" dir="2700000" algn="tl">
                        <a:srgbClr val="000000">
                          <a:alpha val="43137"/>
                        </a:srgbClr>
                      </a:outerShdw>
                    </a:effectLst>
                  </a:rPr>
                  <a:t>= 340 m/s</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Rasti</a:t>
                </a:r>
                <a:r>
                  <a:rPr lang="en-US" sz="2400" cap="none" dirty="0" smtClean="0">
                    <a:effectLst>
                      <a:outerShdw blurRad="38100" dist="38100" dir="2700000" algn="tl">
                        <a:srgbClr val="000000">
                          <a:alpha val="43137"/>
                        </a:srgbClr>
                      </a:outerShdw>
                    </a:effectLst>
                  </a:rPr>
                  <a:t> :                                                            </a:t>
                </a:r>
                <a:r>
                  <a:rPr lang="en-US" sz="2400" cap="none" dirty="0" err="1" smtClean="0">
                    <a:effectLst>
                      <a:outerShdw blurRad="38100" dist="38100" dir="2700000" algn="tl">
                        <a:srgbClr val="000000">
                          <a:alpha val="43137"/>
                        </a:srgbClr>
                      </a:outerShdw>
                    </a:effectLst>
                  </a:rPr>
                  <a:t>Ats</a:t>
                </a:r>
                <a:r>
                  <a:rPr lang="en-US" sz="2400" cap="none" dirty="0" smtClean="0">
                    <a:effectLst>
                      <a:outerShdw blurRad="38100" dist="38100" dir="2700000" algn="tl">
                        <a:srgbClr val="000000">
                          <a:alpha val="43137"/>
                        </a:srgbClr>
                      </a:outerShdw>
                    </a:effectLst>
                  </a:rPr>
                  <a:t>: s = 510 m</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s - ?</a:t>
                </a:r>
                <a:r>
                  <a:rPr lang="lt-LT" sz="2400" dirty="0" smtClean="0">
                    <a:effectLst>
                      <a:outerShdw blurRad="38100" dist="38100" dir="2700000" algn="tl">
                        <a:srgbClr val="000000">
                          <a:alpha val="43137"/>
                        </a:srgbClr>
                      </a:outerShdw>
                    </a:effectLst>
                  </a:rPr>
                  <a:t>  </a:t>
                </a:r>
                <a:endParaRPr lang="lt-LT" sz="2400" dirty="0">
                  <a:effectLst>
                    <a:outerShdw blurRad="38100" dist="38100" dir="2700000" algn="tl">
                      <a:srgbClr val="000000">
                        <a:alpha val="43137"/>
                      </a:srgbClr>
                    </a:outerShdw>
                  </a:effectLst>
                </a:endParaRPr>
              </a:p>
            </p:txBody>
          </p:sp>
        </mc:Choice>
        <mc:Fallback>
          <p:sp>
            <p:nvSpPr>
              <p:cNvPr id="3" name="Text Placeholder 2"/>
              <p:cNvSpPr>
                <a:spLocks noGrp="1" noRot="1" noChangeAspect="1" noMove="1" noResize="1" noEditPoints="1" noAdjustHandles="1" noChangeArrowheads="1" noChangeShapeType="1" noTextEdit="1"/>
              </p:cNvSpPr>
              <p:nvPr>
                <p:ph type="body" idx="1"/>
              </p:nvPr>
            </p:nvSpPr>
            <p:spPr>
              <a:xfrm>
                <a:off x="1141411" y="1228299"/>
                <a:ext cx="9906000" cy="4570839"/>
              </a:xfrm>
              <a:blipFill rotWithShape="0">
                <a:blip r:embed="rId2"/>
                <a:stretch>
                  <a:fillRect l="-985" t="-667" r="-492"/>
                </a:stretch>
              </a:blipFill>
            </p:spPr>
            <p:txBody>
              <a:bodyPr/>
              <a:lstStyle/>
              <a:p>
                <a:r>
                  <a:rPr lang="lt-LT">
                    <a:noFill/>
                  </a:rPr>
                  <a:t> </a:t>
                </a:r>
              </a:p>
            </p:txBody>
          </p:sp>
        </mc:Fallback>
      </mc:AlternateContent>
      <p:cxnSp>
        <p:nvCxnSpPr>
          <p:cNvPr id="7" name="Straight Connector 6"/>
          <p:cNvCxnSpPr/>
          <p:nvPr/>
        </p:nvCxnSpPr>
        <p:spPr>
          <a:xfrm flipV="1">
            <a:off x="3616657" y="2743200"/>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5652448" y="2743200"/>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41411" y="3166280"/>
            <a:ext cx="846661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141411" y="4531057"/>
            <a:ext cx="247524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Slide Number Placeholder 13"/>
          <p:cNvSpPr>
            <a:spLocks noGrp="1"/>
          </p:cNvSpPr>
          <p:nvPr>
            <p:ph type="sldNum" sz="quarter" idx="12"/>
          </p:nvPr>
        </p:nvSpPr>
        <p:spPr/>
        <p:txBody>
          <a:bodyPr/>
          <a:lstStyle/>
          <a:p>
            <a:fld id="{0D5F3E2B-F39F-45E2-8882-B4A97BB2747C}" type="slidenum">
              <a:rPr lang="lt-LT" smtClean="0"/>
              <a:t>26</a:t>
            </a:fld>
            <a:endParaRPr lang="lt-LT"/>
          </a:p>
        </p:txBody>
      </p:sp>
    </p:spTree>
    <p:extLst>
      <p:ext uri="{BB962C8B-B14F-4D97-AF65-F5344CB8AC3E}">
        <p14:creationId xmlns:p14="http://schemas.microsoft.com/office/powerpoint/2010/main" val="369185206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477531"/>
            <a:ext cx="9906000" cy="750768"/>
          </a:xfrm>
        </p:spPr>
        <p:txBody>
          <a:bodyPr/>
          <a:lstStyle/>
          <a:p>
            <a:pPr algn="ctr"/>
            <a:r>
              <a:rPr lang="lt-LT" b="1" dirty="0" smtClean="0">
                <a:effectLst>
                  <a:outerShdw blurRad="38100" dist="38100" dir="2700000" algn="tl">
                    <a:srgbClr val="000000">
                      <a:alpha val="43137"/>
                    </a:srgbClr>
                  </a:outerShdw>
                </a:effectLst>
              </a:rPr>
              <a:t>Uždavinys nr. </a:t>
            </a:r>
            <a:r>
              <a:rPr lang="en-US" b="1" dirty="0" smtClean="0">
                <a:effectLst>
                  <a:outerShdw blurRad="38100" dist="38100" dir="2700000" algn="tl">
                    <a:srgbClr val="000000">
                      <a:alpha val="43137"/>
                    </a:srgbClr>
                  </a:outerShdw>
                </a:effectLst>
              </a:rPr>
              <a:t>2</a:t>
            </a:r>
            <a:endParaRPr lang="lt-LT" b="1" dirty="0">
              <a:effectLst>
                <a:outerShdw blurRad="38100" dist="38100" dir="2700000" algn="tl">
                  <a:srgbClr val="000000">
                    <a:alpha val="43137"/>
                  </a:srgbClr>
                </a:outerShdw>
              </a:effectLst>
            </a:endParaRPr>
          </a:p>
        </p:txBody>
      </p:sp>
      <mc:AlternateContent xmlns:mc="http://schemas.openxmlformats.org/markup-compatibility/2006">
        <mc:Choice xmlns:a14="http://schemas.microsoft.com/office/drawing/2010/main" Requires="a14">
          <p:sp>
            <p:nvSpPr>
              <p:cNvPr id="3" name="Text Placeholder 2"/>
              <p:cNvSpPr>
                <a:spLocks noGrp="1"/>
              </p:cNvSpPr>
              <p:nvPr>
                <p:ph type="body" idx="1"/>
              </p:nvPr>
            </p:nvSpPr>
            <p:spPr>
              <a:xfrm>
                <a:off x="1141411" y="1228299"/>
                <a:ext cx="9906000" cy="4570839"/>
              </a:xfrm>
            </p:spPr>
            <p:txBody>
              <a:bodyPr>
                <a:normAutofit fontScale="92500" lnSpcReduction="20000"/>
              </a:bodyPr>
              <a:lstStyle/>
              <a:p>
                <a:r>
                  <a:rPr lang="lt-LT" dirty="0" smtClean="0"/>
                  <a:t>   </a:t>
                </a:r>
                <a:r>
                  <a:rPr lang="lt-LT" sz="2400" cap="none" dirty="0" smtClean="0">
                    <a:effectLst>
                      <a:outerShdw blurRad="38100" dist="38100" dir="2700000" algn="tl">
                        <a:srgbClr val="000000">
                          <a:alpha val="43137"/>
                        </a:srgbClr>
                      </a:outerShdw>
                    </a:effectLst>
                  </a:rPr>
                  <a:t>Uždavinio sąlyga : Iš Žemės į Mėnulį pasiųstas radijo signalas vėl buvo priimtas Žemėje po 2,6 s nuo jo pasiuntimo momento. </a:t>
                </a:r>
                <a:r>
                  <a:rPr lang="lt-LT" sz="2400" cap="none" dirty="0" smtClean="0">
                    <a:effectLst>
                      <a:outerShdw blurRad="38100" dist="38100" dir="2700000" algn="tl">
                        <a:srgbClr val="000000">
                          <a:alpha val="43137"/>
                        </a:srgbClr>
                      </a:outerShdw>
                    </a:effectLst>
                  </a:rPr>
                  <a:t>Signalas </a:t>
                </a:r>
                <a:r>
                  <a:rPr lang="lt-LT" sz="2400" cap="none" dirty="0" smtClean="0">
                    <a:effectLst>
                      <a:outerShdw blurRad="38100" dist="38100" dir="2700000" algn="tl">
                        <a:srgbClr val="000000">
                          <a:alpha val="43137"/>
                        </a:srgbClr>
                      </a:outerShdw>
                    </a:effectLst>
                  </a:rPr>
                  <a:t>sklido 300 000 km/s greičiu. Remdamiesi šiais duomenimis, apskaičiuokite atstumą nuo Žemės iki Mėnulio.</a:t>
                </a:r>
              </a:p>
              <a:p>
                <a:endParaRPr lang="lt-LT" cap="none" dirty="0" smtClean="0">
                  <a:effectLst>
                    <a:outerShdw blurRad="38100" dist="38100" dir="2700000" algn="tl">
                      <a:srgbClr val="000000">
                        <a:alpha val="43137"/>
                      </a:srgbClr>
                    </a:outerShdw>
                  </a:effectLst>
                </a:endParaRPr>
              </a:p>
              <a:p>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Duota:</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Formul</a:t>
                </a:r>
                <a:r>
                  <a:rPr lang="lt-LT" sz="2400" cap="none" dirty="0" smtClean="0">
                    <a:effectLst>
                      <a:outerShdw blurRad="38100" dist="38100" dir="2700000" algn="tl">
                        <a:srgbClr val="000000">
                          <a:alpha val="43137"/>
                        </a:srgbClr>
                      </a:outerShdw>
                    </a:effectLst>
                  </a:rPr>
                  <a:t>ės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Sprendimas</a:t>
                </a:r>
                <a:r>
                  <a:rPr lang="en-US" sz="2400" cap="none" dirty="0" smtClean="0">
                    <a:effectLst>
                      <a:outerShdw blurRad="38100" dist="38100" dir="2700000" algn="tl">
                        <a:srgbClr val="000000">
                          <a:alpha val="43137"/>
                        </a:srgbClr>
                      </a:outerShdw>
                    </a:effectLst>
                  </a:rPr>
                  <a:t> :</a:t>
                </a:r>
              </a:p>
              <a:p>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t = </a:t>
                </a:r>
                <a:r>
                  <a:rPr lang="lt-LT" sz="2400" cap="none" dirty="0" smtClean="0">
                    <a:effectLst>
                      <a:outerShdw blurRad="38100" dist="38100" dir="2700000" algn="tl">
                        <a:srgbClr val="000000">
                          <a:alpha val="43137"/>
                        </a:srgbClr>
                      </a:outerShdw>
                    </a:effectLst>
                  </a:rPr>
                  <a:t>2,6</a:t>
                </a:r>
                <a:r>
                  <a:rPr lang="en-US" sz="2400" cap="none" dirty="0" smtClean="0">
                    <a:effectLst>
                      <a:outerShdw blurRad="38100" dist="38100" dir="2700000" algn="tl">
                        <a:srgbClr val="000000">
                          <a:alpha val="43137"/>
                        </a:srgbClr>
                      </a:outerShdw>
                    </a:effectLst>
                  </a:rPr>
                  <a:t> s</a:t>
                </a:r>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s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vt</a:t>
                </a:r>
                <a:r>
                  <a:rPr lang="en-US" sz="2400" cap="none" dirty="0" smtClean="0">
                    <a:effectLst>
                      <a:outerShdw blurRad="38100" dist="38100" dir="2700000" algn="tl">
                        <a:srgbClr val="000000">
                          <a:alpha val="43137"/>
                        </a:srgbClr>
                      </a:outerShdw>
                    </a:effectLst>
                  </a:rPr>
                  <a:t>/2             s = </a:t>
                </a:r>
                <a14:m>
                  <m:oMath xmlns:m="http://schemas.openxmlformats.org/officeDocument/2006/math">
                    <m:f>
                      <m:fPr>
                        <m:ctrlP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300 000 000</m:t>
                        </m:r>
                        <m:f>
                          <m:fPr>
                            <m:ctrlP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𝑚</m:t>
                            </m:r>
                          </m:num>
                          <m:den>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𝑠</m:t>
                            </m:r>
                          </m:den>
                        </m:f>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 2,6 </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𝑠</m:t>
                        </m:r>
                      </m:num>
                      <m:den>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2</m:t>
                        </m:r>
                      </m:den>
                    </m:f>
                  </m:oMath>
                </a14:m>
                <a:r>
                  <a:rPr lang="en-US" sz="2400" cap="none" dirty="0" smtClean="0">
                    <a:effectLst>
                      <a:outerShdw blurRad="38100" dist="38100" dir="2700000" algn="tl">
                        <a:srgbClr val="000000">
                          <a:alpha val="43137"/>
                        </a:srgbClr>
                      </a:outerShdw>
                    </a:effectLst>
                  </a:rPr>
                  <a:t> = 390 000 000 m</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v</a:t>
                </a:r>
                <a:r>
                  <a:rPr lang="en-US" sz="2400" cap="none" baseline="-25000"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3</a:t>
                </a:r>
                <a:r>
                  <a:rPr lang="lt-LT" sz="2400" cap="none" dirty="0" smtClean="0">
                    <a:effectLst>
                      <a:outerShdw blurRad="38100" dist="38100" dir="2700000" algn="tl">
                        <a:srgbClr val="000000">
                          <a:alpha val="43137"/>
                        </a:srgbClr>
                      </a:outerShdw>
                    </a:effectLst>
                  </a:rPr>
                  <a:t>00 000</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k</a:t>
                </a:r>
                <a:r>
                  <a:rPr lang="en-US" sz="2400" cap="none" dirty="0" smtClean="0">
                    <a:effectLst>
                      <a:outerShdw blurRad="38100" dist="38100" dir="2700000" algn="tl">
                        <a:srgbClr val="000000">
                          <a:alpha val="43137"/>
                        </a:srgbClr>
                      </a:outerShdw>
                    </a:effectLst>
                  </a:rPr>
                  <a:t>m/s =</a:t>
                </a:r>
                <a:r>
                  <a:rPr lang="lt-LT" sz="2400" cap="none" dirty="0" smtClean="0">
                    <a:effectLst>
                      <a:outerShdw blurRad="38100" dist="38100" dir="2700000" algn="tl">
                        <a:srgbClr val="000000">
                          <a:alpha val="43137"/>
                        </a:srgbClr>
                      </a:outerShdw>
                    </a:effectLst>
                  </a:rPr>
                  <a:t> </a:t>
                </a:r>
              </a:p>
              <a:p>
                <a:r>
                  <a:rPr lang="lt-LT" sz="2400" cap="none" dirty="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a:t>
                </a:r>
                <a:r>
                  <a:rPr lang="en-US" sz="2400" cap="none" dirty="0">
                    <a:effectLst>
                      <a:outerShdw blurRad="38100" dist="38100" dir="2700000" algn="tl">
                        <a:srgbClr val="000000">
                          <a:alpha val="43137"/>
                        </a:srgbClr>
                      </a:outerShdw>
                    </a:effectLst>
                  </a:rPr>
                  <a:t> = </a:t>
                </a:r>
                <a:r>
                  <a:rPr lang="en-US" sz="2400" cap="none" dirty="0" smtClean="0">
                    <a:effectLst>
                      <a:outerShdw blurRad="38100" dist="38100" dir="2700000" algn="tl">
                        <a:srgbClr val="000000">
                          <a:alpha val="43137"/>
                        </a:srgbClr>
                      </a:outerShdw>
                    </a:effectLst>
                  </a:rPr>
                  <a:t>300 000 000 m/s</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Rasti</a:t>
                </a:r>
                <a:r>
                  <a:rPr lang="en-US" sz="2400" cap="none" dirty="0" smtClean="0">
                    <a:effectLst>
                      <a:outerShdw blurRad="38100" dist="38100" dir="2700000" algn="tl">
                        <a:srgbClr val="000000">
                          <a:alpha val="43137"/>
                        </a:srgbClr>
                      </a:outerShdw>
                    </a:effectLst>
                  </a:rPr>
                  <a:t> :                                                            </a:t>
                </a:r>
                <a:r>
                  <a:rPr lang="en-US" sz="2400" cap="none" dirty="0" err="1" smtClean="0">
                    <a:effectLst>
                      <a:outerShdw blurRad="38100" dist="38100" dir="2700000" algn="tl">
                        <a:srgbClr val="000000">
                          <a:alpha val="43137"/>
                        </a:srgbClr>
                      </a:outerShdw>
                    </a:effectLst>
                  </a:rPr>
                  <a:t>Ats</a:t>
                </a:r>
                <a:r>
                  <a:rPr lang="en-US" sz="2400" cap="none" dirty="0" smtClean="0">
                    <a:effectLst>
                      <a:outerShdw blurRad="38100" dist="38100" dir="2700000" algn="tl">
                        <a:srgbClr val="000000">
                          <a:alpha val="43137"/>
                        </a:srgbClr>
                      </a:outerShdw>
                    </a:effectLst>
                  </a:rPr>
                  <a:t>: s = 390 000 000 m</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s - ?</a:t>
                </a:r>
                <a:r>
                  <a:rPr lang="lt-LT" sz="2400" dirty="0" smtClean="0">
                    <a:effectLst>
                      <a:outerShdw blurRad="38100" dist="38100" dir="2700000" algn="tl">
                        <a:srgbClr val="000000">
                          <a:alpha val="43137"/>
                        </a:srgbClr>
                      </a:outerShdw>
                    </a:effectLst>
                  </a:rPr>
                  <a:t>  </a:t>
                </a:r>
                <a:endParaRPr lang="lt-LT" sz="2400" dirty="0">
                  <a:effectLst>
                    <a:outerShdw blurRad="38100" dist="38100" dir="2700000" algn="tl">
                      <a:srgbClr val="000000">
                        <a:alpha val="43137"/>
                      </a:srgbClr>
                    </a:outerShdw>
                  </a:effectLst>
                </a:endParaRPr>
              </a:p>
            </p:txBody>
          </p:sp>
        </mc:Choice>
        <mc:Fallback>
          <p:sp>
            <p:nvSpPr>
              <p:cNvPr id="3" name="Text Placeholder 2"/>
              <p:cNvSpPr>
                <a:spLocks noGrp="1" noRot="1" noChangeAspect="1" noMove="1" noResize="1" noEditPoints="1" noAdjustHandles="1" noChangeArrowheads="1" noChangeShapeType="1" noTextEdit="1"/>
              </p:cNvSpPr>
              <p:nvPr>
                <p:ph type="body" idx="1"/>
              </p:nvPr>
            </p:nvSpPr>
            <p:spPr>
              <a:xfrm>
                <a:off x="1141411" y="1228299"/>
                <a:ext cx="9906000" cy="4570839"/>
              </a:xfrm>
              <a:blipFill rotWithShape="0">
                <a:blip r:embed="rId2"/>
                <a:stretch>
                  <a:fillRect l="-862" t="-933" b="-2400"/>
                </a:stretch>
              </a:blipFill>
            </p:spPr>
            <p:txBody>
              <a:bodyPr/>
              <a:lstStyle/>
              <a:p>
                <a:r>
                  <a:rPr lang="lt-LT">
                    <a:noFill/>
                  </a:rPr>
                  <a:t> </a:t>
                </a:r>
              </a:p>
            </p:txBody>
          </p:sp>
        </mc:Fallback>
      </mc:AlternateContent>
      <p:cxnSp>
        <p:nvCxnSpPr>
          <p:cNvPr id="7" name="Straight Connector 6"/>
          <p:cNvCxnSpPr/>
          <p:nvPr/>
        </p:nvCxnSpPr>
        <p:spPr>
          <a:xfrm flipV="1">
            <a:off x="4053386" y="2743200"/>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5652448" y="2743200"/>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41411" y="3234519"/>
            <a:ext cx="846661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1141411" y="4827200"/>
            <a:ext cx="2911975" cy="1775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Slide Number Placeholder 17"/>
          <p:cNvSpPr>
            <a:spLocks noGrp="1"/>
          </p:cNvSpPr>
          <p:nvPr>
            <p:ph type="sldNum" sz="quarter" idx="12"/>
          </p:nvPr>
        </p:nvSpPr>
        <p:spPr/>
        <p:txBody>
          <a:bodyPr/>
          <a:lstStyle/>
          <a:p>
            <a:fld id="{0D5F3E2B-F39F-45E2-8882-B4A97BB2747C}" type="slidenum">
              <a:rPr lang="lt-LT" smtClean="0"/>
              <a:t>27</a:t>
            </a:fld>
            <a:endParaRPr lang="lt-LT"/>
          </a:p>
        </p:txBody>
      </p:sp>
    </p:spTree>
    <p:extLst>
      <p:ext uri="{BB962C8B-B14F-4D97-AF65-F5344CB8AC3E}">
        <p14:creationId xmlns:p14="http://schemas.microsoft.com/office/powerpoint/2010/main" val="24947647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477531"/>
            <a:ext cx="9906000" cy="750768"/>
          </a:xfrm>
        </p:spPr>
        <p:txBody>
          <a:bodyPr/>
          <a:lstStyle/>
          <a:p>
            <a:pPr algn="ctr"/>
            <a:r>
              <a:rPr lang="lt-LT" b="1" dirty="0" smtClean="0">
                <a:effectLst>
                  <a:outerShdw blurRad="38100" dist="38100" dir="2700000" algn="tl">
                    <a:srgbClr val="000000">
                      <a:alpha val="43137"/>
                    </a:srgbClr>
                  </a:outerShdw>
                </a:effectLst>
              </a:rPr>
              <a:t>Uždavinys nr. </a:t>
            </a:r>
            <a:r>
              <a:rPr lang="en-US" b="1" dirty="0">
                <a:effectLst>
                  <a:outerShdw blurRad="38100" dist="38100" dir="2700000" algn="tl">
                    <a:srgbClr val="000000">
                      <a:alpha val="43137"/>
                    </a:srgbClr>
                  </a:outerShdw>
                </a:effectLst>
              </a:rPr>
              <a:t>3</a:t>
            </a:r>
            <a:endParaRPr lang="lt-LT"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3" name="Text Placeholder 2"/>
              <p:cNvSpPr>
                <a:spLocks noGrp="1"/>
              </p:cNvSpPr>
              <p:nvPr>
                <p:ph type="body" idx="1"/>
              </p:nvPr>
            </p:nvSpPr>
            <p:spPr>
              <a:xfrm>
                <a:off x="1141411" y="1228299"/>
                <a:ext cx="9906000" cy="4570839"/>
              </a:xfrm>
            </p:spPr>
            <p:txBody>
              <a:bodyPr>
                <a:normAutofit lnSpcReduction="10000"/>
              </a:bodyPr>
              <a:lstStyle/>
              <a:p>
                <a:r>
                  <a:rPr lang="lt-LT" dirty="0" smtClean="0"/>
                  <a:t>   </a:t>
                </a:r>
                <a:r>
                  <a:rPr lang="lt-LT" sz="2400" cap="none" dirty="0" smtClean="0">
                    <a:effectLst>
                      <a:outerShdw blurRad="38100" dist="38100" dir="2700000" algn="tl">
                        <a:srgbClr val="000000">
                          <a:alpha val="43137"/>
                        </a:srgbClr>
                      </a:outerShdw>
                    </a:effectLst>
                  </a:rPr>
                  <a:t>Uždavinio sąlyga :</a:t>
                </a:r>
                <a:r>
                  <a:rPr lang="en-US" sz="2400" cap="none" dirty="0" smtClean="0">
                    <a:effectLst>
                      <a:outerShdw blurRad="38100" dist="38100" dir="2700000" algn="tl">
                        <a:srgbClr val="000000">
                          <a:alpha val="43137"/>
                        </a:srgbClr>
                      </a:outerShdw>
                    </a:effectLst>
                  </a:rPr>
                  <a:t> Tam </a:t>
                </a:r>
                <a:r>
                  <a:rPr lang="en-US" sz="2400" cap="none" dirty="0" err="1" smtClean="0">
                    <a:effectLst>
                      <a:outerShdw blurRad="38100" dist="38100" dir="2700000" algn="tl">
                        <a:srgbClr val="000000">
                          <a:alpha val="43137"/>
                        </a:srgbClr>
                      </a:outerShdw>
                    </a:effectLst>
                  </a:rPr>
                  <a:t>tikroje</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jūros vietoje echoloto pasiųstas garso signalas buvo priimtas po 20 ms. Apskaičiuokite jūros gylį toje vietoje.</a:t>
                </a:r>
                <a:endParaRPr lang="lt-LT" cap="none" dirty="0" smtClean="0">
                  <a:effectLst>
                    <a:outerShdw blurRad="38100" dist="38100" dir="2700000" algn="tl">
                      <a:srgbClr val="000000">
                        <a:alpha val="43137"/>
                      </a:srgbClr>
                    </a:outerShdw>
                  </a:effectLst>
                </a:endParaRPr>
              </a:p>
              <a:p>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Duota:</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Formul</a:t>
                </a:r>
                <a:r>
                  <a:rPr lang="lt-LT" sz="2400" cap="none" dirty="0" smtClean="0">
                    <a:effectLst>
                      <a:outerShdw blurRad="38100" dist="38100" dir="2700000" algn="tl">
                        <a:srgbClr val="000000">
                          <a:alpha val="43137"/>
                        </a:srgbClr>
                      </a:outerShdw>
                    </a:effectLst>
                  </a:rPr>
                  <a:t>ės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Sprendimas</a:t>
                </a:r>
                <a:r>
                  <a:rPr lang="en-US" sz="2400" cap="none" dirty="0" smtClean="0">
                    <a:effectLst>
                      <a:outerShdw blurRad="38100" dist="38100" dir="2700000" algn="tl">
                        <a:srgbClr val="000000">
                          <a:alpha val="43137"/>
                        </a:srgbClr>
                      </a:outerShdw>
                    </a:effectLst>
                  </a:rPr>
                  <a:t> :</a:t>
                </a:r>
              </a:p>
              <a:p>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t = </a:t>
                </a:r>
                <a:r>
                  <a:rPr lang="lt-LT" sz="2400" cap="none" dirty="0" smtClean="0">
                    <a:effectLst>
                      <a:outerShdw blurRad="38100" dist="38100" dir="2700000" algn="tl">
                        <a:srgbClr val="000000">
                          <a:alpha val="43137"/>
                        </a:srgbClr>
                      </a:outerShdw>
                    </a:effectLst>
                  </a:rPr>
                  <a:t>20 ms</a:t>
                </a:r>
                <a:r>
                  <a:rPr lang="en-US" sz="2400" cap="none" dirty="0" smtClean="0">
                    <a:effectLst>
                      <a:outerShdw blurRad="38100" dist="38100" dir="2700000" algn="tl">
                        <a:srgbClr val="000000">
                          <a:alpha val="43137"/>
                        </a:srgbClr>
                      </a:outerShdw>
                    </a:effectLst>
                  </a:rPr>
                  <a:t> = 0,02 s</a:t>
                </a:r>
                <a:r>
                  <a:rPr lang="lt-LT" sz="2400" cap="none" dirty="0" smtClean="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lt-LT" sz="2400" cap="none" dirty="0" smtClean="0">
                    <a:effectLst>
                      <a:outerShdw blurRad="38100" dist="38100" dir="2700000" algn="tl">
                        <a:srgbClr val="000000">
                          <a:alpha val="43137"/>
                        </a:srgbClr>
                      </a:outerShdw>
                    </a:effectLst>
                  </a:rPr>
                  <a:t>s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vt</a:t>
                </a:r>
                <a:r>
                  <a:rPr lang="en-US" sz="2400" cap="none" dirty="0" smtClean="0">
                    <a:effectLst>
                      <a:outerShdw blurRad="38100" dist="38100" dir="2700000" algn="tl">
                        <a:srgbClr val="000000">
                          <a:alpha val="43137"/>
                        </a:srgbClr>
                      </a:outerShdw>
                    </a:effectLst>
                  </a:rPr>
                  <a:t>/2         s = </a:t>
                </a:r>
                <a14:m>
                  <m:oMath xmlns:m="http://schemas.openxmlformats.org/officeDocument/2006/math">
                    <m:f>
                      <m:fPr>
                        <m:ctrlP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1433</m:t>
                        </m:r>
                        <m:f>
                          <m:fPr>
                            <m:ctrlP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ctrlPr>
                          </m:fPr>
                          <m:num>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𝑚</m:t>
                            </m:r>
                          </m:num>
                          <m:den>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𝑠</m:t>
                            </m:r>
                          </m:den>
                        </m:f>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  × 0,02 </m:t>
                        </m:r>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𝑠</m:t>
                        </m:r>
                      </m:num>
                      <m:den>
                        <m:r>
                          <a:rPr lang="en-US" sz="2400" b="0" i="1" cap="none" smtClean="0">
                            <a:effectLst>
                              <a:outerShdw blurRad="38100" dist="38100" dir="2700000" algn="tl">
                                <a:srgbClr val="000000">
                                  <a:alpha val="43137"/>
                                </a:srgbClr>
                              </a:outerShdw>
                            </a:effectLst>
                            <a:latin typeface="Cambria Math" panose="02040503050406030204" pitchFamily="18" charset="0"/>
                            <a:ea typeface="Cambria Math" panose="02040503050406030204" pitchFamily="18" charset="0"/>
                          </a:rPr>
                          <m:t>2</m:t>
                        </m:r>
                      </m:den>
                    </m:f>
                  </m:oMath>
                </a14:m>
                <a:r>
                  <a:rPr lang="en-US" sz="2400" cap="none" dirty="0" smtClean="0">
                    <a:effectLst>
                      <a:outerShdw blurRad="38100" dist="38100" dir="2700000" algn="tl">
                        <a:srgbClr val="000000">
                          <a:alpha val="43137"/>
                        </a:srgbClr>
                      </a:outerShdw>
                    </a:effectLst>
                  </a:rPr>
                  <a:t> = 14,33 m</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v</a:t>
                </a:r>
                <a:r>
                  <a:rPr lang="en-US" sz="2400" cap="none" baseline="-25000" dirty="0" err="1" smtClean="0">
                    <a:effectLst>
                      <a:outerShdw blurRad="38100" dist="38100" dir="2700000" algn="tl">
                        <a:srgbClr val="000000">
                          <a:alpha val="43137"/>
                        </a:srgbClr>
                      </a:outerShdw>
                    </a:effectLst>
                  </a:rPr>
                  <a:t>vandenyje</a:t>
                </a:r>
                <a:r>
                  <a:rPr lang="en-US" sz="2400" cap="none" dirty="0" smtClean="0">
                    <a:effectLst>
                      <a:outerShdw blurRad="38100" dist="38100" dir="2700000" algn="tl">
                        <a:srgbClr val="000000">
                          <a:alpha val="43137"/>
                        </a:srgbClr>
                      </a:outerShdw>
                    </a:effectLst>
                  </a:rPr>
                  <a:t> = 1433 m/s</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a:t>
                </a:r>
                <a:r>
                  <a:rPr lang="en-US" sz="2400" cap="none" dirty="0" err="1" smtClean="0">
                    <a:effectLst>
                      <a:outerShdw blurRad="38100" dist="38100" dir="2700000" algn="tl">
                        <a:srgbClr val="000000">
                          <a:alpha val="43137"/>
                        </a:srgbClr>
                      </a:outerShdw>
                    </a:effectLst>
                  </a:rPr>
                  <a:t>Rasti</a:t>
                </a:r>
                <a:r>
                  <a:rPr lang="en-US" sz="2400" cap="none" dirty="0" smtClean="0">
                    <a:effectLst>
                      <a:outerShdw blurRad="38100" dist="38100" dir="2700000" algn="tl">
                        <a:srgbClr val="000000">
                          <a:alpha val="43137"/>
                        </a:srgbClr>
                      </a:outerShdw>
                    </a:effectLst>
                  </a:rPr>
                  <a:t> :                                                            </a:t>
                </a:r>
                <a:r>
                  <a:rPr lang="en-US" sz="2400" cap="none" dirty="0" err="1" smtClean="0">
                    <a:effectLst>
                      <a:outerShdw blurRad="38100" dist="38100" dir="2700000" algn="tl">
                        <a:srgbClr val="000000">
                          <a:alpha val="43137"/>
                        </a:srgbClr>
                      </a:outerShdw>
                    </a:effectLst>
                  </a:rPr>
                  <a:t>Ats</a:t>
                </a:r>
                <a:r>
                  <a:rPr lang="en-US" sz="2400" cap="none" dirty="0" smtClean="0">
                    <a:effectLst>
                      <a:outerShdw blurRad="38100" dist="38100" dir="2700000" algn="tl">
                        <a:srgbClr val="000000">
                          <a:alpha val="43137"/>
                        </a:srgbClr>
                      </a:outerShdw>
                    </a:effectLst>
                  </a:rPr>
                  <a:t>: s = 14,33 m</a:t>
                </a:r>
              </a:p>
              <a:p>
                <a:r>
                  <a:rPr lang="en-US" sz="2400" cap="none" dirty="0">
                    <a:effectLst>
                      <a:outerShdw blurRad="38100" dist="38100" dir="2700000" algn="tl">
                        <a:srgbClr val="000000">
                          <a:alpha val="43137"/>
                        </a:srgbClr>
                      </a:outerShdw>
                    </a:effectLst>
                  </a:rPr>
                  <a:t> </a:t>
                </a:r>
                <a:r>
                  <a:rPr lang="en-US" sz="2400" cap="none" dirty="0" smtClean="0">
                    <a:effectLst>
                      <a:outerShdw blurRad="38100" dist="38100" dir="2700000" algn="tl">
                        <a:srgbClr val="000000">
                          <a:alpha val="43137"/>
                        </a:srgbClr>
                      </a:outerShdw>
                    </a:effectLst>
                  </a:rPr>
                  <a:t>    s - ?</a:t>
                </a:r>
                <a:r>
                  <a:rPr lang="lt-LT" sz="2400" dirty="0" smtClean="0">
                    <a:effectLst>
                      <a:outerShdw blurRad="38100" dist="38100" dir="2700000" algn="tl">
                        <a:srgbClr val="000000">
                          <a:alpha val="43137"/>
                        </a:srgbClr>
                      </a:outerShdw>
                    </a:effectLst>
                  </a:rPr>
                  <a:t>  </a:t>
                </a:r>
                <a:endParaRPr lang="lt-LT" sz="2400" dirty="0">
                  <a:effectLst>
                    <a:outerShdw blurRad="38100" dist="38100" dir="2700000" algn="tl">
                      <a:srgbClr val="000000">
                        <a:alpha val="43137"/>
                      </a:srgbClr>
                    </a:outerShdw>
                  </a:effectLst>
                </a:endParaRPr>
              </a:p>
            </p:txBody>
          </p:sp>
        </mc:Choice>
        <mc:Fallback xmlns="">
          <p:sp>
            <p:nvSpPr>
              <p:cNvPr id="3" name="Text Placeholder 2"/>
              <p:cNvSpPr>
                <a:spLocks noGrp="1" noRot="1" noChangeAspect="1" noMove="1" noResize="1" noEditPoints="1" noAdjustHandles="1" noChangeArrowheads="1" noChangeShapeType="1" noTextEdit="1"/>
              </p:cNvSpPr>
              <p:nvPr>
                <p:ph type="body" idx="1"/>
              </p:nvPr>
            </p:nvSpPr>
            <p:spPr>
              <a:xfrm>
                <a:off x="1141411" y="1228299"/>
                <a:ext cx="9906000" cy="4570839"/>
              </a:xfrm>
              <a:blipFill rotWithShape="0">
                <a:blip r:embed="rId2"/>
                <a:stretch>
                  <a:fillRect l="-985" t="-667" r="-246"/>
                </a:stretch>
              </a:blipFill>
            </p:spPr>
            <p:txBody>
              <a:bodyPr/>
              <a:lstStyle/>
              <a:p>
                <a:r>
                  <a:rPr lang="lt-LT">
                    <a:noFill/>
                  </a:rPr>
                  <a:t> </a:t>
                </a:r>
              </a:p>
            </p:txBody>
          </p:sp>
        </mc:Fallback>
      </mc:AlternateContent>
      <p:cxnSp>
        <p:nvCxnSpPr>
          <p:cNvPr id="7" name="Straight Connector 6"/>
          <p:cNvCxnSpPr/>
          <p:nvPr/>
        </p:nvCxnSpPr>
        <p:spPr>
          <a:xfrm flipV="1">
            <a:off x="4217160" y="2684497"/>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5788925" y="2702254"/>
            <a:ext cx="0" cy="382137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305185" y="3234520"/>
            <a:ext cx="846661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1305185" y="4595184"/>
            <a:ext cx="2911975" cy="1775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2"/>
          </p:nvPr>
        </p:nvSpPr>
        <p:spPr/>
        <p:txBody>
          <a:bodyPr/>
          <a:lstStyle/>
          <a:p>
            <a:fld id="{0D5F3E2B-F39F-45E2-8882-B4A97BB2747C}" type="slidenum">
              <a:rPr lang="lt-LT" smtClean="0"/>
              <a:t>28</a:t>
            </a:fld>
            <a:endParaRPr lang="lt-LT"/>
          </a:p>
        </p:txBody>
      </p:sp>
    </p:spTree>
    <p:extLst>
      <p:ext uri="{BB962C8B-B14F-4D97-AF65-F5344CB8AC3E}">
        <p14:creationId xmlns:p14="http://schemas.microsoft.com/office/powerpoint/2010/main" val="10700808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Garso rūšys (I)</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fontScale="92500" lnSpcReduction="10000"/>
          </a:bodyPr>
          <a:lstStyle/>
          <a:p>
            <a:pPr marL="342900" indent="-342900" algn="ctr">
              <a:buFont typeface="Wingdings" panose="05000000000000000000" pitchFamily="2" charset="2"/>
              <a:buChar char="Ø"/>
            </a:pPr>
            <a:r>
              <a:rPr lang="lt-LT" sz="2300" dirty="0" smtClean="0">
                <a:effectLst>
                  <a:outerShdw blurRad="38100" dist="38100" dir="2700000" algn="tl">
                    <a:srgbClr val="000000">
                      <a:alpha val="43137"/>
                    </a:srgbClr>
                  </a:outerShdw>
                </a:effectLst>
              </a:rPr>
              <a:t>Infragarsas - </a:t>
            </a:r>
            <a:r>
              <a:rPr lang="pt-BR" sz="2400" dirty="0" smtClean="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žmogui negirdimas, </a:t>
            </a:r>
            <a:r>
              <a:rPr lang="pt-BR" sz="2400" dirty="0" smtClean="0">
                <a:effectLst>
                  <a:outerShdw blurRad="38100" dist="38100" dir="2700000" algn="tl">
                    <a:srgbClr val="000000">
                      <a:alpha val="43137"/>
                    </a:srgbClr>
                  </a:outerShdw>
                </a:effectLst>
              </a:rPr>
              <a:t>mažesnis </a:t>
            </a:r>
            <a:r>
              <a:rPr lang="lt-LT" sz="2400" dirty="0" smtClean="0">
                <a:effectLst>
                  <a:outerShdw blurRad="38100" dist="38100" dir="2700000" algn="tl">
                    <a:srgbClr val="000000">
                      <a:alpha val="43137"/>
                    </a:srgbClr>
                  </a:outerShdw>
                </a:effectLst>
              </a:rPr>
              <a:t>nei </a:t>
            </a:r>
            <a:r>
              <a:rPr lang="pt-BR" sz="2400" dirty="0" smtClean="0">
                <a:effectLst>
                  <a:outerShdw blurRad="38100" dist="38100" dir="2700000" algn="tl">
                    <a:srgbClr val="000000">
                      <a:alpha val="43137"/>
                    </a:srgbClr>
                  </a:outerShdw>
                </a:effectLst>
              </a:rPr>
              <a:t>16-20</a:t>
            </a:r>
            <a:r>
              <a:rPr lang="lt-LT" sz="2400" dirty="0" smtClean="0">
                <a:effectLst>
                  <a:outerShdw blurRad="38100" dist="38100" dir="2700000" algn="tl">
                    <a:srgbClr val="000000">
                      <a:alpha val="43137"/>
                    </a:srgbClr>
                  </a:outerShdw>
                </a:effectLst>
              </a:rPr>
              <a:t> </a:t>
            </a:r>
            <a:r>
              <a:rPr lang="pt-BR" sz="2400" dirty="0" smtClean="0">
                <a:effectLst>
                  <a:outerShdw blurRad="38100" dist="38100" dir="2700000" algn="tl">
                    <a:srgbClr val="000000">
                      <a:alpha val="43137"/>
                    </a:srgbClr>
                  </a:outerShdw>
                </a:effectLst>
              </a:rPr>
              <a:t>Hz</a:t>
            </a:r>
            <a:r>
              <a:rPr lang="pt-BR" sz="2400" dirty="0">
                <a:effectLst>
                  <a:outerShdw blurRad="38100" dist="38100" dir="2700000" algn="tl">
                    <a:srgbClr val="000000">
                      <a:alpha val="43137"/>
                    </a:srgbClr>
                  </a:outerShdw>
                </a:effectLst>
              </a:rPr>
              <a:t> dažnio </a:t>
            </a:r>
            <a:r>
              <a:rPr lang="pt-BR" sz="2400" dirty="0" smtClean="0">
                <a:effectLst>
                  <a:outerShdw blurRad="38100" dist="38100" dir="2700000" algn="tl">
                    <a:srgbClr val="000000">
                      <a:alpha val="43137"/>
                    </a:srgbClr>
                  </a:outerShdw>
                </a:effectLst>
              </a:rPr>
              <a:t>garsas</a:t>
            </a:r>
            <a:r>
              <a:rPr lang="lt-LT" sz="2400" dirty="0" smtClean="0">
                <a:effectLst>
                  <a:outerShdw blurRad="38100" dist="38100" dir="2700000" algn="tl">
                    <a:srgbClr val="000000">
                      <a:alpha val="43137"/>
                    </a:srgbClr>
                  </a:outerShdw>
                </a:effectLst>
              </a:rPr>
              <a:t>. Infragarso bangos yra labai ilgos.</a:t>
            </a:r>
          </a:p>
          <a:p>
            <a:pPr marL="342900" indent="-342900" algn="ctr">
              <a:buFont typeface="Wingdings" panose="05000000000000000000" pitchFamily="2" charset="2"/>
              <a:buChar char="Ø"/>
            </a:pPr>
            <a:r>
              <a:rPr lang="lt-LT" sz="2400" dirty="0" smtClean="0">
                <a:effectLst>
                  <a:outerShdw blurRad="38100" dist="38100" dir="2700000" algn="tl">
                    <a:srgbClr val="000000">
                      <a:alpha val="43137"/>
                    </a:srgbClr>
                  </a:outerShdw>
                </a:effectLst>
              </a:rPr>
              <a:t>Infragarso šaltiniai : ugnikalnių išsiveržimai, vėjas, vėjo jėgainės, griaustinis, reaktyviniai varikliai, įvairios žemadažnės vibracijos.</a:t>
            </a:r>
          </a:p>
          <a:p>
            <a:pPr marL="342900" indent="-342900" algn="ctr">
              <a:buFont typeface="Wingdings" panose="05000000000000000000" pitchFamily="2" charset="2"/>
              <a:buChar char="Ø"/>
            </a:pPr>
            <a:r>
              <a:rPr lang="lt-LT" sz="2400" dirty="0" smtClean="0">
                <a:effectLst>
                  <a:outerShdw blurRad="38100" dist="38100" dir="2700000" algn="tl">
                    <a:srgbClr val="000000">
                      <a:alpha val="43137"/>
                    </a:srgbClr>
                  </a:outerShdw>
                </a:effectLst>
              </a:rPr>
              <a:t>Gyvūnai infragarsą junta geriau nei žmonės, tad jie pajaučia artėjančius žemės drebėjimus ir todėl jaučiasi neramūs.</a:t>
            </a:r>
          </a:p>
          <a:p>
            <a:pPr marL="342900" indent="-342900" algn="ctr">
              <a:buFont typeface="Wingdings" panose="05000000000000000000" pitchFamily="2" charset="2"/>
              <a:buChar char="Ø"/>
            </a:pPr>
            <a:r>
              <a:rPr lang="lt-LT" sz="2400" dirty="0" smtClean="0">
                <a:effectLst>
                  <a:outerShdw blurRad="38100" dist="38100" dir="2700000" algn="tl">
                    <a:srgbClr val="000000">
                      <a:alpha val="43137"/>
                    </a:srgbClr>
                  </a:outerShdw>
                </a:effectLst>
              </a:rPr>
              <a:t>Infragarso poveikis žmonėms dar nėra gerai ištirtas, tačiau manoma, jog jis yra neigiamas, nes dėl jo žmonės pradeda justi nerimą.</a:t>
            </a:r>
          </a:p>
          <a:p>
            <a:pPr marL="342900" indent="-342900" algn="ctr">
              <a:buFont typeface="Wingdings" panose="05000000000000000000" pitchFamily="2" charset="2"/>
              <a:buChar char="Ø"/>
            </a:pPr>
            <a:endParaRPr lang="lt-LT" sz="2400" dirty="0" smtClean="0">
              <a:effectLst>
                <a:outerShdw blurRad="38100" dist="38100" dir="2700000" algn="tl">
                  <a:srgbClr val="000000">
                    <a:alpha val="43137"/>
                  </a:srgbClr>
                </a:outerShdw>
              </a:effectLst>
            </a:endParaRPr>
          </a:p>
          <a:p>
            <a:pPr marL="342900" indent="-342900" algn="ctr">
              <a:buFont typeface="Wingdings" panose="05000000000000000000" pitchFamily="2" charset="2"/>
              <a:buChar char="Ø"/>
            </a:pPr>
            <a:endParaRPr lang="lt-LT" sz="2300" dirty="0">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2"/>
          <a:stretch>
            <a:fillRect/>
          </a:stretch>
        </p:blipFill>
        <p:spPr>
          <a:xfrm>
            <a:off x="8297839" y="288989"/>
            <a:ext cx="3077119" cy="1730879"/>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29</a:t>
            </a:fld>
            <a:endParaRPr lang="lt-LT"/>
          </a:p>
        </p:txBody>
      </p:sp>
    </p:spTree>
    <p:extLst>
      <p:ext uri="{BB962C8B-B14F-4D97-AF65-F5344CB8AC3E}">
        <p14:creationId xmlns:p14="http://schemas.microsoft.com/office/powerpoint/2010/main" val="23848185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738" y="368348"/>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Infragarso šaltiniai</a:t>
            </a:r>
            <a:endParaRPr lang="lt-LT" sz="4400" b="1" dirty="0">
              <a:effectLst>
                <a:outerShdw blurRad="38100" dist="38100" dir="2700000" algn="tl">
                  <a:srgbClr val="000000">
                    <a:alpha val="43137"/>
                  </a:srgbClr>
                </a:outerShdw>
              </a:effectLst>
            </a:endParaRPr>
          </a:p>
        </p:txBody>
      </p:sp>
      <p:pic>
        <p:nvPicPr>
          <p:cNvPr id="6146" name="Picture 2" descr="https://neuroresearchproject.files.wordpress.com/2013/02/source-of-infrasoun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1178" y="1160059"/>
            <a:ext cx="8663120" cy="529533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0D5F3E2B-F39F-45E2-8882-B4A97BB2747C}" type="slidenum">
              <a:rPr lang="lt-LT" smtClean="0"/>
              <a:t>30</a:t>
            </a:fld>
            <a:endParaRPr lang="lt-LT"/>
          </a:p>
        </p:txBody>
      </p:sp>
    </p:spTree>
    <p:extLst>
      <p:ext uri="{BB962C8B-B14F-4D97-AF65-F5344CB8AC3E}">
        <p14:creationId xmlns:p14="http://schemas.microsoft.com/office/powerpoint/2010/main" val="15242965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Garso rūšys (II)</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342900" indent="-342900" algn="ctr">
              <a:buFont typeface="Wingdings" panose="05000000000000000000" pitchFamily="2" charset="2"/>
              <a:buChar char="Ø"/>
            </a:pPr>
            <a:r>
              <a:rPr lang="lt-LT" sz="3200" dirty="0" smtClean="0">
                <a:effectLst>
                  <a:outerShdw blurRad="38100" dist="38100" dir="2700000" algn="tl">
                    <a:srgbClr val="000000">
                      <a:alpha val="43137"/>
                    </a:srgbClr>
                  </a:outerShdw>
                </a:effectLst>
              </a:rPr>
              <a:t>Žmogaus ausiai girdimas diapazonas (16 Hz – 20000 Hz).</a:t>
            </a:r>
          </a:p>
          <a:p>
            <a:pPr marL="342900" indent="-342900" algn="ctr">
              <a:buFont typeface="Wingdings" panose="05000000000000000000" pitchFamily="2" charset="2"/>
              <a:buChar char="Ø"/>
            </a:pPr>
            <a:r>
              <a:rPr lang="lt-LT" sz="3200" dirty="0" smtClean="0">
                <a:effectLst>
                  <a:outerShdw blurRad="38100" dist="38100" dir="2700000" algn="tl">
                    <a:srgbClr val="000000">
                      <a:alpha val="43137"/>
                    </a:srgbClr>
                  </a:outerShdw>
                </a:effectLst>
              </a:rPr>
              <a:t>Šio garso šaltiniai : Laikrodžio tiksėjimas, Šnabždesys, kalbėjimas, šaukimas ir kiti mums girdimi garsai.</a:t>
            </a:r>
          </a:p>
          <a:p>
            <a:pPr marL="342900" indent="-342900" algn="ctr">
              <a:buFont typeface="Wingdings" panose="05000000000000000000" pitchFamily="2" charset="2"/>
              <a:buChar char="Ø"/>
            </a:pPr>
            <a:endParaRPr lang="lt-LT" sz="23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1141411" y="430833"/>
            <a:ext cx="2671140" cy="1780104"/>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31</a:t>
            </a:fld>
            <a:endParaRPr lang="lt-LT"/>
          </a:p>
        </p:txBody>
      </p:sp>
    </p:spTree>
    <p:extLst>
      <p:ext uri="{BB962C8B-B14F-4D97-AF65-F5344CB8AC3E}">
        <p14:creationId xmlns:p14="http://schemas.microsoft.com/office/powerpoint/2010/main" val="853838777"/>
      </p:ext>
    </p:extLst>
  </p:cSld>
  <p:clrMapOvr>
    <a:masterClrMapping/>
  </p:clrMapOvr>
  <p:transition spd="slow">
    <p:randomBa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5061" y="277324"/>
            <a:ext cx="9905998" cy="1478570"/>
          </a:xfrm>
        </p:spPr>
        <p:txBody>
          <a:bodyPr>
            <a:normAutofit/>
          </a:bodyPr>
          <a:lstStyle/>
          <a:p>
            <a:pPr algn="ctr"/>
            <a:r>
              <a:rPr lang="lt-LT" sz="4400" b="1" dirty="0" smtClean="0">
                <a:effectLst>
                  <a:outerShdw blurRad="38100" dist="38100" dir="2700000" algn="tl">
                    <a:srgbClr val="000000">
                      <a:alpha val="43137"/>
                    </a:srgbClr>
                  </a:outerShdw>
                </a:effectLst>
              </a:rPr>
              <a:t>Garso rūšys (II)</a:t>
            </a:r>
            <a:endParaRPr lang="lt-LT" sz="4400" b="1" dirty="0">
              <a:effectLst>
                <a:outerShdw blurRad="38100" dist="38100" dir="2700000" algn="tl">
                  <a:srgbClr val="000000">
                    <a:alpha val="43137"/>
                  </a:srgbClr>
                </a:outerShdw>
              </a:effectLst>
            </a:endParaRPr>
          </a:p>
        </p:txBody>
      </p:sp>
      <p:sp>
        <p:nvSpPr>
          <p:cNvPr id="6" name="TextBox 5"/>
          <p:cNvSpPr txBox="1"/>
          <p:nvPr/>
        </p:nvSpPr>
        <p:spPr>
          <a:xfrm>
            <a:off x="955345" y="2736538"/>
            <a:ext cx="3507475" cy="2246769"/>
          </a:xfrm>
          <a:prstGeom prst="rect">
            <a:avLst/>
          </a:prstGeom>
          <a:noFill/>
        </p:spPr>
        <p:txBody>
          <a:bodyPr wrap="square" rtlCol="0">
            <a:spAutoFit/>
          </a:bodyPr>
          <a:lstStyle/>
          <a:p>
            <a:pPr algn="ctr"/>
            <a:r>
              <a:rPr lang="lt-LT" sz="2800" dirty="0" smtClean="0">
                <a:effectLst>
                  <a:outerShdw blurRad="38100" dist="38100" dir="2700000" algn="tl">
                    <a:srgbClr val="000000">
                      <a:alpha val="43137"/>
                    </a:srgbClr>
                  </a:outerShdw>
                </a:effectLst>
              </a:rPr>
              <a:t>Žmogaus ausiai </a:t>
            </a:r>
          </a:p>
          <a:p>
            <a:pPr algn="ctr"/>
            <a:r>
              <a:rPr lang="lt-LT" sz="2800" dirty="0">
                <a:effectLst>
                  <a:outerShdw blurRad="38100" dist="38100" dir="2700000" algn="tl">
                    <a:srgbClr val="000000">
                      <a:alpha val="43137"/>
                    </a:srgbClr>
                  </a:outerShdw>
                </a:effectLst>
              </a:rPr>
              <a:t>g</a:t>
            </a:r>
            <a:r>
              <a:rPr lang="lt-LT" sz="2800" dirty="0" smtClean="0">
                <a:effectLst>
                  <a:outerShdw blurRad="38100" dist="38100" dir="2700000" algn="tl">
                    <a:srgbClr val="000000">
                      <a:alpha val="43137"/>
                    </a:srgbClr>
                  </a:outerShdw>
                </a:effectLst>
              </a:rPr>
              <a:t>irdimas diapazonas </a:t>
            </a:r>
          </a:p>
          <a:p>
            <a:pPr algn="ctr"/>
            <a:r>
              <a:rPr lang="lt-LT" sz="2800" dirty="0" smtClean="0">
                <a:effectLst>
                  <a:outerShdw blurRad="38100" dist="38100" dir="2700000" algn="tl">
                    <a:srgbClr val="000000">
                      <a:alpha val="43137"/>
                    </a:srgbClr>
                  </a:outerShdw>
                </a:effectLst>
              </a:rPr>
              <a:t>(norėdami peržiūrėti</a:t>
            </a:r>
          </a:p>
          <a:p>
            <a:pPr algn="ctr"/>
            <a:r>
              <a:rPr lang="lt-LT" sz="2800" dirty="0" smtClean="0">
                <a:effectLst>
                  <a:outerShdw blurRad="38100" dist="38100" dir="2700000" algn="tl">
                    <a:srgbClr val="000000">
                      <a:alpha val="43137"/>
                    </a:srgbClr>
                  </a:outerShdw>
                </a:effectLst>
              </a:rPr>
              <a:t>video, paspauskite </a:t>
            </a:r>
          </a:p>
          <a:p>
            <a:pPr algn="ctr"/>
            <a:r>
              <a:rPr lang="lt-LT" sz="2800" dirty="0" smtClean="0">
                <a:effectLst>
                  <a:outerShdw blurRad="38100" dist="38100" dir="2700000" algn="tl">
                    <a:srgbClr val="000000">
                      <a:alpha val="43137"/>
                    </a:srgbClr>
                  </a:outerShdw>
                </a:effectLst>
              </a:rPr>
              <a:t>ant nuotraukos</a:t>
            </a:r>
            <a:r>
              <a:rPr lang="lt-LT" dirty="0" smtClean="0">
                <a:effectLst>
                  <a:outerShdw blurRad="38100" dist="38100" dir="2700000" algn="tl">
                    <a:srgbClr val="000000">
                      <a:alpha val="43137"/>
                    </a:srgbClr>
                  </a:outerShdw>
                </a:effectLst>
              </a:rPr>
              <a:t>).</a:t>
            </a:r>
            <a:endParaRPr lang="lt-LT" dirty="0">
              <a:effectLst>
                <a:outerShdw blurRad="38100" dist="38100" dir="2700000" algn="tl">
                  <a:srgbClr val="000000">
                    <a:alpha val="43137"/>
                  </a:srgbClr>
                </a:outerShdw>
              </a:effectLst>
            </a:endParaRPr>
          </a:p>
        </p:txBody>
      </p:sp>
      <p:pic>
        <p:nvPicPr>
          <p:cNvPr id="16" name="Picture 15">
            <a:hlinkClick r:id="rId2"/>
          </p:cNvPr>
          <p:cNvPicPr>
            <a:picLocks noChangeAspect="1"/>
          </p:cNvPicPr>
          <p:nvPr/>
        </p:nvPicPr>
        <p:blipFill>
          <a:blip r:embed="rId3"/>
          <a:stretch>
            <a:fillRect/>
          </a:stretch>
        </p:blipFill>
        <p:spPr>
          <a:xfrm>
            <a:off x="5268036" y="1755894"/>
            <a:ext cx="4208058" cy="4208058"/>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4" name="Slide Number Placeholder 3"/>
          <p:cNvSpPr>
            <a:spLocks noGrp="1"/>
          </p:cNvSpPr>
          <p:nvPr>
            <p:ph type="sldNum" sz="quarter" idx="12"/>
          </p:nvPr>
        </p:nvSpPr>
        <p:spPr/>
        <p:txBody>
          <a:bodyPr/>
          <a:lstStyle/>
          <a:p>
            <a:fld id="{0D5F3E2B-F39F-45E2-8882-B4A97BB2747C}" type="slidenum">
              <a:rPr lang="lt-LT" smtClean="0"/>
              <a:t>32</a:t>
            </a:fld>
            <a:endParaRPr lang="lt-LT"/>
          </a:p>
        </p:txBody>
      </p:sp>
    </p:spTree>
    <p:extLst>
      <p:ext uri="{BB962C8B-B14F-4D97-AF65-F5344CB8AC3E}">
        <p14:creationId xmlns:p14="http://schemas.microsoft.com/office/powerpoint/2010/main" val="427371578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Garso rūšys (III)</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6"/>
            <a:ext cx="9906000" cy="4189864"/>
          </a:xfrm>
        </p:spPr>
        <p:txBody>
          <a:bodyPr>
            <a:normAutofit fontScale="92500" lnSpcReduction="20000"/>
          </a:bodyPr>
          <a:lstStyle/>
          <a:p>
            <a:pPr marL="342900" indent="-342900" algn="ctr">
              <a:buFont typeface="Wingdings" panose="05000000000000000000" pitchFamily="2" charset="2"/>
              <a:buChar char="Ø"/>
            </a:pPr>
            <a:r>
              <a:rPr lang="lt-LT" sz="2300" dirty="0" smtClean="0">
                <a:effectLst>
                  <a:outerShdw blurRad="38100" dist="38100" dir="2700000" algn="tl">
                    <a:srgbClr val="000000">
                      <a:alpha val="43137"/>
                    </a:srgbClr>
                  </a:outerShdw>
                </a:effectLst>
              </a:rPr>
              <a:t>Ultragarsas – garsas, kurio dažnis viršija 20000 hz. Tai labai trumpos bangos, kurių žmogaus ausis nesuvokia.</a:t>
            </a:r>
          </a:p>
          <a:p>
            <a:pPr marL="342900" indent="-342900" algn="ctr">
              <a:buFont typeface="Wingdings" panose="05000000000000000000" pitchFamily="2" charset="2"/>
              <a:buChar char="Ø"/>
            </a:pPr>
            <a:r>
              <a:rPr lang="lt-LT" sz="2300" dirty="0" smtClean="0">
                <a:effectLst>
                  <a:outerShdw blurRad="38100" dist="38100" dir="2700000" algn="tl">
                    <a:srgbClr val="000000">
                      <a:alpha val="43137"/>
                    </a:srgbClr>
                  </a:outerShdw>
                </a:effectLst>
              </a:rPr>
              <a:t>Ultragarso šaltiniai : </a:t>
            </a:r>
            <a:r>
              <a:rPr lang="lt-LT" sz="2400" dirty="0">
                <a:effectLst>
                  <a:outerShdw blurRad="38100" dist="38100" dir="2700000" algn="tl">
                    <a:srgbClr val="000000">
                      <a:alpha val="43137"/>
                    </a:srgbClr>
                  </a:outerShdw>
                </a:effectLst>
              </a:rPr>
              <a:t> pramoninės sirenos, mažų matmenų kamertonai, specialūs </a:t>
            </a:r>
            <a:r>
              <a:rPr lang="lt-LT" sz="2400" dirty="0" smtClean="0">
                <a:effectLst>
                  <a:outerShdw blurRad="38100" dist="38100" dir="2700000" algn="tl">
                    <a:srgbClr val="000000">
                      <a:alpha val="43137"/>
                    </a:srgbClr>
                  </a:outerShdw>
                </a:effectLst>
              </a:rPr>
              <a:t>švilpukai.</a:t>
            </a:r>
          </a:p>
          <a:p>
            <a:pPr marL="342900" indent="-342900" algn="ctr">
              <a:buFont typeface="Wingdings" panose="05000000000000000000" pitchFamily="2" charset="2"/>
              <a:buChar char="Ø"/>
            </a:pPr>
            <a:r>
              <a:rPr lang="lt-LT" sz="2400" dirty="0" smtClean="0">
                <a:effectLst>
                  <a:outerShdw blurRad="38100" dist="38100" dir="2700000" algn="tl">
                    <a:srgbClr val="000000">
                      <a:alpha val="43137"/>
                    </a:srgbClr>
                  </a:outerShdw>
                </a:effectLst>
              </a:rPr>
              <a:t>Ultragarsas padeda diagnozuoti įvairias ligas medicinoje, echoskopiniu tyrimu apžiūrėti dar negimusį kūdikį, gydyti vėžį bei uždegimus. Taip pat juo gali būti sterilizuojami maisto produktai, ultragarso pagalba galima lituoti, virinti, valyti paviršius, apdirbti kietas arba trapias medžiagas.</a:t>
            </a:r>
          </a:p>
          <a:p>
            <a:pPr marL="342900" indent="-342900" algn="ctr">
              <a:buFont typeface="Wingdings" panose="05000000000000000000" pitchFamily="2" charset="2"/>
              <a:buChar char="Ø"/>
            </a:pPr>
            <a:r>
              <a:rPr lang="lt-LT" sz="2400" dirty="0" smtClean="0">
                <a:effectLst>
                  <a:outerShdw blurRad="38100" dist="38100" dir="2700000" algn="tl">
                    <a:srgbClr val="000000">
                      <a:alpha val="43137"/>
                    </a:srgbClr>
                  </a:outerShdw>
                </a:effectLst>
              </a:rPr>
              <a:t>Taip pat ši garso rūšis yra pritaikoma echolotuose, ultragarsiniuose lokatoriuose bei defektoskopuose.</a:t>
            </a:r>
            <a:endParaRPr lang="lt-LT" sz="23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1274900" y="343427"/>
            <a:ext cx="2420655" cy="1826495"/>
          </a:xfrm>
          <a:prstGeom prst="rect">
            <a:avLst/>
          </a:prstGeom>
        </p:spPr>
      </p:pic>
      <p:pic>
        <p:nvPicPr>
          <p:cNvPr id="5" name="Picture 4"/>
          <p:cNvPicPr>
            <a:picLocks noChangeAspect="1"/>
          </p:cNvPicPr>
          <p:nvPr/>
        </p:nvPicPr>
        <p:blipFill>
          <a:blip r:embed="rId3"/>
          <a:stretch>
            <a:fillRect/>
          </a:stretch>
        </p:blipFill>
        <p:spPr>
          <a:xfrm>
            <a:off x="8670353" y="343427"/>
            <a:ext cx="2540830" cy="1867510"/>
          </a:xfrm>
          <a:prstGeom prst="rect">
            <a:avLst/>
          </a:prstGeom>
        </p:spPr>
      </p:pic>
      <p:sp>
        <p:nvSpPr>
          <p:cNvPr id="7" name="Slide Number Placeholder 6"/>
          <p:cNvSpPr>
            <a:spLocks noGrp="1"/>
          </p:cNvSpPr>
          <p:nvPr>
            <p:ph type="sldNum" sz="quarter" idx="12"/>
          </p:nvPr>
        </p:nvSpPr>
        <p:spPr/>
        <p:txBody>
          <a:bodyPr/>
          <a:lstStyle/>
          <a:p>
            <a:fld id="{0D5F3E2B-F39F-45E2-8882-B4A97BB2747C}" type="slidenum">
              <a:rPr lang="lt-LT" smtClean="0"/>
              <a:t>33</a:t>
            </a:fld>
            <a:endParaRPr lang="lt-LT"/>
          </a:p>
        </p:txBody>
      </p:sp>
    </p:spTree>
    <p:extLst>
      <p:ext uri="{BB962C8B-B14F-4D97-AF65-F5344CB8AC3E}">
        <p14:creationId xmlns:p14="http://schemas.microsoft.com/office/powerpoint/2010/main" val="28633398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Garso rūšys (IV)</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6"/>
            <a:ext cx="9906000" cy="4189864"/>
          </a:xfrm>
        </p:spPr>
        <p:txBody>
          <a:bodyPr>
            <a:normAutofit/>
          </a:bodyPr>
          <a:lstStyle/>
          <a:p>
            <a:pPr marL="342900" indent="-342900" algn="ctr">
              <a:buFont typeface="Wingdings" panose="05000000000000000000" pitchFamily="2" charset="2"/>
              <a:buChar char="Ø"/>
            </a:pPr>
            <a:r>
              <a:rPr lang="lt-LT" sz="2300" dirty="0" smtClean="0">
                <a:effectLst>
                  <a:outerShdw blurRad="38100" dist="38100" dir="2700000" algn="tl">
                    <a:srgbClr val="000000">
                      <a:alpha val="43137"/>
                    </a:srgbClr>
                  </a:outerShdw>
                </a:effectLst>
              </a:rPr>
              <a:t>Triukšmas – sudėtingi, netvarkingai kintantys garsai, iš kurių beveik neįmanoma išskirti pavienių tonų. </a:t>
            </a:r>
          </a:p>
          <a:p>
            <a:pPr marL="342900" indent="-342900" algn="ctr">
              <a:buFont typeface="Wingdings" panose="05000000000000000000" pitchFamily="2" charset="2"/>
              <a:buChar char="Ø"/>
            </a:pPr>
            <a:r>
              <a:rPr lang="lt-LT" sz="2300" dirty="0" smtClean="0">
                <a:effectLst>
                  <a:outerShdw blurRad="38100" dist="38100" dir="2700000" algn="tl">
                    <a:srgbClr val="000000">
                      <a:alpha val="43137"/>
                    </a:srgbClr>
                  </a:outerShdw>
                </a:effectLst>
              </a:rPr>
              <a:t>Triukšmo pavyzdžiai : NETEPTŲ DURŲ VYRIŲ GIRGŽDESYS, GAMYKLOS MAŠINŲ BILDESYS, VAŽIUOJANČIŲ AUTOMOBILIŲ ŪŽESYS BEI VEIKIANČIO TRAKTORIAUS TARŠKEYS.</a:t>
            </a:r>
          </a:p>
          <a:p>
            <a:pPr marL="342900" indent="-342900" algn="ctr">
              <a:buFont typeface="Wingdings" panose="05000000000000000000" pitchFamily="2" charset="2"/>
              <a:buChar char="Ø"/>
            </a:pPr>
            <a:r>
              <a:rPr lang="lt-LT" sz="2300" dirty="0" smtClean="0">
                <a:effectLst>
                  <a:outerShdw blurRad="38100" dist="38100" dir="2700000" algn="tl">
                    <a:srgbClr val="000000">
                      <a:alpha val="43137"/>
                    </a:srgbClr>
                  </a:outerShdw>
                </a:effectLst>
              </a:rPr>
              <a:t>Stiprus ilgalaikis triukšmas kenkia žmonių sveikatai : mažina jų darbingumą, sukelia triukšmaligę, pažeidžiančią centrinę nervų sistemą (CNS) bei širdies ir kraujagyslių sistemą.</a:t>
            </a:r>
          </a:p>
          <a:p>
            <a:pPr marL="342900" indent="-342900" algn="ctr">
              <a:buFont typeface="Wingdings" panose="05000000000000000000" pitchFamily="2" charset="2"/>
              <a:buChar char="Ø"/>
            </a:pPr>
            <a:endParaRPr lang="lt-LT" sz="2300" dirty="0">
              <a:effectLst>
                <a:outerShdw blurRad="38100" dist="38100" dir="2700000" algn="tl">
                  <a:srgbClr val="000000">
                    <a:alpha val="43137"/>
                  </a:srgbClr>
                </a:outerShdw>
              </a:effectLst>
            </a:endParaRPr>
          </a:p>
        </p:txBody>
      </p:sp>
      <p:pic>
        <p:nvPicPr>
          <p:cNvPr id="6" name="Picture 5"/>
          <p:cNvPicPr>
            <a:picLocks noChangeAspect="1"/>
          </p:cNvPicPr>
          <p:nvPr/>
        </p:nvPicPr>
        <p:blipFill>
          <a:blip r:embed="rId2"/>
          <a:stretch>
            <a:fillRect/>
          </a:stretch>
        </p:blipFill>
        <p:spPr>
          <a:xfrm>
            <a:off x="8526367" y="216942"/>
            <a:ext cx="2521044" cy="1888782"/>
          </a:xfrm>
          <a:prstGeom prst="rect">
            <a:avLst/>
          </a:prstGeom>
        </p:spPr>
      </p:pic>
      <p:pic>
        <p:nvPicPr>
          <p:cNvPr id="7" name="Picture 6"/>
          <p:cNvPicPr>
            <a:picLocks noChangeAspect="1"/>
          </p:cNvPicPr>
          <p:nvPr/>
        </p:nvPicPr>
        <p:blipFill>
          <a:blip r:embed="rId3"/>
          <a:stretch>
            <a:fillRect/>
          </a:stretch>
        </p:blipFill>
        <p:spPr>
          <a:xfrm>
            <a:off x="977637" y="673669"/>
            <a:ext cx="2720905" cy="1432055"/>
          </a:xfrm>
          <a:prstGeom prst="rect">
            <a:avLst/>
          </a:prstGeom>
        </p:spPr>
      </p:pic>
      <p:sp>
        <p:nvSpPr>
          <p:cNvPr id="5" name="Slide Number Placeholder 4"/>
          <p:cNvSpPr>
            <a:spLocks noGrp="1"/>
          </p:cNvSpPr>
          <p:nvPr>
            <p:ph type="sldNum" sz="quarter" idx="12"/>
          </p:nvPr>
        </p:nvSpPr>
        <p:spPr/>
        <p:txBody>
          <a:bodyPr/>
          <a:lstStyle/>
          <a:p>
            <a:fld id="{0D5F3E2B-F39F-45E2-8882-B4A97BB2747C}" type="slidenum">
              <a:rPr lang="lt-LT" smtClean="0"/>
              <a:t>34</a:t>
            </a:fld>
            <a:endParaRPr lang="lt-LT"/>
          </a:p>
        </p:txBody>
      </p:sp>
    </p:spTree>
    <p:extLst>
      <p:ext uri="{BB962C8B-B14F-4D97-AF65-F5344CB8AC3E}">
        <p14:creationId xmlns:p14="http://schemas.microsoft.com/office/powerpoint/2010/main" val="217646471"/>
      </p:ext>
    </p:extLst>
  </p:cSld>
  <p:clrMapOvr>
    <a:masterClrMapping/>
  </p:clrMapOvr>
  <p:transition spd="slow">
    <p:push dir="u"/>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879" y="70885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Tonas. Tono aukštis.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320136" y="1492687"/>
            <a:ext cx="9906000" cy="3588201"/>
          </a:xfrm>
        </p:spPr>
        <p:txBody>
          <a:bodyPr>
            <a:normAutofit/>
          </a:bodyPr>
          <a:lstStyle/>
          <a:p>
            <a:pPr algn="ctr"/>
            <a:r>
              <a:rPr lang="lt-LT" sz="2300" dirty="0" smtClean="0">
                <a:effectLst>
                  <a:outerShdw blurRad="38100" dist="38100" dir="2700000" algn="tl">
                    <a:srgbClr val="000000">
                      <a:alpha val="43137"/>
                    </a:srgbClr>
                  </a:outerShdw>
                </a:effectLst>
              </a:rPr>
              <a:t>Garsas vadinamas tonu, jei jis yra tik vieno dažnio banga (grynas garsas)</a:t>
            </a:r>
          </a:p>
          <a:p>
            <a:pPr algn="ctr"/>
            <a:r>
              <a:rPr lang="lt-LT" sz="2300" dirty="0" smtClean="0">
                <a:effectLst>
                  <a:outerShdw blurRad="38100" dist="38100" dir="2700000" algn="tl">
                    <a:srgbClr val="000000">
                      <a:alpha val="43137"/>
                    </a:srgbClr>
                  </a:outerShdw>
                </a:effectLst>
              </a:rPr>
              <a:t>Tono aukščiu vadinamas garso požymis, kurį lemia virpesių dažnis. Kuo dažniau suvirpa kūnas, tuo jo garsas yra aukštesnis.</a:t>
            </a:r>
          </a:p>
          <a:p>
            <a:pPr algn="ctr"/>
            <a:r>
              <a:rPr lang="lt-LT" sz="2300" u="sng" dirty="0" smtClean="0">
                <a:solidFill>
                  <a:srgbClr val="FFC000"/>
                </a:solidFill>
                <a:effectLst>
                  <a:outerShdw blurRad="38100" dist="38100" dir="2700000" algn="tl">
                    <a:srgbClr val="000000">
                      <a:alpha val="43137"/>
                    </a:srgbClr>
                  </a:outerShdw>
                </a:effectLst>
              </a:rPr>
              <a:t>Dainininkų balsų tonų dažnis ir bangos ilgis</a:t>
            </a:r>
          </a:p>
        </p:txBody>
      </p:sp>
      <p:pic>
        <p:nvPicPr>
          <p:cNvPr id="4" name="Picture 3"/>
          <p:cNvPicPr>
            <a:picLocks noChangeAspect="1"/>
          </p:cNvPicPr>
          <p:nvPr/>
        </p:nvPicPr>
        <p:blipFill>
          <a:blip r:embed="rId2"/>
          <a:stretch>
            <a:fillRect/>
          </a:stretch>
        </p:blipFill>
        <p:spPr>
          <a:xfrm>
            <a:off x="3792040" y="4022278"/>
            <a:ext cx="4237677" cy="2728533"/>
          </a:xfrm>
          <a:prstGeom prst="rect">
            <a:avLst/>
          </a:prstGeom>
        </p:spPr>
      </p:pic>
      <p:sp>
        <p:nvSpPr>
          <p:cNvPr id="5" name="Rectangle 4"/>
          <p:cNvSpPr/>
          <p:nvPr/>
        </p:nvSpPr>
        <p:spPr>
          <a:xfrm>
            <a:off x="6163954" y="5107453"/>
            <a:ext cx="218364" cy="44914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t-LT"/>
          </a:p>
        </p:txBody>
      </p:sp>
      <p:sp>
        <p:nvSpPr>
          <p:cNvPr id="6" name="Rectangle 5"/>
          <p:cNvSpPr/>
          <p:nvPr/>
        </p:nvSpPr>
        <p:spPr>
          <a:xfrm>
            <a:off x="6470379" y="5444312"/>
            <a:ext cx="723331" cy="224573"/>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lt-LT"/>
          </a:p>
        </p:txBody>
      </p:sp>
      <p:sp>
        <p:nvSpPr>
          <p:cNvPr id="7" name="Rectangle 6"/>
          <p:cNvSpPr/>
          <p:nvPr/>
        </p:nvSpPr>
        <p:spPr>
          <a:xfrm>
            <a:off x="7492621" y="6032310"/>
            <a:ext cx="586854" cy="4230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t-LT"/>
          </a:p>
        </p:txBody>
      </p:sp>
      <p:pic>
        <p:nvPicPr>
          <p:cNvPr id="6146" name="Picture 2" descr="https://cnx.org/resources/3255fdfd457b56d4ac1885fa0ffc56f37ee450f7/noisevston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6689" y="4127831"/>
            <a:ext cx="3023895" cy="17889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9" name="Slide Number Placeholder 8"/>
          <p:cNvSpPr>
            <a:spLocks noGrp="1"/>
          </p:cNvSpPr>
          <p:nvPr>
            <p:ph type="sldNum" sz="quarter" idx="12"/>
          </p:nvPr>
        </p:nvSpPr>
        <p:spPr/>
        <p:txBody>
          <a:bodyPr/>
          <a:lstStyle/>
          <a:p>
            <a:fld id="{0D5F3E2B-F39F-45E2-8882-B4A97BB2747C}" type="slidenum">
              <a:rPr lang="lt-LT" smtClean="0"/>
              <a:t>35</a:t>
            </a:fld>
            <a:endParaRPr lang="lt-LT"/>
          </a:p>
        </p:txBody>
      </p:sp>
    </p:spTree>
    <p:extLst>
      <p:ext uri="{BB962C8B-B14F-4D97-AF65-F5344CB8AC3E}">
        <p14:creationId xmlns:p14="http://schemas.microsoft.com/office/powerpoint/2010/main" val="2000805566"/>
      </p:ext>
    </p:extLst>
  </p:cSld>
  <p:clrMapOvr>
    <a:masterClrMapping/>
  </p:clrMapOvr>
  <p:transition spd="slow">
    <p:comb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Garso tembras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algn="ctr"/>
            <a:r>
              <a:rPr lang="lt-LT" sz="2400" dirty="0" smtClean="0">
                <a:effectLst>
                  <a:outerShdw blurRad="38100" dist="38100" dir="2700000" algn="tl">
                    <a:srgbClr val="000000">
                      <a:alpha val="43137"/>
                    </a:srgbClr>
                  </a:outerShdw>
                </a:effectLst>
              </a:rPr>
              <a:t>Įvairių muzikos instrumentų skleidžiami tonai būna skirtingi : </a:t>
            </a:r>
          </a:p>
          <a:p>
            <a:pPr algn="ctr"/>
            <a:r>
              <a:rPr lang="lt-LT" sz="2400" dirty="0" smtClean="0">
                <a:effectLst>
                  <a:outerShdw blurRad="38100" dist="38100" dir="2700000" algn="tl">
                    <a:srgbClr val="000000">
                      <a:alpha val="43137"/>
                    </a:srgbClr>
                  </a:outerShdw>
                </a:effectLst>
              </a:rPr>
              <a:t>vienoks – birbynės, kitoks – fortepijono. Netgi stradivarijaus smuiko skambesys skiriasi nuo guarneri smuiko. Žmonių balso skambesys taip pat skiriasi. Šis skleidžiamo garso atspalvis vadinamas tembru. Jį salygoja pagrindinį toną papildantys aukštesni tonai, vadinami virštoniais. Kuo daugiau virštonių, tuo garso tembras yra turtingesnis.</a:t>
            </a:r>
            <a:endParaRPr lang="lt-LT" sz="2400" dirty="0">
              <a:effectLst>
                <a:outerShdw blurRad="38100" dist="38100" dir="2700000" algn="tl">
                  <a:srgbClr val="000000">
                    <a:alpha val="43137"/>
                  </a:srgbClr>
                </a:outerShdw>
              </a:effectLst>
            </a:endParaRPr>
          </a:p>
        </p:txBody>
      </p:sp>
      <p:pic>
        <p:nvPicPr>
          <p:cNvPr id="6" name="Picture 5"/>
          <p:cNvPicPr>
            <a:picLocks noChangeAspect="1"/>
          </p:cNvPicPr>
          <p:nvPr/>
        </p:nvPicPr>
        <p:blipFill>
          <a:blip r:embed="rId2"/>
          <a:stretch>
            <a:fillRect/>
          </a:stretch>
        </p:blipFill>
        <p:spPr>
          <a:xfrm>
            <a:off x="1045877" y="111102"/>
            <a:ext cx="2754694" cy="2102750"/>
          </a:xfrm>
          <a:prstGeom prst="rect">
            <a:avLst/>
          </a:prstGeom>
        </p:spPr>
      </p:pic>
      <p:pic>
        <p:nvPicPr>
          <p:cNvPr id="7" name="Picture 6"/>
          <p:cNvPicPr>
            <a:picLocks noChangeAspect="1"/>
          </p:cNvPicPr>
          <p:nvPr/>
        </p:nvPicPr>
        <p:blipFill>
          <a:blip r:embed="rId3"/>
          <a:stretch>
            <a:fillRect/>
          </a:stretch>
        </p:blipFill>
        <p:spPr>
          <a:xfrm>
            <a:off x="8475259" y="111102"/>
            <a:ext cx="1845008" cy="2108580"/>
          </a:xfrm>
          <a:prstGeom prst="rect">
            <a:avLst/>
          </a:prstGeom>
        </p:spPr>
      </p:pic>
      <p:sp>
        <p:nvSpPr>
          <p:cNvPr id="5" name="Slide Number Placeholder 4"/>
          <p:cNvSpPr>
            <a:spLocks noGrp="1"/>
          </p:cNvSpPr>
          <p:nvPr>
            <p:ph type="sldNum" sz="quarter" idx="12"/>
          </p:nvPr>
        </p:nvSpPr>
        <p:spPr/>
        <p:txBody>
          <a:bodyPr/>
          <a:lstStyle/>
          <a:p>
            <a:fld id="{0D5F3E2B-F39F-45E2-8882-B4A97BB2747C}" type="slidenum">
              <a:rPr lang="lt-LT" smtClean="0"/>
              <a:t>36</a:t>
            </a:fld>
            <a:endParaRPr lang="lt-LT"/>
          </a:p>
        </p:txBody>
      </p:sp>
    </p:spTree>
    <p:extLst>
      <p:ext uri="{BB962C8B-B14F-4D97-AF65-F5344CB8AC3E}">
        <p14:creationId xmlns:p14="http://schemas.microsoft.com/office/powerpoint/2010/main" val="35246151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Garso stipris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fontScale="92500" lnSpcReduction="10000"/>
          </a:bodyPr>
          <a:lstStyle/>
          <a:p>
            <a:pPr marL="342900" indent="-342900" algn="ctr">
              <a:buFont typeface="Wingdings" panose="05000000000000000000" pitchFamily="2" charset="2"/>
              <a:buChar char="v"/>
            </a:pPr>
            <a:r>
              <a:rPr lang="lt-LT" sz="2300" dirty="0" smtClean="0">
                <a:effectLst>
                  <a:outerShdw blurRad="38100" dist="38100" dir="2700000" algn="tl">
                    <a:srgbClr val="000000">
                      <a:alpha val="43137"/>
                    </a:srgbClr>
                  </a:outerShdw>
                </a:effectLst>
              </a:rPr>
              <a:t>Energijos kiekis, kurį garso banga per vienetinį laiko tarpą perneša pro vienetinį plotą, statmeną bangos sklidimo krypčiai, vadinamas garso stipriu.</a:t>
            </a:r>
          </a:p>
          <a:p>
            <a:pPr marL="342900" indent="-342900" algn="ctr">
              <a:buFont typeface="Wingdings" panose="05000000000000000000" pitchFamily="2" charset="2"/>
              <a:buChar char="v"/>
            </a:pPr>
            <a:r>
              <a:rPr lang="lt-LT" sz="2300" dirty="0" smtClean="0">
                <a:effectLst>
                  <a:outerShdw blurRad="38100" dist="38100" dir="2700000" algn="tl">
                    <a:srgbClr val="000000">
                      <a:alpha val="43137"/>
                    </a:srgbClr>
                  </a:outerShdw>
                </a:effectLst>
              </a:rPr>
              <a:t>Garso stipris priklauso nuo virpesių amplitudės bei dažnio</a:t>
            </a:r>
          </a:p>
          <a:p>
            <a:pPr marL="342900" indent="-342900" algn="ctr">
              <a:buFont typeface="Wingdings" panose="05000000000000000000" pitchFamily="2" charset="2"/>
              <a:buChar char="v"/>
            </a:pPr>
            <a:r>
              <a:rPr lang="lt-LT" sz="2300" dirty="0" smtClean="0">
                <a:effectLst>
                  <a:outerShdw blurRad="38100" dist="38100" dir="2700000" algn="tl">
                    <a:srgbClr val="000000">
                      <a:alpha val="43137"/>
                    </a:srgbClr>
                  </a:outerShdw>
                </a:effectLst>
              </a:rPr>
              <a:t>Girdos slenkstis – silpniausias žmogui girdimas garsas</a:t>
            </a:r>
            <a:endParaRPr lang="en-US" sz="2300" dirty="0" smtClean="0">
              <a:effectLst>
                <a:outerShdw blurRad="38100" dist="38100" dir="2700000" algn="tl">
                  <a:srgbClr val="000000">
                    <a:alpha val="43137"/>
                  </a:srgbClr>
                </a:outerShdw>
              </a:effectLst>
            </a:endParaRPr>
          </a:p>
          <a:p>
            <a:pPr algn="ctr"/>
            <a:r>
              <a:rPr lang="lt-LT" sz="2300" dirty="0" smtClean="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10</a:t>
            </a:r>
            <a:r>
              <a:rPr lang="lt-LT" sz="2400" baseline="30000" dirty="0" smtClean="0">
                <a:effectLst>
                  <a:outerShdw blurRad="38100" dist="38100" dir="2700000" algn="tl">
                    <a:srgbClr val="000000">
                      <a:alpha val="43137"/>
                    </a:srgbClr>
                  </a:outerShdw>
                </a:effectLst>
              </a:rPr>
              <a:t>-12</a:t>
            </a:r>
            <a:r>
              <a:rPr lang="lt-LT" sz="2400" dirty="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W/</a:t>
            </a:r>
            <a:r>
              <a:rPr lang="en-US" sz="2400" dirty="0" smtClean="0">
                <a:effectLst>
                  <a:outerShdw blurRad="38100" dist="38100" dir="2700000" algn="tl">
                    <a:srgbClr val="000000">
                      <a:alpha val="43137"/>
                    </a:srgbClr>
                  </a:outerShdw>
                </a:effectLst>
              </a:rPr>
              <a:t>m</a:t>
            </a:r>
            <a:r>
              <a:rPr lang="lt-LT" sz="2400" dirty="0" smtClean="0">
                <a:effectLst>
                  <a:outerShdw blurRad="38100" dist="38100" dir="2700000" algn="tl">
                    <a:srgbClr val="000000">
                      <a:alpha val="43137"/>
                    </a:srgbClr>
                  </a:outerShdw>
                </a:effectLst>
              </a:rPr>
              <a:t>²</a:t>
            </a:r>
            <a:r>
              <a:rPr lang="en-US" sz="2400" dirty="0" smtClean="0">
                <a:effectLst>
                  <a:outerShdw blurRad="38100" dist="38100" dir="2700000" algn="tl">
                    <a:srgbClr val="000000">
                      <a:alpha val="43137"/>
                    </a:srgbClr>
                  </a:outerShdw>
                </a:effectLst>
              </a:rPr>
              <a:t>)</a:t>
            </a:r>
            <a:endParaRPr lang="en-US" sz="2300" dirty="0">
              <a:effectLst>
                <a:outerShdw blurRad="38100" dist="38100" dir="2700000" algn="tl">
                  <a:srgbClr val="000000">
                    <a:alpha val="43137"/>
                  </a:srgbClr>
                </a:outerShdw>
              </a:effectLst>
            </a:endParaRPr>
          </a:p>
          <a:p>
            <a:pPr marL="342900" indent="-342900" algn="ctr">
              <a:buFont typeface="Wingdings" panose="05000000000000000000" pitchFamily="2" charset="2"/>
              <a:buChar char="v"/>
            </a:pPr>
            <a:r>
              <a:rPr lang="en-US" sz="2400" dirty="0" err="1" smtClean="0">
                <a:effectLst>
                  <a:outerShdw blurRad="38100" dist="38100" dir="2700000" algn="tl">
                    <a:srgbClr val="000000">
                      <a:alpha val="43137"/>
                    </a:srgbClr>
                  </a:outerShdw>
                </a:effectLst>
              </a:rPr>
              <a:t>Skausmo</a:t>
            </a:r>
            <a:r>
              <a:rPr lang="en-US" sz="2400" dirty="0" smtClean="0">
                <a:effectLst>
                  <a:outerShdw blurRad="38100" dist="38100" dir="2700000" algn="tl">
                    <a:srgbClr val="000000">
                      <a:alpha val="43137"/>
                    </a:srgbClr>
                  </a:outerShdw>
                </a:effectLst>
              </a:rPr>
              <a:t> </a:t>
            </a:r>
            <a:r>
              <a:rPr lang="en-US" sz="2400" dirty="0" err="1" smtClean="0">
                <a:effectLst>
                  <a:outerShdw blurRad="38100" dist="38100" dir="2700000" algn="tl">
                    <a:srgbClr val="000000">
                      <a:alpha val="43137"/>
                    </a:srgbClr>
                  </a:outerShdw>
                </a:effectLst>
              </a:rPr>
              <a:t>slenkstis</a:t>
            </a:r>
            <a:r>
              <a:rPr lang="en-US" sz="2400" dirty="0" smtClean="0">
                <a:effectLst>
                  <a:outerShdw blurRad="38100" dist="38100" dir="2700000" algn="tl">
                    <a:srgbClr val="000000">
                      <a:alpha val="43137"/>
                    </a:srgbClr>
                  </a:outerShdw>
                </a:effectLst>
              </a:rPr>
              <a:t> – </a:t>
            </a:r>
            <a:r>
              <a:rPr lang="en-US" sz="2400" dirty="0" err="1" smtClean="0">
                <a:effectLst>
                  <a:outerShdw blurRad="38100" dist="38100" dir="2700000" algn="tl">
                    <a:srgbClr val="000000">
                      <a:alpha val="43137"/>
                    </a:srgbClr>
                  </a:outerShdw>
                </a:effectLst>
              </a:rPr>
              <a:t>toks</a:t>
            </a:r>
            <a:r>
              <a:rPr lang="en-US" sz="2400" dirty="0" smtClean="0">
                <a:effectLst>
                  <a:outerShdw blurRad="38100" dist="38100" dir="2700000" algn="tl">
                    <a:srgbClr val="000000">
                      <a:alpha val="43137"/>
                    </a:srgbClr>
                  </a:outerShdw>
                </a:effectLst>
              </a:rPr>
              <a:t> </a:t>
            </a:r>
            <a:r>
              <a:rPr lang="en-US" sz="2400" dirty="0" err="1" smtClean="0">
                <a:effectLst>
                  <a:outerShdw blurRad="38100" dist="38100" dir="2700000" algn="tl">
                    <a:srgbClr val="000000">
                      <a:alpha val="43137"/>
                    </a:srgbClr>
                  </a:outerShdw>
                </a:effectLst>
              </a:rPr>
              <a:t>garso</a:t>
            </a:r>
            <a:r>
              <a:rPr lang="en-US" sz="2400" dirty="0" smtClean="0">
                <a:effectLst>
                  <a:outerShdw blurRad="38100" dist="38100" dir="2700000" algn="tl">
                    <a:srgbClr val="000000">
                      <a:alpha val="43137"/>
                    </a:srgbClr>
                  </a:outerShdw>
                </a:effectLst>
              </a:rPr>
              <a:t> </a:t>
            </a:r>
            <a:r>
              <a:rPr lang="en-US" sz="2400" dirty="0" err="1" smtClean="0">
                <a:effectLst>
                  <a:outerShdw blurRad="38100" dist="38100" dir="2700000" algn="tl">
                    <a:srgbClr val="000000">
                      <a:alpha val="43137"/>
                    </a:srgbClr>
                  </a:outerShdw>
                </a:effectLst>
              </a:rPr>
              <a:t>stipris</a:t>
            </a:r>
            <a:r>
              <a:rPr lang="en-US" sz="2400" dirty="0" smtClean="0">
                <a:effectLst>
                  <a:outerShdw blurRad="38100" dist="38100" dir="2700000" algn="tl">
                    <a:srgbClr val="000000">
                      <a:alpha val="43137"/>
                    </a:srgbClr>
                  </a:outerShdw>
                </a:effectLst>
              </a:rPr>
              <a:t>, kai </a:t>
            </a:r>
            <a:r>
              <a:rPr lang="lt-LT" sz="2400" dirty="0" smtClean="0">
                <a:effectLst>
                  <a:outerShdw blurRad="38100" dist="38100" dir="2700000" algn="tl">
                    <a:srgbClr val="000000">
                      <a:alpha val="43137"/>
                    </a:srgbClr>
                  </a:outerShdw>
                </a:effectLst>
              </a:rPr>
              <a:t>žmogus jaučia skausmą ausyse (</a:t>
            </a:r>
            <a:r>
              <a:rPr lang="lt-LT" sz="2400" dirty="0">
                <a:effectLst>
                  <a:outerShdw blurRad="38100" dist="38100" dir="2700000" algn="tl">
                    <a:srgbClr val="000000">
                      <a:alpha val="43137"/>
                    </a:srgbClr>
                  </a:outerShdw>
                </a:effectLst>
              </a:rPr>
              <a:t>10 </a:t>
            </a:r>
            <a:r>
              <a:rPr lang="lt-LT" sz="2400" dirty="0" smtClean="0">
                <a:effectLst>
                  <a:outerShdw blurRad="38100" dist="38100" dir="2700000" algn="tl">
                    <a:srgbClr val="000000">
                      <a:alpha val="43137"/>
                    </a:srgbClr>
                  </a:outerShdw>
                </a:effectLst>
              </a:rPr>
              <a:t>W/m²)</a:t>
            </a:r>
            <a:endParaRPr lang="en-US" sz="2400" dirty="0" smtClean="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4624042" y="482872"/>
            <a:ext cx="2940737" cy="936354"/>
          </a:xfrm>
          <a:prstGeom prst="rect">
            <a:avLst/>
          </a:prstGeom>
        </p:spPr>
      </p:pic>
      <p:pic>
        <p:nvPicPr>
          <p:cNvPr id="1026" name="Picture 2" descr="http://www.songsofthecosmos.com/images/acoustic_intensity.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3163" y="329895"/>
            <a:ext cx="3667125" cy="17145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6" name="Slide Number Placeholder 5"/>
          <p:cNvSpPr>
            <a:spLocks noGrp="1"/>
          </p:cNvSpPr>
          <p:nvPr>
            <p:ph type="sldNum" sz="quarter" idx="12"/>
          </p:nvPr>
        </p:nvSpPr>
        <p:spPr/>
        <p:txBody>
          <a:bodyPr/>
          <a:lstStyle/>
          <a:p>
            <a:fld id="{0D5F3E2B-F39F-45E2-8882-B4A97BB2747C}" type="slidenum">
              <a:rPr lang="lt-LT" smtClean="0"/>
              <a:t>37</a:t>
            </a:fld>
            <a:endParaRPr lang="lt-LT"/>
          </a:p>
        </p:txBody>
      </p:sp>
    </p:spTree>
    <p:extLst>
      <p:ext uri="{BB962C8B-B14F-4D97-AF65-F5344CB8AC3E}">
        <p14:creationId xmlns:p14="http://schemas.microsoft.com/office/powerpoint/2010/main" val="207417907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Garsumas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342900" indent="-342900" algn="ctr">
              <a:buFont typeface="Wingdings" panose="05000000000000000000" pitchFamily="2" charset="2"/>
              <a:buChar char="Ø"/>
            </a:pPr>
            <a:r>
              <a:rPr lang="lt-LT" sz="2300" dirty="0" smtClean="0">
                <a:effectLst>
                  <a:outerShdw blurRad="38100" dist="38100" dir="2700000" algn="tl">
                    <a:srgbClr val="000000">
                      <a:alpha val="43137"/>
                    </a:srgbClr>
                  </a:outerShdw>
                </a:effectLst>
              </a:rPr>
              <a:t>Garsumas apibūdina klausos organais girdimo garso pojūtį. </a:t>
            </a:r>
          </a:p>
          <a:p>
            <a:pPr marL="342900" indent="-342900" algn="ctr">
              <a:buFont typeface="Wingdings" panose="05000000000000000000" pitchFamily="2" charset="2"/>
              <a:buChar char="Ø"/>
            </a:pPr>
            <a:r>
              <a:rPr lang="lt-LT" sz="2300" dirty="0" smtClean="0">
                <a:effectLst>
                  <a:outerShdw blurRad="38100" dist="38100" dir="2700000" algn="tl">
                    <a:srgbClr val="000000">
                      <a:alpha val="43137"/>
                    </a:srgbClr>
                  </a:outerShdw>
                </a:effectLst>
              </a:rPr>
              <a:t>Šis dydis yra subjektyvi garso charakteristika, susijusi su objektyvia jo charakteristika – garso stipriu.</a:t>
            </a:r>
          </a:p>
          <a:p>
            <a:pPr marL="342900" indent="-342900" algn="ctr">
              <a:buFont typeface="Wingdings" panose="05000000000000000000" pitchFamily="2" charset="2"/>
              <a:buChar char="Ø"/>
            </a:pPr>
            <a:r>
              <a:rPr lang="lt-LT" sz="2300" dirty="0" smtClean="0">
                <a:effectLst>
                  <a:outerShdw blurRad="38100" dist="38100" dir="2700000" algn="tl">
                    <a:srgbClr val="000000">
                      <a:alpha val="43137"/>
                    </a:srgbClr>
                  </a:outerShdw>
                </a:effectLst>
              </a:rPr>
              <a:t>Kuo amplitudė yra didesnė, tuo didesnis yra ir garsumas.</a:t>
            </a:r>
          </a:p>
          <a:p>
            <a:pPr marL="342900" indent="-342900" algn="ctr">
              <a:buFont typeface="Wingdings" panose="05000000000000000000" pitchFamily="2" charset="2"/>
              <a:buChar char="Ø"/>
            </a:pPr>
            <a:r>
              <a:rPr lang="lt-LT" sz="2300" dirty="0" smtClean="0">
                <a:effectLst>
                  <a:outerShdw blurRad="38100" dist="38100" dir="2700000" algn="tl">
                    <a:srgbClr val="000000">
                      <a:alpha val="43137"/>
                    </a:srgbClr>
                  </a:outerShdw>
                </a:effectLst>
              </a:rPr>
              <a:t>Garsumas matuojamas belais (pavadinimas duotas pagerbiant išradėją A. G. Belą). Praktikoje dažniau vartojamas dešimt kartų mažesnis vienetas – decibelas.</a:t>
            </a:r>
            <a:endParaRPr lang="lt-LT" sz="2300" dirty="0">
              <a:effectLst>
                <a:outerShdw blurRad="38100" dist="38100" dir="2700000" algn="tl">
                  <a:srgbClr val="000000">
                    <a:alpha val="43137"/>
                  </a:srgbClr>
                </a:outerShdw>
              </a:effectLst>
            </a:endParaRPr>
          </a:p>
        </p:txBody>
      </p:sp>
      <p:pic>
        <p:nvPicPr>
          <p:cNvPr id="2050" name="Picture 2" descr="https://lh5.ggpht.com/bYNXhbyIo4vEQ6MBfGEsjPOfb_-ka55M5CZu6H5Mc891-s8bZ4voMfa3kmKN3UtWjANF=w3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9360" y="5268036"/>
            <a:ext cx="1589964" cy="158996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1755108" y="94716"/>
            <a:ext cx="2060127" cy="2060127"/>
          </a:xfrm>
          <a:prstGeom prst="rect">
            <a:avLst/>
          </a:prstGeom>
        </p:spPr>
      </p:pic>
      <p:sp>
        <p:nvSpPr>
          <p:cNvPr id="7" name="Slide Number Placeholder 6"/>
          <p:cNvSpPr>
            <a:spLocks noGrp="1"/>
          </p:cNvSpPr>
          <p:nvPr>
            <p:ph type="sldNum" sz="quarter" idx="12"/>
          </p:nvPr>
        </p:nvSpPr>
        <p:spPr/>
        <p:txBody>
          <a:bodyPr/>
          <a:lstStyle/>
          <a:p>
            <a:fld id="{0D5F3E2B-F39F-45E2-8882-B4A97BB2747C}" type="slidenum">
              <a:rPr lang="lt-LT" smtClean="0"/>
              <a:t>38</a:t>
            </a:fld>
            <a:endParaRPr lang="lt-LT"/>
          </a:p>
        </p:txBody>
      </p:sp>
      <p:pic>
        <p:nvPicPr>
          <p:cNvPr id="3074" name="Picture 2" descr="https://upload.wikimedia.org/wikipedia/commons/6/68/Loudness_perception_v5.gif"/>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7970057" y="94716"/>
            <a:ext cx="2920858" cy="2190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8575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354701"/>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Garsumo lentelė</a:t>
            </a:r>
            <a:endParaRPr lang="lt-LT" sz="4400" b="1" dirty="0">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2"/>
          <a:stretch>
            <a:fillRect/>
          </a:stretch>
        </p:blipFill>
        <p:spPr>
          <a:xfrm>
            <a:off x="2770558" y="1146412"/>
            <a:ext cx="6647706" cy="54257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Slide Number Placeholder 3"/>
          <p:cNvSpPr>
            <a:spLocks noGrp="1"/>
          </p:cNvSpPr>
          <p:nvPr>
            <p:ph type="sldNum" sz="quarter" idx="12"/>
          </p:nvPr>
        </p:nvSpPr>
        <p:spPr/>
        <p:txBody>
          <a:bodyPr/>
          <a:lstStyle/>
          <a:p>
            <a:fld id="{0D5F3E2B-F39F-45E2-8882-B4A97BB2747C}" type="slidenum">
              <a:rPr lang="lt-LT" smtClean="0"/>
              <a:t>39</a:t>
            </a:fld>
            <a:endParaRPr lang="lt-LT"/>
          </a:p>
        </p:txBody>
      </p:sp>
    </p:spTree>
    <p:extLst>
      <p:ext uri="{BB962C8B-B14F-4D97-AF65-F5344CB8AC3E}">
        <p14:creationId xmlns:p14="http://schemas.microsoft.com/office/powerpoint/2010/main" val="4849431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Akustinis rezonansas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algn="ctr"/>
            <a:r>
              <a:rPr lang="lt-LT" sz="2500" dirty="0" smtClean="0">
                <a:effectLst>
                  <a:outerShdw blurRad="38100" dist="38100" dir="2700000" algn="tl">
                    <a:srgbClr val="000000">
                      <a:alpha val="43137"/>
                    </a:srgbClr>
                  </a:outerShdw>
                </a:effectLst>
              </a:rPr>
              <a:t>Kuomet garso bangos susiduria su kūnu ir priverčia jį svyruoti, o to kūno savasis svyravimo dažnis sutampa su garso bangos dažniu, tuomet garso banga turi palankiausias sąlygas perduoti energiją kūnui ir priverstinio kūno svyravimo amplitudė padidėja. vyksta akustinis rezonansas.</a:t>
            </a:r>
            <a:endParaRPr lang="lt-LT" sz="2500" dirty="0">
              <a:effectLst>
                <a:outerShdw blurRad="38100" dist="38100" dir="2700000" algn="tl">
                  <a:srgbClr val="000000">
                    <a:alpha val="43137"/>
                  </a:srgbClr>
                </a:outerShdw>
              </a:effectLst>
            </a:endParaRPr>
          </a:p>
        </p:txBody>
      </p:sp>
      <p:pic>
        <p:nvPicPr>
          <p:cNvPr id="3074" name="Picture 2" descr="https://upload.wikimedia.org/wikipedia/commons/thumb/4/48/OpenCylinderResonance.svg/220px-OpenCylinderResonance.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80979" y="3971639"/>
            <a:ext cx="1966642" cy="261921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1378187" y="4558353"/>
            <a:ext cx="2673452" cy="2204113"/>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40</a:t>
            </a:fld>
            <a:endParaRPr lang="lt-LT"/>
          </a:p>
        </p:txBody>
      </p:sp>
    </p:spTree>
    <p:extLst>
      <p:ext uri="{BB962C8B-B14F-4D97-AF65-F5344CB8AC3E}">
        <p14:creationId xmlns:p14="http://schemas.microsoft.com/office/powerpoint/2010/main" val="219271213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Kamertonas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72352"/>
            <a:ext cx="9906000" cy="4647064"/>
          </a:xfrm>
        </p:spPr>
        <p:txBody>
          <a:bodyPr>
            <a:normAutofit fontScale="85000" lnSpcReduction="10000"/>
          </a:bodyPr>
          <a:lstStyle/>
          <a:p>
            <a:pPr marL="342900" indent="-342900">
              <a:buFont typeface="Wingdings" panose="05000000000000000000" pitchFamily="2" charset="2"/>
              <a:buChar char="q"/>
            </a:pPr>
            <a:r>
              <a:rPr lang="lt-LT" sz="2900" dirty="0">
                <a:effectLst>
                  <a:outerShdw blurRad="38100" dist="38100" dir="2700000" algn="tl">
                    <a:srgbClr val="000000">
                      <a:alpha val="43137"/>
                    </a:srgbClr>
                  </a:outerShdw>
                </a:effectLst>
              </a:rPr>
              <a:t>Kamertonas </a:t>
            </a:r>
            <a:r>
              <a:rPr lang="lt-LT" sz="2900" dirty="0" smtClean="0">
                <a:effectLst>
                  <a:outerShdw blurRad="38100" dist="38100" dir="2700000" algn="tl">
                    <a:srgbClr val="000000">
                      <a:alpha val="43137"/>
                    </a:srgbClr>
                  </a:outerShdw>
                </a:effectLst>
              </a:rPr>
              <a:t>yra gaminamas </a:t>
            </a:r>
            <a:r>
              <a:rPr lang="lt-LT" sz="2900" dirty="0">
                <a:effectLst>
                  <a:outerShdw blurRad="38100" dist="38100" dir="2700000" algn="tl">
                    <a:srgbClr val="000000">
                      <a:alpha val="43137"/>
                    </a:srgbClr>
                  </a:outerShdw>
                </a:effectLst>
              </a:rPr>
              <a:t>iš plieno. </a:t>
            </a:r>
            <a:endParaRPr lang="lt-LT" sz="2900" dirty="0" smtClean="0">
              <a:effectLst>
                <a:outerShdw blurRad="38100" dist="38100" dir="2700000" algn="tl">
                  <a:srgbClr val="000000">
                    <a:alpha val="43137"/>
                  </a:srgbClr>
                </a:outerShdw>
              </a:effectLst>
            </a:endParaRPr>
          </a:p>
          <a:p>
            <a:pPr marL="342900" indent="-342900">
              <a:buFont typeface="Wingdings" panose="05000000000000000000" pitchFamily="2" charset="2"/>
              <a:buChar char="q"/>
            </a:pPr>
            <a:r>
              <a:rPr lang="lt-LT" sz="2900" dirty="0" smtClean="0">
                <a:effectLst>
                  <a:outerShdw blurRad="38100" dist="38100" dir="2700000" algn="tl">
                    <a:srgbClr val="000000">
                      <a:alpha val="43137"/>
                    </a:srgbClr>
                  </a:outerShdw>
                </a:effectLst>
              </a:rPr>
              <a:t>Jį </a:t>
            </a:r>
            <a:r>
              <a:rPr lang="lt-LT" sz="2900" dirty="0">
                <a:effectLst>
                  <a:outerShdw blurRad="38100" dist="38100" dir="2700000" algn="tl">
                    <a:srgbClr val="000000">
                      <a:alpha val="43137"/>
                    </a:srgbClr>
                  </a:outerShdw>
                </a:effectLst>
              </a:rPr>
              <a:t>sudaro laikiklis ir dvi šakutės. Kamertono tonas priklauso nuo šakučių ilgio, taigi kiekvienas kamertonas yra tam tikro dažnio. Daugiausia gaminami A (la) tono kamertonai, todėl garsas la dar kartais vadinamas kamertonu</a:t>
            </a:r>
            <a:r>
              <a:rPr lang="lt-LT" sz="2900" dirty="0" smtClean="0">
                <a:effectLst>
                  <a:outerShdw blurRad="38100" dist="38100" dir="2700000" algn="tl">
                    <a:srgbClr val="000000">
                      <a:alpha val="43137"/>
                    </a:srgbClr>
                  </a:outerShdw>
                </a:effectLst>
              </a:rPr>
              <a:t>.</a:t>
            </a:r>
          </a:p>
          <a:p>
            <a:pPr marL="342900" indent="-342900">
              <a:buFont typeface="Wingdings" panose="05000000000000000000" pitchFamily="2" charset="2"/>
              <a:buChar char="q"/>
            </a:pPr>
            <a:r>
              <a:rPr lang="lt-LT" sz="2900" dirty="0" smtClean="0">
                <a:effectLst>
                  <a:outerShdw blurRad="38100" dist="38100" dir="2700000" algn="tl">
                    <a:srgbClr val="000000">
                      <a:alpha val="43137"/>
                    </a:srgbClr>
                  </a:outerShdw>
                </a:effectLst>
              </a:rPr>
              <a:t>Kamertonu yra išgaunamas grynas garsas, tad jį, kaip garso aukščio etaloną, naudoja dirigentai, muzikos instrumentų meistrai.</a:t>
            </a:r>
            <a:endParaRPr lang="lt-LT" sz="2900" dirty="0">
              <a:effectLst>
                <a:outerShdw blurRad="38100" dist="38100" dir="2700000" algn="tl">
                  <a:srgbClr val="000000">
                    <a:alpha val="43137"/>
                  </a:srgbClr>
                </a:outerShdw>
              </a:effectLst>
            </a:endParaRPr>
          </a:p>
          <a:p>
            <a:r>
              <a:rPr lang="lt-LT" sz="2400" dirty="0"/>
              <a:t/>
            </a:r>
            <a:br>
              <a:rPr lang="lt-LT" sz="2400" dirty="0"/>
            </a:br>
            <a:endParaRPr lang="lt-LT" sz="23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8270542" y="317311"/>
            <a:ext cx="2203829" cy="2203829"/>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41</a:t>
            </a:fld>
            <a:endParaRPr lang="lt-LT"/>
          </a:p>
        </p:txBody>
      </p:sp>
    </p:spTree>
    <p:extLst>
      <p:ext uri="{BB962C8B-B14F-4D97-AF65-F5344CB8AC3E}">
        <p14:creationId xmlns:p14="http://schemas.microsoft.com/office/powerpoint/2010/main" val="255816454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Kamertonas</a:t>
            </a:r>
            <a:endParaRPr lang="lt-LT" sz="4400" b="1" dirty="0">
              <a:effectLst>
                <a:outerShdw blurRad="38100" dist="38100" dir="2700000" algn="tl">
                  <a:srgbClr val="000000">
                    <a:alpha val="43137"/>
                  </a:srgbClr>
                </a:outerShdw>
              </a:effectLst>
            </a:endParaRPr>
          </a:p>
        </p:txBody>
      </p:sp>
      <p:pic>
        <p:nvPicPr>
          <p:cNvPr id="4" name="Picture 3">
            <a:hlinkClick r:id="rId2"/>
          </p:cNvPr>
          <p:cNvPicPr>
            <a:picLocks noChangeAspect="1"/>
          </p:cNvPicPr>
          <p:nvPr/>
        </p:nvPicPr>
        <p:blipFill>
          <a:blip r:embed="rId3"/>
          <a:stretch>
            <a:fillRect/>
          </a:stretch>
        </p:blipFill>
        <p:spPr>
          <a:xfrm>
            <a:off x="1028132" y="2210937"/>
            <a:ext cx="4941095" cy="371354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5" name="TextBox 4"/>
          <p:cNvSpPr txBox="1"/>
          <p:nvPr/>
        </p:nvSpPr>
        <p:spPr>
          <a:xfrm>
            <a:off x="5969227" y="3159767"/>
            <a:ext cx="5340116" cy="1815882"/>
          </a:xfrm>
          <a:prstGeom prst="rect">
            <a:avLst/>
          </a:prstGeom>
          <a:noFill/>
        </p:spPr>
        <p:txBody>
          <a:bodyPr wrap="none" rtlCol="0">
            <a:spAutoFit/>
          </a:bodyPr>
          <a:lstStyle/>
          <a:p>
            <a:pPr algn="ctr"/>
            <a:r>
              <a:rPr lang="lt-LT" sz="2800" dirty="0" smtClean="0">
                <a:effectLst>
                  <a:outerShdw blurRad="38100" dist="38100" dir="2700000" algn="tl">
                    <a:srgbClr val="000000">
                      <a:alpha val="43137"/>
                    </a:srgbClr>
                  </a:outerShdw>
                </a:effectLst>
              </a:rPr>
              <a:t>Kamertono pagalba</a:t>
            </a:r>
          </a:p>
          <a:p>
            <a:pPr algn="ctr"/>
            <a:r>
              <a:rPr lang="lt-LT" sz="2800" dirty="0">
                <a:effectLst>
                  <a:outerShdw blurRad="38100" dist="38100" dir="2700000" algn="tl">
                    <a:srgbClr val="000000">
                      <a:alpha val="43137"/>
                    </a:srgbClr>
                  </a:outerShdw>
                </a:effectLst>
              </a:rPr>
              <a:t>c</a:t>
            </a:r>
            <a:r>
              <a:rPr lang="lt-LT" sz="2800" dirty="0" smtClean="0">
                <a:effectLst>
                  <a:outerShdw blurRad="38100" dist="38100" dir="2700000" algn="tl">
                    <a:srgbClr val="000000">
                      <a:alpha val="43137"/>
                    </a:srgbClr>
                  </a:outerShdw>
                </a:effectLst>
              </a:rPr>
              <a:t>horvedžiams (norėdami </a:t>
            </a:r>
          </a:p>
          <a:p>
            <a:pPr algn="ctr"/>
            <a:r>
              <a:rPr lang="lt-LT" sz="2800" dirty="0" smtClean="0">
                <a:effectLst>
                  <a:outerShdw blurRad="38100" dist="38100" dir="2700000" algn="tl">
                    <a:srgbClr val="000000">
                      <a:alpha val="43137"/>
                    </a:srgbClr>
                  </a:outerShdw>
                </a:effectLst>
              </a:rPr>
              <a:t>peržiūrėti vaizdo įrašą, paspauskite</a:t>
            </a:r>
          </a:p>
          <a:p>
            <a:pPr algn="ctr"/>
            <a:r>
              <a:rPr lang="lt-LT" sz="2800" dirty="0">
                <a:effectLst>
                  <a:outerShdw blurRad="38100" dist="38100" dir="2700000" algn="tl">
                    <a:srgbClr val="000000">
                      <a:alpha val="43137"/>
                    </a:srgbClr>
                  </a:outerShdw>
                </a:effectLst>
              </a:rPr>
              <a:t>a</a:t>
            </a:r>
            <a:r>
              <a:rPr lang="lt-LT" sz="2800" dirty="0" smtClean="0">
                <a:effectLst>
                  <a:outerShdw blurRad="38100" dist="38100" dir="2700000" algn="tl">
                    <a:srgbClr val="000000">
                      <a:alpha val="43137"/>
                    </a:srgbClr>
                  </a:outerShdw>
                </a:effectLst>
              </a:rPr>
              <a:t>nt nuotraukos).</a:t>
            </a:r>
            <a:endParaRPr lang="lt-LT" sz="2800" dirty="0">
              <a:effectLst>
                <a:outerShdw blurRad="38100" dist="38100" dir="2700000" algn="tl">
                  <a:srgbClr val="000000">
                    <a:alpha val="43137"/>
                  </a:srgbClr>
                </a:outerShdw>
              </a:effectLst>
            </a:endParaRPr>
          </a:p>
        </p:txBody>
      </p:sp>
      <p:sp>
        <p:nvSpPr>
          <p:cNvPr id="6" name="Slide Number Placeholder 5"/>
          <p:cNvSpPr>
            <a:spLocks noGrp="1"/>
          </p:cNvSpPr>
          <p:nvPr>
            <p:ph type="sldNum" sz="quarter" idx="12"/>
          </p:nvPr>
        </p:nvSpPr>
        <p:spPr/>
        <p:txBody>
          <a:bodyPr/>
          <a:lstStyle/>
          <a:p>
            <a:fld id="{0D5F3E2B-F39F-45E2-8882-B4A97BB2747C}" type="slidenum">
              <a:rPr lang="lt-LT" smtClean="0"/>
              <a:t>42</a:t>
            </a:fld>
            <a:endParaRPr lang="lt-LT"/>
          </a:p>
        </p:txBody>
      </p:sp>
    </p:spTree>
    <p:extLst>
      <p:ext uri="{BB962C8B-B14F-4D97-AF65-F5344CB8AC3E}">
        <p14:creationId xmlns:p14="http://schemas.microsoft.com/office/powerpoint/2010/main" val="2987146580"/>
      </p:ext>
    </p:extLst>
  </p:cSld>
  <p:clrMapOvr>
    <a:masterClrMapping/>
  </p:clrMapOvr>
  <p:transition spd="med">
    <p:pull/>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algn="ctr"/>
            <a:endParaRPr lang="lt-LT" sz="2400" dirty="0">
              <a:effectLst>
                <a:outerShdw blurRad="38100" dist="38100" dir="2700000" algn="tl">
                  <a:srgbClr val="000000">
                    <a:alpha val="43137"/>
                  </a:srgbClr>
                </a:outerShdw>
              </a:effectLst>
            </a:endParaRPr>
          </a:p>
          <a:p>
            <a:pPr algn="ctr"/>
            <a:r>
              <a:rPr lang="lt-LT" sz="2400" dirty="0" smtClean="0">
                <a:effectLst>
                  <a:outerShdw blurRad="38100" dist="38100" dir="2700000" algn="tl">
                    <a:srgbClr val="000000">
                      <a:alpha val="43137"/>
                    </a:srgbClr>
                  </a:outerShdw>
                </a:effectLst>
              </a:rPr>
              <a:t>1. Kas pirmasis paminėjo garsą kaip bangą?</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Izaokas niutonas</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Aristotelis</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Galilėjas galilėjus</a:t>
            </a:r>
            <a:endParaRPr lang="lt-LT" sz="2400" dirty="0">
              <a:effectLst>
                <a:outerShdw blurRad="38100" dist="38100" dir="2700000" algn="tl">
                  <a:srgbClr val="000000">
                    <a:alpha val="43137"/>
                  </a:srgbClr>
                </a:outerShdw>
              </a:effectLst>
            </a:endParaRPr>
          </a:p>
        </p:txBody>
      </p:sp>
      <p:pic>
        <p:nvPicPr>
          <p:cNvPr id="4098" name="Picture 2" descr="https://openclipart.org/image/2400px/svg_to_png/195965/Soundwave.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51163" y="105125"/>
            <a:ext cx="6443833" cy="1836492"/>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0D5F3E2B-F39F-45E2-8882-B4A97BB2747C}" type="slidenum">
              <a:rPr lang="lt-LT" smtClean="0"/>
              <a:t>43</a:t>
            </a:fld>
            <a:endParaRPr lang="lt-LT"/>
          </a:p>
        </p:txBody>
      </p:sp>
    </p:spTree>
    <p:extLst>
      <p:ext uri="{BB962C8B-B14F-4D97-AF65-F5344CB8AC3E}">
        <p14:creationId xmlns:p14="http://schemas.microsoft.com/office/powerpoint/2010/main" val="2000452309"/>
      </p:ext>
    </p:extLst>
  </p:cSld>
  <p:clrMapOvr>
    <a:masterClrMapping/>
  </p:clrMapOvr>
  <p:transition spd="slow">
    <p:wheel spokes="1"/>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457200" indent="-457200" algn="ctr">
              <a:buAutoNum type="arabicPeriod"/>
            </a:pPr>
            <a:endParaRPr lang="lt-LT" sz="2400" dirty="0" smtClean="0">
              <a:effectLst>
                <a:outerShdw blurRad="38100" dist="38100" dir="2700000" algn="tl">
                  <a:srgbClr val="000000">
                    <a:alpha val="43137"/>
                  </a:srgbClr>
                </a:outerShdw>
              </a:effectLst>
            </a:endParaRPr>
          </a:p>
          <a:p>
            <a:pPr algn="ctr"/>
            <a:r>
              <a:rPr lang="lt-LT" sz="2400" dirty="0" smtClean="0">
                <a:effectLst>
                  <a:outerShdw blurRad="38100" dist="38100" dir="2700000" algn="tl">
                    <a:srgbClr val="000000">
                      <a:alpha val="43137"/>
                    </a:srgbClr>
                  </a:outerShdw>
                </a:effectLst>
              </a:rPr>
              <a:t>2. Kurioje eilutėje išvardintos visos trys pagr. Akustikos šakos?</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Fizikinė, taikomoji ir fiziologinė</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Taikomoji, mokyklinė ir fizikinė</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Niutoninė, fiziologinė ir erdvinė</a:t>
            </a:r>
            <a:endParaRPr lang="lt-LT" sz="24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3804915" y="5197062"/>
            <a:ext cx="4824651" cy="1510812"/>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44</a:t>
            </a:fld>
            <a:endParaRPr lang="lt-LT"/>
          </a:p>
        </p:txBody>
      </p:sp>
    </p:spTree>
    <p:extLst>
      <p:ext uri="{BB962C8B-B14F-4D97-AF65-F5344CB8AC3E}">
        <p14:creationId xmlns:p14="http://schemas.microsoft.com/office/powerpoint/2010/main" val="2359571965"/>
      </p:ext>
    </p:extLst>
  </p:cSld>
  <p:clrMapOvr>
    <a:masterClrMapping/>
  </p:clrMapOvr>
  <p:transition spd="slow">
    <p:wheel spokes="1"/>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457200" indent="-457200" algn="ctr">
              <a:buAutoNum type="arabicPeriod"/>
            </a:pPr>
            <a:endParaRPr lang="lt-LT" sz="2400" dirty="0" smtClean="0">
              <a:effectLst>
                <a:outerShdw blurRad="38100" dist="38100" dir="2700000" algn="tl">
                  <a:srgbClr val="000000">
                    <a:alpha val="43137"/>
                  </a:srgbClr>
                </a:outerShdw>
              </a:effectLst>
            </a:endParaRPr>
          </a:p>
          <a:p>
            <a:pPr algn="ctr"/>
            <a:r>
              <a:rPr lang="lt-LT" sz="2400" dirty="0" smtClean="0">
                <a:effectLst>
                  <a:outerShdw blurRad="38100" dist="38100" dir="2700000" algn="tl">
                    <a:srgbClr val="000000">
                      <a:alpha val="43137"/>
                    </a:srgbClr>
                  </a:outerShdw>
                </a:effectLst>
              </a:rPr>
              <a:t>3. Koks yra garso greitis vandenyje?</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953 m/s</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340 m/s</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1433 m/s</a:t>
            </a:r>
            <a:endParaRPr lang="lt-LT" sz="24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7264319" y="3585718"/>
            <a:ext cx="4006841" cy="3005131"/>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45</a:t>
            </a:fld>
            <a:endParaRPr lang="lt-LT"/>
          </a:p>
        </p:txBody>
      </p:sp>
    </p:spTree>
    <p:extLst>
      <p:ext uri="{BB962C8B-B14F-4D97-AF65-F5344CB8AC3E}">
        <p14:creationId xmlns:p14="http://schemas.microsoft.com/office/powerpoint/2010/main" val="1200573014"/>
      </p:ext>
    </p:extLst>
  </p:cSld>
  <p:clrMapOvr>
    <a:masterClrMapping/>
  </p:clrMapOvr>
  <p:transition spd="slow">
    <p:wheel spokes="1"/>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457200" indent="-457200" algn="ctr">
              <a:buAutoNum type="arabicPeriod"/>
            </a:pPr>
            <a:endParaRPr lang="lt-LT" sz="2400" dirty="0" smtClean="0">
              <a:effectLst>
                <a:outerShdw blurRad="38100" dist="38100" dir="2700000" algn="tl">
                  <a:srgbClr val="000000">
                    <a:alpha val="43137"/>
                  </a:srgbClr>
                </a:outerShdw>
              </a:effectLst>
            </a:endParaRPr>
          </a:p>
          <a:p>
            <a:pPr algn="ctr"/>
            <a:r>
              <a:rPr lang="lt-LT" sz="2400" dirty="0" smtClean="0">
                <a:effectLst>
                  <a:outerShdw blurRad="38100" dist="38100" dir="2700000" algn="tl">
                    <a:srgbClr val="000000">
                      <a:alpha val="43137"/>
                    </a:srgbClr>
                  </a:outerShdw>
                </a:effectLst>
              </a:rPr>
              <a:t>4. Kas matoma šioje nuotraukoje?</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Smūginė banga, susidaranti skrendant lėktuvui, greitesniam už garsą</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Naikintuvas, skrendantis šviesos greičiu</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Keleivinis lėktuvas, skrendantis lėčiau už garsą </a:t>
            </a:r>
            <a:endParaRPr lang="lt-LT" sz="24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8826653" y="150312"/>
            <a:ext cx="2220758" cy="3111502"/>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46</a:t>
            </a:fld>
            <a:endParaRPr lang="lt-LT"/>
          </a:p>
        </p:txBody>
      </p:sp>
    </p:spTree>
    <p:extLst>
      <p:ext uri="{BB962C8B-B14F-4D97-AF65-F5344CB8AC3E}">
        <p14:creationId xmlns:p14="http://schemas.microsoft.com/office/powerpoint/2010/main" val="744241425"/>
      </p:ext>
    </p:extLst>
  </p:cSld>
  <p:clrMapOvr>
    <a:masterClrMapping/>
  </p:clrMapOvr>
  <p:transition spd="slow">
    <p:wheel spokes="1"/>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457200" indent="-457200" algn="ctr">
              <a:buAutoNum type="arabicPeriod"/>
            </a:pPr>
            <a:endParaRPr lang="lt-LT" sz="2400" dirty="0" smtClean="0">
              <a:effectLst>
                <a:outerShdw blurRad="38100" dist="38100" dir="2700000" algn="tl">
                  <a:srgbClr val="000000">
                    <a:alpha val="43137"/>
                  </a:srgbClr>
                </a:outerShdw>
              </a:effectLst>
            </a:endParaRPr>
          </a:p>
          <a:p>
            <a:pPr algn="ctr"/>
            <a:r>
              <a:rPr lang="lt-LT" sz="2400" dirty="0" smtClean="0">
                <a:effectLst>
                  <a:outerShdw blurRad="38100" dist="38100" dir="2700000" algn="tl">
                    <a:srgbClr val="000000">
                      <a:alpha val="43137"/>
                    </a:srgbClr>
                  </a:outerShdw>
                </a:effectLst>
              </a:rPr>
              <a:t>5. Kaip vadinama šikšnosparnių savybė išvengti kliūčių, pasinaudojant aido pagalba?</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Aidavietė</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echoradimvietė</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Echolokacija</a:t>
            </a:r>
            <a:endParaRPr lang="lt-LT" sz="24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7288452" y="464020"/>
            <a:ext cx="3854493" cy="2210937"/>
          </a:xfrm>
          <a:prstGeom prst="rect">
            <a:avLst/>
          </a:prstGeom>
        </p:spPr>
      </p:pic>
      <p:pic>
        <p:nvPicPr>
          <p:cNvPr id="5" name="Picture 4"/>
          <p:cNvPicPr>
            <a:picLocks noChangeAspect="1"/>
          </p:cNvPicPr>
          <p:nvPr/>
        </p:nvPicPr>
        <p:blipFill>
          <a:blip r:embed="rId3"/>
          <a:stretch>
            <a:fillRect/>
          </a:stretch>
        </p:blipFill>
        <p:spPr>
          <a:xfrm>
            <a:off x="1373422" y="464021"/>
            <a:ext cx="3328888" cy="2210937"/>
          </a:xfrm>
          <a:prstGeom prst="rect">
            <a:avLst/>
          </a:prstGeom>
        </p:spPr>
      </p:pic>
      <p:sp>
        <p:nvSpPr>
          <p:cNvPr id="7" name="Slide Number Placeholder 6"/>
          <p:cNvSpPr>
            <a:spLocks noGrp="1"/>
          </p:cNvSpPr>
          <p:nvPr>
            <p:ph type="sldNum" sz="quarter" idx="12"/>
          </p:nvPr>
        </p:nvSpPr>
        <p:spPr/>
        <p:txBody>
          <a:bodyPr/>
          <a:lstStyle/>
          <a:p>
            <a:fld id="{0D5F3E2B-F39F-45E2-8882-B4A97BB2747C}" type="slidenum">
              <a:rPr lang="lt-LT" smtClean="0"/>
              <a:t>47</a:t>
            </a:fld>
            <a:endParaRPr lang="lt-LT"/>
          </a:p>
        </p:txBody>
      </p:sp>
    </p:spTree>
    <p:extLst>
      <p:ext uri="{BB962C8B-B14F-4D97-AF65-F5344CB8AC3E}">
        <p14:creationId xmlns:p14="http://schemas.microsoft.com/office/powerpoint/2010/main" val="3724506187"/>
      </p:ext>
    </p:extLst>
  </p:cSld>
  <p:clrMapOvr>
    <a:masterClrMapping/>
  </p:clrMapOvr>
  <p:transition spd="slow">
    <p:wheel spokes="1"/>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457200" indent="-457200" algn="ctr">
              <a:buAutoNum type="arabicPeriod"/>
            </a:pPr>
            <a:endParaRPr lang="lt-LT" sz="2400" dirty="0" smtClean="0">
              <a:effectLst>
                <a:outerShdw blurRad="38100" dist="38100" dir="2700000" algn="tl">
                  <a:srgbClr val="000000">
                    <a:alpha val="43137"/>
                  </a:srgbClr>
                </a:outerShdw>
              </a:effectLst>
            </a:endParaRPr>
          </a:p>
          <a:p>
            <a:pPr algn="ctr"/>
            <a:r>
              <a:rPr lang="lt-LT" sz="2400" dirty="0" smtClean="0">
                <a:effectLst>
                  <a:outerShdw blurRad="38100" dist="38100" dir="2700000" algn="tl">
                    <a:srgbClr val="000000">
                      <a:alpha val="43137"/>
                    </a:srgbClr>
                  </a:outerShdw>
                </a:effectLst>
              </a:rPr>
              <a:t>6. Kurios garso rūšies dažnis yra mažesnis nei 16-20 Hz?</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Infragarso</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Mūsų ausiai girdimo diapazono</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Ultragarso</a:t>
            </a:r>
            <a:endParaRPr lang="lt-LT" sz="2400" dirty="0">
              <a:effectLst>
                <a:outerShdw blurRad="38100" dist="38100" dir="2700000" algn="tl">
                  <a:srgbClr val="000000">
                    <a:alpha val="43137"/>
                  </a:srgbClr>
                </a:outerShdw>
              </a:effectLst>
            </a:endParaRPr>
          </a:p>
        </p:txBody>
      </p:sp>
      <p:pic>
        <p:nvPicPr>
          <p:cNvPr id="1028" name="Picture 4" descr="https://upload.wikimedia.org/wikipedia/commons/thumb/4/47/Sound-icon.svg/1024px-Sound-icon.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1126950">
            <a:off x="1478602" y="4644295"/>
            <a:ext cx="2716068" cy="2037051"/>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0D5F3E2B-F39F-45E2-8882-B4A97BB2747C}" type="slidenum">
              <a:rPr lang="lt-LT" smtClean="0"/>
              <a:t>48</a:t>
            </a:fld>
            <a:endParaRPr lang="lt-LT"/>
          </a:p>
        </p:txBody>
      </p:sp>
    </p:spTree>
    <p:extLst>
      <p:ext uri="{BB962C8B-B14F-4D97-AF65-F5344CB8AC3E}">
        <p14:creationId xmlns:p14="http://schemas.microsoft.com/office/powerpoint/2010/main" val="3800953040"/>
      </p:ext>
    </p:extLst>
  </p:cSld>
  <p:clrMapOvr>
    <a:masterClrMapping/>
  </p:clrMapOvr>
  <p:transition spd="slow">
    <p:wheel spokes="1"/>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457200" indent="-457200" algn="ctr">
              <a:buAutoNum type="arabicPeriod"/>
            </a:pPr>
            <a:endParaRPr lang="lt-LT" sz="2400" dirty="0" smtClean="0">
              <a:effectLst>
                <a:outerShdw blurRad="38100" dist="38100" dir="2700000" algn="tl">
                  <a:srgbClr val="000000">
                    <a:alpha val="43137"/>
                  </a:srgbClr>
                </a:outerShdw>
              </a:effectLst>
            </a:endParaRPr>
          </a:p>
          <a:p>
            <a:pPr algn="ctr"/>
            <a:r>
              <a:rPr lang="lt-LT" sz="2400" dirty="0" smtClean="0">
                <a:effectLst>
                  <a:outerShdw blurRad="38100" dist="38100" dir="2700000" algn="tl">
                    <a:srgbClr val="000000">
                      <a:alpha val="43137"/>
                    </a:srgbClr>
                  </a:outerShdw>
                </a:effectLst>
              </a:rPr>
              <a:t>7. Kurios garso bangos yra trumpiausios?</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Infragarso</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Mūsų ausiai girdimo diapazono</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Ultragarso</a:t>
            </a:r>
            <a:endParaRPr lang="lt-LT" sz="24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909399" y="730593"/>
            <a:ext cx="3987502" cy="1868583"/>
          </a:xfrm>
          <a:prstGeom prst="rect">
            <a:avLst/>
          </a:prstGeom>
        </p:spPr>
      </p:pic>
      <p:pic>
        <p:nvPicPr>
          <p:cNvPr id="2050" name="Picture 2" descr="http://cdn-0.sci-toys.com/scitoys/scitoys/radio/sound_waves.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6673" y="5028863"/>
            <a:ext cx="4165293" cy="15619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6" name="Slide Number Placeholder 5"/>
          <p:cNvSpPr>
            <a:spLocks noGrp="1"/>
          </p:cNvSpPr>
          <p:nvPr>
            <p:ph type="sldNum" sz="quarter" idx="12"/>
          </p:nvPr>
        </p:nvSpPr>
        <p:spPr/>
        <p:txBody>
          <a:bodyPr/>
          <a:lstStyle/>
          <a:p>
            <a:fld id="{0D5F3E2B-F39F-45E2-8882-B4A97BB2747C}" type="slidenum">
              <a:rPr lang="lt-LT" smtClean="0"/>
              <a:t>49</a:t>
            </a:fld>
            <a:endParaRPr lang="lt-LT"/>
          </a:p>
        </p:txBody>
      </p:sp>
    </p:spTree>
    <p:extLst>
      <p:ext uri="{BB962C8B-B14F-4D97-AF65-F5344CB8AC3E}">
        <p14:creationId xmlns:p14="http://schemas.microsoft.com/office/powerpoint/2010/main" val="3132759452"/>
      </p:ext>
    </p:extLst>
  </p:cSld>
  <p:clrMapOvr>
    <a:masterClrMapping/>
  </p:clrMapOvr>
  <p:transition spd="slow">
    <p:wheel spokes="1"/>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457200" indent="-457200" algn="ctr">
              <a:buAutoNum type="arabicPeriod"/>
            </a:pPr>
            <a:endParaRPr lang="lt-LT" sz="2400" dirty="0" smtClean="0">
              <a:effectLst>
                <a:outerShdw blurRad="38100" dist="38100" dir="2700000" algn="tl">
                  <a:srgbClr val="000000">
                    <a:alpha val="43137"/>
                  </a:srgbClr>
                </a:outerShdw>
              </a:effectLst>
            </a:endParaRPr>
          </a:p>
          <a:p>
            <a:pPr algn="ctr"/>
            <a:r>
              <a:rPr lang="lt-LT" sz="2400" dirty="0" smtClean="0">
                <a:effectLst>
                  <a:outerShdw blurRad="38100" dist="38100" dir="2700000" algn="tl">
                    <a:srgbClr val="000000">
                      <a:alpha val="43137"/>
                    </a:srgbClr>
                  </a:outerShdw>
                </a:effectLst>
              </a:rPr>
              <a:t>8. Kaip vadinamas </a:t>
            </a:r>
            <a:r>
              <a:rPr lang="lt-LT" sz="2300" dirty="0">
                <a:effectLst>
                  <a:outerShdw blurRad="38100" dist="38100" dir="2700000" algn="tl">
                    <a:srgbClr val="000000">
                      <a:alpha val="43137"/>
                    </a:srgbClr>
                  </a:outerShdw>
                </a:effectLst>
              </a:rPr>
              <a:t> </a:t>
            </a:r>
            <a:r>
              <a:rPr lang="lt-LT" sz="2400" dirty="0" smtClean="0">
                <a:effectLst>
                  <a:outerShdw blurRad="38100" dist="38100" dir="2700000" algn="tl">
                    <a:srgbClr val="000000">
                      <a:alpha val="43137"/>
                    </a:srgbClr>
                  </a:outerShdw>
                </a:effectLst>
              </a:rPr>
              <a:t>10</a:t>
            </a:r>
            <a:r>
              <a:rPr lang="lt-LT" sz="2400" baseline="30000" dirty="0" smtClean="0">
                <a:effectLst>
                  <a:outerShdw blurRad="38100" dist="38100" dir="2700000" algn="tl">
                    <a:srgbClr val="000000">
                      <a:alpha val="43137"/>
                    </a:srgbClr>
                  </a:outerShdw>
                </a:effectLst>
              </a:rPr>
              <a:t>-12</a:t>
            </a:r>
            <a:r>
              <a:rPr lang="lt-LT" sz="2400" dirty="0">
                <a:effectLst>
                  <a:outerShdw blurRad="38100" dist="38100" dir="2700000" algn="tl">
                    <a:srgbClr val="000000">
                      <a:alpha val="43137"/>
                    </a:srgbClr>
                  </a:outerShdw>
                </a:effectLst>
              </a:rPr>
              <a:t> W/</a:t>
            </a:r>
            <a:r>
              <a:rPr lang="en-US" sz="2400" dirty="0">
                <a:effectLst>
                  <a:outerShdw blurRad="38100" dist="38100" dir="2700000" algn="tl">
                    <a:srgbClr val="000000">
                      <a:alpha val="43137"/>
                    </a:srgbClr>
                  </a:outerShdw>
                </a:effectLst>
              </a:rPr>
              <a:t>m</a:t>
            </a:r>
            <a:r>
              <a:rPr lang="lt-LT" sz="2400" dirty="0" smtClean="0">
                <a:effectLst>
                  <a:outerShdw blurRad="38100" dist="38100" dir="2700000" algn="tl">
                    <a:srgbClr val="000000">
                      <a:alpha val="43137"/>
                    </a:srgbClr>
                  </a:outerShdw>
                </a:effectLst>
              </a:rPr>
              <a:t>² dažnio garsas?</a:t>
            </a:r>
            <a:endParaRPr lang="en-US" sz="2300" dirty="0" smtClean="0">
              <a:effectLst>
                <a:outerShdw blurRad="38100" dist="38100" dir="2700000" algn="tl">
                  <a:srgbClr val="000000">
                    <a:alpha val="43137"/>
                  </a:srgbClr>
                </a:outerShdw>
              </a:effectLst>
            </a:endParaRPr>
          </a:p>
          <a:p>
            <a:pPr marL="457200" indent="-457200" algn="ctr">
              <a:buFont typeface="+mj-lt"/>
              <a:buAutoNum type="alphaLcParenR"/>
            </a:pPr>
            <a:r>
              <a:rPr lang="lt-LT" sz="2400" dirty="0" smtClean="0">
                <a:effectLst>
                  <a:outerShdw blurRad="38100" dist="38100" dir="2700000" algn="tl">
                    <a:srgbClr val="000000">
                      <a:alpha val="43137"/>
                    </a:srgbClr>
                  </a:outerShdw>
                </a:effectLst>
              </a:rPr>
              <a:t>Skausmo slenksčiu</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Girdos slenksčiu</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Apkurtimo riba</a:t>
            </a:r>
            <a:endParaRPr lang="lt-LT" sz="24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1373423" y="3639900"/>
            <a:ext cx="2911974" cy="2787175"/>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50</a:t>
            </a:fld>
            <a:endParaRPr lang="lt-LT"/>
          </a:p>
        </p:txBody>
      </p:sp>
    </p:spTree>
    <p:extLst>
      <p:ext uri="{BB962C8B-B14F-4D97-AF65-F5344CB8AC3E}">
        <p14:creationId xmlns:p14="http://schemas.microsoft.com/office/powerpoint/2010/main" val="4209349480"/>
      </p:ext>
    </p:extLst>
  </p:cSld>
  <p:clrMapOvr>
    <a:masterClrMapping/>
  </p:clrMapOvr>
  <p:transition spd="slow">
    <p:wheel spokes="1"/>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457200" indent="-457200" algn="ctr">
              <a:buAutoNum type="arabicPeriod"/>
            </a:pPr>
            <a:endParaRPr lang="lt-LT" sz="2400" dirty="0" smtClean="0">
              <a:effectLst>
                <a:outerShdw blurRad="38100" dist="38100" dir="2700000" algn="tl">
                  <a:srgbClr val="000000">
                    <a:alpha val="43137"/>
                  </a:srgbClr>
                </a:outerShdw>
              </a:effectLst>
            </a:endParaRPr>
          </a:p>
          <a:p>
            <a:pPr algn="ctr"/>
            <a:r>
              <a:rPr lang="lt-LT" sz="2400" dirty="0" smtClean="0">
                <a:effectLst>
                  <a:outerShdw blurRad="38100" dist="38100" dir="2700000" algn="tl">
                    <a:srgbClr val="000000">
                      <a:alpha val="43137"/>
                    </a:srgbClr>
                  </a:outerShdw>
                </a:effectLst>
              </a:rPr>
              <a:t>9. Koks yra garsumo matavimo vienetas?</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hercas</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belas</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metras</a:t>
            </a:r>
            <a:endParaRPr lang="lt-LT" sz="24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1814868" y="350079"/>
            <a:ext cx="2356657" cy="2356657"/>
          </a:xfrm>
          <a:prstGeom prst="rect">
            <a:avLst/>
          </a:prstGeom>
        </p:spPr>
      </p:pic>
      <p:sp>
        <p:nvSpPr>
          <p:cNvPr id="6" name="Slide Number Placeholder 5"/>
          <p:cNvSpPr>
            <a:spLocks noGrp="1"/>
          </p:cNvSpPr>
          <p:nvPr>
            <p:ph type="sldNum" sz="quarter" idx="12"/>
          </p:nvPr>
        </p:nvSpPr>
        <p:spPr/>
        <p:txBody>
          <a:bodyPr/>
          <a:lstStyle/>
          <a:p>
            <a:fld id="{0D5F3E2B-F39F-45E2-8882-B4A97BB2747C}" type="slidenum">
              <a:rPr lang="lt-LT" smtClean="0"/>
              <a:t>51</a:t>
            </a:fld>
            <a:endParaRPr lang="lt-LT"/>
          </a:p>
        </p:txBody>
      </p:sp>
    </p:spTree>
    <p:extLst>
      <p:ext uri="{BB962C8B-B14F-4D97-AF65-F5344CB8AC3E}">
        <p14:creationId xmlns:p14="http://schemas.microsoft.com/office/powerpoint/2010/main" val="2494880611"/>
      </p:ext>
    </p:extLst>
  </p:cSld>
  <p:clrMapOvr>
    <a:masterClrMapping/>
  </p:clrMapOvr>
  <p:transition spd="slow">
    <p:wheel spokes="1"/>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2210937"/>
            <a:ext cx="9906000" cy="3588201"/>
          </a:xfrm>
        </p:spPr>
        <p:txBody>
          <a:bodyPr>
            <a:normAutofit/>
          </a:bodyPr>
          <a:lstStyle/>
          <a:p>
            <a:pPr marL="457200" indent="-457200" algn="ctr">
              <a:buAutoNum type="arabicPeriod"/>
            </a:pPr>
            <a:endParaRPr lang="lt-LT" sz="2400" dirty="0" smtClean="0">
              <a:effectLst>
                <a:outerShdw blurRad="38100" dist="38100" dir="2700000" algn="tl">
                  <a:srgbClr val="000000">
                    <a:alpha val="43137"/>
                  </a:srgbClr>
                </a:outerShdw>
              </a:effectLst>
            </a:endParaRPr>
          </a:p>
          <a:p>
            <a:pPr algn="ctr"/>
            <a:r>
              <a:rPr lang="lt-LT" sz="2400" dirty="0" smtClean="0">
                <a:effectLst>
                  <a:outerShdw blurRad="38100" dist="38100" dir="2700000" algn="tl">
                    <a:srgbClr val="000000">
                      <a:alpha val="43137"/>
                    </a:srgbClr>
                  </a:outerShdw>
                </a:effectLst>
              </a:rPr>
              <a:t>10. Iš ko paprastai yra gaminami kamertonai?</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Iš sidabro</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Iš vario</a:t>
            </a:r>
          </a:p>
          <a:p>
            <a:pPr marL="457200" indent="-457200" algn="ctr">
              <a:buFont typeface="+mj-lt"/>
              <a:buAutoNum type="alphaLcParenR"/>
            </a:pPr>
            <a:r>
              <a:rPr lang="lt-LT" sz="2400" dirty="0" smtClean="0">
                <a:effectLst>
                  <a:outerShdw blurRad="38100" dist="38100" dir="2700000" algn="tl">
                    <a:srgbClr val="000000">
                      <a:alpha val="43137"/>
                    </a:srgbClr>
                  </a:outerShdw>
                </a:effectLst>
              </a:rPr>
              <a:t>Iš plieno</a:t>
            </a:r>
            <a:endParaRPr lang="lt-LT" sz="24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7902854" y="3921860"/>
            <a:ext cx="2734154" cy="1877278"/>
          </a:xfrm>
          <a:prstGeom prst="rect">
            <a:avLst/>
          </a:prstGeom>
        </p:spPr>
      </p:pic>
      <p:pic>
        <p:nvPicPr>
          <p:cNvPr id="3074" name="Picture 2" descr="https://www.economedical.com.au/images/P/alloy512-0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084" y="765980"/>
            <a:ext cx="3584755" cy="2755141"/>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p:cNvSpPr>
            <a:spLocks noGrp="1"/>
          </p:cNvSpPr>
          <p:nvPr>
            <p:ph type="sldNum" sz="quarter" idx="12"/>
          </p:nvPr>
        </p:nvSpPr>
        <p:spPr/>
        <p:txBody>
          <a:bodyPr/>
          <a:lstStyle/>
          <a:p>
            <a:fld id="{0D5F3E2B-F39F-45E2-8882-B4A97BB2747C}" type="slidenum">
              <a:rPr lang="lt-LT" smtClean="0"/>
              <a:t>52</a:t>
            </a:fld>
            <a:endParaRPr lang="lt-LT"/>
          </a:p>
        </p:txBody>
      </p:sp>
    </p:spTree>
    <p:extLst>
      <p:ext uri="{BB962C8B-B14F-4D97-AF65-F5344CB8AC3E}">
        <p14:creationId xmlns:p14="http://schemas.microsoft.com/office/powerpoint/2010/main" val="3695057374"/>
      </p:ext>
    </p:extLst>
  </p:cSld>
  <p:clrMapOvr>
    <a:masterClrMapping/>
  </p:clrMapOvr>
  <p:transition spd="slow">
    <p:wheel spokes="1"/>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0" y="532122"/>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Testo atsakymai</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0" y="1323833"/>
            <a:ext cx="10868620" cy="5240740"/>
          </a:xfrm>
        </p:spPr>
        <p:txBody>
          <a:bodyPr>
            <a:noAutofit/>
          </a:bodyPr>
          <a:lstStyle/>
          <a:p>
            <a:pPr marL="457200" indent="-457200">
              <a:buFont typeface="+mj-lt"/>
              <a:buAutoNum type="arabicPeriod"/>
            </a:pPr>
            <a:r>
              <a:rPr lang="lt-LT" sz="2200" dirty="0" smtClean="0">
                <a:effectLst>
                  <a:outerShdw blurRad="38100" dist="38100" dir="2700000" algn="tl">
                    <a:srgbClr val="000000">
                      <a:alpha val="43137"/>
                    </a:srgbClr>
                  </a:outerShdw>
                </a:effectLst>
              </a:rPr>
              <a:t>B) aristotelis</a:t>
            </a:r>
          </a:p>
          <a:p>
            <a:pPr marL="457200" indent="-457200">
              <a:buFont typeface="+mj-lt"/>
              <a:buAutoNum type="arabicPeriod"/>
            </a:pPr>
            <a:r>
              <a:rPr lang="lt-LT" sz="2200" dirty="0" smtClean="0">
                <a:effectLst>
                  <a:outerShdw blurRad="38100" dist="38100" dir="2700000" algn="tl">
                    <a:srgbClr val="000000">
                      <a:alpha val="43137"/>
                    </a:srgbClr>
                  </a:outerShdw>
                </a:effectLst>
              </a:rPr>
              <a:t>A) Fizikinė</a:t>
            </a:r>
            <a:r>
              <a:rPr lang="lt-LT" sz="2200" dirty="0">
                <a:effectLst>
                  <a:outerShdw blurRad="38100" dist="38100" dir="2700000" algn="tl">
                    <a:srgbClr val="000000">
                      <a:alpha val="43137"/>
                    </a:srgbClr>
                  </a:outerShdw>
                </a:effectLst>
              </a:rPr>
              <a:t>, taikomoji ir </a:t>
            </a:r>
            <a:r>
              <a:rPr lang="lt-LT" sz="2200" dirty="0" smtClean="0">
                <a:effectLst>
                  <a:outerShdw blurRad="38100" dist="38100" dir="2700000" algn="tl">
                    <a:srgbClr val="000000">
                      <a:alpha val="43137"/>
                    </a:srgbClr>
                  </a:outerShdw>
                </a:effectLst>
              </a:rPr>
              <a:t>fiziologinė</a:t>
            </a:r>
          </a:p>
          <a:p>
            <a:pPr marL="457200" indent="-457200">
              <a:buFont typeface="+mj-lt"/>
              <a:buAutoNum type="arabicPeriod"/>
            </a:pPr>
            <a:r>
              <a:rPr lang="lt-LT" sz="2200" dirty="0" smtClean="0">
                <a:effectLst>
                  <a:outerShdw blurRad="38100" dist="38100" dir="2700000" algn="tl">
                    <a:srgbClr val="000000">
                      <a:alpha val="43137"/>
                    </a:srgbClr>
                  </a:outerShdw>
                </a:effectLst>
              </a:rPr>
              <a:t>C) 1433 m/s</a:t>
            </a:r>
          </a:p>
          <a:p>
            <a:pPr marL="457200" indent="-457200">
              <a:buFont typeface="+mj-lt"/>
              <a:buAutoNum type="arabicPeriod"/>
            </a:pPr>
            <a:r>
              <a:rPr lang="lt-LT" sz="2200" dirty="0" smtClean="0">
                <a:effectLst>
                  <a:outerShdw blurRad="38100" dist="38100" dir="2700000" algn="tl">
                    <a:srgbClr val="000000">
                      <a:alpha val="43137"/>
                    </a:srgbClr>
                  </a:outerShdw>
                </a:effectLst>
              </a:rPr>
              <a:t>A) </a:t>
            </a:r>
            <a:r>
              <a:rPr lang="lt-LT" sz="2200" dirty="0">
                <a:effectLst>
                  <a:outerShdw blurRad="38100" dist="38100" dir="2700000" algn="tl">
                    <a:srgbClr val="000000">
                      <a:alpha val="43137"/>
                    </a:srgbClr>
                  </a:outerShdw>
                </a:effectLst>
              </a:rPr>
              <a:t>Smūginė banga, susidaranti skrendant lėktuvui, greitesniam už garsą</a:t>
            </a:r>
          </a:p>
          <a:p>
            <a:pPr marL="457200" indent="-457200">
              <a:buFont typeface="+mj-lt"/>
              <a:buAutoNum type="arabicPeriod"/>
            </a:pPr>
            <a:r>
              <a:rPr lang="lt-LT" sz="2200" dirty="0" smtClean="0">
                <a:effectLst>
                  <a:outerShdw blurRad="38100" dist="38100" dir="2700000" algn="tl">
                    <a:srgbClr val="000000">
                      <a:alpha val="43137"/>
                    </a:srgbClr>
                  </a:outerShdw>
                </a:effectLst>
              </a:rPr>
              <a:t>C) echolokacija</a:t>
            </a:r>
          </a:p>
          <a:p>
            <a:pPr marL="457200" indent="-457200">
              <a:buFont typeface="+mj-lt"/>
              <a:buAutoNum type="arabicPeriod"/>
            </a:pPr>
            <a:r>
              <a:rPr lang="lt-LT" sz="2200" dirty="0" smtClean="0">
                <a:effectLst>
                  <a:outerShdw blurRad="38100" dist="38100" dir="2700000" algn="tl">
                    <a:srgbClr val="000000">
                      <a:alpha val="43137"/>
                    </a:srgbClr>
                  </a:outerShdw>
                </a:effectLst>
              </a:rPr>
              <a:t>A) infragarso</a:t>
            </a:r>
          </a:p>
          <a:p>
            <a:pPr marL="457200" indent="-457200">
              <a:buFont typeface="+mj-lt"/>
              <a:buAutoNum type="arabicPeriod"/>
            </a:pPr>
            <a:r>
              <a:rPr lang="lt-LT" sz="2200" dirty="0" smtClean="0">
                <a:effectLst>
                  <a:outerShdw blurRad="38100" dist="38100" dir="2700000" algn="tl">
                    <a:srgbClr val="000000">
                      <a:alpha val="43137"/>
                    </a:srgbClr>
                  </a:outerShdw>
                </a:effectLst>
              </a:rPr>
              <a:t>C) ultragarso</a:t>
            </a:r>
            <a:endParaRPr lang="lt-LT" sz="2200" dirty="0">
              <a:effectLst>
                <a:outerShdw blurRad="38100" dist="38100" dir="2700000" algn="tl">
                  <a:srgbClr val="000000">
                    <a:alpha val="43137"/>
                  </a:srgbClr>
                </a:outerShdw>
              </a:effectLst>
            </a:endParaRPr>
          </a:p>
          <a:p>
            <a:pPr marL="457200" indent="-457200">
              <a:buFont typeface="+mj-lt"/>
              <a:buAutoNum type="arabicPeriod"/>
            </a:pPr>
            <a:r>
              <a:rPr lang="lt-LT" sz="2200" dirty="0" smtClean="0">
                <a:effectLst>
                  <a:outerShdw blurRad="38100" dist="38100" dir="2700000" algn="tl">
                    <a:srgbClr val="000000">
                      <a:alpha val="43137"/>
                    </a:srgbClr>
                  </a:outerShdw>
                </a:effectLst>
              </a:rPr>
              <a:t>B) girdos slenksčiu</a:t>
            </a:r>
          </a:p>
          <a:p>
            <a:pPr marL="457200" indent="-457200">
              <a:buFont typeface="+mj-lt"/>
              <a:buAutoNum type="arabicPeriod"/>
            </a:pPr>
            <a:r>
              <a:rPr lang="lt-LT" sz="2200" dirty="0" smtClean="0">
                <a:effectLst>
                  <a:outerShdw blurRad="38100" dist="38100" dir="2700000" algn="tl">
                    <a:srgbClr val="000000">
                      <a:alpha val="43137"/>
                    </a:srgbClr>
                  </a:outerShdw>
                </a:effectLst>
              </a:rPr>
              <a:t>B) belas</a:t>
            </a:r>
          </a:p>
          <a:p>
            <a:pPr marL="457200" indent="-457200">
              <a:buFont typeface="+mj-lt"/>
              <a:buAutoNum type="arabicPeriod"/>
            </a:pPr>
            <a:r>
              <a:rPr lang="lt-LT" sz="2200" dirty="0" smtClean="0">
                <a:effectLst>
                  <a:outerShdw blurRad="38100" dist="38100" dir="2700000" algn="tl">
                    <a:srgbClr val="000000">
                      <a:alpha val="43137"/>
                    </a:srgbClr>
                  </a:outerShdw>
                </a:effectLst>
              </a:rPr>
              <a:t> C) Iš plieno</a:t>
            </a:r>
            <a:endParaRPr lang="lt-LT" sz="2200" dirty="0">
              <a:effectLst>
                <a:outerShdw blurRad="38100" dist="38100" dir="2700000" algn="tl">
                  <a:srgbClr val="000000">
                    <a:alpha val="43137"/>
                  </a:srgbClr>
                </a:outerShdw>
              </a:effectLst>
            </a:endParaRPr>
          </a:p>
        </p:txBody>
      </p:sp>
      <p:sp>
        <p:nvSpPr>
          <p:cNvPr id="5" name="Slide Number Placeholder 4"/>
          <p:cNvSpPr>
            <a:spLocks noGrp="1"/>
          </p:cNvSpPr>
          <p:nvPr>
            <p:ph type="sldNum" sz="quarter" idx="12"/>
          </p:nvPr>
        </p:nvSpPr>
        <p:spPr/>
        <p:txBody>
          <a:bodyPr/>
          <a:lstStyle/>
          <a:p>
            <a:fld id="{0D5F3E2B-F39F-45E2-8882-B4A97BB2747C}" type="slidenum">
              <a:rPr lang="lt-LT" smtClean="0"/>
              <a:t>53</a:t>
            </a:fld>
            <a:endParaRPr lang="lt-LT"/>
          </a:p>
        </p:txBody>
      </p:sp>
    </p:spTree>
    <p:extLst>
      <p:ext uri="{BB962C8B-B14F-4D97-AF65-F5344CB8AC3E}">
        <p14:creationId xmlns:p14="http://schemas.microsoft.com/office/powerpoint/2010/main" val="11291542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1" y="177280"/>
            <a:ext cx="9906000" cy="791711"/>
          </a:xfrm>
        </p:spPr>
        <p:txBody>
          <a:bodyPr>
            <a:normAutofit/>
          </a:bodyPr>
          <a:lstStyle/>
          <a:p>
            <a:pPr algn="ctr"/>
            <a:r>
              <a:rPr lang="lt-LT" sz="4400" b="1" dirty="0" smtClean="0">
                <a:effectLst>
                  <a:outerShdw blurRad="38100" dist="38100" dir="2700000" algn="tl">
                    <a:srgbClr val="000000">
                      <a:alpha val="43137"/>
                    </a:srgbClr>
                  </a:outerShdw>
                </a:effectLst>
              </a:rPr>
              <a:t>Šaltinių sąrašas</a:t>
            </a:r>
            <a:endParaRPr lang="lt-LT" sz="4400" b="1" dirty="0">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141411" y="968991"/>
            <a:ext cx="9906000" cy="5991367"/>
          </a:xfrm>
        </p:spPr>
        <p:txBody>
          <a:bodyPr>
            <a:normAutofit fontScale="85000" lnSpcReduction="20000"/>
          </a:bodyPr>
          <a:lstStyle/>
          <a:p>
            <a:pPr marL="342900" indent="-342900">
              <a:buFont typeface="+mj-lt"/>
              <a:buAutoNum type="arabicPeriod"/>
            </a:pPr>
            <a:r>
              <a:rPr lang="lt-LT" sz="1500" dirty="0"/>
              <a:t>http://www.electricalfacts.com/Neca/Science/sound/history.shtml</a:t>
            </a:r>
          </a:p>
          <a:p>
            <a:pPr marL="342900" indent="-342900">
              <a:buFont typeface="+mj-lt"/>
              <a:buAutoNum type="arabicPeriod"/>
            </a:pPr>
            <a:r>
              <a:rPr lang="lt-LT" sz="1500" dirty="0" smtClean="0"/>
              <a:t>http</a:t>
            </a:r>
            <a:r>
              <a:rPr lang="lt-LT" sz="1500" dirty="0"/>
              <a:t>://www.vinilas.lt/index.php/12-straipsniai/14-garso-irasymo-istorija</a:t>
            </a:r>
          </a:p>
          <a:p>
            <a:pPr marL="342900" indent="-342900">
              <a:buFont typeface="+mj-lt"/>
              <a:buAutoNum type="arabicPeriod"/>
            </a:pPr>
            <a:r>
              <a:rPr lang="lt-LT" sz="1500" dirty="0" smtClean="0"/>
              <a:t>http</a:t>
            </a:r>
            <a:r>
              <a:rPr lang="lt-LT" sz="1500" dirty="0"/>
              <a:t>://www.universitetozurnalistas.kf.vu.lt/2010/06/bloga-%</a:t>
            </a:r>
            <a:r>
              <a:rPr lang="lt-LT" sz="1500" dirty="0" smtClean="0"/>
              <a:t>E2%80%93-gera-akustika-kas-tai/</a:t>
            </a:r>
          </a:p>
          <a:p>
            <a:pPr marL="342900" indent="-342900">
              <a:buFont typeface="+mj-lt"/>
              <a:buAutoNum type="arabicPeriod"/>
            </a:pPr>
            <a:r>
              <a:rPr lang="lt-LT" sz="1500" dirty="0"/>
              <a:t>https://</a:t>
            </a:r>
            <a:r>
              <a:rPr lang="lt-LT" sz="1500" dirty="0" smtClean="0"/>
              <a:t>en.wikipedia.org/wiki/Acoustics</a:t>
            </a:r>
          </a:p>
          <a:p>
            <a:pPr marL="342900" indent="-342900">
              <a:buFont typeface="+mj-lt"/>
              <a:buAutoNum type="arabicPeriod"/>
            </a:pPr>
            <a:r>
              <a:rPr lang="lt-LT" sz="1500" dirty="0"/>
              <a:t>http://acousticalsociety.org/education_outreach/careers_in_acoustics</a:t>
            </a:r>
            <a:endParaRPr lang="lt-LT" sz="1500" dirty="0" smtClean="0"/>
          </a:p>
          <a:p>
            <a:pPr marL="342900" indent="-342900">
              <a:buFont typeface="+mj-lt"/>
              <a:buAutoNum type="arabicPeriod"/>
            </a:pPr>
            <a:r>
              <a:rPr lang="lt-LT" sz="1500" dirty="0"/>
              <a:t>https://</a:t>
            </a:r>
            <a:r>
              <a:rPr lang="lt-LT" sz="1500" dirty="0" smtClean="0"/>
              <a:t>lt.wikipedia.org/wiki/Garsas</a:t>
            </a:r>
          </a:p>
          <a:p>
            <a:pPr marL="342900" indent="-342900">
              <a:buFont typeface="+mj-lt"/>
              <a:buAutoNum type="arabicPeriod"/>
            </a:pPr>
            <a:r>
              <a:rPr lang="lt-LT" sz="1500" dirty="0"/>
              <a:t>http://physics.info/sound</a:t>
            </a:r>
            <a:r>
              <a:rPr lang="lt-LT" sz="1500" dirty="0" smtClean="0"/>
              <a:t>/</a:t>
            </a:r>
          </a:p>
          <a:p>
            <a:pPr marL="342900" indent="-342900">
              <a:buFont typeface="+mj-lt"/>
              <a:buAutoNum type="arabicPeriod"/>
            </a:pPr>
            <a:r>
              <a:rPr lang="lt-LT" sz="1500" dirty="0"/>
              <a:t>http://www.engineeringtoolbox.com/sound-speed-solids-d_713.html</a:t>
            </a:r>
            <a:endParaRPr lang="lt-LT" sz="1500" dirty="0" smtClean="0"/>
          </a:p>
          <a:p>
            <a:pPr marL="342900" indent="-342900">
              <a:buFont typeface="+mj-lt"/>
              <a:buAutoNum type="arabicPeriod"/>
            </a:pPr>
            <a:r>
              <a:rPr lang="lt-LT" sz="1500" dirty="0"/>
              <a:t>https://</a:t>
            </a:r>
            <a:r>
              <a:rPr lang="lt-LT" sz="1500" dirty="0" smtClean="0"/>
              <a:t>lt.wikipedia.org/wiki/Sm%C5%ABgin%C4%97_banga</a:t>
            </a:r>
          </a:p>
          <a:p>
            <a:pPr marL="342900" indent="-342900">
              <a:buFont typeface="+mj-lt"/>
              <a:buAutoNum type="arabicPeriod"/>
            </a:pPr>
            <a:r>
              <a:rPr lang="lt-LT" sz="1500" dirty="0"/>
              <a:t>http://</a:t>
            </a:r>
            <a:r>
              <a:rPr lang="lt-LT" sz="1500" dirty="0" smtClean="0"/>
              <a:t>vilniausvsc.sam.lt/sveikatingumo-metai/informaciniai-pranesimai/infragarsas </a:t>
            </a:r>
          </a:p>
          <a:p>
            <a:pPr marL="342900" indent="-342900">
              <a:buFont typeface="+mj-lt"/>
              <a:buAutoNum type="arabicPeriod"/>
            </a:pPr>
            <a:r>
              <a:rPr lang="lt-LT" sz="1500" dirty="0"/>
              <a:t>http://neuroresearchproject.com/2013/02/19/1289/</a:t>
            </a:r>
            <a:endParaRPr lang="lt-LT" sz="1500" dirty="0" smtClean="0"/>
          </a:p>
          <a:p>
            <a:pPr marL="342900" indent="-342900">
              <a:buFont typeface="+mj-lt"/>
              <a:buAutoNum type="arabicPeriod"/>
            </a:pPr>
            <a:r>
              <a:rPr lang="lt-LT" sz="1500" dirty="0"/>
              <a:t>https://</a:t>
            </a:r>
            <a:r>
              <a:rPr lang="lt-LT" sz="1500" dirty="0" smtClean="0"/>
              <a:t>en.wikipedia.org/wiki/Ultrasound </a:t>
            </a:r>
          </a:p>
          <a:p>
            <a:pPr marL="342900" indent="-342900">
              <a:buFont typeface="+mj-lt"/>
              <a:buAutoNum type="arabicPeriod"/>
            </a:pPr>
            <a:r>
              <a:rPr lang="lt-LT" sz="1500" dirty="0"/>
              <a:t>http://www.physicsclassroom.com/class/sound/Lesson-5/Resonance</a:t>
            </a:r>
            <a:endParaRPr lang="lt-LT" sz="1500" dirty="0" smtClean="0"/>
          </a:p>
          <a:p>
            <a:pPr marL="342900" indent="-342900">
              <a:buFont typeface="+mj-lt"/>
              <a:buAutoNum type="arabicPeriod"/>
            </a:pPr>
            <a:r>
              <a:rPr lang="lt-LT" sz="1500" dirty="0"/>
              <a:t>http://</a:t>
            </a:r>
            <a:r>
              <a:rPr lang="lt-LT" sz="1500" dirty="0" smtClean="0"/>
              <a:t>www.physicsclassroom.com/mmedia/waves/tfl.cfm</a:t>
            </a:r>
          </a:p>
          <a:p>
            <a:pPr marL="342900" indent="-342900">
              <a:buFont typeface="+mj-lt"/>
              <a:buAutoNum type="arabicPeriod"/>
            </a:pPr>
            <a:r>
              <a:rPr lang="lt-LT" sz="1500" dirty="0"/>
              <a:t>https://www.youtube.com/</a:t>
            </a:r>
            <a:endParaRPr lang="lt-LT" sz="1500" dirty="0" smtClean="0"/>
          </a:p>
          <a:p>
            <a:pPr marL="342900" indent="-342900">
              <a:buFont typeface="+mj-lt"/>
              <a:buAutoNum type="arabicPeriod"/>
            </a:pPr>
            <a:r>
              <a:rPr lang="lt-LT" sz="1500" dirty="0"/>
              <a:t>https://images.google.com/</a:t>
            </a:r>
            <a:endParaRPr lang="lt-LT" sz="1500" dirty="0" smtClean="0"/>
          </a:p>
          <a:p>
            <a:pPr marL="342900" indent="-342900">
              <a:buFont typeface="+mj-lt"/>
              <a:buAutoNum type="arabicPeriod"/>
            </a:pPr>
            <a:r>
              <a:rPr lang="lt-LT" sz="1500" dirty="0"/>
              <a:t>https://</a:t>
            </a:r>
            <a:r>
              <a:rPr lang="lt-LT" sz="1500" dirty="0" smtClean="0"/>
              <a:t>www.questacon.edu.au/visiting/spectacular-science-show/science-time/videos/music-and-sound</a:t>
            </a:r>
          </a:p>
          <a:p>
            <a:pPr marL="342900" indent="-342900">
              <a:buFont typeface="+mj-lt"/>
              <a:buAutoNum type="arabicPeriod"/>
            </a:pPr>
            <a:r>
              <a:rPr lang="lt-LT" sz="1500" dirty="0" smtClean="0"/>
              <a:t>2015 metų 8 klasės fotono uždaviniai (3 turas)</a:t>
            </a:r>
          </a:p>
          <a:p>
            <a:pPr marL="342900" indent="-342900">
              <a:buFont typeface="+mj-lt"/>
              <a:buAutoNum type="arabicPeriod"/>
            </a:pPr>
            <a:endParaRPr lang="lt-LT" sz="1500" dirty="0" smtClean="0"/>
          </a:p>
          <a:p>
            <a:endParaRPr lang="lt-LT" sz="1600" dirty="0" smtClean="0"/>
          </a:p>
          <a:p>
            <a:endParaRPr lang="lt-LT" sz="1600" dirty="0"/>
          </a:p>
        </p:txBody>
      </p:sp>
      <p:sp>
        <p:nvSpPr>
          <p:cNvPr id="5" name="Slide Number Placeholder 4"/>
          <p:cNvSpPr>
            <a:spLocks noGrp="1"/>
          </p:cNvSpPr>
          <p:nvPr>
            <p:ph type="sldNum" sz="quarter" idx="12"/>
          </p:nvPr>
        </p:nvSpPr>
        <p:spPr/>
        <p:txBody>
          <a:bodyPr/>
          <a:lstStyle/>
          <a:p>
            <a:fld id="{0D5F3E2B-F39F-45E2-8882-B4A97BB2747C}" type="slidenum">
              <a:rPr lang="lt-LT" smtClean="0"/>
              <a:t>54</a:t>
            </a:fld>
            <a:endParaRPr lang="lt-LT"/>
          </a:p>
        </p:txBody>
      </p:sp>
      <p:pic>
        <p:nvPicPr>
          <p:cNvPr id="4" name="Picture 3"/>
          <p:cNvPicPr>
            <a:picLocks noChangeAspect="1"/>
          </p:cNvPicPr>
          <p:nvPr/>
        </p:nvPicPr>
        <p:blipFill>
          <a:blip r:embed="rId2"/>
          <a:stretch>
            <a:fillRect/>
          </a:stretch>
        </p:blipFill>
        <p:spPr>
          <a:xfrm>
            <a:off x="9462537" y="849047"/>
            <a:ext cx="1627567" cy="2077085"/>
          </a:xfrm>
          <a:prstGeom prst="rect">
            <a:avLst/>
          </a:prstGeom>
        </p:spPr>
      </p:pic>
      <p:pic>
        <p:nvPicPr>
          <p:cNvPr id="6" name="Picture 5"/>
          <p:cNvPicPr>
            <a:picLocks noChangeAspect="1"/>
          </p:cNvPicPr>
          <p:nvPr/>
        </p:nvPicPr>
        <p:blipFill>
          <a:blip r:embed="rId3"/>
          <a:stretch>
            <a:fillRect/>
          </a:stretch>
        </p:blipFill>
        <p:spPr>
          <a:xfrm>
            <a:off x="8836886" y="3188591"/>
            <a:ext cx="1712834" cy="2432224"/>
          </a:xfrm>
          <a:prstGeom prst="rect">
            <a:avLst/>
          </a:prstGeom>
        </p:spPr>
      </p:pic>
    </p:spTree>
    <p:extLst>
      <p:ext uri="{BB962C8B-B14F-4D97-AF65-F5344CB8AC3E}">
        <p14:creationId xmlns:p14="http://schemas.microsoft.com/office/powerpoint/2010/main" val="2325788812"/>
      </p:ext>
    </p:extLst>
  </p:cSld>
  <p:clrMapOvr>
    <a:masterClrMapping/>
  </p:clrMapOvr>
  <mc:AlternateContent xmlns:mc="http://schemas.openxmlformats.org/markup-compatibility/2006" xmlns:p14="http://schemas.microsoft.com/office/powerpoint/2010/main">
    <mc:Choice Requires="p14">
      <p:transition spd="slow" p14:dur="3400">
        <p14:reveal thruBlk="1"/>
      </p:transition>
    </mc:Choice>
    <mc:Fallback xmlns="">
      <p:transition spd="slow">
        <p:fade/>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65026" y="1037231"/>
            <a:ext cx="9471546" cy="1323439"/>
          </a:xfrm>
          <a:prstGeom prst="rect">
            <a:avLst/>
          </a:prstGeom>
          <a:noFill/>
        </p:spPr>
        <p:txBody>
          <a:bodyPr wrap="square" lIns="91440" tIns="45720" rIns="91440" bIns="45720">
            <a:spAutoFit/>
            <a:scene3d>
              <a:camera prst="perspectiveRight"/>
              <a:lightRig rig="threePt" dir="t"/>
            </a:scene3d>
          </a:bodyPr>
          <a:lstStyle/>
          <a:p>
            <a:pPr algn="ctr"/>
            <a:r>
              <a:rPr lang="lt-LT" sz="8000" b="1" dirty="0" smtClean="0">
                <a:ln w="19050" cap="flat" cmpd="sng">
                  <a:solidFill>
                    <a:schemeClr val="bg1"/>
                  </a:solidFill>
                  <a:prstDash val="solid"/>
                  <a:bevel/>
                </a:ln>
                <a:gradFill flip="none" rotWithShape="1">
                  <a:gsLst>
                    <a:gs pos="0">
                      <a:schemeClr val="accent1">
                        <a:lumMod val="0"/>
                        <a:lumOff val="100000"/>
                      </a:schemeClr>
                    </a:gs>
                    <a:gs pos="1000">
                      <a:srgbClr val="FFFFFF"/>
                    </a:gs>
                    <a:gs pos="11498">
                      <a:srgbClr val="FFFFFF"/>
                    </a:gs>
                    <a:gs pos="40691">
                      <a:schemeClr val="accent4">
                        <a:lumMod val="0"/>
                        <a:lumOff val="100000"/>
                      </a:schemeClr>
                    </a:gs>
                    <a:gs pos="55715">
                      <a:srgbClr val="D49C8C"/>
                    </a:gs>
                    <a:gs pos="15000">
                      <a:schemeClr val="accent1">
                        <a:lumMod val="0"/>
                        <a:lumOff val="100000"/>
                      </a:schemeClr>
                    </a:gs>
                    <a:gs pos="100000">
                      <a:schemeClr val="accent1">
                        <a:lumMod val="100000"/>
                      </a:schemeClr>
                    </a:gs>
                  </a:gsLst>
                  <a:path path="shape">
                    <a:fillToRect l="50000" t="50000" r="50000" b="50000"/>
                  </a:path>
                  <a:tileRect/>
                </a:gradFill>
                <a:effectLst>
                  <a:outerShdw blurRad="60007" dist="310007" dir="7680000" sy="30000" kx="1300200" algn="ctr" rotWithShape="0">
                    <a:prstClr val="black">
                      <a:alpha val="32000"/>
                    </a:prstClr>
                  </a:outerShdw>
                </a:effectLst>
                <a:latin typeface="Balloon XBd TL" panose="03060B02030402060201" pitchFamily="66" charset="0"/>
              </a:rPr>
              <a:t>Ačiū už dėmesį! ☺</a:t>
            </a:r>
            <a:endParaRPr lang="en-US" sz="8000" b="1" dirty="0">
              <a:ln w="19050" cap="flat" cmpd="sng">
                <a:solidFill>
                  <a:schemeClr val="bg1"/>
                </a:solidFill>
                <a:prstDash val="solid"/>
                <a:bevel/>
              </a:ln>
              <a:gradFill flip="none" rotWithShape="1">
                <a:gsLst>
                  <a:gs pos="0">
                    <a:schemeClr val="accent1">
                      <a:lumMod val="0"/>
                      <a:lumOff val="100000"/>
                    </a:schemeClr>
                  </a:gs>
                  <a:gs pos="1000">
                    <a:srgbClr val="FFFFFF"/>
                  </a:gs>
                  <a:gs pos="11498">
                    <a:srgbClr val="FFFFFF"/>
                  </a:gs>
                  <a:gs pos="40691">
                    <a:schemeClr val="accent4">
                      <a:lumMod val="0"/>
                      <a:lumOff val="100000"/>
                    </a:schemeClr>
                  </a:gs>
                  <a:gs pos="55715">
                    <a:srgbClr val="D49C8C"/>
                  </a:gs>
                  <a:gs pos="15000">
                    <a:schemeClr val="accent1">
                      <a:lumMod val="0"/>
                      <a:lumOff val="100000"/>
                    </a:schemeClr>
                  </a:gs>
                  <a:gs pos="100000">
                    <a:schemeClr val="accent1">
                      <a:lumMod val="100000"/>
                    </a:schemeClr>
                  </a:gs>
                </a:gsLst>
                <a:path path="shape">
                  <a:fillToRect l="50000" t="50000" r="50000" b="50000"/>
                </a:path>
                <a:tileRect/>
              </a:gradFill>
              <a:effectLst>
                <a:outerShdw blurRad="60007" dist="310007" dir="7680000" sy="30000" kx="1300200" algn="ctr" rotWithShape="0">
                  <a:prstClr val="black">
                    <a:alpha val="32000"/>
                  </a:prstClr>
                </a:outerShdw>
              </a:effectLst>
              <a:latin typeface="Balloon XBd TL" panose="03060B02030402060201" pitchFamily="66" charset="0"/>
            </a:endParaRPr>
          </a:p>
        </p:txBody>
      </p:sp>
      <p:pic>
        <p:nvPicPr>
          <p:cNvPr id="5" name="Picture 4"/>
          <p:cNvPicPr>
            <a:picLocks noChangeAspect="1"/>
          </p:cNvPicPr>
          <p:nvPr/>
        </p:nvPicPr>
        <p:blipFill>
          <a:blip r:embed="rId2"/>
          <a:stretch>
            <a:fillRect/>
          </a:stretch>
        </p:blipFill>
        <p:spPr>
          <a:xfrm>
            <a:off x="4133162" y="2727898"/>
            <a:ext cx="5845457" cy="365925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3" name="Slide Number Placeholder 2"/>
          <p:cNvSpPr>
            <a:spLocks noGrp="1"/>
          </p:cNvSpPr>
          <p:nvPr>
            <p:ph type="sldNum" sz="quarter" idx="12"/>
          </p:nvPr>
        </p:nvSpPr>
        <p:spPr/>
        <p:txBody>
          <a:bodyPr/>
          <a:lstStyle/>
          <a:p>
            <a:fld id="{0D5F3E2B-F39F-45E2-8882-B4A97BB2747C}" type="slidenum">
              <a:rPr lang="lt-LT" smtClean="0"/>
              <a:t>55</a:t>
            </a:fld>
            <a:endParaRPr lang="lt-LT"/>
          </a:p>
        </p:txBody>
      </p:sp>
    </p:spTree>
    <p:extLst>
      <p:ext uri="{BB962C8B-B14F-4D97-AF65-F5344CB8AC3E}">
        <p14:creationId xmlns:p14="http://schemas.microsoft.com/office/powerpoint/2010/main" val="42348571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3444</TotalTime>
  <Words>2036</Words>
  <Application>Microsoft Office PowerPoint</Application>
  <PresentationFormat>Widescreen</PresentationFormat>
  <Paragraphs>376</Paragraphs>
  <Slides>55</Slides>
  <Notes>2</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55</vt:i4>
      </vt:variant>
    </vt:vector>
  </HeadingPairs>
  <TitlesOfParts>
    <vt:vector size="64" baseType="lpstr">
      <vt:lpstr>Arial</vt:lpstr>
      <vt:lpstr>Arial Black</vt:lpstr>
      <vt:lpstr>Balloon XBd TL</vt:lpstr>
      <vt:lpstr>Calibri</vt:lpstr>
      <vt:lpstr>Cambria Math</vt:lpstr>
      <vt:lpstr>Trebuchet MS</vt:lpstr>
      <vt:lpstr>Tw Cen MT</vt:lpstr>
      <vt:lpstr>Wingdings</vt:lpstr>
      <vt:lpstr>Circuit</vt:lpstr>
      <vt:lpstr>PowerPoint Presentation</vt:lpstr>
      <vt:lpstr>Turinys</vt:lpstr>
      <vt:lpstr>Darbo tikslai</vt:lpstr>
      <vt:lpstr>Trumpa garso istorija</vt:lpstr>
      <vt:lpstr>Trumpa garso istorija</vt:lpstr>
      <vt:lpstr>Akustika</vt:lpstr>
      <vt:lpstr>PowerPoint Presentation</vt:lpstr>
      <vt:lpstr>Garsas – kas tai?</vt:lpstr>
      <vt:lpstr>Bandymas nr. 1</vt:lpstr>
      <vt:lpstr>Bandymas nr. 1</vt:lpstr>
      <vt:lpstr>Bandymas nr. 2</vt:lpstr>
      <vt:lpstr>Bandymas nr. 2</vt:lpstr>
      <vt:lpstr>Garso bangos ilgis</vt:lpstr>
      <vt:lpstr>Garso bangos ilgis</vt:lpstr>
      <vt:lpstr>Uždavinių, kuriuose reikia nustatyti garso bangos ilgį ar kitą su juo susijusį dydį, sprendimo pavyzdžiai</vt:lpstr>
      <vt:lpstr>Uždavinys nr. 1</vt:lpstr>
      <vt:lpstr>Uždavinys nr. 2</vt:lpstr>
      <vt:lpstr>Uždavinys nr. 3</vt:lpstr>
      <vt:lpstr>Uždavinys nr. 4</vt:lpstr>
      <vt:lpstr>Garso greitis įvairiose terpėse</vt:lpstr>
      <vt:lpstr>Garso greitis įvairiose terpėse</vt:lpstr>
      <vt:lpstr>PowerPoint Presentation</vt:lpstr>
      <vt:lpstr>Aidas</vt:lpstr>
      <vt:lpstr>Aidas</vt:lpstr>
      <vt:lpstr>Uždavinių, kuriuose reikia nustatyti atstumą aido pagalba, sprendimo pavyzdžiai</vt:lpstr>
      <vt:lpstr>Uždavinys nr. 1</vt:lpstr>
      <vt:lpstr>Uždavinys nr. 2</vt:lpstr>
      <vt:lpstr>Uždavinys nr. 3</vt:lpstr>
      <vt:lpstr>Garso rūšys (I)</vt:lpstr>
      <vt:lpstr>Infragarso šaltiniai</vt:lpstr>
      <vt:lpstr>Garso rūšys (II)</vt:lpstr>
      <vt:lpstr>Garso rūšys (II)</vt:lpstr>
      <vt:lpstr>Garso rūšys (III)</vt:lpstr>
      <vt:lpstr>Garso rūšys (IV)</vt:lpstr>
      <vt:lpstr>Tonas. Tono aukštis.</vt:lpstr>
      <vt:lpstr>Garso tembras</vt:lpstr>
      <vt:lpstr>Garso stipris</vt:lpstr>
      <vt:lpstr>Garsumas</vt:lpstr>
      <vt:lpstr>Garsumo lentelė</vt:lpstr>
      <vt:lpstr>Akustinis rezonansas</vt:lpstr>
      <vt:lpstr>Kamertonas</vt:lpstr>
      <vt:lpstr>Kamertonas</vt:lpstr>
      <vt:lpstr>Testas</vt:lpstr>
      <vt:lpstr>Testas</vt:lpstr>
      <vt:lpstr>Testas</vt:lpstr>
      <vt:lpstr>Testas</vt:lpstr>
      <vt:lpstr>Testas</vt:lpstr>
      <vt:lpstr>Testas</vt:lpstr>
      <vt:lpstr>Testas</vt:lpstr>
      <vt:lpstr>Testas</vt:lpstr>
      <vt:lpstr>Testas</vt:lpstr>
      <vt:lpstr>Testas</vt:lpstr>
      <vt:lpstr>Testo atsakymai</vt:lpstr>
      <vt:lpstr>Šaltinių sąrašas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Justas Dijokas</dc:creator>
  <cp:lastModifiedBy>Justas Dijokas</cp:lastModifiedBy>
  <cp:revision>156</cp:revision>
  <dcterms:created xsi:type="dcterms:W3CDTF">2016-03-20T13:11:55Z</dcterms:created>
  <dcterms:modified xsi:type="dcterms:W3CDTF">2016-04-04T19:38:21Z</dcterms:modified>
</cp:coreProperties>
</file>