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3" r:id="rId6"/>
    <p:sldId id="261" r:id="rId7"/>
    <p:sldId id="262" r:id="rId8"/>
    <p:sldId id="274" r:id="rId9"/>
    <p:sldId id="264" r:id="rId10"/>
    <p:sldId id="265" r:id="rId11"/>
    <p:sldId id="266" r:id="rId12"/>
    <p:sldId id="268" r:id="rId13"/>
    <p:sldId id="269" r:id="rId14"/>
    <p:sldId id="271" r:id="rId15"/>
    <p:sldId id="267" r:id="rId16"/>
    <p:sldId id="270" r:id="rId17"/>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31" autoAdjust="0"/>
    <p:restoredTop sz="94660"/>
  </p:normalViewPr>
  <p:slideViewPr>
    <p:cSldViewPr>
      <p:cViewPr>
        <p:scale>
          <a:sx n="94" d="100"/>
          <a:sy n="94" d="100"/>
        </p:scale>
        <p:origin x="-1099" y="-12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Antraštė 1"/>
          <p:cNvSpPr>
            <a:spLocks noGrp="1"/>
          </p:cNvSpPr>
          <p:nvPr>
            <p:ph type="ctrTitle"/>
          </p:nvPr>
        </p:nvSpPr>
        <p:spPr>
          <a:xfrm>
            <a:off x="685800" y="2130425"/>
            <a:ext cx="7772400" cy="1470025"/>
          </a:xfrm>
        </p:spPr>
        <p:txBody>
          <a:bodyPr/>
          <a:lstStyle/>
          <a:p>
            <a:r>
              <a:rPr lang="lt-LT" smtClean="0"/>
              <a:t>Spustelėję redag. ruoš. pavad. stilių</a:t>
            </a:r>
            <a:endParaRPr lang="lt-LT"/>
          </a:p>
        </p:txBody>
      </p:sp>
      <p:sp>
        <p:nvSpPr>
          <p:cNvPr id="3" name="Antrinis pavadinima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smtClean="0"/>
              <a:t>Spustelėję redag. ruoš. paantrš. stilių</a:t>
            </a:r>
            <a:endParaRPr lang="lt-LT"/>
          </a:p>
        </p:txBody>
      </p:sp>
      <p:sp>
        <p:nvSpPr>
          <p:cNvPr id="4" name="Datos vietos rezervavimo ženklas 3"/>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5503725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idx="1"/>
          </p:nvPr>
        </p:nvSpPr>
        <p:spPr/>
        <p:txBody>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983371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722313" y="4406900"/>
            <a:ext cx="7772400" cy="1362075"/>
          </a:xfrm>
        </p:spPr>
        <p:txBody>
          <a:bodyPr anchor="t"/>
          <a:lstStyle>
            <a:lvl1pPr algn="l">
              <a:defRPr sz="4000" b="1" cap="all"/>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Spustelėję redag. ruoš. teksto stilių</a:t>
            </a:r>
          </a:p>
        </p:txBody>
      </p:sp>
      <p:sp>
        <p:nvSpPr>
          <p:cNvPr id="4" name="Datos vietos rezervavimo ženklas 3"/>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24769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Turinio vietos rezervavimo ženklas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urinio vietos rezervavimo ženklas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Datos vietos rezervavimo ženklas 4"/>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614603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lvl1pPr>
              <a:defRPr/>
            </a:lvl1p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4" name="Turinio vietos rezervavimo ženklas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5" name="Teksto vietos rezervavimo ženklas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Spustelėję redag. ruoš. teksto stilių</a:t>
            </a:r>
          </a:p>
        </p:txBody>
      </p:sp>
      <p:sp>
        <p:nvSpPr>
          <p:cNvPr id="6" name="Turinio vietos rezervavimo ženklas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7" name="Datos vietos rezervavimo ženklas 6"/>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755582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Datos vietos rezervavimo ženklas 2"/>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4" name="Poraštės vietos rezervavimo ženklas 3"/>
          <p:cNvSpPr>
            <a:spLocks noGrp="1"/>
          </p:cNvSpPr>
          <p:nvPr>
            <p:ph type="ftr" sz="quarter" idx="11"/>
          </p:nvPr>
        </p:nvSpPr>
        <p:spPr/>
        <p:txBody>
          <a:bodyPr/>
          <a:lstStyle/>
          <a:p>
            <a:endParaRPr lang="lt-LT"/>
          </a:p>
        </p:txBody>
      </p:sp>
      <p:sp>
        <p:nvSpPr>
          <p:cNvPr id="5" name="Skaidrės numerio vietos rezervavimo ženklas 4"/>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40336961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4235437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3008313" cy="1162050"/>
          </a:xfrm>
        </p:spPr>
        <p:txBody>
          <a:bodyPr anchor="b"/>
          <a:lstStyle>
            <a:lvl1pPr algn="l">
              <a:defRPr sz="2000" b="1"/>
            </a:lvl1pPr>
          </a:lstStyle>
          <a:p>
            <a:r>
              <a:rPr lang="lt-LT" smtClean="0"/>
              <a:t>Spustelėję redag. ruoš. pavad. stilių</a:t>
            </a:r>
            <a:endParaRPr lang="lt-LT"/>
          </a:p>
        </p:txBody>
      </p:sp>
      <p:sp>
        <p:nvSpPr>
          <p:cNvPr id="3" name="Turinio vietos rezervavimo ženklas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Teksto vietos rezervavimo ženklas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550969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1792288" y="4800600"/>
            <a:ext cx="5486400" cy="566738"/>
          </a:xfrm>
        </p:spPr>
        <p:txBody>
          <a:bodyPr anchor="b"/>
          <a:lstStyle>
            <a:lvl1pPr algn="l">
              <a:defRPr sz="2000" b="1"/>
            </a:lvl1pPr>
          </a:lstStyle>
          <a:p>
            <a:r>
              <a:rPr lang="lt-LT" smtClean="0"/>
              <a:t>Spustelėję redag. ruoš. pavad. stilių</a:t>
            </a:r>
            <a:endParaRPr lang="lt-LT"/>
          </a:p>
        </p:txBody>
      </p:sp>
      <p:sp>
        <p:nvSpPr>
          <p:cNvPr id="3" name="Paveikslėlio vietos rezervavimo ženklas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ksto vietos rezervavimo ženklas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Spustelėję redag. ruoš. teksto stilių</a:t>
            </a:r>
          </a:p>
        </p:txBody>
      </p:sp>
      <p:sp>
        <p:nvSpPr>
          <p:cNvPr id="5" name="Datos vietos rezervavimo ženklas 4"/>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8623142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190764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8"/>
            <a:ext cx="2057400" cy="5851525"/>
          </a:xfrm>
        </p:spPr>
        <p:txBody>
          <a:bodyPr vert="eaVert"/>
          <a:lstStyle/>
          <a:p>
            <a:r>
              <a:rPr lang="lt-LT" smtClean="0"/>
              <a:t>Spustelėję redag. ruoš. pavad. stilių</a:t>
            </a:r>
            <a:endParaRPr lang="lt-LT"/>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10"/>
          </p:nvPr>
        </p:nvSpPr>
        <p:spPr/>
        <p:txBody>
          <a:body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2702565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lt-LT" smtClean="0"/>
              <a:t>Spustelėję redag. ruoš. pavad. stilių</a:t>
            </a:r>
            <a:endParaRPr lang="lt-LT"/>
          </a:p>
        </p:txBody>
      </p:sp>
      <p:sp>
        <p:nvSpPr>
          <p:cNvPr id="3" name="Teksto vietos rezervavimo ženklas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lt-LT" smtClean="0"/>
              <a:t>Spustelėję redag. ruoš. teksto stilių</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4" name="Datos vietos rezervavimo ženklas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571314-C21F-46A4-8262-57A8642E3229}" type="datetimeFigureOut">
              <a:rPr lang="lt-LT" smtClean="0"/>
              <a:pPr/>
              <a:t>2016.04.06</a:t>
            </a:fld>
            <a:endParaRPr lang="lt-LT"/>
          </a:p>
        </p:txBody>
      </p:sp>
      <p:sp>
        <p:nvSpPr>
          <p:cNvPr id="5" name="Poraštės vietos rezervavimo ženklas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kaidrės numerio vietos rezervavimo ženklas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BA9CE3-A8F8-498E-9D3C-FA47AEE6EE11}" type="slidenum">
              <a:rPr lang="lt-LT" smtClean="0"/>
              <a:pPr/>
              <a:t>‹#›</a:t>
            </a:fld>
            <a:endParaRPr lang="lt-LT"/>
          </a:p>
        </p:txBody>
      </p:sp>
    </p:spTree>
    <p:extLst>
      <p:ext uri="{BB962C8B-B14F-4D97-AF65-F5344CB8AC3E}">
        <p14:creationId xmlns:p14="http://schemas.microsoft.com/office/powerpoint/2010/main" xmlns="" val="35520955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gid.lt/fizika/ultragarsas-infragarsas-ultragarsas" TargetMode="External"/><Relationship Id="rId2" Type="http://schemas.openxmlformats.org/officeDocument/2006/relationships/hyperlink" Target="https://www.google.lt/?gws_rd=ssl#q=kodel+ne+kiekvienas+virpantis+daiktas+skleidzia+gars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8520" y="-99392"/>
            <a:ext cx="9144000" cy="6858000"/>
          </a:xfrm>
          <a:prstGeom prst="rect">
            <a:avLst/>
          </a:prstGeom>
        </p:spPr>
      </p:pic>
      <p:sp>
        <p:nvSpPr>
          <p:cNvPr id="3" name="TextBox 2"/>
          <p:cNvSpPr txBox="1"/>
          <p:nvPr/>
        </p:nvSpPr>
        <p:spPr>
          <a:xfrm>
            <a:off x="0" y="1700808"/>
            <a:ext cx="9144000" cy="6001643"/>
          </a:xfrm>
          <a:prstGeom prst="rect">
            <a:avLst/>
          </a:prstGeom>
          <a:noFill/>
        </p:spPr>
        <p:txBody>
          <a:bodyPr wrap="square" rtlCol="0">
            <a:spAutoFit/>
          </a:bodyPr>
          <a:lstStyle/>
          <a:p>
            <a:pPr algn="ctr"/>
            <a:endParaRPr lang="en-US" sz="9600" dirty="0" smtClean="0"/>
          </a:p>
          <a:p>
            <a:pPr algn="ctr"/>
            <a:endParaRPr lang="en-US" sz="9600" dirty="0" smtClean="0"/>
          </a:p>
          <a:p>
            <a:pPr algn="ctr"/>
            <a:endParaRPr lang="en-US" sz="9600" dirty="0" smtClean="0"/>
          </a:p>
          <a:p>
            <a:pPr algn="ctr"/>
            <a:endParaRPr lang="lt-LT" sz="9600" dirty="0"/>
          </a:p>
        </p:txBody>
      </p:sp>
      <p:sp>
        <p:nvSpPr>
          <p:cNvPr id="12" name="Antraštė 11"/>
          <p:cNvSpPr>
            <a:spLocks noGrp="1"/>
          </p:cNvSpPr>
          <p:nvPr>
            <p:ph type="ctrTitle"/>
          </p:nvPr>
        </p:nvSpPr>
        <p:spPr>
          <a:xfrm>
            <a:off x="685800" y="1196753"/>
            <a:ext cx="7772400" cy="1080119"/>
          </a:xfrm>
        </p:spPr>
        <p:txBody>
          <a:bodyPr>
            <a:normAutofit/>
          </a:bodyPr>
          <a:lstStyle/>
          <a:p>
            <a:r>
              <a:rPr lang="en-US" sz="6000" dirty="0" err="1" smtClean="0"/>
              <a:t>Akustika</a:t>
            </a:r>
            <a:endParaRPr lang="lt-LT" sz="6000" dirty="0"/>
          </a:p>
        </p:txBody>
      </p:sp>
      <p:sp>
        <p:nvSpPr>
          <p:cNvPr id="13" name="Paantraštė 12"/>
          <p:cNvSpPr>
            <a:spLocks noGrp="1"/>
          </p:cNvSpPr>
          <p:nvPr>
            <p:ph type="subTitle" idx="1"/>
          </p:nvPr>
        </p:nvSpPr>
        <p:spPr>
          <a:xfrm>
            <a:off x="827584" y="2636912"/>
            <a:ext cx="7704856" cy="3001888"/>
          </a:xfrm>
        </p:spPr>
        <p:txBody>
          <a:bodyPr>
            <a:normAutofit fontScale="92500"/>
          </a:bodyPr>
          <a:lstStyle/>
          <a:p>
            <a:r>
              <a:rPr lang="en-US" dirty="0" err="1" smtClean="0">
                <a:solidFill>
                  <a:schemeClr val="tx1"/>
                </a:solidFill>
              </a:rPr>
              <a:t>Buivyd</a:t>
            </a:r>
            <a:r>
              <a:rPr lang="lt-LT" dirty="0" err="1" smtClean="0">
                <a:solidFill>
                  <a:schemeClr val="tx1"/>
                </a:solidFill>
              </a:rPr>
              <a:t>iškių</a:t>
            </a:r>
            <a:r>
              <a:rPr lang="lt-LT" dirty="0" smtClean="0">
                <a:solidFill>
                  <a:schemeClr val="tx1"/>
                </a:solidFill>
              </a:rPr>
              <a:t> pagrindinė mokykla </a:t>
            </a:r>
          </a:p>
          <a:p>
            <a:r>
              <a:rPr lang="lt-LT" dirty="0" err="1" smtClean="0">
                <a:solidFill>
                  <a:schemeClr val="tx1"/>
                </a:solidFill>
              </a:rPr>
              <a:t>Burokaitė</a:t>
            </a:r>
            <a:r>
              <a:rPr lang="lt-LT" dirty="0" smtClean="0">
                <a:solidFill>
                  <a:schemeClr val="tx1"/>
                </a:solidFill>
              </a:rPr>
              <a:t> Miglė 8kl.</a:t>
            </a:r>
          </a:p>
          <a:p>
            <a:r>
              <a:rPr lang="lt-LT" dirty="0" err="1" smtClean="0">
                <a:solidFill>
                  <a:schemeClr val="tx1"/>
                </a:solidFill>
              </a:rPr>
              <a:t>Statkutė</a:t>
            </a:r>
            <a:r>
              <a:rPr lang="lt-LT" dirty="0" smtClean="0">
                <a:solidFill>
                  <a:schemeClr val="tx1"/>
                </a:solidFill>
              </a:rPr>
              <a:t> Gertrūda 8kl.</a:t>
            </a:r>
          </a:p>
          <a:p>
            <a:r>
              <a:rPr lang="lt-LT" dirty="0" smtClean="0">
                <a:solidFill>
                  <a:schemeClr val="tx1"/>
                </a:solidFill>
              </a:rPr>
              <a:t>Mokytoja Irena </a:t>
            </a:r>
            <a:r>
              <a:rPr lang="lt-LT" dirty="0" err="1" smtClean="0">
                <a:solidFill>
                  <a:schemeClr val="tx1"/>
                </a:solidFill>
              </a:rPr>
              <a:t>Šauklienė</a:t>
            </a:r>
            <a:r>
              <a:rPr lang="lt-LT" dirty="0" smtClean="0">
                <a:solidFill>
                  <a:schemeClr val="tx1"/>
                </a:solidFill>
              </a:rPr>
              <a:t> </a:t>
            </a:r>
            <a:endParaRPr lang="en-US" dirty="0" smtClean="0">
              <a:solidFill>
                <a:schemeClr val="tx1"/>
              </a:solidFill>
            </a:endParaRPr>
          </a:p>
          <a:p>
            <a:r>
              <a:rPr lang="lt-LT" dirty="0" smtClean="0">
                <a:solidFill>
                  <a:schemeClr val="tx1"/>
                </a:solidFill>
              </a:rPr>
              <a:t>Konkursas ,,Fizikos bandymai aplink mus 2016”</a:t>
            </a:r>
          </a:p>
        </p:txBody>
      </p:sp>
    </p:spTree>
    <p:extLst>
      <p:ext uri="{BB962C8B-B14F-4D97-AF65-F5344CB8AC3E}">
        <p14:creationId xmlns:p14="http://schemas.microsoft.com/office/powerpoint/2010/main" xmlns="" val="1347469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36004" y="476672"/>
            <a:ext cx="9144000" cy="707886"/>
          </a:xfrm>
          <a:prstGeom prst="rect">
            <a:avLst/>
          </a:prstGeom>
          <a:noFill/>
        </p:spPr>
        <p:txBody>
          <a:bodyPr wrap="square" rtlCol="0">
            <a:spAutoFit/>
          </a:bodyPr>
          <a:lstStyle/>
          <a:p>
            <a:pPr algn="ctr"/>
            <a:r>
              <a:rPr lang="lt-LT" sz="4000" b="1" dirty="0" smtClean="0"/>
              <a:t>   Turinys:</a:t>
            </a:r>
            <a:endParaRPr lang="lt-LT" sz="4000" b="1" dirty="0"/>
          </a:p>
        </p:txBody>
      </p:sp>
      <p:sp>
        <p:nvSpPr>
          <p:cNvPr id="4" name="TextBox 3"/>
          <p:cNvSpPr txBox="1"/>
          <p:nvPr/>
        </p:nvSpPr>
        <p:spPr>
          <a:xfrm>
            <a:off x="395536" y="1268761"/>
            <a:ext cx="8424936" cy="6247864"/>
          </a:xfrm>
          <a:prstGeom prst="rect">
            <a:avLst/>
          </a:prstGeom>
          <a:noFill/>
        </p:spPr>
        <p:txBody>
          <a:bodyPr wrap="square" rtlCol="0">
            <a:spAutoFit/>
          </a:bodyPr>
          <a:lstStyle/>
          <a:p>
            <a:pPr marL="285750" indent="-285750">
              <a:buFont typeface="Arial" pitchFamily="34" charset="0"/>
              <a:buChar char="•"/>
            </a:pPr>
            <a:r>
              <a:rPr lang="lt-LT" sz="2800" dirty="0" smtClean="0"/>
              <a:t>Įvadas</a:t>
            </a:r>
          </a:p>
          <a:p>
            <a:pPr marL="285750" indent="-285750">
              <a:buFont typeface="Arial" pitchFamily="34" charset="0"/>
              <a:buChar char="•"/>
            </a:pPr>
            <a:r>
              <a:rPr lang="lt-LT" sz="2800" dirty="0" smtClean="0"/>
              <a:t>Garso prigimtis</a:t>
            </a:r>
          </a:p>
          <a:p>
            <a:pPr marL="285750" indent="-285750">
              <a:buFont typeface="Arial" pitchFamily="34" charset="0"/>
              <a:buChar char="•"/>
            </a:pPr>
            <a:r>
              <a:rPr lang="lt-LT" sz="2800" dirty="0" smtClean="0"/>
              <a:t>Garso greitis</a:t>
            </a:r>
          </a:p>
          <a:p>
            <a:pPr marL="285750" indent="-285750">
              <a:buFont typeface="Arial" pitchFamily="34" charset="0"/>
              <a:buChar char="•"/>
            </a:pPr>
            <a:r>
              <a:rPr lang="lt-LT" sz="2800" dirty="0" smtClean="0"/>
              <a:t>Aidas</a:t>
            </a:r>
            <a:endParaRPr lang="en-US" sz="2800" dirty="0" smtClean="0"/>
          </a:p>
          <a:p>
            <a:pPr marL="285750" indent="-285750">
              <a:buFont typeface="Arial" pitchFamily="34" charset="0"/>
              <a:buChar char="•"/>
            </a:pPr>
            <a:r>
              <a:rPr lang="lt-LT" sz="2800" dirty="0" smtClean="0"/>
              <a:t>Garso apibūdinimas </a:t>
            </a:r>
          </a:p>
          <a:p>
            <a:pPr marL="285750" indent="-285750">
              <a:buFont typeface="Arial" pitchFamily="34" charset="0"/>
              <a:buChar char="•"/>
            </a:pPr>
            <a:r>
              <a:rPr lang="lt-LT" sz="2800" dirty="0" smtClean="0"/>
              <a:t>Garso rūšys</a:t>
            </a:r>
          </a:p>
          <a:p>
            <a:pPr marL="285750" indent="-285750">
              <a:buFont typeface="Arial" pitchFamily="34" charset="0"/>
              <a:buChar char="•"/>
            </a:pPr>
            <a:r>
              <a:rPr lang="lt-LT" sz="2800" dirty="0" err="1" smtClean="0"/>
              <a:t>Formu</a:t>
            </a:r>
            <a:r>
              <a:rPr lang="en-US" sz="2800" dirty="0" smtClean="0"/>
              <a:t>l</a:t>
            </a:r>
            <a:r>
              <a:rPr lang="lt-LT" sz="2800" dirty="0" smtClean="0"/>
              <a:t>ės </a:t>
            </a:r>
          </a:p>
          <a:p>
            <a:pPr marL="285750" indent="-285750">
              <a:buFont typeface="Arial" pitchFamily="34" charset="0"/>
              <a:buChar char="•"/>
            </a:pPr>
            <a:r>
              <a:rPr lang="en-US" sz="2800" dirty="0" smtClean="0"/>
              <a:t>U</a:t>
            </a:r>
            <a:r>
              <a:rPr lang="lt-LT" sz="2800" dirty="0" err="1" smtClean="0"/>
              <a:t>ždaviniai</a:t>
            </a:r>
            <a:endParaRPr lang="lt-LT" sz="2800" dirty="0" smtClean="0"/>
          </a:p>
          <a:p>
            <a:pPr marL="285750" indent="-285750">
              <a:buFont typeface="Arial" pitchFamily="34" charset="0"/>
              <a:buChar char="•"/>
            </a:pPr>
            <a:r>
              <a:rPr lang="lt-LT" sz="2800" dirty="0" err="1" smtClean="0"/>
              <a:t>Bandyma</a:t>
            </a:r>
            <a:r>
              <a:rPr lang="en-US" sz="2800" dirty="0" err="1" smtClean="0"/>
              <a:t>i</a:t>
            </a:r>
            <a:endParaRPr lang="lt-LT" sz="2800" dirty="0" smtClean="0"/>
          </a:p>
          <a:p>
            <a:pPr marL="285750" indent="-285750">
              <a:buFont typeface="Arial" pitchFamily="34" charset="0"/>
              <a:buChar char="•"/>
            </a:pPr>
            <a:r>
              <a:rPr lang="lt-LT" sz="2800" dirty="0" smtClean="0"/>
              <a:t>Testas</a:t>
            </a:r>
            <a:endParaRPr lang="en-US" sz="2800" dirty="0" smtClean="0"/>
          </a:p>
          <a:p>
            <a:pPr marL="285750" indent="-285750">
              <a:buFont typeface="Arial" pitchFamily="34" charset="0"/>
              <a:buChar char="•"/>
            </a:pPr>
            <a:r>
              <a:rPr lang="lt-LT" sz="2800" dirty="0" smtClean="0"/>
              <a:t>Literatūra</a:t>
            </a:r>
            <a:endParaRPr lang="lt-LT" sz="2800" dirty="0"/>
          </a:p>
          <a:p>
            <a:endParaRPr lang="lt-LT" sz="3600" dirty="0" smtClean="0"/>
          </a:p>
          <a:p>
            <a:pPr marL="285750" indent="-285750">
              <a:buFont typeface="Arial" pitchFamily="34" charset="0"/>
              <a:buChar char="•"/>
            </a:pPr>
            <a:endParaRPr lang="lt-LT" sz="2800" dirty="0" smtClean="0"/>
          </a:p>
          <a:p>
            <a:pPr marL="285750" indent="-285750">
              <a:buFont typeface="Arial" pitchFamily="34" charset="0"/>
              <a:buChar char="•"/>
            </a:pPr>
            <a:endParaRPr lang="lt-LT" sz="2800" dirty="0"/>
          </a:p>
        </p:txBody>
      </p:sp>
    </p:spTree>
    <p:extLst>
      <p:ext uri="{BB962C8B-B14F-4D97-AF65-F5344CB8AC3E}">
        <p14:creationId xmlns:p14="http://schemas.microsoft.com/office/powerpoint/2010/main" xmlns="" val="34509470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1555" y="260648"/>
            <a:ext cx="9144000" cy="984885"/>
          </a:xfrm>
          <a:prstGeom prst="rect">
            <a:avLst/>
          </a:prstGeom>
          <a:noFill/>
        </p:spPr>
        <p:txBody>
          <a:bodyPr wrap="square" rtlCol="0">
            <a:spAutoFit/>
          </a:bodyPr>
          <a:lstStyle/>
          <a:p>
            <a:pPr algn="ctr"/>
            <a:r>
              <a:rPr lang="lt-LT" sz="4000" b="1" dirty="0" smtClean="0"/>
              <a:t>Įvadas</a:t>
            </a:r>
          </a:p>
          <a:p>
            <a:endParaRPr lang="lt-LT" dirty="0"/>
          </a:p>
        </p:txBody>
      </p:sp>
      <p:sp>
        <p:nvSpPr>
          <p:cNvPr id="4" name="TextBox 3"/>
          <p:cNvSpPr txBox="1"/>
          <p:nvPr/>
        </p:nvSpPr>
        <p:spPr>
          <a:xfrm>
            <a:off x="4936" y="1226398"/>
            <a:ext cx="9144000" cy="4401205"/>
          </a:xfrm>
          <a:prstGeom prst="rect">
            <a:avLst/>
          </a:prstGeom>
          <a:noFill/>
        </p:spPr>
        <p:txBody>
          <a:bodyPr wrap="square" rtlCol="0">
            <a:spAutoFit/>
          </a:bodyPr>
          <a:lstStyle/>
          <a:p>
            <a:r>
              <a:rPr lang="lt-LT" sz="2800" dirty="0" smtClean="0"/>
              <a:t>     Garsas yra slenkantis slėgio svyravimas ore ir kitose dujose, skysčiuose, kietuose kūnuose, kuris yra priimamas girdimas ar jaučiamas žmogaus ar gyvūno ausimis ar kitais organais. Garsas yra tam tikra (judesio energijos) forma, kurią sukuria bet kuris vibruojantis ar virpantis objektas. Visų garsų priežastis yra nematomi mechaniniai aplinkos judesiai, virpesiai. Virpantis kūnas verčia virpėti arčiausiai esančias terpės molekules ar daleles. Virpesiai sklinda ore ar kitoje terpėje sudarydami garso bangą, tačiau pati terpė su banga neslenka.  </a:t>
            </a:r>
          </a:p>
        </p:txBody>
      </p:sp>
    </p:spTree>
    <p:extLst>
      <p:ext uri="{BB962C8B-B14F-4D97-AF65-F5344CB8AC3E}">
        <p14:creationId xmlns:p14="http://schemas.microsoft.com/office/powerpoint/2010/main" xmlns="" val="19670243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6559"/>
            <a:ext cx="9144000" cy="6858000"/>
          </a:xfrm>
          <a:prstGeom prst="rect">
            <a:avLst/>
          </a:prstGeom>
        </p:spPr>
      </p:pic>
      <p:sp>
        <p:nvSpPr>
          <p:cNvPr id="4" name="TextBox 3"/>
          <p:cNvSpPr txBox="1"/>
          <p:nvPr/>
        </p:nvSpPr>
        <p:spPr>
          <a:xfrm>
            <a:off x="-17377" y="260648"/>
            <a:ext cx="9144000" cy="707886"/>
          </a:xfrm>
          <a:prstGeom prst="rect">
            <a:avLst/>
          </a:prstGeom>
          <a:noFill/>
        </p:spPr>
        <p:txBody>
          <a:bodyPr wrap="square" rtlCol="0">
            <a:spAutoFit/>
          </a:bodyPr>
          <a:lstStyle/>
          <a:p>
            <a:pPr algn="ctr"/>
            <a:r>
              <a:rPr lang="lt-LT" sz="4000" b="1" dirty="0" smtClean="0"/>
              <a:t>Garso prigimtis</a:t>
            </a:r>
            <a:endParaRPr lang="lt-LT" sz="4000" b="1" dirty="0"/>
          </a:p>
        </p:txBody>
      </p:sp>
      <p:sp>
        <p:nvSpPr>
          <p:cNvPr id="5" name="TextBox 4"/>
          <p:cNvSpPr txBox="1"/>
          <p:nvPr/>
        </p:nvSpPr>
        <p:spPr>
          <a:xfrm>
            <a:off x="0" y="968533"/>
            <a:ext cx="9144000" cy="4031873"/>
          </a:xfrm>
          <a:prstGeom prst="rect">
            <a:avLst/>
          </a:prstGeom>
          <a:noFill/>
        </p:spPr>
        <p:txBody>
          <a:bodyPr wrap="square" rtlCol="0">
            <a:spAutoFit/>
          </a:bodyPr>
          <a:lstStyle/>
          <a:p>
            <a:r>
              <a:rPr lang="lt-LT" sz="3200" dirty="0" smtClean="0"/>
              <a:t>      </a:t>
            </a:r>
            <a:r>
              <a:rPr lang="lt-LT" sz="2800" dirty="0" smtClean="0"/>
              <a:t>Pasaulyje yra įvairiausių garsų, kurių negalime nei paliesti, pamatyti, užuosti ar paragauti. Garsus suvokiame tik klausos organais. Juos nagrinėja fizikos skyrius, vadinamas akustika (graikiškai reiškia „klausos, girdėjimo“).</a:t>
            </a:r>
          </a:p>
          <a:p>
            <a:r>
              <a:rPr lang="lt-LT" sz="2800" dirty="0" smtClean="0"/>
              <a:t>       Garsus sukelia virpantys kūnai, tai suspaudžiantys, tai išretinantys greta esantį orą. Išilginė garso banga, kuri sklinda į visas puses nuo garso šaltinio, yra garso išretėjimo ir sutankėjimo sklidimas. Kai žmogaus ausį pasiekia virpantis oras ir veikia klausos organą, girdime garsą.</a:t>
            </a:r>
            <a:endParaRPr lang="lt-LT" sz="2800" dirty="0"/>
          </a:p>
        </p:txBody>
      </p:sp>
    </p:spTree>
    <p:extLst>
      <p:ext uri="{BB962C8B-B14F-4D97-AF65-F5344CB8AC3E}">
        <p14:creationId xmlns:p14="http://schemas.microsoft.com/office/powerpoint/2010/main" xmlns="" val="3725391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TextBox 3"/>
          <p:cNvSpPr txBox="1"/>
          <p:nvPr/>
        </p:nvSpPr>
        <p:spPr>
          <a:xfrm>
            <a:off x="0" y="260648"/>
            <a:ext cx="9144000" cy="707886"/>
          </a:xfrm>
          <a:prstGeom prst="rect">
            <a:avLst/>
          </a:prstGeom>
          <a:noFill/>
        </p:spPr>
        <p:txBody>
          <a:bodyPr wrap="square" rtlCol="0">
            <a:spAutoFit/>
          </a:bodyPr>
          <a:lstStyle/>
          <a:p>
            <a:pPr algn="ctr"/>
            <a:r>
              <a:rPr lang="lt-LT" sz="4000" b="1" dirty="0"/>
              <a:t>Garso </a:t>
            </a:r>
            <a:r>
              <a:rPr lang="lt-LT" sz="4000" b="1" dirty="0" smtClean="0"/>
              <a:t>greitis</a:t>
            </a:r>
            <a:endParaRPr lang="lt-LT" sz="4000" b="1" dirty="0"/>
          </a:p>
        </p:txBody>
      </p:sp>
      <p:sp>
        <p:nvSpPr>
          <p:cNvPr id="5" name="TextBox 4"/>
          <p:cNvSpPr txBox="1"/>
          <p:nvPr/>
        </p:nvSpPr>
        <p:spPr>
          <a:xfrm>
            <a:off x="0" y="764704"/>
            <a:ext cx="9144000" cy="4708981"/>
          </a:xfrm>
          <a:prstGeom prst="rect">
            <a:avLst/>
          </a:prstGeom>
          <a:noFill/>
        </p:spPr>
        <p:txBody>
          <a:bodyPr wrap="square" rtlCol="0">
            <a:spAutoFit/>
          </a:bodyPr>
          <a:lstStyle/>
          <a:p>
            <a:endParaRPr lang="lt-LT" dirty="0" smtClean="0"/>
          </a:p>
          <a:p>
            <a:r>
              <a:rPr lang="lt-LT" dirty="0" smtClean="0"/>
              <a:t> </a:t>
            </a:r>
            <a:endParaRPr lang="lt-LT" sz="2400" dirty="0" smtClean="0"/>
          </a:p>
          <a:p>
            <a:r>
              <a:rPr lang="lt-LT" sz="2400" dirty="0"/>
              <a:t> </a:t>
            </a:r>
            <a:r>
              <a:rPr lang="lt-LT" sz="2400" b="1" dirty="0" smtClean="0"/>
              <a:t>Garsas plinta:                                                  Garso greitis:</a:t>
            </a:r>
          </a:p>
          <a:p>
            <a:pPr marL="342900" indent="-342900">
              <a:buFont typeface="Arial" pitchFamily="34" charset="0"/>
              <a:buChar char="•"/>
            </a:pPr>
            <a:r>
              <a:rPr lang="lt-LT" sz="2400" dirty="0" smtClean="0"/>
              <a:t>Dujomis                                                        Ore – 340 m/s</a:t>
            </a:r>
          </a:p>
          <a:p>
            <a:pPr marL="342900" indent="-342900">
              <a:buFont typeface="Arial" pitchFamily="34" charset="0"/>
              <a:buChar char="•"/>
            </a:pPr>
            <a:r>
              <a:rPr lang="lt-LT" sz="2400" dirty="0" smtClean="0"/>
              <a:t>Skysčiais                                                       Vandenyje – </a:t>
            </a:r>
            <a:r>
              <a:rPr lang="lt-LT" sz="2400" dirty="0"/>
              <a:t>1483 </a:t>
            </a:r>
            <a:r>
              <a:rPr lang="lt-LT" sz="2400" dirty="0" smtClean="0"/>
              <a:t>m/s</a:t>
            </a:r>
          </a:p>
          <a:p>
            <a:pPr marL="342900" indent="-342900">
              <a:buFont typeface="Arial" pitchFamily="34" charset="0"/>
              <a:buChar char="•"/>
            </a:pPr>
            <a:r>
              <a:rPr lang="lt-LT" sz="2400" dirty="0" smtClean="0"/>
              <a:t>Kietaisiais </a:t>
            </a:r>
            <a:r>
              <a:rPr lang="lt-LT" sz="2400" dirty="0"/>
              <a:t>kūnais                                         Pliene – 5000 </a:t>
            </a:r>
            <a:r>
              <a:rPr lang="lt-LT" sz="2400" dirty="0" smtClean="0"/>
              <a:t>m/s                                </a:t>
            </a:r>
          </a:p>
          <a:p>
            <a:r>
              <a:rPr lang="lt-LT" sz="2400" b="1" dirty="0" smtClean="0"/>
              <a:t>                          Vakuume </a:t>
            </a:r>
            <a:r>
              <a:rPr lang="lt-LT" sz="2400" b="1" dirty="0"/>
              <a:t>garsas nesklinda</a:t>
            </a:r>
            <a:r>
              <a:rPr lang="lt-LT" sz="2400" dirty="0" smtClean="0"/>
              <a:t>.</a:t>
            </a:r>
          </a:p>
          <a:p>
            <a:r>
              <a:rPr lang="lt-LT" sz="2400" dirty="0" smtClean="0"/>
              <a:t> </a:t>
            </a:r>
            <a:r>
              <a:rPr lang="lt-LT" sz="2400" dirty="0"/>
              <a:t>Garsas sklinda kietais kūnais greičiau negu skysčiais arba oru.</a:t>
            </a:r>
            <a:endParaRPr lang="lt-LT" sz="2400" dirty="0" smtClean="0"/>
          </a:p>
          <a:p>
            <a:r>
              <a:rPr lang="lt-LT" sz="2400" dirty="0"/>
              <a:t>Didėjant santykiniam aukščiui nuo jūros lygio arba kylant temperatūrai, garso greitis mažėja, nes oras tampa retesnis. Vandenyje, skysčiuose, metaluose, grunte ar konstrukcijose garso greitis didesnis nei ore, nes šios medžiagos yra daug tampresnės negu oras ar dujos ir virpesiai (garso bangos) jose sklinda kelis kartus greičiau </a:t>
            </a:r>
            <a:r>
              <a:rPr lang="lt-LT" sz="2400" dirty="0" smtClean="0"/>
              <a:t>.</a:t>
            </a:r>
          </a:p>
        </p:txBody>
      </p:sp>
    </p:spTree>
    <p:extLst>
      <p:ext uri="{BB962C8B-B14F-4D97-AF65-F5344CB8AC3E}">
        <p14:creationId xmlns:p14="http://schemas.microsoft.com/office/powerpoint/2010/main" xmlns="" val="3452863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Antraštė 2"/>
          <p:cNvSpPr>
            <a:spLocks noGrp="1"/>
          </p:cNvSpPr>
          <p:nvPr>
            <p:ph type="ctrTitle"/>
          </p:nvPr>
        </p:nvSpPr>
        <p:spPr>
          <a:xfrm>
            <a:off x="685800" y="1052737"/>
            <a:ext cx="7772400" cy="576063"/>
          </a:xfrm>
        </p:spPr>
        <p:txBody>
          <a:bodyPr>
            <a:normAutofit fontScale="90000"/>
          </a:bodyPr>
          <a:lstStyle/>
          <a:p>
            <a:r>
              <a:rPr lang="lt-LT" b="1" dirty="0" smtClean="0"/>
              <a:t>Aidas </a:t>
            </a:r>
            <a:endParaRPr lang="lt-LT" b="1" dirty="0"/>
          </a:p>
        </p:txBody>
      </p:sp>
      <p:sp>
        <p:nvSpPr>
          <p:cNvPr id="4" name="Paantraštė 3"/>
          <p:cNvSpPr>
            <a:spLocks noGrp="1"/>
          </p:cNvSpPr>
          <p:nvPr>
            <p:ph type="subTitle" idx="1"/>
          </p:nvPr>
        </p:nvSpPr>
        <p:spPr>
          <a:xfrm>
            <a:off x="395536" y="1916832"/>
            <a:ext cx="8568952" cy="3721968"/>
          </a:xfrm>
        </p:spPr>
        <p:txBody>
          <a:bodyPr>
            <a:normAutofit lnSpcReduction="10000"/>
          </a:bodyPr>
          <a:lstStyle/>
          <a:p>
            <a:pPr algn="l"/>
            <a:r>
              <a:rPr lang="lt-LT" sz="2400" dirty="0" smtClean="0">
                <a:solidFill>
                  <a:schemeClr val="tx1"/>
                </a:solidFill>
              </a:rPr>
              <a:t>Visos bangos gali atsispindėti. Jei atsistosite prieš uolą arba didelę sieną ir sušuksite, išgirsite savo balso aidą. Uola atspindi garso bangas ir jos grįžta pas jus. Kuo arčiau uolos atsistosite, tuo greičiau pasieks jus aidas. Jūs dažnai galite pajusti, kokios aidžios didelės sporto salės .Sienos atspindi garso bangas po keletą kartų , ir jos susimaišo .  Dėl to sunku susikalbėti su draugu .Architektai projektuoja koncertų sales taip, kad aidas jose greit susloptų .Jie vengia didelių plokščių paviršių ir naudoja minkštas medžiagas . Garso skambėjimas uždaroje patalpoje, nutilus garso šaltiniui, vadinamas aidėjimu.</a:t>
            </a:r>
            <a:endParaRPr lang="lt-LT" sz="2400" dirty="0">
              <a:solidFill>
                <a:schemeClr val="tx1"/>
              </a:solidFill>
            </a:endParaRPr>
          </a:p>
        </p:txBody>
      </p:sp>
    </p:spTree>
    <p:extLst>
      <p:ext uri="{BB962C8B-B14F-4D97-AF65-F5344CB8AC3E}">
        <p14:creationId xmlns:p14="http://schemas.microsoft.com/office/powerpoint/2010/main" xmlns="" val="6845515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4" name="TextBox 3"/>
          <p:cNvSpPr txBox="1"/>
          <p:nvPr/>
        </p:nvSpPr>
        <p:spPr>
          <a:xfrm>
            <a:off x="0" y="692696"/>
            <a:ext cx="9144000" cy="830997"/>
          </a:xfrm>
          <a:prstGeom prst="rect">
            <a:avLst/>
          </a:prstGeom>
          <a:noFill/>
        </p:spPr>
        <p:txBody>
          <a:bodyPr wrap="square" rtlCol="0">
            <a:spAutoFit/>
          </a:bodyPr>
          <a:lstStyle/>
          <a:p>
            <a:endParaRPr lang="lt-LT" sz="2400" dirty="0" smtClean="0"/>
          </a:p>
          <a:p>
            <a:endParaRPr lang="lt-LT" sz="2400" dirty="0"/>
          </a:p>
        </p:txBody>
      </p:sp>
      <p:sp>
        <p:nvSpPr>
          <p:cNvPr id="5" name="Antraštė 4"/>
          <p:cNvSpPr>
            <a:spLocks noGrp="1"/>
          </p:cNvSpPr>
          <p:nvPr>
            <p:ph type="ctrTitle"/>
          </p:nvPr>
        </p:nvSpPr>
        <p:spPr>
          <a:xfrm>
            <a:off x="685800" y="620689"/>
            <a:ext cx="7772400" cy="792087"/>
          </a:xfrm>
        </p:spPr>
        <p:txBody>
          <a:bodyPr>
            <a:normAutofit fontScale="90000"/>
          </a:bodyPr>
          <a:lstStyle/>
          <a:p>
            <a:r>
              <a:rPr lang="lt-LT" b="1" dirty="0" smtClean="0"/>
              <a:t>Garso apibūdinimas  </a:t>
            </a:r>
            <a:br>
              <a:rPr lang="lt-LT" b="1" dirty="0" smtClean="0"/>
            </a:br>
            <a:endParaRPr lang="lt-LT" dirty="0"/>
          </a:p>
        </p:txBody>
      </p:sp>
      <p:sp>
        <p:nvSpPr>
          <p:cNvPr id="6" name="Paantraštė 5"/>
          <p:cNvSpPr>
            <a:spLocks noGrp="1"/>
          </p:cNvSpPr>
          <p:nvPr>
            <p:ph type="subTitle" idx="1"/>
          </p:nvPr>
        </p:nvSpPr>
        <p:spPr>
          <a:xfrm>
            <a:off x="323528" y="1196752"/>
            <a:ext cx="8712968" cy="4442048"/>
          </a:xfrm>
        </p:spPr>
        <p:txBody>
          <a:bodyPr>
            <a:normAutofit fontScale="85000" lnSpcReduction="20000"/>
          </a:bodyPr>
          <a:lstStyle/>
          <a:p>
            <a:pPr algn="l">
              <a:buFont typeface="Arial" pitchFamily="34" charset="0"/>
              <a:buChar char="•"/>
            </a:pPr>
            <a:r>
              <a:rPr lang="lt-LT" sz="2600" b="1" dirty="0" smtClean="0"/>
              <a:t>Tonas . Tono aukštis.</a:t>
            </a:r>
          </a:p>
          <a:p>
            <a:pPr algn="l"/>
            <a:r>
              <a:rPr lang="lt-LT" sz="1900" dirty="0" smtClean="0">
                <a:solidFill>
                  <a:schemeClr val="tx1"/>
                </a:solidFill>
              </a:rPr>
              <a:t>Tonas- tai garsas atitinkantis kurio nors vieno dažnio virpesius .</a:t>
            </a:r>
          </a:p>
          <a:p>
            <a:pPr algn="l"/>
            <a:r>
              <a:rPr lang="lt-LT" sz="1900" dirty="0" smtClean="0">
                <a:solidFill>
                  <a:schemeClr val="tx1"/>
                </a:solidFill>
              </a:rPr>
              <a:t>Tono aukštis –garso požymis , kurį lemia virpesių dažnis .Gryną garsą galima išgauti specialiu prietaisu –</a:t>
            </a:r>
            <a:r>
              <a:rPr lang="lt-LT" sz="1900" dirty="0" err="1" smtClean="0">
                <a:solidFill>
                  <a:schemeClr val="tx1"/>
                </a:solidFill>
              </a:rPr>
              <a:t>kamertronu</a:t>
            </a:r>
            <a:r>
              <a:rPr lang="lt-LT" sz="1900" dirty="0" smtClean="0">
                <a:solidFill>
                  <a:schemeClr val="tx1"/>
                </a:solidFill>
              </a:rPr>
              <a:t>.</a:t>
            </a:r>
          </a:p>
          <a:p>
            <a:pPr algn="l">
              <a:buFont typeface="Arial" pitchFamily="34" charset="0"/>
              <a:buChar char="•"/>
            </a:pPr>
            <a:r>
              <a:rPr lang="lt-LT" sz="2600" b="1" dirty="0" smtClean="0"/>
              <a:t>Garso tembras </a:t>
            </a:r>
            <a:r>
              <a:rPr lang="lt-LT" dirty="0" smtClean="0"/>
              <a:t>.</a:t>
            </a:r>
          </a:p>
          <a:p>
            <a:pPr algn="l"/>
            <a:r>
              <a:rPr lang="lt-LT" sz="1900" dirty="0" smtClean="0">
                <a:solidFill>
                  <a:schemeClr val="tx1"/>
                </a:solidFill>
              </a:rPr>
              <a:t>Tembras-muzikos instrumento skleidžiamo garso, žmogaus balso būdingas atspalvis .</a:t>
            </a:r>
          </a:p>
          <a:p>
            <a:pPr algn="l">
              <a:buFont typeface="Arial" pitchFamily="34" charset="0"/>
              <a:buChar char="•"/>
            </a:pPr>
            <a:r>
              <a:rPr lang="lt-LT" sz="2800" b="1" dirty="0" smtClean="0"/>
              <a:t>Garso stipris </a:t>
            </a:r>
          </a:p>
          <a:p>
            <a:pPr algn="l"/>
            <a:r>
              <a:rPr lang="lt-LT" sz="2100" dirty="0" smtClean="0">
                <a:solidFill>
                  <a:schemeClr val="tx1"/>
                </a:solidFill>
              </a:rPr>
              <a:t>Garso banga perneša energiją.</a:t>
            </a:r>
          </a:p>
          <a:p>
            <a:pPr algn="l"/>
            <a:r>
              <a:rPr lang="lt-LT" sz="2100" dirty="0" smtClean="0">
                <a:solidFill>
                  <a:schemeClr val="tx1"/>
                </a:solidFill>
              </a:rPr>
              <a:t>Stipris –dydis ,lygus energijos kiekiui , kurį garso banga per vienetinį laiką perneša pro vienetinį plotą .Simbolis –I. Matavimo  vienetas J/</a:t>
            </a:r>
            <a:r>
              <a:rPr lang="lt-LT" sz="2100" dirty="0" err="1" smtClean="0">
                <a:solidFill>
                  <a:schemeClr val="tx1"/>
                </a:solidFill>
              </a:rPr>
              <a:t>s·m</a:t>
            </a:r>
            <a:r>
              <a:rPr lang="lt-LT" sz="2100" dirty="0" smtClean="0">
                <a:solidFill>
                  <a:schemeClr val="tx1"/>
                </a:solidFill>
              </a:rPr>
              <a:t> </a:t>
            </a:r>
            <a:r>
              <a:rPr lang="lt-LT" sz="2100" baseline="30000" dirty="0" smtClean="0">
                <a:solidFill>
                  <a:schemeClr val="tx1"/>
                </a:solidFill>
              </a:rPr>
              <a:t>2</a:t>
            </a:r>
            <a:r>
              <a:rPr lang="lt-LT" sz="2100" dirty="0" smtClean="0">
                <a:solidFill>
                  <a:schemeClr val="tx1"/>
                </a:solidFill>
              </a:rPr>
              <a:t> </a:t>
            </a:r>
            <a:r>
              <a:rPr lang="lt-LT" dirty="0" smtClean="0"/>
              <a:t>.</a:t>
            </a:r>
          </a:p>
          <a:p>
            <a:pPr algn="l">
              <a:buFont typeface="Arial" pitchFamily="34" charset="0"/>
              <a:buChar char="•"/>
            </a:pPr>
            <a:r>
              <a:rPr lang="lt-LT" sz="2600" b="1" dirty="0" smtClean="0"/>
              <a:t>Garsumas </a:t>
            </a:r>
            <a:r>
              <a:rPr lang="lt-LT" dirty="0" smtClean="0"/>
              <a:t>. </a:t>
            </a:r>
          </a:p>
          <a:p>
            <a:pPr algn="l"/>
            <a:r>
              <a:rPr lang="lt-LT" sz="2300" dirty="0" smtClean="0">
                <a:solidFill>
                  <a:schemeClr val="tx1"/>
                </a:solidFill>
              </a:rPr>
              <a:t>Garsumas –klausos organais suvokiamo garso pojūtis. </a:t>
            </a:r>
          </a:p>
          <a:p>
            <a:pPr algn="l"/>
            <a:r>
              <a:rPr lang="lt-LT" sz="2300" dirty="0" smtClean="0">
                <a:solidFill>
                  <a:schemeClr val="tx1"/>
                </a:solidFill>
              </a:rPr>
              <a:t>Garsumo vienetas  vadinamas  belu(B), praktikoje dažniau vartojamas dešimt kartų mažesnis vienetas-decibelas(</a:t>
            </a:r>
            <a:r>
              <a:rPr lang="lt-LT" sz="2300" dirty="0" err="1" smtClean="0">
                <a:solidFill>
                  <a:schemeClr val="tx1"/>
                </a:solidFill>
              </a:rPr>
              <a:t>dB</a:t>
            </a:r>
            <a:r>
              <a:rPr lang="lt-LT" sz="2100" dirty="0" smtClean="0">
                <a:solidFill>
                  <a:schemeClr val="tx1"/>
                </a:solidFill>
              </a:rPr>
              <a:t>).</a:t>
            </a:r>
            <a:endParaRPr lang="lt-LT" sz="2100" dirty="0">
              <a:solidFill>
                <a:schemeClr val="tx1"/>
              </a:solidFill>
            </a:endParaRPr>
          </a:p>
        </p:txBody>
      </p:sp>
    </p:spTree>
    <p:extLst>
      <p:ext uri="{BB962C8B-B14F-4D97-AF65-F5344CB8AC3E}">
        <p14:creationId xmlns:p14="http://schemas.microsoft.com/office/powerpoint/2010/main" xmlns="" val="40636010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arso sl&amp;edot;gis"/>
          <p:cNvPicPr>
            <a:picLocks noChangeAspect="1" noChangeArrowheads="1"/>
          </p:cNvPicPr>
          <p:nvPr/>
        </p:nvPicPr>
        <p:blipFill>
          <a:blip r:embed="rId2" cstate="print"/>
          <a:srcRect/>
          <a:stretch>
            <a:fillRect/>
          </a:stretch>
        </p:blipFill>
        <p:spPr bwMode="auto">
          <a:xfrm>
            <a:off x="2267744" y="188640"/>
            <a:ext cx="3793604" cy="6379189"/>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TextBox 2"/>
          <p:cNvSpPr txBox="1"/>
          <p:nvPr/>
        </p:nvSpPr>
        <p:spPr>
          <a:xfrm>
            <a:off x="0" y="260648"/>
            <a:ext cx="9144000" cy="707886"/>
          </a:xfrm>
          <a:prstGeom prst="rect">
            <a:avLst/>
          </a:prstGeom>
          <a:noFill/>
        </p:spPr>
        <p:txBody>
          <a:bodyPr wrap="square" rtlCol="0">
            <a:spAutoFit/>
          </a:bodyPr>
          <a:lstStyle/>
          <a:p>
            <a:pPr algn="ctr"/>
            <a:r>
              <a:rPr lang="lt-LT" sz="4000" b="1" dirty="0" smtClean="0"/>
              <a:t>Garso rūšys</a:t>
            </a:r>
            <a:endParaRPr lang="lt-LT" sz="4000" b="1" dirty="0"/>
          </a:p>
        </p:txBody>
      </p:sp>
      <p:sp>
        <p:nvSpPr>
          <p:cNvPr id="4" name="TextBox 3"/>
          <p:cNvSpPr txBox="1"/>
          <p:nvPr/>
        </p:nvSpPr>
        <p:spPr>
          <a:xfrm>
            <a:off x="0" y="764704"/>
            <a:ext cx="9144000" cy="5262979"/>
          </a:xfrm>
          <a:prstGeom prst="rect">
            <a:avLst/>
          </a:prstGeom>
          <a:noFill/>
        </p:spPr>
        <p:txBody>
          <a:bodyPr wrap="square" rtlCol="0">
            <a:spAutoFit/>
          </a:bodyPr>
          <a:lstStyle/>
          <a:p>
            <a:pPr marL="342900" indent="-342900">
              <a:buFont typeface="Arial" pitchFamily="34" charset="0"/>
              <a:buChar char="•"/>
            </a:pPr>
            <a:r>
              <a:rPr lang="lt-LT" sz="2400" b="1" dirty="0" smtClean="0"/>
              <a:t>Ultragarsas</a:t>
            </a:r>
          </a:p>
          <a:p>
            <a:pPr marL="285750" indent="-285750">
              <a:buFont typeface="Arial" pitchFamily="34" charset="0"/>
              <a:buChar char="•"/>
            </a:pPr>
            <a:r>
              <a:rPr lang="lt-LT" sz="2400" b="1" dirty="0" smtClean="0"/>
              <a:t> </a:t>
            </a:r>
            <a:r>
              <a:rPr lang="lt-LT" sz="2400" b="1" dirty="0" err="1" smtClean="0"/>
              <a:t>Infragarsas</a:t>
            </a:r>
            <a:endParaRPr lang="lt-LT" sz="2400" b="1" dirty="0"/>
          </a:p>
          <a:p>
            <a:pPr marL="285750" indent="-285750">
              <a:buFont typeface="Arial" pitchFamily="34" charset="0"/>
              <a:buChar char="•"/>
            </a:pPr>
            <a:r>
              <a:rPr lang="lt-LT" sz="2400" b="1" dirty="0" smtClean="0"/>
              <a:t> Triukšmas</a:t>
            </a:r>
          </a:p>
          <a:p>
            <a:pPr marL="285750" indent="-285750">
              <a:buFont typeface="Arial" pitchFamily="34" charset="0"/>
              <a:buChar char="•"/>
            </a:pPr>
            <a:r>
              <a:rPr lang="lt-LT" sz="2400" b="1" dirty="0" smtClean="0"/>
              <a:t> Žmogaus suvokiamas garsas</a:t>
            </a:r>
          </a:p>
          <a:p>
            <a:endParaRPr lang="lt-LT" sz="2400" dirty="0"/>
          </a:p>
          <a:p>
            <a:r>
              <a:rPr lang="lt-LT" sz="2400" dirty="0" smtClean="0"/>
              <a:t>    </a:t>
            </a:r>
            <a:r>
              <a:rPr lang="lt-LT" sz="2400" b="1" dirty="0" smtClean="0"/>
              <a:t>Ultragarsas</a:t>
            </a:r>
            <a:r>
              <a:rPr lang="lt-LT" sz="2400" dirty="0" smtClean="0"/>
              <a:t> -garsas</a:t>
            </a:r>
            <a:r>
              <a:rPr lang="lt-LT" sz="2400" dirty="0"/>
              <a:t>, kurio dažnis didesnis už žmogaus ausies juntamo diapazono dažnį, </a:t>
            </a:r>
            <a:r>
              <a:rPr lang="lt-LT" sz="2400" dirty="0" smtClean="0"/>
              <a:t>už </a:t>
            </a:r>
            <a:r>
              <a:rPr lang="lt-LT" sz="2400" dirty="0"/>
              <a:t>20 000 Hz. </a:t>
            </a:r>
            <a:r>
              <a:rPr lang="lt-LT" sz="2400" dirty="0" smtClean="0"/>
              <a:t>Didesnis negu 20 000 Hz dažnio garsas vadinamas  ultragarsu. Šios </a:t>
            </a:r>
            <a:r>
              <a:rPr lang="lt-LT" sz="2400" dirty="0"/>
              <a:t>bangos taikomos daugelyje sričių</a:t>
            </a:r>
            <a:r>
              <a:rPr lang="lt-LT" sz="2400" dirty="0" smtClean="0"/>
              <a:t>.</a:t>
            </a:r>
          </a:p>
          <a:p>
            <a:r>
              <a:rPr lang="lt-LT" sz="2400" dirty="0"/>
              <a:t>Ultragarsas naudojamas žmogaus kūno ultragarsiniam skenavimui (pasinaudojama aidu). Kaulai, riebalai ir raumenys skirtingai atspindi ultragarso bangas. Atspindėtos bangos (aidas) paverčiamos elektros impulsais, kurie suformuoja vaizdą ekrane. Tokiu būdu galima stebėti žmogaus vidaus organus nepažeidžiant kūno. Šiais laikais medicinoje ultragarsas daugiausiai naudojamas stebint moters gimdą.</a:t>
            </a:r>
            <a:endParaRPr lang="lt-LT" sz="2400" dirty="0" smtClean="0"/>
          </a:p>
        </p:txBody>
      </p:sp>
    </p:spTree>
    <p:extLst>
      <p:ext uri="{BB962C8B-B14F-4D97-AF65-F5344CB8AC3E}">
        <p14:creationId xmlns:p14="http://schemas.microsoft.com/office/powerpoint/2010/main" xmlns="" val="1434433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43408"/>
            <a:ext cx="9144000" cy="6858000"/>
          </a:xfrm>
          <a:prstGeom prst="rect">
            <a:avLst/>
          </a:prstGeom>
        </p:spPr>
      </p:pic>
      <p:sp>
        <p:nvSpPr>
          <p:cNvPr id="5" name="TextBox 4"/>
          <p:cNvSpPr txBox="1"/>
          <p:nvPr/>
        </p:nvSpPr>
        <p:spPr>
          <a:xfrm>
            <a:off x="0" y="764704"/>
            <a:ext cx="9144000" cy="4524315"/>
          </a:xfrm>
          <a:prstGeom prst="rect">
            <a:avLst/>
          </a:prstGeom>
          <a:noFill/>
        </p:spPr>
        <p:txBody>
          <a:bodyPr wrap="square" rtlCol="0">
            <a:spAutoFit/>
          </a:bodyPr>
          <a:lstStyle/>
          <a:p>
            <a:r>
              <a:rPr lang="lt-LT" sz="2400" b="1" dirty="0" smtClean="0"/>
              <a:t>   </a:t>
            </a:r>
            <a:r>
              <a:rPr lang="lt-LT" sz="2400" b="1" dirty="0" err="1" smtClean="0"/>
              <a:t>Infragarsas</a:t>
            </a:r>
            <a:r>
              <a:rPr lang="lt-LT" sz="2400" b="1" dirty="0" smtClean="0"/>
              <a:t> </a:t>
            </a:r>
            <a:r>
              <a:rPr lang="lt-LT" sz="2400" b="1" dirty="0"/>
              <a:t>(lot. </a:t>
            </a:r>
            <a:r>
              <a:rPr lang="lt-LT" sz="2400" b="1" dirty="0" err="1"/>
              <a:t>infra</a:t>
            </a:r>
            <a:r>
              <a:rPr lang="lt-LT" sz="2400" b="1" dirty="0"/>
              <a:t> – po) </a:t>
            </a:r>
            <a:r>
              <a:rPr lang="lt-LT" sz="2400" dirty="0"/>
              <a:t>– mažesnis negu 16-20 Hz dažnio garsas. Žmogus šio garso negirdi, nes jis gali suvokti nuo 16-20 iki 20 000, bet geriausiai girdi 500–2000 Hz dažnio </a:t>
            </a:r>
            <a:r>
              <a:rPr lang="lt-LT" sz="2400" dirty="0" smtClean="0"/>
              <a:t>garsus. </a:t>
            </a:r>
            <a:r>
              <a:rPr lang="lt-LT" sz="2400" dirty="0" err="1" smtClean="0"/>
              <a:t>Infragarsą</a:t>
            </a:r>
            <a:r>
              <a:rPr lang="lt-LT" sz="2400" dirty="0" smtClean="0"/>
              <a:t> </a:t>
            </a:r>
            <a:r>
              <a:rPr lang="lt-LT" sz="2400" dirty="0"/>
              <a:t>sukelia vėjas, jūros bangos, šūviai, sprogimai, perkūnija, žemės drebėjimai, vibruojantys varikliai. Taip pat yra duomenų, kad drambliai, raganosiai ir banginiai tarpusavyje bendrauja skleisdami </a:t>
            </a:r>
            <a:r>
              <a:rPr lang="lt-LT" sz="2400" dirty="0" err="1"/>
              <a:t>infragarsą</a:t>
            </a:r>
            <a:r>
              <a:rPr lang="lt-LT" sz="2400" dirty="0" smtClean="0"/>
              <a:t>.</a:t>
            </a:r>
          </a:p>
          <a:p>
            <a:r>
              <a:rPr lang="lt-LT" sz="2400" b="1" dirty="0" smtClean="0"/>
              <a:t>   </a:t>
            </a:r>
          </a:p>
          <a:p>
            <a:r>
              <a:rPr lang="lt-LT" sz="2400" b="1" dirty="0"/>
              <a:t> </a:t>
            </a:r>
            <a:r>
              <a:rPr lang="lt-LT" sz="2400" b="1" dirty="0" smtClean="0"/>
              <a:t> Triukšmas </a:t>
            </a:r>
            <a:r>
              <a:rPr lang="lt-LT" sz="2400" dirty="0" smtClean="0"/>
              <a:t>- sudėtingi  netvarkingi kintantys garsai, o stiprus ilgalaikis triukšmas kenkia žmonių sveikatai, mažina jų darbingumą </a:t>
            </a:r>
            <a:r>
              <a:rPr lang="lt-LT" sz="2400" dirty="0" err="1" smtClean="0"/>
              <a:t>sukele</a:t>
            </a:r>
            <a:r>
              <a:rPr lang="lt-LT" sz="2400" dirty="0" smtClean="0"/>
              <a:t> </a:t>
            </a:r>
            <a:r>
              <a:rPr lang="lt-LT" sz="2400" dirty="0" err="1" smtClean="0"/>
              <a:t>triukšmaligę</a:t>
            </a:r>
            <a:r>
              <a:rPr lang="lt-LT" sz="2400" dirty="0" smtClean="0"/>
              <a:t>, kuri pažeidžia </a:t>
            </a:r>
            <a:r>
              <a:rPr lang="lt-LT" sz="2400" dirty="0" err="1" smtClean="0"/>
              <a:t>pažeidžia</a:t>
            </a:r>
            <a:r>
              <a:rPr lang="lt-LT" sz="2400" dirty="0" smtClean="0"/>
              <a:t> centrinę nervų sistemą bei širdies ir kraujagyslių sistemą </a:t>
            </a:r>
          </a:p>
          <a:p>
            <a:endParaRPr lang="lt-LT" sz="2400" dirty="0"/>
          </a:p>
        </p:txBody>
      </p:sp>
    </p:spTree>
    <p:extLst>
      <p:ext uri="{BB962C8B-B14F-4D97-AF65-F5344CB8AC3E}">
        <p14:creationId xmlns:p14="http://schemas.microsoft.com/office/powerpoint/2010/main" xmlns="" val="42423613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5280" y="-315416"/>
            <a:ext cx="9144000" cy="6858000"/>
          </a:xfrm>
          <a:prstGeom prst="rect">
            <a:avLst/>
          </a:prstGeom>
        </p:spPr>
      </p:pic>
      <p:sp>
        <p:nvSpPr>
          <p:cNvPr id="3" name="TextBox 2"/>
          <p:cNvSpPr txBox="1"/>
          <p:nvPr/>
        </p:nvSpPr>
        <p:spPr>
          <a:xfrm>
            <a:off x="15280" y="292304"/>
            <a:ext cx="9144000" cy="707886"/>
          </a:xfrm>
          <a:prstGeom prst="rect">
            <a:avLst/>
          </a:prstGeom>
          <a:noFill/>
        </p:spPr>
        <p:txBody>
          <a:bodyPr wrap="square" rtlCol="0">
            <a:spAutoFit/>
          </a:bodyPr>
          <a:lstStyle/>
          <a:p>
            <a:pPr algn="ctr"/>
            <a:endParaRPr lang="lt-LT" sz="4000" dirty="0" smtClean="0"/>
          </a:p>
        </p:txBody>
      </p:sp>
      <p:graphicFrame>
        <p:nvGraphicFramePr>
          <p:cNvPr id="5" name="Lentelė 4"/>
          <p:cNvGraphicFramePr>
            <a:graphicFrameLocks noGrp="1"/>
          </p:cNvGraphicFramePr>
          <p:nvPr>
            <p:extLst>
              <p:ext uri="{D42A27DB-BD31-4B8C-83A1-F6EECF244321}">
                <p14:modId xmlns:p14="http://schemas.microsoft.com/office/powerpoint/2010/main" xmlns="" val="3510205125"/>
              </p:ext>
            </p:extLst>
          </p:nvPr>
        </p:nvGraphicFramePr>
        <p:xfrm>
          <a:off x="197768" y="929269"/>
          <a:ext cx="8748464" cy="5928731"/>
        </p:xfrm>
        <a:graphic>
          <a:graphicData uri="http://schemas.openxmlformats.org/drawingml/2006/table">
            <a:tbl>
              <a:tblPr firstRow="1" bandRow="1">
                <a:tableStyleId>{5C22544A-7EE6-4342-B048-85BDC9FD1C3A}</a:tableStyleId>
              </a:tblPr>
              <a:tblGrid>
                <a:gridCol w="2079104"/>
                <a:gridCol w="2223120"/>
                <a:gridCol w="2223120"/>
                <a:gridCol w="2223120"/>
              </a:tblGrid>
              <a:tr h="1155006">
                <a:tc>
                  <a:txBody>
                    <a:bodyPr/>
                    <a:lstStyle/>
                    <a:p>
                      <a:endParaRPr lang="en-US" dirty="0"/>
                    </a:p>
                  </a:txBody>
                  <a:tcPr/>
                </a:tc>
                <a:tc>
                  <a:txBody>
                    <a:bodyPr/>
                    <a:lstStyle/>
                    <a:p>
                      <a:r>
                        <a:rPr lang="lt-LT" sz="2800" dirty="0" smtClean="0"/>
                        <a:t>Simbolis</a:t>
                      </a:r>
                      <a:endParaRPr lang="en-US" sz="2800" dirty="0"/>
                    </a:p>
                  </a:txBody>
                  <a:tcPr/>
                </a:tc>
                <a:tc>
                  <a:txBody>
                    <a:bodyPr/>
                    <a:lstStyle/>
                    <a:p>
                      <a:r>
                        <a:rPr lang="lt-LT" sz="2800" dirty="0" smtClean="0"/>
                        <a:t>Matavimo vienetas</a:t>
                      </a:r>
                      <a:endParaRPr lang="en-US" sz="2800" dirty="0"/>
                    </a:p>
                  </a:txBody>
                  <a:tcPr/>
                </a:tc>
                <a:tc>
                  <a:txBody>
                    <a:bodyPr/>
                    <a:lstStyle/>
                    <a:p>
                      <a:r>
                        <a:rPr lang="lt-LT" sz="2800" dirty="0" smtClean="0"/>
                        <a:t>Formulė</a:t>
                      </a:r>
                      <a:endParaRPr lang="en-US" sz="2800" dirty="0"/>
                    </a:p>
                  </a:txBody>
                  <a:tcPr/>
                </a:tc>
              </a:tr>
              <a:tr h="1155006">
                <a:tc>
                  <a:txBody>
                    <a:bodyPr/>
                    <a:lstStyle/>
                    <a:p>
                      <a:r>
                        <a:rPr lang="lt-LT" dirty="0" smtClean="0"/>
                        <a:t>Dažnis</a:t>
                      </a:r>
                      <a:endParaRPr lang="en-US" dirty="0"/>
                    </a:p>
                  </a:txBody>
                  <a:tcPr/>
                </a:tc>
                <a:tc>
                  <a:txBody>
                    <a:bodyPr/>
                    <a:lstStyle/>
                    <a:p>
                      <a:pPr algn="ctr"/>
                      <a:r>
                        <a:rPr lang="lt-LT" dirty="0" smtClean="0"/>
                        <a:t> </a:t>
                      </a:r>
                      <a:r>
                        <a:rPr lang="lt-LT" sz="2800" dirty="0" smtClean="0"/>
                        <a:t>f</a:t>
                      </a:r>
                      <a:endParaRPr lang="en-US" sz="2800" dirty="0"/>
                    </a:p>
                  </a:txBody>
                  <a:tcPr/>
                </a:tc>
                <a:tc>
                  <a:txBody>
                    <a:bodyPr/>
                    <a:lstStyle/>
                    <a:p>
                      <a:pPr algn="ctr"/>
                      <a:r>
                        <a:rPr lang="en-US" sz="2800" dirty="0" smtClean="0"/>
                        <a:t>Hz=1/s</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lt-LT" sz="2800" dirty="0" smtClean="0"/>
                        <a:t>f</a:t>
                      </a:r>
                      <a:r>
                        <a:rPr lang="en-US" sz="2800" dirty="0" smtClean="0"/>
                        <a:t>=1/T</a:t>
                      </a:r>
                    </a:p>
                    <a:p>
                      <a:pPr algn="ctr"/>
                      <a:r>
                        <a:rPr lang="en-US" sz="2800" dirty="0" smtClean="0"/>
                        <a:t>f=</a:t>
                      </a:r>
                      <a:r>
                        <a:rPr lang="lt-LT" sz="2800" dirty="0" smtClean="0"/>
                        <a:t>v</a:t>
                      </a:r>
                      <a:r>
                        <a:rPr lang="en-US" sz="2800" dirty="0" smtClean="0"/>
                        <a:t>/</a:t>
                      </a:r>
                      <a:r>
                        <a:rPr lang="el-GR" sz="2800" dirty="0" smtClean="0"/>
                        <a:t>λ</a:t>
                      </a:r>
                      <a:endParaRPr lang="en-US" sz="2800" dirty="0"/>
                    </a:p>
                  </a:txBody>
                  <a:tcPr/>
                </a:tc>
              </a:tr>
              <a:tr h="971048">
                <a:tc>
                  <a:txBody>
                    <a:bodyPr/>
                    <a:lstStyle/>
                    <a:p>
                      <a:r>
                        <a:rPr lang="lt-LT" dirty="0" smtClean="0"/>
                        <a:t>Bangos ilgis</a:t>
                      </a:r>
                      <a:endParaRPr lang="en-US" dirty="0"/>
                    </a:p>
                  </a:txBody>
                  <a:tcPr/>
                </a:tc>
                <a:tc>
                  <a:txBody>
                    <a:bodyPr/>
                    <a:lstStyle/>
                    <a:p>
                      <a:pPr algn="ctr"/>
                      <a:r>
                        <a:rPr lang="el-GR" sz="2800" dirty="0" smtClean="0"/>
                        <a:t>λ</a:t>
                      </a:r>
                      <a:endParaRPr lang="en-US" sz="2800" dirty="0"/>
                    </a:p>
                  </a:txBody>
                  <a:tcPr/>
                </a:tc>
                <a:tc>
                  <a:txBody>
                    <a:bodyPr/>
                    <a:lstStyle/>
                    <a:p>
                      <a:pPr algn="ctr"/>
                      <a:r>
                        <a:rPr lang="en-US" sz="2800" dirty="0" smtClean="0"/>
                        <a:t>m</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2800" dirty="0" smtClean="0"/>
                        <a:t>λ</a:t>
                      </a:r>
                      <a:r>
                        <a:rPr lang="en-US" sz="2800" dirty="0" smtClean="0"/>
                        <a:t>=</a:t>
                      </a:r>
                      <a:r>
                        <a:rPr lang="lt-LT" sz="2800" dirty="0" smtClean="0"/>
                        <a:t>v</a:t>
                      </a:r>
                      <a:r>
                        <a:rPr lang="en-US" sz="2800" dirty="0" smtClean="0"/>
                        <a:t>/f</a:t>
                      </a:r>
                      <a:endParaRPr lang="en-US" sz="2800" dirty="0"/>
                    </a:p>
                  </a:txBody>
                  <a:tcPr/>
                </a:tc>
              </a:tr>
              <a:tr h="1676623">
                <a:tc>
                  <a:txBody>
                    <a:bodyPr/>
                    <a:lstStyle/>
                    <a:p>
                      <a:r>
                        <a:rPr lang="en-US" baseline="0" dirty="0" smtClean="0"/>
                        <a:t>P</a:t>
                      </a:r>
                      <a:r>
                        <a:rPr lang="lt-LT" baseline="0" dirty="0" err="1" smtClean="0"/>
                        <a:t>eriodas</a:t>
                      </a:r>
                      <a:endParaRPr lang="en-US" dirty="0"/>
                    </a:p>
                  </a:txBody>
                  <a:tcPr/>
                </a:tc>
                <a:tc>
                  <a:txBody>
                    <a:bodyPr/>
                    <a:lstStyle/>
                    <a:p>
                      <a:pPr algn="ctr"/>
                      <a:r>
                        <a:rPr lang="en-US" sz="2800" dirty="0" smtClean="0"/>
                        <a:t>T</a:t>
                      </a:r>
                      <a:endParaRPr lang="en-US" sz="2800" dirty="0"/>
                    </a:p>
                  </a:txBody>
                  <a:tcPr/>
                </a:tc>
                <a:tc>
                  <a:txBody>
                    <a:bodyPr/>
                    <a:lstStyle/>
                    <a:p>
                      <a:pPr algn="ctr"/>
                      <a:r>
                        <a:rPr lang="en-US" sz="2800" dirty="0" smtClean="0"/>
                        <a:t>s</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T=1/f</a:t>
                      </a:r>
                    </a:p>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T=</a:t>
                      </a:r>
                      <a:r>
                        <a:rPr lang="el-GR" sz="2800" dirty="0" smtClean="0"/>
                        <a:t>λ</a:t>
                      </a:r>
                      <a:r>
                        <a:rPr lang="en-US" sz="2800" dirty="0" smtClean="0"/>
                        <a:t>/v</a:t>
                      </a:r>
                    </a:p>
                    <a:p>
                      <a:pPr algn="ctr"/>
                      <a:endParaRPr lang="en-US" sz="2800" dirty="0"/>
                    </a:p>
                  </a:txBody>
                  <a:tcPr/>
                </a:tc>
              </a:tr>
              <a:tr h="971048">
                <a:tc>
                  <a:txBody>
                    <a:bodyPr/>
                    <a:lstStyle/>
                    <a:p>
                      <a:r>
                        <a:rPr lang="lt-LT" dirty="0" smtClean="0"/>
                        <a:t>Bangos sklidimo greitis</a:t>
                      </a:r>
                      <a:endParaRPr lang="en-US" dirty="0"/>
                    </a:p>
                  </a:txBody>
                  <a:tcPr/>
                </a:tc>
                <a:tc>
                  <a:txBody>
                    <a:bodyPr/>
                    <a:lstStyle/>
                    <a:p>
                      <a:pPr algn="ctr"/>
                      <a:r>
                        <a:rPr lang="lt-LT" sz="2800" dirty="0" smtClean="0"/>
                        <a:t>v</a:t>
                      </a:r>
                      <a:endParaRPr lang="en-US" sz="2800" dirty="0"/>
                    </a:p>
                  </a:txBody>
                  <a:tcPr/>
                </a:tc>
                <a:tc>
                  <a:txBody>
                    <a:bodyPr/>
                    <a:lstStyle/>
                    <a:p>
                      <a:pPr algn="ctr"/>
                      <a:r>
                        <a:rPr lang="en-US" sz="2800" dirty="0" smtClean="0"/>
                        <a:t>m/s</a:t>
                      </a:r>
                      <a:endParaRPr lang="en-US" sz="28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800" dirty="0" smtClean="0"/>
                        <a:t>v</a:t>
                      </a:r>
                      <a:r>
                        <a:rPr lang="ru-RU" sz="2800" dirty="0" smtClean="0"/>
                        <a:t>=</a:t>
                      </a:r>
                      <a:r>
                        <a:rPr lang="el-GR" sz="2800" dirty="0" smtClean="0"/>
                        <a:t>λ</a:t>
                      </a:r>
                      <a:r>
                        <a:rPr lang="en-US" sz="2800" dirty="0" smtClean="0"/>
                        <a:t>f</a:t>
                      </a:r>
                      <a:endParaRPr lang="en-US" sz="2800" dirty="0"/>
                    </a:p>
                  </a:txBody>
                  <a:tcPr/>
                </a:tc>
              </a:tr>
            </a:tbl>
          </a:graphicData>
        </a:graphic>
      </p:graphicFrame>
      <p:sp>
        <p:nvSpPr>
          <p:cNvPr id="6" name="Stačiakampis 5"/>
          <p:cNvSpPr/>
          <p:nvPr/>
        </p:nvSpPr>
        <p:spPr>
          <a:xfrm>
            <a:off x="2339752" y="50721"/>
            <a:ext cx="3888432" cy="707886"/>
          </a:xfrm>
          <a:prstGeom prst="rect">
            <a:avLst/>
          </a:prstGeom>
        </p:spPr>
        <p:txBody>
          <a:bodyPr wrap="square">
            <a:spAutoFit/>
          </a:bodyPr>
          <a:lstStyle/>
          <a:p>
            <a:r>
              <a:rPr lang="en-US" sz="4000" b="1" dirty="0" err="1" smtClean="0"/>
              <a:t>Formul</a:t>
            </a:r>
            <a:r>
              <a:rPr lang="lt-LT" sz="4000" b="1" dirty="0" smtClean="0"/>
              <a:t>ė</a:t>
            </a:r>
            <a:r>
              <a:rPr lang="en-US" sz="4000" b="1" dirty="0" smtClean="0"/>
              <a:t>s</a:t>
            </a:r>
            <a:endParaRPr lang="lt-LT" sz="4000" b="1" dirty="0"/>
          </a:p>
        </p:txBody>
      </p:sp>
    </p:spTree>
    <p:extLst>
      <p:ext uri="{BB962C8B-B14F-4D97-AF65-F5344CB8AC3E}">
        <p14:creationId xmlns:p14="http://schemas.microsoft.com/office/powerpoint/2010/main" xmlns="" val="30581815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27787"/>
            <a:ext cx="9151356" cy="7185179"/>
          </a:xfrm>
          <a:prstGeom prst="rect">
            <a:avLst/>
          </a:prstGeom>
        </p:spPr>
      </p:pic>
      <p:sp>
        <p:nvSpPr>
          <p:cNvPr id="4" name="Antraštė 3"/>
          <p:cNvSpPr>
            <a:spLocks noGrp="1"/>
          </p:cNvSpPr>
          <p:nvPr>
            <p:ph type="ctrTitle"/>
          </p:nvPr>
        </p:nvSpPr>
        <p:spPr>
          <a:xfrm rot="10800000" flipV="1">
            <a:off x="685800" y="836713"/>
            <a:ext cx="7772400" cy="792088"/>
          </a:xfrm>
        </p:spPr>
        <p:txBody>
          <a:bodyPr>
            <a:normAutofit/>
          </a:bodyPr>
          <a:lstStyle/>
          <a:p>
            <a:r>
              <a:rPr lang="lt-LT" sz="4000" b="1" dirty="0" smtClean="0">
                <a:latin typeface="+mn-lt"/>
              </a:rPr>
              <a:t>Uždaviniai:</a:t>
            </a:r>
            <a:endParaRPr lang="lt-LT" sz="4000" b="1" dirty="0">
              <a:latin typeface="+mn-lt"/>
            </a:endParaRPr>
          </a:p>
        </p:txBody>
      </p:sp>
      <p:sp>
        <p:nvSpPr>
          <p:cNvPr id="5" name="Paantraštė 4"/>
          <p:cNvSpPr>
            <a:spLocks noGrp="1"/>
          </p:cNvSpPr>
          <p:nvPr>
            <p:ph type="subTitle" idx="1"/>
          </p:nvPr>
        </p:nvSpPr>
        <p:spPr>
          <a:xfrm>
            <a:off x="539552" y="2132856"/>
            <a:ext cx="8424936" cy="3505944"/>
          </a:xfrm>
        </p:spPr>
        <p:txBody>
          <a:bodyPr/>
          <a:lstStyle/>
          <a:p>
            <a:r>
              <a:rPr lang="lt-LT" dirty="0" smtClean="0">
                <a:solidFill>
                  <a:schemeClr val="tx1"/>
                </a:solidFill>
              </a:rPr>
              <a:t>1.Garsiakalbis skleidžia 200Hz dažnio ir 1,7 m ilgio bangas .Apskaičiuokite garso bangų greitį.</a:t>
            </a:r>
          </a:p>
          <a:p>
            <a:r>
              <a:rPr lang="lt-LT" dirty="0" smtClean="0">
                <a:solidFill>
                  <a:schemeClr val="tx1"/>
                </a:solidFill>
              </a:rPr>
              <a:t>Sprendimas </a:t>
            </a:r>
          </a:p>
          <a:p>
            <a:r>
              <a:rPr lang="en-US" dirty="0" smtClean="0">
                <a:solidFill>
                  <a:schemeClr val="tx1"/>
                </a:solidFill>
              </a:rPr>
              <a:t>v</a:t>
            </a:r>
            <a:r>
              <a:rPr lang="ru-RU" dirty="0" smtClean="0">
                <a:solidFill>
                  <a:schemeClr val="tx1"/>
                </a:solidFill>
              </a:rPr>
              <a:t>=</a:t>
            </a:r>
            <a:r>
              <a:rPr lang="el-GR" dirty="0" smtClean="0">
                <a:solidFill>
                  <a:schemeClr val="tx1"/>
                </a:solidFill>
              </a:rPr>
              <a:t>λ</a:t>
            </a:r>
            <a:r>
              <a:rPr lang="en-US" dirty="0" smtClean="0">
                <a:solidFill>
                  <a:schemeClr val="tx1"/>
                </a:solidFill>
              </a:rPr>
              <a:t>f</a:t>
            </a:r>
          </a:p>
          <a:p>
            <a:r>
              <a:rPr lang="en-US" dirty="0" smtClean="0">
                <a:solidFill>
                  <a:schemeClr val="tx1"/>
                </a:solidFill>
              </a:rPr>
              <a:t>v</a:t>
            </a:r>
            <a:r>
              <a:rPr lang="ru-RU" dirty="0" smtClean="0">
                <a:solidFill>
                  <a:schemeClr val="tx1"/>
                </a:solidFill>
              </a:rPr>
              <a:t>=</a:t>
            </a:r>
            <a:r>
              <a:rPr lang="lt-LT" dirty="0" smtClean="0">
                <a:solidFill>
                  <a:schemeClr val="tx1"/>
                </a:solidFill>
              </a:rPr>
              <a:t>200·1,7 </a:t>
            </a:r>
          </a:p>
          <a:p>
            <a:r>
              <a:rPr lang="en-US" dirty="0" smtClean="0">
                <a:solidFill>
                  <a:schemeClr val="tx1"/>
                </a:solidFill>
              </a:rPr>
              <a:t>v</a:t>
            </a:r>
            <a:r>
              <a:rPr lang="ru-RU" dirty="0" smtClean="0">
                <a:solidFill>
                  <a:schemeClr val="tx1"/>
                </a:solidFill>
              </a:rPr>
              <a:t>=</a:t>
            </a:r>
            <a:r>
              <a:rPr lang="lt-LT" dirty="0" smtClean="0">
                <a:solidFill>
                  <a:schemeClr val="tx1"/>
                </a:solidFill>
              </a:rPr>
              <a:t>240 m/s</a:t>
            </a:r>
          </a:p>
          <a:p>
            <a:endParaRPr lang="lt-LT"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370" y="0"/>
            <a:ext cx="9088630" cy="6858000"/>
          </a:xfrm>
          <a:prstGeom prst="rect">
            <a:avLst/>
          </a:prstGeom>
        </p:spPr>
      </p:pic>
      <p:sp>
        <p:nvSpPr>
          <p:cNvPr id="6" name="Antraštė 5"/>
          <p:cNvSpPr>
            <a:spLocks noGrp="1"/>
          </p:cNvSpPr>
          <p:nvPr>
            <p:ph type="ctrTitle"/>
          </p:nvPr>
        </p:nvSpPr>
        <p:spPr>
          <a:xfrm>
            <a:off x="685800" y="620689"/>
            <a:ext cx="7772400" cy="1008111"/>
          </a:xfrm>
        </p:spPr>
        <p:txBody>
          <a:bodyPr>
            <a:normAutofit/>
          </a:bodyPr>
          <a:lstStyle/>
          <a:p>
            <a:r>
              <a:rPr lang="lt-LT" sz="3200" dirty="0" smtClean="0"/>
              <a:t>2.Kaip </a:t>
            </a:r>
            <a:r>
              <a:rPr lang="lt-LT" sz="3200" dirty="0" err="1" smtClean="0"/>
              <a:t>echolotu</a:t>
            </a:r>
            <a:r>
              <a:rPr lang="lt-LT" sz="3200" dirty="0" smtClean="0"/>
              <a:t> išmatuti gylį?</a:t>
            </a:r>
            <a:endParaRPr lang="lt-LT" sz="3200" dirty="0"/>
          </a:p>
        </p:txBody>
      </p:sp>
      <p:sp>
        <p:nvSpPr>
          <p:cNvPr id="8" name="Paantraštė 7"/>
          <p:cNvSpPr>
            <a:spLocks noGrp="1"/>
          </p:cNvSpPr>
          <p:nvPr>
            <p:ph type="subTitle" idx="1"/>
          </p:nvPr>
        </p:nvSpPr>
        <p:spPr>
          <a:xfrm>
            <a:off x="107504" y="1412776"/>
            <a:ext cx="8712968" cy="4226024"/>
          </a:xfrm>
        </p:spPr>
        <p:txBody>
          <a:bodyPr>
            <a:normAutofit fontScale="92500"/>
          </a:bodyPr>
          <a:lstStyle/>
          <a:p>
            <a:pPr algn="l"/>
            <a:r>
              <a:rPr lang="lt-LT" sz="2400" dirty="0" err="1" smtClean="0">
                <a:solidFill>
                  <a:schemeClr val="tx1"/>
                </a:solidFill>
              </a:rPr>
              <a:t>Echolotai</a:t>
            </a:r>
            <a:r>
              <a:rPr lang="lt-LT" sz="2400" dirty="0" smtClean="0">
                <a:solidFill>
                  <a:schemeClr val="tx1"/>
                </a:solidFill>
              </a:rPr>
              <a:t> siunčia ultragarso bangas .Jos nusklinda iki jūros dugno ,kuris jas atspindi .</a:t>
            </a:r>
            <a:r>
              <a:rPr lang="lt-LT" sz="2400" dirty="0" err="1" smtClean="0">
                <a:solidFill>
                  <a:schemeClr val="tx1"/>
                </a:solidFill>
              </a:rPr>
              <a:t>Echolotas</a:t>
            </a:r>
            <a:r>
              <a:rPr lang="lt-LT" sz="2400" dirty="0" smtClean="0">
                <a:solidFill>
                  <a:schemeClr val="tx1"/>
                </a:solidFill>
              </a:rPr>
              <a:t> išmatuoja laiką, per kuri bangos nukeliauja iki dugno ir grįžta atgal .Kompiuteris įvertina gylį , laiko ir garso greičio duomenis . </a:t>
            </a:r>
            <a:r>
              <a:rPr lang="lt-LT" sz="2400" dirty="0" err="1" smtClean="0">
                <a:solidFill>
                  <a:schemeClr val="tx1"/>
                </a:solidFill>
              </a:rPr>
              <a:t>Echolotai</a:t>
            </a:r>
            <a:r>
              <a:rPr lang="lt-LT" sz="2400" dirty="0" smtClean="0">
                <a:solidFill>
                  <a:schemeClr val="tx1"/>
                </a:solidFill>
              </a:rPr>
              <a:t> naudojami ieškant povandeninių ir nuskendusių laivų.</a:t>
            </a:r>
          </a:p>
          <a:p>
            <a:pPr algn="l"/>
            <a:r>
              <a:rPr lang="lt-LT" sz="2400" dirty="0" smtClean="0">
                <a:solidFill>
                  <a:schemeClr val="tx1"/>
                </a:solidFill>
              </a:rPr>
              <a:t>Trumpas ultragarso impulsas sklinda jūros dugno link ir atsispindėjusi banga pasiekia </a:t>
            </a:r>
            <a:r>
              <a:rPr lang="lt-LT" sz="2400" dirty="0" err="1" smtClean="0">
                <a:solidFill>
                  <a:schemeClr val="tx1"/>
                </a:solidFill>
              </a:rPr>
              <a:t>echolotą</a:t>
            </a:r>
            <a:r>
              <a:rPr lang="lt-LT" sz="2400" dirty="0" smtClean="0">
                <a:solidFill>
                  <a:schemeClr val="tx1"/>
                </a:solidFill>
              </a:rPr>
              <a:t> po 0,5s.</a:t>
            </a:r>
            <a:r>
              <a:rPr lang="en-US" sz="2400" dirty="0" smtClean="0">
                <a:solidFill>
                  <a:schemeClr val="tx1"/>
                </a:solidFill>
              </a:rPr>
              <a:t> </a:t>
            </a:r>
            <a:r>
              <a:rPr lang="en-US" sz="2400" dirty="0" err="1" smtClean="0">
                <a:solidFill>
                  <a:schemeClr val="tx1"/>
                </a:solidFill>
              </a:rPr>
              <a:t>Koks</a:t>
            </a:r>
            <a:r>
              <a:rPr lang="en-US" sz="2400" dirty="0" smtClean="0">
                <a:solidFill>
                  <a:schemeClr val="tx1"/>
                </a:solidFill>
              </a:rPr>
              <a:t> </a:t>
            </a:r>
            <a:r>
              <a:rPr lang="en-US" sz="2400" dirty="0" err="1" smtClean="0">
                <a:solidFill>
                  <a:schemeClr val="tx1"/>
                </a:solidFill>
              </a:rPr>
              <a:t>yra</a:t>
            </a:r>
            <a:r>
              <a:rPr lang="en-US" sz="2400" dirty="0" smtClean="0">
                <a:solidFill>
                  <a:schemeClr val="tx1"/>
                </a:solidFill>
              </a:rPr>
              <a:t> </a:t>
            </a:r>
            <a:r>
              <a:rPr lang="en-US" sz="2400" dirty="0" err="1" smtClean="0">
                <a:solidFill>
                  <a:schemeClr val="tx1"/>
                </a:solidFill>
              </a:rPr>
              <a:t>gylis</a:t>
            </a:r>
            <a:r>
              <a:rPr lang="en-US" sz="2400" dirty="0" smtClean="0">
                <a:solidFill>
                  <a:schemeClr val="tx1"/>
                </a:solidFill>
              </a:rPr>
              <a:t>? </a:t>
            </a:r>
          </a:p>
          <a:p>
            <a:pPr algn="l"/>
            <a:r>
              <a:rPr lang="en-US" sz="2400" dirty="0" smtClean="0">
                <a:solidFill>
                  <a:schemeClr val="tx1"/>
                </a:solidFill>
              </a:rPr>
              <a:t>v</a:t>
            </a:r>
            <a:r>
              <a:rPr lang="en-US" sz="1200" dirty="0" smtClean="0">
                <a:solidFill>
                  <a:schemeClr val="tx1"/>
                </a:solidFill>
              </a:rPr>
              <a:t>(</a:t>
            </a:r>
            <a:r>
              <a:rPr lang="en-US" sz="1200" dirty="0" err="1" smtClean="0">
                <a:solidFill>
                  <a:schemeClr val="tx1"/>
                </a:solidFill>
              </a:rPr>
              <a:t>garso</a:t>
            </a:r>
            <a:r>
              <a:rPr lang="en-US" sz="1200" dirty="0" smtClean="0">
                <a:solidFill>
                  <a:schemeClr val="tx1"/>
                </a:solidFill>
              </a:rPr>
              <a:t> </a:t>
            </a:r>
            <a:r>
              <a:rPr lang="en-US" sz="1200" dirty="0" err="1" smtClean="0">
                <a:solidFill>
                  <a:schemeClr val="tx1"/>
                </a:solidFill>
              </a:rPr>
              <a:t>greitis</a:t>
            </a:r>
            <a:r>
              <a:rPr lang="en-US" sz="1200" dirty="0" smtClean="0">
                <a:solidFill>
                  <a:schemeClr val="tx1"/>
                </a:solidFill>
              </a:rPr>
              <a:t>  </a:t>
            </a:r>
            <a:r>
              <a:rPr lang="en-US" sz="1200" dirty="0" err="1" smtClean="0">
                <a:solidFill>
                  <a:schemeClr val="tx1"/>
                </a:solidFill>
              </a:rPr>
              <a:t>vandenyje</a:t>
            </a:r>
            <a:r>
              <a:rPr lang="en-US" sz="2400" dirty="0" smtClean="0">
                <a:solidFill>
                  <a:schemeClr val="tx1"/>
                </a:solidFill>
              </a:rPr>
              <a:t>)=1500 m/s;   t=0,5 s</a:t>
            </a:r>
          </a:p>
          <a:p>
            <a:pPr algn="l"/>
            <a:r>
              <a:rPr lang="en-US" sz="2400" dirty="0" smtClean="0">
                <a:solidFill>
                  <a:schemeClr val="tx1"/>
                </a:solidFill>
              </a:rPr>
              <a:t>                                                  </a:t>
            </a:r>
            <a:r>
              <a:rPr lang="en-US" sz="2400" dirty="0" err="1" smtClean="0">
                <a:solidFill>
                  <a:schemeClr val="tx1"/>
                </a:solidFill>
              </a:rPr>
              <a:t>Sprendimas</a:t>
            </a:r>
            <a:r>
              <a:rPr lang="en-US" sz="2400" dirty="0" smtClean="0">
                <a:solidFill>
                  <a:schemeClr val="tx1"/>
                </a:solidFill>
              </a:rPr>
              <a:t> </a:t>
            </a:r>
          </a:p>
          <a:p>
            <a:pPr algn="l"/>
            <a:r>
              <a:rPr lang="en-US" sz="2400" dirty="0" smtClean="0">
                <a:solidFill>
                  <a:schemeClr val="tx1"/>
                </a:solidFill>
              </a:rPr>
              <a:t>                                                       v=s/t </a:t>
            </a:r>
          </a:p>
          <a:p>
            <a:r>
              <a:rPr lang="en-US" sz="2400" dirty="0" smtClean="0">
                <a:solidFill>
                  <a:schemeClr val="tx1"/>
                </a:solidFill>
              </a:rPr>
              <a:t>s=</a:t>
            </a:r>
            <a:r>
              <a:rPr lang="en-US" sz="2400" dirty="0" err="1" smtClean="0">
                <a:solidFill>
                  <a:schemeClr val="tx1"/>
                </a:solidFill>
              </a:rPr>
              <a:t>v·t</a:t>
            </a:r>
            <a:r>
              <a:rPr lang="en-US" sz="2400" dirty="0" smtClean="0">
                <a:solidFill>
                  <a:schemeClr val="tx1"/>
                </a:solidFill>
              </a:rPr>
              <a:t>=1500 ·0,5=700m </a:t>
            </a:r>
          </a:p>
          <a:p>
            <a:r>
              <a:rPr lang="lt-LT" sz="2400" dirty="0" smtClean="0">
                <a:solidFill>
                  <a:schemeClr val="tx1"/>
                </a:solidFill>
              </a:rPr>
              <a:t>g</a:t>
            </a:r>
            <a:r>
              <a:rPr lang="en-US" sz="2400" dirty="0" err="1" smtClean="0">
                <a:solidFill>
                  <a:schemeClr val="tx1"/>
                </a:solidFill>
              </a:rPr>
              <a:t>ylis</a:t>
            </a:r>
            <a:r>
              <a:rPr lang="en-US" sz="2400" dirty="0" smtClean="0">
                <a:solidFill>
                  <a:schemeClr val="tx1"/>
                </a:solidFill>
              </a:rPr>
              <a:t> =pus</a:t>
            </a:r>
            <a:r>
              <a:rPr lang="lt-LT" sz="2400" dirty="0" smtClean="0">
                <a:solidFill>
                  <a:schemeClr val="tx1"/>
                </a:solidFill>
              </a:rPr>
              <a:t>ė įveikto kelio </a:t>
            </a:r>
            <a:r>
              <a:rPr lang="ru-RU" sz="2400" dirty="0" smtClean="0">
                <a:solidFill>
                  <a:schemeClr val="tx1"/>
                </a:solidFill>
              </a:rPr>
              <a:t>=375</a:t>
            </a:r>
            <a:r>
              <a:rPr lang="en-US" sz="2400" dirty="0" smtClean="0">
                <a:solidFill>
                  <a:schemeClr val="tx1"/>
                </a:solidFill>
              </a:rPr>
              <a:t>m </a:t>
            </a:r>
            <a:endParaRPr lang="lt-LT" sz="240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aveikslėlis 1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5370" y="44624"/>
            <a:ext cx="9033260" cy="6813376"/>
          </a:xfrm>
          <a:prstGeom prst="rect">
            <a:avLst/>
          </a:prstGeom>
        </p:spPr>
      </p:pic>
      <p:sp>
        <p:nvSpPr>
          <p:cNvPr id="2" name="Antraštė 1"/>
          <p:cNvSpPr>
            <a:spLocks noGrp="1"/>
          </p:cNvSpPr>
          <p:nvPr>
            <p:ph type="title"/>
          </p:nvPr>
        </p:nvSpPr>
        <p:spPr/>
        <p:txBody>
          <a:bodyPr/>
          <a:lstStyle/>
          <a:p>
            <a:r>
              <a:rPr lang="lt-LT" dirty="0" err="1" smtClean="0"/>
              <a:t>Bandyma</a:t>
            </a:r>
            <a:r>
              <a:rPr lang="en-US" dirty="0" err="1" smtClean="0"/>
              <a:t>i</a:t>
            </a:r>
            <a:endParaRPr lang="lt-LT" dirty="0"/>
          </a:p>
        </p:txBody>
      </p:sp>
      <p:sp>
        <p:nvSpPr>
          <p:cNvPr id="8" name="Teksto vietos rezervavimo ženklas 7"/>
          <p:cNvSpPr>
            <a:spLocks noGrp="1"/>
          </p:cNvSpPr>
          <p:nvPr>
            <p:ph type="body" idx="1"/>
          </p:nvPr>
        </p:nvSpPr>
        <p:spPr>
          <a:xfrm>
            <a:off x="457200" y="1124744"/>
            <a:ext cx="4042792" cy="720080"/>
          </a:xfrm>
        </p:spPr>
        <p:txBody>
          <a:bodyPr>
            <a:normAutofit fontScale="92500"/>
          </a:bodyPr>
          <a:lstStyle/>
          <a:p>
            <a:r>
              <a:rPr lang="lt-LT" sz="1900" dirty="0" smtClean="0"/>
              <a:t>,,</a:t>
            </a:r>
            <a:r>
              <a:rPr lang="en-US" sz="1900" dirty="0" err="1" smtClean="0"/>
              <a:t>Nei</a:t>
            </a:r>
            <a:r>
              <a:rPr lang="lt-LT" sz="1900" dirty="0" smtClean="0"/>
              <a:t>š</a:t>
            </a:r>
            <a:r>
              <a:rPr lang="en-US" sz="1900" dirty="0" err="1" smtClean="0"/>
              <a:t>manusis</a:t>
            </a:r>
            <a:r>
              <a:rPr lang="en-US" sz="1900" dirty="0" smtClean="0"/>
              <a:t> t</a:t>
            </a:r>
            <a:r>
              <a:rPr lang="lt-LT" sz="1900" dirty="0" smtClean="0"/>
              <a:t>e</a:t>
            </a:r>
            <a:r>
              <a:rPr lang="en-US" sz="1900" dirty="0" err="1" smtClean="0"/>
              <a:t>lefonas</a:t>
            </a:r>
            <a:r>
              <a:rPr lang="lt-LT" sz="1900" dirty="0" smtClean="0"/>
              <a:t>”</a:t>
            </a:r>
            <a:endParaRPr lang="lt-LT" sz="1900" dirty="0" smtClean="0"/>
          </a:p>
          <a:p>
            <a:r>
              <a:rPr lang="lt-LT" sz="1600" dirty="0" smtClean="0"/>
              <a:t>Garsas sklinda ne tik oru bet ir kietaisiais kūnais.</a:t>
            </a:r>
            <a:endParaRPr lang="lt-LT" sz="1600" dirty="0"/>
          </a:p>
        </p:txBody>
      </p:sp>
      <p:pic>
        <p:nvPicPr>
          <p:cNvPr id="12" name="Turinio vietos rezervavimo ženklas 11"/>
          <p:cNvPicPr>
            <a:picLocks noGrp="1" noChangeAspect="1"/>
          </p:cNvPicPr>
          <p:nvPr>
            <p:ph sz="half" idx="2"/>
          </p:nvPr>
        </p:nvPicPr>
        <p:blipFill>
          <a:blip r:embed="rId3" cstate="print">
            <a:extLst>
              <a:ext uri="{28A0092B-C50C-407E-A947-70E740481C1C}">
                <a14:useLocalDpi xmlns:a14="http://schemas.microsoft.com/office/drawing/2010/main" xmlns="" val="0"/>
              </a:ext>
            </a:extLst>
          </a:blip>
          <a:stretch>
            <a:fillRect/>
          </a:stretch>
        </p:blipFill>
        <p:spPr>
          <a:xfrm>
            <a:off x="611560" y="1988840"/>
            <a:ext cx="3457953" cy="1944216"/>
          </a:xfrm>
        </p:spPr>
      </p:pic>
      <p:sp>
        <p:nvSpPr>
          <p:cNvPr id="10" name="Teksto vietos rezervavimo ženklas 9"/>
          <p:cNvSpPr>
            <a:spLocks noGrp="1"/>
          </p:cNvSpPr>
          <p:nvPr>
            <p:ph type="body" sz="quarter" idx="3"/>
          </p:nvPr>
        </p:nvSpPr>
        <p:spPr>
          <a:xfrm>
            <a:off x="4572000" y="1196752"/>
            <a:ext cx="4176464" cy="1220284"/>
          </a:xfrm>
        </p:spPr>
        <p:txBody>
          <a:bodyPr>
            <a:normAutofit lnSpcReduction="10000"/>
          </a:bodyPr>
          <a:lstStyle/>
          <a:p>
            <a:r>
              <a:rPr lang="lt-LT" sz="1800" dirty="0" smtClean="0"/>
              <a:t>Garsą sukelia virpantys kūnai</a:t>
            </a:r>
          </a:p>
          <a:p>
            <a:r>
              <a:rPr lang="lt-LT" sz="1400" dirty="0" smtClean="0"/>
              <a:t>Įtvirtiname kartoninę plokštelę ir netoli pastatome degančią žvakę. Sprigtelėjus ir pamatysime, kad žvakės liepsna suvirpa, oro sluoksniai susispaudžia ir plinta tolyn. </a:t>
            </a:r>
          </a:p>
        </p:txBody>
      </p:sp>
      <p:pic>
        <p:nvPicPr>
          <p:cNvPr id="13" name="Turinio vietos rezervavimo ženklas 12"/>
          <p:cNvPicPr>
            <a:picLocks noGrp="1" noChangeAspect="1"/>
          </p:cNvPicPr>
          <p:nvPr>
            <p:ph sz="quarter" idx="4"/>
          </p:nvPr>
        </p:nvPicPr>
        <p:blipFill>
          <a:blip r:embed="rId4" cstate="print">
            <a:extLst>
              <a:ext uri="{28A0092B-C50C-407E-A947-70E740481C1C}">
                <a14:useLocalDpi xmlns:a14="http://schemas.microsoft.com/office/drawing/2010/main" xmlns="" val="0"/>
              </a:ext>
            </a:extLst>
          </a:blip>
          <a:stretch>
            <a:fillRect/>
          </a:stretch>
        </p:blipFill>
        <p:spPr>
          <a:xfrm flipV="1">
            <a:off x="611560" y="4130161"/>
            <a:ext cx="3455367" cy="2591525"/>
          </a:xfrm>
        </p:spPr>
      </p:pic>
      <p:pic>
        <p:nvPicPr>
          <p:cNvPr id="14" name="Paveikslėlis 1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4932040" y="2417036"/>
            <a:ext cx="3677424" cy="2068551"/>
          </a:xfrm>
          <a:prstGeom prst="rect">
            <a:avLst/>
          </a:prstGeom>
        </p:spPr>
      </p:pic>
      <p:pic>
        <p:nvPicPr>
          <p:cNvPr id="15" name="Paveikslėlis 1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4932040" y="4653136"/>
            <a:ext cx="3677424" cy="206855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23528" y="612845"/>
            <a:ext cx="8712968" cy="5078313"/>
          </a:xfrm>
          <a:prstGeom prst="rect">
            <a:avLst/>
          </a:prstGeom>
        </p:spPr>
        <p:txBody>
          <a:bodyPr wrap="square">
            <a:spAutoFit/>
          </a:bodyPr>
          <a:lstStyle/>
          <a:p>
            <a:pPr marL="342900" indent="-342900">
              <a:buFont typeface="+mj-lt"/>
              <a:buAutoNum type="arabicPeriod"/>
            </a:pPr>
            <a:r>
              <a:rPr lang="en-US" dirty="0" err="1" smtClean="0"/>
              <a:t>Kas</a:t>
            </a:r>
            <a:r>
              <a:rPr lang="en-US" dirty="0" smtClean="0"/>
              <a:t> </a:t>
            </a:r>
            <a:r>
              <a:rPr lang="en-US" dirty="0" err="1" smtClean="0"/>
              <a:t>sukelia</a:t>
            </a:r>
            <a:r>
              <a:rPr lang="en-US" dirty="0" smtClean="0"/>
              <a:t> </a:t>
            </a:r>
            <a:r>
              <a:rPr lang="en-US" dirty="0" err="1" smtClean="0"/>
              <a:t>garsą</a:t>
            </a:r>
            <a:r>
              <a:rPr lang="en-US" dirty="0" smtClean="0"/>
              <a:t>?</a:t>
            </a:r>
          </a:p>
          <a:p>
            <a:pPr marL="342900" indent="-342900"/>
            <a:r>
              <a:rPr lang="en-US" dirty="0" smtClean="0"/>
              <a:t>  a)  </a:t>
            </a:r>
            <a:r>
              <a:rPr lang="en-US" dirty="0" err="1" smtClean="0"/>
              <a:t>svyruojantys</a:t>
            </a:r>
            <a:r>
              <a:rPr lang="en-US" dirty="0" smtClean="0"/>
              <a:t> </a:t>
            </a:r>
            <a:r>
              <a:rPr lang="en-US" dirty="0" err="1" smtClean="0"/>
              <a:t>kūnai</a:t>
            </a:r>
            <a:r>
              <a:rPr lang="en-US" dirty="0" smtClean="0"/>
              <a:t> b)</a:t>
            </a:r>
            <a:r>
              <a:rPr lang="lt-LT" dirty="0" smtClean="0"/>
              <a:t> </a:t>
            </a:r>
            <a:r>
              <a:rPr lang="en-US" dirty="0" err="1" smtClean="0"/>
              <a:t>stovintys</a:t>
            </a:r>
            <a:r>
              <a:rPr lang="en-US" dirty="0" smtClean="0"/>
              <a:t> k</a:t>
            </a:r>
            <a:r>
              <a:rPr lang="lt-LT" dirty="0" err="1" smtClean="0"/>
              <a:t>ūnai</a:t>
            </a:r>
            <a:r>
              <a:rPr lang="lt-LT" dirty="0" smtClean="0"/>
              <a:t>  c) pakabinti  kūnai</a:t>
            </a:r>
            <a:endParaRPr lang="en-US" dirty="0" smtClean="0"/>
          </a:p>
          <a:p>
            <a:pPr marL="457200" indent="-457200"/>
            <a:r>
              <a:rPr lang="en-US" dirty="0" smtClean="0"/>
              <a:t>2. </a:t>
            </a:r>
            <a:r>
              <a:rPr lang="en-US" dirty="0" err="1" smtClean="0"/>
              <a:t>Kokie</a:t>
            </a:r>
            <a:r>
              <a:rPr lang="en-US" dirty="0" smtClean="0"/>
              <a:t> </a:t>
            </a:r>
            <a:r>
              <a:rPr lang="en-US" dirty="0" err="1" smtClean="0"/>
              <a:t>fizikinia</a:t>
            </a:r>
            <a:r>
              <a:rPr lang="en-US" dirty="0" smtClean="0"/>
              <a:t> </a:t>
            </a:r>
            <a:r>
              <a:rPr lang="en-US" dirty="0" err="1" smtClean="0"/>
              <a:t>dyd</a:t>
            </a:r>
            <a:r>
              <a:rPr lang="lt-LT" dirty="0" err="1" smtClean="0"/>
              <a:t>žiai</a:t>
            </a:r>
            <a:r>
              <a:rPr lang="lt-LT" dirty="0" smtClean="0"/>
              <a:t> apibūdina garsą ?</a:t>
            </a:r>
          </a:p>
          <a:p>
            <a:pPr marL="457200" indent="-457200"/>
            <a:r>
              <a:rPr lang="lt-LT" dirty="0" smtClean="0"/>
              <a:t>  a) v,</a:t>
            </a:r>
            <a:r>
              <a:rPr lang="el-GR" dirty="0" smtClean="0"/>
              <a:t> λ</a:t>
            </a:r>
            <a:r>
              <a:rPr lang="lt-LT" dirty="0" smtClean="0"/>
              <a:t> ,</a:t>
            </a:r>
            <a:r>
              <a:rPr lang="en-US" dirty="0" smtClean="0"/>
              <a:t> T</a:t>
            </a:r>
            <a:r>
              <a:rPr lang="lt-LT" dirty="0" smtClean="0"/>
              <a:t>.  b) m, v, </a:t>
            </a:r>
            <a:r>
              <a:rPr lang="en-US" dirty="0" smtClean="0"/>
              <a:t>T</a:t>
            </a:r>
            <a:r>
              <a:rPr lang="lt-LT" dirty="0" smtClean="0"/>
              <a:t>. c) F, </a:t>
            </a:r>
            <a:r>
              <a:rPr lang="en-US" dirty="0" smtClean="0"/>
              <a:t>T</a:t>
            </a:r>
            <a:r>
              <a:rPr lang="lt-LT" dirty="0" smtClean="0"/>
              <a:t>, a.</a:t>
            </a:r>
          </a:p>
          <a:p>
            <a:pPr marL="457200" indent="-457200"/>
            <a:r>
              <a:rPr lang="lt-LT" dirty="0" smtClean="0"/>
              <a:t>3. Žmogus suvokia svyravimus ,kurių dažnis yra:</a:t>
            </a:r>
          </a:p>
          <a:p>
            <a:pPr marL="457200" indent="-457200"/>
            <a:r>
              <a:rPr lang="lt-LT" dirty="0" smtClean="0"/>
              <a:t>  a) nuo 20000Hz iki 60000Hz b) nuo 16Hz iki 20000Hz c) nuo 16Hz iki 20Hz</a:t>
            </a:r>
          </a:p>
          <a:p>
            <a:pPr marL="457200" indent="-457200"/>
            <a:r>
              <a:rPr lang="lt-LT" dirty="0" smtClean="0"/>
              <a:t>4.</a:t>
            </a:r>
            <a:r>
              <a:rPr lang="en-US" dirty="0" smtClean="0"/>
              <a:t> </a:t>
            </a:r>
            <a:r>
              <a:rPr lang="en-US" dirty="0" err="1" smtClean="0"/>
              <a:t>Kok</a:t>
            </a:r>
            <a:r>
              <a:rPr lang="lt-LT" dirty="0" smtClean="0"/>
              <a:t>į garso rūšį skleidžia delfinai?</a:t>
            </a:r>
            <a:r>
              <a:rPr lang="en-US" dirty="0" smtClean="0"/>
              <a:t> </a:t>
            </a:r>
            <a:endParaRPr lang="lt-LT" dirty="0" smtClean="0"/>
          </a:p>
          <a:p>
            <a:pPr marL="457200" indent="-457200"/>
            <a:r>
              <a:rPr lang="lt-LT" dirty="0" smtClean="0"/>
              <a:t>  a) ultragarsą b) </a:t>
            </a:r>
            <a:r>
              <a:rPr lang="lt-LT" dirty="0" err="1" smtClean="0"/>
              <a:t>infragarsą</a:t>
            </a:r>
            <a:r>
              <a:rPr lang="lt-LT" dirty="0" smtClean="0"/>
              <a:t> c) žmogaus </a:t>
            </a:r>
            <a:r>
              <a:rPr lang="lt-LT" dirty="0" smtClean="0"/>
              <a:t>suvokiamas </a:t>
            </a:r>
            <a:r>
              <a:rPr lang="lt-LT" dirty="0" smtClean="0"/>
              <a:t>garsas</a:t>
            </a:r>
          </a:p>
          <a:p>
            <a:pPr marL="457200" indent="-457200"/>
            <a:r>
              <a:rPr lang="lt-LT" dirty="0" smtClean="0"/>
              <a:t>5.Garsas sklinda už šviesą:  a)greičiau b)lėčiau c)vienodai </a:t>
            </a:r>
          </a:p>
          <a:p>
            <a:pPr marL="457200" indent="-457200"/>
            <a:r>
              <a:rPr lang="lt-LT" dirty="0" smtClean="0"/>
              <a:t>6.Garso greitis priklauso :a)temperatūros  b)masės c)jėgos </a:t>
            </a:r>
          </a:p>
          <a:p>
            <a:pPr marL="457200" indent="-457200"/>
            <a:r>
              <a:rPr lang="lt-LT" dirty="0" smtClean="0"/>
              <a:t>7. Kokiu prietaisu  galima išgauti gryną  garsą? </a:t>
            </a:r>
          </a:p>
          <a:p>
            <a:pPr marL="457200" indent="-457200"/>
            <a:r>
              <a:rPr lang="lt-LT" dirty="0" smtClean="0"/>
              <a:t>  a)barometru  b)dinamometru c)kamertonu </a:t>
            </a:r>
          </a:p>
          <a:p>
            <a:pPr marL="457200" indent="-457200"/>
            <a:r>
              <a:rPr lang="lt-LT" dirty="0" smtClean="0"/>
              <a:t>8. Garso garsumas matuojamas : a) mm;  b) </a:t>
            </a:r>
            <a:r>
              <a:rPr lang="lt-LT" dirty="0" err="1" smtClean="0"/>
              <a:t>dB</a:t>
            </a:r>
            <a:r>
              <a:rPr lang="lt-LT" dirty="0" smtClean="0"/>
              <a:t> ; c)Hz </a:t>
            </a:r>
          </a:p>
          <a:p>
            <a:pPr marL="457200" indent="-457200"/>
            <a:r>
              <a:rPr lang="lt-LT" dirty="0" smtClean="0"/>
              <a:t>9.Aidas tai garso: a)sudėtis  b)atimtis c)atspindys </a:t>
            </a:r>
          </a:p>
          <a:p>
            <a:pPr marL="457200" indent="-457200"/>
            <a:r>
              <a:rPr lang="lt-LT" dirty="0" smtClean="0"/>
              <a:t>10.</a:t>
            </a:r>
            <a:r>
              <a:rPr lang="en-US" dirty="0" err="1" smtClean="0"/>
              <a:t>Echolot</a:t>
            </a:r>
            <a:r>
              <a:rPr lang="lt-LT" dirty="0" smtClean="0"/>
              <a:t>u galima </a:t>
            </a:r>
            <a:r>
              <a:rPr lang="en-US" dirty="0" smtClean="0"/>
              <a:t> </a:t>
            </a:r>
            <a:r>
              <a:rPr lang="en-US" dirty="0" err="1" smtClean="0"/>
              <a:t>nustatyti</a:t>
            </a:r>
            <a:r>
              <a:rPr lang="lt-LT" dirty="0" smtClean="0"/>
              <a:t>: a)temperatūrą  b)masę c)gylį </a:t>
            </a:r>
            <a:r>
              <a:rPr lang="lt-LT" dirty="0" smtClean="0"/>
              <a:t>.</a:t>
            </a:r>
            <a:endParaRPr lang="lt-LT" dirty="0" smtClean="0"/>
          </a:p>
          <a:p>
            <a:pPr marL="457200" indent="-457200"/>
            <a:endParaRPr lang="lt-LT" dirty="0" smtClean="0"/>
          </a:p>
          <a:p>
            <a:pPr marL="457200" indent="-457200"/>
            <a:r>
              <a:rPr lang="lt-LT" dirty="0" smtClean="0"/>
              <a:t>Atsakymai:</a:t>
            </a:r>
          </a:p>
          <a:p>
            <a:pPr marL="457200" indent="-457200"/>
            <a:r>
              <a:rPr lang="lt-LT" dirty="0" smtClean="0"/>
              <a:t>1.a;2.a; 3.b; 4.a; 5.b; 6.a;7.c; 8.b; 9.c;10.c .</a:t>
            </a:r>
            <a:endParaRPr lang="lt-LT" dirty="0"/>
          </a:p>
        </p:txBody>
      </p:sp>
      <p:sp>
        <p:nvSpPr>
          <p:cNvPr id="3" name="Antraštė 2"/>
          <p:cNvSpPr>
            <a:spLocks noGrp="1"/>
          </p:cNvSpPr>
          <p:nvPr>
            <p:ph type="title"/>
          </p:nvPr>
        </p:nvSpPr>
        <p:spPr>
          <a:xfrm>
            <a:off x="457200" y="274638"/>
            <a:ext cx="8229600" cy="490066"/>
          </a:xfrm>
        </p:spPr>
        <p:txBody>
          <a:bodyPr>
            <a:normAutofit fontScale="90000"/>
          </a:bodyPr>
          <a:lstStyle/>
          <a:p>
            <a:r>
              <a:rPr lang="lt-LT" b="1" dirty="0" smtClean="0"/>
              <a:t>Testas</a:t>
            </a:r>
            <a:endParaRPr lang="lt-LT"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ormAutofit/>
          </a:bodyPr>
          <a:lstStyle/>
          <a:p>
            <a:r>
              <a:rPr lang="lt-LT" sz="4000" b="1" dirty="0" smtClean="0">
                <a:latin typeface="+mn-lt"/>
              </a:rPr>
              <a:t>Literatūra</a:t>
            </a:r>
            <a:endParaRPr lang="lt-LT" sz="4000" b="1" dirty="0">
              <a:latin typeface="+mn-lt"/>
            </a:endParaRPr>
          </a:p>
        </p:txBody>
      </p:sp>
      <p:sp>
        <p:nvSpPr>
          <p:cNvPr id="3" name="Turinio vietos rezervavimo ženklas 2"/>
          <p:cNvSpPr>
            <a:spLocks noGrp="1"/>
          </p:cNvSpPr>
          <p:nvPr>
            <p:ph idx="1"/>
          </p:nvPr>
        </p:nvSpPr>
        <p:spPr/>
        <p:txBody>
          <a:bodyPr>
            <a:normAutofit fontScale="92500" lnSpcReduction="10000"/>
          </a:bodyPr>
          <a:lstStyle/>
          <a:p>
            <a:r>
              <a:rPr lang="lt-LT" dirty="0" err="1" smtClean="0"/>
              <a:t>V.Valentinavičius</a:t>
            </a:r>
            <a:r>
              <a:rPr lang="lt-LT" dirty="0" smtClean="0"/>
              <a:t> –Fizika 8kl.</a:t>
            </a:r>
          </a:p>
          <a:p>
            <a:r>
              <a:rPr lang="lt-LT" dirty="0" smtClean="0"/>
              <a:t>Gamtos mokslai I </a:t>
            </a:r>
            <a:endParaRPr lang="en-US" dirty="0" smtClean="0"/>
          </a:p>
          <a:p>
            <a:r>
              <a:rPr lang="en-US" dirty="0" err="1" smtClean="0"/>
              <a:t>K.Johnson</a:t>
            </a:r>
            <a:r>
              <a:rPr lang="en-US" dirty="0" smtClean="0"/>
              <a:t> –</a:t>
            </a:r>
            <a:r>
              <a:rPr lang="en-US" dirty="0" err="1" smtClean="0"/>
              <a:t>Fizika</a:t>
            </a:r>
            <a:r>
              <a:rPr lang="en-US" dirty="0" smtClean="0"/>
              <a:t> TAU </a:t>
            </a:r>
            <a:endParaRPr lang="lt-LT" dirty="0" smtClean="0"/>
          </a:p>
          <a:p>
            <a:r>
              <a:rPr lang="lt-LT" dirty="0" smtClean="0">
                <a:hlinkClick r:id="rId2"/>
              </a:rPr>
              <a:t>https://www.google.lt/?</a:t>
            </a:r>
            <a:r>
              <a:rPr lang="lt-LT" dirty="0" smtClean="0">
                <a:hlinkClick r:id="rId2"/>
              </a:rPr>
              <a:t>gws_rd=ssl#q=kodel+ne+kiekvienas+virpantis+daiktas+skleidzia+garsa</a:t>
            </a:r>
            <a:r>
              <a:rPr lang="en-US" dirty="0" smtClean="0"/>
              <a:t> </a:t>
            </a:r>
          </a:p>
          <a:p>
            <a:r>
              <a:rPr lang="lt-LT" dirty="0" smtClean="0">
                <a:hlinkClick r:id="rId3"/>
              </a:rPr>
              <a:t>http://</a:t>
            </a:r>
            <a:r>
              <a:rPr lang="lt-LT" dirty="0" smtClean="0">
                <a:hlinkClick r:id="rId3"/>
              </a:rPr>
              <a:t>gid.lt/fizika/ultragarsas-infragarsas-ultragarsas</a:t>
            </a:r>
            <a:endParaRPr lang="en-US" dirty="0" smtClean="0"/>
          </a:p>
          <a:p>
            <a:r>
              <a:rPr lang="lt-LT" dirty="0" smtClean="0"/>
              <a:t>https://www.google.lt/?gws_rd=ssl#q=garsas+fizikoje</a:t>
            </a:r>
            <a:endParaRPr lang="lt-LT" dirty="0"/>
          </a:p>
        </p:txBody>
      </p:sp>
    </p:spTree>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532</TotalTime>
  <Words>997</Words>
  <Application>Microsoft Office PowerPoint</Application>
  <PresentationFormat>Demonstracija ekrane (4:3)</PresentationFormat>
  <Paragraphs>128</Paragraphs>
  <Slides>16</Slides>
  <Notes>0</Notes>
  <HiddenSlides>0</HiddenSlides>
  <MMClips>0</MMClips>
  <ScaleCrop>false</ScaleCrop>
  <HeadingPairs>
    <vt:vector size="4" baseType="variant">
      <vt:variant>
        <vt:lpstr>Tema</vt:lpstr>
      </vt:variant>
      <vt:variant>
        <vt:i4>1</vt:i4>
      </vt:variant>
      <vt:variant>
        <vt:lpstr>Skaidrių pavadinimai</vt:lpstr>
      </vt:variant>
      <vt:variant>
        <vt:i4>16</vt:i4>
      </vt:variant>
    </vt:vector>
  </HeadingPairs>
  <TitlesOfParts>
    <vt:vector size="17" baseType="lpstr">
      <vt:lpstr>Office tema</vt:lpstr>
      <vt:lpstr>Akustika</vt:lpstr>
      <vt:lpstr>Skaidrė 2</vt:lpstr>
      <vt:lpstr>Skaidrė 3</vt:lpstr>
      <vt:lpstr>Skaidrė 4</vt:lpstr>
      <vt:lpstr>Skaidrė 5</vt:lpstr>
      <vt:lpstr>Aidas </vt:lpstr>
      <vt:lpstr>Garso apibūdinimas   </vt:lpstr>
      <vt:lpstr>Skaidrė 8</vt:lpstr>
      <vt:lpstr>Skaidrė 9</vt:lpstr>
      <vt:lpstr>Skaidrė 10</vt:lpstr>
      <vt:lpstr>Skaidrė 11</vt:lpstr>
      <vt:lpstr>Uždaviniai:</vt:lpstr>
      <vt:lpstr>2.Kaip echolotu išmatuti gylį?</vt:lpstr>
      <vt:lpstr>Bandymai</vt:lpstr>
      <vt:lpstr>Testas</vt:lpstr>
      <vt:lpstr>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Gilbertas</dc:creator>
  <cp:lastModifiedBy>Vytautas</cp:lastModifiedBy>
  <cp:revision>45</cp:revision>
  <dcterms:created xsi:type="dcterms:W3CDTF">2016-02-10T14:25:18Z</dcterms:created>
  <dcterms:modified xsi:type="dcterms:W3CDTF">2016-04-06T13:39:35Z</dcterms:modified>
</cp:coreProperties>
</file>