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2" r:id="rId9"/>
    <p:sldId id="263" r:id="rId10"/>
    <p:sldId id="267" r:id="rId11"/>
    <p:sldId id="268" r:id="rId12"/>
    <p:sldId id="283" r:id="rId13"/>
    <p:sldId id="264" r:id="rId14"/>
    <p:sldId id="265" r:id="rId15"/>
    <p:sldId id="266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9" r:id="rId26"/>
    <p:sldId id="280" r:id="rId27"/>
    <p:sldId id="282" r:id="rId28"/>
    <p:sldId id="28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2" autoAdjust="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168CC-1123-4751-B0BB-594F06A5FCFC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64C95-5CEB-42C8-8425-A4584A72C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64C95-5CEB-42C8-8425-A4584A72CC1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28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2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6.xml"/><Relationship Id="rId5" Type="http://schemas.openxmlformats.org/officeDocument/2006/relationships/slide" Target="slide6.xml"/><Relationship Id="rId10" Type="http://schemas.openxmlformats.org/officeDocument/2006/relationships/slide" Target="slide13.xml"/><Relationship Id="rId4" Type="http://schemas.openxmlformats.org/officeDocument/2006/relationships/slide" Target="slide5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4724400"/>
            <a:ext cx="6096000" cy="1676400"/>
          </a:xfrm>
        </p:spPr>
        <p:txBody>
          <a:bodyPr>
            <a:normAutofit/>
          </a:bodyPr>
          <a:lstStyle/>
          <a:p>
            <a:pPr algn="l"/>
            <a:r>
              <a:rPr lang="lt-LT" sz="2400" dirty="0" smtClean="0">
                <a:solidFill>
                  <a:schemeClr val="accent2">
                    <a:lumMod val="75000"/>
                  </a:schemeClr>
                </a:solidFill>
              </a:rPr>
              <a:t>Darbą</a:t>
            </a:r>
            <a:r>
              <a:rPr lang="lt-LT" sz="2400" dirty="0" smtClean="0"/>
              <a:t> </a:t>
            </a:r>
            <a:r>
              <a:rPr lang="lt-LT" sz="2400" dirty="0" smtClean="0">
                <a:solidFill>
                  <a:schemeClr val="accent2">
                    <a:lumMod val="75000"/>
                  </a:schemeClr>
                </a:solidFill>
              </a:rPr>
              <a:t>parengė: Alytaus Šaltinių pagrindinės mokyklos 8a kl. mokinė Toma Liegutė</a:t>
            </a:r>
          </a:p>
          <a:p>
            <a:pPr algn="l"/>
            <a:r>
              <a:rPr lang="lt-LT" sz="2400" dirty="0" smtClean="0">
                <a:solidFill>
                  <a:schemeClr val="accent2">
                    <a:lumMod val="75000"/>
                  </a:schemeClr>
                </a:solidFill>
              </a:rPr>
              <a:t>Ruošianti mokytoja: Rasa Kižienė</a:t>
            </a:r>
          </a:p>
          <a:p>
            <a:pPr algn="l"/>
            <a:endParaRPr lang="en-US" dirty="0"/>
          </a:p>
        </p:txBody>
      </p:sp>
      <p:pic>
        <p:nvPicPr>
          <p:cNvPr id="4" name="Picture 3" descr="lakewood_5hp-01_dideli_plaukiojantys_fontanai_ezere_tvenkinyje_poolservi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362200"/>
            <a:ext cx="3276600" cy="2185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1828800" y="838200"/>
            <a:ext cx="565965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Fontanai</a:t>
            </a:r>
            <a:endParaRPr lang="en-US" sz="9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6096000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</a:rPr>
              <a:t>konkursas  „Fizikos bandymai aplink mus 2016“</a:t>
            </a:r>
            <a:endParaRPr lang="en-US" sz="24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257800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 action="ppaction://hlinksldjump"/>
              </a:rPr>
              <a:t>Kas yra fontanas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 action="ppaction://hlinksldjump"/>
              </a:rPr>
              <a:t>?</a:t>
            </a:r>
            <a:endParaRPr lang="en-US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3" action="ppaction://hlinksldjump"/>
              </a:rPr>
              <a:t>Fontanų istorija: Senovės Egipto fontanai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4" action="ppaction://hlinksldjump"/>
              </a:rPr>
              <a:t>Fontanų istorija: Rytų fontanai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5" action="ppaction://hlinksldjump"/>
              </a:rPr>
              <a:t>Fontanų istorija: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5" action="ppaction://hlinksldjump"/>
              </a:rPr>
              <a:t> Renesanso fontanai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6" action="ppaction://hlinksldjump"/>
              </a:rPr>
              <a:t>Herono fontanas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7" action="ppaction://hlinksldjump"/>
              </a:rPr>
              <a:t>Iš ko susideda fontano mechanizmas?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8" action="ppaction://hlinksldjump"/>
              </a:rPr>
              <a:t>Kaip </a:t>
            </a: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8" action="ppaction://hlinksldjump"/>
              </a:rPr>
              <a:t>veikia fontanas?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9" action="ppaction://hlinksldjump"/>
              </a:rPr>
              <a:t>Bandymas.Kaip pasidaryti savo fontaną?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10" action="ppaction://hlinksldjump"/>
              </a:rPr>
              <a:t>Gražiausi ir garsiausi pasaulio fontanai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11" action="ppaction://hlinksldjump"/>
              </a:rPr>
              <a:t>Testas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12" action="ppaction://hlinksldjump"/>
              </a:rPr>
              <a:t>Testo atsakymai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13" action="ppaction://hlinksldjump"/>
              </a:rPr>
              <a:t>Panaudoti šaltiniai</a:t>
            </a:r>
            <a:endParaRPr lang="lt-LT" sz="280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457200"/>
            <a:ext cx="411480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Turinys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00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09600"/>
            <a:ext cx="64816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Kas yra fontanas?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676400"/>
            <a:ext cx="64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solidFill>
                  <a:schemeClr val="accent1"/>
                </a:solidFill>
              </a:rPr>
              <a:t>Fontanas</a:t>
            </a:r>
            <a:r>
              <a:rPr lang="lt-LT" sz="2800" dirty="0" smtClean="0">
                <a:solidFill>
                  <a:schemeClr val="accent1"/>
                </a:solidFill>
              </a:rPr>
              <a:t> – statinys su </a:t>
            </a:r>
            <a:r>
              <a:rPr lang="lt-LT" sz="2800" dirty="0" smtClean="0">
                <a:solidFill>
                  <a:schemeClr val="accent2">
                    <a:lumMod val="75000"/>
                  </a:schemeClr>
                </a:solidFill>
              </a:rPr>
              <a:t>vandens </a:t>
            </a:r>
            <a:r>
              <a:rPr lang="lt-LT" sz="2800" dirty="0" smtClean="0">
                <a:solidFill>
                  <a:schemeClr val="accent1"/>
                </a:solidFill>
              </a:rPr>
              <a:t>čiurškimo </a:t>
            </a:r>
            <a:r>
              <a:rPr lang="lt-LT" sz="2800" dirty="0" smtClean="0">
                <a:solidFill>
                  <a:schemeClr val="accent2">
                    <a:lumMod val="75000"/>
                  </a:schemeClr>
                </a:solidFill>
              </a:rPr>
              <a:t>įranga</a:t>
            </a:r>
            <a:r>
              <a:rPr lang="lt-LT" sz="2800" dirty="0" smtClean="0">
                <a:solidFill>
                  <a:schemeClr val="accent1"/>
                </a:solidFill>
              </a:rPr>
              <a:t>. Paprastai su baseinu, neretai įrengiamas ir natūraliame vandens telkinyje. Neretai fontaną puošia įvairios skulptūros.</a:t>
            </a:r>
            <a:endParaRPr lang="lt-LT" sz="2800" dirty="0">
              <a:solidFill>
                <a:schemeClr val="accent1"/>
              </a:solidFill>
            </a:endParaRPr>
          </a:p>
        </p:txBody>
      </p:sp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3962400"/>
            <a:ext cx="5867400" cy="2667000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04800"/>
            <a:ext cx="8991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Fontanų istorija: Senovės Egiptas</a:t>
            </a:r>
            <a:endParaRPr lang="en-US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5638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chemeClr val="accent2">
                    <a:lumMod val="75000"/>
                  </a:schemeClr>
                </a:solidFill>
              </a:rPr>
              <a:t>Seniausi fontanai siekia senovės Egipto laikus. Egipto fontanai buvo labai paprasti, dažniausiai tai būdavo iš akmenų sumūryti stačiakampio formos tvenkiniai.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1752600"/>
            <a:ext cx="2114567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4495800"/>
            <a:ext cx="3276600" cy="2138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670e33179586f06e5363c978c0cf09c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4419600"/>
            <a:ext cx="2827351" cy="2177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762000"/>
            <a:ext cx="914840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Fontanų istorija: Rytų fontanai</a:t>
            </a:r>
            <a:endParaRPr lang="en-US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9050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lt-LT" sz="2400" dirty="0" smtClean="0">
                <a:solidFill>
                  <a:schemeClr val="accent2">
                    <a:lumMod val="75000"/>
                  </a:schemeClr>
                </a:solidFill>
              </a:rPr>
              <a:t>Arabiški fontanai buvo įrengiami taip, kad sukurtų šviesos, bei šešėlių žaismą. 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48768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lt-LT" sz="2400" dirty="0" smtClean="0">
                <a:solidFill>
                  <a:schemeClr val="accent2">
                    <a:lumMod val="75000"/>
                  </a:schemeClr>
                </a:solidFill>
              </a:rPr>
              <a:t>Senovės Kinijos fontanai buvo rengiami teismo vykdymo aikštėse, prie jų buvo atliekamos bausmės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0600" y="18288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lt-LT" sz="2400" dirty="0" smtClean="0">
                <a:solidFill>
                  <a:schemeClr val="accent1"/>
                </a:solidFill>
              </a:rPr>
              <a:t>Japonijoje, be fontanų neapsieidavo nei vienas sodas, nes vanduo yra vienas iš pagrindinių mus supančių elementų. Tekantis vanduo Japonų kultūroje buvo ypač populiarus</a:t>
            </a:r>
            <a:r>
              <a:rPr lang="en-US" sz="2400" dirty="0" smtClean="0">
                <a:solidFill>
                  <a:schemeClr val="accent1"/>
                </a:solidFill>
              </a:rPr>
              <a:t>.</a:t>
            </a:r>
            <a:r>
              <a:rPr lang="lt-LT" sz="2400" dirty="0" smtClean="0">
                <a:solidFill>
                  <a:schemeClr val="accent1"/>
                </a:solidFill>
              </a:rPr>
              <a:t> 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8" name="Picture 7" descr="fcef2909b98bf093570d5ab4376287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200400"/>
            <a:ext cx="2476500" cy="3505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omos-trevi-fontane---rekordines-monetu-sumo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2209800"/>
            <a:ext cx="3873500" cy="20386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533400"/>
            <a:ext cx="8534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Fontan</a:t>
            </a:r>
            <a:r>
              <a:rPr lang="lt-LT" sz="4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ų istorija: Renesanso fontanai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2209800"/>
            <a:ext cx="472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chemeClr val="accent1"/>
                </a:solidFill>
              </a:rPr>
              <a:t>Daugelį renesanso fontanų puošia skulptūros, o tekantis vanduo buvo tik papildomas akcentas, paryškinantis architektūrinį ansamblį.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4419600"/>
            <a:ext cx="502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t-LT" sz="2400" dirty="0" smtClean="0">
                <a:solidFill>
                  <a:schemeClr val="accent1"/>
                </a:solidFill>
              </a:rPr>
              <a:t>Šiuo laikotarpiu sukurtos uždaros apytakinės sistemos su tam tikrais vandens siurbliais. Seniausi tokie fontanai rasti Italijoje, o vėliau išplito po visą Europą.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6" name="Picture 5" descr="8roma_navo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599" y="4343400"/>
            <a:ext cx="3453063" cy="218694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6400800" cy="1905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2000" dirty="0" smtClean="0">
                <a:solidFill>
                  <a:schemeClr val="accent1"/>
                </a:solidFill>
              </a:rPr>
              <a:t>     </a:t>
            </a:r>
            <a:r>
              <a:rPr lang="pt-BR" sz="2400" dirty="0" smtClean="0">
                <a:solidFill>
                  <a:schemeClr val="accent1"/>
                </a:solidFill>
              </a:rPr>
              <a:t>Paprasta fontano forma, priskiriama senovės mechanikui Heronu</a:t>
            </a:r>
            <a:r>
              <a:rPr lang="lt-LT" sz="2400" dirty="0" smtClean="0">
                <a:solidFill>
                  <a:schemeClr val="accent1"/>
                </a:solidFill>
              </a:rPr>
              <a:t>i. Herono fontanas sudarytas iš trijų indų: viršutinio – atdaro ir dviejų hermetiškai uždarytų rutulio formos indų. Indai sujungti trimis vamzdeliais.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762000"/>
            <a:ext cx="620554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6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Herono fontanai</a:t>
            </a:r>
            <a:endParaRPr lang="en-US" sz="6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6626" name="Picture 2" descr="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57200"/>
            <a:ext cx="1965579" cy="5867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81000" y="3886200"/>
            <a:ext cx="64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 smtClean="0">
                <a:solidFill>
                  <a:schemeClr val="accent1"/>
                </a:solidFill>
              </a:rPr>
              <a:t>Kai inde</a:t>
            </a:r>
            <a:r>
              <a:rPr lang="lt-LT" sz="2400" b="1" dirty="0" smtClean="0">
                <a:solidFill>
                  <a:schemeClr val="accent1"/>
                </a:solidFill>
              </a:rPr>
              <a:t> a </a:t>
            </a:r>
            <a:r>
              <a:rPr lang="lt-LT" sz="2400" dirty="0" smtClean="0">
                <a:solidFill>
                  <a:schemeClr val="accent1"/>
                </a:solidFill>
              </a:rPr>
              <a:t>yra truputis vandens, rutulys </a:t>
            </a:r>
            <a:r>
              <a:rPr lang="lt-LT" sz="2400" b="1" dirty="0" smtClean="0">
                <a:solidFill>
                  <a:schemeClr val="accent1"/>
                </a:solidFill>
              </a:rPr>
              <a:t>b </a:t>
            </a:r>
            <a:r>
              <a:rPr lang="lt-LT" sz="2400" dirty="0" smtClean="0">
                <a:solidFill>
                  <a:schemeClr val="accent1"/>
                </a:solidFill>
              </a:rPr>
              <a:t>pilnas vandens, rutulys </a:t>
            </a:r>
            <a:r>
              <a:rPr lang="lt-LT" sz="2400" b="1" dirty="0" smtClean="0">
                <a:solidFill>
                  <a:schemeClr val="accent1"/>
                </a:solidFill>
              </a:rPr>
              <a:t>c</a:t>
            </a:r>
            <a:r>
              <a:rPr lang="lt-LT" sz="2400" dirty="0" smtClean="0">
                <a:solidFill>
                  <a:schemeClr val="accent1"/>
                </a:solidFill>
              </a:rPr>
              <a:t> – oro, fontanas pradeda veikti: vanduo vamzdeliu teka iš </a:t>
            </a:r>
            <a:r>
              <a:rPr lang="lt-LT" sz="2400" b="1" dirty="0" smtClean="0">
                <a:solidFill>
                  <a:schemeClr val="accent1"/>
                </a:solidFill>
              </a:rPr>
              <a:t>a</a:t>
            </a:r>
            <a:r>
              <a:rPr lang="lt-LT" sz="2400" dirty="0" smtClean="0">
                <a:solidFill>
                  <a:schemeClr val="accent1"/>
                </a:solidFill>
              </a:rPr>
              <a:t> į </a:t>
            </a:r>
            <a:r>
              <a:rPr lang="lt-LT" sz="2400" b="1" dirty="0" smtClean="0">
                <a:solidFill>
                  <a:schemeClr val="accent1"/>
                </a:solidFill>
              </a:rPr>
              <a:t>c</a:t>
            </a:r>
            <a:r>
              <a:rPr lang="lt-LT" sz="2400" dirty="0" smtClean="0">
                <a:solidFill>
                  <a:schemeClr val="accent1"/>
                </a:solidFill>
              </a:rPr>
              <a:t>, išstumdamas orą į rutulį </a:t>
            </a:r>
            <a:r>
              <a:rPr lang="lt-LT" sz="2400" b="1" dirty="0" smtClean="0">
                <a:solidFill>
                  <a:schemeClr val="accent1"/>
                </a:solidFill>
              </a:rPr>
              <a:t>b</a:t>
            </a:r>
            <a:r>
              <a:rPr lang="lt-LT" sz="2400" dirty="0" smtClean="0">
                <a:solidFill>
                  <a:schemeClr val="accent1"/>
                </a:solidFill>
              </a:rPr>
              <a:t>. Dėl patenkančio oro slėgimo vanduo iš rutulio </a:t>
            </a:r>
            <a:r>
              <a:rPr lang="lt-LT" sz="2400" b="1" dirty="0" smtClean="0">
                <a:solidFill>
                  <a:schemeClr val="accent1"/>
                </a:solidFill>
              </a:rPr>
              <a:t>b </a:t>
            </a:r>
            <a:r>
              <a:rPr lang="lt-LT" sz="2400" dirty="0" smtClean="0">
                <a:solidFill>
                  <a:schemeClr val="accent1"/>
                </a:solidFill>
              </a:rPr>
              <a:t>veržiasi vamzdeliu į viršų ir trykšta fontanu viršum indo. O kai visas rutulio </a:t>
            </a:r>
            <a:r>
              <a:rPr lang="lt-LT" sz="2400" b="1" dirty="0" smtClean="0">
                <a:solidFill>
                  <a:schemeClr val="accent1"/>
                </a:solidFill>
              </a:rPr>
              <a:t>b</a:t>
            </a:r>
            <a:r>
              <a:rPr lang="lt-LT" sz="2400" dirty="0" smtClean="0">
                <a:solidFill>
                  <a:schemeClr val="accent1"/>
                </a:solidFill>
              </a:rPr>
              <a:t> vanduo  pereis į rutulį </a:t>
            </a:r>
            <a:r>
              <a:rPr lang="lt-LT" sz="2400" b="1" dirty="0" smtClean="0">
                <a:solidFill>
                  <a:schemeClr val="accent1"/>
                </a:solidFill>
              </a:rPr>
              <a:t>c</a:t>
            </a:r>
            <a:r>
              <a:rPr lang="lt-LT" sz="2400" dirty="0" smtClean="0">
                <a:solidFill>
                  <a:schemeClr val="accent1"/>
                </a:solidFill>
              </a:rPr>
              <a:t>, fontanas nustos veikti.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3200" y="648866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 smtClean="0">
                <a:solidFill>
                  <a:schemeClr val="tx2"/>
                </a:solidFill>
              </a:rPr>
              <a:t>Herono fontano schema</a:t>
            </a:r>
            <a:endParaRPr lang="en-US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6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100"/>
                            </p:stCondLst>
                            <p:childTnLst>
                              <p:par>
                                <p:cTn id="2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457200"/>
            <a:ext cx="8305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54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Iš ko susideda fontano mechanizmas?</a:t>
            </a:r>
            <a:endParaRPr lang="en-US" sz="5400" b="1" cap="none" spc="0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2286000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 smtClean="0">
                <a:solidFill>
                  <a:schemeClr val="accent1"/>
                </a:solidFill>
              </a:rPr>
              <a:t>Fontanas susideda iš </a:t>
            </a:r>
            <a:r>
              <a:rPr lang="en-US" sz="2800" dirty="0" smtClean="0">
                <a:solidFill>
                  <a:schemeClr val="accent1"/>
                </a:solidFill>
              </a:rPr>
              <a:t>keturi</a:t>
            </a:r>
            <a:r>
              <a:rPr lang="lt-LT" sz="2800" dirty="0" smtClean="0">
                <a:solidFill>
                  <a:schemeClr val="accent1"/>
                </a:solidFill>
              </a:rPr>
              <a:t>ų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lt-LT" sz="2800" dirty="0" smtClean="0">
                <a:solidFill>
                  <a:schemeClr val="accent1"/>
                </a:solidFill>
              </a:rPr>
              <a:t>pagrindinių elementų:</a:t>
            </a:r>
          </a:p>
          <a:p>
            <a:r>
              <a:rPr lang="lt-LT" sz="2800" dirty="0" smtClean="0">
                <a:solidFill>
                  <a:schemeClr val="accent1"/>
                </a:solidFill>
              </a:rPr>
              <a:t>1.  Fontano purkštukas</a:t>
            </a:r>
          </a:p>
          <a:p>
            <a:r>
              <a:rPr lang="lt-LT" sz="2800" dirty="0" smtClean="0">
                <a:solidFill>
                  <a:schemeClr val="accent1"/>
                </a:solidFill>
              </a:rPr>
              <a:t>2.  Fontano vandens siurblys</a:t>
            </a:r>
          </a:p>
          <a:p>
            <a:r>
              <a:rPr lang="lt-LT" sz="2800" dirty="0" smtClean="0">
                <a:solidFill>
                  <a:schemeClr val="accent1"/>
                </a:solidFill>
              </a:rPr>
              <a:t>3.  Fontano vandens rezervuaras</a:t>
            </a:r>
            <a:endParaRPr lang="en-US" sz="28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/>
                </a:solidFill>
              </a:rPr>
              <a:t>4. </a:t>
            </a:r>
            <a:r>
              <a:rPr lang="lt-LT" sz="2800" dirty="0" smtClean="0">
                <a:solidFill>
                  <a:schemeClr val="accent1"/>
                </a:solidFill>
              </a:rPr>
              <a:t>Vandens filtras</a:t>
            </a:r>
            <a:endParaRPr lang="lt-LT" sz="28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http://www.fontanai.lt/lt/images/stories/turinio/papildoma_iranga/fontanu_purkstukai/Fontanu_purkstukai_lilyadj_fontanu_iranga_fontanai_poolserv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495800"/>
            <a:ext cx="2443705" cy="1865246"/>
          </a:xfrm>
          <a:prstGeom prst="rect">
            <a:avLst/>
          </a:prstGeom>
          <a:noFill/>
        </p:spPr>
      </p:pic>
      <p:pic>
        <p:nvPicPr>
          <p:cNvPr id="1028" name="Picture 4" descr="http://tvenkiniu-iranga.lt/image/cache/data/fontanai-ir-ju-iranga/fontanu-siurbliai/Aquarius-Universal-40000/fontanu_iranga_vandens_siurblys_aquarius_universal_40000-450x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505200"/>
            <a:ext cx="2667000" cy="25146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95400" y="6324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 smtClean="0">
                <a:solidFill>
                  <a:schemeClr val="accent1">
                    <a:lumMod val="75000"/>
                  </a:schemeClr>
                </a:solidFill>
              </a:rPr>
              <a:t>Fontano purkštukas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60960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i="1" dirty="0" smtClean="0">
                <a:solidFill>
                  <a:schemeClr val="accent1">
                    <a:lumMod val="75000"/>
                  </a:schemeClr>
                </a:solidFill>
              </a:rPr>
              <a:t>Vandens siurblys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urbliai_tvenkiniams_Fontanas_filtras_ir_vandens_siurblys_Aquarius_fountain_set_4000-120003-500x500.jpg"/>
          <p:cNvPicPr>
            <a:picLocks noChangeAspect="1"/>
          </p:cNvPicPr>
          <p:nvPr/>
        </p:nvPicPr>
        <p:blipFill>
          <a:blip r:embed="rId2" cstate="print"/>
          <a:srcRect t="22807" r="-1" b="22456"/>
          <a:stretch>
            <a:fillRect/>
          </a:stretch>
        </p:blipFill>
        <p:spPr>
          <a:xfrm>
            <a:off x="990600" y="1524000"/>
            <a:ext cx="7391400" cy="4419600"/>
          </a:xfrm>
          <a:prstGeom prst="rect">
            <a:avLst/>
          </a:prstGeom>
        </p:spPr>
      </p:pic>
      <p:sp>
        <p:nvSpPr>
          <p:cNvPr id="4" name="Up Arrow 3"/>
          <p:cNvSpPr/>
          <p:nvPr/>
        </p:nvSpPr>
        <p:spPr>
          <a:xfrm>
            <a:off x="2971800" y="5181600"/>
            <a:ext cx="228600" cy="1143000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63347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accent1"/>
                </a:solidFill>
              </a:rPr>
              <a:t>Vandens siurblys</a:t>
            </a:r>
            <a:endParaRPr lang="en-US" sz="2800" i="1" dirty="0">
              <a:solidFill>
                <a:schemeClr val="accent1"/>
              </a:solidFill>
            </a:endParaRPr>
          </a:p>
        </p:txBody>
      </p:sp>
      <p:sp>
        <p:nvSpPr>
          <p:cNvPr id="7" name="Up Arrow 6"/>
          <p:cNvSpPr/>
          <p:nvPr/>
        </p:nvSpPr>
        <p:spPr>
          <a:xfrm rot="19485893">
            <a:off x="6608346" y="4753713"/>
            <a:ext cx="238090" cy="1318155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0734549">
            <a:off x="5943600" y="59436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accent1"/>
                </a:solidFill>
              </a:rPr>
              <a:t>Vandens filtras</a:t>
            </a:r>
            <a:endParaRPr lang="en-US" sz="2800" i="1" dirty="0">
              <a:solidFill>
                <a:schemeClr val="accent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rot="20173153">
            <a:off x="2703390" y="1427594"/>
            <a:ext cx="232021" cy="17411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66800" y="7620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 smtClean="0">
                <a:solidFill>
                  <a:schemeClr val="accent1"/>
                </a:solidFill>
              </a:rPr>
              <a:t>Fontano purkštukas</a:t>
            </a:r>
            <a:endParaRPr lang="en-US" sz="28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219200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 smtClean="0">
                <a:solidFill>
                  <a:schemeClr val="accent1"/>
                </a:solidFill>
              </a:rPr>
              <a:t>Vandens siurblys – pagrindinė fontano įrangos dalis. Jis pumpuoja vandenį ir sukelia slėgį</a:t>
            </a:r>
            <a:r>
              <a:rPr lang="lt-LT" sz="3600" dirty="0" smtClean="0">
                <a:solidFill>
                  <a:schemeClr val="accent2"/>
                </a:solidFill>
              </a:rPr>
              <a:t>. </a:t>
            </a:r>
            <a:r>
              <a:rPr lang="lt-LT" sz="3600" dirty="0" smtClean="0">
                <a:solidFill>
                  <a:schemeClr val="accent1"/>
                </a:solidFill>
              </a:rPr>
              <a:t>Reguliuojant siurblio galią, galima išgauti įvairias vandens purškimo formas ir srovės aukštį</a:t>
            </a:r>
            <a:endParaRPr lang="lt-LT" sz="36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http://spas.lt/wp-content/uploads/2014/12/Siurblys-SHOTT-SP4000-280x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657600"/>
            <a:ext cx="3297382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141732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lt-LT" dirty="0" smtClean="0"/>
              <a:t>          </a:t>
            </a:r>
            <a:r>
              <a:rPr lang="lt-LT" sz="12800" dirty="0" smtClean="0">
                <a:solidFill>
                  <a:schemeClr val="accent2"/>
                </a:solidFill>
              </a:rPr>
              <a:t>Gana daug senesnių fontanų pastatyti remiantis suisisekiančiųjų indų principu pvz.: Peterhofo fontanas.</a:t>
            </a:r>
            <a:r>
              <a:rPr lang="lt-LT" sz="3000" dirty="0" smtClean="0">
                <a:solidFill>
                  <a:schemeClr val="accent2"/>
                </a:solidFill>
              </a:rPr>
              <a:t>.</a:t>
            </a:r>
            <a:endParaRPr lang="en-US" sz="3000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424" y="457200"/>
            <a:ext cx="791126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Kaip veikia fontanas?</a:t>
            </a:r>
            <a:endParaRPr lang="en-US" sz="6000" b="1" cap="none" spc="0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 descr="http://www.schueltz.com/heronshort.gif"/>
          <p:cNvPicPr>
            <a:picLocks noChangeAspect="1" noChangeArrowheads="1"/>
          </p:cNvPicPr>
          <p:nvPr/>
        </p:nvPicPr>
        <p:blipFill>
          <a:blip r:embed="rId2" cstate="print"/>
          <a:srcRect r="48000" b="7612"/>
          <a:stretch>
            <a:fillRect/>
          </a:stretch>
        </p:blipFill>
        <p:spPr bwMode="auto">
          <a:xfrm>
            <a:off x="304800" y="2895600"/>
            <a:ext cx="2819400" cy="3124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05200" y="3657600"/>
            <a:ext cx="5638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solidFill>
                  <a:schemeClr val="accent2"/>
                </a:solidFill>
              </a:rPr>
              <a:t>Šiuolaikiniai fontanai įrengiami naudojantis siurbliais. Siurbliai pumpuoja vandenį ir sukelia slėgį.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019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i="1" dirty="0" smtClean="0">
                <a:solidFill>
                  <a:schemeClr val="accent2">
                    <a:lumMod val="50000"/>
                  </a:schemeClr>
                </a:solidFill>
              </a:rPr>
              <a:t>Fontanas įrengtas pagal susisiekiančių indų principą</a:t>
            </a:r>
            <a:endParaRPr lang="en-US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28600"/>
            <a:ext cx="46976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Bandymas</a:t>
            </a:r>
            <a:endParaRPr lang="lt-LT" sz="72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304800"/>
            <a:ext cx="411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solidFill>
                  <a:schemeClr val="accent1"/>
                </a:solidFill>
              </a:rPr>
              <a:t>Kad pasidarytume “fontaną” reikės: dviejų stiklinių, dviejų šiaudelių, stiklainio su dangteliu.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00200"/>
            <a:ext cx="510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solidFill>
                  <a:schemeClr val="accent1"/>
                </a:solidFill>
              </a:rPr>
              <a:t>Praduriame dangtelyje dvi skylutes ir  praveriame pro jas šiaudelius, tarpelius užsandariname plastilinu.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43200"/>
            <a:ext cx="5943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 smtClean="0">
                <a:solidFill>
                  <a:schemeClr val="accent1"/>
                </a:solidFill>
              </a:rPr>
              <a:t>Tada į stiklinę ir į stiklainį pripilame vandens. Po to sudedame stiklines ir stiklainį taip, kaip pavaizduota nuotraukoje. “Fontanui” pradėjus veikti viršutiniame šiaudelyje pamatysime čiurkšlelę.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410200"/>
            <a:ext cx="548640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2400" dirty="0" smtClean="0">
                <a:solidFill>
                  <a:schemeClr val="accent1"/>
                </a:solidFill>
              </a:rPr>
              <a:t>Šis bandymas parodo, kad fontanai veikia susisiekiančiųjų indų principu ir yra neatsiejami nuo slėgio.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C:\Users\Lie\Desktop\20160228_172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658507" y="2113893"/>
            <a:ext cx="3581400" cy="2706414"/>
          </a:xfrm>
          <a:prstGeom prst="rect">
            <a:avLst/>
          </a:prstGeom>
          <a:noFill/>
        </p:spPr>
      </p:pic>
      <p:pic>
        <p:nvPicPr>
          <p:cNvPr id="1027" name="Picture 3" descr="C:\Users\Lie\Desktop\20160228_1717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143000" y="4495800"/>
            <a:ext cx="2552700" cy="17907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 descr="Vaizdo rezultatas pagal u&amp;zcaron;klaus&amp;aogon; „santeko fontanas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Vaizdo rezultatas pagal u&amp;zcaron;klaus&amp;aogon; „santeko fontanas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304800"/>
            <a:ext cx="84474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5400" b="1" cap="none" spc="0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Garsiausi ir gražiausi pasaulio fontanai </a:t>
            </a:r>
            <a:endParaRPr lang="en-US" sz="5400" b="1" cap="none" spc="0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thj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057400"/>
            <a:ext cx="6248400" cy="3950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53340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accent1"/>
                </a:solidFill>
              </a:rPr>
              <a:t>Santeko fontanas– didžiausias fontanas pasaulyje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r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143000"/>
            <a:ext cx="7814632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8674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chemeClr val="accent1"/>
                </a:solidFill>
              </a:rPr>
              <a:t>Magiškasis Monžuiko fontanas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Peterho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533400"/>
            <a:ext cx="8077200" cy="518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58674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>
                <a:solidFill>
                  <a:schemeClr val="accent2"/>
                </a:solidFill>
              </a:rPr>
              <a:t>Peterhofo fontanas</a:t>
            </a:r>
            <a:endParaRPr lang="lt-LT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815444">
            <a:off x="767584" y="1553674"/>
            <a:ext cx="7924801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Testa</a:t>
            </a:r>
            <a:r>
              <a:rPr lang="lt-LT" sz="20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endParaRPr lang="en-US" sz="20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685800"/>
            <a:ext cx="8229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 smtClean="0">
                <a:solidFill>
                  <a:schemeClr val="accent1"/>
                </a:solidFill>
              </a:rPr>
              <a:t>1.</a:t>
            </a:r>
            <a:r>
              <a:rPr lang="lt-LT" sz="4800" b="1" dirty="0" smtClean="0">
                <a:solidFill>
                  <a:schemeClr val="accent1"/>
                </a:solidFill>
              </a:rPr>
              <a:t>Kur buvo aptikti patys seniausi fontanai?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27432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Turkijoje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34290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Egipte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4114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Indijoje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05800" cy="2362200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chemeClr val="accent1"/>
                </a:solidFill>
              </a:rPr>
              <a:t>2.Kuriame laikotarpyje fontanams įrengti buvo pradėti naudoti siurbliai?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32766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Viduramžiais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39624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Priešistorėje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46482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Reanesanso epochoje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05800" cy="2039112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chemeClr val="accent1"/>
                </a:solidFill>
              </a:rPr>
              <a:t>3.Kokia svarbiausia fontano sudedamoji dalis?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667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Vandens siurblys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3352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Vandens filtras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39624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Vandens purkštukai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chemeClr val="accent1"/>
                </a:solidFill>
              </a:rPr>
              <a:t>4.Ką reguliuojant išgauname įvairias fontano vandens purškimo formas?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30480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Vandens siurblio galią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37338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Rezervuaro gylį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4495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c)Vandens siurblio dydį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734312"/>
          </a:xfrm>
        </p:spPr>
        <p:txBody>
          <a:bodyPr>
            <a:normAutofit/>
          </a:bodyPr>
          <a:lstStyle/>
          <a:p>
            <a:pPr algn="ctr"/>
            <a:r>
              <a:rPr lang="lt-LT" b="1" dirty="0" smtClean="0">
                <a:solidFill>
                  <a:schemeClr val="accent1"/>
                </a:solidFill>
              </a:rPr>
              <a:t>5. Kuo remtasi įrengiant senuosius fontanus?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8956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Niutono dėsniais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6576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Toričelio bandymu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4495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Susisiekiančių indų principu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accent1"/>
                </a:solidFill>
              </a:rPr>
              <a:t>6. Ką sukelia vandens siurbliai?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667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Slėgį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34290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Vandens bangavimą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42672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Žemės drebėjimą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 smtClean="0">
                <a:solidFill>
                  <a:schemeClr val="accent1"/>
                </a:solidFill>
              </a:rPr>
              <a:t>7.</a:t>
            </a:r>
            <a:r>
              <a:rPr lang="lt-LT" b="1" dirty="0" smtClean="0"/>
              <a:t> </a:t>
            </a:r>
            <a:r>
              <a:rPr lang="lt-LT" b="1" dirty="0" smtClean="0">
                <a:solidFill>
                  <a:schemeClr val="accent1"/>
                </a:solidFill>
              </a:rPr>
              <a:t>Kam priskiriama paprasta fontano forma?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590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Izaokui  Niutonui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32766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Homerui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3962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Heronui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6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1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6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chemeClr val="accent1"/>
                </a:solidFill>
              </a:rPr>
              <a:t>8. Koks didžiausio pasaulyje fontano pavadinimas?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4384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a)Peterhofo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3352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Santeko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41910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Monžuiko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2115312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chemeClr val="accent1"/>
                </a:solidFill>
              </a:rPr>
              <a:t>9. Kuri iš šių fontanų schemų yra sudaryta remiantis susisiekiančiųjų indų principu?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2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62600" y="33528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7892" name="AutoShape 4" descr="https://upload.wikimedia.org/wikipedia/commons/7/72/Funte-Heron.svg"/>
          <p:cNvSpPr>
            <a:spLocks noChangeAspect="1" noChangeArrowheads="1"/>
          </p:cNvSpPr>
          <p:nvPr/>
        </p:nvSpPr>
        <p:spPr bwMode="auto">
          <a:xfrm>
            <a:off x="155575" y="-1790700"/>
            <a:ext cx="15144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4" name="AutoShape 6" descr="https://upload.wikimedia.org/wikipedia/commons/7/72/Funte-Heron.svg"/>
          <p:cNvSpPr>
            <a:spLocks noChangeAspect="1" noChangeArrowheads="1"/>
          </p:cNvSpPr>
          <p:nvPr/>
        </p:nvSpPr>
        <p:spPr bwMode="auto">
          <a:xfrm>
            <a:off x="155575" y="-1790700"/>
            <a:ext cx="15144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6" name="AutoShape 8" descr="https://upload.wikimedia.org/wikipedia/commons/7/72/Funte-Heron.svg"/>
          <p:cNvSpPr>
            <a:spLocks noChangeAspect="1" noChangeArrowheads="1"/>
          </p:cNvSpPr>
          <p:nvPr/>
        </p:nvSpPr>
        <p:spPr bwMode="auto">
          <a:xfrm>
            <a:off x="155575" y="-1790700"/>
            <a:ext cx="15144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8" name="AutoShape 10" descr="https://upload.wikimedia.org/wikipedia/commons/7/72/Funte-Heron.svg"/>
          <p:cNvSpPr>
            <a:spLocks noChangeAspect="1" noChangeArrowheads="1"/>
          </p:cNvSpPr>
          <p:nvPr/>
        </p:nvSpPr>
        <p:spPr bwMode="auto">
          <a:xfrm>
            <a:off x="155575" y="-1790700"/>
            <a:ext cx="15144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Fontano_schema_fontanai_lt_fontanu_iranga_fontanu_irengimas_fontanu_projektavim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2514600"/>
            <a:ext cx="4693919" cy="3352800"/>
          </a:xfrm>
          <a:prstGeom prst="rect">
            <a:avLst/>
          </a:prstGeom>
        </p:spPr>
      </p:pic>
      <p:pic>
        <p:nvPicPr>
          <p:cNvPr id="37900" name="Picture 12" descr="https://upload.wikimedia.org/wikipedia/commons/2/2d/Heron%27s_fountain.png"/>
          <p:cNvPicPr>
            <a:picLocks noChangeAspect="1" noChangeArrowheads="1"/>
          </p:cNvPicPr>
          <p:nvPr/>
        </p:nvPicPr>
        <p:blipFill>
          <a:blip r:embed="rId3" cstate="print"/>
          <a:srcRect t="6914" r="5714"/>
          <a:stretch>
            <a:fillRect/>
          </a:stretch>
        </p:blipFill>
        <p:spPr bwMode="auto">
          <a:xfrm>
            <a:off x="6096000" y="2743200"/>
            <a:ext cx="2743200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2115312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 smtClean="0">
                <a:solidFill>
                  <a:schemeClr val="accent1"/>
                </a:solidFill>
              </a:rPr>
              <a:t>10. Iš kelių indų sudarytas Herono fontanas?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95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a) Keturių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35052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b) Dviejų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42672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accent1"/>
                </a:solidFill>
              </a:rPr>
              <a:t>c) Trijų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33400"/>
            <a:ext cx="71433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Testo atsakymai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524000"/>
            <a:ext cx="67818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solidFill>
                  <a:schemeClr val="accent1"/>
                </a:solidFill>
              </a:rPr>
              <a:t>1.b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2.c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3.a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4.a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5. c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6.a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7.c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8.b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9.b</a:t>
            </a:r>
          </a:p>
          <a:p>
            <a:r>
              <a:rPr lang="lt-LT" sz="3200" b="1" dirty="0" smtClean="0">
                <a:solidFill>
                  <a:schemeClr val="accent1"/>
                </a:solidFill>
              </a:rPr>
              <a:t>10.c</a:t>
            </a:r>
          </a:p>
          <a:p>
            <a:r>
              <a:rPr lang="lt-LT" sz="3600" b="1" dirty="0" smtClean="0">
                <a:solidFill>
                  <a:schemeClr val="accent1"/>
                </a:solidFill>
              </a:rPr>
              <a:t> 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304800"/>
            <a:ext cx="781015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6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Panaudoti šaltiniai</a:t>
            </a:r>
            <a:endParaRPr lang="en-US" sz="6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752600"/>
            <a:ext cx="5486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8 klasės Fizikos vadovėlis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438400"/>
            <a:ext cx="678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http://www.fontanai.lt/lt/index.php/apie-fontanus/fontanu-istorija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914400" y="3733800"/>
            <a:ext cx="7848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http://www.fizika.lm.lt/content/view/230/77/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553</TotalTime>
  <Words>726</Words>
  <Application>Microsoft Office PowerPoint</Application>
  <PresentationFormat>On-screen Show (4:3)</PresentationFormat>
  <Paragraphs>114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2.Kuriame laikotarpyje fontanams įrengti buvo pradėti naudoti siurbliai?</vt:lpstr>
      <vt:lpstr>3.Kokia svarbiausia fontano sudedamoji dalis?</vt:lpstr>
      <vt:lpstr>4.Ką reguliuojant išgauname įvairias fontano vandens purškimo formas?</vt:lpstr>
      <vt:lpstr>5. Kuo remtasi įrengiant senuosius fontanus?</vt:lpstr>
      <vt:lpstr>6. Ką sukelia vandens siurbliai?</vt:lpstr>
      <vt:lpstr>7. Kam priskiriama paprasta fontano forma?</vt:lpstr>
      <vt:lpstr>8. Koks didžiausio pasaulyje fontano pavadinimas?</vt:lpstr>
      <vt:lpstr>9. Kuri iš šių fontanų schemų yra sudaryta remiantis susisiekiančiųjų indų principu?</vt:lpstr>
      <vt:lpstr>10. Iš kelių indų sudarytas Herono fontanas?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Fontanai</dc:title>
  <dc:creator>Toma</dc:creator>
  <cp:lastModifiedBy>Lie</cp:lastModifiedBy>
  <cp:revision>60</cp:revision>
  <dcterms:created xsi:type="dcterms:W3CDTF">2006-08-16T00:00:00Z</dcterms:created>
  <dcterms:modified xsi:type="dcterms:W3CDTF">2016-03-14T20:17:09Z</dcterms:modified>
</cp:coreProperties>
</file>