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257" r:id="rId3"/>
    <p:sldId id="259" r:id="rId4"/>
    <p:sldId id="260" r:id="rId5"/>
    <p:sldId id="309" r:id="rId6"/>
    <p:sldId id="287" r:id="rId7"/>
    <p:sldId id="278" r:id="rId8"/>
    <p:sldId id="277" r:id="rId9"/>
    <p:sldId id="281" r:id="rId10"/>
    <p:sldId id="282" r:id="rId11"/>
    <p:sldId id="283" r:id="rId12"/>
    <p:sldId id="279" r:id="rId13"/>
    <p:sldId id="276" r:id="rId14"/>
    <p:sldId id="280" r:id="rId15"/>
    <p:sldId id="261" r:id="rId16"/>
    <p:sldId id="284" r:id="rId17"/>
    <p:sldId id="262" r:id="rId18"/>
    <p:sldId id="263" r:id="rId19"/>
    <p:sldId id="305" r:id="rId20"/>
    <p:sldId id="311" r:id="rId21"/>
    <p:sldId id="315" r:id="rId22"/>
    <p:sldId id="312" r:id="rId23"/>
    <p:sldId id="313" r:id="rId24"/>
    <p:sldId id="314" r:id="rId25"/>
    <p:sldId id="316" r:id="rId26"/>
    <p:sldId id="264" r:id="rId27"/>
    <p:sldId id="265" r:id="rId28"/>
    <p:sldId id="286" r:id="rId29"/>
    <p:sldId id="266" r:id="rId30"/>
    <p:sldId id="267" r:id="rId31"/>
    <p:sldId id="268" r:id="rId32"/>
    <p:sldId id="269" r:id="rId33"/>
    <p:sldId id="270" r:id="rId34"/>
    <p:sldId id="288" r:id="rId35"/>
    <p:sldId id="271" r:id="rId36"/>
    <p:sldId id="272" r:id="rId37"/>
    <p:sldId id="273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7" r:id="rId55"/>
    <p:sldId id="310" r:id="rId56"/>
    <p:sldId id="275" r:id="rId5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Vidutinis stilius 2 – paryškinima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Vidutinis stili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Vidutinis stilius 3 – paryškinima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Vidutinis stilius 4 – paryškinima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Vidutinis stili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Vidutinis stili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Vidutinis stilius 1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Vidutinis stilius 1 – paryškinima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Vidutinis stilius 1 – paryškinima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Vidutinis stilius 2 – paryškinima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94660"/>
  </p:normalViewPr>
  <p:slideViewPr>
    <p:cSldViewPr>
      <p:cViewPr>
        <p:scale>
          <a:sx n="76" d="100"/>
          <a:sy n="76" d="100"/>
        </p:scale>
        <p:origin x="-538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EAA73-A98B-4DE0-A146-18B5B5C4D620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8CC44-8000-414F-8129-DE247E2FC8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3996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8CC44-8000-414F-8129-DE247E2FC8BA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831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8CC44-8000-414F-8129-DE247E2FC8BA}" type="slidenum">
              <a:rPr lang="lt-LT" smtClean="0"/>
              <a:t>31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2406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8CC44-8000-414F-8129-DE247E2FC8BA}" type="slidenum">
              <a:rPr lang="lt-LT" smtClean="0"/>
              <a:t>51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851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683386DC-1562-4949-AC86-1AD67FCC5555}" type="datetimeFigureOut">
              <a:rPr lang="lt-LT" smtClean="0"/>
              <a:t>2016.04.05</a:t>
            </a:fld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65AFD26-09EB-49B2-888B-2F1E2CD5AFBB}" type="slidenum">
              <a:rPr lang="lt-LT" smtClean="0"/>
              <a:t>‹#›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315200" cy="1874945"/>
          </a:xfrm>
        </p:spPr>
        <p:txBody>
          <a:bodyPr>
            <a:normAutofit/>
          </a:bodyPr>
          <a:lstStyle/>
          <a:p>
            <a:r>
              <a:rPr lang="lt-LT" sz="3100" dirty="0" smtClean="0"/>
              <a:t>Konkursas ‘‘ Fizikos bandymai aplink mus 2016 ‘‘</a:t>
            </a:r>
            <a:br>
              <a:rPr lang="lt-LT" sz="3100" dirty="0" smtClean="0"/>
            </a:br>
            <a:r>
              <a:rPr lang="lt-LT" sz="4900" b="1" dirty="0" smtClean="0"/>
              <a:t>Elektrinė galia</a:t>
            </a:r>
            <a:endParaRPr lang="lt-LT" sz="49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31640" y="3861048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lt-LT" sz="2200" dirty="0" smtClean="0"/>
              <a:t>Kuršėnų Lauryno Ivinskio gimnazija</a:t>
            </a:r>
          </a:p>
          <a:p>
            <a:pPr algn="l"/>
            <a:r>
              <a:rPr lang="lt-LT" sz="2200" dirty="0" smtClean="0"/>
              <a:t>Parengė: Emilė </a:t>
            </a:r>
            <a:r>
              <a:rPr lang="lt-LT" sz="2200" dirty="0" err="1" smtClean="0"/>
              <a:t>Lebedevaitė</a:t>
            </a:r>
            <a:r>
              <a:rPr lang="lt-LT" sz="2200" dirty="0" smtClean="0"/>
              <a:t> ir Aistė Kazlauskaitė.</a:t>
            </a:r>
          </a:p>
          <a:p>
            <a:pPr algn="l"/>
            <a:r>
              <a:rPr lang="lt-LT" sz="2200" dirty="0" smtClean="0"/>
              <a:t>1Ga klasė.</a:t>
            </a:r>
          </a:p>
          <a:p>
            <a:pPr algn="r"/>
            <a:r>
              <a:rPr lang="lt-LT" sz="2200" dirty="0" smtClean="0"/>
              <a:t>Mokytoja: Violeta </a:t>
            </a:r>
            <a:r>
              <a:rPr lang="lt-LT" sz="2200" dirty="0" err="1" smtClean="0"/>
              <a:t>Čibnskienė</a:t>
            </a:r>
            <a:endParaRPr lang="lt-LT" sz="2200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4273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315200" cy="947450"/>
          </a:xfrm>
        </p:spPr>
        <p:txBody>
          <a:bodyPr>
            <a:normAutofit/>
          </a:bodyPr>
          <a:lstStyle/>
          <a:p>
            <a:r>
              <a:rPr lang="lt-LT" sz="4400" dirty="0" smtClean="0"/>
              <a:t>Turinys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268760"/>
            <a:ext cx="7315200" cy="5589240"/>
          </a:xfrm>
        </p:spPr>
        <p:txBody>
          <a:bodyPr>
            <a:noAutofit/>
          </a:bodyPr>
          <a:lstStyle/>
          <a:p>
            <a:r>
              <a:rPr lang="lt-LT" sz="2800" dirty="0">
                <a:latin typeface="Arial Narrow" pitchFamily="34" charset="0"/>
              </a:rPr>
              <a:t>Mechaninė </a:t>
            </a:r>
            <a:r>
              <a:rPr lang="lt-LT" sz="2800" dirty="0" smtClean="0">
                <a:latin typeface="Arial Narrow" pitchFamily="34" charset="0"/>
              </a:rPr>
              <a:t>galia </a:t>
            </a:r>
            <a:endParaRPr lang="lt-LT" sz="2800" dirty="0" smtClean="0">
              <a:latin typeface="Arial Narrow" pitchFamily="34" charset="0"/>
            </a:endParaRPr>
          </a:p>
          <a:p>
            <a:r>
              <a:rPr lang="lt-LT" sz="2800" dirty="0" smtClean="0">
                <a:latin typeface="Arial Narrow" pitchFamily="34" charset="0"/>
              </a:rPr>
              <a:t>Elektrinė </a:t>
            </a:r>
            <a:r>
              <a:rPr lang="lt-LT" sz="2800" dirty="0" smtClean="0">
                <a:latin typeface="Arial Narrow" pitchFamily="34" charset="0"/>
              </a:rPr>
              <a:t>galia </a:t>
            </a:r>
            <a:endParaRPr lang="lt-LT" sz="2800" dirty="0" smtClean="0">
              <a:latin typeface="Arial Narrow" pitchFamily="34" charset="0"/>
            </a:endParaRPr>
          </a:p>
          <a:p>
            <a:r>
              <a:rPr lang="lt-LT" sz="2800" dirty="0" smtClean="0">
                <a:latin typeface="Arial Narrow" pitchFamily="34" charset="0"/>
              </a:rPr>
              <a:t>Galios matavimo </a:t>
            </a:r>
            <a:r>
              <a:rPr lang="lt-LT" sz="2800" dirty="0" smtClean="0">
                <a:latin typeface="Arial Narrow" pitchFamily="34" charset="0"/>
              </a:rPr>
              <a:t>vienetai </a:t>
            </a:r>
            <a:endParaRPr lang="lt-LT" sz="2800" dirty="0" smtClean="0">
              <a:latin typeface="Arial Narrow" pitchFamily="34" charset="0"/>
            </a:endParaRPr>
          </a:p>
          <a:p>
            <a:r>
              <a:rPr lang="lt-LT" sz="2800" dirty="0" smtClean="0">
                <a:latin typeface="Arial Narrow" pitchFamily="34" charset="0"/>
              </a:rPr>
              <a:t>Galios </a:t>
            </a:r>
            <a:r>
              <a:rPr lang="lt-LT" sz="2800" dirty="0" smtClean="0">
                <a:latin typeface="Arial Narrow" pitchFamily="34" charset="0"/>
              </a:rPr>
              <a:t>matavimo </a:t>
            </a:r>
            <a:r>
              <a:rPr lang="lt-LT" sz="2800" dirty="0" smtClean="0">
                <a:latin typeface="Arial Narrow" pitchFamily="34" charset="0"/>
              </a:rPr>
              <a:t>prietaisai</a:t>
            </a:r>
            <a:endParaRPr lang="lt-LT" sz="2800" dirty="0">
              <a:latin typeface="Arial Narrow" pitchFamily="34" charset="0"/>
            </a:endParaRPr>
          </a:p>
          <a:p>
            <a:r>
              <a:rPr lang="lt-LT" sz="2800" dirty="0" smtClean="0">
                <a:latin typeface="Arial Narrow" pitchFamily="34" charset="0"/>
              </a:rPr>
              <a:t>Elektros atliktas darbas</a:t>
            </a:r>
          </a:p>
          <a:p>
            <a:r>
              <a:rPr lang="lt-LT" sz="2800" dirty="0" smtClean="0">
                <a:latin typeface="Arial Narrow" pitchFamily="34" charset="0"/>
              </a:rPr>
              <a:t>Bandymas</a:t>
            </a:r>
            <a:endParaRPr lang="lt-LT" sz="2800" dirty="0">
              <a:latin typeface="Arial Narrow" pitchFamily="34" charset="0"/>
            </a:endParaRPr>
          </a:p>
          <a:p>
            <a:r>
              <a:rPr lang="lt-LT" sz="2800" dirty="0">
                <a:latin typeface="Arial Narrow" pitchFamily="34" charset="0"/>
              </a:rPr>
              <a:t>Tyrimas</a:t>
            </a:r>
          </a:p>
          <a:p>
            <a:r>
              <a:rPr lang="lt-LT" sz="2800" dirty="0">
                <a:latin typeface="Arial Narrow" pitchFamily="34" charset="0"/>
              </a:rPr>
              <a:t>Testas</a:t>
            </a:r>
          </a:p>
          <a:p>
            <a:r>
              <a:rPr lang="lt-LT" sz="2800" dirty="0" smtClean="0">
                <a:latin typeface="Arial Narrow" pitchFamily="34" charset="0"/>
              </a:rPr>
              <a:t>Uždaviniai</a:t>
            </a:r>
            <a:endParaRPr lang="lt-LT" sz="2800" dirty="0">
              <a:latin typeface="Arial Narrow" pitchFamily="34" charset="0"/>
            </a:endParaRPr>
          </a:p>
          <a:p>
            <a:r>
              <a:rPr lang="lt-LT" sz="2800" dirty="0" smtClean="0">
                <a:latin typeface="Arial Narrow" pitchFamily="34" charset="0"/>
              </a:rPr>
              <a:t>Informacijos </a:t>
            </a:r>
            <a:r>
              <a:rPr lang="lt-LT" sz="2800" dirty="0">
                <a:latin typeface="Arial Narrow" pitchFamily="34" charset="0"/>
              </a:rPr>
              <a:t>šaltiniai</a:t>
            </a:r>
            <a:endParaRPr lang="lt-LT" sz="2800" dirty="0" smtClean="0">
              <a:latin typeface="Arial Narrow" pitchFamily="34" charset="0"/>
            </a:endParaRPr>
          </a:p>
          <a:p>
            <a:pPr marL="45720" indent="0">
              <a:buNone/>
            </a:pPr>
            <a:endParaRPr lang="lt-LT" sz="280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39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6120680" cy="853988"/>
          </a:xfrm>
        </p:spPr>
        <p:txBody>
          <a:bodyPr>
            <a:noAutofit/>
          </a:bodyPr>
          <a:lstStyle/>
          <a:p>
            <a:r>
              <a:rPr lang="lt-LT" sz="4400" dirty="0" smtClean="0"/>
              <a:t>Mechaninė galia</a:t>
            </a:r>
            <a:endParaRPr lang="lt-LT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556792"/>
                <a:ext cx="7315200" cy="35395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sz="2800" dirty="0" smtClean="0">
                    <a:latin typeface="Arial Narrow" pitchFamily="34" charset="0"/>
                  </a:rPr>
                  <a:t>Mechanine galia vadinamas darbas, atliktas per vienetinį laiką. Ji apskaičiuojama mechaninį darbą dalijant iš laiko, per kurį tas darbas atliekamas</a:t>
                </a:r>
              </a:p>
              <a:p>
                <a:pPr marL="0" indent="0">
                  <a:buNone/>
                </a:pPr>
                <a:r>
                  <a:rPr lang="lt-LT" sz="3600" b="1" dirty="0" smtClean="0"/>
                  <a:t>                      N=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1" i="1" smtClean="0">
                            <a:latin typeface="Cambria Math"/>
                          </a:rPr>
                          <m:t>𝑨</m:t>
                        </m:r>
                      </m:num>
                      <m:den>
                        <m:r>
                          <a:rPr lang="lt-LT" sz="3600" b="1" i="1" smtClean="0">
                            <a:latin typeface="Cambria Math"/>
                          </a:rPr>
                          <m:t>𝒕</m:t>
                        </m:r>
                      </m:den>
                    </m:f>
                  </m:oMath>
                </a14:m>
                <a:endParaRPr lang="lt-LT" sz="3600" b="1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556792"/>
                <a:ext cx="7315200" cy="3539527"/>
              </a:xfrm>
              <a:blipFill rotWithShape="1">
                <a:blip r:embed="rId2"/>
                <a:stretch>
                  <a:fillRect l="-1667" t="-172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3" name="Picture 3" descr="C:\Users\Aistės\Downloads\12966468_539792119527412_27484393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2295153" cy="334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istės\Downloads\12966061_539794359527188_104570736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051217"/>
            <a:ext cx="2852840" cy="338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02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29710" y="836712"/>
            <a:ext cx="7315200" cy="804165"/>
          </a:xfrm>
        </p:spPr>
        <p:txBody>
          <a:bodyPr>
            <a:normAutofit fontScale="90000"/>
          </a:bodyPr>
          <a:lstStyle/>
          <a:p>
            <a:r>
              <a:rPr lang="lt-LT" sz="4900" dirty="0" smtClean="0"/>
              <a:t>Elektrinė galia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673108" y="1611908"/>
                <a:ext cx="7931340" cy="41933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2800" dirty="0" smtClean="0">
                    <a:latin typeface="Arial Narrow" pitchFamily="34" charset="0"/>
                  </a:rPr>
                  <a:t>Elektros srovės darbą (A = </a:t>
                </a:r>
                <a:r>
                  <a:rPr lang="lt-LT" sz="2800" dirty="0" err="1" smtClean="0">
                    <a:latin typeface="Arial Narrow" pitchFamily="34" charset="0"/>
                  </a:rPr>
                  <a:t>UIt</a:t>
                </a:r>
                <a:r>
                  <a:rPr lang="lt-LT" sz="2800" dirty="0" smtClean="0">
                    <a:latin typeface="Arial Narrow" pitchFamily="34" charset="0"/>
                  </a:rPr>
                  <a:t>) padaliję iš jo atlikimo trukmės, gauname elektrinę galią: </a:t>
                </a:r>
              </a:p>
              <a:p>
                <a:pPr marL="0" indent="0" algn="ctr">
                  <a:buNone/>
                </a:pPr>
                <a:r>
                  <a:rPr lang="lt-LT" sz="4400" b="1" dirty="0" smtClean="0">
                    <a:latin typeface="Arial Narrow" pitchFamily="34" charset="0"/>
                  </a:rPr>
                  <a:t>P</a:t>
                </a:r>
                <a14:m>
                  <m:oMath xmlns:m="http://schemas.openxmlformats.org/officeDocument/2006/math">
                    <m:r>
                      <a:rPr lang="lt-LT" sz="4800" b="1" i="0" smtClean="0">
                        <a:latin typeface="Cambria Math"/>
                      </a:rPr>
                      <m:t> </m:t>
                    </m:r>
                    <m:r>
                      <a:rPr lang="lt-LT" sz="4800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sz="4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800" b="1" i="1" smtClean="0">
                            <a:latin typeface="Cambria Math"/>
                          </a:rPr>
                          <m:t>𝑨</m:t>
                        </m:r>
                      </m:num>
                      <m:den>
                        <m:r>
                          <a:rPr lang="lt-LT" sz="4800" b="1" i="1" smtClean="0">
                            <a:latin typeface="Cambria Math"/>
                          </a:rPr>
                          <m:t>𝒕</m:t>
                        </m:r>
                      </m:den>
                    </m:f>
                    <m:r>
                      <a:rPr lang="lt-LT" sz="4800" b="1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lt-LT" sz="4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800" b="1" i="1" smtClean="0">
                            <a:latin typeface="Cambria Math"/>
                          </a:rPr>
                          <m:t>𝑼𝑰𝒕</m:t>
                        </m:r>
                      </m:num>
                      <m:den>
                        <m:r>
                          <a:rPr lang="lt-LT" sz="4800" b="1" i="1" smtClean="0">
                            <a:latin typeface="Cambria Math"/>
                          </a:rPr>
                          <m:t>𝒕</m:t>
                        </m:r>
                      </m:den>
                    </m:f>
                  </m:oMath>
                </a14:m>
                <a:r>
                  <a:rPr lang="lt-LT" sz="4800" b="1" dirty="0" smtClean="0">
                    <a:latin typeface="Arial Narrow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4400" b="1" i="1">
                        <a:latin typeface="Cambria Math"/>
                      </a:rPr>
                      <m:t>=</m:t>
                    </m:r>
                    <m:r>
                      <a:rPr lang="lt-LT" sz="4400" b="1" i="1">
                        <a:latin typeface="Cambria Math"/>
                      </a:rPr>
                      <m:t>𝑼𝑰</m:t>
                    </m:r>
                  </m:oMath>
                </a14:m>
                <a:endParaRPr lang="lt-LT" sz="4400" b="1" dirty="0">
                  <a:latin typeface="Arial Narrow" pitchFamily="34" charset="0"/>
                </a:endParaRPr>
              </a:p>
              <a:p>
                <a:pPr marL="0" indent="0" algn="ctr">
                  <a:buNone/>
                </a:pPr>
                <a:endParaRPr lang="lt-LT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3108" y="1611908"/>
                <a:ext cx="7931340" cy="4193356"/>
              </a:xfrm>
              <a:blipFill rotWithShape="1">
                <a:blip r:embed="rId2"/>
                <a:stretch>
                  <a:fillRect l="-1537" t="-145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49080"/>
            <a:ext cx="36195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86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29710" y="836712"/>
            <a:ext cx="7315200" cy="804165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673108" y="1611908"/>
                <a:ext cx="7931340" cy="4193356"/>
              </a:xfrm>
            </p:spPr>
            <p:txBody>
              <a:bodyPr>
                <a:normAutofit/>
              </a:bodyPr>
              <a:lstStyle/>
              <a:p>
                <a:pPr marL="0" lvl="0" indent="0" algn="ctr">
                  <a:buNone/>
                </a:pPr>
                <a:r>
                  <a:rPr lang="lt-LT" sz="2800" b="1" dirty="0">
                    <a:solidFill>
                      <a:prstClr val="white"/>
                    </a:solidFill>
                    <a:latin typeface="Arial Narrow" pitchFamily="34" charset="0"/>
                  </a:rPr>
                  <a:t>Elektrinė galia lygi įtampos ir srovės stiprio sandaugai.</a:t>
                </a:r>
              </a:p>
              <a:p>
                <a:pPr marL="0" indent="0" algn="ctr">
                  <a:buNone/>
                </a:pPr>
                <a:endParaRPr lang="lt-LT" sz="2800" b="1" i="1" dirty="0" smtClean="0">
                  <a:latin typeface="Arial Narrow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800" b="1" i="1">
                          <a:latin typeface="Cambria Math"/>
                        </a:rPr>
                        <m:t>𝑷</m:t>
                      </m:r>
                      <m:r>
                        <a:rPr lang="lt-LT" sz="4800" b="1" i="1">
                          <a:latin typeface="Cambria Math"/>
                        </a:rPr>
                        <m:t>=</m:t>
                      </m:r>
                      <m:r>
                        <a:rPr lang="lt-LT" sz="4800" b="1" i="1">
                          <a:latin typeface="Cambria Math"/>
                        </a:rPr>
                        <m:t>𝑼𝑰</m:t>
                      </m:r>
                    </m:oMath>
                  </m:oMathPara>
                </a14:m>
                <a:endParaRPr lang="lt-LT" sz="4800" b="1" dirty="0">
                  <a:latin typeface="Arial Narrow" pitchFamily="34" charset="0"/>
                </a:endParaRPr>
              </a:p>
              <a:p>
                <a:pPr marL="0" indent="0">
                  <a:buNone/>
                </a:pPr>
                <a:endParaRPr lang="lt-LT" sz="2800" dirty="0" smtClean="0">
                  <a:latin typeface="Arial Narrow" pitchFamily="34" charset="0"/>
                </a:endParaRPr>
              </a:p>
              <a:p>
                <a:pPr marL="0" indent="0">
                  <a:buNone/>
                </a:pPr>
                <a:r>
                  <a:rPr lang="lt-LT" sz="2800" dirty="0" smtClean="0">
                    <a:latin typeface="Arial Narrow" pitchFamily="34" charset="0"/>
                  </a:rPr>
                  <a:t>Elektrinė galia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lt-LT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lt-LT" sz="2800" i="1">
                            <a:latin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lt-LT" sz="2800" dirty="0">
                    <a:latin typeface="Arial Narrow" pitchFamily="34" charset="0"/>
                  </a:rPr>
                  <a:t>=1W</a:t>
                </a:r>
              </a:p>
              <a:p>
                <a:pPr marL="0" indent="0">
                  <a:buNone/>
                </a:pPr>
                <a:r>
                  <a:rPr lang="lt-LT" sz="2800" dirty="0">
                    <a:latin typeface="Arial Narrow" pitchFamily="34" charset="0"/>
                  </a:rPr>
                  <a:t>Elektros srovės stipris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lt-LT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lt-LT" sz="2800" i="1">
                            <a:latin typeface="Cambria Math"/>
                          </a:rPr>
                          <m:t>𝐼</m:t>
                        </m:r>
                      </m:e>
                    </m:d>
                  </m:oMath>
                </a14:m>
                <a:r>
                  <a:rPr lang="lt-LT" sz="2800" dirty="0">
                    <a:latin typeface="Arial Narrow" pitchFamily="34" charset="0"/>
                  </a:rPr>
                  <a:t>=1A</a:t>
                </a:r>
              </a:p>
              <a:p>
                <a:pPr marL="0" indent="0">
                  <a:buNone/>
                </a:pPr>
                <a:r>
                  <a:rPr lang="lt-LT" sz="2800" dirty="0">
                    <a:latin typeface="Arial Narrow" pitchFamily="34" charset="0"/>
                  </a:rPr>
                  <a:t>Elektrinė įtampa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lt-LT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lt-LT" sz="2800" i="1">
                            <a:latin typeface="Cambria Math"/>
                          </a:rPr>
                          <m:t>𝑈</m:t>
                        </m:r>
                      </m:e>
                    </m:d>
                  </m:oMath>
                </a14:m>
                <a:r>
                  <a:rPr lang="lt-LT" sz="2800" dirty="0">
                    <a:latin typeface="Arial Narrow" pitchFamily="34" charset="0"/>
                  </a:rPr>
                  <a:t>=1V</a:t>
                </a:r>
              </a:p>
              <a:p>
                <a:pPr marL="0" indent="0" algn="ctr">
                  <a:buNone/>
                </a:pPr>
                <a:endParaRPr lang="lt-LT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3108" y="1611908"/>
                <a:ext cx="7931340" cy="4193356"/>
              </a:xfrm>
              <a:blipFill rotWithShape="1">
                <a:blip r:embed="rId2"/>
                <a:stretch>
                  <a:fillRect l="-1537" t="-1453" r="-69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ygiašonis trikampis 3"/>
          <p:cNvSpPr/>
          <p:nvPr/>
        </p:nvSpPr>
        <p:spPr>
          <a:xfrm>
            <a:off x="5972084" y="2852936"/>
            <a:ext cx="2016224" cy="1584176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6" name="Tiesioji jungtis 5"/>
          <p:cNvCxnSpPr>
            <a:stCxn id="4" idx="1"/>
            <a:endCxn id="4" idx="5"/>
          </p:cNvCxnSpPr>
          <p:nvPr/>
        </p:nvCxnSpPr>
        <p:spPr>
          <a:xfrm>
            <a:off x="6476140" y="3645024"/>
            <a:ext cx="1008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7"/>
          <p:cNvCxnSpPr>
            <a:endCxn id="4" idx="3"/>
          </p:cNvCxnSpPr>
          <p:nvPr/>
        </p:nvCxnSpPr>
        <p:spPr>
          <a:xfrm>
            <a:off x="6980196" y="3645024"/>
            <a:ext cx="0" cy="79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72155" y="2996952"/>
            <a:ext cx="41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 smtClean="0"/>
              <a:t>P</a:t>
            </a:r>
            <a:endParaRPr lang="lt-LT" sz="4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55628" y="3668274"/>
            <a:ext cx="607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/>
              <a:t>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6186" y="3668274"/>
            <a:ext cx="696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I</a:t>
            </a:r>
            <a:endParaRPr lang="lt-LT" sz="4000" b="1" dirty="0"/>
          </a:p>
        </p:txBody>
      </p:sp>
      <p:sp>
        <p:nvSpPr>
          <p:cNvPr id="12" name="Antraštė 1"/>
          <p:cNvSpPr txBox="1">
            <a:spLocks/>
          </p:cNvSpPr>
          <p:nvPr/>
        </p:nvSpPr>
        <p:spPr>
          <a:xfrm>
            <a:off x="547899" y="692696"/>
            <a:ext cx="7315200" cy="8041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14700" dirty="0" smtClean="0"/>
              <a:t>Elektrinė galia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36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315200" cy="722049"/>
          </a:xfrm>
        </p:spPr>
        <p:txBody>
          <a:bodyPr>
            <a:noAutofit/>
          </a:bodyPr>
          <a:lstStyle/>
          <a:p>
            <a:r>
              <a:rPr lang="lt-LT" sz="4400" dirty="0" smtClean="0"/>
              <a:t>Džeimsas Vatas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211978"/>
            <a:ext cx="8506916" cy="353952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Džeimsas Vatas (</a:t>
            </a:r>
            <a:r>
              <a:rPr lang="lt-LT" sz="2800" dirty="0" smtClean="0">
                <a:latin typeface="Arial Narrow" pitchFamily="34" charset="0"/>
              </a:rPr>
              <a:t>1736 </a:t>
            </a:r>
            <a:r>
              <a:rPr lang="lt-LT" sz="2800" dirty="0" err="1">
                <a:latin typeface="Arial Narrow" pitchFamily="34" charset="0"/>
              </a:rPr>
              <a:t>m</a:t>
            </a:r>
            <a:r>
              <a:rPr lang="lt-LT" sz="2800" dirty="0">
                <a:latin typeface="Arial Narrow" pitchFamily="34" charset="0"/>
              </a:rPr>
              <a:t>. sausio 19 </a:t>
            </a:r>
            <a:r>
              <a:rPr lang="lt-LT" sz="2800" dirty="0" err="1">
                <a:latin typeface="Arial Narrow" pitchFamily="34" charset="0"/>
              </a:rPr>
              <a:t>d</a:t>
            </a:r>
            <a:r>
              <a:rPr lang="lt-LT" sz="2800" dirty="0">
                <a:latin typeface="Arial Narrow" pitchFamily="34" charset="0"/>
              </a:rPr>
              <a:t>. – 1819 </a:t>
            </a:r>
            <a:r>
              <a:rPr lang="lt-LT" sz="2800" dirty="0" err="1">
                <a:latin typeface="Arial Narrow" pitchFamily="34" charset="0"/>
              </a:rPr>
              <a:t>m</a:t>
            </a:r>
            <a:r>
              <a:rPr lang="lt-LT" sz="2800" dirty="0">
                <a:latin typeface="Arial Narrow" pitchFamily="34" charset="0"/>
              </a:rPr>
              <a:t>. rugpjūčio 19 </a:t>
            </a:r>
            <a:r>
              <a:rPr lang="lt-LT" sz="2800" dirty="0" err="1">
                <a:latin typeface="Arial Narrow" pitchFamily="34" charset="0"/>
              </a:rPr>
              <a:t>d</a:t>
            </a:r>
            <a:r>
              <a:rPr lang="lt-LT" sz="2800" dirty="0">
                <a:latin typeface="Arial Narrow" pitchFamily="34" charset="0"/>
              </a:rPr>
              <a:t>.) – britų inžinierius, išradęs garo mašiną</a:t>
            </a:r>
            <a:r>
              <a:rPr lang="lt-LT" sz="2800" dirty="0" smtClean="0">
                <a:latin typeface="Arial Narrow" pitchFamily="34" charset="0"/>
              </a:rPr>
              <a:t>. Jis 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sugalvojo </a:t>
            </a: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sąvoką 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arklio galia (</a:t>
            </a:r>
            <a:r>
              <a:rPr lang="lt-LT" sz="2800" dirty="0" smtClean="0">
                <a:latin typeface="Arial Narrow" pitchFamily="34" charset="0"/>
              </a:rPr>
              <a:t>1 </a:t>
            </a:r>
            <a:r>
              <a:rPr lang="lt-LT" sz="2800" dirty="0">
                <a:latin typeface="Arial Narrow" pitchFamily="34" charset="0"/>
              </a:rPr>
              <a:t>AG apibrėžiama kaip lygiai </a:t>
            </a:r>
            <a:r>
              <a:rPr lang="lt-LT" sz="2800" dirty="0" smtClean="0">
                <a:latin typeface="Arial Narrow" pitchFamily="34" charset="0"/>
              </a:rPr>
              <a:t>745,69987W)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Galios </a:t>
            </a: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vienetas – vatas („W“) buvo pavadintas jo garbei.</a:t>
            </a:r>
          </a:p>
        </p:txBody>
      </p:sp>
      <p:pic>
        <p:nvPicPr>
          <p:cNvPr id="4098" name="Picture 2" descr="C:\Users\Aistės\Desktop\1421667523_1373846490_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91967"/>
            <a:ext cx="5122540" cy="341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315200" cy="1154097"/>
          </a:xfrm>
        </p:spPr>
        <p:txBody>
          <a:bodyPr>
            <a:normAutofit/>
          </a:bodyPr>
          <a:lstStyle/>
          <a:p>
            <a:r>
              <a:rPr lang="lt-LT" sz="4400" dirty="0" smtClean="0"/>
              <a:t>Galios matavimo vienetai</a:t>
            </a:r>
            <a:endParaRPr lang="lt-LT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864295" y="2293844"/>
                <a:ext cx="7315200" cy="3539527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lt-LT" sz="2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lt-LT" sz="2800" b="0" i="1" smtClean="0">
                            <a:latin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lt-LT" sz="2800" dirty="0" smtClean="0">
                    <a:latin typeface="Arial Narrow" pitchFamily="34" charset="0"/>
                  </a:rPr>
                  <a:t>=1V∙1A=1W=1J/s</a:t>
                </a:r>
              </a:p>
              <a:p>
                <a:pPr marL="45720" indent="0">
                  <a:buNone/>
                </a:pPr>
                <a:endParaRPr lang="lt-LT" sz="2800" dirty="0">
                  <a:latin typeface="Arial Narrow" pitchFamily="34" charset="0"/>
                </a:endParaRPr>
              </a:p>
              <a:p>
                <a:pPr marL="45720" indent="0">
                  <a:buNone/>
                </a:pPr>
                <a:r>
                  <a:rPr lang="lt-LT" sz="2800" dirty="0" smtClean="0">
                    <a:latin typeface="Arial Narrow" pitchFamily="34" charset="0"/>
                  </a:rPr>
                  <a:t>1hW=100W=10</a:t>
                </a:r>
                <a:r>
                  <a:rPr lang="lt-LT" sz="2800" baseline="30000" dirty="0" smtClean="0">
                    <a:latin typeface="Arial Narrow" pitchFamily="34" charset="0"/>
                  </a:rPr>
                  <a:t>2</a:t>
                </a:r>
                <a:r>
                  <a:rPr lang="lt-LT" sz="2800" dirty="0" smtClean="0">
                    <a:latin typeface="Arial Narrow" pitchFamily="34" charset="0"/>
                  </a:rPr>
                  <a:t>W</a:t>
                </a:r>
              </a:p>
              <a:p>
                <a:pPr marL="45720" indent="0">
                  <a:buNone/>
                </a:pPr>
                <a:r>
                  <a:rPr lang="lt-LT" sz="2800" dirty="0" smtClean="0">
                    <a:latin typeface="Arial Narrow" pitchFamily="34" charset="0"/>
                  </a:rPr>
                  <a:t>1kW=1000W=10</a:t>
                </a:r>
                <a:r>
                  <a:rPr lang="lt-LT" sz="2800" baseline="30000" dirty="0" smtClean="0">
                    <a:latin typeface="Arial Narrow" pitchFamily="34" charset="0"/>
                  </a:rPr>
                  <a:t>3</a:t>
                </a:r>
                <a:r>
                  <a:rPr lang="lt-LT" sz="2800" dirty="0" smtClean="0">
                    <a:latin typeface="Arial Narrow" pitchFamily="34" charset="0"/>
                  </a:rPr>
                  <a:t>W</a:t>
                </a:r>
              </a:p>
              <a:p>
                <a:pPr marL="45720" indent="0">
                  <a:buNone/>
                </a:pPr>
                <a:r>
                  <a:rPr lang="lt-LT" sz="2800" dirty="0" smtClean="0">
                    <a:latin typeface="Arial Narrow" pitchFamily="34" charset="0"/>
                  </a:rPr>
                  <a:t>1MW=1000 000W=10</a:t>
                </a:r>
                <a:r>
                  <a:rPr lang="lt-LT" sz="2800" baseline="30000" dirty="0" smtClean="0">
                    <a:latin typeface="Arial Narrow" pitchFamily="34" charset="0"/>
                  </a:rPr>
                  <a:t>6</a:t>
                </a:r>
                <a:r>
                  <a:rPr lang="lt-LT" sz="2800" dirty="0" smtClean="0">
                    <a:latin typeface="Arial Narrow" pitchFamily="34" charset="0"/>
                  </a:rPr>
                  <a:t>W</a:t>
                </a:r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4295" y="2293844"/>
                <a:ext cx="7315200" cy="3539527"/>
              </a:xfrm>
              <a:blipFill rotWithShape="1">
                <a:blip r:embed="rId2"/>
                <a:stretch>
                  <a:fillRect l="-1083" t="-172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51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318121"/>
            <a:ext cx="7704856" cy="1224136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lt-LT" sz="3000" dirty="0">
                <a:latin typeface="Arial Narrow" pitchFamily="34" charset="0"/>
              </a:rPr>
              <a:t>Elektrinę galią galima išmatuoti voltmetru ir </a:t>
            </a:r>
            <a:r>
              <a:rPr lang="lt-LT" sz="3000" dirty="0" err="1">
                <a:latin typeface="Arial Narrow" pitchFamily="34" charset="0"/>
              </a:rPr>
              <a:t>ampermetru</a:t>
            </a:r>
            <a:r>
              <a:rPr lang="lt-LT" sz="3000" dirty="0">
                <a:latin typeface="Arial Narrow" pitchFamily="34" charset="0"/>
              </a:rPr>
              <a:t>, tačiau praktikoje ji matuojama specialiais prietaisais – </a:t>
            </a:r>
            <a:r>
              <a:rPr lang="lt-LT" sz="3000" b="1" dirty="0">
                <a:latin typeface="Arial Narrow" pitchFamily="34" charset="0"/>
              </a:rPr>
              <a:t>vatmetrais</a:t>
            </a:r>
            <a:r>
              <a:rPr lang="lt-LT" sz="3000" dirty="0" smtClean="0">
                <a:latin typeface="Arial Narrow" pitchFamily="34" charset="0"/>
              </a:rPr>
              <a:t>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5" name="Picture 2" descr="C:\Users\Aistės\Desktop\1383656402_56-92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73" b="94271" l="34985" r="899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83" y="3284984"/>
            <a:ext cx="4968552" cy="393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istės\Desktop\voltmetras_50VD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7909" r="12373" b="11172"/>
          <a:stretch/>
        </p:blipFill>
        <p:spPr bwMode="auto">
          <a:xfrm>
            <a:off x="1259632" y="5013176"/>
            <a:ext cx="2035462" cy="165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istės\Desktop\13978104248-500x5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26658" r="53682" b="28630"/>
          <a:stretch/>
        </p:blipFill>
        <p:spPr bwMode="auto">
          <a:xfrm>
            <a:off x="1351437" y="2852936"/>
            <a:ext cx="1830561" cy="184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Tiesioji jungtis 9"/>
          <p:cNvCxnSpPr/>
          <p:nvPr/>
        </p:nvCxnSpPr>
        <p:spPr>
          <a:xfrm flipH="1">
            <a:off x="4644008" y="2348880"/>
            <a:ext cx="2196244" cy="4176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tačiakampis 1"/>
          <p:cNvSpPr/>
          <p:nvPr/>
        </p:nvSpPr>
        <p:spPr>
          <a:xfrm>
            <a:off x="1763688" y="548680"/>
            <a:ext cx="68034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400" dirty="0">
                <a:solidFill>
                  <a:schemeClr val="tx2"/>
                </a:solidFill>
              </a:rPr>
              <a:t>Galios matavimo </a:t>
            </a:r>
            <a:r>
              <a:rPr lang="lt-LT" sz="4400" dirty="0" smtClean="0">
                <a:solidFill>
                  <a:schemeClr val="tx2"/>
                </a:solidFill>
              </a:rPr>
              <a:t>prietaisai</a:t>
            </a:r>
            <a:endParaRPr lang="lt-LT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36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ciferblatas.lt/Vyriskas-kvarcinis-laikrodis-Longfin-Shar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16" y="1175334"/>
            <a:ext cx="2308895" cy="316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437112"/>
            <a:ext cx="1904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10</a:t>
            </a:r>
            <a:r>
              <a:rPr lang="lt-LT" sz="2400" baseline="30000" dirty="0" smtClean="0"/>
              <a:t>-6</a:t>
            </a:r>
            <a:r>
              <a:rPr lang="lt-LT" sz="2400" dirty="0" smtClean="0"/>
              <a:t>W</a:t>
            </a:r>
            <a:endParaRPr lang="lt-LT" sz="2400" dirty="0"/>
          </a:p>
        </p:txBody>
      </p:sp>
      <p:pic>
        <p:nvPicPr>
          <p:cNvPr id="7172" name="Picture 4" descr="https://www.varle.lt/static/uploads/products/172/mac/mactronic-adventure-galinis-ikraunamas-dviracio_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884285"/>
            <a:ext cx="3631322" cy="242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79085" y="3309489"/>
            <a:ext cx="108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2,4W</a:t>
            </a:r>
            <a:endParaRPr lang="lt-LT" sz="2400" dirty="0"/>
          </a:p>
        </p:txBody>
      </p:sp>
      <p:pic>
        <p:nvPicPr>
          <p:cNvPr id="7174" name="Picture 6" descr="https://www.varle.lt/static/uploads/products/18/sal/saldytuvas-atlant-xm-4010-022-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761" y="2499634"/>
            <a:ext cx="2304256" cy="3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5139" y="618011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45W</a:t>
            </a:r>
            <a:endParaRPr lang="lt-LT" sz="2400" dirty="0"/>
          </a:p>
        </p:txBody>
      </p:sp>
      <p:pic>
        <p:nvPicPr>
          <p:cNvPr id="7176" name="Picture 8" descr="http://stprint.lt/out/pictures/generated/product/1/380_340_70/stalinis-cpc10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26573"/>
            <a:ext cx="3147680" cy="236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36296" y="618011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4∙10</a:t>
            </a:r>
            <a:r>
              <a:rPr lang="lt-LT" sz="2400" baseline="30000" dirty="0" smtClean="0"/>
              <a:t>-4</a:t>
            </a:r>
            <a:r>
              <a:rPr lang="lt-LT" sz="2400" dirty="0" smtClean="0"/>
              <a:t>W</a:t>
            </a:r>
            <a:endParaRPr lang="lt-LT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58945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dirty="0" smtClean="0">
                <a:solidFill>
                  <a:schemeClr val="tx2"/>
                </a:solidFill>
              </a:rPr>
              <a:t>Mažos galios prietaisai</a:t>
            </a:r>
            <a:endParaRPr lang="lt-LT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99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s://www.spec.lt/get.php?i.132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77" y="2894104"/>
            <a:ext cx="3342167" cy="334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mainyk.lt/img/items/20/162/75/4d034fa6e188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313"/>
            <a:ext cx="2706080" cy="270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www.varle.lt/static/uploads/products/21/ska/skalbimo-masina-skalbykle-dziovykle-candy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79215"/>
            <a:ext cx="2520368" cy="35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kaina24.lt/img/130/634/lygintuvas-bosch-tda-23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569" y="3646805"/>
            <a:ext cx="3698106" cy="245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04074" y="245784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0,8-2,2KW</a:t>
            </a:r>
            <a:endParaRPr lang="lt-LT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21595" y="1458417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1,2-2kW</a:t>
            </a:r>
            <a:endParaRPr lang="lt-LT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835696" y="623731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1,3-2,2kW</a:t>
            </a:r>
            <a:endParaRPr lang="lt-LT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469906" y="612387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1,5-2,5kW</a:t>
            </a:r>
            <a:endParaRPr lang="lt-LT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1225" y="9872"/>
            <a:ext cx="61141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dirty="0" smtClean="0">
                <a:solidFill>
                  <a:schemeClr val="tx2"/>
                </a:solidFill>
              </a:rPr>
              <a:t>Didelės galios prietaisai</a:t>
            </a:r>
            <a:endParaRPr lang="lt-LT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2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92888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Žaibo galia</a:t>
            </a:r>
            <a:endParaRPr lang="lt-LT" sz="4400" dirty="0"/>
          </a:p>
        </p:txBody>
      </p:sp>
      <p:pic>
        <p:nvPicPr>
          <p:cNvPr id="9218" name="Picture 2" descr="http://g4.dcdn.lt/images/pix/zaibas-616197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650986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8264" y="263691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Apie 10</a:t>
            </a:r>
            <a:r>
              <a:rPr lang="lt-LT" sz="2400" baseline="30000" dirty="0" smtClean="0"/>
              <a:t>10</a:t>
            </a:r>
            <a:r>
              <a:rPr lang="lt-LT" sz="2400" dirty="0" smtClean="0"/>
              <a:t>kW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96267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315200" cy="1154097"/>
          </a:xfrm>
        </p:spPr>
        <p:txBody>
          <a:bodyPr>
            <a:normAutofit/>
          </a:bodyPr>
          <a:lstStyle/>
          <a:p>
            <a:r>
              <a:rPr lang="lt-LT" sz="4400" dirty="0" smtClean="0"/>
              <a:t>Elektros atliktas darbas</a:t>
            </a:r>
            <a:endParaRPr lang="lt-LT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988840"/>
                <a:ext cx="7315200" cy="3539527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lt-LT" sz="3600" b="1" dirty="0" smtClean="0"/>
                  <a:t>A=Pt</a:t>
                </a:r>
              </a:p>
              <a:p>
                <a:pPr marL="45720" indent="0">
                  <a:buNone/>
                </a:pPr>
                <a:endParaRPr lang="lt-LT" sz="3600" b="1" dirty="0"/>
              </a:p>
              <a:p>
                <a:pPr marL="4572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lt-LT" sz="36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lt-LT" sz="3600" b="1" i="1" smtClean="0">
                            <a:latin typeface="Cambria Math"/>
                          </a:rPr>
                          <m:t>𝑨</m:t>
                        </m:r>
                      </m:e>
                    </m:d>
                  </m:oMath>
                </a14:m>
                <a:r>
                  <a:rPr lang="lt-LT" sz="3600" b="1" dirty="0" smtClean="0"/>
                  <a:t>=</a:t>
                </a:r>
                <a:r>
                  <a:rPr lang="lt-LT" sz="3600" dirty="0" smtClean="0"/>
                  <a:t>1W∙1s=1W∙s=1J</a:t>
                </a:r>
              </a:p>
              <a:p>
                <a:pPr marL="45720" indent="0">
                  <a:buNone/>
                </a:pPr>
                <a:endParaRPr lang="lt-LT" sz="3600" b="1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988840"/>
                <a:ext cx="7315200" cy="3539527"/>
              </a:xfrm>
              <a:blipFill rotWithShape="1">
                <a:blip r:embed="rId2"/>
                <a:stretch>
                  <a:fillRect l="-1833" t="-258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C:\Users\Aistės\Desktop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2755404" cy="435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11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2276872"/>
            <a:ext cx="8280920" cy="3539527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endParaRPr lang="lt-LT" sz="4800" dirty="0" smtClean="0">
              <a:solidFill>
                <a:schemeClr val="tx2"/>
              </a:solidFill>
              <a:latin typeface="Arial Narrow" pitchFamily="34" charset="0"/>
            </a:endParaRPr>
          </a:p>
          <a:p>
            <a:r>
              <a:rPr lang="lt-LT" sz="5900" u="sng" dirty="0" err="1" smtClean="0">
                <a:latin typeface="Arial Narrow" pitchFamily="34" charset="0"/>
              </a:rPr>
              <a:t>Vatvalandė</a:t>
            </a:r>
            <a:r>
              <a:rPr lang="lt-LT" sz="5900" dirty="0" smtClean="0">
                <a:latin typeface="Arial Narrow" pitchFamily="34" charset="0"/>
              </a:rPr>
              <a:t> – </a:t>
            </a:r>
          </a:p>
          <a:p>
            <a:pPr marL="45720" indent="0">
              <a:buNone/>
            </a:pPr>
            <a:r>
              <a:rPr lang="lt-LT" sz="5900" dirty="0" smtClean="0">
                <a:latin typeface="Arial Narrow" pitchFamily="34" charset="0"/>
              </a:rPr>
              <a:t>1W </a:t>
            </a:r>
            <a:r>
              <a:rPr lang="lt-LT" sz="5900" dirty="0">
                <a:latin typeface="Arial Narrow" pitchFamily="34" charset="0"/>
              </a:rPr>
              <a:t>∙ h= 1W ∙ 3600s =</a:t>
            </a:r>
            <a:r>
              <a:rPr lang="lt-LT" sz="5900" dirty="0" smtClean="0">
                <a:latin typeface="Arial Narrow" pitchFamily="34" charset="0"/>
              </a:rPr>
              <a:t>3600W ∙ s</a:t>
            </a:r>
            <a:r>
              <a:rPr lang="lt-LT" sz="5900" dirty="0">
                <a:latin typeface="Arial Narrow" pitchFamily="34" charset="0"/>
              </a:rPr>
              <a:t>= 3600J;</a:t>
            </a:r>
          </a:p>
          <a:p>
            <a:r>
              <a:rPr lang="lt-LT" sz="5900" u="sng" dirty="0" err="1" smtClean="0">
                <a:latin typeface="Arial Narrow" pitchFamily="34" charset="0"/>
              </a:rPr>
              <a:t>Hektovatvalandė</a:t>
            </a:r>
            <a:r>
              <a:rPr lang="lt-LT" sz="5900" dirty="0" smtClean="0">
                <a:latin typeface="Arial Narrow" pitchFamily="34" charset="0"/>
              </a:rPr>
              <a:t> – </a:t>
            </a:r>
          </a:p>
          <a:p>
            <a:pPr marL="45720" indent="0">
              <a:buNone/>
            </a:pPr>
            <a:r>
              <a:rPr lang="lt-LT" sz="5900" dirty="0" smtClean="0">
                <a:latin typeface="Arial Narrow" pitchFamily="34" charset="0"/>
              </a:rPr>
              <a:t>1hW </a:t>
            </a:r>
            <a:r>
              <a:rPr lang="lt-LT" sz="5900" dirty="0">
                <a:latin typeface="Arial Narrow" pitchFamily="34" charset="0"/>
              </a:rPr>
              <a:t>∙ h= 100W ∙ 3600s = 360 000W ∙ s=360 </a:t>
            </a:r>
            <a:r>
              <a:rPr lang="lt-LT" sz="5900" dirty="0" smtClean="0">
                <a:latin typeface="Arial Narrow" pitchFamily="34" charset="0"/>
              </a:rPr>
              <a:t>000J;</a:t>
            </a:r>
            <a:endParaRPr lang="lt-LT" sz="5900" dirty="0">
              <a:latin typeface="Arial Narrow" pitchFamily="34" charset="0"/>
            </a:endParaRPr>
          </a:p>
          <a:p>
            <a:r>
              <a:rPr lang="lt-LT" sz="5900" u="sng" dirty="0" smtClean="0">
                <a:latin typeface="Arial Narrow" pitchFamily="34" charset="0"/>
              </a:rPr>
              <a:t>Kilovatvalandė</a:t>
            </a:r>
            <a:r>
              <a:rPr lang="lt-LT" sz="5900" dirty="0" smtClean="0">
                <a:latin typeface="Arial Narrow" pitchFamily="34" charset="0"/>
              </a:rPr>
              <a:t> – </a:t>
            </a:r>
          </a:p>
          <a:p>
            <a:pPr marL="45720" indent="0">
              <a:buNone/>
            </a:pPr>
            <a:r>
              <a:rPr lang="lt-LT" sz="5900" dirty="0" smtClean="0">
                <a:latin typeface="Arial Narrow" pitchFamily="34" charset="0"/>
              </a:rPr>
              <a:t>1kW </a:t>
            </a:r>
            <a:r>
              <a:rPr lang="lt-LT" sz="5900" dirty="0">
                <a:latin typeface="Arial Narrow" pitchFamily="34" charset="0"/>
              </a:rPr>
              <a:t>∙ h= 1000W ∙ 3600s= 3 600 000 W ∙ s= 3 600 </a:t>
            </a:r>
            <a:r>
              <a:rPr lang="lt-LT" sz="5900" dirty="0" smtClean="0">
                <a:latin typeface="Arial Narrow" pitchFamily="34" charset="0"/>
              </a:rPr>
              <a:t>000J;</a:t>
            </a:r>
            <a:endParaRPr lang="lt-LT" sz="5900" dirty="0">
              <a:latin typeface="Arial Narrow" pitchFamily="34" charset="0"/>
            </a:endParaRPr>
          </a:p>
          <a:p>
            <a:pPr marL="45720" indent="0">
              <a:buNone/>
            </a:pPr>
            <a:endParaRPr lang="lt-LT" dirty="0"/>
          </a:p>
        </p:txBody>
      </p:sp>
      <p:sp>
        <p:nvSpPr>
          <p:cNvPr id="2" name="Stačiakampis 1"/>
          <p:cNvSpPr/>
          <p:nvPr/>
        </p:nvSpPr>
        <p:spPr>
          <a:xfrm>
            <a:off x="772829" y="548680"/>
            <a:ext cx="73448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lt-LT" sz="4400" dirty="0">
                <a:solidFill>
                  <a:schemeClr val="tx2"/>
                </a:solidFill>
                <a:cs typeface="Angsana New" pitchFamily="18" charset="-34"/>
              </a:rPr>
              <a:t>Praktikoje vartojami darbo  matavimo vienetai:</a:t>
            </a:r>
          </a:p>
        </p:txBody>
      </p:sp>
    </p:spTree>
    <p:extLst>
      <p:ext uri="{BB962C8B-B14F-4D97-AF65-F5344CB8AC3E}">
        <p14:creationId xmlns:p14="http://schemas.microsoft.com/office/powerpoint/2010/main" val="29767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404664"/>
            <a:ext cx="7387208" cy="424847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800" dirty="0" smtClean="0">
                <a:latin typeface="Arial Narrow" pitchFamily="34" charset="0"/>
              </a:rPr>
              <a:t>Elektros skaitikliai yra </a:t>
            </a:r>
            <a:r>
              <a:rPr lang="lt-LT" sz="2800" dirty="0" err="1" smtClean="0">
                <a:latin typeface="Arial Narrow" pitchFamily="34" charset="0"/>
              </a:rPr>
              <a:t>sugraduodi</a:t>
            </a:r>
            <a:r>
              <a:rPr lang="lt-LT" sz="2800" dirty="0" smtClean="0">
                <a:latin typeface="Arial Narrow" pitchFamily="34" charset="0"/>
              </a:rPr>
              <a:t> kilovatvalandėmis. </a:t>
            </a:r>
            <a:endParaRPr lang="lt-LT" sz="2800" dirty="0">
              <a:latin typeface="Arial Narrow" pitchFamily="34" charset="0"/>
            </a:endParaRPr>
          </a:p>
          <a:p>
            <a:pPr marL="45720" indent="0">
              <a:buNone/>
            </a:pPr>
            <a:endParaRPr lang="lt-LT" sz="2800" dirty="0">
              <a:latin typeface="Arial Narrow" pitchFamily="34" charset="0"/>
            </a:endParaRPr>
          </a:p>
          <a:p>
            <a:pPr marL="45720" indent="0">
              <a:buNone/>
            </a:pPr>
            <a:r>
              <a:rPr lang="lt-LT" sz="2800" dirty="0" smtClean="0">
                <a:latin typeface="Arial Narrow" pitchFamily="34" charset="0"/>
              </a:rPr>
              <a:t>Mokame už vieną kilovatvalandę elektros energijos (</a:t>
            </a:r>
            <a:r>
              <a:rPr lang="lt-LT" sz="2800" dirty="0" err="1" smtClean="0">
                <a:latin typeface="Arial Narrow" pitchFamily="34" charset="0"/>
              </a:rPr>
              <a:t>kWh</a:t>
            </a:r>
            <a:r>
              <a:rPr lang="lt-LT" sz="2800" dirty="0" smtClean="0">
                <a:latin typeface="Arial Narrow" pitchFamily="34" charset="0"/>
              </a:rPr>
              <a:t>)</a:t>
            </a:r>
          </a:p>
          <a:p>
            <a:pPr marL="45720" indent="0">
              <a:buNone/>
            </a:pPr>
            <a:endParaRPr lang="lt-LT" sz="1800" dirty="0"/>
          </a:p>
        </p:txBody>
      </p:sp>
      <p:pic>
        <p:nvPicPr>
          <p:cNvPr id="3074" name="Picture 2" descr="C:\Users\Aistės\Desktop\4cf4190323eb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" t="18622"/>
          <a:stretch/>
        </p:blipFill>
        <p:spPr bwMode="auto">
          <a:xfrm>
            <a:off x="1835696" y="2276872"/>
            <a:ext cx="5770990" cy="372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1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5529808" cy="732157"/>
          </a:xfrm>
        </p:spPr>
        <p:txBody>
          <a:bodyPr>
            <a:noAutofit/>
          </a:bodyPr>
          <a:lstStyle/>
          <a:p>
            <a:r>
              <a:rPr lang="lt-LT" sz="4400" dirty="0" smtClean="0"/>
              <a:t>Bandymas 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124744"/>
            <a:ext cx="7315200" cy="3539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Arial Narrow" pitchFamily="34" charset="0"/>
              </a:rPr>
              <a:t>Tikslas: Išmatuoti 5 lepučių galią ir palyginti ją su lemputėje pažymėta galia. </a:t>
            </a:r>
          </a:p>
          <a:p>
            <a:pPr marL="0" indent="0">
              <a:buNone/>
            </a:pPr>
            <a:endParaRPr lang="lt-LT" sz="28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lt-LT" sz="2800" dirty="0" smtClean="0">
                <a:latin typeface="Arial Narrow" pitchFamily="34" charset="0"/>
              </a:rPr>
              <a:t>Priemonės: 5 lemputės, </a:t>
            </a:r>
            <a:r>
              <a:rPr lang="lt-LT" sz="2800" dirty="0" err="1" smtClean="0">
                <a:latin typeface="Arial Narrow" pitchFamily="34" charset="0"/>
              </a:rPr>
              <a:t>ampermetras</a:t>
            </a:r>
            <a:r>
              <a:rPr lang="lt-LT" sz="2800" dirty="0" smtClean="0">
                <a:latin typeface="Arial Narrow" pitchFamily="34" charset="0"/>
              </a:rPr>
              <a:t>, </a:t>
            </a:r>
            <a:r>
              <a:rPr lang="lt-LT" sz="2800" dirty="0" err="1" smtClean="0">
                <a:latin typeface="Arial Narrow" pitchFamily="34" charset="0"/>
              </a:rPr>
              <a:t>volmetras</a:t>
            </a:r>
            <a:r>
              <a:rPr lang="lt-LT" sz="2800" dirty="0" smtClean="0">
                <a:latin typeface="Arial Narrow" pitchFamily="34" charset="0"/>
              </a:rPr>
              <a:t>, jungiklis, srovės šaltinis (baterija)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1026" name="Picture 2" descr="C:\Users\Aistės\Downloads\12959410_1127420617291178_1459919501_o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4" b="4274"/>
          <a:stretch/>
        </p:blipFill>
        <p:spPr bwMode="auto">
          <a:xfrm>
            <a:off x="5508104" y="3068960"/>
            <a:ext cx="3516332" cy="367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26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476672"/>
            <a:ext cx="7992888" cy="3539527"/>
          </a:xfrm>
        </p:spPr>
        <p:txBody>
          <a:bodyPr/>
          <a:lstStyle/>
          <a:p>
            <a:pPr marL="45720" indent="0">
              <a:buNone/>
            </a:pPr>
            <a:r>
              <a:rPr lang="lt-LT" sz="2800" b="1" u="sng" dirty="0" smtClean="0">
                <a:latin typeface="Arial Narrow" pitchFamily="34" charset="0"/>
              </a:rPr>
              <a:t>Darbo eiga</a:t>
            </a:r>
            <a:r>
              <a:rPr lang="lt-LT" sz="2800" dirty="0">
                <a:latin typeface="Arial Narrow" pitchFamily="34" charset="0"/>
              </a:rPr>
              <a:t>: Į grandinę susidedančią iš </a:t>
            </a:r>
            <a:r>
              <a:rPr lang="lt-LT" sz="2800" dirty="0" err="1">
                <a:latin typeface="Arial Narrow" pitchFamily="34" charset="0"/>
              </a:rPr>
              <a:t>ampermetro</a:t>
            </a:r>
            <a:r>
              <a:rPr lang="lt-LT" sz="2800" dirty="0">
                <a:latin typeface="Arial Narrow" pitchFamily="34" charset="0"/>
              </a:rPr>
              <a:t>, jungiklio ir srovės šaltinio prijungiame vieną iš </a:t>
            </a:r>
            <a:r>
              <a:rPr lang="lt-LT" sz="2800" dirty="0" smtClean="0">
                <a:latin typeface="Arial Narrow" pitchFamily="34" charset="0"/>
              </a:rPr>
              <a:t>5 </a:t>
            </a:r>
            <a:r>
              <a:rPr lang="lt-LT" sz="2800" dirty="0">
                <a:latin typeface="Arial Narrow" pitchFamily="34" charset="0"/>
              </a:rPr>
              <a:t>lempučių. </a:t>
            </a:r>
            <a:r>
              <a:rPr lang="lt-LT" sz="2800" dirty="0" err="1">
                <a:latin typeface="Arial Narrow" pitchFamily="34" charset="0"/>
              </a:rPr>
              <a:t>Ampermetru</a:t>
            </a:r>
            <a:r>
              <a:rPr lang="lt-LT" sz="2800" dirty="0">
                <a:latin typeface="Arial Narrow" pitchFamily="34" charset="0"/>
              </a:rPr>
              <a:t> išmatuojame srovės stiprį, o </a:t>
            </a:r>
            <a:r>
              <a:rPr lang="lt-LT" sz="2800" dirty="0" smtClean="0">
                <a:latin typeface="Arial Narrow" pitchFamily="34" charset="0"/>
              </a:rPr>
              <a:t>voltmetru </a:t>
            </a:r>
            <a:r>
              <a:rPr lang="lt-LT" sz="2800" dirty="0">
                <a:latin typeface="Arial Narrow" pitchFamily="34" charset="0"/>
              </a:rPr>
              <a:t>– įtampą. Apskaičiuojame elektrinę galią pagal formulę. Tikriname ar ant lemputės parašyta galia atitinka mūsų </a:t>
            </a:r>
            <a:r>
              <a:rPr lang="lt-LT" sz="2800" dirty="0" smtClean="0">
                <a:latin typeface="Arial Narrow" pitchFamily="34" charset="0"/>
              </a:rPr>
              <a:t>išmatuotą.</a:t>
            </a:r>
            <a:endParaRPr lang="lt-LT" sz="2800" dirty="0">
              <a:latin typeface="Arial Narrow" pitchFamily="34" charset="0"/>
            </a:endParaRPr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2050" name="Picture 2" descr="C:\Users\Aistės\Desktop\IMG_20160310_1353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07930"/>
            <a:ext cx="6864762" cy="38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39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Darbo rezultatai</a:t>
            </a:r>
            <a:br>
              <a:rPr lang="lt-LT" dirty="0" smtClean="0"/>
            </a:br>
            <a:endParaRPr lang="lt-LT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373457"/>
              </p:ext>
            </p:extLst>
          </p:nvPr>
        </p:nvGraphicFramePr>
        <p:xfrm>
          <a:off x="323528" y="1556792"/>
          <a:ext cx="8496944" cy="37381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296144"/>
                <a:gridCol w="1003882"/>
                <a:gridCol w="1150013"/>
                <a:gridCol w="1150013"/>
                <a:gridCol w="1232596"/>
                <a:gridCol w="1440160"/>
                <a:gridCol w="1224136"/>
              </a:tblGrid>
              <a:tr h="564756">
                <a:tc>
                  <a:txBody>
                    <a:bodyPr/>
                    <a:lstStyle/>
                    <a:p>
                      <a:r>
                        <a:rPr lang="lt-LT" dirty="0" smtClean="0"/>
                        <a:t>Lemputės</a:t>
                      </a:r>
                      <a:r>
                        <a:rPr lang="lt-LT" baseline="0" dirty="0" smtClean="0"/>
                        <a:t> Nr.</a:t>
                      </a:r>
                      <a:endParaRPr lang="lt-LT" dirty="0"/>
                    </a:p>
                  </a:txBody>
                  <a:tcPr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Įtampa (U)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aseline="0" dirty="0" smtClean="0"/>
                        <a:t>Srovės stipris (I)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baseline="0" dirty="0" smtClean="0"/>
                        <a:t>Galia</a:t>
                      </a:r>
                    </a:p>
                    <a:p>
                      <a:r>
                        <a:rPr lang="lt-LT" baseline="0" dirty="0" smtClean="0"/>
                        <a:t>(P)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Nurodyta įtampa</a:t>
                      </a:r>
                      <a:r>
                        <a:rPr lang="lt-LT" baseline="0" dirty="0" smtClean="0"/>
                        <a:t> (U)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Nurodytas</a:t>
                      </a:r>
                      <a:r>
                        <a:rPr lang="lt-LT" baseline="0" dirty="0" smtClean="0"/>
                        <a:t> srovės stipris (I)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Nurodyta galia</a:t>
                      </a:r>
                    </a:p>
                    <a:p>
                      <a:r>
                        <a:rPr lang="lt-LT" dirty="0" smtClean="0"/>
                        <a:t> (P)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56">
                <a:tc>
                  <a:txBody>
                    <a:bodyPr/>
                    <a:lstStyle/>
                    <a:p>
                      <a:r>
                        <a:rPr lang="lt-LT" dirty="0" smtClean="0"/>
                        <a:t>Nr. 1</a:t>
                      </a:r>
                    </a:p>
                  </a:txBody>
                  <a:tcPr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0,4A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1,6W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0,45A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2,7W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56">
                <a:tc>
                  <a:txBody>
                    <a:bodyPr/>
                    <a:lstStyle/>
                    <a:p>
                      <a:r>
                        <a:rPr lang="lt-LT" dirty="0" smtClean="0"/>
                        <a:t>Nr. 2</a:t>
                      </a:r>
                      <a:endParaRPr lang="lt-LT" dirty="0"/>
                    </a:p>
                  </a:txBody>
                  <a:tcPr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3,5V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0,2A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0,7W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3,5V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0,26A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0,91W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56">
                <a:tc>
                  <a:txBody>
                    <a:bodyPr/>
                    <a:lstStyle/>
                    <a:p>
                      <a:r>
                        <a:rPr lang="lt-LT" dirty="0" smtClean="0"/>
                        <a:t>Nr.3</a:t>
                      </a:r>
                      <a:endParaRPr lang="lt-LT" dirty="0"/>
                    </a:p>
                  </a:txBody>
                  <a:tcPr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4,3V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0,1A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0,43W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0,1A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0,6W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56">
                <a:tc>
                  <a:txBody>
                    <a:bodyPr/>
                    <a:lstStyle/>
                    <a:p>
                      <a:r>
                        <a:rPr lang="lt-LT" dirty="0" smtClean="0"/>
                        <a:t>Nr.4</a:t>
                      </a:r>
                      <a:endParaRPr lang="lt-LT" dirty="0"/>
                    </a:p>
                  </a:txBody>
                  <a:tcPr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4,3V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0,14A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0,60W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2,5V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0,068A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0,17W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756">
                <a:tc>
                  <a:txBody>
                    <a:bodyPr/>
                    <a:lstStyle/>
                    <a:p>
                      <a:r>
                        <a:rPr lang="lt-LT" dirty="0" smtClean="0"/>
                        <a:t>Nr.5</a:t>
                      </a:r>
                      <a:endParaRPr lang="lt-LT" dirty="0"/>
                    </a:p>
                  </a:txBody>
                  <a:tcPr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4,4V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0,06A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0,26W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1,8V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0,1A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0,18W</a:t>
                      </a:r>
                      <a:endParaRPr lang="lt-LT" dirty="0"/>
                    </a:p>
                  </a:txBody>
                  <a:tcPr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65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Išvados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556792"/>
            <a:ext cx="7315200" cy="3539527"/>
          </a:xfrm>
        </p:spPr>
        <p:txBody>
          <a:bodyPr>
            <a:normAutofit fontScale="92500" lnSpcReduction="20000"/>
          </a:bodyPr>
          <a:lstStyle/>
          <a:p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1 lemputės galia didžiausia, o </a:t>
            </a:r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5 lemputės galia mažiausia.</a:t>
            </a:r>
          </a:p>
          <a:p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1 lemputė švietė silpniausiai, nes jai buvo per maža mūsų šaltinio įtampa.</a:t>
            </a:r>
          </a:p>
          <a:p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4 ir </a:t>
            </a:r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5 lemputės švietė labai ryškiai, nes joms teko per didelė galia. Tai yra pavojinga, nes lemputės gali greitai perdegti.</a:t>
            </a:r>
          </a:p>
          <a:p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2 ir </a:t>
            </a:r>
            <a:r>
              <a:rPr lang="lt-LT" sz="3000" dirty="0" err="1" smtClean="0">
                <a:latin typeface="Arial Narrow" pitchFamily="34" charset="0"/>
              </a:rPr>
              <a:t>Nr</a:t>
            </a:r>
            <a:r>
              <a:rPr lang="lt-LT" sz="3000" dirty="0" smtClean="0">
                <a:latin typeface="Arial Narrow" pitchFamily="34" charset="0"/>
              </a:rPr>
              <a:t>. 3 lemputės </a:t>
            </a:r>
            <a:r>
              <a:rPr lang="lt-LT" sz="3000" dirty="0" smtClean="0">
                <a:latin typeface="Angsana New" pitchFamily="18" charset="-34"/>
                <a:cs typeface="Angsana New" pitchFamily="18" charset="-34"/>
              </a:rPr>
              <a:t>švietė</a:t>
            </a:r>
            <a:r>
              <a:rPr lang="lt-LT" sz="3000" dirty="0" smtClean="0">
                <a:latin typeface="Arial Narrow" pitchFamily="34" charset="0"/>
              </a:rPr>
              <a:t> normaliai, nes jų galia beveik atitiko ant lemputės nurodytas galias.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8218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315200" cy="1154097"/>
          </a:xfrm>
        </p:spPr>
        <p:txBody>
          <a:bodyPr>
            <a:normAutofit/>
          </a:bodyPr>
          <a:lstStyle/>
          <a:p>
            <a:r>
              <a:rPr lang="lt-LT" sz="4400" dirty="0" smtClean="0"/>
              <a:t>Tyrimas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844824"/>
            <a:ext cx="7920880" cy="3539527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lt-LT" sz="2800" dirty="0" smtClean="0">
                <a:solidFill>
                  <a:srgbClr val="FF0000"/>
                </a:solidFill>
              </a:rPr>
              <a:t>Tikslas: </a:t>
            </a:r>
            <a:r>
              <a:rPr lang="lt-LT" sz="2800" dirty="0" smtClean="0"/>
              <a:t>Mūsų šeimose yra po 3</a:t>
            </a:r>
            <a:r>
              <a:rPr lang="en-US" sz="2800" dirty="0" smtClean="0"/>
              <a:t> </a:t>
            </a:r>
            <a:r>
              <a:rPr lang="lt-LT" sz="2800" dirty="0" smtClean="0"/>
              <a:t>narius (mama, tėtis ir vaikas). Nusprendėme patyrinėti įvairius virdulius. Sužinoti, kuris mums tiktų labiausiai pagal talpą, užvirimo greitį, elektros sunaudojimą bei kainą. </a:t>
            </a:r>
            <a:endParaRPr lang="en-US" sz="2800" dirty="0" smtClean="0"/>
          </a:p>
          <a:p>
            <a:pPr marL="45720" indent="0">
              <a:buNone/>
            </a:pPr>
            <a:r>
              <a:rPr lang="en-US" sz="2800" dirty="0" err="1" smtClean="0">
                <a:solidFill>
                  <a:srgbClr val="FF0000"/>
                </a:solidFill>
              </a:rPr>
              <a:t>Tyrimo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eiga</a:t>
            </a:r>
            <a:r>
              <a:rPr lang="en-US" sz="2800" dirty="0" smtClean="0">
                <a:solidFill>
                  <a:srgbClr val="FF0000"/>
                </a:solidFill>
              </a:rPr>
              <a:t>: </a:t>
            </a:r>
            <a:r>
              <a:rPr lang="en-US" sz="2800" dirty="0" err="1" smtClean="0"/>
              <a:t>Internetin</a:t>
            </a:r>
            <a:r>
              <a:rPr lang="lt-LT" sz="2800" dirty="0" err="1" smtClean="0"/>
              <a:t>ėje</a:t>
            </a:r>
            <a:r>
              <a:rPr lang="lt-LT" sz="2800" dirty="0" smtClean="0"/>
              <a:t> parduotuvėje pasirinkome penkis virdulius ir išnagrinėjome jų parametrus, apskaičiavome kiek energijos jis suvartotų per mėnesį, metus ir kiek tai kainuotų.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87720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6195" y="836712"/>
            <a:ext cx="8712968" cy="543269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lt-LT" sz="2400" b="1" dirty="0">
                <a:solidFill>
                  <a:schemeClr val="tx2"/>
                </a:solidFill>
              </a:rPr>
              <a:t>Virdulys DELONGHI KBOV 2001BG</a:t>
            </a:r>
          </a:p>
          <a:p>
            <a:pPr marL="45720" indent="0">
              <a:buNone/>
            </a:pPr>
            <a:r>
              <a:rPr lang="en-US" sz="2400" dirty="0" err="1"/>
              <a:t>Galingumas</a:t>
            </a:r>
            <a:r>
              <a:rPr lang="en-US" sz="2400" dirty="0"/>
              <a:t> (W)  </a:t>
            </a:r>
            <a:r>
              <a:rPr lang="en-US" sz="2400" dirty="0" smtClean="0"/>
              <a:t>2000W</a:t>
            </a:r>
            <a:r>
              <a:rPr lang="lt-LT" sz="2400" dirty="0" smtClean="0"/>
              <a:t>         Įtampa </a:t>
            </a:r>
            <a:r>
              <a:rPr lang="lt-LT" sz="2400" dirty="0"/>
              <a:t>(V)    </a:t>
            </a:r>
            <a:r>
              <a:rPr lang="en-US" sz="2400" dirty="0" smtClean="0"/>
              <a:t>220V</a:t>
            </a:r>
            <a:endParaRPr lang="en-US" sz="2400" dirty="0"/>
          </a:p>
          <a:p>
            <a:pPr marL="45720" indent="0">
              <a:buNone/>
            </a:pPr>
            <a:r>
              <a:rPr lang="en-US" sz="2400" dirty="0" err="1" smtClean="0"/>
              <a:t>Srov</a:t>
            </a:r>
            <a:r>
              <a:rPr lang="lt-LT" sz="2400" dirty="0"/>
              <a:t>ės </a:t>
            </a:r>
            <a:r>
              <a:rPr lang="lt-LT" sz="2400" dirty="0" err="1"/>
              <a:t>stipris(A</a:t>
            </a:r>
            <a:r>
              <a:rPr lang="lt-LT" sz="2400" dirty="0"/>
              <a:t>)  </a:t>
            </a:r>
            <a:r>
              <a:rPr lang="lt-LT" sz="2400" dirty="0" smtClean="0"/>
              <a:t>9.</a:t>
            </a:r>
            <a:r>
              <a:rPr lang="en-US" sz="2400" dirty="0" smtClean="0"/>
              <a:t>1A</a:t>
            </a:r>
            <a:r>
              <a:rPr lang="lt-LT" sz="2400" dirty="0" smtClean="0"/>
              <a:t>             </a:t>
            </a:r>
            <a:r>
              <a:rPr lang="en-US" sz="2400" dirty="0" err="1" smtClean="0"/>
              <a:t>Var</a:t>
            </a:r>
            <a:r>
              <a:rPr lang="lt-LT" sz="2400" dirty="0" err="1"/>
              <a:t>ža</a:t>
            </a:r>
            <a:r>
              <a:rPr lang="lt-LT" sz="2400" dirty="0"/>
              <a:t>(</a:t>
            </a:r>
            <a:r>
              <a:rPr lang="el-GR" sz="2400" dirty="0"/>
              <a:t>Ω</a:t>
            </a:r>
            <a:r>
              <a:rPr lang="lt-LT" sz="2400" dirty="0"/>
              <a:t>)     </a:t>
            </a:r>
            <a:r>
              <a:rPr lang="lt-LT" sz="2400" dirty="0" smtClean="0"/>
              <a:t>  </a:t>
            </a:r>
            <a:r>
              <a:rPr lang="en-US" sz="2400" dirty="0" smtClean="0"/>
              <a:t>24.18</a:t>
            </a:r>
            <a:r>
              <a:rPr lang="el-GR" sz="2400" dirty="0"/>
              <a:t>Ω</a:t>
            </a:r>
            <a:endParaRPr lang="en-US" sz="2400" dirty="0"/>
          </a:p>
          <a:p>
            <a:pPr marL="45720" indent="0">
              <a:buNone/>
            </a:pPr>
            <a:r>
              <a:rPr lang="en-US" sz="2400" dirty="0" err="1" smtClean="0"/>
              <a:t>Sunaudoja</a:t>
            </a:r>
            <a:r>
              <a:rPr lang="en-US" sz="2400" dirty="0" smtClean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1h? 2kWh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</a:t>
            </a:r>
            <a:r>
              <a:rPr lang="en-US" sz="2400" dirty="0"/>
              <a:t>1h? 0,258Eu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mėnesį dirba?              </a:t>
            </a:r>
            <a:r>
              <a:rPr lang="en-US" sz="2400" dirty="0"/>
              <a:t>10h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20kWh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 per  </a:t>
            </a:r>
            <a:r>
              <a:rPr lang="en-US" sz="2400" dirty="0"/>
              <a:t>1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2.58Eu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 metus dirba?  </a:t>
            </a:r>
            <a:r>
              <a:rPr lang="en-US" sz="2400" dirty="0"/>
              <a:t>120h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</a:t>
            </a:r>
            <a:r>
              <a:rPr lang="en-US" sz="2400" dirty="0" err="1"/>
              <a:t>metus</a:t>
            </a:r>
            <a:r>
              <a:rPr lang="en-US" sz="2400" dirty="0"/>
              <a:t>?  240kWh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metus?    </a:t>
            </a:r>
            <a:r>
              <a:rPr lang="en-US" sz="2400" dirty="0"/>
              <a:t>30.96Eu</a:t>
            </a:r>
            <a:endParaRPr lang="lt-LT" sz="24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3918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332656"/>
            <a:ext cx="8050088" cy="576063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400" b="1" dirty="0">
                <a:solidFill>
                  <a:schemeClr val="tx2"/>
                </a:solidFill>
              </a:rPr>
              <a:t>Virdulys STOLLAR BKE820</a:t>
            </a:r>
          </a:p>
          <a:p>
            <a:pPr marL="45720" indent="0">
              <a:buNone/>
            </a:pPr>
            <a:r>
              <a:rPr lang="en-US" sz="2400" dirty="0" err="1"/>
              <a:t>Galingumas</a:t>
            </a:r>
            <a:r>
              <a:rPr lang="en-US" sz="2400" dirty="0"/>
              <a:t> (W)  </a:t>
            </a:r>
            <a:r>
              <a:rPr lang="lt-LT" sz="2400" dirty="0"/>
              <a:t>2400</a:t>
            </a:r>
            <a:r>
              <a:rPr lang="en-US" sz="2400" dirty="0" smtClean="0"/>
              <a:t>W</a:t>
            </a:r>
            <a:r>
              <a:rPr lang="lt-LT" sz="2400" dirty="0" smtClean="0"/>
              <a:t>            Įtampa </a:t>
            </a:r>
            <a:r>
              <a:rPr lang="lt-LT" sz="2400" dirty="0"/>
              <a:t>(V)             </a:t>
            </a:r>
            <a:r>
              <a:rPr lang="en-US" sz="2400" dirty="0"/>
              <a:t>220V</a:t>
            </a:r>
          </a:p>
          <a:p>
            <a:pPr marL="45720" indent="0">
              <a:buNone/>
            </a:pPr>
            <a:r>
              <a:rPr lang="en-US" sz="2400" dirty="0" err="1" smtClean="0"/>
              <a:t>Srov</a:t>
            </a:r>
            <a:r>
              <a:rPr lang="lt-LT" sz="2400" dirty="0"/>
              <a:t>ės </a:t>
            </a:r>
            <a:r>
              <a:rPr lang="lt-LT" sz="2400" dirty="0" err="1"/>
              <a:t>stipris(A</a:t>
            </a:r>
            <a:r>
              <a:rPr lang="lt-LT" sz="2400" dirty="0"/>
              <a:t>)   </a:t>
            </a:r>
            <a:r>
              <a:rPr lang="en-US" sz="2400" dirty="0" smtClean="0"/>
              <a:t>10.91A</a:t>
            </a:r>
            <a:r>
              <a:rPr lang="lt-LT" sz="2400" dirty="0" smtClean="0"/>
              <a:t>           </a:t>
            </a:r>
            <a:r>
              <a:rPr lang="en-US" sz="2400" dirty="0" err="1" smtClean="0"/>
              <a:t>Var</a:t>
            </a:r>
            <a:r>
              <a:rPr lang="lt-LT" sz="2400" dirty="0" err="1"/>
              <a:t>ža</a:t>
            </a:r>
            <a:r>
              <a:rPr lang="lt-LT" sz="2400" dirty="0"/>
              <a:t>(</a:t>
            </a:r>
            <a:r>
              <a:rPr lang="el-GR" sz="2400" dirty="0"/>
              <a:t>Ω</a:t>
            </a:r>
            <a:r>
              <a:rPr lang="lt-LT" sz="2400" dirty="0"/>
              <a:t>)                 </a:t>
            </a:r>
            <a:r>
              <a:rPr lang="en-US" sz="2400" dirty="0"/>
              <a:t>20.17</a:t>
            </a:r>
            <a:r>
              <a:rPr lang="el-GR" sz="2400" dirty="0"/>
              <a:t>Ω</a:t>
            </a:r>
            <a:endParaRPr lang="en-US" sz="2400" dirty="0"/>
          </a:p>
          <a:p>
            <a:pPr marL="45720" indent="0">
              <a:buNone/>
            </a:pPr>
            <a:r>
              <a:rPr lang="en-US" sz="2400" dirty="0" err="1" smtClean="0"/>
              <a:t>Sunaudoja</a:t>
            </a:r>
            <a:r>
              <a:rPr lang="en-US" sz="2400" dirty="0" smtClean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1h? 2.4kWh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</a:t>
            </a:r>
            <a:r>
              <a:rPr lang="en-US" sz="2400" dirty="0"/>
              <a:t>1h? 0,31Eu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mėnesį dirba?              </a:t>
            </a:r>
            <a:r>
              <a:rPr lang="en-US" sz="2400" dirty="0"/>
              <a:t>10h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24kWh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 per  </a:t>
            </a:r>
            <a:r>
              <a:rPr lang="en-US" sz="2400" dirty="0"/>
              <a:t>1 m</a:t>
            </a:r>
            <a:r>
              <a:rPr lang="lt-LT" sz="2400" dirty="0" err="1"/>
              <a:t>ėnesį</a:t>
            </a:r>
            <a:r>
              <a:rPr lang="lt-LT" sz="2400" dirty="0"/>
              <a:t>?  </a:t>
            </a:r>
            <a:r>
              <a:rPr lang="en-US" sz="2400" dirty="0"/>
              <a:t>3.1Eu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 metus dirba?  </a:t>
            </a:r>
            <a:r>
              <a:rPr lang="en-US" sz="2400" dirty="0"/>
              <a:t>120h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</a:t>
            </a:r>
            <a:r>
              <a:rPr lang="en-US" sz="2400" dirty="0" err="1"/>
              <a:t>metus</a:t>
            </a:r>
            <a:r>
              <a:rPr lang="en-US" sz="2400" dirty="0"/>
              <a:t>?  288kWh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metus?    </a:t>
            </a:r>
            <a:r>
              <a:rPr lang="en-US" sz="2400" dirty="0"/>
              <a:t>37.2Eu</a:t>
            </a:r>
            <a:endParaRPr lang="lt-LT" sz="24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7724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908720"/>
            <a:ext cx="7690048" cy="540064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400" b="1" dirty="0">
                <a:solidFill>
                  <a:schemeClr val="tx2"/>
                </a:solidFill>
              </a:rPr>
              <a:t>Virdulys BRAUN WK300 </a:t>
            </a:r>
            <a:endParaRPr lang="en-US" sz="24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sz="2400" dirty="0" err="1"/>
              <a:t>Galingumas</a:t>
            </a:r>
            <a:r>
              <a:rPr lang="en-US" sz="2400" dirty="0"/>
              <a:t> (W)   </a:t>
            </a:r>
            <a:r>
              <a:rPr lang="lt-LT" sz="2400" dirty="0"/>
              <a:t>2200</a:t>
            </a:r>
            <a:r>
              <a:rPr lang="en-US" sz="2400" dirty="0" smtClean="0"/>
              <a:t>W</a:t>
            </a:r>
            <a:r>
              <a:rPr lang="lt-LT" sz="2400" dirty="0" smtClean="0"/>
              <a:t>      Įtampa </a:t>
            </a:r>
            <a:r>
              <a:rPr lang="lt-LT" sz="2400" dirty="0"/>
              <a:t>(V)             </a:t>
            </a:r>
            <a:r>
              <a:rPr lang="en-US" sz="2400" dirty="0"/>
              <a:t>220V</a:t>
            </a:r>
          </a:p>
          <a:p>
            <a:pPr marL="45720" indent="0">
              <a:buNone/>
            </a:pPr>
            <a:r>
              <a:rPr lang="en-US" sz="2400" dirty="0" err="1" smtClean="0"/>
              <a:t>Srov</a:t>
            </a:r>
            <a:r>
              <a:rPr lang="lt-LT" sz="2400" dirty="0"/>
              <a:t>ės </a:t>
            </a:r>
            <a:r>
              <a:rPr lang="lt-LT" sz="2400" dirty="0" err="1"/>
              <a:t>stipris(A</a:t>
            </a:r>
            <a:r>
              <a:rPr lang="lt-LT" sz="2400" dirty="0"/>
              <a:t>)   </a:t>
            </a:r>
            <a:r>
              <a:rPr lang="en-US" sz="2400" dirty="0" smtClean="0"/>
              <a:t>10A</a:t>
            </a:r>
            <a:r>
              <a:rPr lang="lt-LT" sz="2400" dirty="0" smtClean="0"/>
              <a:t>           </a:t>
            </a:r>
            <a:r>
              <a:rPr lang="en-US" sz="2400" dirty="0" err="1" smtClean="0"/>
              <a:t>Var</a:t>
            </a:r>
            <a:r>
              <a:rPr lang="lt-LT" sz="2400" dirty="0" err="1"/>
              <a:t>ža</a:t>
            </a:r>
            <a:r>
              <a:rPr lang="lt-LT" sz="2400" dirty="0"/>
              <a:t>(</a:t>
            </a:r>
            <a:r>
              <a:rPr lang="el-GR" sz="2400" dirty="0"/>
              <a:t>Ω</a:t>
            </a:r>
            <a:r>
              <a:rPr lang="lt-LT" sz="2400" dirty="0"/>
              <a:t>)                 </a:t>
            </a:r>
            <a:r>
              <a:rPr lang="en-US" sz="2400" dirty="0"/>
              <a:t>22</a:t>
            </a:r>
            <a:r>
              <a:rPr lang="el-GR" sz="2400" dirty="0"/>
              <a:t>Ω</a:t>
            </a:r>
            <a:endParaRPr lang="en-US" sz="2400" dirty="0"/>
          </a:p>
          <a:p>
            <a:pPr marL="45720" indent="0">
              <a:buNone/>
            </a:pPr>
            <a:r>
              <a:rPr lang="en-US" sz="2400" dirty="0" err="1" smtClean="0"/>
              <a:t>Sunaudoja</a:t>
            </a:r>
            <a:r>
              <a:rPr lang="en-US" sz="2400" dirty="0" smtClean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1h? 2.2kWh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</a:t>
            </a:r>
            <a:r>
              <a:rPr lang="en-US" sz="2400" dirty="0"/>
              <a:t>1h? 0,28Eu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mėnesį dirba?              </a:t>
            </a:r>
            <a:r>
              <a:rPr lang="en-US" sz="2400" dirty="0"/>
              <a:t>10h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22kWh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 per  </a:t>
            </a:r>
            <a:r>
              <a:rPr lang="en-US" sz="2400" dirty="0"/>
              <a:t>1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2.8Eu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 metus dirba?  </a:t>
            </a:r>
            <a:r>
              <a:rPr lang="en-US" sz="2400" dirty="0"/>
              <a:t>120h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</a:t>
            </a:r>
            <a:r>
              <a:rPr lang="en-US" sz="2400" dirty="0" err="1"/>
              <a:t>metus</a:t>
            </a:r>
            <a:r>
              <a:rPr lang="en-US" sz="2400" dirty="0"/>
              <a:t>?  264kWh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metus?    </a:t>
            </a:r>
            <a:r>
              <a:rPr lang="en-US" sz="2400" dirty="0"/>
              <a:t>34.06Eu</a:t>
            </a:r>
            <a:endParaRPr lang="lt-LT" sz="24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790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836713"/>
            <a:ext cx="7834064" cy="54726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400" b="1" dirty="0">
                <a:solidFill>
                  <a:schemeClr val="tx2"/>
                </a:solidFill>
              </a:rPr>
              <a:t>Virdulys KENWOOD JKP250</a:t>
            </a:r>
            <a:endParaRPr lang="en-US" sz="24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sz="2400" dirty="0" err="1"/>
              <a:t>Galingumas</a:t>
            </a:r>
            <a:r>
              <a:rPr lang="en-US" sz="2400" dirty="0"/>
              <a:t> (W)   </a:t>
            </a:r>
            <a:r>
              <a:rPr lang="en-US" sz="2400" dirty="0" smtClean="0"/>
              <a:t>650W</a:t>
            </a:r>
            <a:r>
              <a:rPr lang="lt-LT" sz="2400" dirty="0" smtClean="0"/>
              <a:t>     Įtampa </a:t>
            </a:r>
            <a:r>
              <a:rPr lang="lt-LT" sz="2400" dirty="0"/>
              <a:t>(V)             </a:t>
            </a:r>
            <a:r>
              <a:rPr lang="en-US" sz="2400" dirty="0"/>
              <a:t>220V</a:t>
            </a:r>
          </a:p>
          <a:p>
            <a:pPr marL="45720" indent="0">
              <a:buNone/>
            </a:pPr>
            <a:r>
              <a:rPr lang="en-US" sz="2400" dirty="0" err="1" smtClean="0"/>
              <a:t>Srov</a:t>
            </a:r>
            <a:r>
              <a:rPr lang="lt-LT" sz="2400" dirty="0"/>
              <a:t>ės </a:t>
            </a:r>
            <a:r>
              <a:rPr lang="lt-LT" sz="2400" dirty="0" err="1"/>
              <a:t>stipris(A</a:t>
            </a:r>
            <a:r>
              <a:rPr lang="lt-LT" sz="2400" dirty="0"/>
              <a:t>)   </a:t>
            </a:r>
            <a:r>
              <a:rPr lang="en-US" sz="2400" dirty="0" smtClean="0"/>
              <a:t>2.95A</a:t>
            </a:r>
            <a:r>
              <a:rPr lang="lt-LT" sz="2400" dirty="0" smtClean="0"/>
              <a:t>     </a:t>
            </a:r>
            <a:r>
              <a:rPr lang="en-US" sz="2400" dirty="0" err="1" smtClean="0"/>
              <a:t>Var</a:t>
            </a:r>
            <a:r>
              <a:rPr lang="lt-LT" sz="2400" dirty="0" err="1"/>
              <a:t>ža</a:t>
            </a:r>
            <a:r>
              <a:rPr lang="lt-LT" sz="2400" dirty="0"/>
              <a:t>(</a:t>
            </a:r>
            <a:r>
              <a:rPr lang="el-GR" sz="2400" dirty="0"/>
              <a:t>Ω</a:t>
            </a:r>
            <a:r>
              <a:rPr lang="lt-LT" sz="2400" dirty="0"/>
              <a:t>)                 </a:t>
            </a:r>
            <a:r>
              <a:rPr lang="en-US" sz="2400" dirty="0"/>
              <a:t>74.58</a:t>
            </a:r>
            <a:r>
              <a:rPr lang="el-GR" sz="2400" dirty="0"/>
              <a:t>Ω</a:t>
            </a:r>
            <a:endParaRPr lang="en-US" sz="2400" dirty="0"/>
          </a:p>
          <a:p>
            <a:pPr marL="45720" indent="0">
              <a:buNone/>
            </a:pPr>
            <a:r>
              <a:rPr lang="en-US" sz="2400" dirty="0" err="1" smtClean="0"/>
              <a:t>Sunaudoja</a:t>
            </a:r>
            <a:r>
              <a:rPr lang="en-US" sz="2400" dirty="0" smtClean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1h? 0.65kWh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</a:t>
            </a:r>
            <a:r>
              <a:rPr lang="en-US" sz="2400" dirty="0"/>
              <a:t>1h? 0,08Eu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mėnesį dirba?              </a:t>
            </a:r>
            <a:r>
              <a:rPr lang="en-US" sz="2400" dirty="0"/>
              <a:t>10h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6.5kWh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 per  </a:t>
            </a:r>
            <a:r>
              <a:rPr lang="en-US" sz="2400" dirty="0"/>
              <a:t>1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0,8Eu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 metus dirba?  </a:t>
            </a:r>
            <a:r>
              <a:rPr lang="en-US" sz="2400" dirty="0"/>
              <a:t>120h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</a:t>
            </a:r>
            <a:r>
              <a:rPr lang="en-US" sz="2400" dirty="0" err="1"/>
              <a:t>metus</a:t>
            </a:r>
            <a:r>
              <a:rPr lang="en-US" sz="2400" dirty="0"/>
              <a:t>?  78kWh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metus?    </a:t>
            </a:r>
            <a:r>
              <a:rPr lang="en-US" sz="2400" dirty="0"/>
              <a:t>9.6Eu</a:t>
            </a:r>
            <a:endParaRPr lang="lt-LT" sz="2400" dirty="0"/>
          </a:p>
          <a:p>
            <a:pPr marL="4572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6538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836712"/>
            <a:ext cx="7906072" cy="54726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400" b="1" dirty="0">
                <a:solidFill>
                  <a:schemeClr val="tx2"/>
                </a:solidFill>
              </a:rPr>
              <a:t>Virdulys SCARLETT SC EK24C01 </a:t>
            </a:r>
            <a:endParaRPr lang="en-US" sz="24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n-US" sz="2400" dirty="0" err="1"/>
              <a:t>Galingumas</a:t>
            </a:r>
            <a:r>
              <a:rPr lang="en-US" sz="2400" dirty="0"/>
              <a:t> (W) </a:t>
            </a:r>
            <a:r>
              <a:rPr lang="lt-LT" sz="2400" dirty="0"/>
              <a:t>1600</a:t>
            </a:r>
            <a:r>
              <a:rPr lang="en-US" sz="2400" dirty="0" smtClean="0"/>
              <a:t>W</a:t>
            </a:r>
            <a:r>
              <a:rPr lang="lt-LT" sz="2400" dirty="0" smtClean="0"/>
              <a:t>     Įtampa </a:t>
            </a:r>
            <a:r>
              <a:rPr lang="lt-LT" sz="2400" dirty="0"/>
              <a:t>(V)             </a:t>
            </a:r>
            <a:r>
              <a:rPr lang="en-US" sz="2400" dirty="0"/>
              <a:t>220V</a:t>
            </a:r>
          </a:p>
          <a:p>
            <a:pPr marL="45720" indent="0">
              <a:buNone/>
            </a:pPr>
            <a:r>
              <a:rPr lang="en-US" sz="2400" dirty="0" err="1" smtClean="0"/>
              <a:t>Srov</a:t>
            </a:r>
            <a:r>
              <a:rPr lang="lt-LT" sz="2400" dirty="0"/>
              <a:t>ės </a:t>
            </a:r>
            <a:r>
              <a:rPr lang="lt-LT" sz="2400" dirty="0" err="1"/>
              <a:t>stipris(A</a:t>
            </a:r>
            <a:r>
              <a:rPr lang="lt-LT" sz="2400" dirty="0"/>
              <a:t>)   </a:t>
            </a:r>
            <a:r>
              <a:rPr lang="en-US" sz="2400" dirty="0" smtClean="0"/>
              <a:t>7.27A</a:t>
            </a:r>
            <a:r>
              <a:rPr lang="lt-LT" sz="2400" dirty="0" smtClean="0"/>
              <a:t>     </a:t>
            </a:r>
            <a:r>
              <a:rPr lang="en-US" sz="2400" dirty="0" err="1" smtClean="0"/>
              <a:t>Var</a:t>
            </a:r>
            <a:r>
              <a:rPr lang="lt-LT" sz="2400" dirty="0" err="1"/>
              <a:t>ža</a:t>
            </a:r>
            <a:r>
              <a:rPr lang="lt-LT" sz="2400" dirty="0"/>
              <a:t>(</a:t>
            </a:r>
            <a:r>
              <a:rPr lang="el-GR" sz="2400" dirty="0"/>
              <a:t>Ω</a:t>
            </a:r>
            <a:r>
              <a:rPr lang="lt-LT" sz="2400" dirty="0"/>
              <a:t>)                 </a:t>
            </a:r>
            <a:r>
              <a:rPr lang="en-US" sz="2400" dirty="0"/>
              <a:t>30.26</a:t>
            </a:r>
            <a:r>
              <a:rPr lang="el-GR" sz="2400" dirty="0"/>
              <a:t>Ω</a:t>
            </a:r>
            <a:endParaRPr lang="en-US" sz="2400" dirty="0"/>
          </a:p>
          <a:p>
            <a:pPr marL="45720" indent="0">
              <a:buNone/>
            </a:pPr>
            <a:r>
              <a:rPr lang="en-US" sz="2400" dirty="0" err="1" smtClean="0"/>
              <a:t>Sunaudoja</a:t>
            </a:r>
            <a:r>
              <a:rPr lang="en-US" sz="2400" dirty="0" smtClean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1h? 1.6kWh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</a:t>
            </a:r>
            <a:r>
              <a:rPr lang="en-US" sz="2400" dirty="0"/>
              <a:t>1h? 0,21Eu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mėnesį dirba?              </a:t>
            </a:r>
            <a:r>
              <a:rPr lang="en-US" sz="2400" dirty="0"/>
              <a:t>10h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16kWh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 per  </a:t>
            </a:r>
            <a:r>
              <a:rPr lang="en-US" sz="2400" dirty="0"/>
              <a:t>1 m</a:t>
            </a:r>
            <a:r>
              <a:rPr lang="lt-LT" sz="2400" dirty="0" err="1"/>
              <a:t>ėnesį</a:t>
            </a:r>
            <a:r>
              <a:rPr lang="lt-LT" sz="2400" dirty="0"/>
              <a:t>? </a:t>
            </a:r>
            <a:r>
              <a:rPr lang="en-US" sz="2400" dirty="0"/>
              <a:t>2.1Eu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valand</a:t>
            </a:r>
            <a:r>
              <a:rPr lang="lt-LT" sz="2400" dirty="0"/>
              <a:t>ų per  metus dirba?  </a:t>
            </a:r>
            <a:r>
              <a:rPr lang="en-US" sz="2400" dirty="0"/>
              <a:t>120h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suvartoja</a:t>
            </a:r>
            <a:r>
              <a:rPr lang="en-US" sz="2400" dirty="0"/>
              <a:t> </a:t>
            </a:r>
            <a:r>
              <a:rPr lang="en-US" sz="2400" dirty="0" err="1"/>
              <a:t>elektros</a:t>
            </a:r>
            <a:r>
              <a:rPr lang="en-US" sz="2400" dirty="0"/>
              <a:t> </a:t>
            </a:r>
            <a:r>
              <a:rPr lang="en-US" sz="2400" dirty="0" err="1"/>
              <a:t>energijos</a:t>
            </a:r>
            <a:r>
              <a:rPr lang="en-US" sz="2400" dirty="0"/>
              <a:t> per </a:t>
            </a:r>
            <a:r>
              <a:rPr lang="en-US" sz="2400" dirty="0" err="1"/>
              <a:t>metus</a:t>
            </a:r>
            <a:r>
              <a:rPr lang="en-US" sz="2400" dirty="0"/>
              <a:t>?  192kWh</a:t>
            </a:r>
          </a:p>
          <a:p>
            <a:pPr marL="45720" indent="0">
              <a:buNone/>
            </a:pPr>
            <a:r>
              <a:rPr lang="en-US" sz="2400" dirty="0" err="1"/>
              <a:t>Kiek</a:t>
            </a:r>
            <a:r>
              <a:rPr lang="en-US" sz="2400" dirty="0"/>
              <a:t> </a:t>
            </a:r>
            <a:r>
              <a:rPr lang="en-US" sz="2400" dirty="0" err="1"/>
              <a:t>kainuot</a:t>
            </a:r>
            <a:r>
              <a:rPr lang="lt-LT" sz="2400" dirty="0"/>
              <a:t>ų suvartota energija per metus?    </a:t>
            </a:r>
            <a:r>
              <a:rPr lang="en-US" sz="2400" dirty="0"/>
              <a:t>25.2Eu</a:t>
            </a:r>
            <a:endParaRPr lang="lt-LT" sz="2400" dirty="0"/>
          </a:p>
          <a:p>
            <a:pPr marL="4572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175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315200" cy="1154097"/>
          </a:xfrm>
        </p:spPr>
        <p:txBody>
          <a:bodyPr>
            <a:normAutofit/>
          </a:bodyPr>
          <a:lstStyle/>
          <a:p>
            <a:r>
              <a:rPr lang="lt-LT" sz="4400" dirty="0" smtClean="0"/>
              <a:t>Išvada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2348880"/>
            <a:ext cx="7315200" cy="3539527"/>
          </a:xfrm>
        </p:spPr>
        <p:txBody>
          <a:bodyPr/>
          <a:lstStyle/>
          <a:p>
            <a:pPr marL="45720" indent="0">
              <a:buNone/>
            </a:pPr>
            <a:r>
              <a:rPr lang="lt-LT" sz="2800" dirty="0" smtClean="0"/>
              <a:t>Mūsų šeimos rinktųsi virdulį </a:t>
            </a:r>
            <a:r>
              <a:rPr lang="lt-LT" sz="2800" b="1" dirty="0" smtClean="0"/>
              <a:t>BRAUN WK300, </a:t>
            </a:r>
            <a:r>
              <a:rPr lang="lt-LT" sz="2800" dirty="0" smtClean="0"/>
              <a:t>nes jame vanduo greitai užvirtų, todėl nereiktų skubant nervintis. Išlaikymo kaina tenkina mūsų poreikius.</a:t>
            </a:r>
            <a:endParaRPr lang="en-US" sz="2800" b="1" dirty="0" smtClean="0"/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699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404665"/>
            <a:ext cx="73152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lt-LT" sz="9600" dirty="0" smtClean="0">
                <a:solidFill>
                  <a:schemeClr val="tx2"/>
                </a:solidFill>
              </a:rPr>
              <a:t>Testas</a:t>
            </a:r>
          </a:p>
          <a:p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2564904"/>
            <a:ext cx="541972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9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76405" y="555159"/>
            <a:ext cx="7315200" cy="1154097"/>
          </a:xfrm>
        </p:spPr>
        <p:txBody>
          <a:bodyPr>
            <a:normAutofit/>
          </a:bodyPr>
          <a:lstStyle/>
          <a:p>
            <a:r>
              <a:rPr lang="lt-LT" sz="4400" dirty="0" smtClean="0"/>
              <a:t>1. Kam lygi elektrinė galia?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916832"/>
            <a:ext cx="7315200" cy="3539527"/>
          </a:xfrm>
        </p:spPr>
        <p:txBody>
          <a:bodyPr>
            <a:normAutofit lnSpcReduction="10000"/>
          </a:bodyPr>
          <a:lstStyle/>
          <a:p>
            <a:pPr marL="502920" indent="-457200">
              <a:buAutoNum type="alphaUcPeriod"/>
            </a:pPr>
            <a:r>
              <a:rPr lang="lt-LT" sz="2800" dirty="0" smtClean="0"/>
              <a:t>Elektros srovės darbas padaugintas iš laiko.</a:t>
            </a:r>
          </a:p>
          <a:p>
            <a:pPr marL="502920" indent="-457200">
              <a:buAutoNum type="alphaUcPeriod"/>
            </a:pPr>
            <a:r>
              <a:rPr lang="lt-LT" sz="2800" dirty="0" smtClean="0"/>
              <a:t>Elektros </a:t>
            </a:r>
            <a:r>
              <a:rPr lang="lt-LT" sz="2800" dirty="0"/>
              <a:t>srovės darbas atliktas per vienetinį laiką</a:t>
            </a:r>
            <a:r>
              <a:rPr lang="lt-LT" sz="2800" dirty="0" smtClean="0"/>
              <a:t>.</a:t>
            </a:r>
          </a:p>
          <a:p>
            <a:pPr marL="502920" indent="-457200">
              <a:buAutoNum type="alphaUcPeriod"/>
            </a:pPr>
            <a:r>
              <a:rPr lang="lt-LT" sz="2800" dirty="0" smtClean="0"/>
              <a:t>Elektrinė įtampa padalinta iš srovės stiprio.</a:t>
            </a:r>
          </a:p>
          <a:p>
            <a:pPr marL="502920" indent="-457200">
              <a:buAutoNum type="alphaUcPeriod"/>
            </a:pPr>
            <a:r>
              <a:rPr lang="lt-LT" sz="2800" dirty="0" smtClean="0"/>
              <a:t>Elektros srovės darbas padaugintas iš įtampos.</a:t>
            </a:r>
          </a:p>
          <a:p>
            <a:pPr marL="502920" indent="-457200">
              <a:buAutoNum type="alphaUcPeriod"/>
            </a:pP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094433"/>
            <a:ext cx="1784102" cy="1729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61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2. Kokia raide žymima elektrinė galia?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988840"/>
            <a:ext cx="7315200" cy="3539527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A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U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I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/>
              <a:t>P</a:t>
            </a:r>
            <a:endParaRPr lang="lt-LT" sz="28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362" y="3717032"/>
            <a:ext cx="2847975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75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3. Kuris matavimo vienetas nėra elektrinės galios? 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2276872"/>
            <a:ext cx="7315200" cy="2376264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1W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1J/s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1W∙s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1V∙A</a:t>
            </a:r>
            <a:endParaRPr lang="lt-LT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068960"/>
            <a:ext cx="2712040" cy="356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281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92088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4. Kieno galia didžiausia?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Žaibas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Lygintuvas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Laikrodis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Apšvietimo lempos</a:t>
            </a:r>
          </a:p>
          <a:p>
            <a:pPr marL="502920" indent="-457200">
              <a:buFont typeface="+mj-lt"/>
              <a:buAutoNum type="alphaUcPeriod"/>
            </a:pP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4070027" cy="261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03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7315200" cy="1154097"/>
          </a:xfrm>
        </p:spPr>
        <p:txBody>
          <a:bodyPr>
            <a:noAutofit/>
          </a:bodyPr>
          <a:lstStyle/>
          <a:p>
            <a:r>
              <a:rPr lang="lt-LT" sz="4800" dirty="0" smtClean="0"/>
              <a:t>5. Galios matavimo prietaisas:</a:t>
            </a: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Vatmetras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Voltmetras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Elektros skaitiklis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Ommetras</a:t>
            </a:r>
            <a:endParaRPr lang="lt-LT" sz="2800" dirty="0" smtClean="0"/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04" y="3717032"/>
            <a:ext cx="394349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9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800" dirty="0" smtClean="0"/>
              <a:t>6. Kuris matavimo vienetas nėra elektros srovės darbo?</a:t>
            </a: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3140968"/>
            <a:ext cx="7315200" cy="3539527"/>
          </a:xfrm>
        </p:spPr>
        <p:txBody>
          <a:bodyPr/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Kilovatvalandė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Hektovatvalandė</a:t>
            </a:r>
            <a:endParaRPr lang="lt-LT" sz="2800" dirty="0" smtClean="0"/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Pikovalandė</a:t>
            </a:r>
            <a:endParaRPr lang="lt-LT" sz="2800" dirty="0" smtClean="0"/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Džaulis</a:t>
            </a:r>
            <a:endParaRPr lang="lt-LT" sz="2800" dirty="0" smtClean="0"/>
          </a:p>
          <a:p>
            <a:pPr marL="502920" indent="-457200">
              <a:buFont typeface="+mj-lt"/>
              <a:buAutoNum type="alphaUcPeriod"/>
            </a:pPr>
            <a:endParaRPr lang="lt-LT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9166"/>
            <a:ext cx="2592288" cy="271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11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04665"/>
            <a:ext cx="7315200" cy="2294148"/>
          </a:xfrm>
        </p:spPr>
        <p:txBody>
          <a:bodyPr>
            <a:noAutofit/>
          </a:bodyPr>
          <a:lstStyle/>
          <a:p>
            <a:r>
              <a:rPr lang="lt-LT" sz="4400" dirty="0" smtClean="0"/>
              <a:t>7. Kokio mokslininko garbei pavadintas elektrinės galios matavimo vienetas?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3140968"/>
            <a:ext cx="7315200" cy="3539527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Voltas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Vatas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Amperas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Džaulis</a:t>
            </a:r>
            <a:endParaRPr lang="lt-LT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45024"/>
            <a:ext cx="280831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93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315200" cy="1154097"/>
          </a:xfrm>
        </p:spPr>
        <p:txBody>
          <a:bodyPr>
            <a:noAutofit/>
          </a:bodyPr>
          <a:lstStyle/>
          <a:p>
            <a:r>
              <a:rPr lang="lt-LT" sz="4800" dirty="0" smtClean="0"/>
              <a:t>8. Galios apskaičiavimo formulė</a:t>
            </a:r>
            <a:endParaRPr lang="lt-LT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𝐼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err="1" smtClean="0"/>
                  <a:t>P=At</a:t>
                </a:r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𝑈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/>
                  <a:t>P=UI</a:t>
                </a:r>
              </a:p>
              <a:p>
                <a:pPr marL="45720" indent="0">
                  <a:buNone/>
                </a:pPr>
                <a:endParaRPr lang="lt-LT" dirty="0" smtClean="0"/>
              </a:p>
              <a:p>
                <a:pPr marL="502920" indent="-457200">
                  <a:buFont typeface="+mj-lt"/>
                  <a:buAutoNum type="alphaUcPeriod"/>
                </a:pPr>
                <a:endParaRPr lang="lt-LT" dirty="0" smtClean="0"/>
              </a:p>
              <a:p>
                <a:pPr marL="502920" indent="-457200">
                  <a:buFont typeface="+mj-lt"/>
                  <a:buAutoNum type="alphaUcPeriod"/>
                </a:pPr>
                <a:endParaRPr lang="lt-LT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5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56992"/>
            <a:ext cx="3810744" cy="317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45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9. Elektros srovės darbo apskaičiavimo formulė</a:t>
            </a:r>
            <a:endParaRPr lang="lt-LT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𝑃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A=UI</a:t>
                </a:r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err="1" smtClean="0"/>
                  <a:t>A=Pt</a:t>
                </a:r>
                <a:endParaRPr lang="lt-LT" sz="2800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5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973" y="2996952"/>
            <a:ext cx="257175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0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315200" cy="1154097"/>
          </a:xfrm>
        </p:spPr>
        <p:txBody>
          <a:bodyPr>
            <a:normAutofit/>
          </a:bodyPr>
          <a:lstStyle/>
          <a:p>
            <a:r>
              <a:rPr lang="lt-LT" sz="4400" dirty="0" smtClean="0"/>
              <a:t>10. 2kWh = ...J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7 200 000J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3 600 000J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2 000J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120 000J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73016"/>
            <a:ext cx="261937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3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1412776"/>
            <a:ext cx="7315200" cy="1154097"/>
          </a:xfrm>
        </p:spPr>
        <p:txBody>
          <a:bodyPr>
            <a:noAutofit/>
          </a:bodyPr>
          <a:lstStyle/>
          <a:p>
            <a:r>
              <a:rPr lang="lt-LT" sz="7200" dirty="0" smtClean="0"/>
              <a:t>Testo atsakymai</a:t>
            </a:r>
            <a:endParaRPr lang="lt-LT" sz="7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24944"/>
            <a:ext cx="4629894" cy="330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45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315200" cy="1154097"/>
          </a:xfrm>
        </p:spPr>
        <p:txBody>
          <a:bodyPr>
            <a:noAutofit/>
          </a:bodyPr>
          <a:lstStyle/>
          <a:p>
            <a:r>
              <a:rPr lang="lt-LT" sz="4800" dirty="0" smtClean="0"/>
              <a:t>1. Kam lygi elektrinė galia?</a:t>
            </a: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348880"/>
            <a:ext cx="7315200" cy="3539527"/>
          </a:xfrm>
        </p:spPr>
        <p:txBody>
          <a:bodyPr>
            <a:normAutofit lnSpcReduction="10000"/>
          </a:bodyPr>
          <a:lstStyle/>
          <a:p>
            <a:pPr marL="502920" indent="-457200">
              <a:buAutoNum type="alphaUcPeriod"/>
            </a:pPr>
            <a:r>
              <a:rPr lang="lt-LT" sz="2800" dirty="0" smtClean="0"/>
              <a:t>Elektros srovės darbas padaugintas iš laiko.</a:t>
            </a:r>
          </a:p>
          <a:p>
            <a:pPr marL="502920" indent="-457200">
              <a:buAutoNum type="alphaUcPeriod"/>
            </a:pPr>
            <a:r>
              <a:rPr lang="lt-LT" sz="2800" b="1" u="sng" dirty="0" smtClean="0"/>
              <a:t>Elektros </a:t>
            </a:r>
            <a:r>
              <a:rPr lang="lt-LT" sz="2800" b="1" u="sng" dirty="0"/>
              <a:t>srovės darbas atliktas per vienetinį laiką</a:t>
            </a:r>
            <a:r>
              <a:rPr lang="lt-LT" sz="2800" b="1" u="sng" dirty="0" smtClean="0"/>
              <a:t>.</a:t>
            </a:r>
          </a:p>
          <a:p>
            <a:pPr marL="502920" indent="-457200">
              <a:buAutoNum type="alphaUcPeriod"/>
            </a:pPr>
            <a:r>
              <a:rPr lang="lt-LT" sz="2800" dirty="0" smtClean="0"/>
              <a:t>Elektrinė įtampa padalinta iš srovės stiprio.</a:t>
            </a:r>
          </a:p>
          <a:p>
            <a:pPr marL="502920" indent="-457200">
              <a:buAutoNum type="alphaUcPeriod"/>
            </a:pPr>
            <a:r>
              <a:rPr lang="lt-LT" sz="2800" dirty="0" smtClean="0"/>
              <a:t>Elektros srovės darbas padaugintas iš įtampos.</a:t>
            </a:r>
          </a:p>
          <a:p>
            <a:pPr marL="502920" indent="-457200"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2866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2. Kokia raide žymima elektrinė galia?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2276872"/>
            <a:ext cx="7315200" cy="3539527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A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U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I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b="1" u="sng" dirty="0"/>
              <a:t>P</a:t>
            </a:r>
            <a:endParaRPr lang="lt-LT" sz="28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3526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3. Kuris matavimo vienetas nėra elektrinės galios? 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2636912"/>
            <a:ext cx="7315200" cy="3539527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1W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1J/s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b="1" u="sng" dirty="0" smtClean="0"/>
              <a:t>1W∙s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1V∙A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0120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315200" cy="722049"/>
          </a:xfrm>
        </p:spPr>
        <p:txBody>
          <a:bodyPr>
            <a:noAutofit/>
          </a:bodyPr>
          <a:lstStyle/>
          <a:p>
            <a:r>
              <a:rPr lang="lt-LT" sz="4400" dirty="0" smtClean="0"/>
              <a:t>4. Kieno galia didžiausia?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844824"/>
            <a:ext cx="7315200" cy="3539527"/>
          </a:xfrm>
        </p:spPr>
        <p:txBody>
          <a:bodyPr/>
          <a:lstStyle/>
          <a:p>
            <a:pPr marL="502920" indent="-457200">
              <a:buFont typeface="+mj-lt"/>
              <a:buAutoNum type="alphaUcPeriod"/>
            </a:pPr>
            <a:r>
              <a:rPr lang="lt-LT" sz="2800" b="1" u="sng" dirty="0" smtClean="0"/>
              <a:t>Žaibas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Lygintuvas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Laikrodis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Apšvietimo lempos</a:t>
            </a:r>
          </a:p>
          <a:p>
            <a:pPr marL="502920" indent="-457200">
              <a:buFont typeface="+mj-lt"/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220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7315200" cy="781980"/>
          </a:xfrm>
        </p:spPr>
        <p:txBody>
          <a:bodyPr>
            <a:noAutofit/>
          </a:bodyPr>
          <a:lstStyle/>
          <a:p>
            <a:r>
              <a:rPr lang="lt-LT" sz="4400" dirty="0" smtClean="0"/>
              <a:t>5. Galios matavimo prietaisas: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2636912"/>
            <a:ext cx="7315200" cy="3539527"/>
          </a:xfrm>
        </p:spPr>
        <p:txBody>
          <a:bodyPr/>
          <a:lstStyle/>
          <a:p>
            <a:pPr marL="502920" indent="-457200">
              <a:buFont typeface="+mj-lt"/>
              <a:buAutoNum type="alphaUcPeriod"/>
            </a:pPr>
            <a:r>
              <a:rPr lang="lt-LT" sz="2800" b="1" u="sng" dirty="0" smtClean="0"/>
              <a:t>Vatmetras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Voltmetras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Elektros skaitiklis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Ommetras</a:t>
            </a:r>
            <a:endParaRPr lang="lt-LT" sz="2800" dirty="0" smtClean="0"/>
          </a:p>
          <a:p>
            <a:pPr marL="4572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5332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6. Kuris matavimo vienetas nėra elektros srovės darbo?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2276872"/>
            <a:ext cx="7315200" cy="3539527"/>
          </a:xfrm>
        </p:spPr>
        <p:txBody>
          <a:bodyPr/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Kilovatvalandė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Hektovatvalandė</a:t>
            </a:r>
            <a:endParaRPr lang="lt-LT" sz="2800" dirty="0" smtClean="0"/>
          </a:p>
          <a:p>
            <a:pPr marL="502920" indent="-457200">
              <a:buFont typeface="+mj-lt"/>
              <a:buAutoNum type="alphaUcPeriod"/>
            </a:pPr>
            <a:r>
              <a:rPr lang="lt-LT" sz="2800" b="1" u="sng" dirty="0" err="1" smtClean="0"/>
              <a:t>Pikovalandė</a:t>
            </a:r>
            <a:endParaRPr lang="lt-LT" sz="2800" b="1" u="sng" dirty="0" smtClean="0"/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Džaulis</a:t>
            </a:r>
            <a:endParaRPr lang="lt-LT" sz="2800" dirty="0" smtClean="0"/>
          </a:p>
          <a:p>
            <a:pPr marL="502920" indent="-457200">
              <a:buFont typeface="+mj-lt"/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263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7315200" cy="1862101"/>
          </a:xfrm>
        </p:spPr>
        <p:txBody>
          <a:bodyPr>
            <a:noAutofit/>
          </a:bodyPr>
          <a:lstStyle/>
          <a:p>
            <a:r>
              <a:rPr lang="lt-LT" sz="4400" dirty="0" smtClean="0"/>
              <a:t>7. Kokio mokslininko garbei pavadintas elektrinės galios matavimo vienetas?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3068960"/>
            <a:ext cx="7315200" cy="3539527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Voltas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b="1" u="sng" dirty="0" smtClean="0"/>
              <a:t>Vatas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Amperas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err="1" smtClean="0"/>
              <a:t>Džaulis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55942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7315200" cy="709972"/>
          </a:xfrm>
        </p:spPr>
        <p:txBody>
          <a:bodyPr>
            <a:noAutofit/>
          </a:bodyPr>
          <a:lstStyle/>
          <a:p>
            <a:r>
              <a:rPr lang="lt-LT" sz="4400" dirty="0" smtClean="0"/>
              <a:t>8. Galio</a:t>
            </a:r>
            <a:r>
              <a:rPr lang="en-US" sz="4400" dirty="0" smtClean="0"/>
              <a:t>s</a:t>
            </a:r>
            <a:r>
              <a:rPr lang="lt-LT" sz="4400" dirty="0" smtClean="0"/>
              <a:t> apskaičiavimo formulė</a:t>
            </a:r>
            <a:endParaRPr lang="lt-LT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2492896"/>
                <a:ext cx="7315200" cy="3539527"/>
              </a:xfrm>
            </p:spPr>
            <p:txBody>
              <a:bodyPr/>
              <a:lstStyle/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𝐼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err="1" smtClean="0"/>
                  <a:t>P=At</a:t>
                </a:r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𝐼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𝑈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b="1" u="sng" dirty="0"/>
                  <a:t>P=UI</a:t>
                </a:r>
              </a:p>
              <a:p>
                <a:pPr marL="45720" indent="0">
                  <a:buNone/>
                </a:pPr>
                <a:endParaRPr lang="lt-LT" dirty="0" smtClean="0"/>
              </a:p>
              <a:p>
                <a:pPr marL="502920" indent="-457200">
                  <a:buFont typeface="+mj-lt"/>
                  <a:buAutoNum type="alphaUcPeriod"/>
                </a:pPr>
                <a:endParaRPr lang="lt-LT" dirty="0" smtClean="0"/>
              </a:p>
              <a:p>
                <a:pPr marL="502920" indent="-457200">
                  <a:buFont typeface="+mj-lt"/>
                  <a:buAutoNum type="alphaUcPeriod"/>
                </a:pPr>
                <a:endParaRPr lang="lt-LT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2492896"/>
                <a:ext cx="7315200" cy="3539527"/>
              </a:xfrm>
              <a:blipFill rotWithShape="1">
                <a:blip r:embed="rId2"/>
                <a:stretch>
                  <a:fillRect l="-83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122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7315200" cy="1154097"/>
          </a:xfrm>
        </p:spPr>
        <p:txBody>
          <a:bodyPr>
            <a:noAutofit/>
          </a:bodyPr>
          <a:lstStyle/>
          <a:p>
            <a:r>
              <a:rPr lang="lt-LT" sz="4400" dirty="0" smtClean="0"/>
              <a:t>9. Elektros srovės darbo apskaičiavimo formulė</a:t>
            </a:r>
            <a:endParaRPr lang="lt-LT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2564904"/>
                <a:ext cx="7315200" cy="3539527"/>
              </a:xfrm>
            </p:spPr>
            <p:txBody>
              <a:bodyPr>
                <a:normAutofit/>
              </a:bodyPr>
              <a:lstStyle/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A=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0" i="1" smtClean="0"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lt-LT" sz="3600" b="0" i="1" smtClean="0">
                            <a:latin typeface="Cambria Math"/>
                          </a:rPr>
                          <m:t>𝑃</m:t>
                        </m:r>
                      </m:den>
                    </m:f>
                  </m:oMath>
                </a14:m>
                <a:endParaRPr lang="lt-LT" sz="2800" dirty="0" smtClean="0"/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dirty="0" smtClean="0"/>
                  <a:t>A=UI</a:t>
                </a:r>
              </a:p>
              <a:p>
                <a:pPr marL="502920" indent="-457200">
                  <a:buFont typeface="+mj-lt"/>
                  <a:buAutoNum type="alphaUcPeriod"/>
                </a:pPr>
                <a:r>
                  <a:rPr lang="lt-LT" sz="2800" b="1" u="sng" dirty="0" err="1" smtClean="0"/>
                  <a:t>A=Pt</a:t>
                </a:r>
                <a:endParaRPr lang="lt-LT" sz="2800" b="1" u="sng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2564904"/>
                <a:ext cx="7315200" cy="3539527"/>
              </a:xfrm>
              <a:blipFill rotWithShape="1">
                <a:blip r:embed="rId2"/>
                <a:stretch>
                  <a:fillRect l="-83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165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315200" cy="781980"/>
          </a:xfrm>
        </p:spPr>
        <p:txBody>
          <a:bodyPr>
            <a:normAutofit/>
          </a:bodyPr>
          <a:lstStyle/>
          <a:p>
            <a:r>
              <a:rPr lang="lt-LT" sz="4400" dirty="0" smtClean="0"/>
              <a:t>10. 2kWh = ...J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2492896"/>
            <a:ext cx="7315200" cy="4032448"/>
          </a:xfrm>
        </p:spPr>
        <p:txBody>
          <a:bodyPr>
            <a:normAutofit/>
          </a:bodyPr>
          <a:lstStyle/>
          <a:p>
            <a:pPr marL="502920" indent="-457200">
              <a:buFont typeface="+mj-lt"/>
              <a:buAutoNum type="alphaUcPeriod"/>
            </a:pPr>
            <a:r>
              <a:rPr lang="lt-LT" sz="2800" b="1" u="sng" dirty="0" smtClean="0"/>
              <a:t>7 200 000J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3 600 000J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2 000J</a:t>
            </a:r>
          </a:p>
          <a:p>
            <a:pPr marL="502920" indent="-457200">
              <a:buFont typeface="+mj-lt"/>
              <a:buAutoNum type="alphaUcPeriod"/>
            </a:pPr>
            <a:r>
              <a:rPr lang="lt-LT" sz="2800" dirty="0" smtClean="0"/>
              <a:t>120 000J</a:t>
            </a:r>
          </a:p>
        </p:txBody>
      </p:sp>
    </p:spTree>
    <p:extLst>
      <p:ext uri="{BB962C8B-B14F-4D97-AF65-F5344CB8AC3E}">
        <p14:creationId xmlns:p14="http://schemas.microsoft.com/office/powerpoint/2010/main" val="25788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03648" y="2060848"/>
            <a:ext cx="7315200" cy="1154097"/>
          </a:xfrm>
        </p:spPr>
        <p:txBody>
          <a:bodyPr>
            <a:normAutofit/>
          </a:bodyPr>
          <a:lstStyle/>
          <a:p>
            <a:r>
              <a:rPr lang="lt-LT" sz="4800" dirty="0" smtClean="0"/>
              <a:t>Uždaviniai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56092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908721"/>
            <a:ext cx="7315200" cy="18722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lt-LT" sz="4400" dirty="0" smtClean="0">
                <a:solidFill>
                  <a:schemeClr val="tx2"/>
                </a:solidFill>
              </a:rPr>
              <a:t>1. Ar </a:t>
            </a:r>
            <a:r>
              <a:rPr lang="lt-LT" sz="4400" dirty="0">
                <a:solidFill>
                  <a:schemeClr val="tx2"/>
                </a:solidFill>
              </a:rPr>
              <a:t>tą pačią galią vartos elektros lemputė, jei pakeisime </a:t>
            </a:r>
            <a:r>
              <a:rPr lang="lt-LT" sz="4400" dirty="0" smtClean="0">
                <a:solidFill>
                  <a:schemeClr val="tx2"/>
                </a:solidFill>
              </a:rPr>
              <a:t>įtampą</a:t>
            </a:r>
            <a:r>
              <a:rPr lang="lt-LT" sz="4400" dirty="0">
                <a:solidFill>
                  <a:schemeClr val="tx2"/>
                </a:solidFill>
              </a:rPr>
              <a:t>? </a:t>
            </a:r>
            <a:endParaRPr lang="lt-LT" sz="40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3429000"/>
            <a:ext cx="78488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Ne, nes, didinant įtampą, galia didės.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7716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urinio vietos rezervavimo ženklas 6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7330008" cy="140588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lt-LT" sz="3600" dirty="0" smtClean="0">
                <a:solidFill>
                  <a:schemeClr val="tx2"/>
                </a:solidFill>
              </a:rPr>
              <a:t>2. Kambarį </a:t>
            </a:r>
            <a:r>
              <a:rPr lang="lt-LT" sz="3600" dirty="0">
                <a:solidFill>
                  <a:schemeClr val="tx2"/>
                </a:solidFill>
              </a:rPr>
              <a:t>apšviečia 60 nuosekliai sujungtų kišeninio </a:t>
            </a:r>
            <a:r>
              <a:rPr lang="lt-LT" sz="3600" dirty="0" smtClean="0">
                <a:solidFill>
                  <a:schemeClr val="tx2"/>
                </a:solidFill>
              </a:rPr>
              <a:t>žibintuvėlio </a:t>
            </a:r>
            <a:r>
              <a:rPr lang="lt-LT" sz="3600" dirty="0">
                <a:solidFill>
                  <a:schemeClr val="tx2"/>
                </a:solidFill>
              </a:rPr>
              <a:t>lempučių, įjungtų į miesto apšvietimo tinklą. Vienai lemputei </a:t>
            </a:r>
            <a:r>
              <a:rPr lang="lt-LT" sz="3600" dirty="0" smtClean="0">
                <a:solidFill>
                  <a:schemeClr val="tx2"/>
                </a:solidFill>
              </a:rPr>
              <a:t>perdegus</a:t>
            </a:r>
            <a:r>
              <a:rPr lang="lt-LT" sz="3600" dirty="0">
                <a:solidFill>
                  <a:schemeClr val="tx2"/>
                </a:solidFill>
              </a:rPr>
              <a:t>, kitos vėl sujungiamos nuosekliai ir šviečia toliau. Kada </a:t>
            </a:r>
            <a:r>
              <a:rPr lang="lt-LT" sz="3600" dirty="0" smtClean="0">
                <a:solidFill>
                  <a:schemeClr val="tx2"/>
                </a:solidFill>
              </a:rPr>
              <a:t>kambaryje yra </a:t>
            </a:r>
            <a:r>
              <a:rPr lang="lt-LT" sz="3600" dirty="0">
                <a:solidFill>
                  <a:schemeClr val="tx2"/>
                </a:solidFill>
              </a:rPr>
              <a:t>šviesiau: kai dega 60 ar kai 59 lemputės? Kodėl? Kodėl iš </a:t>
            </a:r>
            <a:r>
              <a:rPr lang="lt-LT" sz="3600" dirty="0" smtClean="0">
                <a:solidFill>
                  <a:schemeClr val="tx2"/>
                </a:solidFill>
              </a:rPr>
              <a:t>pradžių buvo </a:t>
            </a:r>
            <a:r>
              <a:rPr lang="lt-LT" sz="3600" dirty="0">
                <a:solidFill>
                  <a:schemeClr val="tx2"/>
                </a:solidFill>
              </a:rPr>
              <a:t>sujungta būtent 60, o ne daugiau ar mažiau lempučių?</a:t>
            </a:r>
          </a:p>
        </p:txBody>
      </p:sp>
    </p:spTree>
    <p:extLst>
      <p:ext uri="{BB962C8B-B14F-4D97-AF65-F5344CB8AC3E}">
        <p14:creationId xmlns:p14="http://schemas.microsoft.com/office/powerpoint/2010/main" val="11763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548680"/>
            <a:ext cx="7416824" cy="439248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lt-LT" sz="2800" dirty="0"/>
              <a:t> Esant tam tikrai grandinės dalies galų įtampai, tos grandinės </a:t>
            </a:r>
            <a:r>
              <a:rPr lang="lt-LT" sz="2800" dirty="0" smtClean="0"/>
              <a:t>vartojama </a:t>
            </a:r>
            <a:r>
              <a:rPr lang="lt-LT" sz="2800" dirty="0"/>
              <a:t>galia yra tuo didesnė, kuo mažesnė varža. Vadinasi, 59 lemputės, kurių </a:t>
            </a:r>
            <a:r>
              <a:rPr lang="lt-LT" sz="2800" dirty="0" smtClean="0"/>
              <a:t>pilnutinė </a:t>
            </a:r>
            <a:r>
              <a:rPr lang="lt-LT" sz="2800" dirty="0"/>
              <a:t>varža mažesnė negu 60 lempučių, vartos didesnę galią ir jų kaitinimo </a:t>
            </a:r>
            <a:r>
              <a:rPr lang="lt-LT" sz="2800" dirty="0" smtClean="0"/>
              <a:t>siūlų temperatūra </a:t>
            </a:r>
            <a:r>
              <a:rPr lang="lt-LT" sz="2800" dirty="0"/>
              <a:t>bus aukštesnė. Todėl, degant 59 lemputėms, kambaryje bus </a:t>
            </a:r>
            <a:r>
              <a:rPr lang="lt-LT" sz="2800" dirty="0" smtClean="0"/>
              <a:t>šviesiau</a:t>
            </a:r>
            <a:r>
              <a:rPr lang="lt-LT" sz="2800" dirty="0"/>
              <a:t>. Smarkiai mažinti lempučių skaičiaus negalima, nes joms teks </a:t>
            </a:r>
            <a:r>
              <a:rPr lang="lt-LT" sz="2800" dirty="0" smtClean="0"/>
              <a:t>aukštesnė įtampa </a:t>
            </a:r>
            <a:r>
              <a:rPr lang="lt-LT" sz="2800" dirty="0"/>
              <a:t>negu apskaičiuota ir lemputės greitai perdegs.</a:t>
            </a:r>
          </a:p>
          <a:p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18787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7560840" cy="252028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lt-LT" sz="4000" dirty="0" smtClean="0">
                <a:solidFill>
                  <a:schemeClr val="tx2"/>
                </a:solidFill>
              </a:rPr>
              <a:t>3. Dvi </a:t>
            </a:r>
            <a:r>
              <a:rPr lang="lt-LT" sz="4000" dirty="0">
                <a:solidFill>
                  <a:schemeClr val="tx2"/>
                </a:solidFill>
              </a:rPr>
              <a:t>skirtingos galios elektros lemputės tinka tai pačiai įtampai</a:t>
            </a:r>
            <a:r>
              <a:rPr lang="lt-LT" sz="4000" dirty="0" smtClean="0">
                <a:solidFill>
                  <a:schemeClr val="tx2"/>
                </a:solidFill>
              </a:rPr>
              <a:t>. Kurios </a:t>
            </a:r>
            <a:r>
              <a:rPr lang="lt-LT" sz="4000" dirty="0">
                <a:solidFill>
                  <a:schemeClr val="tx2"/>
                </a:solidFill>
              </a:rPr>
              <a:t>lemputės kaitinimo siūlu tekės stipresnė elektros srovė? Kodėl?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539552" y="3933056"/>
            <a:ext cx="7405354" cy="13681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800" dirty="0"/>
              <a:t>Stipresnė srovė tekės galingesnės lemputės kaitinimo siūlu.</a:t>
            </a:r>
          </a:p>
        </p:txBody>
      </p:sp>
    </p:spTree>
    <p:extLst>
      <p:ext uri="{BB962C8B-B14F-4D97-AF65-F5344CB8AC3E}">
        <p14:creationId xmlns:p14="http://schemas.microsoft.com/office/powerpoint/2010/main" val="196353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7330008" cy="359359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4400" dirty="0" smtClean="0">
                <a:solidFill>
                  <a:schemeClr val="tx2"/>
                </a:solidFill>
              </a:rPr>
              <a:t>4. Kaip </a:t>
            </a:r>
            <a:r>
              <a:rPr lang="lt-LT" sz="4400" dirty="0">
                <a:solidFill>
                  <a:schemeClr val="tx2"/>
                </a:solidFill>
              </a:rPr>
              <a:t>pakinta elektrinės viryklės galia, sutrumpinus joje </a:t>
            </a:r>
            <a:r>
              <a:rPr lang="lt-LT" sz="4400" dirty="0" smtClean="0">
                <a:solidFill>
                  <a:schemeClr val="tx2"/>
                </a:solidFill>
              </a:rPr>
              <a:t>įrengtą </a:t>
            </a:r>
            <a:r>
              <a:rPr lang="lt-LT" sz="4400" dirty="0">
                <a:solidFill>
                  <a:schemeClr val="tx2"/>
                </a:solidFill>
              </a:rPr>
              <a:t>kaitinimo spiralę?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395536" y="4221088"/>
            <a:ext cx="7204280" cy="1800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sz="2800" dirty="0"/>
              <a:t>Galia padidėja, nes sumažėja kaitinimo spiralės varža.</a:t>
            </a:r>
          </a:p>
        </p:txBody>
      </p:sp>
    </p:spTree>
    <p:extLst>
      <p:ext uri="{BB962C8B-B14F-4D97-AF65-F5344CB8AC3E}">
        <p14:creationId xmlns:p14="http://schemas.microsoft.com/office/powerpoint/2010/main" val="306094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611560" y="908720"/>
            <a:ext cx="7315200" cy="3539527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lt-LT" sz="3600" dirty="0" smtClean="0">
                <a:solidFill>
                  <a:schemeClr val="tx2"/>
                </a:solidFill>
              </a:rPr>
              <a:t>5. Per 10s laidininku pratekėjo 24C elektros krūvis. Įtampa tarp laidininko galų lygi 12V. Nustatykite:</a:t>
            </a:r>
          </a:p>
          <a:p>
            <a:pPr marL="502920" indent="-457200">
              <a:buFont typeface="+mj-lt"/>
              <a:buAutoNum type="alphaLcParenR"/>
            </a:pPr>
            <a:r>
              <a:rPr lang="lt-LT" sz="3600" dirty="0" smtClean="0">
                <a:solidFill>
                  <a:schemeClr val="tx2"/>
                </a:solidFill>
              </a:rPr>
              <a:t>Elektros srovės atliktą darbą</a:t>
            </a:r>
          </a:p>
          <a:p>
            <a:pPr marL="502920" indent="-457200">
              <a:buFont typeface="+mj-lt"/>
              <a:buAutoNum type="alphaLcParenR"/>
            </a:pPr>
            <a:r>
              <a:rPr lang="lt-LT" sz="3600" dirty="0" smtClean="0">
                <a:solidFill>
                  <a:schemeClr val="tx2"/>
                </a:solidFill>
              </a:rPr>
              <a:t>Panaudotos srovės galią</a:t>
            </a:r>
          </a:p>
          <a:p>
            <a:pPr marL="502920" indent="-457200">
              <a:buFont typeface="+mj-lt"/>
              <a:buAutoNum type="alphaLcParenR"/>
            </a:pPr>
            <a:r>
              <a:rPr lang="lt-LT" sz="3600" dirty="0">
                <a:solidFill>
                  <a:schemeClr val="tx2"/>
                </a:solidFill>
              </a:rPr>
              <a:t>Elektros srovės stiprį</a:t>
            </a:r>
          </a:p>
          <a:p>
            <a:pPr marL="502920" indent="-457200">
              <a:buFont typeface="+mj-lt"/>
              <a:buAutoNum type="alphaLcParenR"/>
            </a:pPr>
            <a:r>
              <a:rPr lang="lt-LT" sz="3600" dirty="0" smtClean="0">
                <a:solidFill>
                  <a:schemeClr val="tx2"/>
                </a:solidFill>
              </a:rPr>
              <a:t>Laidininko varžą</a:t>
            </a:r>
          </a:p>
        </p:txBody>
      </p:sp>
    </p:spTree>
    <p:extLst>
      <p:ext uri="{BB962C8B-B14F-4D97-AF65-F5344CB8AC3E}">
        <p14:creationId xmlns:p14="http://schemas.microsoft.com/office/powerpoint/2010/main" val="427015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Duota: t=10s       Rasti:  a)   A</a:t>
            </a:r>
            <a:br>
              <a:rPr lang="lt-LT" dirty="0" smtClean="0"/>
            </a:br>
            <a:r>
              <a:rPr lang="lt-LT" dirty="0" smtClean="0"/>
              <a:t>           q=24C                 b)   P  </a:t>
            </a:r>
            <a:br>
              <a:rPr lang="lt-LT" dirty="0" smtClean="0"/>
            </a:br>
            <a:r>
              <a:rPr lang="lt-LT" dirty="0" smtClean="0"/>
              <a:t>           U=12V                 c)   R</a:t>
            </a:r>
            <a:br>
              <a:rPr lang="lt-LT" dirty="0" smtClean="0"/>
            </a:br>
            <a:r>
              <a:rPr lang="lt-LT" dirty="0"/>
              <a:t> </a:t>
            </a:r>
            <a:r>
              <a:rPr lang="lt-LT" dirty="0" smtClean="0"/>
              <a:t>                                      d)    I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914400" y="2769833"/>
                <a:ext cx="7690048" cy="3899527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indent="0">
                  <a:buNone/>
                </a:pPr>
                <a:r>
                  <a:rPr lang="lt-LT" sz="2800" dirty="0" smtClean="0"/>
                  <a:t>Sprendimas: </a:t>
                </a:r>
              </a:p>
              <a:p>
                <a:pPr marL="45720" indent="0">
                  <a:buNone/>
                </a:pPr>
                <a:r>
                  <a:rPr lang="lt-LT" sz="2800" dirty="0" smtClean="0"/>
                  <a:t>a)A=</a:t>
                </a:r>
                <a:r>
                  <a:rPr lang="lt-LT" sz="2800" dirty="0" err="1" smtClean="0"/>
                  <a:t>Uq</a:t>
                </a:r>
                <a:r>
                  <a:rPr lang="lt-LT" sz="2800" dirty="0" smtClean="0"/>
                  <a:t>;  A=12v∙24c=288J</a:t>
                </a:r>
              </a:p>
              <a:p>
                <a:pPr marL="45720" indent="0">
                  <a:buNone/>
                </a:pPr>
                <a:endParaRPr lang="lt-LT" sz="2800" dirty="0"/>
              </a:p>
              <a:p>
                <a:pPr marL="45720" indent="0">
                  <a:buNone/>
                </a:pPr>
                <a:r>
                  <a:rPr lang="lt-LT" sz="2800" dirty="0" smtClean="0"/>
                  <a:t>b) 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lt-LT" sz="2800" dirty="0" smtClean="0"/>
                  <a:t>;   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 288</m:t>
                        </m:r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lt-LT" sz="2800" dirty="0" smtClean="0"/>
                  <a:t>=28,8W</a:t>
                </a:r>
              </a:p>
              <a:p>
                <a:pPr marL="45720" indent="0">
                  <a:buNone/>
                </a:pPr>
                <a:endParaRPr lang="lt-LT" sz="2800" dirty="0"/>
              </a:p>
              <a:p>
                <a:pPr marL="45720" indent="0">
                  <a:buNone/>
                </a:pPr>
                <a:r>
                  <a:rPr lang="lt-LT" sz="2800" dirty="0" smtClean="0"/>
                  <a:t>c) I=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lt-LT" sz="2800" b="0" i="0" smtClean="0">
                        <a:latin typeface="Cambria Math" panose="02040503050406030204" pitchFamily="18" charset="0"/>
                      </a:rPr>
                      <m:t>;     </m:t>
                    </m:r>
                    <m:r>
                      <m:rPr>
                        <m:sty m:val="p"/>
                      </m:rPr>
                      <a:rPr lang="lt-LT" sz="2800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lt-LT" sz="2800" dirty="0" smtClean="0"/>
                  <a:t>=2,4A</a:t>
                </a:r>
              </a:p>
              <a:p>
                <a:pPr marL="45720" indent="0">
                  <a:buNone/>
                </a:pPr>
                <a:endParaRPr lang="lt-LT" sz="2800" dirty="0" smtClean="0"/>
              </a:p>
              <a:p>
                <a:pPr marL="45720" indent="0">
                  <a:buNone/>
                </a:pPr>
                <a:r>
                  <a:rPr lang="lt-LT" sz="2800" dirty="0" smtClean="0"/>
                  <a:t>d) R=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r>
                  <a:rPr lang="lt-LT" sz="2800" dirty="0" smtClean="0"/>
                  <a:t>;   R=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2,4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lt-LT" sz="2800" dirty="0" smtClean="0"/>
                  <a:t>=5</a:t>
                </a:r>
                <a:r>
                  <a:rPr lang="el-GR" sz="2800" dirty="0" smtClean="0"/>
                  <a:t>Ω</a:t>
                </a:r>
                <a:endParaRPr lang="lt-LT" sz="2800" dirty="0"/>
              </a:p>
              <a:p>
                <a:pPr marL="45720" indent="0">
                  <a:buNone/>
                </a:pPr>
                <a:endParaRPr lang="lt-LT" dirty="0" smtClean="0"/>
              </a:p>
              <a:p>
                <a:pPr marL="4572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69833"/>
                <a:ext cx="7690048" cy="3899527"/>
              </a:xfrm>
              <a:blipFill rotWithShape="0">
                <a:blip r:embed="rId2"/>
                <a:stretch>
                  <a:fillRect l="-793" t="-343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315200" cy="1154097"/>
          </a:xfrm>
        </p:spPr>
        <p:txBody>
          <a:bodyPr/>
          <a:lstStyle/>
          <a:p>
            <a:r>
              <a:rPr lang="lt-LT" dirty="0" smtClean="0"/>
              <a:t>Informacijos 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844824"/>
            <a:ext cx="7315200" cy="353952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t-LT" dirty="0" smtClean="0"/>
              <a:t>Literatūra:</a:t>
            </a:r>
          </a:p>
          <a:p>
            <a:pPr marL="45720" indent="0">
              <a:buNone/>
            </a:pPr>
            <a:r>
              <a:rPr lang="lt-LT" dirty="0" smtClean="0"/>
              <a:t>Vladas </a:t>
            </a:r>
            <a:r>
              <a:rPr lang="lt-LT" dirty="0" err="1" smtClean="0"/>
              <a:t>Valentinavičius</a:t>
            </a:r>
            <a:r>
              <a:rPr lang="lt-LT" dirty="0" smtClean="0"/>
              <a:t>, Zita </a:t>
            </a:r>
            <a:r>
              <a:rPr lang="lt-LT" dirty="0" err="1" smtClean="0"/>
              <a:t>Šliavaitė</a:t>
            </a:r>
            <a:r>
              <a:rPr lang="lt-LT" dirty="0" smtClean="0"/>
              <a:t>. Fizika 9. </a:t>
            </a:r>
            <a:r>
              <a:rPr lang="lt-LT" dirty="0"/>
              <a:t>Kaunas. </a:t>
            </a:r>
            <a:r>
              <a:rPr lang="lt-LT" dirty="0" smtClean="0"/>
              <a:t>2010.</a:t>
            </a:r>
          </a:p>
          <a:p>
            <a:pPr marL="45720" indent="0">
              <a:buNone/>
            </a:pPr>
            <a:r>
              <a:rPr lang="lt-LT" dirty="0" err="1"/>
              <a:t>Povila</a:t>
            </a:r>
            <a:r>
              <a:rPr lang="lt-LT" dirty="0"/>
              <a:t> Sirtautas. Kokybinės fizikos užduotys. - Kaunas. 2003.</a:t>
            </a:r>
            <a:br>
              <a:rPr lang="lt-LT" dirty="0"/>
            </a:br>
            <a:r>
              <a:rPr lang="lt-LT" dirty="0"/>
              <a:t>Stanislovas </a:t>
            </a:r>
            <a:r>
              <a:rPr lang="lt-LT" dirty="0" err="1"/>
              <a:t>Vičas</a:t>
            </a:r>
            <a:r>
              <a:rPr lang="lt-LT" dirty="0"/>
              <a:t>. Fizikos uždavinynas. </a:t>
            </a:r>
            <a:r>
              <a:rPr lang="lt-LT" dirty="0" smtClean="0"/>
              <a:t>-</a:t>
            </a:r>
            <a:r>
              <a:rPr lang="en-US" dirty="0" smtClean="0"/>
              <a:t> </a:t>
            </a:r>
            <a:r>
              <a:rPr lang="lt-LT" dirty="0" smtClean="0"/>
              <a:t>Kaunas</a:t>
            </a:r>
            <a:r>
              <a:rPr lang="lt-LT" dirty="0"/>
              <a:t>. 2005</a:t>
            </a:r>
            <a:r>
              <a:rPr lang="lt-LT" dirty="0" smtClean="0"/>
              <a:t>.</a:t>
            </a:r>
          </a:p>
          <a:p>
            <a:pPr marL="45720" indent="0">
              <a:buNone/>
            </a:pPr>
            <a:r>
              <a:rPr lang="lt-LT" dirty="0" smtClean="0"/>
              <a:t>Nuotraukos rastos </a:t>
            </a:r>
            <a:r>
              <a:rPr lang="lt-LT" dirty="0" err="1" smtClean="0"/>
              <a:t>Google</a:t>
            </a:r>
            <a:r>
              <a:rPr lang="lt-LT" dirty="0" smtClean="0"/>
              <a:t> vaizduose</a:t>
            </a:r>
            <a:endParaRPr lang="lt-LT" dirty="0"/>
          </a:p>
          <a:p>
            <a:pPr marL="4572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902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ktyva">
  <a:themeElements>
    <a:clrScheme name="Perspekty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kty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412</TotalTime>
  <Words>1802</Words>
  <Application>Microsoft Office PowerPoint</Application>
  <PresentationFormat>On-screen Show (4:3)</PresentationFormat>
  <Paragraphs>321</Paragraphs>
  <Slides>56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Perspektyva</vt:lpstr>
      <vt:lpstr>Konkursas ‘‘ Fizikos bandymai aplink mus 2016 ‘‘ Elektrinė galia</vt:lpstr>
      <vt:lpstr>Turinys</vt:lpstr>
      <vt:lpstr>Mechaninė galia</vt:lpstr>
      <vt:lpstr>Elektrinė galia </vt:lpstr>
      <vt:lpstr> </vt:lpstr>
      <vt:lpstr>Džeimsas Vatas</vt:lpstr>
      <vt:lpstr>Galios matavimo vienetai</vt:lpstr>
      <vt:lpstr>PowerPoint Presentation</vt:lpstr>
      <vt:lpstr>PowerPoint Presentation</vt:lpstr>
      <vt:lpstr>PowerPoint Presentation</vt:lpstr>
      <vt:lpstr>Žaibo galia</vt:lpstr>
      <vt:lpstr>Elektros atliktas darbas</vt:lpstr>
      <vt:lpstr>PowerPoint Presentation</vt:lpstr>
      <vt:lpstr>PowerPoint Presentation</vt:lpstr>
      <vt:lpstr>Bandymas </vt:lpstr>
      <vt:lpstr>PowerPoint Presentation</vt:lpstr>
      <vt:lpstr>Darbo rezultatai </vt:lpstr>
      <vt:lpstr>Išvados </vt:lpstr>
      <vt:lpstr>Tyrimas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Išvada</vt:lpstr>
      <vt:lpstr>PowerPoint Presentation</vt:lpstr>
      <vt:lpstr>1. Kam lygi elektrinė galia?</vt:lpstr>
      <vt:lpstr>2. Kokia raide žymima elektrinė galia?</vt:lpstr>
      <vt:lpstr>3. Kuris matavimo vienetas nėra elektrinės galios? </vt:lpstr>
      <vt:lpstr>4. Kieno galia didžiausia?</vt:lpstr>
      <vt:lpstr>5. Galios matavimo prietaisas:</vt:lpstr>
      <vt:lpstr>6. Kuris matavimo vienetas nėra elektros srovės darbo?</vt:lpstr>
      <vt:lpstr>7. Kokio mokslininko garbei pavadintas elektrinės galios matavimo vienetas?</vt:lpstr>
      <vt:lpstr>8. Galios apskaičiavimo formulė</vt:lpstr>
      <vt:lpstr>9. Elektros srovės darbo apskaičiavimo formulė</vt:lpstr>
      <vt:lpstr>10. 2kWh = ...J</vt:lpstr>
      <vt:lpstr>Testo atsakymai</vt:lpstr>
      <vt:lpstr>1. Kam lygi elektrinė galia?</vt:lpstr>
      <vt:lpstr>2. Kokia raide žymima elektrinė galia?</vt:lpstr>
      <vt:lpstr>3. Kuris matavimo vienetas nėra elektrinės galios? </vt:lpstr>
      <vt:lpstr>4. Kieno galia didžiausia?</vt:lpstr>
      <vt:lpstr>5. Galios matavimo prietaisas:</vt:lpstr>
      <vt:lpstr>6. Kuris matavimo vienetas nėra elektros srovės darbo?</vt:lpstr>
      <vt:lpstr>7. Kokio mokslininko garbei pavadintas elektrinės galios matavimo vienetas?</vt:lpstr>
      <vt:lpstr>8. Galios apskaičiavimo formulė</vt:lpstr>
      <vt:lpstr>9. Elektros srovės darbo apskaičiavimo formulė</vt:lpstr>
      <vt:lpstr>10. 2kWh = ...J</vt:lpstr>
      <vt:lpstr>Uždaviniai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Duota: t=10s       Rasti:  a)   A            q=24C                 b)   P              U=12V                 c)   R                                        d)    I</vt:lpstr>
      <vt:lpstr>Informacijos 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Konkursas ‘‘ Fizikos bandymai aplink mus 2016 ‘‘ Elektrinė galia</dc:title>
  <dc:creator>user1</dc:creator>
  <cp:lastModifiedBy>pcn</cp:lastModifiedBy>
  <cp:revision>44</cp:revision>
  <dcterms:created xsi:type="dcterms:W3CDTF">2016-03-13T13:52:27Z</dcterms:created>
  <dcterms:modified xsi:type="dcterms:W3CDTF">2016-04-05T15:23:21Z</dcterms:modified>
</cp:coreProperties>
</file>