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omments/comment1.xml" ContentType="application/vnd.openxmlformats-officedocument.presentationml.comment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8" r:id="rId1"/>
  </p:sldMasterIdLst>
  <p:notesMasterIdLst>
    <p:notesMasterId r:id="rId40"/>
  </p:notesMasterIdLst>
  <p:sldIdLst>
    <p:sldId id="256" r:id="rId2"/>
    <p:sldId id="257" r:id="rId3"/>
    <p:sldId id="258" r:id="rId4"/>
    <p:sldId id="266" r:id="rId5"/>
    <p:sldId id="268" r:id="rId6"/>
    <p:sldId id="272" r:id="rId7"/>
    <p:sldId id="267" r:id="rId8"/>
    <p:sldId id="292" r:id="rId9"/>
    <p:sldId id="293" r:id="rId10"/>
    <p:sldId id="265" r:id="rId11"/>
    <p:sldId id="287" r:id="rId12"/>
    <p:sldId id="288" r:id="rId13"/>
    <p:sldId id="294" r:id="rId14"/>
    <p:sldId id="295" r:id="rId15"/>
    <p:sldId id="300" r:id="rId16"/>
    <p:sldId id="271" r:id="rId17"/>
    <p:sldId id="270" r:id="rId18"/>
    <p:sldId id="269" r:id="rId19"/>
    <p:sldId id="298" r:id="rId20"/>
    <p:sldId id="299" r:id="rId21"/>
    <p:sldId id="260" r:id="rId22"/>
    <p:sldId id="273" r:id="rId23"/>
    <p:sldId id="274" r:id="rId24"/>
    <p:sldId id="261" r:id="rId25"/>
    <p:sldId id="262" r:id="rId26"/>
    <p:sldId id="263" r:id="rId27"/>
    <p:sldId id="276" r:id="rId28"/>
    <p:sldId id="277" r:id="rId29"/>
    <p:sldId id="278" r:id="rId30"/>
    <p:sldId id="279" r:id="rId31"/>
    <p:sldId id="280" r:id="rId32"/>
    <p:sldId id="281" r:id="rId33"/>
    <p:sldId id="284" r:id="rId34"/>
    <p:sldId id="285" r:id="rId35"/>
    <p:sldId id="296" r:id="rId36"/>
    <p:sldId id="297" r:id="rId37"/>
    <p:sldId id="264" r:id="rId38"/>
    <p:sldId id="301" r:id="rId39"/>
  </p:sldIdLst>
  <p:sldSz cx="12192000" cy="6858000"/>
  <p:notesSz cx="6858000" cy="9144000"/>
  <p:defaultTextStyle>
    <a:defPPr>
      <a:defRPr lang="lt-L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Namai" initials="N" lastIdx="1" clrIdx="0">
    <p:extLst>
      <p:ext uri="{19B8F6BF-5375-455C-9EA6-DF929625EA0E}">
        <p15:presenceInfo xmlns:p15="http://schemas.microsoft.com/office/powerpoint/2012/main" userId="Namai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7" d="100"/>
          <a:sy n="67" d="100"/>
        </p:scale>
        <p:origin x="756" y="6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presProps" Target="pres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notesMaster" Target="notesMasters/notesMaster1.xml"/><Relationship Id="rId45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viewProps" Target="viewProp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0" Type="http://schemas.openxmlformats.org/officeDocument/2006/relationships/slide" Target="slides/slide19.xml"/><Relationship Id="rId41" Type="http://schemas.openxmlformats.org/officeDocument/2006/relationships/commentAuthors" Target="commentAuthors.xml"/></Relationships>
</file>

<file path=ppt/comments/comment1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16-03-31T20:02:30.738" idx="1">
    <p:pos x="10" y="10"/>
    <p:text/>
    <p:extLst>
      <p:ext uri="{C676402C-5697-4E1C-873F-D02D1690AC5C}">
        <p15:threadingInfo xmlns:p15="http://schemas.microsoft.com/office/powerpoint/2012/main" timeZoneBias="-180"/>
      </p:ext>
    </p:extLst>
  </p:cm>
</p:cmLst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s vietos rezervavimo ženklas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lt-LT"/>
          </a:p>
        </p:txBody>
      </p:sp>
      <p:sp>
        <p:nvSpPr>
          <p:cNvPr id="3" name="Datos vietos rezervavimo ženklas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5F24045-0071-4755-ABBE-31A59ED0801B}" type="datetimeFigureOut">
              <a:rPr lang="lt-LT" smtClean="0"/>
              <a:pPr/>
              <a:t>2016.04.04</a:t>
            </a:fld>
            <a:endParaRPr lang="lt-LT"/>
          </a:p>
        </p:txBody>
      </p:sp>
      <p:sp>
        <p:nvSpPr>
          <p:cNvPr id="4" name="Skaidrės vaizdo vietos rezervavimo ženkla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lt-LT"/>
          </a:p>
        </p:txBody>
      </p:sp>
      <p:sp>
        <p:nvSpPr>
          <p:cNvPr id="5" name="Pastabų vietos rezervavimo ženkl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lt-LT" smtClean="0"/>
              <a:t>Spustelėję redag. ruoš. teksto stilių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lt-LT"/>
          </a:p>
        </p:txBody>
      </p:sp>
      <p:sp>
        <p:nvSpPr>
          <p:cNvPr id="6" name="Poraštės vietos rezervavimo ženklas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lt-LT"/>
          </a:p>
        </p:txBody>
      </p:sp>
      <p:sp>
        <p:nvSpPr>
          <p:cNvPr id="7" name="Skaidrės numerio vietos rezervavimo ženklas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1EBA446-104F-49AC-B5F7-338A2DC185E3}" type="slidenum">
              <a:rPr lang="lt-LT" smtClean="0"/>
              <a:pPr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16531386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915128" y="1788454"/>
            <a:ext cx="8361229" cy="2098226"/>
          </a:xfrm>
        </p:spPr>
        <p:txBody>
          <a:bodyPr anchor="b">
            <a:noAutofit/>
          </a:bodyPr>
          <a:lstStyle>
            <a:lvl1pPr algn="ctr">
              <a:defRPr sz="7200" cap="all" baseline="0"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79906" y="3956279"/>
            <a:ext cx="6831673" cy="1086237"/>
          </a:xfrm>
        </p:spPr>
        <p:txBody>
          <a:bodyPr>
            <a:normAutofit/>
          </a:bodyPr>
          <a:lstStyle>
            <a:lvl1pPr marL="0" indent="0" algn="ct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  <a:defRPr sz="23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52858" y="6453386"/>
            <a:ext cx="1607944" cy="404614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C14EC9BE-E50A-490E-9756-5E5DFC72898B}" type="datetimeFigureOut">
              <a:rPr lang="lt-LT" smtClean="0"/>
              <a:pPr/>
              <a:t>2016.04.04</a:t>
            </a:fld>
            <a:endParaRPr lang="lt-L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584054" y="6453386"/>
            <a:ext cx="7023377" cy="404614"/>
          </a:xfrm>
        </p:spPr>
        <p:txBody>
          <a:bodyPr/>
          <a:lstStyle>
            <a:lvl1pPr algn="ctr">
              <a:defRPr baseline="0">
                <a:solidFill>
                  <a:schemeClr val="tx2"/>
                </a:solidFill>
              </a:defRPr>
            </a:lvl1pPr>
          </a:lstStyle>
          <a:p>
            <a:endParaRPr lang="lt-L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830683" y="6453386"/>
            <a:ext cx="1596292" cy="404614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B89B628A-8B87-438D-B1A8-18B6A69BEF39}" type="slidenum">
              <a:rPr lang="lt-LT" smtClean="0"/>
              <a:pPr/>
              <a:t>‹#›</a:t>
            </a:fld>
            <a:endParaRPr lang="lt-LT"/>
          </a:p>
        </p:txBody>
      </p:sp>
      <p:grpSp>
        <p:nvGrpSpPr>
          <p:cNvPr id="7" name="Group 6"/>
          <p:cNvGrpSpPr/>
          <p:nvPr/>
        </p:nvGrpSpPr>
        <p:grpSpPr>
          <a:xfrm>
            <a:off x="752858" y="744469"/>
            <a:ext cx="10674117" cy="5349671"/>
            <a:chOff x="752858" y="744469"/>
            <a:chExt cx="10674117" cy="5349671"/>
          </a:xfrm>
        </p:grpSpPr>
        <p:sp>
          <p:nvSpPr>
            <p:cNvPr id="11" name="Freeform 6"/>
            <p:cNvSpPr/>
            <p:nvPr/>
          </p:nvSpPr>
          <p:spPr bwMode="auto">
            <a:xfrm>
              <a:off x="8151962" y="1685652"/>
              <a:ext cx="3275013" cy="4408488"/>
            </a:xfrm>
            <a:custGeom>
              <a:avLst/>
              <a:gdLst/>
              <a:ahLst/>
              <a:cxnLst/>
              <a:rect l="l" t="t" r="r" b="b"/>
              <a:pathLst>
                <a:path w="10000" h="10000">
                  <a:moveTo>
                    <a:pt x="8761" y="0"/>
                  </a:moveTo>
                  <a:lnTo>
                    <a:pt x="10000" y="0"/>
                  </a:lnTo>
                  <a:lnTo>
                    <a:pt x="10000" y="10000"/>
                  </a:lnTo>
                  <a:lnTo>
                    <a:pt x="0" y="10000"/>
                  </a:lnTo>
                  <a:lnTo>
                    <a:pt x="0" y="9126"/>
                  </a:lnTo>
                  <a:lnTo>
                    <a:pt x="8761" y="9127"/>
                  </a:lnTo>
                  <a:lnTo>
                    <a:pt x="8761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  <p:sp>
          <p:nvSpPr>
            <p:cNvPr id="14" name="Freeform 6"/>
            <p:cNvSpPr/>
            <p:nvPr/>
          </p:nvSpPr>
          <p:spPr bwMode="auto">
            <a:xfrm flipH="1" flipV="1">
              <a:off x="752858" y="744469"/>
              <a:ext cx="3275668" cy="4408488"/>
            </a:xfrm>
            <a:custGeom>
              <a:avLst/>
              <a:gdLst/>
              <a:ahLst/>
              <a:cxnLst/>
              <a:rect l="l" t="t" r="r" b="b"/>
              <a:pathLst>
                <a:path w="10002" h="10000">
                  <a:moveTo>
                    <a:pt x="8763" y="0"/>
                  </a:moveTo>
                  <a:lnTo>
                    <a:pt x="10002" y="0"/>
                  </a:lnTo>
                  <a:lnTo>
                    <a:pt x="10002" y="10000"/>
                  </a:lnTo>
                  <a:lnTo>
                    <a:pt x="2" y="10000"/>
                  </a:lnTo>
                  <a:cubicBezTo>
                    <a:pt x="-2" y="9698"/>
                    <a:pt x="4" y="9427"/>
                    <a:pt x="0" y="9125"/>
                  </a:cubicBezTo>
                  <a:lnTo>
                    <a:pt x="8763" y="9128"/>
                  </a:lnTo>
                  <a:lnTo>
                    <a:pt x="8763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</p:grpSp>
    </p:spTree>
    <p:extLst>
      <p:ext uri="{BB962C8B-B14F-4D97-AF65-F5344CB8AC3E}">
        <p14:creationId xmlns:p14="http://schemas.microsoft.com/office/powerpoint/2010/main" val="228176707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4EC9BE-E50A-490E-9756-5E5DFC72898B}" type="datetimeFigureOut">
              <a:rPr lang="lt-LT" smtClean="0"/>
              <a:pPr/>
              <a:t>2016.04.04</a:t>
            </a:fld>
            <a:endParaRPr lang="lt-L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9B628A-8B87-438D-B1A8-18B6A69BEF39}" type="slidenum">
              <a:rPr lang="lt-LT" smtClean="0"/>
              <a:pPr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28172983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5025" y="1301360"/>
            <a:ext cx="9612971" cy="2852737"/>
          </a:xfrm>
        </p:spPr>
        <p:txBody>
          <a:bodyPr anchor="b">
            <a:normAutofit/>
          </a:bodyPr>
          <a:lstStyle>
            <a:lvl1pPr algn="r">
              <a:defRPr sz="7200" cap="all" baseline="0"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5025" y="4216328"/>
            <a:ext cx="9612971" cy="1143324"/>
          </a:xfrm>
        </p:spPr>
        <p:txBody>
          <a:bodyPr/>
          <a:lstStyle>
            <a:lvl1pPr marL="0" indent="0"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chemeClr val="tx2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38908" y="6453386"/>
            <a:ext cx="1622409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C14EC9BE-E50A-490E-9756-5E5DFC72898B}" type="datetimeFigureOut">
              <a:rPr lang="lt-LT" smtClean="0"/>
              <a:pPr/>
              <a:t>2016.04.04</a:t>
            </a:fld>
            <a:endParaRPr lang="lt-L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584312" y="6453386"/>
            <a:ext cx="7023377" cy="404614"/>
          </a:xfrm>
        </p:spPr>
        <p:txBody>
          <a:bodyPr/>
          <a:lstStyle>
            <a:lvl1pPr algn="ctr">
              <a:defRPr>
                <a:solidFill>
                  <a:schemeClr val="tx2"/>
                </a:solidFill>
              </a:defRPr>
            </a:lvl1pPr>
          </a:lstStyle>
          <a:p>
            <a:endParaRPr lang="lt-L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830683" y="6453386"/>
            <a:ext cx="159629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B89B628A-8B87-438D-B1A8-18B6A69BEF39}" type="slidenum">
              <a:rPr lang="lt-LT" smtClean="0"/>
              <a:pPr/>
              <a:t>‹#›</a:t>
            </a:fld>
            <a:endParaRPr lang="lt-LT"/>
          </a:p>
        </p:txBody>
      </p:sp>
      <p:sp>
        <p:nvSpPr>
          <p:cNvPr id="7" name="Freeform 6"/>
          <p:cNvSpPr/>
          <p:nvPr/>
        </p:nvSpPr>
        <p:spPr bwMode="auto">
          <a:xfrm>
            <a:off x="8151962" y="1685652"/>
            <a:ext cx="3275013" cy="4408488"/>
          </a:xfrm>
          <a:custGeom>
            <a:avLst/>
            <a:gdLst/>
            <a:ahLst/>
            <a:cxnLst/>
            <a:rect l="0" t="0" r="r" b="b"/>
            <a:pathLst>
              <a:path w="4125" h="5554">
                <a:moveTo>
                  <a:pt x="3614" y="0"/>
                </a:moveTo>
                <a:lnTo>
                  <a:pt x="4125" y="0"/>
                </a:lnTo>
                <a:lnTo>
                  <a:pt x="4125" y="5554"/>
                </a:lnTo>
                <a:lnTo>
                  <a:pt x="0" y="5554"/>
                </a:lnTo>
                <a:lnTo>
                  <a:pt x="0" y="5074"/>
                </a:lnTo>
                <a:lnTo>
                  <a:pt x="3614" y="5074"/>
                </a:lnTo>
                <a:lnTo>
                  <a:pt x="3614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</p:spTree>
    <p:extLst>
      <p:ext uri="{BB962C8B-B14F-4D97-AF65-F5344CB8AC3E}">
        <p14:creationId xmlns:p14="http://schemas.microsoft.com/office/powerpoint/2010/main" val="147757571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371600" y="2285999"/>
            <a:ext cx="4447786" cy="3581401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25403" y="2285999"/>
            <a:ext cx="4447786" cy="3581401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4EC9BE-E50A-490E-9756-5E5DFC72898B}" type="datetimeFigureOut">
              <a:rPr lang="lt-LT" smtClean="0"/>
              <a:pPr/>
              <a:t>2016.04.04</a:t>
            </a:fld>
            <a:endParaRPr lang="lt-L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9B628A-8B87-438D-B1A8-18B6A69BEF39}" type="slidenum">
              <a:rPr lang="lt-LT" smtClean="0"/>
              <a:pPr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3613728895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0" y="685800"/>
            <a:ext cx="9601200" cy="14859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340864"/>
            <a:ext cx="4443984" cy="823912"/>
          </a:xfrm>
        </p:spPr>
        <p:txBody>
          <a:bodyPr anchor="b">
            <a:noAutofit/>
          </a:bodyPr>
          <a:lstStyle>
            <a:lvl1pPr marL="0" indent="0">
              <a:lnSpc>
                <a:spcPct val="84000"/>
              </a:lnSpc>
              <a:spcBef>
                <a:spcPts val="0"/>
              </a:spcBef>
              <a:spcAft>
                <a:spcPts val="0"/>
              </a:spcAft>
              <a:buNone/>
              <a:defRPr sz="3000" b="0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371600" y="3305207"/>
            <a:ext cx="4443984" cy="2562193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525014" y="2340864"/>
            <a:ext cx="4443984" cy="823912"/>
          </a:xfrm>
        </p:spPr>
        <p:txBody>
          <a:bodyPr anchor="b">
            <a:noAutofit/>
          </a:bodyPr>
          <a:lstStyle>
            <a:lvl1pPr marL="0" indent="0">
              <a:lnSpc>
                <a:spcPct val="84000"/>
              </a:lnSpc>
              <a:spcBef>
                <a:spcPts val="0"/>
              </a:spcBef>
              <a:spcAft>
                <a:spcPts val="0"/>
              </a:spcAft>
              <a:buNone/>
              <a:defRPr sz="3000" b="0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525014" y="3305207"/>
            <a:ext cx="4443984" cy="2562193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4EC9BE-E50A-490E-9756-5E5DFC72898B}" type="datetimeFigureOut">
              <a:rPr lang="lt-LT" smtClean="0"/>
              <a:pPr/>
              <a:t>2016.04.04</a:t>
            </a:fld>
            <a:endParaRPr lang="lt-LT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9B628A-8B87-438D-B1A8-18B6A69BEF39}" type="slidenum">
              <a:rPr lang="lt-LT" smtClean="0"/>
              <a:pPr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3842701716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4EC9BE-E50A-490E-9756-5E5DFC72898B}" type="datetimeFigureOut">
              <a:rPr lang="lt-LT" smtClean="0"/>
              <a:pPr/>
              <a:t>2016.04.04</a:t>
            </a:fld>
            <a:endParaRPr lang="lt-LT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9B628A-8B87-438D-B1A8-18B6A69BEF39}" type="slidenum">
              <a:rPr lang="lt-LT" smtClean="0"/>
              <a:pPr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35179501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4EC9BE-E50A-490E-9756-5E5DFC72898B}" type="datetimeFigureOut">
              <a:rPr lang="lt-LT" smtClean="0"/>
              <a:pPr/>
              <a:t>2016.04.04</a:t>
            </a:fld>
            <a:endParaRPr lang="lt-LT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9B628A-8B87-438D-B1A8-18B6A69BEF39}" type="slidenum">
              <a:rPr lang="lt-LT" smtClean="0"/>
              <a:pPr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304415850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376"/>
            <a:ext cx="5303520" cy="685762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3900" y="685800"/>
            <a:ext cx="3855720" cy="2157884"/>
          </a:xfrm>
        </p:spPr>
        <p:txBody>
          <a:bodyPr anchor="t">
            <a:noAutofit/>
          </a:bodyPr>
          <a:lstStyle>
            <a:lvl1pPr>
              <a:lnSpc>
                <a:spcPct val="84000"/>
              </a:lnSpc>
              <a:defRPr sz="4800" baseline="0"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56020" y="685801"/>
            <a:ext cx="5212080" cy="517525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23900" y="2856344"/>
            <a:ext cx="3855720" cy="3011056"/>
          </a:xfrm>
        </p:spPr>
        <p:txBody>
          <a:bodyPr/>
          <a:lstStyle>
            <a:lvl1pPr marL="0" indent="0">
              <a:lnSpc>
                <a:spcPct val="113000"/>
              </a:lnSpc>
              <a:spcBef>
                <a:spcPts val="0"/>
              </a:spcBef>
              <a:spcAft>
                <a:spcPts val="1500"/>
              </a:spcAft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23900" y="6453386"/>
            <a:ext cx="120457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C14EC9BE-E50A-490E-9756-5E5DFC72898B}" type="datetimeFigureOut">
              <a:rPr lang="lt-LT" smtClean="0"/>
              <a:pPr/>
              <a:t>2016.04.04</a:t>
            </a:fld>
            <a:endParaRPr lang="lt-L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205945" y="6453386"/>
            <a:ext cx="2373675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lt-L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9883140" y="6453386"/>
            <a:ext cx="159629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B89B628A-8B87-438D-B1A8-18B6A69BEF39}" type="slidenum">
              <a:rPr lang="lt-LT" smtClean="0"/>
              <a:pPr/>
              <a:t>‹#›</a:t>
            </a:fld>
            <a:endParaRPr lang="lt-LT"/>
          </a:p>
        </p:txBody>
      </p:sp>
      <p:sp>
        <p:nvSpPr>
          <p:cNvPr id="9" name="Rectangle 8"/>
          <p:cNvSpPr/>
          <p:nvPr/>
        </p:nvSpPr>
        <p:spPr>
          <a:xfrm>
            <a:off x="5303520" y="376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1103971462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376"/>
            <a:ext cx="5303520" cy="685762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3900" y="685800"/>
            <a:ext cx="3855720" cy="2157884"/>
          </a:xfrm>
        </p:spPr>
        <p:txBody>
          <a:bodyPr anchor="t">
            <a:normAutofit/>
          </a:bodyPr>
          <a:lstStyle>
            <a:lvl1pPr>
              <a:lnSpc>
                <a:spcPct val="84000"/>
              </a:lnSpc>
              <a:defRPr sz="4800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532120" y="0"/>
            <a:ext cx="6659880" cy="6857999"/>
          </a:xfrm>
        </p:spPr>
        <p:txBody>
          <a:bodyPr anchor="t"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2000"/>
            </a:lvl2pPr>
            <a:lvl3pPr marL="914400" indent="0">
              <a:buNone/>
              <a:defRPr sz="20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23900" y="2855968"/>
            <a:ext cx="3855720" cy="3011432"/>
          </a:xfrm>
        </p:spPr>
        <p:txBody>
          <a:bodyPr/>
          <a:lstStyle>
            <a:lvl1pPr marL="0" indent="0">
              <a:lnSpc>
                <a:spcPct val="113000"/>
              </a:lnSpc>
              <a:spcBef>
                <a:spcPts val="0"/>
              </a:spcBef>
              <a:spcAft>
                <a:spcPts val="1500"/>
              </a:spcAft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23900" y="6453386"/>
            <a:ext cx="120457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C14EC9BE-E50A-490E-9756-5E5DFC72898B}" type="datetimeFigureOut">
              <a:rPr lang="lt-LT" smtClean="0"/>
              <a:pPr/>
              <a:t>2016.04.04</a:t>
            </a:fld>
            <a:endParaRPr lang="lt-L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205945" y="6453386"/>
            <a:ext cx="2373675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lt-L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9883140" y="6453386"/>
            <a:ext cx="159629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B89B628A-8B87-438D-B1A8-18B6A69BEF39}" type="slidenum">
              <a:rPr lang="lt-LT" smtClean="0"/>
              <a:pPr/>
              <a:t>‹#›</a:t>
            </a:fld>
            <a:endParaRPr lang="lt-LT"/>
          </a:p>
        </p:txBody>
      </p:sp>
      <p:sp>
        <p:nvSpPr>
          <p:cNvPr id="9" name="Rectangle 8"/>
          <p:cNvSpPr/>
          <p:nvPr/>
        </p:nvSpPr>
        <p:spPr>
          <a:xfrm>
            <a:off x="5303520" y="376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290919741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371600" y="2295525"/>
            <a:ext cx="9601200" cy="357187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4EC9BE-E50A-490E-9756-5E5DFC72898B}" type="datetimeFigureOut">
              <a:rPr lang="lt-LT" smtClean="0"/>
              <a:pPr/>
              <a:t>2016.04.04</a:t>
            </a:fld>
            <a:endParaRPr lang="lt-L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9B628A-8B87-438D-B1A8-18B6A69BEF39}" type="slidenum">
              <a:rPr lang="lt-LT" smtClean="0"/>
              <a:pPr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199119932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596561" y="624156"/>
            <a:ext cx="1565766" cy="5243244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371600" y="624156"/>
            <a:ext cx="8179641" cy="5243244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4EC9BE-E50A-490E-9756-5E5DFC72898B}" type="datetimeFigureOut">
              <a:rPr lang="lt-LT" smtClean="0"/>
              <a:pPr/>
              <a:t>2016.04.04</a:t>
            </a:fld>
            <a:endParaRPr lang="lt-L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9B628A-8B87-438D-B1A8-18B6A69BEF39}" type="slidenum">
              <a:rPr lang="lt-LT" smtClean="0"/>
              <a:pPr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404653153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371600" y="685800"/>
            <a:ext cx="9601200" cy="14859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286000"/>
            <a:ext cx="9601200" cy="35814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390650" y="6453386"/>
            <a:ext cx="1204572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aseline="0">
                <a:solidFill>
                  <a:schemeClr val="tx2"/>
                </a:solidFill>
              </a:defRPr>
            </a:lvl1pPr>
          </a:lstStyle>
          <a:p>
            <a:fld id="{C14EC9BE-E50A-490E-9756-5E5DFC72898B}" type="datetimeFigureOut">
              <a:rPr lang="lt-LT" smtClean="0"/>
              <a:pPr/>
              <a:t>2016.04.04</a:t>
            </a:fld>
            <a:endParaRPr lang="lt-L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893564" y="6453386"/>
            <a:ext cx="6280830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aseline="0">
                <a:solidFill>
                  <a:schemeClr val="tx2"/>
                </a:solidFill>
              </a:defRPr>
            </a:lvl1pPr>
          </a:lstStyle>
          <a:p>
            <a:endParaRPr lang="lt-L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472736" y="6453386"/>
            <a:ext cx="1596292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aseline="0">
                <a:solidFill>
                  <a:schemeClr val="tx2"/>
                </a:solidFill>
              </a:defRPr>
            </a:lvl1pPr>
          </a:lstStyle>
          <a:p>
            <a:fld id="{B89B628A-8B87-438D-B1A8-18B6A69BEF39}" type="slidenum">
              <a:rPr lang="lt-LT" smtClean="0"/>
              <a:pPr/>
              <a:t>‹#›</a:t>
            </a:fld>
            <a:endParaRPr lang="lt-LT"/>
          </a:p>
        </p:txBody>
      </p:sp>
      <p:sp>
        <p:nvSpPr>
          <p:cNvPr id="9" name="Rectangle 8"/>
          <p:cNvSpPr/>
          <p:nvPr/>
        </p:nvSpPr>
        <p:spPr>
          <a:xfrm>
            <a:off x="478095" y="376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31162915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9" r:id="rId1"/>
    <p:sldLayoutId id="2147483740" r:id="rId2"/>
    <p:sldLayoutId id="2147483741" r:id="rId3"/>
    <p:sldLayoutId id="2147483742" r:id="rId4"/>
    <p:sldLayoutId id="2147483743" r:id="rId5"/>
    <p:sldLayoutId id="2147483744" r:id="rId6"/>
    <p:sldLayoutId id="2147483745" r:id="rId7"/>
    <p:sldLayoutId id="2147483746" r:id="rId8"/>
    <p:sldLayoutId id="2147483747" r:id="rId9"/>
    <p:sldLayoutId id="2147483748" r:id="rId10"/>
    <p:sldLayoutId id="2147483749" r:id="rId11"/>
  </p:sldLayoutIdLst>
  <p:txStyles>
    <p:titleStyle>
      <a:lvl1pPr algn="l" defTabSz="914400" rtl="0" eaLnBrk="1" latinLnBrk="0" hangingPunct="1">
        <a:lnSpc>
          <a:spcPct val="89000"/>
        </a:lnSpc>
        <a:spcBef>
          <a:spcPct val="0"/>
        </a:spcBef>
        <a:buNone/>
        <a:defRPr sz="4400" kern="12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84048" indent="-384048" algn="l" defTabSz="914400" rtl="0" eaLnBrk="1" latinLnBrk="0" hangingPunct="1">
        <a:lnSpc>
          <a:spcPct val="94000"/>
        </a:lnSpc>
        <a:spcBef>
          <a:spcPts val="1000"/>
        </a:spcBef>
        <a:spcAft>
          <a:spcPts val="200"/>
        </a:spcAft>
        <a:buFont typeface="Franklin Gothic Book" panose="020B0503020102020204" pitchFamily="34" charset="0"/>
        <a:buChar char="■"/>
        <a:defRPr sz="2000" kern="1200" baseline="0">
          <a:solidFill>
            <a:schemeClr val="tx2"/>
          </a:solidFill>
          <a:latin typeface="+mn-lt"/>
          <a:ea typeface="+mn-ea"/>
          <a:cs typeface="+mn-cs"/>
        </a:defRPr>
      </a:lvl1pPr>
      <a:lvl2pPr marL="9144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2000" i="1" kern="1200" baseline="0">
          <a:solidFill>
            <a:schemeClr val="tx2"/>
          </a:solidFill>
          <a:latin typeface="+mn-lt"/>
          <a:ea typeface="+mn-ea"/>
          <a:cs typeface="+mn-cs"/>
        </a:defRPr>
      </a:lvl2pPr>
      <a:lvl3pPr marL="13716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800" kern="1200" baseline="0">
          <a:solidFill>
            <a:schemeClr val="tx2"/>
          </a:solidFill>
          <a:latin typeface="+mn-lt"/>
          <a:ea typeface="+mn-ea"/>
          <a:cs typeface="+mn-cs"/>
        </a:defRPr>
      </a:lvl3pPr>
      <a:lvl4pPr marL="18288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800" i="1" kern="1200" baseline="0">
          <a:solidFill>
            <a:schemeClr val="tx2"/>
          </a:solidFill>
          <a:latin typeface="+mn-lt"/>
          <a:ea typeface="+mn-ea"/>
          <a:cs typeface="+mn-cs"/>
        </a:defRPr>
      </a:lvl4pPr>
      <a:lvl5pPr marL="22860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6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27432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600" i="1" kern="1200" baseline="0">
          <a:solidFill>
            <a:schemeClr val="tx2"/>
          </a:solidFill>
          <a:latin typeface="+mn-lt"/>
          <a:ea typeface="+mn-ea"/>
          <a:cs typeface="+mn-cs"/>
        </a:defRPr>
      </a:lvl6pPr>
      <a:lvl7pPr marL="32004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36576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400" i="1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41148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orient="horz" pos="1368">
          <p15:clr>
            <a:srgbClr val="F26B43"/>
          </p15:clr>
        </p15:guide>
        <p15:guide id="2" orient="horz" pos="1440">
          <p15:clr>
            <a:srgbClr val="F26B43"/>
          </p15:clr>
        </p15:guide>
        <p15:guide id="3" orient="horz" pos="3696">
          <p15:clr>
            <a:srgbClr val="F26B43"/>
          </p15:clr>
        </p15:guide>
        <p15:guide id="4" orient="horz" pos="432">
          <p15:clr>
            <a:srgbClr val="F26B43"/>
          </p15:clr>
        </p15:guide>
        <p15:guide id="5" orient="horz" pos="1512">
          <p15:clr>
            <a:srgbClr val="F26B43"/>
          </p15:clr>
        </p15:guide>
        <p15:guide id="6" pos="6912">
          <p15:clr>
            <a:srgbClr val="F26B43"/>
          </p15:clr>
        </p15:guide>
        <p15:guide id="7" pos="936">
          <p15:clr>
            <a:srgbClr val="F26B43"/>
          </p15:clr>
        </p15:guide>
        <p15:guide id="8" pos="864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comments" Target="../comments/comment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7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e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2.jpeg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0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hyperlink" Target="https://lt.wikipedia.org/wiki/Disociacija" TargetMode="External"/><Relationship Id="rId2" Type="http://schemas.openxmlformats.org/officeDocument/2006/relationships/hyperlink" Target="http://ik.su.lt/~mariusbm/Elektra/teorija/elektros_srove_skysciuose.html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mkp.emokykla.lt/imo/lt/mo/274/" TargetMode="External"/><Relationship Id="rId5" Type="http://schemas.openxmlformats.org/officeDocument/2006/relationships/hyperlink" Target="http://www.fizika.lm.lt/content/view/782/1051/" TargetMode="External"/><Relationship Id="rId4" Type="http://schemas.openxmlformats.org/officeDocument/2006/relationships/hyperlink" Target="https://lt.wikipedia.org/wiki/Elektrolitas" TargetMode="Externa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28650" y="4152664"/>
            <a:ext cx="8129588" cy="1962386"/>
          </a:xfrm>
        </p:spPr>
        <p:txBody>
          <a:bodyPr>
            <a:noAutofit/>
          </a:bodyPr>
          <a:lstStyle/>
          <a:p>
            <a:r>
              <a:rPr lang="lt-LT" sz="3200" dirty="0" smtClean="0"/>
              <a:t/>
            </a:r>
            <a:br>
              <a:rPr lang="lt-LT" sz="3200" dirty="0" smtClean="0"/>
            </a:br>
            <a:r>
              <a:rPr lang="lt-LT" sz="2800" dirty="0" smtClean="0"/>
              <a:t/>
            </a:r>
            <a:br>
              <a:rPr lang="lt-LT" sz="2800" dirty="0" smtClean="0"/>
            </a:br>
            <a:r>
              <a:rPr lang="lt-LT" sz="2800" dirty="0" smtClean="0"/>
              <a:t> </a:t>
            </a:r>
            <a:r>
              <a:rPr lang="lt-LT" sz="2400" dirty="0" smtClean="0"/>
              <a:t>Vilniaus Fabijoniškių mokykla</a:t>
            </a:r>
            <a:br>
              <a:rPr lang="lt-LT" sz="2400" dirty="0" smtClean="0"/>
            </a:br>
            <a:r>
              <a:rPr lang="lt-LT" sz="2400" dirty="0" smtClean="0"/>
              <a:t>darbo autoriai:</a:t>
            </a:r>
            <a:br>
              <a:rPr lang="lt-LT" sz="2400" dirty="0" smtClean="0"/>
            </a:br>
            <a:r>
              <a:rPr lang="lt-LT" sz="2400" dirty="0" smtClean="0"/>
              <a:t>Šarūnė Kriaučiūnaitė ir Pijus Kasteckas</a:t>
            </a:r>
            <a:br>
              <a:rPr lang="lt-LT" sz="2400" dirty="0" smtClean="0"/>
            </a:br>
            <a:r>
              <a:rPr lang="lt-LT" sz="2400" dirty="0" smtClean="0"/>
              <a:t>9 klasė</a:t>
            </a:r>
            <a:br>
              <a:rPr lang="lt-LT" sz="2400" dirty="0" smtClean="0"/>
            </a:br>
            <a:r>
              <a:rPr lang="lt-LT" sz="2400" dirty="0" smtClean="0"/>
              <a:t>Darbo vadovė: </a:t>
            </a:r>
            <a:r>
              <a:rPr lang="en-US" sz="2400" dirty="0" err="1" smtClean="0"/>
              <a:t>fizikos</a:t>
            </a:r>
            <a:r>
              <a:rPr lang="en-US" sz="2400" dirty="0" smtClean="0"/>
              <a:t> </a:t>
            </a:r>
            <a:r>
              <a:rPr lang="en-US" sz="2400" dirty="0" err="1" smtClean="0"/>
              <a:t>mokytoja</a:t>
            </a:r>
            <a:r>
              <a:rPr lang="en-US" sz="2400" dirty="0" smtClean="0"/>
              <a:t> </a:t>
            </a:r>
            <a:br>
              <a:rPr lang="en-US" sz="2400" dirty="0" smtClean="0"/>
            </a:br>
            <a:r>
              <a:rPr lang="lt-LT" sz="2400" dirty="0" smtClean="0"/>
              <a:t>Daiva Stortienė</a:t>
            </a:r>
            <a:endParaRPr lang="lt-LT" sz="24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78340" y="1105313"/>
            <a:ext cx="9144000" cy="1655762"/>
          </a:xfrm>
        </p:spPr>
        <p:txBody>
          <a:bodyPr>
            <a:normAutofit/>
          </a:bodyPr>
          <a:lstStyle/>
          <a:p>
            <a:r>
              <a:rPr lang="lt-LT" sz="4400" i="1" dirty="0" smtClean="0">
                <a:solidFill>
                  <a:srgbClr val="FF0000"/>
                </a:solidFill>
              </a:rPr>
              <a:t>Konkursas „Fizikos bandymai aplink mus 2016“</a:t>
            </a:r>
            <a:endParaRPr lang="lt-LT" sz="4400" i="1" dirty="0">
              <a:solidFill>
                <a:srgbClr val="FF0000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514475" y="2761075"/>
            <a:ext cx="947261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sz="4000" i="1" dirty="0" smtClean="0">
                <a:solidFill>
                  <a:srgbClr val="C00000"/>
                </a:solidFill>
              </a:rPr>
              <a:t>9-“Elektros srovė skysčiuose“-PPT-40</a:t>
            </a:r>
            <a:endParaRPr lang="lt-LT" sz="4000" i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063868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27533" y="190041"/>
            <a:ext cx="9601200" cy="1485900"/>
          </a:xfrm>
        </p:spPr>
        <p:txBody>
          <a:bodyPr/>
          <a:lstStyle/>
          <a:p>
            <a:r>
              <a:rPr lang="lt-LT" dirty="0" smtClean="0"/>
              <a:t>Turinys</a:t>
            </a:r>
            <a:endParaRPr lang="lt-LT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680072" y="1404649"/>
            <a:ext cx="4522424" cy="4786829"/>
          </a:xfrm>
        </p:spPr>
        <p:txBody>
          <a:bodyPr>
            <a:normAutofit fontScale="85000" lnSpcReduction="20000"/>
          </a:bodyPr>
          <a:lstStyle/>
          <a:p>
            <a:pPr marL="457200" indent="-457200">
              <a:buFont typeface="+mj-lt"/>
              <a:buAutoNum type="arabicPeriod"/>
            </a:pPr>
            <a:r>
              <a:rPr lang="lt-LT" dirty="0" smtClean="0"/>
              <a:t>Darbo tikslai </a:t>
            </a:r>
          </a:p>
          <a:p>
            <a:pPr marL="457200" indent="-457200">
              <a:buFont typeface="+mj-lt"/>
              <a:buAutoNum type="arabicPeriod"/>
            </a:pPr>
            <a:r>
              <a:rPr lang="lt-LT" dirty="0" smtClean="0"/>
              <a:t>Laidininkai ir izoliatoriai</a:t>
            </a:r>
          </a:p>
          <a:p>
            <a:pPr marL="457200" indent="-457200">
              <a:buFont typeface="+mj-lt"/>
              <a:buAutoNum type="arabicPeriod"/>
            </a:pPr>
            <a:r>
              <a:rPr lang="lt-LT" dirty="0" smtClean="0"/>
              <a:t>Iš kur atsiranda elektronų skystyje? </a:t>
            </a:r>
          </a:p>
          <a:p>
            <a:pPr marL="457200" indent="-457200">
              <a:buFont typeface="+mj-lt"/>
              <a:buAutoNum type="arabicPeriod"/>
            </a:pPr>
            <a:r>
              <a:rPr lang="lt-LT" dirty="0" smtClean="0"/>
              <a:t>Elektrolitai </a:t>
            </a:r>
          </a:p>
          <a:p>
            <a:pPr marL="457200" indent="-457200">
              <a:buFont typeface="+mj-lt"/>
              <a:buAutoNum type="arabicPeriod"/>
            </a:pPr>
            <a:r>
              <a:rPr lang="lt-LT" dirty="0" smtClean="0"/>
              <a:t>Elektrolitinė disociacija</a:t>
            </a:r>
          </a:p>
          <a:p>
            <a:pPr marL="457200" indent="-457200">
              <a:buFont typeface="+mj-lt"/>
              <a:buAutoNum type="arabicPeriod"/>
            </a:pPr>
            <a:r>
              <a:rPr lang="lt-LT" dirty="0" smtClean="0"/>
              <a:t>Elektrolizė </a:t>
            </a:r>
          </a:p>
          <a:p>
            <a:pPr marL="457200" indent="-457200">
              <a:buFont typeface="+mj-lt"/>
              <a:buAutoNum type="arabicPeriod"/>
            </a:pPr>
            <a:r>
              <a:rPr lang="lt-LT" dirty="0" smtClean="0"/>
              <a:t>Elektrolizės dėsnis</a:t>
            </a:r>
          </a:p>
          <a:p>
            <a:pPr marL="457200" indent="-457200">
              <a:buFont typeface="+mj-lt"/>
              <a:buAutoNum type="arabicPeriod"/>
            </a:pPr>
            <a:r>
              <a:rPr lang="lt-LT" dirty="0" smtClean="0"/>
              <a:t>Faradėjaus dėsnio įrodymas</a:t>
            </a:r>
          </a:p>
          <a:p>
            <a:pPr marL="457200" indent="-457200">
              <a:buFont typeface="+mj-lt"/>
              <a:buAutoNum type="arabicPeriod"/>
            </a:pPr>
            <a:r>
              <a:rPr lang="lt-LT" dirty="0" smtClean="0"/>
              <a:t>Elektrolizės taikymas</a:t>
            </a:r>
          </a:p>
          <a:p>
            <a:pPr marL="457200" indent="-457200">
              <a:buFont typeface="+mj-lt"/>
              <a:buAutoNum type="arabicPeriod"/>
            </a:pPr>
            <a:r>
              <a:rPr lang="lt-LT" dirty="0" smtClean="0"/>
              <a:t>Bandymas Nr.1</a:t>
            </a:r>
          </a:p>
          <a:p>
            <a:pPr marL="457200" indent="-457200">
              <a:buFont typeface="+mj-lt"/>
              <a:buAutoNum type="arabicPeriod"/>
            </a:pPr>
            <a:r>
              <a:rPr lang="lt-LT" dirty="0" smtClean="0"/>
              <a:t>Bandymas Nr.2</a:t>
            </a:r>
          </a:p>
          <a:p>
            <a:pPr marL="457200" indent="-457200">
              <a:buFont typeface="+mj-lt"/>
              <a:buAutoNum type="arabicPeriod"/>
            </a:pPr>
            <a:r>
              <a:rPr lang="lt-LT" dirty="0" smtClean="0"/>
              <a:t>Bandymas Nr.3</a:t>
            </a:r>
          </a:p>
          <a:p>
            <a:pPr marL="457200" indent="-457200">
              <a:buFont typeface="+mj-lt"/>
              <a:buAutoNum type="arabicPeriod"/>
            </a:pPr>
            <a:r>
              <a:rPr lang="lt-LT" dirty="0" smtClean="0"/>
              <a:t>Bandymas Nr.4</a:t>
            </a:r>
          </a:p>
          <a:p>
            <a:pPr marL="457200" indent="-457200">
              <a:buFont typeface="+mj-lt"/>
              <a:buAutoNum type="arabicPeriod"/>
            </a:pPr>
            <a:r>
              <a:rPr lang="lt-LT" dirty="0" smtClean="0"/>
              <a:t>Testas</a:t>
            </a:r>
          </a:p>
          <a:p>
            <a:pPr marL="457200" indent="-457200">
              <a:buFont typeface="+mj-lt"/>
              <a:buAutoNum type="arabicPeriod"/>
            </a:pPr>
            <a:endParaRPr lang="lt-LT" dirty="0" smtClean="0"/>
          </a:p>
          <a:p>
            <a:pPr marL="457200" indent="-457200">
              <a:buFont typeface="+mj-lt"/>
              <a:buAutoNum type="arabicPeriod"/>
            </a:pPr>
            <a:endParaRPr lang="lt-LT" dirty="0"/>
          </a:p>
        </p:txBody>
      </p:sp>
      <p:pic>
        <p:nvPicPr>
          <p:cNvPr id="4" name="Paveikslėlis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82993" y="1834522"/>
            <a:ext cx="5165243" cy="34434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49552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/>
              <a:t/>
            </a:r>
            <a:br>
              <a:rPr lang="lt-LT" dirty="0"/>
            </a:br>
            <a:endParaRPr lang="lt-LT" dirty="0"/>
          </a:p>
        </p:txBody>
      </p:sp>
      <p:sp>
        <p:nvSpPr>
          <p:cNvPr id="4" name="TextBox 3"/>
          <p:cNvSpPr txBox="1"/>
          <p:nvPr/>
        </p:nvSpPr>
        <p:spPr>
          <a:xfrm>
            <a:off x="2282644" y="331857"/>
            <a:ext cx="96012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 err="1" smtClean="0"/>
              <a:t>Darbo</a:t>
            </a:r>
            <a:r>
              <a:rPr lang="en-US" sz="4000" dirty="0" smtClean="0"/>
              <a:t> </a:t>
            </a:r>
            <a:r>
              <a:rPr lang="en-US" sz="4000" dirty="0" err="1" smtClean="0"/>
              <a:t>tiksla</a:t>
            </a:r>
            <a:r>
              <a:rPr lang="lt-LT" sz="4000" dirty="0" smtClean="0"/>
              <a:t>i</a:t>
            </a:r>
            <a:endParaRPr lang="lt-LT" sz="4000" dirty="0"/>
          </a:p>
        </p:txBody>
      </p:sp>
      <p:sp>
        <p:nvSpPr>
          <p:cNvPr id="5" name="Turinio vietos rezervavimo ženklas 4"/>
          <p:cNvSpPr>
            <a:spLocks noGrp="1"/>
          </p:cNvSpPr>
          <p:nvPr>
            <p:ph idx="1"/>
          </p:nvPr>
        </p:nvSpPr>
        <p:spPr>
          <a:xfrm>
            <a:off x="981856" y="1161738"/>
            <a:ext cx="9601200" cy="3581400"/>
          </a:xfrm>
        </p:spPr>
        <p:txBody>
          <a:bodyPr/>
          <a:lstStyle/>
          <a:p>
            <a:r>
              <a:rPr lang="lt-LT" sz="3200" dirty="0" smtClean="0"/>
              <a:t>Pakartoti, kokių sąlygų reikia elektros srovei metaluose.</a:t>
            </a:r>
          </a:p>
          <a:p>
            <a:r>
              <a:rPr lang="lt-LT" sz="3200" dirty="0" smtClean="0"/>
              <a:t>Plėsti žinias, kaip elektros srovė teka skysčiuose.</a:t>
            </a:r>
          </a:p>
          <a:p>
            <a:r>
              <a:rPr lang="lt-LT" sz="3200" dirty="0" smtClean="0"/>
              <a:t>Elektros srovės skysčiuose nagrinėjimą sieti su chemijos žiniomis. </a:t>
            </a:r>
          </a:p>
          <a:p>
            <a:r>
              <a:rPr lang="lt-LT" sz="3200" dirty="0" smtClean="0"/>
              <a:t>Išnagrinėti Faradėjaus dėsnį. </a:t>
            </a:r>
          </a:p>
          <a:p>
            <a:endParaRPr lang="lt-LT" dirty="0"/>
          </a:p>
        </p:txBody>
      </p:sp>
      <p:pic>
        <p:nvPicPr>
          <p:cNvPr id="1026" name="Picture 2" descr="http://www.svietimoprofsajunga.lt/images/default/source/apklausa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83244" y="3531633"/>
            <a:ext cx="3810000" cy="2667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74026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>
          <a:xfrm>
            <a:off x="984115" y="1296377"/>
            <a:ext cx="9601200" cy="2647662"/>
          </a:xfrm>
        </p:spPr>
        <p:txBody>
          <a:bodyPr/>
          <a:lstStyle/>
          <a:p>
            <a:r>
              <a:rPr lang="lt-LT" sz="3200" dirty="0" smtClean="0"/>
              <a:t>Iš aplinkos </a:t>
            </a:r>
            <a:r>
              <a:rPr lang="lt-LT" sz="3200" dirty="0"/>
              <a:t>pažinimo kurso </a:t>
            </a:r>
            <a:r>
              <a:rPr lang="lt-LT" sz="3200" dirty="0" smtClean="0"/>
              <a:t>žinome</a:t>
            </a:r>
            <a:r>
              <a:rPr lang="lt-LT" sz="3200" dirty="0"/>
              <a:t>, kad ne visos medžiagos vienodai laidžios elektros </a:t>
            </a:r>
            <a:r>
              <a:rPr lang="lt-LT" sz="3200" dirty="0" smtClean="0"/>
              <a:t>srovei.</a:t>
            </a:r>
          </a:p>
          <a:p>
            <a:r>
              <a:rPr lang="lt-LT" sz="3200" dirty="0" smtClean="0"/>
              <a:t>Tos </a:t>
            </a:r>
            <a:r>
              <a:rPr lang="lt-LT" sz="3200" dirty="0"/>
              <a:t>medžiagos, kuriomis elektros srove gali </a:t>
            </a:r>
            <a:r>
              <a:rPr lang="lt-LT" sz="3200" dirty="0" smtClean="0"/>
              <a:t>tekėti, </a:t>
            </a:r>
            <a:r>
              <a:rPr lang="lt-LT" sz="3200" dirty="0"/>
              <a:t>vadinamos elektros laidininkais, o kurios nelaidžios srovei – elektros izoliatoriais</a:t>
            </a:r>
            <a:r>
              <a:rPr lang="lt-LT" sz="3200" dirty="0" smtClean="0"/>
              <a:t>.</a:t>
            </a:r>
          </a:p>
          <a:p>
            <a:endParaRPr lang="lt-LT" dirty="0"/>
          </a:p>
        </p:txBody>
      </p:sp>
      <p:pic>
        <p:nvPicPr>
          <p:cNvPr id="1026" name="Picture 2" descr="http://www.technologijos.lt/upload/image/n/mokslas/fizika/S-39260/eofdreams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13825" y="4340377"/>
            <a:ext cx="3328987" cy="23743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3426246" y="484742"/>
            <a:ext cx="544233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sz="3200" dirty="0" smtClean="0">
                <a:solidFill>
                  <a:srgbClr val="FF0000"/>
                </a:solidFill>
              </a:rPr>
              <a:t>Laidininkai ir izoliatoriai </a:t>
            </a:r>
            <a:endParaRPr lang="lt-LT" sz="3200" dirty="0">
              <a:solidFill>
                <a:srgbClr val="FF0000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112704" y="3877937"/>
            <a:ext cx="7348250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Wingdings" pitchFamily="2" charset="2"/>
              <a:buChar char="§"/>
            </a:pPr>
            <a:r>
              <a:rPr lang="lt-LT" sz="3200" dirty="0" smtClean="0"/>
              <a:t> Taigi geri elektros laidininkai yra metalai, grafitas, druskų bei rūgščių tirpalai, o geri izoliatoriai – oras, stiklas, guma, sausas medis, daugelis plastikų, distiliuotas vanduo. </a:t>
            </a:r>
          </a:p>
        </p:txBody>
      </p:sp>
    </p:spTree>
    <p:extLst>
      <p:ext uri="{BB962C8B-B14F-4D97-AF65-F5344CB8AC3E}">
        <p14:creationId xmlns:p14="http://schemas.microsoft.com/office/powerpoint/2010/main" val="22523108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>
          <a:xfrm>
            <a:off x="1028700" y="200025"/>
            <a:ext cx="9601200" cy="2043113"/>
          </a:xfrm>
        </p:spPr>
        <p:txBody>
          <a:bodyPr>
            <a:noAutofit/>
          </a:bodyPr>
          <a:lstStyle/>
          <a:p>
            <a:r>
              <a:rPr lang="lt-LT" dirty="0"/>
              <a:t>Laidumą elektros srovei lemia medžiagoje esančių judrių </a:t>
            </a:r>
            <a:r>
              <a:rPr lang="lt-LT" dirty="0" err="1"/>
              <a:t>elektringųjų</a:t>
            </a:r>
            <a:r>
              <a:rPr lang="lt-LT" dirty="0"/>
              <a:t> dalelių skaičius: kuo daugiau šių dalelių turi medžiaga, tuo ji geresnis laidininkas. Metaluose tokios dalelės yra laisvieji elektronai, o druskų rūgščių ir šarmų tirpaluose – jonai. Kiekviename kubiniame centimetre metalinio laidininko yra nepaprastai daug (apie 100 000 000 000 - 1000 000 000 000 milijardų) laisvųjų elektronų, dėl to metalai ir yra puikūs elektros laidininkai.</a:t>
            </a:r>
          </a:p>
          <a:p>
            <a:endParaRPr lang="lt-LT" sz="3200" dirty="0"/>
          </a:p>
        </p:txBody>
      </p:sp>
      <p:pic>
        <p:nvPicPr>
          <p:cNvPr id="4" name="Paveikslėlis 3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107635" y="2243138"/>
            <a:ext cx="6947128" cy="43419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69602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>
          <a:xfrm>
            <a:off x="826427" y="42863"/>
            <a:ext cx="9601200" cy="1571625"/>
          </a:xfrm>
        </p:spPr>
        <p:txBody>
          <a:bodyPr>
            <a:noAutofit/>
          </a:bodyPr>
          <a:lstStyle/>
          <a:p>
            <a:r>
              <a:rPr lang="lt-LT" sz="3200" dirty="0"/>
              <a:t>Izoliatoriai praktiškai neturi laisvų </a:t>
            </a:r>
            <a:r>
              <a:rPr lang="lt-LT" sz="3200" dirty="0" err="1"/>
              <a:t>elektringųjų</a:t>
            </a:r>
            <a:r>
              <a:rPr lang="lt-LT" sz="3200" dirty="0"/>
              <a:t> dalelių. Juose elektronai tvirtai “pririšti“ prie atomų, todėl negali nuo jų atitrūkti, taigi elektros srovė izoliatoriais neteka.</a:t>
            </a:r>
          </a:p>
        </p:txBody>
      </p:sp>
      <p:pic>
        <p:nvPicPr>
          <p:cNvPr id="4" name="Paveikslėlis 3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043825" y="3171825"/>
            <a:ext cx="2819400" cy="2819400"/>
          </a:xfrm>
          <a:prstGeom prst="rect">
            <a:avLst/>
          </a:prstGeom>
        </p:spPr>
      </p:pic>
      <p:pic>
        <p:nvPicPr>
          <p:cNvPr id="5" name="Paveikslėlis 4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863225" y="2159794"/>
            <a:ext cx="2286000" cy="1714500"/>
          </a:xfrm>
          <a:prstGeom prst="rect">
            <a:avLst/>
          </a:prstGeom>
        </p:spPr>
      </p:pic>
      <p:pic>
        <p:nvPicPr>
          <p:cNvPr id="6" name="Paveikslėlis 5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8103526" y="2232579"/>
            <a:ext cx="2324101" cy="1743076"/>
          </a:xfrm>
          <a:prstGeom prst="rect">
            <a:avLst/>
          </a:prstGeom>
        </p:spPr>
      </p:pic>
      <p:pic>
        <p:nvPicPr>
          <p:cNvPr id="7" name="Paveikslėlis 6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6130173" y="3616085"/>
            <a:ext cx="1973353" cy="26333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02883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214563" y="1569787"/>
            <a:ext cx="718778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sz="3200" b="1" dirty="0" smtClean="0"/>
              <a:t>O iš kur atsiranda elektronų skystyje? </a:t>
            </a:r>
            <a:endParaRPr lang="lt-LT" sz="3200" b="1" dirty="0"/>
          </a:p>
        </p:txBody>
      </p:sp>
      <p:sp>
        <p:nvSpPr>
          <p:cNvPr id="7" name="Stačiakampis 6"/>
          <p:cNvSpPr/>
          <p:nvPr/>
        </p:nvSpPr>
        <p:spPr>
          <a:xfrm>
            <a:off x="2988124" y="3038773"/>
            <a:ext cx="6278065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lt-LT" sz="5400" b="0" cap="none" spc="0" dirty="0" smtClean="0">
                <a:ln w="0"/>
                <a:gradFill>
                  <a:gsLst>
                    <a:gs pos="0">
                      <a:schemeClr val="accent5">
                        <a:lumMod val="50000"/>
                      </a:schemeClr>
                    </a:gs>
                    <a:gs pos="50000">
                      <a:schemeClr val="accent5"/>
                    </a:gs>
                    <a:gs pos="100000">
                      <a:schemeClr val="accent5">
                        <a:lumMod val="60000"/>
                        <a:lumOff val="40000"/>
                      </a:schemeClr>
                    </a:gs>
                  </a:gsLst>
                  <a:lin ang="5400000"/>
                </a:gradFill>
                <a:effectLst>
                  <a:reflection blurRad="6350" stA="53000" endA="300" endPos="35500" dir="5400000" sy="-90000" algn="bl" rotWithShape="0"/>
                </a:effectLst>
              </a:rPr>
              <a:t>Štai kur klausimas? !</a:t>
            </a:r>
            <a:endParaRPr lang="lt-LT" sz="5400" b="0" cap="none" spc="0" dirty="0">
              <a:ln w="0"/>
              <a:gradFill>
                <a:gsLst>
                  <a:gs pos="0">
                    <a:schemeClr val="accent5">
                      <a:lumMod val="50000"/>
                    </a:schemeClr>
                  </a:gs>
                  <a:gs pos="50000">
                    <a:schemeClr val="accent5"/>
                  </a:gs>
                  <a:gs pos="100000">
                    <a:schemeClr val="accent5">
                      <a:lumMod val="60000"/>
                      <a:lumOff val="40000"/>
                    </a:schemeClr>
                  </a:gs>
                </a:gsLst>
                <a:lin ang="5400000"/>
              </a:gradFill>
              <a:effectLst>
                <a:reflection blurRad="6350" stA="53000" endA="300" endPos="35500" dir="5400000" sy="-90000" algn="bl" rotWithShape="0"/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483389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>
          <a:xfrm>
            <a:off x="757238" y="157163"/>
            <a:ext cx="10023091" cy="2408616"/>
          </a:xfrm>
        </p:spPr>
        <p:txBody>
          <a:bodyPr>
            <a:normAutofit fontScale="85000" lnSpcReduction="20000"/>
          </a:bodyPr>
          <a:lstStyle/>
          <a:p>
            <a:r>
              <a:rPr lang="lt-LT" sz="3200" dirty="0"/>
              <a:t>Elektros srovei yra laidūs neorganinių druskų, šarmų ir rūgščių tirpalai. Medžiagos, kurios ištirpintos arba išlydytos praleidžia elektros srovę, vad. </a:t>
            </a:r>
            <a:r>
              <a:rPr lang="lt-LT" sz="3200" b="1" dirty="0"/>
              <a:t>elektrolitais</a:t>
            </a:r>
            <a:r>
              <a:rPr lang="lt-LT" sz="3200" dirty="0"/>
              <a:t>. </a:t>
            </a:r>
            <a:endParaRPr lang="lt-LT" sz="3200" dirty="0" smtClean="0"/>
          </a:p>
          <a:p>
            <a:r>
              <a:rPr lang="lt-LT" sz="3200" dirty="0" smtClean="0"/>
              <a:t>Elektrolitui </a:t>
            </a:r>
            <a:r>
              <a:rPr lang="lt-LT" sz="3200" dirty="0"/>
              <a:t>tirpstant vandenyje, molekulės suyra į teigiamą ir neigiamą elektros krūvį turinčias dalis, vadinamas jonais. Elektrolito molekulių skilimas į jonus, veikiant tirpikliui, vadinamas </a:t>
            </a:r>
            <a:r>
              <a:rPr lang="lt-LT" sz="3200" b="1" dirty="0" err="1"/>
              <a:t>elektrolitine</a:t>
            </a:r>
            <a:r>
              <a:rPr lang="lt-LT" sz="3200" b="1" dirty="0"/>
              <a:t> disociacija</a:t>
            </a:r>
            <a:r>
              <a:rPr lang="lt-LT" sz="3200" dirty="0"/>
              <a:t>. </a:t>
            </a:r>
          </a:p>
          <a:p>
            <a:endParaRPr lang="lt-LT" dirty="0"/>
          </a:p>
        </p:txBody>
      </p:sp>
      <p:pic>
        <p:nvPicPr>
          <p:cNvPr id="4" name="Paveikslėlis 3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983291" y="2697452"/>
            <a:ext cx="7034478" cy="4179679"/>
          </a:xfrm>
          <a:prstGeom prst="rect">
            <a:avLst/>
          </a:prstGeom>
        </p:spPr>
      </p:pic>
      <p:sp>
        <p:nvSpPr>
          <p:cNvPr id="5" name="Stačiakampis 4"/>
          <p:cNvSpPr/>
          <p:nvPr/>
        </p:nvSpPr>
        <p:spPr>
          <a:xfrm>
            <a:off x="6106108" y="3555576"/>
            <a:ext cx="957262" cy="157162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t-LT"/>
          </a:p>
        </p:txBody>
      </p:sp>
      <p:pic>
        <p:nvPicPr>
          <p:cNvPr id="6" name="Paveikslėlis 5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0006298" y="3658956"/>
            <a:ext cx="957155" cy="1572904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9882863" y="3721555"/>
            <a:ext cx="149178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dirty="0" smtClean="0"/>
              <a:t>Anodas </a:t>
            </a:r>
            <a:endParaRPr lang="lt-LT" dirty="0"/>
          </a:p>
        </p:txBody>
      </p:sp>
      <p:sp>
        <p:nvSpPr>
          <p:cNvPr id="8" name="Stačiakampis 7"/>
          <p:cNvSpPr/>
          <p:nvPr/>
        </p:nvSpPr>
        <p:spPr>
          <a:xfrm>
            <a:off x="7936173" y="6376204"/>
            <a:ext cx="914400" cy="4572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t-LT"/>
          </a:p>
        </p:txBody>
      </p:sp>
      <p:sp>
        <p:nvSpPr>
          <p:cNvPr id="9" name="TextBox 8"/>
          <p:cNvSpPr txBox="1"/>
          <p:nvPr/>
        </p:nvSpPr>
        <p:spPr>
          <a:xfrm>
            <a:off x="8012440" y="6301270"/>
            <a:ext cx="161448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dirty="0" smtClean="0"/>
              <a:t>elektrolitas</a:t>
            </a:r>
            <a:endParaRPr lang="lt-LT" dirty="0"/>
          </a:p>
        </p:txBody>
      </p:sp>
      <p:sp>
        <p:nvSpPr>
          <p:cNvPr id="10" name="TextBox 9"/>
          <p:cNvSpPr txBox="1"/>
          <p:nvPr/>
        </p:nvSpPr>
        <p:spPr>
          <a:xfrm>
            <a:off x="9788736" y="4994201"/>
            <a:ext cx="15859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dirty="0" smtClean="0"/>
              <a:t>Neigiami jonai</a:t>
            </a:r>
            <a:endParaRPr lang="lt-LT" dirty="0"/>
          </a:p>
        </p:txBody>
      </p:sp>
      <p:sp>
        <p:nvSpPr>
          <p:cNvPr id="11" name="TextBox 10"/>
          <p:cNvSpPr txBox="1"/>
          <p:nvPr/>
        </p:nvSpPr>
        <p:spPr>
          <a:xfrm>
            <a:off x="5971643" y="3666492"/>
            <a:ext cx="13144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dirty="0" smtClean="0"/>
              <a:t>Katodas</a:t>
            </a:r>
            <a:endParaRPr lang="lt-LT" dirty="0"/>
          </a:p>
        </p:txBody>
      </p:sp>
      <p:sp>
        <p:nvSpPr>
          <p:cNvPr id="12" name="TextBox 11"/>
          <p:cNvSpPr txBox="1"/>
          <p:nvPr/>
        </p:nvSpPr>
        <p:spPr>
          <a:xfrm>
            <a:off x="5976988" y="4493027"/>
            <a:ext cx="131445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dirty="0" smtClean="0"/>
              <a:t>Teigiami jonai</a:t>
            </a:r>
            <a:endParaRPr lang="lt-LT" dirty="0"/>
          </a:p>
        </p:txBody>
      </p:sp>
    </p:spTree>
    <p:extLst>
      <p:ext uri="{BB962C8B-B14F-4D97-AF65-F5344CB8AC3E}">
        <p14:creationId xmlns:p14="http://schemas.microsoft.com/office/powerpoint/2010/main" val="26049403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>
          <a:xfrm>
            <a:off x="935530" y="234293"/>
            <a:ext cx="10881616" cy="1285934"/>
          </a:xfrm>
        </p:spPr>
        <p:txBody>
          <a:bodyPr>
            <a:normAutofit/>
          </a:bodyPr>
          <a:lstStyle/>
          <a:p>
            <a:r>
              <a:rPr lang="lt-LT" dirty="0"/>
              <a:t>Priešingas disociacijai procesas vadinamas </a:t>
            </a:r>
            <a:r>
              <a:rPr lang="lt-LT" b="1" dirty="0"/>
              <a:t>jonų rekombinacija</a:t>
            </a:r>
            <a:r>
              <a:rPr lang="lt-LT" dirty="0"/>
              <a:t>. Nesant išorinio elektrinio lauko, tirpalo jonai ir molekulės juda chaotiškai. Atsiradus tirpale elektriniam laukui, atsiranda ir kryptingas jonų judėjimas: teigiami jonai juda link neigiamo elektrodo, vadinamo katodu, o neigiami jonai – link teigiamo elektrodo, vadinamo anodu.</a:t>
            </a:r>
          </a:p>
          <a:p>
            <a:endParaRPr lang="lt-LT" dirty="0"/>
          </a:p>
        </p:txBody>
      </p:sp>
      <p:pic>
        <p:nvPicPr>
          <p:cNvPr id="4" name="Paveikslėlis 3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349923" y="2541298"/>
            <a:ext cx="6617348" cy="3931833"/>
          </a:xfrm>
          <a:prstGeom prst="rect">
            <a:avLst/>
          </a:prstGeom>
        </p:spPr>
      </p:pic>
      <p:sp>
        <p:nvSpPr>
          <p:cNvPr id="5" name="Stačiakampis 4"/>
          <p:cNvSpPr/>
          <p:nvPr/>
        </p:nvSpPr>
        <p:spPr>
          <a:xfrm>
            <a:off x="6150237" y="3139096"/>
            <a:ext cx="957262" cy="157162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t-LT"/>
          </a:p>
        </p:txBody>
      </p:sp>
      <p:pic>
        <p:nvPicPr>
          <p:cNvPr id="6" name="Paveikslėlis 5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9882863" y="3214388"/>
            <a:ext cx="957155" cy="1572904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9816508" y="3408557"/>
            <a:ext cx="149178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dirty="0" smtClean="0"/>
              <a:t>Anodas </a:t>
            </a:r>
            <a:endParaRPr lang="lt-LT" dirty="0"/>
          </a:p>
        </p:txBody>
      </p:sp>
      <p:sp>
        <p:nvSpPr>
          <p:cNvPr id="8" name="Stačiakampis 7"/>
          <p:cNvSpPr/>
          <p:nvPr/>
        </p:nvSpPr>
        <p:spPr>
          <a:xfrm>
            <a:off x="8043330" y="6015931"/>
            <a:ext cx="914400" cy="4572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t-LT"/>
          </a:p>
        </p:txBody>
      </p:sp>
      <p:sp>
        <p:nvSpPr>
          <p:cNvPr id="9" name="TextBox 8"/>
          <p:cNvSpPr txBox="1"/>
          <p:nvPr/>
        </p:nvSpPr>
        <p:spPr>
          <a:xfrm>
            <a:off x="8043330" y="5875199"/>
            <a:ext cx="161448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dirty="0" smtClean="0"/>
              <a:t>elektrolitas</a:t>
            </a:r>
            <a:endParaRPr lang="lt-LT" dirty="0"/>
          </a:p>
        </p:txBody>
      </p:sp>
      <p:sp>
        <p:nvSpPr>
          <p:cNvPr id="10" name="TextBox 9"/>
          <p:cNvSpPr txBox="1"/>
          <p:nvPr/>
        </p:nvSpPr>
        <p:spPr>
          <a:xfrm>
            <a:off x="9521422" y="4341389"/>
            <a:ext cx="15859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dirty="0" smtClean="0"/>
              <a:t>Neigiami jonai</a:t>
            </a:r>
            <a:endParaRPr lang="lt-LT" dirty="0"/>
          </a:p>
        </p:txBody>
      </p:sp>
      <p:sp>
        <p:nvSpPr>
          <p:cNvPr id="11" name="TextBox 10"/>
          <p:cNvSpPr txBox="1"/>
          <p:nvPr/>
        </p:nvSpPr>
        <p:spPr>
          <a:xfrm>
            <a:off x="5993413" y="3327942"/>
            <a:ext cx="13144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dirty="0" smtClean="0"/>
              <a:t>Katodas</a:t>
            </a:r>
            <a:endParaRPr lang="lt-LT" dirty="0"/>
          </a:p>
        </p:txBody>
      </p:sp>
      <p:sp>
        <p:nvSpPr>
          <p:cNvPr id="12" name="TextBox 11"/>
          <p:cNvSpPr txBox="1"/>
          <p:nvPr/>
        </p:nvSpPr>
        <p:spPr>
          <a:xfrm>
            <a:off x="5971643" y="4207931"/>
            <a:ext cx="131445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dirty="0" smtClean="0"/>
              <a:t>Teigiami jonai</a:t>
            </a:r>
            <a:endParaRPr lang="lt-LT" dirty="0"/>
          </a:p>
        </p:txBody>
      </p:sp>
      <p:sp>
        <p:nvSpPr>
          <p:cNvPr id="2" name="TextBox 1"/>
          <p:cNvSpPr txBox="1"/>
          <p:nvPr/>
        </p:nvSpPr>
        <p:spPr>
          <a:xfrm>
            <a:off x="1200150" y="2244079"/>
            <a:ext cx="4090150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§"/>
            </a:pPr>
            <a:r>
              <a:rPr lang="lt-LT" sz="2000" dirty="0"/>
              <a:t>Kiekviename elektrolite elektros srovę sukuria teigiamieji ir neigiamieji jonai, t.y. įelektrinti medžiagos atomai bei molekulės. Šie du priešingi jonų srautai ir sudaro elektros srovę elektrolituose Taigi, </a:t>
            </a:r>
            <a:r>
              <a:rPr lang="lt-LT" sz="2000" b="1" dirty="0"/>
              <a:t>elektrolitų laidumas yra </a:t>
            </a:r>
            <a:r>
              <a:rPr lang="lt-LT" sz="2000" b="1" dirty="0" err="1"/>
              <a:t>joninis</a:t>
            </a:r>
            <a:endParaRPr lang="lt-LT" sz="2000" dirty="0"/>
          </a:p>
        </p:txBody>
      </p:sp>
    </p:spTree>
    <p:extLst>
      <p:ext uri="{BB962C8B-B14F-4D97-AF65-F5344CB8AC3E}">
        <p14:creationId xmlns:p14="http://schemas.microsoft.com/office/powerpoint/2010/main" val="18562261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/>
              <a:t>E</a:t>
            </a:r>
            <a:r>
              <a:rPr lang="lt-LT" dirty="0" smtClean="0"/>
              <a:t>lektrolizė</a:t>
            </a:r>
            <a:endParaRPr lang="lt-LT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71600" y="1727722"/>
            <a:ext cx="10558463" cy="83805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lt-LT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Pastebėta, kad tekant elektros srovei elektrolitu kinta jo cheminė sudėtis ir ant elektrodų išsiskiria medžiaga.  T</a:t>
            </a:r>
            <a:r>
              <a:rPr lang="en-US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aigi</a:t>
            </a:r>
            <a:r>
              <a:rPr lang="en-U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lt-LT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medžiagų nusėdimas ant elektrodų vadinamas elektrolize. </a:t>
            </a:r>
            <a:endParaRPr lang="lt-LT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Paveikslėlis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3100388" y="1739893"/>
            <a:ext cx="2852737" cy="50715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17201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Antraštė 1"/>
          <p:cNvSpPr>
            <a:spLocks noGrp="1"/>
          </p:cNvSpPr>
          <p:nvPr>
            <p:ph type="title"/>
          </p:nvPr>
        </p:nvSpPr>
        <p:spPr>
          <a:xfrm>
            <a:off x="1586552" y="495865"/>
            <a:ext cx="9601200" cy="881986"/>
          </a:xfrm>
        </p:spPr>
        <p:txBody>
          <a:bodyPr>
            <a:normAutofit/>
          </a:bodyPr>
          <a:lstStyle/>
          <a:p>
            <a:pPr eaLnBrk="1" hangingPunct="1"/>
            <a:r>
              <a:rPr lang="lt-LT" altLang="lt-LT" sz="5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Elektrolizės dėsnis</a:t>
            </a:r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>
          <a:xfrm>
            <a:off x="1907932" y="1600201"/>
            <a:ext cx="8362950" cy="4708525"/>
          </a:xfrm>
        </p:spPr>
        <p:txBody>
          <a:bodyPr rtlCol="0">
            <a:normAutofit/>
          </a:bodyPr>
          <a:lstStyle/>
          <a:p>
            <a:pPr marL="0" indent="0">
              <a:spcAft>
                <a:spcPts val="0"/>
              </a:spcAft>
              <a:buClr>
                <a:schemeClr val="bg1">
                  <a:lumMod val="75000"/>
                </a:schemeClr>
              </a:buClr>
              <a:buNone/>
              <a:defRPr/>
            </a:pPr>
            <a:r>
              <a:rPr lang="lt-LT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Faradėjaus elektrolizės </a:t>
            </a:r>
            <a:r>
              <a:rPr lang="lt-LT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dėsnis: ant elektrodo nusėdusios medžiagos masė </a:t>
            </a:r>
            <a:r>
              <a:rPr lang="lt-LT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m </a:t>
            </a:r>
            <a:r>
              <a:rPr lang="lt-LT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yra tiesiogiai </a:t>
            </a:r>
            <a:r>
              <a:rPr lang="lt-LT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proporcinga elektros </a:t>
            </a:r>
            <a:r>
              <a:rPr lang="lt-LT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srovės stipriui </a:t>
            </a:r>
            <a:r>
              <a:rPr lang="lt-LT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lt-LT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jos tekėjimo trukmei </a:t>
            </a:r>
            <a:r>
              <a:rPr lang="lt-LT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ir priklauso nuo medžiagos</a:t>
            </a:r>
            <a:r>
              <a:rPr lang="en-US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r</a:t>
            </a:r>
            <a:r>
              <a:rPr lang="lt-LT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ūšies</a:t>
            </a:r>
            <a:r>
              <a:rPr lang="lt-LT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marL="0" indent="0" algn="ctr">
              <a:spcAft>
                <a:spcPts val="0"/>
              </a:spcAft>
              <a:buClr>
                <a:schemeClr val="bg1">
                  <a:lumMod val="75000"/>
                </a:schemeClr>
              </a:buClr>
              <a:buNone/>
              <a:defRPr/>
            </a:pPr>
            <a:endParaRPr lang="lt-LT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>
              <a:spcAft>
                <a:spcPts val="0"/>
              </a:spcAft>
              <a:buClr>
                <a:schemeClr val="bg1">
                  <a:lumMod val="75000"/>
                </a:schemeClr>
              </a:buClr>
              <a:buNone/>
              <a:defRPr/>
            </a:pPr>
            <a:r>
              <a:rPr lang="lt-LT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Dydis</a:t>
            </a:r>
            <a:r>
              <a:rPr lang="en-US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k </a:t>
            </a:r>
            <a:r>
              <a:rPr lang="lt-LT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vadinamas</a:t>
            </a:r>
            <a:r>
              <a:rPr lang="lt-LT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 tam tikros medžiagos elektrocheminiu ekvivalentu ir išreiškiamas kilogramais </a:t>
            </a:r>
            <a:r>
              <a:rPr lang="lt-LT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kulonui</a:t>
            </a:r>
            <a:r>
              <a:rPr lang="lt-LT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lt-LT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(kg/C). </a:t>
            </a:r>
            <a:r>
              <a:rPr lang="lt-LT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Jis priklauso nuo jonų masės ir valentingumo.</a:t>
            </a:r>
            <a:endParaRPr lang="lt-LT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Skaidrės numerio vietos rezervavimo ženklas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0BF18CF0-65C1-4ACB-9129-AADF084C29EA}" type="slidenum">
              <a:rPr lang="lt-LT" altLang="lt-LT">
                <a:solidFill>
                  <a:srgbClr val="898989"/>
                </a:solidFill>
              </a:rPr>
              <a:pPr eaLnBrk="1" hangingPunct="1"/>
              <a:t>11</a:t>
            </a:fld>
            <a:endParaRPr lang="lt-LT" altLang="lt-LT">
              <a:solidFill>
                <a:srgbClr val="898989"/>
              </a:solidFill>
            </a:endParaRPr>
          </a:p>
        </p:txBody>
      </p:sp>
      <p:sp>
        <p:nvSpPr>
          <p:cNvPr id="2" name="Stačiakampis 1"/>
          <p:cNvSpPr/>
          <p:nvPr/>
        </p:nvSpPr>
        <p:spPr>
          <a:xfrm>
            <a:off x="5003801" y="4102101"/>
            <a:ext cx="1547813" cy="646113"/>
          </a:xfrm>
          <a:prstGeom prst="rect">
            <a:avLst/>
          </a:prstGeom>
          <a:ln w="38100">
            <a:noFill/>
          </a:ln>
        </p:spPr>
        <p:txBody>
          <a:bodyPr wrap="none">
            <a:spAutoFit/>
          </a:bodyPr>
          <a:lstStyle/>
          <a:p>
            <a:pPr algn="ctr">
              <a:buClr>
                <a:schemeClr val="bg1">
                  <a:lumMod val="75000"/>
                </a:schemeClr>
              </a:buClr>
              <a:defRPr/>
            </a:pPr>
            <a:r>
              <a:rPr lang="lt-LT" sz="3600" dirty="0">
                <a:latin typeface="Times New Roman" pitchFamily="18" charset="0"/>
                <a:cs typeface="Times New Roman" pitchFamily="18" charset="0"/>
              </a:rPr>
              <a:t>m </a:t>
            </a:r>
            <a:r>
              <a:rPr lang="en-US" sz="3600" dirty="0">
                <a:latin typeface="Times New Roman" pitchFamily="18" charset="0"/>
                <a:cs typeface="Times New Roman" pitchFamily="18" charset="0"/>
              </a:rPr>
              <a:t>=</a:t>
            </a:r>
            <a:r>
              <a:rPr lang="lt-LT" sz="3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dirty="0" err="1">
                <a:latin typeface="Times New Roman" pitchFamily="18" charset="0"/>
                <a:cs typeface="Times New Roman" pitchFamily="18" charset="0"/>
              </a:rPr>
              <a:t>kIt</a:t>
            </a:r>
            <a:endParaRPr lang="en-US" sz="36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Paveikslėlis 4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9123181" y="4425157"/>
            <a:ext cx="2221094" cy="18207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99560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3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314" grpId="0"/>
      <p:bldP spid="3" grpId="0" build="p"/>
      <p:bldP spid="2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>
          <a:xfrm>
            <a:off x="2208214" y="1341438"/>
            <a:ext cx="7920037" cy="4856162"/>
          </a:xfrm>
        </p:spPr>
        <p:txBody>
          <a:bodyPr rtlCol="0">
            <a:normAutofit/>
          </a:bodyPr>
          <a:lstStyle/>
          <a:p>
            <a:pPr marL="0" indent="0">
              <a:spcAft>
                <a:spcPts val="0"/>
              </a:spcAft>
              <a:buClr>
                <a:schemeClr val="bg1">
                  <a:lumMod val="75000"/>
                </a:schemeClr>
              </a:buClr>
              <a:buNone/>
              <a:defRPr/>
            </a:pPr>
            <a:r>
              <a:rPr lang="lt-LT" sz="32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E</a:t>
            </a:r>
            <a:r>
              <a:rPr lang="en-US" sz="32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lektoliz</a:t>
            </a:r>
            <a:r>
              <a:rPr lang="lt-LT" sz="3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ės dėsnis </a:t>
            </a:r>
            <a:endParaRPr lang="lt-LT" sz="32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 algn="ctr">
              <a:spcAft>
                <a:spcPts val="0"/>
              </a:spcAft>
              <a:buClr>
                <a:schemeClr val="bg1">
                  <a:lumMod val="75000"/>
                </a:schemeClr>
              </a:buClr>
              <a:buNone/>
              <a:defRPr/>
            </a:pPr>
            <a:endParaRPr lang="en-US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 algn="ctr">
              <a:spcAft>
                <a:spcPts val="0"/>
              </a:spcAft>
              <a:buClr>
                <a:schemeClr val="bg1">
                  <a:lumMod val="75000"/>
                </a:schemeClr>
              </a:buClr>
              <a:buNone/>
              <a:defRPr/>
            </a:pPr>
            <a:endParaRPr lang="en-US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 algn="ctr">
              <a:spcAft>
                <a:spcPts val="0"/>
              </a:spcAft>
              <a:buClr>
                <a:schemeClr val="bg1">
                  <a:lumMod val="75000"/>
                </a:schemeClr>
              </a:buClr>
              <a:buNone/>
              <a:defRPr/>
            </a:pPr>
            <a:endParaRPr lang="en-US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>
              <a:spcAft>
                <a:spcPts val="0"/>
              </a:spcAft>
              <a:buClr>
                <a:schemeClr val="bg1">
                  <a:lumMod val="75000"/>
                </a:schemeClr>
              </a:buClr>
              <a:buNone/>
              <a:defRPr/>
            </a:pPr>
            <a:r>
              <a:rPr lang="en-US" sz="32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    q=It (2)</a:t>
            </a:r>
            <a:r>
              <a:rPr lang="en-US" sz="3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,</a:t>
            </a:r>
          </a:p>
          <a:p>
            <a:pPr marL="0" indent="0" algn="ctr">
              <a:spcAft>
                <a:spcPts val="0"/>
              </a:spcAft>
              <a:buClr>
                <a:schemeClr val="bg1">
                  <a:lumMod val="75000"/>
                </a:schemeClr>
              </a:buClr>
              <a:buNone/>
              <a:defRPr/>
            </a:pPr>
            <a:r>
              <a:rPr lang="en-US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lt-LT" sz="3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įrašius (2) šią išraišką (1) elektrodo išsiskyrusios medžiagos masė yra tiesiogiai proporcinga pratekėjusiam elektros krūviui.</a:t>
            </a:r>
          </a:p>
        </p:txBody>
      </p:sp>
      <p:sp>
        <p:nvSpPr>
          <p:cNvPr id="4" name="Skaidrės numerio vietos rezervavimo ženklas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FF464517-4D88-4838-9B49-46BA5D39CAB7}" type="slidenum">
              <a:rPr lang="lt-LT" altLang="lt-LT">
                <a:solidFill>
                  <a:srgbClr val="898989"/>
                </a:solidFill>
              </a:rPr>
              <a:pPr eaLnBrk="1" hangingPunct="1"/>
              <a:t>12</a:t>
            </a:fld>
            <a:endParaRPr lang="lt-LT" altLang="lt-LT">
              <a:solidFill>
                <a:srgbClr val="898989"/>
              </a:solidFill>
            </a:endParaRPr>
          </a:p>
        </p:txBody>
      </p:sp>
      <p:sp>
        <p:nvSpPr>
          <p:cNvPr id="7" name="Stačiakampis 6"/>
          <p:cNvSpPr/>
          <p:nvPr/>
        </p:nvSpPr>
        <p:spPr>
          <a:xfrm>
            <a:off x="5241925" y="5170586"/>
            <a:ext cx="1852613" cy="769938"/>
          </a:xfrm>
          <a:prstGeom prst="rect">
            <a:avLst/>
          </a:prstGeom>
          <a:ln w="38100">
            <a:noFill/>
          </a:ln>
        </p:spPr>
        <p:txBody>
          <a:bodyPr>
            <a:spAutoFit/>
          </a:bodyPr>
          <a:lstStyle/>
          <a:p>
            <a:pPr algn="ctr">
              <a:buClr>
                <a:schemeClr val="bg1">
                  <a:lumMod val="75000"/>
                </a:schemeClr>
              </a:buClr>
              <a:defRPr/>
            </a:pPr>
            <a:r>
              <a:rPr lang="lt-LT" sz="4400" dirty="0">
                <a:latin typeface="Times New Roman" pitchFamily="18" charset="0"/>
                <a:cs typeface="Times New Roman" pitchFamily="18" charset="0"/>
              </a:rPr>
              <a:t>m </a:t>
            </a:r>
            <a:r>
              <a:rPr lang="en-US" sz="4400" dirty="0">
                <a:latin typeface="Times New Roman" pitchFamily="18" charset="0"/>
                <a:cs typeface="Times New Roman" pitchFamily="18" charset="0"/>
              </a:rPr>
              <a:t>=</a:t>
            </a:r>
            <a:r>
              <a:rPr lang="lt-LT" sz="4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>
                <a:latin typeface="Times New Roman" pitchFamily="18" charset="0"/>
                <a:cs typeface="Times New Roman" pitchFamily="18" charset="0"/>
              </a:rPr>
              <a:t>kq</a:t>
            </a:r>
            <a:endParaRPr lang="en-US" sz="4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Stačiakampis 7"/>
          <p:cNvSpPr/>
          <p:nvPr/>
        </p:nvSpPr>
        <p:spPr>
          <a:xfrm>
            <a:off x="5896891" y="1085652"/>
            <a:ext cx="2650085" cy="769441"/>
          </a:xfrm>
          <a:prstGeom prst="rect">
            <a:avLst/>
          </a:prstGeom>
          <a:ln w="38100">
            <a:noFill/>
          </a:ln>
        </p:spPr>
        <p:txBody>
          <a:bodyPr wrap="none">
            <a:spAutoFit/>
          </a:bodyPr>
          <a:lstStyle/>
          <a:p>
            <a:pPr algn="ctr">
              <a:buClr>
                <a:schemeClr val="bg1">
                  <a:lumMod val="75000"/>
                </a:schemeClr>
              </a:buClr>
              <a:defRPr/>
            </a:pPr>
            <a:r>
              <a:rPr lang="lt-LT" sz="4400" dirty="0">
                <a:latin typeface="Times New Roman" pitchFamily="18" charset="0"/>
                <a:cs typeface="Times New Roman" pitchFamily="18" charset="0"/>
              </a:rPr>
              <a:t>m </a:t>
            </a:r>
            <a:r>
              <a:rPr lang="en-US" sz="4400" dirty="0">
                <a:latin typeface="Times New Roman" pitchFamily="18" charset="0"/>
                <a:cs typeface="Times New Roman" pitchFamily="18" charset="0"/>
              </a:rPr>
              <a:t>=</a:t>
            </a:r>
            <a:r>
              <a:rPr lang="lt-LT" sz="4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>
                <a:latin typeface="Times New Roman" pitchFamily="18" charset="0"/>
                <a:cs typeface="Times New Roman" pitchFamily="18" charset="0"/>
              </a:rPr>
              <a:t>k</a:t>
            </a:r>
            <a:r>
              <a:rPr lang="lt-LT" sz="4400" dirty="0" smtClean="0">
                <a:latin typeface="Times New Roman" pitchFamily="18" charset="0"/>
                <a:cs typeface="Times New Roman" pitchFamily="18" charset="0"/>
              </a:rPr>
              <a:t>It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 (1)</a:t>
            </a:r>
            <a:endParaRPr lang="en-US" sz="4400" dirty="0"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5" name="Tiesioji rodyklės jungtis 4"/>
          <p:cNvCxnSpPr/>
          <p:nvPr/>
        </p:nvCxnSpPr>
        <p:spPr>
          <a:xfrm flipV="1">
            <a:off x="3484960" y="1855590"/>
            <a:ext cx="2810666" cy="108763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422721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7" grpId="0"/>
      <p:bldP spid="8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aveikslėlis 3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819240" y="114350"/>
            <a:ext cx="5007773" cy="2956396"/>
          </a:xfrm>
          <a:prstGeom prst="rect">
            <a:avLst/>
          </a:prstGeom>
        </p:spPr>
      </p:pic>
      <p:pic>
        <p:nvPicPr>
          <p:cNvPr id="5" name="Paveikslėlis 4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013637" y="114350"/>
            <a:ext cx="5122936" cy="2960524"/>
          </a:xfrm>
          <a:prstGeom prst="rect">
            <a:avLst/>
          </a:prstGeom>
        </p:spPr>
      </p:pic>
      <p:pic>
        <p:nvPicPr>
          <p:cNvPr id="6" name="Paveikslėlis 5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819240" y="3323533"/>
            <a:ext cx="5033099" cy="2663776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6109100" y="3198510"/>
            <a:ext cx="581849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dirty="0" smtClean="0"/>
              <a:t>Faradėjaus dėsnio įrodymas, kad medžiagos kiekis priklauso nuo srovės stiprio, laiko ir medžiagos rūšis. </a:t>
            </a:r>
            <a:endParaRPr lang="lt-LT" dirty="0"/>
          </a:p>
        </p:txBody>
      </p:sp>
      <p:sp>
        <p:nvSpPr>
          <p:cNvPr id="9" name="TextBox 8"/>
          <p:cNvSpPr txBox="1"/>
          <p:nvPr/>
        </p:nvSpPr>
        <p:spPr>
          <a:xfrm>
            <a:off x="8967729" y="3925623"/>
            <a:ext cx="298557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dirty="0" smtClean="0"/>
              <a:t>Šiuo atveju nustatyta </a:t>
            </a:r>
            <a:r>
              <a:rPr lang="lt-LT" dirty="0" smtClean="0">
                <a:solidFill>
                  <a:srgbClr val="FF0000"/>
                </a:solidFill>
              </a:rPr>
              <a:t>2V</a:t>
            </a:r>
            <a:r>
              <a:rPr lang="lt-LT" dirty="0" smtClean="0"/>
              <a:t> įtampa. Išsiskyrusios medžiagos kiekis </a:t>
            </a:r>
            <a:r>
              <a:rPr lang="en-US" dirty="0" smtClean="0"/>
              <a:t> </a:t>
            </a:r>
            <a:r>
              <a:rPr lang="en-US" dirty="0" smtClean="0">
                <a:solidFill>
                  <a:srgbClr val="FF0000"/>
                </a:solidFill>
              </a:rPr>
              <a:t>m=285.1-283.6=</a:t>
            </a:r>
            <a:r>
              <a:rPr lang="lt-LT" dirty="0" smtClean="0">
                <a:solidFill>
                  <a:srgbClr val="FF0000"/>
                </a:solidFill>
              </a:rPr>
              <a:t>1.5g </a:t>
            </a:r>
            <a:endParaRPr lang="lt-LT" dirty="0">
              <a:solidFill>
                <a:srgbClr val="FF0000"/>
              </a:solidFill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036407" y="4023740"/>
            <a:ext cx="2802744" cy="24762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3071204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aveikslėlis 3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88458" y="275958"/>
            <a:ext cx="5653286" cy="2948546"/>
          </a:xfrm>
          <a:prstGeom prst="rect">
            <a:avLst/>
          </a:prstGeom>
        </p:spPr>
      </p:pic>
      <p:pic>
        <p:nvPicPr>
          <p:cNvPr id="5" name="Paveikslėlis 4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88458" y="3457458"/>
            <a:ext cx="5653286" cy="3088513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7028597" y="849164"/>
            <a:ext cx="4517409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sz="3200" dirty="0"/>
              <a:t>Šiuo atveju nustatyta </a:t>
            </a:r>
            <a:r>
              <a:rPr lang="lt-LT" sz="3200" dirty="0" smtClean="0">
                <a:solidFill>
                  <a:srgbClr val="FF0000"/>
                </a:solidFill>
              </a:rPr>
              <a:t>8V</a:t>
            </a:r>
            <a:r>
              <a:rPr lang="lt-LT" sz="3200" dirty="0" smtClean="0"/>
              <a:t> </a:t>
            </a:r>
            <a:r>
              <a:rPr lang="lt-LT" sz="3200" dirty="0"/>
              <a:t>įtampa. </a:t>
            </a:r>
            <a:endParaRPr lang="lt-LT" sz="3200" dirty="0" smtClean="0"/>
          </a:p>
          <a:p>
            <a:r>
              <a:rPr lang="lt-LT" sz="3200" dirty="0" smtClean="0"/>
              <a:t>Išsiskyrusios medžiagos kiekis </a:t>
            </a:r>
          </a:p>
          <a:p>
            <a:r>
              <a:rPr lang="lt-LT" sz="3200" dirty="0" smtClean="0">
                <a:solidFill>
                  <a:srgbClr val="FF0000"/>
                </a:solidFill>
              </a:rPr>
              <a:t>m</a:t>
            </a:r>
            <a:r>
              <a:rPr lang="en-US" sz="3200" dirty="0" smtClean="0">
                <a:solidFill>
                  <a:srgbClr val="FF0000"/>
                </a:solidFill>
              </a:rPr>
              <a:t>=289.3-283.6=</a:t>
            </a:r>
            <a:r>
              <a:rPr lang="lt-LT" sz="3200" dirty="0" smtClean="0">
                <a:solidFill>
                  <a:srgbClr val="FF0000"/>
                </a:solidFill>
              </a:rPr>
              <a:t>5,7g </a:t>
            </a:r>
            <a:endParaRPr lang="lt-LT" sz="3200" dirty="0">
              <a:solidFill>
                <a:srgbClr val="FF0000"/>
              </a:solidFill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680296" y="3778900"/>
            <a:ext cx="3141188" cy="26439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18068169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 smtClean="0"/>
              <a:t>Išvada</a:t>
            </a:r>
            <a:endParaRPr lang="lt-LT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71600" y="2286000"/>
            <a:ext cx="9601200" cy="997027"/>
          </a:xfrm>
        </p:spPr>
        <p:txBody>
          <a:bodyPr>
            <a:noAutofit/>
          </a:bodyPr>
          <a:lstStyle/>
          <a:p>
            <a:r>
              <a:rPr lang="lt-LT" sz="3200" dirty="0" smtClean="0"/>
              <a:t>Medžiagos kiekis priklauso nuo srovės </a:t>
            </a:r>
            <a:r>
              <a:rPr lang="en-US" sz="3200" dirty="0" err="1" smtClean="0"/>
              <a:t>stiprumo</a:t>
            </a:r>
            <a:r>
              <a:rPr lang="en-US" sz="3200" dirty="0" smtClean="0"/>
              <a:t> </a:t>
            </a:r>
            <a:r>
              <a:rPr lang="en-US" sz="3200" dirty="0" err="1" smtClean="0"/>
              <a:t>grandin</a:t>
            </a:r>
            <a:r>
              <a:rPr lang="lt-LT" sz="3200" dirty="0" smtClean="0"/>
              <a:t>ė</a:t>
            </a:r>
            <a:r>
              <a:rPr lang="en-US" sz="3200" dirty="0" smtClean="0"/>
              <a:t>je. </a:t>
            </a:r>
            <a:r>
              <a:rPr lang="lt-LT" sz="3200" dirty="0" smtClean="0"/>
              <a:t> Kuo didesnis srovės stipris tuo didesnis medžiagos kiekis išsiskiria. </a:t>
            </a:r>
            <a:endParaRPr lang="lt-LT" sz="3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 smtClean="0"/>
              <a:t>Elektrolizės taikymas praktikoje </a:t>
            </a:r>
            <a:endParaRPr lang="lt-LT" dirty="0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>
          <a:xfrm>
            <a:off x="1243012" y="1671638"/>
            <a:ext cx="9601200" cy="2514600"/>
          </a:xfrm>
        </p:spPr>
        <p:txBody>
          <a:bodyPr/>
          <a:lstStyle/>
          <a:p>
            <a:pPr marL="0" indent="0">
              <a:buNone/>
            </a:pPr>
            <a:r>
              <a:rPr lang="lt-LT" dirty="0"/>
              <a:t>Elektrolizė plačiai taikoma pramonėje. Elektrolizės būdu vienus metalus galima padengti plonu kitų metalų sluoksniu ir apsaugoti nuo korozijos. Tuo pagrįstas gaminių nikeliavimas, variavimas, </a:t>
            </a:r>
            <a:r>
              <a:rPr lang="lt-LT" dirty="0" smtClean="0"/>
              <a:t>chromavimas ir </a:t>
            </a:r>
            <a:r>
              <a:rPr lang="lt-LT" dirty="0"/>
              <a:t>pan. Leidžiant elektros srovę kai kurių metalų druskų lydalais, pavyksta išskirti labai grynus metalus. Taip gaunami metalai, kuriuos kitais būdais gauti nepaprastai sunku, pavyzdžiui, aliuminis, varis.</a:t>
            </a:r>
          </a:p>
          <a:p>
            <a:pPr marL="0" indent="0">
              <a:buNone/>
            </a:pPr>
            <a:r>
              <a:rPr lang="lt-LT" b="1" dirty="0"/>
              <a:t>Mums ypač įdomu tai, kad elektrolizės būdu metalus galima paauksuoti ar pasidabruoti. </a:t>
            </a:r>
          </a:p>
          <a:p>
            <a:endParaRPr lang="lt-LT" dirty="0"/>
          </a:p>
        </p:txBody>
      </p:sp>
      <p:pic>
        <p:nvPicPr>
          <p:cNvPr id="6" name="Paveikslėlis 5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504950" y="4186238"/>
            <a:ext cx="2124075" cy="2124075"/>
          </a:xfrm>
          <a:prstGeom prst="rect">
            <a:avLst/>
          </a:prstGeom>
        </p:spPr>
      </p:pic>
      <p:pic>
        <p:nvPicPr>
          <p:cNvPr id="8" name="Paveikslėlis 7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978402" y="4186238"/>
            <a:ext cx="2832100" cy="21240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34762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>
          <a:xfrm>
            <a:off x="3776663" y="2428876"/>
            <a:ext cx="4967288" cy="742949"/>
          </a:xfrm>
        </p:spPr>
        <p:txBody>
          <a:bodyPr/>
          <a:lstStyle/>
          <a:p>
            <a:r>
              <a:rPr lang="lt-LT" b="1" dirty="0" smtClean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Atlikime bandymus </a:t>
            </a:r>
            <a:endParaRPr lang="lt-LT" b="1" dirty="0">
              <a:solidFill>
                <a:schemeClr val="accent6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551095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 smtClean="0"/>
              <a:t>Priemonės</a:t>
            </a:r>
            <a:endParaRPr lang="lt-LT" dirty="0"/>
          </a:p>
        </p:txBody>
      </p:sp>
      <p:pic>
        <p:nvPicPr>
          <p:cNvPr id="307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 rot="5400000">
            <a:off x="832079" y="2010579"/>
            <a:ext cx="4775200" cy="3581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TextBox 4"/>
          <p:cNvSpPr txBox="1"/>
          <p:nvPr/>
        </p:nvSpPr>
        <p:spPr>
          <a:xfrm>
            <a:off x="5860974" y="1784733"/>
            <a:ext cx="4032173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rabicPeriod"/>
            </a:pPr>
            <a:r>
              <a:rPr lang="lt-LT" dirty="0" smtClean="0"/>
              <a:t>Prietaisas elektrolizei stebėti</a:t>
            </a:r>
          </a:p>
          <a:p>
            <a:pPr marL="342900" indent="-342900">
              <a:buAutoNum type="arabicPeriod"/>
            </a:pPr>
            <a:r>
              <a:rPr lang="lt-LT" dirty="0" smtClean="0"/>
              <a:t>Distiliuotas vanduo </a:t>
            </a:r>
          </a:p>
          <a:p>
            <a:pPr marL="342900" indent="-342900">
              <a:buAutoNum type="arabicPeriod"/>
            </a:pPr>
            <a:r>
              <a:rPr lang="lt-LT" dirty="0" smtClean="0"/>
              <a:t>Vario sulfato tirpalas </a:t>
            </a:r>
          </a:p>
          <a:p>
            <a:pPr marL="342900" indent="-342900">
              <a:buAutoNum type="arabicPeriod"/>
            </a:pPr>
            <a:r>
              <a:rPr lang="lt-LT" dirty="0" smtClean="0"/>
              <a:t>Druska</a:t>
            </a:r>
          </a:p>
          <a:p>
            <a:pPr marL="342900" indent="-342900">
              <a:buAutoNum type="arabicPeriod"/>
            </a:pPr>
            <a:r>
              <a:rPr lang="lt-LT" dirty="0" smtClean="0"/>
              <a:t>Cukrus </a:t>
            </a:r>
          </a:p>
          <a:p>
            <a:pPr marL="342900" indent="-342900">
              <a:buAutoNum type="arabicPeriod"/>
            </a:pPr>
            <a:r>
              <a:rPr lang="lt-LT" dirty="0" smtClean="0"/>
              <a:t>Indelis skysčiams </a:t>
            </a:r>
          </a:p>
          <a:p>
            <a:pPr marL="342900" indent="-342900">
              <a:buAutoNum type="arabicPeriod"/>
            </a:pPr>
            <a:endParaRPr lang="lt-LT" dirty="0" smtClean="0"/>
          </a:p>
          <a:p>
            <a:endParaRPr lang="lt-LT" dirty="0"/>
          </a:p>
        </p:txBody>
      </p:sp>
    </p:spTree>
    <p:extLst>
      <p:ext uri="{BB962C8B-B14F-4D97-AF65-F5344CB8AC3E}">
        <p14:creationId xmlns:p14="http://schemas.microsoft.com/office/powerpoint/2010/main" val="25219134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>
          <a:xfrm>
            <a:off x="1514475" y="1943100"/>
            <a:ext cx="9601200" cy="1485900"/>
          </a:xfrm>
        </p:spPr>
        <p:txBody>
          <a:bodyPr>
            <a:normAutofit fontScale="90000"/>
          </a:bodyPr>
          <a:lstStyle/>
          <a:p>
            <a:pPr marL="0" indent="0"/>
            <a:r>
              <a:rPr lang="lt-LT" sz="4000" b="1" dirty="0">
                <a:solidFill>
                  <a:srgbClr val="FF0000"/>
                </a:solidFill>
              </a:rPr>
              <a:t>Pamėginkime išsiaiškinti ar elektros srovė iš tiesų teka skysčiais. </a:t>
            </a:r>
            <a:br>
              <a:rPr lang="lt-LT" sz="4000" b="1" dirty="0">
                <a:solidFill>
                  <a:srgbClr val="FF0000"/>
                </a:solidFill>
              </a:rPr>
            </a:br>
            <a:r>
              <a:rPr lang="lt-LT" dirty="0"/>
              <a:t/>
            </a:r>
            <a:br>
              <a:rPr lang="lt-LT" dirty="0"/>
            </a:br>
            <a:r>
              <a:rPr lang="lt-LT" dirty="0" smtClean="0"/>
              <a:t/>
            </a:r>
            <a:br>
              <a:rPr lang="lt-LT" dirty="0" smtClean="0"/>
            </a:br>
            <a:r>
              <a:rPr lang="lt-LT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 </a:t>
            </a:r>
            <a:r>
              <a:rPr lang="lt-LT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Pasiimkime prietaisą elektrolizei stebėti </a:t>
            </a:r>
            <a:br>
              <a:rPr lang="lt-LT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lt-LT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2. Į stiklinį indą įpilame distiliuoto vandens </a:t>
            </a:r>
            <a:r>
              <a:rPr lang="lt-LT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ir </a:t>
            </a:r>
            <a:r>
              <a:rPr lang="lt-LT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įjungiame į elektros lizdą. </a:t>
            </a:r>
            <a:br>
              <a:rPr lang="lt-LT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lt-LT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Stačiakampis 6"/>
          <p:cNvSpPr/>
          <p:nvPr/>
        </p:nvSpPr>
        <p:spPr>
          <a:xfrm>
            <a:off x="1998119" y="529708"/>
            <a:ext cx="8045993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lt-LT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Bandymas Nr. 1 </a:t>
            </a:r>
            <a:r>
              <a:rPr lang="en-US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!</a:t>
            </a:r>
            <a:endParaRPr lang="lt-LT" sz="4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34459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>
          <a:xfrm>
            <a:off x="857250" y="685800"/>
            <a:ext cx="11334750" cy="1485900"/>
          </a:xfrm>
        </p:spPr>
        <p:txBody>
          <a:bodyPr>
            <a:normAutofit/>
          </a:bodyPr>
          <a:lstStyle/>
          <a:p>
            <a:r>
              <a:rPr lang="lt-LT" sz="3600" dirty="0" smtClean="0"/>
              <a:t>Lemputė nešviečia. Elektros srovė grandine neteka. </a:t>
            </a:r>
            <a:endParaRPr lang="lt-LT" sz="3600" dirty="0"/>
          </a:p>
        </p:txBody>
      </p:sp>
      <p:pic>
        <p:nvPicPr>
          <p:cNvPr id="4" name="Turinio vietos rezervavimo ženklas 3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528763" y="1600200"/>
            <a:ext cx="3843337" cy="5124452"/>
          </a:xfrm>
          <a:prstGeom prst="rect">
            <a:avLst/>
          </a:prstGeom>
        </p:spPr>
      </p:pic>
      <p:pic>
        <p:nvPicPr>
          <p:cNvPr id="1026" name="Picture 2" descr="http://www.drasoskeliaspartija.lt/wp-content/uploads/2016/01/klaustukas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85087" y="2386013"/>
            <a:ext cx="1730420" cy="27003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726445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0" y="685800"/>
            <a:ext cx="9601200" cy="700088"/>
          </a:xfrm>
        </p:spPr>
        <p:txBody>
          <a:bodyPr/>
          <a:lstStyle/>
          <a:p>
            <a:r>
              <a:rPr lang="lt-LT" dirty="0" smtClean="0"/>
              <a:t>Bandymas Nr. 2 </a:t>
            </a:r>
            <a:r>
              <a:rPr lang="en-US" dirty="0" smtClean="0"/>
              <a:t>!</a:t>
            </a:r>
            <a:endParaRPr lang="lt-LT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42975" y="1763973"/>
            <a:ext cx="10944225" cy="142214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lt-LT" sz="3200" dirty="0" smtClean="0"/>
              <a:t>2. Šį kartą į stiklinį indą įpilame distiliuoto vandens ir žiupsnelį valgomosios druskos (</a:t>
            </a:r>
            <a:r>
              <a:rPr lang="lt-LT" sz="3200" dirty="0" err="1" smtClean="0"/>
              <a:t>NaCl</a:t>
            </a:r>
            <a:r>
              <a:rPr lang="lt-LT" sz="3200" dirty="0" smtClean="0"/>
              <a:t>) ir įjungiame į elektros lizdą. </a:t>
            </a:r>
          </a:p>
        </p:txBody>
      </p:sp>
    </p:spTree>
    <p:extLst>
      <p:ext uri="{BB962C8B-B14F-4D97-AF65-F5344CB8AC3E}">
        <p14:creationId xmlns:p14="http://schemas.microsoft.com/office/powerpoint/2010/main" val="8399278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>
          <a:xfrm>
            <a:off x="814387" y="175351"/>
            <a:ext cx="11158538" cy="1485900"/>
          </a:xfrm>
        </p:spPr>
        <p:txBody>
          <a:bodyPr>
            <a:normAutofit/>
          </a:bodyPr>
          <a:lstStyle/>
          <a:p>
            <a:r>
              <a:rPr lang="lt-LT" dirty="0" smtClean="0"/>
              <a:t>Lemputė </a:t>
            </a:r>
            <a:r>
              <a:rPr lang="lt-LT" dirty="0"/>
              <a:t>įsižiebia </a:t>
            </a:r>
            <a:r>
              <a:rPr lang="lt-LT" dirty="0" smtClean="0"/>
              <a:t>- </a:t>
            </a:r>
            <a:r>
              <a:rPr lang="lt-LT" dirty="0"/>
              <a:t>grandine ima tekėti srovė. </a:t>
            </a:r>
          </a:p>
        </p:txBody>
      </p:sp>
      <p:pic>
        <p:nvPicPr>
          <p:cNvPr id="4" name="Paveikslėlis 3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534602" y="1421626"/>
            <a:ext cx="4077281" cy="5436374"/>
          </a:xfrm>
          <a:prstGeom prst="rect">
            <a:avLst/>
          </a:prstGeom>
        </p:spPr>
      </p:pic>
      <p:pic>
        <p:nvPicPr>
          <p:cNvPr id="5" name="Paveikslėlis 4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764142" y="1421626"/>
            <a:ext cx="1135911" cy="1621612"/>
          </a:xfrm>
          <a:prstGeom prst="rect">
            <a:avLst/>
          </a:prstGeom>
        </p:spPr>
      </p:pic>
      <p:pic>
        <p:nvPicPr>
          <p:cNvPr id="3" name="Paveikslėlis 2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7128653" y="2036588"/>
            <a:ext cx="4844272" cy="4684571"/>
          </a:xfrm>
          <a:prstGeom prst="rect">
            <a:avLst/>
          </a:prstGeom>
        </p:spPr>
      </p:pic>
      <p:sp>
        <p:nvSpPr>
          <p:cNvPr id="6" name="Stačiakampis 5"/>
          <p:cNvSpPr/>
          <p:nvPr/>
        </p:nvSpPr>
        <p:spPr>
          <a:xfrm>
            <a:off x="7186613" y="3043238"/>
            <a:ext cx="857250" cy="28575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t-LT"/>
          </a:p>
        </p:txBody>
      </p:sp>
      <p:sp>
        <p:nvSpPr>
          <p:cNvPr id="7" name="Stačiakampis 6"/>
          <p:cNvSpPr/>
          <p:nvPr/>
        </p:nvSpPr>
        <p:spPr>
          <a:xfrm>
            <a:off x="11010901" y="3043238"/>
            <a:ext cx="857250" cy="28575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t-LT"/>
          </a:p>
        </p:txBody>
      </p:sp>
      <p:sp>
        <p:nvSpPr>
          <p:cNvPr id="8" name="Stačiakampis 7"/>
          <p:cNvSpPr/>
          <p:nvPr/>
        </p:nvSpPr>
        <p:spPr>
          <a:xfrm>
            <a:off x="8650677" y="6086475"/>
            <a:ext cx="900112" cy="300037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24347463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>
          <a:xfrm>
            <a:off x="799421" y="138112"/>
            <a:ext cx="11392579" cy="1485900"/>
          </a:xfrm>
        </p:spPr>
        <p:txBody>
          <a:bodyPr>
            <a:normAutofit/>
          </a:bodyPr>
          <a:lstStyle/>
          <a:p>
            <a:r>
              <a:rPr lang="lt-LT" sz="3200" dirty="0" smtClean="0"/>
              <a:t>Bandymas Nr. 3</a:t>
            </a:r>
            <a:br>
              <a:rPr lang="lt-LT" sz="3200" dirty="0" smtClean="0"/>
            </a:br>
            <a:r>
              <a:rPr lang="lt-LT" sz="3200" dirty="0" smtClean="0"/>
              <a:t>Įberiame </a:t>
            </a:r>
            <a:r>
              <a:rPr lang="lt-LT" sz="3200" dirty="0"/>
              <a:t>žiupsnelį </a:t>
            </a:r>
            <a:r>
              <a:rPr lang="lt-LT" sz="3200" dirty="0" smtClean="0"/>
              <a:t>cukraus .Lemputė nedega – srovė neteka. Šiame tirpale nebuvo </a:t>
            </a:r>
            <a:r>
              <a:rPr lang="lt-LT" sz="3200" dirty="0" err="1" smtClean="0"/>
              <a:t>elektringųjų</a:t>
            </a:r>
            <a:r>
              <a:rPr lang="lt-LT" sz="3200" dirty="0" smtClean="0"/>
              <a:t> dalelių.</a:t>
            </a:r>
            <a:endParaRPr lang="lt-LT" sz="3200" dirty="0"/>
          </a:p>
        </p:txBody>
      </p:sp>
      <p:pic>
        <p:nvPicPr>
          <p:cNvPr id="4" name="Turinio vietos rezervavimo ženklas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84286" y="1837838"/>
            <a:ext cx="5916613" cy="4437460"/>
          </a:xfrm>
        </p:spPr>
      </p:pic>
      <p:pic>
        <p:nvPicPr>
          <p:cNvPr id="5" name="Paveikslėlis 4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722507" y="2171700"/>
            <a:ext cx="2836408" cy="18848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82132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0" y="257175"/>
            <a:ext cx="9601200" cy="1485900"/>
          </a:xfrm>
        </p:spPr>
        <p:txBody>
          <a:bodyPr/>
          <a:lstStyle/>
          <a:p>
            <a:r>
              <a:rPr lang="lt-LT" dirty="0"/>
              <a:t>B</a:t>
            </a:r>
            <a:r>
              <a:rPr lang="lt-LT" dirty="0" smtClean="0"/>
              <a:t>andymas Nr. 4</a:t>
            </a:r>
            <a:r>
              <a:rPr lang="en-US" dirty="0" smtClean="0"/>
              <a:t>!</a:t>
            </a:r>
            <a:endParaRPr lang="lt-LT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5813" y="1000125"/>
            <a:ext cx="10944225" cy="1171575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3200" dirty="0" smtClean="0"/>
              <a:t>Pakarto</a:t>
            </a:r>
            <a:r>
              <a:rPr lang="lt-LT" sz="3200" dirty="0" smtClean="0"/>
              <a:t>jame pirmąjį bandymą į indą įpylę vario (II) sulfato CuSO</a:t>
            </a:r>
            <a:r>
              <a:rPr lang="lt-LT" sz="3200" baseline="-25000" dirty="0" smtClean="0"/>
              <a:t>4</a:t>
            </a:r>
            <a:r>
              <a:rPr lang="lt-LT" sz="3200" dirty="0" smtClean="0"/>
              <a:t> tirpalo. Įjungus jungiklį, vario (II) sulfato tirpalu ima tekėti srovė - lemputė užsidega</a:t>
            </a:r>
            <a:r>
              <a:rPr lang="lt-LT" sz="3200" dirty="0"/>
              <a:t>.</a:t>
            </a:r>
          </a:p>
        </p:txBody>
      </p:sp>
      <p:pic>
        <p:nvPicPr>
          <p:cNvPr id="8" name="Paveikslėlis 7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700213" y="2626028"/>
            <a:ext cx="5360379" cy="4000501"/>
          </a:xfrm>
          <a:prstGeom prst="rect">
            <a:avLst/>
          </a:prstGeom>
        </p:spPr>
      </p:pic>
      <p:pic>
        <p:nvPicPr>
          <p:cNvPr id="4" name="Paveikslėlis 3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600950" y="3981450"/>
            <a:ext cx="3943351" cy="2645079"/>
          </a:xfrm>
          <a:prstGeom prst="rect">
            <a:avLst/>
          </a:prstGeom>
        </p:spPr>
      </p:pic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 rot="5400000">
            <a:off x="7253684" y="2187198"/>
            <a:ext cx="1820412" cy="13653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38428923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 smtClean="0"/>
              <a:t>Išvados</a:t>
            </a:r>
            <a:endParaRPr lang="lt-LT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80782" y="2014538"/>
            <a:ext cx="9601200" cy="3102236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lt-LT" dirty="0" smtClean="0"/>
              <a:t>Bandymais įsitikinome, kad elektros srovė teka skysčiais. Bet tam reikalinga medžiaga, kuri perneštų </a:t>
            </a:r>
            <a:r>
              <a:rPr lang="lt-LT" dirty="0" err="1" smtClean="0"/>
              <a:t>elektringąsias</a:t>
            </a:r>
            <a:r>
              <a:rPr lang="lt-LT" dirty="0" smtClean="0"/>
              <a:t>  daleles. Tos dalelės – tai netvarkingai judantys teigiamieji ir neigiamieji ištirpusios medžiagos jonai.</a:t>
            </a:r>
          </a:p>
          <a:p>
            <a:pPr marL="0" indent="0">
              <a:buNone/>
            </a:pPr>
            <a:r>
              <a:rPr lang="lt-LT" dirty="0" smtClean="0"/>
              <a:t> Mūsų aprašytų bandymų metu, veikiami srovės šaltinio sukurto elektrinio lauko, krūvininkai ėmė judėti kryptingai: teigiamieji jonai – neigiamojo elektrodo link, neigiamieji jonai – teigiamojo elektrodo link. Šių jonų srautai ir sudarė elektros srovę. </a:t>
            </a:r>
          </a:p>
          <a:p>
            <a:pPr marL="0" indent="0">
              <a:buNone/>
            </a:pPr>
            <a:r>
              <a:rPr lang="lt-LT" dirty="0" smtClean="0"/>
              <a:t>Pasiekę atitinkamus elektrodus, jonai atidavė jiems savo krūvį, virto neutraliais atomais arba molekulėmis ir nusėdo ant elektrodų. </a:t>
            </a:r>
            <a:br>
              <a:rPr lang="lt-LT" dirty="0" smtClean="0"/>
            </a:br>
            <a:r>
              <a:rPr lang="lt-LT" dirty="0" smtClean="0"/>
              <a:t>Vadinasi, </a:t>
            </a:r>
            <a:r>
              <a:rPr lang="lt-LT" b="1" dirty="0" smtClean="0"/>
              <a:t>elektros srovė elektrolitų tirpaluose yra kryptingas teigiamųjų ir neigiamųjų jonų judėjimas</a:t>
            </a:r>
            <a:r>
              <a:rPr lang="lt-LT" dirty="0" smtClean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9986789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486275" y="2628900"/>
            <a:ext cx="2586038" cy="1485900"/>
          </a:xfrm>
        </p:spPr>
        <p:txBody>
          <a:bodyPr>
            <a:normAutofit/>
          </a:bodyPr>
          <a:lstStyle/>
          <a:p>
            <a:r>
              <a:rPr lang="lt-LT" sz="6000" dirty="0" smtClean="0"/>
              <a:t>Testas</a:t>
            </a:r>
            <a:endParaRPr lang="lt-LT" sz="6000" dirty="0"/>
          </a:p>
        </p:txBody>
      </p:sp>
    </p:spTree>
    <p:extLst>
      <p:ext uri="{BB962C8B-B14F-4D97-AF65-F5344CB8AC3E}">
        <p14:creationId xmlns:p14="http://schemas.microsoft.com/office/powerpoint/2010/main" val="2178535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 smtClean="0"/>
              <a:t>1. Elektrolizė - tai procesas, kuriam vykstant - </a:t>
            </a:r>
            <a:endParaRPr lang="lt-LT" dirty="0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514350" indent="-514350">
              <a:buFont typeface="+mj-lt"/>
              <a:buAutoNum type="alphaUcPeriod"/>
            </a:pPr>
            <a:r>
              <a:rPr lang="lt-LT" sz="3200" dirty="0" smtClean="0"/>
              <a:t>Teka elektros srovė</a:t>
            </a:r>
          </a:p>
          <a:p>
            <a:pPr marL="514350" indent="-514350">
              <a:buFont typeface="+mj-lt"/>
              <a:buAutoNum type="alphaUcPeriod"/>
            </a:pPr>
            <a:r>
              <a:rPr lang="lt-LT" sz="3200" dirty="0" smtClean="0"/>
              <a:t>Susidaro jonai</a:t>
            </a:r>
          </a:p>
          <a:p>
            <a:pPr marL="514350" indent="-514350">
              <a:buFont typeface="+mj-lt"/>
              <a:buAutoNum type="alphaUcPeriod"/>
            </a:pPr>
            <a:r>
              <a:rPr lang="lt-LT" sz="3200" dirty="0" smtClean="0"/>
              <a:t>Ant elektrodų išsiskiria medžiaga</a:t>
            </a:r>
            <a:endParaRPr lang="lt-LT" sz="3200" dirty="0"/>
          </a:p>
        </p:txBody>
      </p:sp>
    </p:spTree>
    <p:extLst>
      <p:ext uri="{BB962C8B-B14F-4D97-AF65-F5344CB8AC3E}">
        <p14:creationId xmlns:p14="http://schemas.microsoft.com/office/powerpoint/2010/main" val="15422218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 smtClean="0"/>
              <a:t>2. Elektros srovę skysčiuose gali sudaryti </a:t>
            </a:r>
            <a:endParaRPr lang="lt-LT" dirty="0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514350" indent="-514350">
              <a:buFont typeface="+mj-lt"/>
              <a:buAutoNum type="alphaUcPeriod"/>
            </a:pPr>
            <a:r>
              <a:rPr lang="lt-LT" sz="3200" dirty="0" smtClean="0"/>
              <a:t>Teigiami ir neigiami jonai</a:t>
            </a:r>
          </a:p>
          <a:p>
            <a:pPr marL="514350" indent="-514350">
              <a:buFont typeface="+mj-lt"/>
              <a:buAutoNum type="alphaUcPeriod"/>
            </a:pPr>
            <a:r>
              <a:rPr lang="lt-LT" sz="3200" dirty="0" smtClean="0"/>
              <a:t>Elektronai</a:t>
            </a:r>
          </a:p>
          <a:p>
            <a:pPr marL="514350" indent="-514350">
              <a:buFont typeface="+mj-lt"/>
              <a:buAutoNum type="alphaUcPeriod"/>
            </a:pPr>
            <a:r>
              <a:rPr lang="lt-LT" sz="3200" dirty="0" smtClean="0"/>
              <a:t>Jonai ir elektronai </a:t>
            </a:r>
            <a:endParaRPr lang="lt-LT" sz="3200" dirty="0"/>
          </a:p>
        </p:txBody>
      </p:sp>
    </p:spTree>
    <p:extLst>
      <p:ext uri="{BB962C8B-B14F-4D97-AF65-F5344CB8AC3E}">
        <p14:creationId xmlns:p14="http://schemas.microsoft.com/office/powerpoint/2010/main" val="5141693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625040"/>
          </a:xfrm>
        </p:spPr>
        <p:txBody>
          <a:bodyPr>
            <a:normAutofit fontScale="90000"/>
          </a:bodyPr>
          <a:lstStyle/>
          <a:p>
            <a:r>
              <a:rPr lang="lt-LT" dirty="0" smtClean="0"/>
              <a:t>3. Elektrolizės metu teigiami jonai per 5s ant katodo pernešė 5C teigiamą krūvį. Kam lygi grandine tekanti elektros srovė? </a:t>
            </a:r>
            <a:endParaRPr lang="lt-LT" dirty="0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>
          <a:xfrm>
            <a:off x="1228164" y="2592107"/>
            <a:ext cx="2765612" cy="1818528"/>
          </a:xfrm>
        </p:spPr>
        <p:txBody>
          <a:bodyPr>
            <a:normAutofit/>
          </a:bodyPr>
          <a:lstStyle/>
          <a:p>
            <a:pPr marL="514350" indent="-514350">
              <a:buFont typeface="+mj-lt"/>
              <a:buAutoNum type="alphaUcPeriod"/>
            </a:pPr>
            <a:r>
              <a:rPr lang="lt-LT" sz="3200" dirty="0" smtClean="0"/>
              <a:t>1 A</a:t>
            </a:r>
          </a:p>
          <a:p>
            <a:pPr marL="514350" indent="-514350">
              <a:buFont typeface="+mj-lt"/>
              <a:buAutoNum type="alphaUcPeriod"/>
            </a:pPr>
            <a:r>
              <a:rPr lang="lt-LT" sz="3200" dirty="0" smtClean="0"/>
              <a:t>0,5 A</a:t>
            </a:r>
          </a:p>
          <a:p>
            <a:pPr marL="514350" indent="-514350">
              <a:buFont typeface="+mj-lt"/>
              <a:buAutoNum type="alphaUcPeriod"/>
            </a:pPr>
            <a:r>
              <a:rPr lang="lt-LT" sz="3200" dirty="0" smtClean="0"/>
              <a:t>2 A </a:t>
            </a:r>
            <a:endParaRPr lang="lt-LT" sz="3200" dirty="0"/>
          </a:p>
        </p:txBody>
      </p:sp>
    </p:spTree>
    <p:extLst>
      <p:ext uri="{BB962C8B-B14F-4D97-AF65-F5344CB8AC3E}">
        <p14:creationId xmlns:p14="http://schemas.microsoft.com/office/powerpoint/2010/main" val="37195734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lt-LT" dirty="0" smtClean="0"/>
              <a:t>4. Išbraukite neteisingą atsakymo variantą. Ant katodo išsiskyrusios medžiagos masė priklauso nuo: </a:t>
            </a:r>
            <a:endParaRPr lang="lt-LT" dirty="0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>
          <a:xfrm>
            <a:off x="1528762" y="2728912"/>
            <a:ext cx="9601200" cy="3581400"/>
          </a:xfrm>
        </p:spPr>
        <p:txBody>
          <a:bodyPr>
            <a:normAutofit/>
          </a:bodyPr>
          <a:lstStyle/>
          <a:p>
            <a:pPr marL="514350" indent="-514350">
              <a:buFont typeface="+mj-lt"/>
              <a:buAutoNum type="alphaUcPeriod"/>
            </a:pPr>
            <a:r>
              <a:rPr lang="lt-LT" sz="3200" dirty="0" smtClean="0"/>
              <a:t>Elektrolito medžiagos</a:t>
            </a:r>
          </a:p>
          <a:p>
            <a:pPr marL="514350" indent="-514350">
              <a:buFont typeface="+mj-lt"/>
              <a:buAutoNum type="alphaUcPeriod"/>
            </a:pPr>
            <a:r>
              <a:rPr lang="lt-LT" sz="3200" dirty="0" smtClean="0"/>
              <a:t>Elektros srovės, tekančios elektrolitu, stiprio</a:t>
            </a:r>
          </a:p>
          <a:p>
            <a:pPr marL="514350" indent="-514350">
              <a:buFont typeface="+mj-lt"/>
              <a:buAutoNum type="alphaUcPeriod"/>
            </a:pPr>
            <a:r>
              <a:rPr lang="lt-LT" sz="3200" dirty="0" smtClean="0"/>
              <a:t>Elektros srovės tekėjimo laiko</a:t>
            </a:r>
          </a:p>
          <a:p>
            <a:pPr marL="514350" indent="-514350">
              <a:buFont typeface="+mj-lt"/>
              <a:buAutoNum type="alphaUcPeriod"/>
            </a:pPr>
            <a:r>
              <a:rPr lang="lt-LT" sz="3200" dirty="0" smtClean="0"/>
              <a:t>Elektrodo medžiagos</a:t>
            </a:r>
            <a:endParaRPr lang="lt-LT" sz="3200" dirty="0"/>
          </a:p>
        </p:txBody>
      </p:sp>
    </p:spTree>
    <p:extLst>
      <p:ext uri="{BB962C8B-B14F-4D97-AF65-F5344CB8AC3E}">
        <p14:creationId xmlns:p14="http://schemas.microsoft.com/office/powerpoint/2010/main" val="32057967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 smtClean="0"/>
              <a:t>5. Kokie medžiagos elektrocheminio ekvivalento matavimo vienetai</a:t>
            </a:r>
            <a:endParaRPr lang="lt-LT" dirty="0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514350" indent="-514350">
              <a:buFont typeface="+mj-lt"/>
              <a:buAutoNum type="alphaUcPeriod"/>
            </a:pPr>
            <a:r>
              <a:rPr lang="lt-LT" sz="3200" dirty="0" smtClean="0"/>
              <a:t>Kg/C</a:t>
            </a:r>
          </a:p>
          <a:p>
            <a:pPr marL="514350" indent="-514350">
              <a:buFont typeface="+mj-lt"/>
              <a:buAutoNum type="alphaUcPeriod"/>
            </a:pPr>
            <a:r>
              <a:rPr lang="lt-LT" sz="3200" dirty="0" smtClean="0"/>
              <a:t>Kg</a:t>
            </a:r>
          </a:p>
          <a:p>
            <a:pPr marL="514350" indent="-514350">
              <a:buFont typeface="+mj-lt"/>
              <a:buAutoNum type="alphaUcPeriod"/>
            </a:pPr>
            <a:r>
              <a:rPr lang="lt-LT" sz="3200" dirty="0" smtClean="0"/>
              <a:t>Kg/s </a:t>
            </a:r>
            <a:endParaRPr lang="lt-LT" sz="3200" dirty="0"/>
          </a:p>
        </p:txBody>
      </p:sp>
    </p:spTree>
    <p:extLst>
      <p:ext uri="{BB962C8B-B14F-4D97-AF65-F5344CB8AC3E}">
        <p14:creationId xmlns:p14="http://schemas.microsoft.com/office/powerpoint/2010/main" val="22981641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>
          <a:xfrm>
            <a:off x="838200" y="500062"/>
            <a:ext cx="10515600" cy="1325563"/>
          </a:xfrm>
        </p:spPr>
        <p:txBody>
          <a:bodyPr/>
          <a:lstStyle/>
          <a:p>
            <a:r>
              <a:rPr lang="lt-LT" dirty="0" smtClean="0"/>
              <a:t>6.Kuriuose skysčiuose negali tekėti elektros srovė?</a:t>
            </a:r>
            <a:endParaRPr lang="lt-LT" dirty="0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514350" indent="-514350">
              <a:buFont typeface="+mj-lt"/>
              <a:buAutoNum type="alphaUcPeriod"/>
            </a:pPr>
            <a:r>
              <a:rPr lang="lt-LT" sz="3200" dirty="0" smtClean="0"/>
              <a:t>CuSO</a:t>
            </a:r>
            <a:r>
              <a:rPr lang="lt-LT" sz="3200" baseline="-25000" dirty="0" smtClean="0"/>
              <a:t>4</a:t>
            </a:r>
            <a:r>
              <a:rPr lang="lt-LT" sz="3200" dirty="0" smtClean="0"/>
              <a:t> tirpale</a:t>
            </a:r>
          </a:p>
          <a:p>
            <a:pPr marL="514350" indent="-514350">
              <a:buFont typeface="+mj-lt"/>
              <a:buAutoNum type="alphaUcPeriod"/>
            </a:pPr>
            <a:r>
              <a:rPr lang="lt-LT" sz="3200" dirty="0" err="1" smtClean="0"/>
              <a:t>NaCl</a:t>
            </a:r>
            <a:r>
              <a:rPr lang="lt-LT" sz="3200" dirty="0" smtClean="0"/>
              <a:t> tirpale</a:t>
            </a:r>
          </a:p>
          <a:p>
            <a:pPr marL="514350" indent="-514350">
              <a:buFont typeface="+mj-lt"/>
              <a:buAutoNum type="alphaUcPeriod"/>
            </a:pPr>
            <a:r>
              <a:rPr lang="lt-LT" sz="3200" dirty="0" err="1" smtClean="0"/>
              <a:t>Curkaus</a:t>
            </a:r>
            <a:r>
              <a:rPr lang="lt-LT" sz="3200" dirty="0" smtClean="0"/>
              <a:t> bei rūgšties  ar šarmo tirpale </a:t>
            </a:r>
            <a:endParaRPr lang="lt-LT" sz="3200" dirty="0"/>
          </a:p>
        </p:txBody>
      </p:sp>
    </p:spTree>
    <p:extLst>
      <p:ext uri="{BB962C8B-B14F-4D97-AF65-F5344CB8AC3E}">
        <p14:creationId xmlns:p14="http://schemas.microsoft.com/office/powerpoint/2010/main" val="13595117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lt-LT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7. Kaip </a:t>
            </a:r>
            <a:r>
              <a:rPr lang="lt-LT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juda jonai, prijungus srovės šaltinį?</a:t>
            </a:r>
            <a:br>
              <a:rPr lang="lt-LT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endParaRPr lang="lt-LT" dirty="0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457200" indent="-457200" algn="ctr">
              <a:buClr>
                <a:schemeClr val="bg1">
                  <a:lumMod val="75000"/>
                </a:schemeClr>
              </a:buClr>
              <a:buFont typeface="+mj-lt"/>
              <a:buAutoNum type="alphaUcPeriod"/>
              <a:defRPr/>
            </a:pPr>
            <a:r>
              <a:rPr lang="lt-LT" sz="3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Teigiamieji </a:t>
            </a:r>
            <a:r>
              <a:rPr lang="lt-LT" sz="3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katodo link, neigiamieji anodo link.</a:t>
            </a:r>
          </a:p>
          <a:p>
            <a:pPr marL="457200" indent="-457200" algn="ctr">
              <a:buClr>
                <a:schemeClr val="bg1">
                  <a:lumMod val="75000"/>
                </a:schemeClr>
              </a:buClr>
              <a:buFont typeface="+mj-lt"/>
              <a:buAutoNum type="alphaUcPeriod"/>
              <a:defRPr/>
            </a:pPr>
            <a:r>
              <a:rPr lang="lt-LT" sz="3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Teigiamieji anodo link, neigiamieji katodo link.</a:t>
            </a:r>
          </a:p>
          <a:p>
            <a:pPr marL="457200" indent="-457200" algn="ctr">
              <a:buClr>
                <a:schemeClr val="bg1">
                  <a:lumMod val="75000"/>
                </a:schemeClr>
              </a:buClr>
              <a:buFont typeface="+mj-lt"/>
              <a:buAutoNum type="alphaUcPeriod"/>
              <a:defRPr/>
            </a:pPr>
            <a:r>
              <a:rPr lang="lt-LT" sz="3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Teigiamieji ir neigiamieji jonai juda katodo link.</a:t>
            </a:r>
          </a:p>
          <a:p>
            <a:endParaRPr lang="lt-LT" sz="32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187286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>
          <a:xfrm>
            <a:off x="1371600" y="685800"/>
            <a:ext cx="9601200" cy="1014413"/>
          </a:xfrm>
        </p:spPr>
        <p:txBody>
          <a:bodyPr>
            <a:normAutofit fontScale="90000"/>
          </a:bodyPr>
          <a:lstStyle/>
          <a:p>
            <a:r>
              <a:rPr lang="lt-LT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8. Ant </a:t>
            </a:r>
            <a:r>
              <a:rPr lang="lt-LT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elektrodo išsiskyrusi medžiagos masė yra tiesiogiai proporcinga:</a:t>
            </a:r>
            <a:br>
              <a:rPr lang="lt-LT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endParaRPr lang="lt-LT" dirty="0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Clr>
                <a:schemeClr val="bg1">
                  <a:lumMod val="75000"/>
                </a:schemeClr>
              </a:buClr>
              <a:buFont typeface="+mj-lt"/>
              <a:buAutoNum type="alphaUcPeriod"/>
              <a:defRPr/>
            </a:pPr>
            <a:r>
              <a:rPr lang="lt-LT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Atliktam </a:t>
            </a:r>
            <a:r>
              <a:rPr lang="lt-LT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darbui.</a:t>
            </a:r>
          </a:p>
          <a:p>
            <a:pPr marL="514350" indent="-514350">
              <a:buClr>
                <a:schemeClr val="bg1">
                  <a:lumMod val="75000"/>
                </a:schemeClr>
              </a:buClr>
              <a:buFont typeface="+mj-lt"/>
              <a:buAutoNum type="alphaUcPeriod"/>
              <a:defRPr/>
            </a:pPr>
            <a:r>
              <a:rPr lang="lt-LT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Pratekėjusiam elektros krūviui.</a:t>
            </a:r>
          </a:p>
          <a:p>
            <a:pPr marL="514350" indent="-514350">
              <a:buClr>
                <a:schemeClr val="bg1">
                  <a:lumMod val="75000"/>
                </a:schemeClr>
              </a:buClr>
              <a:buFont typeface="+mj-lt"/>
              <a:buAutoNum type="alphaUcPeriod"/>
              <a:defRPr/>
            </a:pPr>
            <a:r>
              <a:rPr lang="lt-LT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Jonų greičiui.</a:t>
            </a:r>
          </a:p>
          <a:p>
            <a:pPr marL="0" indent="0">
              <a:buNone/>
            </a:pPr>
            <a:endParaRPr lang="lt-LT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34242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>
          <a:xfrm>
            <a:off x="1235122" y="152042"/>
            <a:ext cx="9601200" cy="815454"/>
          </a:xfrm>
        </p:spPr>
        <p:txBody>
          <a:bodyPr/>
          <a:lstStyle/>
          <a:p>
            <a:r>
              <a:rPr lang="lt-LT" dirty="0" smtClean="0"/>
              <a:t>Uždavinys (1) </a:t>
            </a:r>
            <a:endParaRPr lang="lt-LT" dirty="0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>
          <a:xfrm>
            <a:off x="1170295" y="967496"/>
            <a:ext cx="9601200" cy="982639"/>
          </a:xfrm>
        </p:spPr>
        <p:txBody>
          <a:bodyPr>
            <a:noAutofit/>
          </a:bodyPr>
          <a:lstStyle/>
          <a:p>
            <a:r>
              <a:rPr lang="lt-LT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Iš </a:t>
            </a:r>
            <a:r>
              <a:rPr lang="lt-LT" sz="3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elektrolitinio</a:t>
            </a:r>
            <a:r>
              <a:rPr lang="lt-LT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tirpalo, tekant 40A stiprumo srovei, išsiskyrė 180g nikelio. Kiek laiko trūko elektrolizė? (nikelio elektrocheminis ekvivalentas 0,3 ∙10</a:t>
            </a:r>
            <a:r>
              <a:rPr lang="lt-LT" sz="3200" baseline="30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-6 </a:t>
            </a:r>
            <a:r>
              <a:rPr lang="lt-LT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kg/C</a:t>
            </a:r>
            <a:endParaRPr lang="lt-LT" sz="3200" baseline="30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6" name="Tiesioji jungtis 5"/>
          <p:cNvCxnSpPr/>
          <p:nvPr/>
        </p:nvCxnSpPr>
        <p:spPr>
          <a:xfrm flipH="1">
            <a:off x="1820269" y="3462726"/>
            <a:ext cx="39237" cy="228298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/>
          <p:cNvSpPr txBox="1"/>
          <p:nvPr/>
        </p:nvSpPr>
        <p:spPr>
          <a:xfrm>
            <a:off x="1289713" y="3709527"/>
            <a:ext cx="55955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859506" y="3491163"/>
            <a:ext cx="3531360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= 40A</a:t>
            </a:r>
          </a:p>
          <a:p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 = 180g = 0,18kg </a:t>
            </a:r>
          </a:p>
          <a:p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k = </a:t>
            </a:r>
            <a:r>
              <a:rPr lang="lt-LT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0,3 </a:t>
            </a:r>
            <a:r>
              <a:rPr lang="lt-LT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∙10</a:t>
            </a:r>
            <a:r>
              <a:rPr lang="lt-LT" sz="3200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-6 </a:t>
            </a:r>
            <a:r>
              <a:rPr lang="lt-LT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kg/C</a:t>
            </a:r>
            <a:endParaRPr lang="lt-LT" sz="3200" baseline="30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lt-LT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/>
              <p:cNvSpPr txBox="1"/>
              <p:nvPr/>
            </p:nvSpPr>
            <p:spPr>
              <a:xfrm>
                <a:off x="5834417" y="3330441"/>
                <a:ext cx="5336274" cy="211897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32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m= </a:t>
                </a:r>
                <a:r>
                  <a:rPr lang="en-US" sz="3200" dirty="0" err="1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kIt</a:t>
                </a:r>
                <a:r>
                  <a:rPr lang="en-US" sz="32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</a:p>
              <a:p>
                <a:endParaRPr lang="en-US" sz="3200" dirty="0" smtClean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r>
                  <a:rPr lang="en-US" sz="32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t</a:t>
                </a:r>
                <a14:m>
                  <m:oMath xmlns:m="http://schemas.openxmlformats.org/officeDocument/2006/math">
                    <m:r>
                      <a:rPr lang="en-US" sz="320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sz="320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3200" b="0" i="1" smtClean="0">
                            <a:latin typeface="Cambria Math" panose="02040503050406030204" pitchFamily="18" charset="0"/>
                          </a:rPr>
                          <m:t>𝑚</m:t>
                        </m:r>
                      </m:num>
                      <m:den>
                        <m:r>
                          <a:rPr lang="en-US" sz="3200" b="0" i="1" smtClean="0">
                            <a:latin typeface="Cambria Math" panose="02040503050406030204" pitchFamily="18" charset="0"/>
                          </a:rPr>
                          <m:t>𝑘𝐼</m:t>
                        </m:r>
                      </m:den>
                    </m:f>
                  </m:oMath>
                </a14:m>
                <a:r>
                  <a:rPr lang="en-US" sz="32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3200" i="1" dirty="0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en-US" sz="3200" b="0" i="1" dirty="0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0,18</m:t>
                        </m:r>
                      </m:num>
                      <m:den>
                        <m:r>
                          <m:rPr>
                            <m:nor/>
                          </m:rPr>
                          <a:rPr lang="en-US" sz="3200" b="0" i="0" dirty="0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40</m:t>
                        </m:r>
                        <m:r>
                          <a:rPr lang="en-US" sz="3200" b="0" i="1" dirty="0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∙</m:t>
                        </m:r>
                        <m:r>
                          <m:rPr>
                            <m:nor/>
                          </m:rPr>
                          <a:rPr lang="en-US" sz="3200" b="0" i="0" dirty="0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 </m:t>
                        </m:r>
                        <m:r>
                          <m:rPr>
                            <m:nor/>
                          </m:rPr>
                          <a:rPr lang="lt-LT" sz="320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rPr>
                          <m:t>0,3 ∙10</m:t>
                        </m:r>
                        <m:r>
                          <m:rPr>
                            <m:nor/>
                          </m:rPr>
                          <a:rPr lang="lt-LT" sz="3200" baseline="3000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rPr>
                          <m:t>−6</m:t>
                        </m:r>
                        <m:r>
                          <m:rPr>
                            <m:nor/>
                          </m:rPr>
                          <a:rPr lang="en-US" sz="3200" b="0" i="0" baseline="30000" dirty="0" smtClean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rPr>
                          <m:t> </m:t>
                        </m:r>
                      </m:den>
                    </m:f>
                  </m:oMath>
                </a14:m>
                <a:endParaRPr lang="en-US" sz="32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endParaRPr lang="lt-LT" dirty="0"/>
              </a:p>
            </p:txBody>
          </p:sp>
        </mc:Choice>
        <mc:Fallback xmlns="">
          <p:sp>
            <p:nvSpPr>
              <p:cNvPr id="9" name="TextBox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34417" y="3330441"/>
                <a:ext cx="5336274" cy="2118978"/>
              </a:xfrm>
              <a:prstGeom prst="rect">
                <a:avLst/>
              </a:prstGeom>
              <a:blipFill rotWithShape="0">
                <a:blip r:embed="rId2" cstate="print"/>
                <a:stretch>
                  <a:fillRect l="-2857" t="-4023"/>
                </a:stretch>
              </a:blipFill>
            </p:spPr>
            <p:txBody>
              <a:bodyPr/>
              <a:lstStyle/>
              <a:p>
                <a:r>
                  <a:rPr lang="lt-L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" name="TextBox 9"/>
          <p:cNvSpPr txBox="1"/>
          <p:nvPr/>
        </p:nvSpPr>
        <p:spPr>
          <a:xfrm>
            <a:off x="6035722" y="5818751"/>
            <a:ext cx="538062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t= 15000s = 4,2h </a:t>
            </a:r>
            <a:endParaRPr lang="lt-LT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930719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>
          <a:xfrm>
            <a:off x="846161" y="916106"/>
            <a:ext cx="11177516" cy="1485900"/>
          </a:xfrm>
        </p:spPr>
        <p:txBody>
          <a:bodyPr>
            <a:normAutofit fontScale="90000"/>
          </a:bodyPr>
          <a:lstStyle/>
          <a:p>
            <a:r>
              <a:rPr lang="en-US" sz="3200" dirty="0" err="1" smtClean="0"/>
              <a:t>Kok</a:t>
            </a:r>
            <a:r>
              <a:rPr lang="lt-LT" sz="3200" dirty="0" smtClean="0"/>
              <a:t>į darbą atlieka elektros srovė jei, vykstant elektrolizei, ant elektrodų, tarp kurių įtampa 0,6 V, nusėda 1kg nikelio? </a:t>
            </a:r>
            <a:br>
              <a:rPr lang="lt-LT" sz="3200" dirty="0" smtClean="0"/>
            </a:br>
            <a:r>
              <a:rPr lang="lt-LT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nikelio elektrocheminis ekvivalentas 0,3 ∙10</a:t>
            </a:r>
            <a:r>
              <a:rPr lang="lt-LT" sz="3200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-6 </a:t>
            </a:r>
            <a:r>
              <a:rPr lang="lt-LT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kg/C</a:t>
            </a:r>
            <a:r>
              <a:rPr lang="lt-LT" sz="3200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lt-LT" sz="3200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lt-LT" sz="3200" dirty="0"/>
          </a:p>
        </p:txBody>
      </p:sp>
      <p:cxnSp>
        <p:nvCxnSpPr>
          <p:cNvPr id="5" name="Tiesioji jungtis 4"/>
          <p:cNvCxnSpPr/>
          <p:nvPr/>
        </p:nvCxnSpPr>
        <p:spPr>
          <a:xfrm>
            <a:off x="1692322" y="2402006"/>
            <a:ext cx="27296" cy="227917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2101755" y="2606722"/>
            <a:ext cx="3220872" cy="18979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k = </a:t>
            </a:r>
            <a:r>
              <a:rPr lang="lt-LT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0,3 ∙10</a:t>
            </a:r>
            <a:r>
              <a:rPr lang="lt-LT" sz="3200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-6 </a:t>
            </a:r>
            <a:r>
              <a:rPr lang="lt-LT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lt-LT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kg/C</a:t>
            </a:r>
          </a:p>
          <a:p>
            <a:r>
              <a:rPr lang="lt-LT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U</a:t>
            </a:r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=0,6V</a:t>
            </a:r>
          </a:p>
          <a:p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m=1kg </a:t>
            </a:r>
            <a:endParaRPr lang="lt-LT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lt-LT" sz="3200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82639" y="2715904"/>
            <a:ext cx="54591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A</a:t>
            </a:r>
            <a:endParaRPr lang="lt-LT" sz="3200" dirty="0"/>
          </a:p>
        </p:txBody>
      </p:sp>
      <p:sp>
        <p:nvSpPr>
          <p:cNvPr id="3" name="TextBox 2"/>
          <p:cNvSpPr txBox="1"/>
          <p:nvPr/>
        </p:nvSpPr>
        <p:spPr>
          <a:xfrm>
            <a:off x="1100138" y="51271"/>
            <a:ext cx="432911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sz="4000" dirty="0" smtClean="0"/>
              <a:t>Uždavinys (2)</a:t>
            </a:r>
            <a:endParaRPr lang="lt-LT" sz="4000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4" name="TextBox 3"/>
              <p:cNvSpPr txBox="1"/>
              <p:nvPr/>
            </p:nvSpPr>
            <p:spPr>
              <a:xfrm>
                <a:off x="2328862" y="4681182"/>
                <a:ext cx="7572375" cy="107721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32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m= </a:t>
                </a:r>
                <a:r>
                  <a:rPr lang="en-US" sz="3200" dirty="0" err="1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kq</a:t>
                </a:r>
                <a:r>
                  <a:rPr lang="en-US" sz="32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  q=m/k= 3,3∙10</a:t>
                </a:r>
                <a:r>
                  <a:rPr lang="en-US" sz="3200" baseline="300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6</a:t>
                </a:r>
                <a:r>
                  <a:rPr lang="en-US" sz="32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C</a:t>
                </a:r>
                <a:endParaRPr lang="en-US" sz="3200" baseline="30000" dirty="0" smtClean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14:m>
                  <m:oMath xmlns:m="http://schemas.openxmlformats.org/officeDocument/2006/math">
                    <m:r>
                      <a:rPr lang="en-US" sz="3200" i="1" smtClean="0">
                        <a:latin typeface="Cambria Math" panose="02040503050406030204" pitchFamily="18" charset="0"/>
                      </a:rPr>
                      <m:t>𝐴</m:t>
                    </m:r>
                  </m:oMath>
                </a14:m>
                <a:r>
                  <a:rPr lang="en-US" sz="32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=</a:t>
                </a:r>
                <a:r>
                  <a:rPr lang="en-US" sz="3200" dirty="0" err="1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Uq</a:t>
                </a:r>
                <a:r>
                  <a:rPr lang="en-US" sz="32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=0,6∙</a:t>
                </a:r>
                <a:r>
                  <a:rPr lang="en-US" sz="32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3,3∙10</a:t>
                </a:r>
                <a:r>
                  <a:rPr lang="en-US" sz="3200" baseline="30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6</a:t>
                </a:r>
                <a:r>
                  <a:rPr lang="en-US" sz="32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sz="32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=1980000J</a:t>
                </a:r>
              </a:p>
            </p:txBody>
          </p:sp>
        </mc:Choice>
        <mc:Fallback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28862" y="4681182"/>
                <a:ext cx="7572375" cy="1077218"/>
              </a:xfrm>
              <a:prstGeom prst="rect">
                <a:avLst/>
              </a:prstGeom>
              <a:blipFill rotWithShape="0">
                <a:blip r:embed="rId2"/>
                <a:stretch>
                  <a:fillRect l="-2013" t="-7910" b="-16949"/>
                </a:stretch>
              </a:blipFill>
            </p:spPr>
            <p:txBody>
              <a:bodyPr/>
              <a:lstStyle/>
              <a:p>
                <a:r>
                  <a:rPr lang="lt-LT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426483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 smtClean="0"/>
              <a:t>Informaciniai šaltiniai</a:t>
            </a:r>
            <a:endParaRPr lang="lt-LT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71600" y="2285999"/>
            <a:ext cx="9601200" cy="4371975"/>
          </a:xfrm>
        </p:spPr>
        <p:txBody>
          <a:bodyPr/>
          <a:lstStyle/>
          <a:p>
            <a:pPr>
              <a:buFont typeface="Arial" panose="020B0604020202020204" pitchFamily="34" charset="0"/>
              <a:buChar char="•"/>
            </a:pPr>
            <a:r>
              <a:rPr lang="lt-LT" dirty="0">
                <a:hlinkClick r:id="rId2"/>
              </a:rPr>
              <a:t>http://ik.su.lt/~</a:t>
            </a:r>
            <a:r>
              <a:rPr lang="lt-LT" dirty="0" smtClean="0">
                <a:hlinkClick r:id="rId2"/>
              </a:rPr>
              <a:t>mariusbm/Elektra/teorija/elektros_srove_skysciuose.html</a:t>
            </a:r>
            <a:r>
              <a:rPr lang="lt-LT" dirty="0" smtClean="0"/>
              <a:t/>
            </a:r>
            <a:br>
              <a:rPr lang="lt-LT" dirty="0" smtClean="0"/>
            </a:br>
            <a:endParaRPr lang="lt-LT" dirty="0" smtClean="0"/>
          </a:p>
          <a:p>
            <a:pPr>
              <a:buFont typeface="Arial" panose="020B0604020202020204" pitchFamily="34" charset="0"/>
              <a:buChar char="•"/>
            </a:pPr>
            <a:r>
              <a:rPr lang="lt-LT" dirty="0" smtClean="0"/>
              <a:t>Vladas Valentinavičiaus </a:t>
            </a:r>
            <a:r>
              <a:rPr lang="lt-LT" dirty="0"/>
              <a:t>Vadovėlis „FIZIKA 9“ </a:t>
            </a:r>
            <a:endParaRPr lang="lt-LT" dirty="0" smtClean="0"/>
          </a:p>
          <a:p>
            <a:pPr>
              <a:buFont typeface="Arial" panose="020B0604020202020204" pitchFamily="34" charset="0"/>
              <a:buChar char="•"/>
            </a:pPr>
            <a:r>
              <a:rPr lang="lt-LT" dirty="0" err="1" smtClean="0"/>
              <a:t>V.Mockus</a:t>
            </a:r>
            <a:r>
              <a:rPr lang="lt-LT" dirty="0" smtClean="0"/>
              <a:t> Fizikos žinynas moksleiviams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lt-LT" dirty="0">
                <a:hlinkClick r:id="rId3"/>
              </a:rPr>
              <a:t>https://</a:t>
            </a:r>
            <a:r>
              <a:rPr lang="lt-LT" dirty="0" smtClean="0">
                <a:hlinkClick r:id="rId3"/>
              </a:rPr>
              <a:t>lt.wikipedia.org/wiki/Disociacija</a:t>
            </a:r>
            <a:endParaRPr lang="lt-LT" dirty="0" smtClean="0"/>
          </a:p>
          <a:p>
            <a:pPr>
              <a:buFont typeface="Arial" panose="020B0604020202020204" pitchFamily="34" charset="0"/>
              <a:buChar char="•"/>
            </a:pPr>
            <a:r>
              <a:rPr lang="lt-LT" dirty="0">
                <a:hlinkClick r:id="rId4"/>
              </a:rPr>
              <a:t>https://</a:t>
            </a:r>
            <a:r>
              <a:rPr lang="lt-LT" dirty="0" smtClean="0">
                <a:hlinkClick r:id="rId4"/>
              </a:rPr>
              <a:t>lt.wikipedia.org/wiki/Elektrolitas</a:t>
            </a:r>
            <a:endParaRPr lang="lt-LT" dirty="0" smtClean="0"/>
          </a:p>
          <a:p>
            <a:pPr>
              <a:buFont typeface="Arial" panose="020B0604020202020204" pitchFamily="34" charset="0"/>
              <a:buChar char="•"/>
            </a:pPr>
            <a:r>
              <a:rPr lang="lt-LT" dirty="0">
                <a:hlinkClick r:id="rId5"/>
              </a:rPr>
              <a:t>http://www.fizika.lm.lt/content/view/782/1051</a:t>
            </a:r>
            <a:r>
              <a:rPr lang="lt-LT" dirty="0" smtClean="0">
                <a:hlinkClick r:id="rId5"/>
              </a:rPr>
              <a:t>/</a:t>
            </a:r>
            <a:r>
              <a:rPr lang="lt-LT" dirty="0" smtClean="0"/>
              <a:t>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lt-LT" dirty="0">
                <a:hlinkClick r:id="rId6"/>
              </a:rPr>
              <a:t>http://mkp.emokykla.lt/imo/lt/mo/274</a:t>
            </a:r>
            <a:r>
              <a:rPr lang="lt-LT" dirty="0" smtClean="0">
                <a:hlinkClick r:id="rId6"/>
              </a:rPr>
              <a:t>/</a:t>
            </a:r>
            <a:r>
              <a:rPr lang="lt-LT" dirty="0" smtClean="0"/>
              <a:t>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lt-LT" b="1" dirty="0"/>
              <a:t>Iliustruotas fizikos žinynas/ </a:t>
            </a:r>
            <a:r>
              <a:rPr lang="lt-LT" b="1" dirty="0" err="1"/>
              <a:t>Oxlade</a:t>
            </a:r>
            <a:r>
              <a:rPr lang="lt-LT" b="1" dirty="0"/>
              <a:t> </a:t>
            </a:r>
            <a:r>
              <a:rPr lang="lt-LT" b="1" dirty="0" err="1"/>
              <a:t>Chris</a:t>
            </a:r>
            <a:r>
              <a:rPr lang="lt-LT" b="1" dirty="0"/>
              <a:t> </a:t>
            </a:r>
            <a:r>
              <a:rPr lang="lt-LT" b="1" dirty="0" smtClean="0"/>
              <a:t> </a:t>
            </a:r>
            <a:endParaRPr lang="lt-LT" b="1" dirty="0"/>
          </a:p>
          <a:p>
            <a:pPr>
              <a:buFont typeface="Arial" panose="020B0604020202020204" pitchFamily="34" charset="0"/>
              <a:buChar char="•"/>
            </a:pPr>
            <a:endParaRPr lang="lt-LT" dirty="0" smtClean="0"/>
          </a:p>
          <a:p>
            <a:pPr>
              <a:buFont typeface="Arial" panose="020B0604020202020204" pitchFamily="34" charset="0"/>
              <a:buChar char="•"/>
            </a:pPr>
            <a:endParaRPr lang="lt-LT" dirty="0"/>
          </a:p>
        </p:txBody>
      </p:sp>
    </p:spTree>
    <p:extLst>
      <p:ext uri="{BB962C8B-B14F-4D97-AF65-F5344CB8AC3E}">
        <p14:creationId xmlns:p14="http://schemas.microsoft.com/office/powerpoint/2010/main" val="22100814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aveikslėlis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57462" y="928687"/>
            <a:ext cx="6934200" cy="52006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01274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Crop">
  <a:themeElements>
    <a:clrScheme name="Crop">
      <a:dk1>
        <a:sysClr val="windowText" lastClr="000000"/>
      </a:dk1>
      <a:lt1>
        <a:sysClr val="window" lastClr="FFFFFF"/>
      </a:lt1>
      <a:dk2>
        <a:srgbClr val="191B0E"/>
      </a:dk2>
      <a:lt2>
        <a:srgbClr val="EFEDE3"/>
      </a:lt2>
      <a:accent1>
        <a:srgbClr val="8C8D86"/>
      </a:accent1>
      <a:accent2>
        <a:srgbClr val="E6C069"/>
      </a:accent2>
      <a:accent3>
        <a:srgbClr val="897B61"/>
      </a:accent3>
      <a:accent4>
        <a:srgbClr val="8DAB8E"/>
      </a:accent4>
      <a:accent5>
        <a:srgbClr val="77A2BB"/>
      </a:accent5>
      <a:accent6>
        <a:srgbClr val="E28394"/>
      </a:accent6>
      <a:hlink>
        <a:srgbClr val="77A2BB"/>
      </a:hlink>
      <a:folHlink>
        <a:srgbClr val="957A99"/>
      </a:folHlink>
    </a:clrScheme>
    <a:fontScheme name="Crop">
      <a:majorFont>
        <a:latin typeface="Franklin Gothic Book"/>
        <a:ea typeface=""/>
        <a:cs typeface=""/>
        <a:font script="Jpan" typeface="メイリオ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Franklin Gothic Book"/>
        <a:ea typeface=""/>
        <a:cs typeface=""/>
        <a:font script="Jpan" typeface="メイリオ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Crop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satMod val="105000"/>
                <a:lumMod val="110000"/>
              </a:schemeClr>
            </a:gs>
            <a:gs pos="50000">
              <a:schemeClr val="phClr">
                <a:tint val="73000"/>
                <a:satMod val="103000"/>
                <a:lumMod val="105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in">
          <a:solidFill>
            <a:schemeClr val="phClr"/>
          </a:solidFill>
          <a:prstDash val="solid"/>
        </a:ln>
        <a:ln w="34925" cap="flat" cmpd="sng" algn="in">
          <a:solidFill>
            <a:schemeClr val="phClr"/>
          </a:solidFill>
          <a:prstDash val="solid"/>
        </a:ln>
        <a:ln w="19050" cap="flat" cmpd="sng" algn="in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rop" id="{EC9488ED-E761-4D60-9AC4-764D1FE2C171}" vid="{CE19780C-D67D-4C13-9DE9-A52BC3BA51B4}"/>
    </a:ext>
  </a:extLst>
</a:theme>
</file>

<file path=ppt/theme/theme2.xml><?xml version="1.0" encoding="utf-8"?>
<a:theme xmlns:a="http://schemas.openxmlformats.org/drawingml/2006/main" name="„Office“ 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TM10001105[[fn=Crop]]</Template>
  <TotalTime>489</TotalTime>
  <Words>965</Words>
  <Application>Microsoft Office PowerPoint</Application>
  <PresentationFormat>Plačiaekranė</PresentationFormat>
  <Paragraphs>156</Paragraphs>
  <Slides>38</Slides>
  <Notes>0</Notes>
  <HiddenSlides>0</HiddenSlides>
  <MMClips>0</MMClips>
  <ScaleCrop>false</ScaleCrop>
  <HeadingPairs>
    <vt:vector size="6" baseType="variant">
      <vt:variant>
        <vt:lpstr>Naudojami šriftai</vt:lpstr>
      </vt:variant>
      <vt:variant>
        <vt:i4>6</vt:i4>
      </vt:variant>
      <vt:variant>
        <vt:lpstr>Tema</vt:lpstr>
      </vt:variant>
      <vt:variant>
        <vt:i4>1</vt:i4>
      </vt:variant>
      <vt:variant>
        <vt:lpstr>Skaidrių pavadinimai</vt:lpstr>
      </vt:variant>
      <vt:variant>
        <vt:i4>38</vt:i4>
      </vt:variant>
    </vt:vector>
  </HeadingPairs>
  <TitlesOfParts>
    <vt:vector size="45" baseType="lpstr">
      <vt:lpstr>Arial</vt:lpstr>
      <vt:lpstr>Calibri</vt:lpstr>
      <vt:lpstr>Cambria Math</vt:lpstr>
      <vt:lpstr>Franklin Gothic Book</vt:lpstr>
      <vt:lpstr>Times New Roman</vt:lpstr>
      <vt:lpstr>Wingdings</vt:lpstr>
      <vt:lpstr>Crop</vt:lpstr>
      <vt:lpstr>   Vilniaus Fabijoniškių mokykla darbo autoriai: Šarūnė Kriaučiūnaitė ir Pijus Kasteckas 9 klasė Darbo vadovė: fizikos mokytoja  Daiva Stortienė</vt:lpstr>
      <vt:lpstr>Turinys</vt:lpstr>
      <vt:lpstr> </vt:lpstr>
      <vt:lpstr>„PowerPoint“ pateiktis</vt:lpstr>
      <vt:lpstr>„PowerPoint“ pateiktis</vt:lpstr>
      <vt:lpstr>„PowerPoint“ pateiktis</vt:lpstr>
      <vt:lpstr>„PowerPoint“ pateiktis</vt:lpstr>
      <vt:lpstr>„PowerPoint“ pateiktis</vt:lpstr>
      <vt:lpstr>„PowerPoint“ pateiktis</vt:lpstr>
      <vt:lpstr>Elektrolizė</vt:lpstr>
      <vt:lpstr>Elektrolizės dėsnis</vt:lpstr>
      <vt:lpstr>„PowerPoint“ pateiktis</vt:lpstr>
      <vt:lpstr>„PowerPoint“ pateiktis</vt:lpstr>
      <vt:lpstr>„PowerPoint“ pateiktis</vt:lpstr>
      <vt:lpstr>Išvada</vt:lpstr>
      <vt:lpstr>Elektrolizės taikymas praktikoje </vt:lpstr>
      <vt:lpstr>Atlikime bandymus </vt:lpstr>
      <vt:lpstr>Priemonės</vt:lpstr>
      <vt:lpstr>Pamėginkime išsiaiškinti ar elektros srovė iš tiesų teka skysčiais.    1 Pasiimkime prietaisą elektrolizei stebėti  2. Į stiklinį indą įpilame distiliuoto vandens ir įjungiame į elektros lizdą.  </vt:lpstr>
      <vt:lpstr>Lemputė nešviečia. Elektros srovė grandine neteka. </vt:lpstr>
      <vt:lpstr>Bandymas Nr. 2 !</vt:lpstr>
      <vt:lpstr>Lemputė įsižiebia - grandine ima tekėti srovė. </vt:lpstr>
      <vt:lpstr>Bandymas Nr. 3 Įberiame žiupsnelį cukraus .Lemputė nedega – srovė neteka. Šiame tirpale nebuvo elektringųjų dalelių.</vt:lpstr>
      <vt:lpstr>Bandymas Nr. 4!</vt:lpstr>
      <vt:lpstr>Išvados</vt:lpstr>
      <vt:lpstr>Testas</vt:lpstr>
      <vt:lpstr>1. Elektrolizė - tai procesas, kuriam vykstant - </vt:lpstr>
      <vt:lpstr>2. Elektros srovę skysčiuose gali sudaryti </vt:lpstr>
      <vt:lpstr>3. Elektrolizės metu teigiami jonai per 5s ant katodo pernešė 5C teigiamą krūvį. Kam lygi grandine tekanti elektros srovė? </vt:lpstr>
      <vt:lpstr>4. Išbraukite neteisingą atsakymo variantą. Ant katodo išsiskyrusios medžiagos masė priklauso nuo: </vt:lpstr>
      <vt:lpstr>5. Kokie medžiagos elektrocheminio ekvivalento matavimo vienetai</vt:lpstr>
      <vt:lpstr>6.Kuriuose skysčiuose negali tekėti elektros srovė?</vt:lpstr>
      <vt:lpstr>7. Kaip juda jonai, prijungus srovės šaltinį? </vt:lpstr>
      <vt:lpstr>8. Ant elektrodo išsiskyrusi medžiagos masė yra tiesiogiai proporcinga: </vt:lpstr>
      <vt:lpstr>Uždavinys (1) </vt:lpstr>
      <vt:lpstr>Kokį darbą atlieka elektros srovė jei, vykstant elektrolizei, ant elektrodų, tarp kurių įtampa 0,6 V, nusėda 1kg nikelio?  nikelio elektrocheminis ekvivalentas 0,3 ∙10-6  kg/C </vt:lpstr>
      <vt:lpstr>Informaciniai šaltiniai</vt:lpstr>
      <vt:lpstr>„PowerPoint“ pateiktis</vt:lpstr>
    </vt:vector>
  </TitlesOfParts>
  <Company>VGTU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Vilniaus Fabijoniškių mokykla darbo autoriai: Šarūnė Kriaučiūnaitė ir Pijus Kasteckas 9 klasė Mokytoja: Daiva Stortienė</dc:title>
  <dc:creator>Namai</dc:creator>
  <cp:lastModifiedBy>Namai</cp:lastModifiedBy>
  <cp:revision>67</cp:revision>
  <dcterms:created xsi:type="dcterms:W3CDTF">2016-03-16T20:21:52Z</dcterms:created>
  <dcterms:modified xsi:type="dcterms:W3CDTF">2016-04-04T15:34:00Z</dcterms:modified>
</cp:coreProperties>
</file>