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7" r:id="rId2"/>
    <p:sldId id="258" r:id="rId3"/>
    <p:sldId id="259" r:id="rId4"/>
    <p:sldId id="269" r:id="rId5"/>
    <p:sldId id="261" r:id="rId6"/>
    <p:sldId id="262" r:id="rId7"/>
    <p:sldId id="268" r:id="rId8"/>
    <p:sldId id="260" r:id="rId9"/>
    <p:sldId id="265" r:id="rId10"/>
    <p:sldId id="266" r:id="rId11"/>
    <p:sldId id="283" r:id="rId12"/>
    <p:sldId id="282" r:id="rId13"/>
    <p:sldId id="281" r:id="rId14"/>
    <p:sldId id="267" r:id="rId15"/>
    <p:sldId id="270" r:id="rId16"/>
    <p:sldId id="271" r:id="rId17"/>
    <p:sldId id="272" r:id="rId18"/>
    <p:sldId id="273" r:id="rId19"/>
    <p:sldId id="274" r:id="rId20"/>
    <p:sldId id="275" r:id="rId21"/>
    <p:sldId id="276" r:id="rId22"/>
    <p:sldId id="277" r:id="rId23"/>
    <p:sldId id="278" r:id="rId24"/>
    <p:sldId id="279" r:id="rId25"/>
    <p:sldId id="280" r:id="rId26"/>
    <p:sldId id="264" r:id="rId2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1" autoAdjust="0"/>
    <p:restoredTop sz="94660"/>
  </p:normalViewPr>
  <p:slideViewPr>
    <p:cSldViewPr>
      <p:cViewPr varScale="1">
        <p:scale>
          <a:sx n="87" d="100"/>
          <a:sy n="87" d="100"/>
        </p:scale>
        <p:origin x="-106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C57DAF47-B711-43CF-99ED-994FBEF86682}"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C4F646-2BC7-411D-90B4-443CA855D828}" type="slidenum">
              <a:rPr lang="lt-LT" smtClean="0"/>
              <a:t>‹#›</a:t>
            </a:fld>
            <a:endParaRPr lang="lt-LT"/>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lt-LT" smtClean="0"/>
              <a:t>Spustelėję redag. ruoš. pavad. stilių</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4" name="Date Placeholder 3"/>
          <p:cNvSpPr>
            <a:spLocks noGrp="1"/>
          </p:cNvSpPr>
          <p:nvPr>
            <p:ph type="dt" sz="half" idx="10"/>
          </p:nvPr>
        </p:nvSpPr>
        <p:spPr/>
        <p:txBody>
          <a:bodyPr/>
          <a:lstStyle/>
          <a:p>
            <a:fld id="{C57DAF47-B711-43CF-99ED-994FBEF86682}"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C4F646-2BC7-411D-90B4-443CA855D828}" type="slidenum">
              <a:rPr lang="lt-LT" smtClean="0"/>
              <a:t>‹#›</a:t>
            </a:fld>
            <a:endParaRPr lang="lt-LT"/>
          </a:p>
        </p:txBody>
      </p:sp>
      <p:sp>
        <p:nvSpPr>
          <p:cNvPr id="8" name="Content Placeholder 7"/>
          <p:cNvSpPr>
            <a:spLocks noGrp="1"/>
          </p:cNvSpPr>
          <p:nvPr>
            <p:ph sz="quarter" idx="13"/>
          </p:nvPr>
        </p:nvSpPr>
        <p:spPr>
          <a:xfrm>
            <a:off x="609600" y="1600200"/>
            <a:ext cx="79248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C57DAF47-B711-43CF-99ED-994FBEF86682}"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5" name="Date Placeholder 4"/>
          <p:cNvSpPr>
            <a:spLocks noGrp="1"/>
          </p:cNvSpPr>
          <p:nvPr>
            <p:ph type="dt" sz="half" idx="10"/>
          </p:nvPr>
        </p:nvSpPr>
        <p:spPr/>
        <p:txBody>
          <a:bodyPr/>
          <a:lstStyle/>
          <a:p>
            <a:fld id="{C57DAF47-B711-43CF-99ED-994FBEF86682}" type="datetimeFigureOut">
              <a:rPr lang="lt-LT" smtClean="0"/>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C57DAF47-B711-43CF-99ED-994FBEF86682}" type="datetimeFigureOut">
              <a:rPr lang="lt-LT" smtClean="0"/>
              <a:t>2016.04.05</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C57DAF47-B711-43CF-99ED-994FBEF86682}" type="datetimeFigureOut">
              <a:rPr lang="lt-LT" smtClean="0"/>
              <a:t>2016.04.05</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7DAF47-B711-43CF-99ED-994FBEF86682}" type="datetimeFigureOut">
              <a:rPr lang="lt-LT" smtClean="0"/>
              <a:t>2016.04.05</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C57DAF47-B711-43CF-99ED-994FBEF86682}" type="datetimeFigureOut">
              <a:rPr lang="lt-LT" smtClean="0"/>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C57DAF47-B711-43CF-99ED-994FBEF86682}" type="datetimeFigureOut">
              <a:rPr lang="lt-LT" smtClean="0"/>
              <a:t>2016.04.05</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57DAF47-B711-43CF-99ED-994FBEF86682}"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C57DAF47-B711-43CF-99ED-994FBEF86682}" type="datetimeFigureOut">
              <a:rPr lang="lt-LT" smtClean="0"/>
              <a:t>2016.04.05</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F5C4F646-2BC7-411D-90B4-443CA855D828}"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C57DAF47-B711-43CF-99ED-994FBEF86682}" type="datetimeFigureOut">
              <a:rPr lang="lt-LT" smtClean="0"/>
              <a:t>2016.04.05</a:t>
            </a:fld>
            <a:endParaRPr lang="lt-LT"/>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lt-LT"/>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F5C4F646-2BC7-411D-90B4-443CA855D828}"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5.xml"/><Relationship Id="rId3" Type="http://schemas.openxmlformats.org/officeDocument/2006/relationships/slide" Target="slide4.xml"/><Relationship Id="rId7" Type="http://schemas.openxmlformats.org/officeDocument/2006/relationships/slide" Target="slide9.xml"/><Relationship Id="rId12" Type="http://schemas.openxmlformats.org/officeDocument/2006/relationships/slide" Target="slide1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3.xml"/><Relationship Id="rId5" Type="http://schemas.openxmlformats.org/officeDocument/2006/relationships/slide" Target="slide7.xml"/><Relationship Id="rId10" Type="http://schemas.openxmlformats.org/officeDocument/2006/relationships/slide" Target="slide12.xml"/><Relationship Id="rId4" Type="http://schemas.openxmlformats.org/officeDocument/2006/relationships/slide" Target="slide5.xml"/><Relationship Id="rId9" Type="http://schemas.openxmlformats.org/officeDocument/2006/relationships/slide" Target="slide11.xml"/><Relationship Id="rId14" Type="http://schemas.openxmlformats.org/officeDocument/2006/relationships/slide" Target="slide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lt.wikipedia.org/wiki/Galia_(fizika)" TargetMode="External"/><Relationship Id="rId2" Type="http://schemas.openxmlformats.org/officeDocument/2006/relationships/hyperlink" Target="https://www.topocentras.lt/buitine-technika/maisto-ruosimo-prietaisai/virduliai.html" TargetMode="External"/><Relationship Id="rId1" Type="http://schemas.openxmlformats.org/officeDocument/2006/relationships/slideLayout" Target="../slideLayouts/slideLayout2.xml"/><Relationship Id="rId4" Type="http://schemas.openxmlformats.org/officeDocument/2006/relationships/hyperlink" Target="http://www.mat.lt/fizikos-formules/siluminiai-reiskiniai.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a:xfrm>
            <a:off x="683568" y="1268760"/>
            <a:ext cx="7924800" cy="1143000"/>
          </a:xfrm>
        </p:spPr>
        <p:txBody>
          <a:bodyPr/>
          <a:lstStyle/>
          <a:p>
            <a:pPr algn="ctr"/>
            <a:r>
              <a:rPr lang="pt-BR" sz="2800" dirty="0">
                <a:solidFill>
                  <a:srgbClr val="FFFF00"/>
                </a:solidFill>
              </a:rPr>
              <a:t>konkursas "Fizikos bandymai aplink mus </a:t>
            </a:r>
            <a:r>
              <a:rPr lang="pt-BR" sz="2800" dirty="0" smtClean="0">
                <a:solidFill>
                  <a:srgbClr val="FFFF00"/>
                </a:solidFill>
              </a:rPr>
              <a:t>2016„</a:t>
            </a:r>
            <a:r>
              <a:rPr lang="lt-LT" sz="2800" dirty="0" smtClean="0">
                <a:solidFill>
                  <a:srgbClr val="FFFF00"/>
                </a:solidFill>
              </a:rPr>
              <a:t/>
            </a:r>
            <a:br>
              <a:rPr lang="lt-LT" sz="2800" dirty="0" smtClean="0">
                <a:solidFill>
                  <a:srgbClr val="FFFF00"/>
                </a:solidFill>
              </a:rPr>
            </a:br>
            <a:r>
              <a:rPr lang="lt-LT" b="1" dirty="0" smtClean="0">
                <a:solidFill>
                  <a:srgbClr val="00B050"/>
                </a:solidFill>
              </a:rPr>
              <a:t>Elektros srovės galia ir ekonomika namuose</a:t>
            </a:r>
            <a:endParaRPr lang="lt-LT" b="1" dirty="0">
              <a:solidFill>
                <a:srgbClr val="00B050"/>
              </a:solidFill>
            </a:endParaRPr>
          </a:p>
        </p:txBody>
      </p:sp>
      <p:sp>
        <p:nvSpPr>
          <p:cNvPr id="2" name="Turinio vietos rezervavimo ženklas 1"/>
          <p:cNvSpPr>
            <a:spLocks noGrp="1"/>
          </p:cNvSpPr>
          <p:nvPr>
            <p:ph sz="quarter" idx="13"/>
          </p:nvPr>
        </p:nvSpPr>
        <p:spPr>
          <a:xfrm>
            <a:off x="611560" y="1988840"/>
            <a:ext cx="7924800" cy="4114800"/>
          </a:xfrm>
        </p:spPr>
        <p:txBody>
          <a:bodyPr>
            <a:normAutofit fontScale="92500" lnSpcReduction="20000"/>
          </a:bodyPr>
          <a:lstStyle/>
          <a:p>
            <a:pPr marL="0" indent="0">
              <a:buNone/>
            </a:pPr>
            <a:endParaRPr lang="lt-LT" sz="2400" dirty="0" smtClean="0"/>
          </a:p>
          <a:p>
            <a:pPr marL="0" indent="0">
              <a:buNone/>
            </a:pPr>
            <a:endParaRPr lang="lt-LT" sz="2400" dirty="0"/>
          </a:p>
          <a:p>
            <a:pPr marL="0" indent="0">
              <a:buNone/>
            </a:pPr>
            <a:endParaRPr lang="lt-LT" sz="2400" dirty="0" smtClean="0"/>
          </a:p>
          <a:p>
            <a:pPr marL="0" indent="0">
              <a:buNone/>
            </a:pPr>
            <a:r>
              <a:rPr lang="lt-LT" sz="2400" dirty="0" smtClean="0"/>
              <a:t>Autorius: Narvydas Matulevičius</a:t>
            </a:r>
          </a:p>
          <a:p>
            <a:pPr marL="0" indent="0">
              <a:buNone/>
            </a:pPr>
            <a:r>
              <a:rPr lang="lt-LT" sz="2400" dirty="0" smtClean="0"/>
              <a:t>Alytaus Dzūkijos pagrindinės mokyklos 9a klasės mokinys</a:t>
            </a:r>
          </a:p>
          <a:p>
            <a:pPr marL="0" indent="0">
              <a:buNone/>
            </a:pPr>
            <a:r>
              <a:rPr lang="lt-LT" sz="2400" dirty="0" smtClean="0"/>
              <a:t>Mokytojas: Antanas Kalinauskas  </a:t>
            </a:r>
          </a:p>
          <a:p>
            <a:pPr marL="0" indent="0">
              <a:buNone/>
            </a:pPr>
            <a:endParaRPr lang="lt-LT" dirty="0"/>
          </a:p>
          <a:p>
            <a:pPr marL="0" indent="0">
              <a:buNone/>
            </a:pPr>
            <a:endParaRPr lang="lt-LT" dirty="0" smtClean="0"/>
          </a:p>
          <a:p>
            <a:pPr marL="0" indent="0" algn="ctr">
              <a:buNone/>
            </a:pPr>
            <a:endParaRPr lang="lt-LT" dirty="0" smtClean="0"/>
          </a:p>
          <a:p>
            <a:pPr marL="0" indent="0" algn="ctr">
              <a:buNone/>
            </a:pPr>
            <a:endParaRPr lang="lt-LT" dirty="0"/>
          </a:p>
          <a:p>
            <a:pPr marL="0" indent="0" algn="ctr">
              <a:buNone/>
            </a:pPr>
            <a:r>
              <a:rPr lang="lt-LT" dirty="0" smtClean="0"/>
              <a:t>2016m.</a:t>
            </a:r>
            <a:endParaRPr lang="lt-LT" dirty="0"/>
          </a:p>
        </p:txBody>
      </p:sp>
    </p:spTree>
    <p:extLst>
      <p:ext uri="{BB962C8B-B14F-4D97-AF65-F5344CB8AC3E}">
        <p14:creationId xmlns:p14="http://schemas.microsoft.com/office/powerpoint/2010/main" val="3919521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lstStyle/>
          <a:p>
            <a:pPr algn="ctr"/>
            <a:r>
              <a:rPr lang="lt-LT" dirty="0" smtClean="0"/>
              <a:t>Turinys</a:t>
            </a:r>
            <a:endParaRPr lang="lt-LT" dirty="0"/>
          </a:p>
        </p:txBody>
      </p:sp>
      <p:sp>
        <p:nvSpPr>
          <p:cNvPr id="2" name="Turinio vietos rezervavimo ženklas 1"/>
          <p:cNvSpPr>
            <a:spLocks noGrp="1"/>
          </p:cNvSpPr>
          <p:nvPr>
            <p:ph sz="quarter" idx="13"/>
          </p:nvPr>
        </p:nvSpPr>
        <p:spPr/>
        <p:txBody>
          <a:bodyPr>
            <a:normAutofit fontScale="85000" lnSpcReduction="10000"/>
          </a:bodyPr>
          <a:lstStyle/>
          <a:p>
            <a:r>
              <a:rPr lang="lt-LT" dirty="0" smtClean="0">
                <a:hlinkClick r:id="rId2" action="ppaction://hlinksldjump"/>
              </a:rPr>
              <a:t>Problema</a:t>
            </a:r>
            <a:endParaRPr lang="lt-LT" dirty="0" smtClean="0"/>
          </a:p>
          <a:p>
            <a:r>
              <a:rPr lang="lt-LT" dirty="0" smtClean="0">
                <a:hlinkClick r:id="rId3" action="ppaction://hlinksldjump"/>
              </a:rPr>
              <a:t>Hipotezė</a:t>
            </a:r>
            <a:endParaRPr lang="lt-LT" dirty="0" smtClean="0"/>
          </a:p>
          <a:p>
            <a:r>
              <a:rPr lang="lt-LT" dirty="0" smtClean="0">
                <a:hlinkClick r:id="rId4" action="ppaction://hlinksldjump"/>
              </a:rPr>
              <a:t>Apžvalga</a:t>
            </a:r>
            <a:endParaRPr lang="lt-LT" dirty="0" smtClean="0"/>
          </a:p>
          <a:p>
            <a:r>
              <a:rPr lang="lt-LT" dirty="0" smtClean="0">
                <a:hlinkClick r:id="rId5" action="ppaction://hlinksldjump"/>
              </a:rPr>
              <a:t>Bandymo pasirinkimas</a:t>
            </a:r>
            <a:endParaRPr lang="lt-LT" dirty="0" smtClean="0"/>
          </a:p>
          <a:p>
            <a:r>
              <a:rPr lang="lt-LT" dirty="0" smtClean="0">
                <a:hlinkClick r:id="rId6" action="ppaction://hlinksldjump"/>
              </a:rPr>
              <a:t>Mums reikės</a:t>
            </a:r>
            <a:endParaRPr lang="lt-LT" dirty="0" smtClean="0"/>
          </a:p>
          <a:p>
            <a:r>
              <a:rPr lang="lt-LT" dirty="0" smtClean="0">
                <a:hlinkClick r:id="rId7" action="ppaction://hlinksldjump"/>
              </a:rPr>
              <a:t>Galia</a:t>
            </a:r>
            <a:endParaRPr lang="lt-LT" dirty="0" smtClean="0"/>
          </a:p>
          <a:p>
            <a:r>
              <a:rPr lang="lt-LT" dirty="0" smtClean="0">
                <a:hlinkClick r:id="rId8" action="ppaction://hlinksldjump"/>
              </a:rPr>
              <a:t>Naudingumo koeficientas</a:t>
            </a:r>
            <a:endParaRPr lang="lt-LT" dirty="0" smtClean="0"/>
          </a:p>
          <a:p>
            <a:r>
              <a:rPr lang="lt-LT" dirty="0" smtClean="0">
                <a:hlinkClick r:id="rId9" action="ppaction://hlinksldjump"/>
              </a:rPr>
              <a:t>Šilumos kiekis</a:t>
            </a:r>
            <a:endParaRPr lang="lt-LT" dirty="0" smtClean="0"/>
          </a:p>
          <a:p>
            <a:r>
              <a:rPr lang="lt-LT" dirty="0" smtClean="0">
                <a:hlinkClick r:id="rId10" action="ppaction://hlinksldjump"/>
              </a:rPr>
              <a:t>Uždavinio pavyzdys</a:t>
            </a:r>
            <a:endParaRPr lang="lt-LT" dirty="0" smtClean="0"/>
          </a:p>
          <a:p>
            <a:r>
              <a:rPr lang="lt-LT" dirty="0" smtClean="0">
                <a:hlinkClick r:id="rId11" action="ppaction://hlinksldjump"/>
              </a:rPr>
              <a:t>Rezultatai</a:t>
            </a:r>
            <a:endParaRPr lang="lt-LT" dirty="0" smtClean="0"/>
          </a:p>
          <a:p>
            <a:r>
              <a:rPr lang="lt-LT" dirty="0" smtClean="0">
                <a:hlinkClick r:id="rId12" action="ppaction://hlinksldjump"/>
              </a:rPr>
              <a:t>Išvados</a:t>
            </a:r>
            <a:endParaRPr lang="lt-LT" dirty="0" smtClean="0"/>
          </a:p>
          <a:p>
            <a:r>
              <a:rPr lang="lt-LT" dirty="0" smtClean="0">
                <a:hlinkClick r:id="rId13" action="ppaction://hlinksldjump"/>
              </a:rPr>
              <a:t>Klausimynas</a:t>
            </a:r>
            <a:endParaRPr lang="lt-LT" dirty="0" smtClean="0"/>
          </a:p>
          <a:p>
            <a:r>
              <a:rPr lang="lt-LT" dirty="0" smtClean="0">
                <a:hlinkClick r:id="rId14" action="ppaction://hlinksldjump"/>
              </a:rPr>
              <a:t>Šaltiniai</a:t>
            </a:r>
            <a:endParaRPr lang="lt-LT" dirty="0" smtClean="0"/>
          </a:p>
          <a:p>
            <a:endParaRPr lang="lt-LT" dirty="0" smtClean="0"/>
          </a:p>
          <a:p>
            <a:endParaRPr lang="lt-LT" dirty="0"/>
          </a:p>
        </p:txBody>
      </p:sp>
    </p:spTree>
    <p:extLst>
      <p:ext uri="{BB962C8B-B14F-4D97-AF65-F5344CB8AC3E}">
        <p14:creationId xmlns:p14="http://schemas.microsoft.com/office/powerpoint/2010/main" val="1893517386"/>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4400" dirty="0" smtClean="0"/>
              <a:t>Problema</a:t>
            </a:r>
            <a:endParaRPr lang="lt-LT" sz="4400" dirty="0"/>
          </a:p>
        </p:txBody>
      </p:sp>
      <p:sp>
        <p:nvSpPr>
          <p:cNvPr id="3" name="Turinio vietos rezervavimo ženklas 2"/>
          <p:cNvSpPr>
            <a:spLocks noGrp="1"/>
          </p:cNvSpPr>
          <p:nvPr>
            <p:ph sz="quarter" idx="13"/>
          </p:nvPr>
        </p:nvSpPr>
        <p:spPr/>
        <p:txBody>
          <a:bodyPr>
            <a:normAutofit/>
          </a:bodyPr>
          <a:lstStyle/>
          <a:p>
            <a:pPr marL="0" indent="0" algn="ctr">
              <a:buNone/>
            </a:pPr>
            <a:r>
              <a:rPr lang="lt-LT" sz="4400" dirty="0" smtClean="0">
                <a:solidFill>
                  <a:srgbClr val="FFC000"/>
                </a:solidFill>
              </a:rPr>
              <a:t>Ar </a:t>
            </a:r>
            <a:r>
              <a:rPr lang="lt-LT" sz="4400" dirty="0" smtClean="0">
                <a:solidFill>
                  <a:srgbClr val="FFC000"/>
                </a:solidFill>
              </a:rPr>
              <a:t>ekonomiškiau naudotis elektriniu virduliu, ar vandenį virti elektrine virykle?</a:t>
            </a:r>
            <a:endParaRPr lang="lt-LT" sz="4400" dirty="0">
              <a:solidFill>
                <a:srgbClr val="FFC000"/>
              </a:solidFill>
            </a:endParaRPr>
          </a:p>
        </p:txBody>
      </p:sp>
    </p:spTree>
    <p:extLst>
      <p:ext uri="{BB962C8B-B14F-4D97-AF65-F5344CB8AC3E}">
        <p14:creationId xmlns:p14="http://schemas.microsoft.com/office/powerpoint/2010/main" val="3034515945"/>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Hipotezė</a:t>
            </a:r>
            <a:endParaRPr lang="lt-LT" dirty="0"/>
          </a:p>
        </p:txBody>
      </p:sp>
      <p:sp>
        <p:nvSpPr>
          <p:cNvPr id="3" name="Turinio vietos rezervavimo ženklas 2"/>
          <p:cNvSpPr>
            <a:spLocks noGrp="1"/>
          </p:cNvSpPr>
          <p:nvPr>
            <p:ph sz="quarter" idx="13"/>
          </p:nvPr>
        </p:nvSpPr>
        <p:spPr/>
        <p:txBody>
          <a:bodyPr>
            <a:normAutofit/>
          </a:bodyPr>
          <a:lstStyle/>
          <a:p>
            <a:pPr marL="0" indent="0">
              <a:buNone/>
            </a:pPr>
            <a:r>
              <a:rPr lang="lt-LT" sz="6000" dirty="0" smtClean="0"/>
              <a:t>Vandenį ekonomiškiau virti elektriniu virduliu.</a:t>
            </a:r>
            <a:endParaRPr lang="lt-LT" sz="6000" dirty="0"/>
          </a:p>
        </p:txBody>
      </p:sp>
    </p:spTree>
    <p:extLst>
      <p:ext uri="{BB962C8B-B14F-4D97-AF65-F5344CB8AC3E}">
        <p14:creationId xmlns:p14="http://schemas.microsoft.com/office/powerpoint/2010/main" val="199634598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Apžvalga</a:t>
            </a:r>
            <a:endParaRPr lang="lt-LT" dirty="0"/>
          </a:p>
        </p:txBody>
      </p:sp>
      <p:sp>
        <p:nvSpPr>
          <p:cNvPr id="3" name="Turinio vietos rezervavimo ženklas 2"/>
          <p:cNvSpPr>
            <a:spLocks noGrp="1"/>
          </p:cNvSpPr>
          <p:nvPr>
            <p:ph sz="quarter" idx="13"/>
          </p:nvPr>
        </p:nvSpPr>
        <p:spPr/>
        <p:txBody>
          <a:bodyPr>
            <a:normAutofit/>
          </a:bodyPr>
          <a:lstStyle/>
          <a:p>
            <a:pPr marL="0" indent="0">
              <a:buNone/>
            </a:pPr>
            <a:r>
              <a:rPr lang="lt-LT" sz="2400" b="1" dirty="0" smtClean="0">
                <a:solidFill>
                  <a:schemeClr val="accent3">
                    <a:lumMod val="75000"/>
                  </a:schemeClr>
                </a:solidFill>
              </a:rPr>
              <a:t>Elektrinis virdulys </a:t>
            </a:r>
            <a:r>
              <a:rPr lang="lt-LT" sz="2400" dirty="0" smtClean="0"/>
              <a:t>vandens virimo  prietaisas, kuris dabar plačiai naudojamas visame pasaulyje. Tai uždaras  indas, kurio viduje įdėtas </a:t>
            </a:r>
            <a:r>
              <a:rPr lang="lt-LT" sz="2400" dirty="0"/>
              <a:t>kaitinimo elementas. Šildoma spiralė šio virtuvinio prietaiso pradmuo. 1955 metais sukurtas pirmasis visiškai automatinis įrenginys, kuris iki šių dienų ištobulėjo neatpažįstamai. Dabar kiekvienas turime puikią galimybė rinktis pagal dydį, dizainą, spalvas ir kaitinimo mechanizmą.</a:t>
            </a:r>
          </a:p>
        </p:txBody>
      </p:sp>
    </p:spTree>
    <p:extLst>
      <p:ext uri="{BB962C8B-B14F-4D97-AF65-F5344CB8AC3E}">
        <p14:creationId xmlns:p14="http://schemas.microsoft.com/office/powerpoint/2010/main" val="169502770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71600" y="4077072"/>
            <a:ext cx="7924800" cy="1143000"/>
          </a:xfrm>
        </p:spPr>
        <p:txBody>
          <a:bodyPr/>
          <a:lstStyle/>
          <a:p>
            <a:r>
              <a:rPr lang="lt-LT" sz="4800" cap="none" dirty="0" smtClean="0">
                <a:solidFill>
                  <a:srgbClr val="C00000"/>
                </a:solidFill>
              </a:rPr>
              <a:t>Kuris prietaisas ekonomiškesnis energijos sąnaudų atžvilgiu?</a:t>
            </a:r>
            <a:endParaRPr lang="lt-LT" sz="4800" cap="none" dirty="0">
              <a:solidFill>
                <a:srgbClr val="C00000"/>
              </a:solidFill>
            </a:endParaRPr>
          </a:p>
        </p:txBody>
      </p:sp>
      <p:sp>
        <p:nvSpPr>
          <p:cNvPr id="3" name="Turinio vietos rezervavimo ženklas 2"/>
          <p:cNvSpPr>
            <a:spLocks noGrp="1"/>
          </p:cNvSpPr>
          <p:nvPr>
            <p:ph sz="quarter" idx="13"/>
          </p:nvPr>
        </p:nvSpPr>
        <p:spPr>
          <a:xfrm>
            <a:off x="899592" y="620688"/>
            <a:ext cx="7924800" cy="4114800"/>
          </a:xfrm>
        </p:spPr>
        <p:txBody>
          <a:bodyPr>
            <a:normAutofit/>
          </a:bodyPr>
          <a:lstStyle/>
          <a:p>
            <a:pPr marL="0" indent="0" algn="just">
              <a:buNone/>
            </a:pPr>
            <a:r>
              <a:rPr lang="lt-LT" sz="2800" b="1" dirty="0" smtClean="0">
                <a:solidFill>
                  <a:schemeClr val="accent3">
                    <a:lumMod val="75000"/>
                  </a:schemeClr>
                </a:solidFill>
              </a:rPr>
              <a:t>Elektrinė viryklė </a:t>
            </a:r>
            <a:r>
              <a:rPr lang="lt-LT" sz="2800" b="1" dirty="0" smtClean="0"/>
              <a:t>– taip pat virtuvinis prietaisas skirtas maistui gaminti su kaitinamu paviršiumi. Kaip jau galima suprasti iš pavadinimo ši viryklė kaitinimui naudoja elektros energiją.</a:t>
            </a:r>
          </a:p>
          <a:p>
            <a:pPr marL="0" indent="0" algn="just">
              <a:buNone/>
            </a:pPr>
            <a:endParaRPr lang="lt-LT" sz="2800" b="1" dirty="0"/>
          </a:p>
        </p:txBody>
      </p:sp>
    </p:spTree>
    <p:extLst>
      <p:ext uri="{BB962C8B-B14F-4D97-AF65-F5344CB8AC3E}">
        <p14:creationId xmlns:p14="http://schemas.microsoft.com/office/powerpoint/2010/main" val="121285501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Bandymo pasirinkimas</a:t>
            </a:r>
            <a:endParaRPr lang="lt-LT" dirty="0"/>
          </a:p>
        </p:txBody>
      </p:sp>
      <p:sp>
        <p:nvSpPr>
          <p:cNvPr id="3" name="Turinio vietos rezervavimo ženklas 2"/>
          <p:cNvSpPr>
            <a:spLocks noGrp="1"/>
          </p:cNvSpPr>
          <p:nvPr>
            <p:ph sz="quarter" idx="13"/>
          </p:nvPr>
        </p:nvSpPr>
        <p:spPr/>
        <p:txBody>
          <a:bodyPr>
            <a:normAutofit/>
          </a:bodyPr>
          <a:lstStyle/>
          <a:p>
            <a:pPr marL="0" indent="0">
              <a:buNone/>
            </a:pPr>
            <a:r>
              <a:rPr lang="lt-LT" sz="4000" dirty="0" smtClean="0"/>
              <a:t>Mes užvirsime </a:t>
            </a:r>
            <a:r>
              <a:rPr lang="lt-LT" sz="4000" dirty="0" smtClean="0"/>
              <a:t>po 1,7l vandens kurio temperatūra 17</a:t>
            </a:r>
            <a:r>
              <a:rPr lang="lt-LT" sz="4000" baseline="30000" dirty="0" smtClean="0"/>
              <a:t>o</a:t>
            </a:r>
            <a:r>
              <a:rPr lang="lt-LT" sz="4000" dirty="0" smtClean="0"/>
              <a:t>C </a:t>
            </a:r>
            <a:r>
              <a:rPr lang="lt-LT" sz="4000" dirty="0" smtClean="0"/>
              <a:t>skirtingais prietaisais ir palyginsime </a:t>
            </a:r>
            <a:r>
              <a:rPr lang="lt-LT" sz="4000" dirty="0" smtClean="0"/>
              <a:t>sunaudotos energijos kiekius.</a:t>
            </a:r>
            <a:endParaRPr lang="lt-LT" sz="4000" dirty="0"/>
          </a:p>
        </p:txBody>
      </p:sp>
    </p:spTree>
    <p:extLst>
      <p:ext uri="{BB962C8B-B14F-4D97-AF65-F5344CB8AC3E}">
        <p14:creationId xmlns:p14="http://schemas.microsoft.com/office/powerpoint/2010/main" val="3889727930"/>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Mums </a:t>
            </a:r>
            <a:r>
              <a:rPr lang="lt-LT" dirty="0" smtClean="0"/>
              <a:t>reikės</a:t>
            </a:r>
            <a:r>
              <a:rPr lang="lt-LT" dirty="0"/>
              <a:t/>
            </a:r>
            <a:br>
              <a:rPr lang="lt-LT" dirty="0"/>
            </a:br>
            <a:endParaRPr lang="lt-LT" dirty="0"/>
          </a:p>
        </p:txBody>
      </p:sp>
      <p:sp>
        <p:nvSpPr>
          <p:cNvPr id="3" name="Turinio vietos rezervavimo ženklas 2"/>
          <p:cNvSpPr>
            <a:spLocks noGrp="1"/>
          </p:cNvSpPr>
          <p:nvPr>
            <p:ph sz="quarter" idx="13"/>
          </p:nvPr>
        </p:nvSpPr>
        <p:spPr/>
        <p:txBody>
          <a:bodyPr/>
          <a:lstStyle/>
          <a:p>
            <a:r>
              <a:rPr lang="lt-LT" dirty="0" smtClean="0"/>
              <a:t>Kelių </a:t>
            </a:r>
            <a:r>
              <a:rPr lang="lt-LT" dirty="0" smtClean="0"/>
              <a:t>elektrinių virdulių</a:t>
            </a:r>
          </a:p>
          <a:p>
            <a:r>
              <a:rPr lang="lt-LT" dirty="0" smtClean="0"/>
              <a:t>Paprasto arbatinuko</a:t>
            </a:r>
          </a:p>
          <a:p>
            <a:r>
              <a:rPr lang="lt-LT" dirty="0" smtClean="0"/>
              <a:t>Įrenginio matuojančio elektros galią</a:t>
            </a:r>
            <a:endParaRPr lang="lt-LT" dirty="0" smtClean="0"/>
          </a:p>
          <a:p>
            <a:r>
              <a:rPr lang="lt-LT" dirty="0" smtClean="0"/>
              <a:t>Elektros lizdo</a:t>
            </a:r>
          </a:p>
          <a:p>
            <a:r>
              <a:rPr lang="lt-LT" dirty="0" smtClean="0"/>
              <a:t>Termometrų</a:t>
            </a:r>
          </a:p>
          <a:p>
            <a:r>
              <a:rPr lang="lt-LT" dirty="0" smtClean="0"/>
              <a:t>Vandens</a:t>
            </a:r>
          </a:p>
          <a:p>
            <a:r>
              <a:rPr lang="lt-LT" dirty="0"/>
              <a:t>Elektrinės viryklės ar panašaus </a:t>
            </a:r>
            <a:r>
              <a:rPr lang="lt-LT" dirty="0" smtClean="0"/>
              <a:t>prietaiso</a:t>
            </a:r>
          </a:p>
          <a:p>
            <a:r>
              <a:rPr lang="lt-LT" dirty="0" smtClean="0"/>
              <a:t>Matavimo cilindro</a:t>
            </a:r>
            <a:endParaRPr lang="lt-LT" dirty="0"/>
          </a:p>
          <a:p>
            <a:pPr marL="0" indent="0">
              <a:buNone/>
            </a:pPr>
            <a:endParaRPr lang="lt-LT" dirty="0" smtClean="0"/>
          </a:p>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9992" y="584684"/>
            <a:ext cx="3003781" cy="2252836"/>
          </a:xfrm>
          <a:prstGeom prst="rect">
            <a:avLst/>
          </a:prstGeom>
        </p:spPr>
      </p:pic>
      <p:pic>
        <p:nvPicPr>
          <p:cNvPr id="6" name="Paveikslėli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44" y="3501008"/>
            <a:ext cx="2667744" cy="2000808"/>
          </a:xfrm>
          <a:prstGeom prst="rect">
            <a:avLst/>
          </a:prstGeom>
        </p:spPr>
      </p:pic>
    </p:spTree>
    <p:extLst>
      <p:ext uri="{BB962C8B-B14F-4D97-AF65-F5344CB8AC3E}">
        <p14:creationId xmlns:p14="http://schemas.microsoft.com/office/powerpoint/2010/main" val="1853011353"/>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Galia</a:t>
            </a:r>
            <a:endParaRPr lang="lt-LT" dirty="0"/>
          </a:p>
        </p:txBody>
      </p:sp>
      <p:sp>
        <p:nvSpPr>
          <p:cNvPr id="3" name="Turinio vietos rezervavimo ženklas 2"/>
          <p:cNvSpPr>
            <a:spLocks noGrp="1"/>
          </p:cNvSpPr>
          <p:nvPr>
            <p:ph sz="quarter" idx="13"/>
          </p:nvPr>
        </p:nvSpPr>
        <p:spPr/>
        <p:txBody>
          <a:bodyPr>
            <a:normAutofit fontScale="85000" lnSpcReduction="20000"/>
          </a:bodyPr>
          <a:lstStyle/>
          <a:p>
            <a:r>
              <a:rPr lang="lt-LT" sz="3200" b="1" dirty="0"/>
              <a:t>Galia</a:t>
            </a:r>
            <a:r>
              <a:rPr lang="lt-LT" dirty="0"/>
              <a:t> – </a:t>
            </a:r>
            <a:r>
              <a:rPr lang="lt-LT" sz="3200" dirty="0"/>
              <a:t>darbas atliktas </a:t>
            </a:r>
            <a:r>
              <a:rPr lang="lt-LT" sz="3200" dirty="0" smtClean="0"/>
              <a:t>per vienetinį </a:t>
            </a:r>
            <a:r>
              <a:rPr lang="lt-LT" sz="3200" dirty="0"/>
              <a:t>laiko tarpą. </a:t>
            </a:r>
            <a:endParaRPr lang="lt-LT" sz="3200" dirty="0" smtClean="0"/>
          </a:p>
          <a:p>
            <a:r>
              <a:rPr lang="lt-LT" sz="2800" dirty="0" smtClean="0"/>
              <a:t>Elektrinė </a:t>
            </a:r>
            <a:r>
              <a:rPr lang="lt-LT" sz="2800" dirty="0"/>
              <a:t>galia dažniau žymima simboliu </a:t>
            </a:r>
            <a:r>
              <a:rPr lang="lt-LT" sz="2800" dirty="0" smtClean="0"/>
              <a:t>P.</a:t>
            </a:r>
            <a:endParaRPr lang="lt-LT" sz="2800" dirty="0"/>
          </a:p>
          <a:p>
            <a:r>
              <a:rPr lang="lt-LT" sz="3600" b="1" dirty="0" smtClean="0"/>
              <a:t>Formulė – </a:t>
            </a:r>
            <a:r>
              <a:rPr lang="lt-LT" sz="3600" b="1" dirty="0" smtClean="0">
                <a:solidFill>
                  <a:srgbClr val="FF0000"/>
                </a:solidFill>
              </a:rPr>
              <a:t>P</a:t>
            </a:r>
            <a:r>
              <a:rPr lang="lt-LT" sz="3600" b="1" dirty="0" smtClean="0">
                <a:solidFill>
                  <a:srgbClr val="FFC000"/>
                </a:solidFill>
              </a:rPr>
              <a:t>= </a:t>
            </a:r>
            <a:r>
              <a:rPr lang="lt-LT" sz="3600" b="1" dirty="0" smtClean="0">
                <a:solidFill>
                  <a:srgbClr val="FF0000"/>
                </a:solidFill>
              </a:rPr>
              <a:t>I</a:t>
            </a:r>
            <a:r>
              <a:rPr lang="lt-LT" sz="3600" b="1" dirty="0"/>
              <a:t> </a:t>
            </a:r>
            <a:r>
              <a:rPr lang="lt-LT" sz="3600" b="1" dirty="0" smtClean="0">
                <a:solidFill>
                  <a:srgbClr val="FFC000"/>
                </a:solidFill>
              </a:rPr>
              <a:t>x </a:t>
            </a:r>
            <a:r>
              <a:rPr lang="lt-LT" sz="3600" b="1" dirty="0" smtClean="0">
                <a:solidFill>
                  <a:srgbClr val="FF0000"/>
                </a:solidFill>
              </a:rPr>
              <a:t>U</a:t>
            </a:r>
            <a:endParaRPr lang="lt-LT" sz="3600" b="1" dirty="0"/>
          </a:p>
          <a:p>
            <a:pPr marL="0" indent="0">
              <a:buNone/>
            </a:pPr>
            <a:r>
              <a:rPr lang="lt-LT" sz="3600" dirty="0" smtClean="0"/>
              <a:t>Čia:</a:t>
            </a:r>
            <a:endParaRPr lang="lt-LT" sz="3600" dirty="0"/>
          </a:p>
          <a:p>
            <a:pPr marL="0" indent="0">
              <a:buNone/>
            </a:pPr>
            <a:r>
              <a:rPr lang="lt-LT" sz="2800" b="1" dirty="0" smtClean="0">
                <a:solidFill>
                  <a:srgbClr val="FF0000"/>
                </a:solidFill>
              </a:rPr>
              <a:t>I</a:t>
            </a:r>
            <a:r>
              <a:rPr lang="lt-LT" sz="2800" dirty="0" smtClean="0"/>
              <a:t> </a:t>
            </a:r>
            <a:r>
              <a:rPr lang="lt-LT" sz="2800" dirty="0"/>
              <a:t>– srovės stipris;</a:t>
            </a:r>
          </a:p>
          <a:p>
            <a:pPr marL="0" indent="0">
              <a:buNone/>
            </a:pPr>
            <a:r>
              <a:rPr lang="lt-LT" sz="2800" b="1" dirty="0">
                <a:solidFill>
                  <a:srgbClr val="FF0000"/>
                </a:solidFill>
              </a:rPr>
              <a:t>U </a:t>
            </a:r>
            <a:r>
              <a:rPr lang="lt-LT" sz="2800" dirty="0"/>
              <a:t>– įtampa</a:t>
            </a:r>
            <a:r>
              <a:rPr lang="lt-LT" sz="2800" dirty="0" smtClean="0"/>
              <a:t>. </a:t>
            </a:r>
          </a:p>
          <a:p>
            <a:r>
              <a:rPr lang="lt-LT" sz="2800" dirty="0" smtClean="0"/>
              <a:t>Arba žinoma paprasčiausias nustatymo būdas elektros skaitliuko pagalba</a:t>
            </a:r>
            <a:r>
              <a:rPr lang="lt-LT" sz="2800" dirty="0" smtClean="0"/>
              <a:t>.</a:t>
            </a:r>
          </a:p>
          <a:p>
            <a:r>
              <a:rPr lang="lt-LT" sz="2800" dirty="0" smtClean="0">
                <a:latin typeface="Arial Narrow" pitchFamily="34" charset="0"/>
              </a:rPr>
              <a:t>1kWh = 1000 W x 3600 s = 3600000 </a:t>
            </a:r>
            <a:r>
              <a:rPr lang="lt-LT" sz="2800" dirty="0" err="1" smtClean="0">
                <a:latin typeface="Arial Narrow" pitchFamily="34" charset="0"/>
              </a:rPr>
              <a:t>Ws</a:t>
            </a:r>
            <a:r>
              <a:rPr lang="lt-LT" sz="2800" dirty="0" smtClean="0">
                <a:latin typeface="Arial Narrow" pitchFamily="34" charset="0"/>
              </a:rPr>
              <a:t> = 3600000 J</a:t>
            </a:r>
            <a:endParaRPr lang="lt-LT" sz="2800" dirty="0">
              <a:latin typeface="Arial Narrow" pitchFamily="34" charset="0"/>
            </a:endParaRPr>
          </a:p>
        </p:txBody>
      </p:sp>
    </p:spTree>
    <p:extLst>
      <p:ext uri="{BB962C8B-B14F-4D97-AF65-F5344CB8AC3E}">
        <p14:creationId xmlns:p14="http://schemas.microsoft.com/office/powerpoint/2010/main" val="59603448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Naudingumo koeficientas</a:t>
            </a:r>
            <a:endParaRPr lang="lt-LT" dirty="0"/>
          </a:p>
        </p:txBody>
      </p:sp>
      <p:sp>
        <p:nvSpPr>
          <p:cNvPr id="3" name="Turinio vietos rezervavimo ženklas 2"/>
          <p:cNvSpPr>
            <a:spLocks noGrp="1"/>
          </p:cNvSpPr>
          <p:nvPr>
            <p:ph sz="quarter" idx="13"/>
          </p:nvPr>
        </p:nvSpPr>
        <p:spPr/>
        <p:txBody>
          <a:bodyPr/>
          <a:lstStyle/>
          <a:p>
            <a:r>
              <a:rPr lang="lt-LT" dirty="0" smtClean="0"/>
              <a:t>Tai naudingo </a:t>
            </a:r>
            <a:r>
              <a:rPr lang="lt-LT" dirty="0"/>
              <a:t>ir viso darbo (ar sunaudotos šilumos) santykis. Šis dydis neturi dimensijos</a:t>
            </a:r>
            <a:r>
              <a:rPr lang="lt-LT" dirty="0" smtClean="0"/>
              <a:t>.</a:t>
            </a:r>
          </a:p>
          <a:p>
            <a:r>
              <a:rPr lang="lt-LT" dirty="0"/>
              <a:t>Naudingumo koeficientas negali viršyti 1, nes būtų pažeidžiamas energijos tvermės ir virsmo dėsnis. Kai kurių prietaisų naudingumo koeficientai </a:t>
            </a:r>
            <a:r>
              <a:rPr lang="lt-LT" dirty="0" smtClean="0"/>
              <a:t>tik artimi 1 (</a:t>
            </a:r>
            <a:r>
              <a:rPr lang="lt-LT" dirty="0" err="1" smtClean="0"/>
              <a:t>pvz</a:t>
            </a:r>
            <a:r>
              <a:rPr lang="lt-LT" dirty="0" smtClean="0"/>
              <a:t>. transformatoriaus)</a:t>
            </a:r>
          </a:p>
          <a:p>
            <a:endParaRPr lang="lt-LT" dirty="0" smtClean="0"/>
          </a:p>
          <a:p>
            <a:endParaRPr lang="lt-LT" dirty="0"/>
          </a:p>
          <a:p>
            <a:r>
              <a:rPr lang="lt-LT" sz="2800" dirty="0" smtClean="0"/>
              <a:t>Formulė:</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286937"/>
            <a:ext cx="4896544" cy="1450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594721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Šilumos kiekis</a:t>
            </a:r>
            <a:endParaRPr lang="lt-LT" dirty="0"/>
          </a:p>
        </p:txBody>
      </p:sp>
      <p:sp>
        <p:nvSpPr>
          <p:cNvPr id="4" name="TextBox 3"/>
          <p:cNvSpPr txBox="1"/>
          <p:nvPr/>
        </p:nvSpPr>
        <p:spPr>
          <a:xfrm>
            <a:off x="611560" y="1916832"/>
            <a:ext cx="6408712" cy="2031325"/>
          </a:xfrm>
          <a:prstGeom prst="rect">
            <a:avLst/>
          </a:prstGeom>
          <a:noFill/>
        </p:spPr>
        <p:txBody>
          <a:bodyPr wrap="square" rtlCol="0">
            <a:spAutoFit/>
          </a:bodyPr>
          <a:lstStyle/>
          <a:p>
            <a:pPr marL="285750" indent="-285750">
              <a:buFont typeface="Arial" pitchFamily="34" charset="0"/>
              <a:buChar char="•"/>
            </a:pPr>
            <a:r>
              <a:rPr lang="lt-LT" dirty="0" smtClean="0"/>
              <a:t>Tai šilumos kiekis kurį kūnas gauna arba atiduoda šilumos perdavimo metu</a:t>
            </a:r>
          </a:p>
          <a:p>
            <a:pPr marL="285750" indent="-285750">
              <a:buFont typeface="Arial" pitchFamily="34" charset="0"/>
              <a:buChar char="•"/>
            </a:pPr>
            <a:r>
              <a:rPr lang="lt-LT" dirty="0" smtClean="0"/>
              <a:t>Šilumos kiekis priklauso nuo:</a:t>
            </a:r>
          </a:p>
          <a:p>
            <a:r>
              <a:rPr lang="lt-LT" dirty="0" smtClean="0"/>
              <a:t>	1. Šilumos pokyčio – (T2-T1)</a:t>
            </a:r>
          </a:p>
          <a:p>
            <a:r>
              <a:rPr lang="lt-LT" dirty="0"/>
              <a:t>	</a:t>
            </a:r>
            <a:r>
              <a:rPr lang="lt-LT" dirty="0" smtClean="0"/>
              <a:t>2. Nuo kūno masės – m</a:t>
            </a:r>
          </a:p>
          <a:p>
            <a:r>
              <a:rPr lang="lt-LT" dirty="0"/>
              <a:t>	</a:t>
            </a:r>
            <a:r>
              <a:rPr lang="lt-LT" dirty="0" smtClean="0"/>
              <a:t>3. Nuo medžiagos rūšies (savitosios šilumos – c)</a:t>
            </a:r>
          </a:p>
          <a:p>
            <a:pPr marL="285750" indent="-285750">
              <a:buFont typeface="Arial" pitchFamily="34" charset="0"/>
              <a:buChar char="•"/>
            </a:pPr>
            <a:r>
              <a:rPr lang="lt-LT" dirty="0" smtClean="0"/>
              <a:t>Šilumos  kiekis apskaičiuojamas pagal formulę</a:t>
            </a:r>
            <a:r>
              <a:rPr lang="lt-LT" dirty="0"/>
              <a:t>	</a:t>
            </a:r>
          </a:p>
        </p:txBody>
      </p:sp>
      <p:sp>
        <p:nvSpPr>
          <p:cNvPr id="5" name="Turinio vietos rezervavimo ženklas 4"/>
          <p:cNvSpPr>
            <a:spLocks noGrp="1"/>
          </p:cNvSpPr>
          <p:nvPr>
            <p:ph sz="quarter" idx="13"/>
          </p:nvPr>
        </p:nvSpPr>
        <p:spPr/>
        <p:txBody>
          <a:bodyPr/>
          <a:lstStyle/>
          <a:p>
            <a:pPr marL="0" indent="0">
              <a:buNone/>
            </a:pPr>
            <a:endParaRPr lang="lt-LT"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6261" y="4491595"/>
            <a:ext cx="3559309" cy="541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712874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Uždavinio pavyzdys</a:t>
            </a:r>
            <a:endParaRPr lang="lt-LT" dirty="0"/>
          </a:p>
        </p:txBody>
      </p:sp>
      <p:sp>
        <p:nvSpPr>
          <p:cNvPr id="3" name="Turinio vietos rezervavimo ženklas 2"/>
          <p:cNvSpPr>
            <a:spLocks noGrp="1"/>
          </p:cNvSpPr>
          <p:nvPr>
            <p:ph sz="quarter" idx="13"/>
          </p:nvPr>
        </p:nvSpPr>
        <p:spPr>
          <a:xfrm>
            <a:off x="539552" y="1484784"/>
            <a:ext cx="7994848" cy="4374232"/>
          </a:xfrm>
        </p:spPr>
        <p:txBody>
          <a:bodyPr>
            <a:normAutofit fontScale="85000" lnSpcReduction="20000"/>
          </a:bodyPr>
          <a:lstStyle/>
          <a:p>
            <a:pPr marL="0" indent="0">
              <a:buNone/>
            </a:pPr>
            <a:r>
              <a:rPr lang="lt-LT" dirty="0" smtClean="0"/>
              <a:t>Kiek šilumos </a:t>
            </a:r>
            <a:r>
              <a:rPr lang="lt-LT" dirty="0"/>
              <a:t>10 litrų </a:t>
            </a:r>
            <a:r>
              <a:rPr lang="lt-LT" dirty="0" smtClean="0"/>
              <a:t>100ºC vandens atiduos vėsdamas </a:t>
            </a:r>
            <a:r>
              <a:rPr lang="lt-LT" dirty="0"/>
              <a:t>iki 20ºC </a:t>
            </a:r>
          </a:p>
          <a:p>
            <a:pPr marL="0" indent="0">
              <a:buNone/>
            </a:pPr>
            <a:r>
              <a:rPr lang="fr-FR" dirty="0" smtClean="0"/>
              <a:t>Q </a:t>
            </a:r>
            <a:r>
              <a:rPr lang="fr-FR" dirty="0"/>
              <a:t>= c m (</a:t>
            </a:r>
            <a:r>
              <a:rPr lang="fr-FR" dirty="0" smtClean="0"/>
              <a:t>t</a:t>
            </a:r>
            <a:r>
              <a:rPr lang="lt-LT" baseline="-25000" dirty="0" smtClean="0"/>
              <a:t>1</a:t>
            </a:r>
            <a:r>
              <a:rPr lang="fr-FR" dirty="0" smtClean="0"/>
              <a:t> – t</a:t>
            </a:r>
            <a:r>
              <a:rPr lang="lt-LT" baseline="-25000" dirty="0" smtClean="0"/>
              <a:t>2</a:t>
            </a:r>
            <a:r>
              <a:rPr lang="fr-FR" dirty="0" smtClean="0"/>
              <a:t>)</a:t>
            </a:r>
            <a:endParaRPr lang="fr-FR" dirty="0"/>
          </a:p>
          <a:p>
            <a:pPr marL="0" indent="0">
              <a:buNone/>
            </a:pPr>
            <a:r>
              <a:rPr lang="fr-FR" sz="2400" dirty="0" err="1"/>
              <a:t>Duota</a:t>
            </a:r>
            <a:r>
              <a:rPr lang="fr-FR" sz="2400" dirty="0"/>
              <a:t>:</a:t>
            </a:r>
          </a:p>
          <a:p>
            <a:pPr marL="0" indent="0">
              <a:buNone/>
            </a:pPr>
            <a:r>
              <a:rPr lang="fr-FR" dirty="0" smtClean="0"/>
              <a:t>t</a:t>
            </a:r>
            <a:r>
              <a:rPr lang="lt-LT" baseline="-25000" dirty="0" smtClean="0"/>
              <a:t>1</a:t>
            </a:r>
            <a:r>
              <a:rPr lang="fr-FR" dirty="0" smtClean="0"/>
              <a:t>= </a:t>
            </a:r>
            <a:r>
              <a:rPr lang="fr-FR" dirty="0"/>
              <a:t>100 ºC </a:t>
            </a:r>
          </a:p>
          <a:p>
            <a:pPr marL="0" indent="0">
              <a:buNone/>
            </a:pPr>
            <a:r>
              <a:rPr lang="fr-FR" dirty="0" smtClean="0"/>
              <a:t>t</a:t>
            </a:r>
            <a:r>
              <a:rPr lang="lt-LT" baseline="-25000" dirty="0" smtClean="0"/>
              <a:t>2</a:t>
            </a:r>
            <a:r>
              <a:rPr lang="fr-FR" dirty="0" smtClean="0"/>
              <a:t>= </a:t>
            </a:r>
            <a:r>
              <a:rPr lang="fr-FR" dirty="0"/>
              <a:t>20 ºC </a:t>
            </a:r>
          </a:p>
          <a:p>
            <a:pPr marL="0" indent="0">
              <a:buNone/>
            </a:pPr>
            <a:r>
              <a:rPr lang="fr-FR" dirty="0"/>
              <a:t>V = 10 l = 0,01 m³ </a:t>
            </a:r>
          </a:p>
          <a:p>
            <a:pPr marL="0" indent="0">
              <a:buNone/>
            </a:pPr>
            <a:r>
              <a:rPr lang="fr-FR" dirty="0"/>
              <a:t>ρ = 1000 kg / m³ </a:t>
            </a:r>
          </a:p>
          <a:p>
            <a:pPr marL="0" indent="0">
              <a:buNone/>
            </a:pPr>
            <a:r>
              <a:rPr lang="fr-FR" dirty="0"/>
              <a:t>c = 4 200 J / (kg ºC) </a:t>
            </a:r>
          </a:p>
          <a:p>
            <a:pPr marL="0" indent="0">
              <a:buNone/>
            </a:pPr>
            <a:r>
              <a:rPr lang="fr-FR" sz="2400" dirty="0" err="1" smtClean="0"/>
              <a:t>Sprendimas</a:t>
            </a:r>
            <a:endParaRPr lang="fr-FR" sz="2400" dirty="0"/>
          </a:p>
          <a:p>
            <a:pPr marL="0" indent="0">
              <a:buNone/>
            </a:pPr>
            <a:r>
              <a:rPr lang="fr-FR" dirty="0"/>
              <a:t>Q = c m (</a:t>
            </a:r>
            <a:r>
              <a:rPr lang="fr-FR" dirty="0" smtClean="0"/>
              <a:t>t</a:t>
            </a:r>
            <a:r>
              <a:rPr lang="lt-LT" baseline="-25000" dirty="0" smtClean="0"/>
              <a:t>1</a:t>
            </a:r>
            <a:r>
              <a:rPr lang="fr-FR" dirty="0" smtClean="0"/>
              <a:t>- t</a:t>
            </a:r>
            <a:r>
              <a:rPr lang="lt-LT" baseline="-25000" dirty="0" smtClean="0"/>
              <a:t>2</a:t>
            </a:r>
            <a:r>
              <a:rPr lang="fr-FR" dirty="0" smtClean="0"/>
              <a:t>)</a:t>
            </a:r>
            <a:endParaRPr lang="fr-FR" dirty="0"/>
          </a:p>
          <a:p>
            <a:pPr marL="0" indent="0">
              <a:buNone/>
            </a:pPr>
            <a:r>
              <a:rPr lang="fr-FR" dirty="0"/>
              <a:t>m = V ρ </a:t>
            </a:r>
          </a:p>
          <a:p>
            <a:pPr marL="0" indent="0">
              <a:buNone/>
            </a:pPr>
            <a:r>
              <a:rPr lang="fr-FR" dirty="0"/>
              <a:t>Q = c V ρ (</a:t>
            </a:r>
            <a:r>
              <a:rPr lang="fr-FR" dirty="0" smtClean="0"/>
              <a:t>t</a:t>
            </a:r>
            <a:r>
              <a:rPr lang="lt-LT" baseline="-25000" dirty="0" smtClean="0"/>
              <a:t>1</a:t>
            </a:r>
            <a:r>
              <a:rPr lang="fr-FR" dirty="0" smtClean="0"/>
              <a:t>- t</a:t>
            </a:r>
            <a:r>
              <a:rPr lang="lt-LT" baseline="-25000" dirty="0" smtClean="0"/>
              <a:t>2</a:t>
            </a:r>
            <a:r>
              <a:rPr lang="fr-FR" dirty="0" smtClean="0"/>
              <a:t>)</a:t>
            </a:r>
            <a:endParaRPr lang="fr-FR" dirty="0"/>
          </a:p>
          <a:p>
            <a:pPr marL="0" indent="0">
              <a:buNone/>
            </a:pPr>
            <a:r>
              <a:rPr lang="fr-FR" dirty="0"/>
              <a:t>Q = 4 200 × 0,01 × 1000 × (20-100) = - 3 360 000 J = -3,36 MJ</a:t>
            </a:r>
          </a:p>
          <a:p>
            <a:pPr marL="0" indent="0">
              <a:buNone/>
            </a:pPr>
            <a:r>
              <a:rPr lang="fr-FR" sz="2400" dirty="0" err="1"/>
              <a:t>Ats</a:t>
            </a:r>
            <a:r>
              <a:rPr lang="fr-FR" sz="2400" dirty="0"/>
              <a:t>.: Q = - 3,36 MJ.</a:t>
            </a:r>
            <a:endParaRPr lang="lt-LT" sz="2400" dirty="0"/>
          </a:p>
        </p:txBody>
      </p:sp>
    </p:spTree>
    <p:extLst>
      <p:ext uri="{BB962C8B-B14F-4D97-AF65-F5344CB8AC3E}">
        <p14:creationId xmlns:p14="http://schemas.microsoft.com/office/powerpoint/2010/main" val="289814723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Rezultatai</a:t>
            </a:r>
            <a:endParaRPr lang="lt-LT" dirty="0"/>
          </a:p>
        </p:txBody>
      </p:sp>
      <p:graphicFrame>
        <p:nvGraphicFramePr>
          <p:cNvPr id="6" name="Turinio vietos rezervavimo ženklas 5"/>
          <p:cNvGraphicFramePr>
            <a:graphicFrameLocks noGrp="1"/>
          </p:cNvGraphicFramePr>
          <p:nvPr>
            <p:ph sz="quarter" idx="13"/>
            <p:extLst>
              <p:ext uri="{D42A27DB-BD31-4B8C-83A1-F6EECF244321}">
                <p14:modId xmlns:p14="http://schemas.microsoft.com/office/powerpoint/2010/main" val="103928034"/>
              </p:ext>
            </p:extLst>
          </p:nvPr>
        </p:nvGraphicFramePr>
        <p:xfrm>
          <a:off x="609600" y="1600200"/>
          <a:ext cx="7924800" cy="1483360"/>
        </p:xfrm>
        <a:graphic>
          <a:graphicData uri="http://schemas.openxmlformats.org/drawingml/2006/table">
            <a:tbl>
              <a:tblPr firstRow="1" bandRow="1">
                <a:tableStyleId>{5C22544A-7EE6-4342-B048-85BDC9FD1C3A}</a:tableStyleId>
              </a:tblPr>
              <a:tblGrid>
                <a:gridCol w="3962400"/>
                <a:gridCol w="3962400"/>
              </a:tblGrid>
              <a:tr h="370840">
                <a:tc>
                  <a:txBody>
                    <a:bodyPr/>
                    <a:lstStyle/>
                    <a:p>
                      <a:r>
                        <a:rPr lang="lt-LT" dirty="0" smtClean="0"/>
                        <a:t>Prietaisas</a:t>
                      </a:r>
                      <a:endParaRPr lang="lt-LT" dirty="0"/>
                    </a:p>
                  </a:txBody>
                  <a:tcPr/>
                </a:tc>
                <a:tc>
                  <a:txBody>
                    <a:bodyPr/>
                    <a:lstStyle/>
                    <a:p>
                      <a:r>
                        <a:rPr lang="lt-LT" dirty="0" smtClean="0"/>
                        <a:t>Sunaudota energija</a:t>
                      </a:r>
                      <a:endParaRPr lang="lt-LT" dirty="0"/>
                    </a:p>
                  </a:txBody>
                  <a:tcPr/>
                </a:tc>
              </a:tr>
              <a:tr h="370840">
                <a:tc>
                  <a:txBody>
                    <a:bodyPr/>
                    <a:lstStyle/>
                    <a:p>
                      <a:r>
                        <a:rPr lang="lt-LT" dirty="0" smtClean="0"/>
                        <a:t>Virdulys(1)</a:t>
                      </a:r>
                      <a:endParaRPr lang="lt-LT" dirty="0"/>
                    </a:p>
                  </a:txBody>
                  <a:tcPr/>
                </a:tc>
                <a:tc>
                  <a:txBody>
                    <a:bodyPr/>
                    <a:lstStyle/>
                    <a:p>
                      <a:pPr algn="ctr"/>
                      <a:r>
                        <a:rPr lang="lt-LT" dirty="0" smtClean="0"/>
                        <a:t>0,18 </a:t>
                      </a:r>
                      <a:r>
                        <a:rPr lang="lt-LT" dirty="0" err="1" smtClean="0"/>
                        <a:t>kWh</a:t>
                      </a:r>
                      <a:endParaRPr lang="lt-LT" dirty="0"/>
                    </a:p>
                  </a:txBody>
                  <a:tcPr/>
                </a:tc>
              </a:tr>
              <a:tr h="370840">
                <a:tc>
                  <a:txBody>
                    <a:bodyPr/>
                    <a:lstStyle/>
                    <a:p>
                      <a:r>
                        <a:rPr lang="lt-LT" dirty="0" smtClean="0"/>
                        <a:t>Virdulys(2)</a:t>
                      </a:r>
                      <a:endParaRPr lang="lt-LT" dirty="0"/>
                    </a:p>
                  </a:txBody>
                  <a:tcPr/>
                </a:tc>
                <a:tc>
                  <a:txBody>
                    <a:bodyPr/>
                    <a:lstStyle/>
                    <a:p>
                      <a:pPr algn="ctr"/>
                      <a:r>
                        <a:rPr lang="lt-LT" dirty="0" smtClean="0"/>
                        <a:t>0,18 </a:t>
                      </a:r>
                      <a:r>
                        <a:rPr lang="lt-LT" dirty="0" err="1" smtClean="0"/>
                        <a:t>kWh</a:t>
                      </a:r>
                      <a:endParaRPr lang="lt-LT" dirty="0"/>
                    </a:p>
                  </a:txBody>
                  <a:tcPr/>
                </a:tc>
              </a:tr>
              <a:tr h="370840">
                <a:tc>
                  <a:txBody>
                    <a:bodyPr/>
                    <a:lstStyle/>
                    <a:p>
                      <a:r>
                        <a:rPr lang="lt-LT" dirty="0" smtClean="0"/>
                        <a:t>Elektrinė kaitinimo</a:t>
                      </a:r>
                      <a:r>
                        <a:rPr lang="lt-LT" baseline="0" dirty="0" smtClean="0"/>
                        <a:t> lenta  </a:t>
                      </a:r>
                      <a:endParaRPr lang="lt-LT" dirty="0"/>
                    </a:p>
                  </a:txBody>
                  <a:tcPr/>
                </a:tc>
                <a:tc>
                  <a:txBody>
                    <a:bodyPr/>
                    <a:lstStyle/>
                    <a:p>
                      <a:pPr algn="ctr"/>
                      <a:r>
                        <a:rPr lang="lt-LT" dirty="0" smtClean="0"/>
                        <a:t>0,35 </a:t>
                      </a:r>
                      <a:r>
                        <a:rPr lang="lt-LT" dirty="0" err="1" smtClean="0"/>
                        <a:t>kWh</a:t>
                      </a:r>
                      <a:endParaRPr lang="lt-LT" dirty="0"/>
                    </a:p>
                  </a:txBody>
                  <a:tcPr/>
                </a:tc>
              </a:tr>
            </a:tbl>
          </a:graphicData>
        </a:graphic>
      </p:graphicFrame>
    </p:spTree>
    <p:extLst>
      <p:ext uri="{BB962C8B-B14F-4D97-AF65-F5344CB8AC3E}">
        <p14:creationId xmlns:p14="http://schemas.microsoft.com/office/powerpoint/2010/main" val="161993507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11560" y="-11495"/>
            <a:ext cx="7924800" cy="1143000"/>
          </a:xfrm>
        </p:spPr>
        <p:txBody>
          <a:bodyPr/>
          <a:lstStyle/>
          <a:p>
            <a:r>
              <a:rPr lang="lt-LT" dirty="0" smtClean="0"/>
              <a:t>Išvados</a:t>
            </a:r>
            <a:endParaRPr lang="lt-LT" dirty="0"/>
          </a:p>
        </p:txBody>
      </p:sp>
      <p:sp>
        <p:nvSpPr>
          <p:cNvPr id="3" name="Turinio vietos rezervavimo ženklas 2"/>
          <p:cNvSpPr>
            <a:spLocks noGrp="1"/>
          </p:cNvSpPr>
          <p:nvPr>
            <p:ph sz="quarter" idx="13"/>
          </p:nvPr>
        </p:nvSpPr>
        <p:spPr>
          <a:xfrm>
            <a:off x="611560" y="1268760"/>
            <a:ext cx="7924800" cy="4114800"/>
          </a:xfrm>
        </p:spPr>
        <p:txBody>
          <a:bodyPr>
            <a:normAutofit/>
          </a:bodyPr>
          <a:lstStyle/>
          <a:p>
            <a:pPr marL="0" indent="0">
              <a:buNone/>
            </a:pPr>
            <a:r>
              <a:rPr lang="lt-LT" sz="2800" dirty="0" smtClean="0"/>
              <a:t>Hipotezė pasitvirtino, vandenį ekonomiškiau virti elektriniu virduliu. Taip yra dėl to, jog virdulio kaitinimo elementas yra viduje ir šilto vandenį tiesiogiai. Kitu prietaisu pirmiausiai šildomas indas, o po to indas atiduoda šilumą skysčiui.</a:t>
            </a:r>
            <a:endParaRPr lang="lt-LT"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3135086"/>
            <a:ext cx="4680520" cy="3509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5840968"/>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sz="5400" dirty="0" smtClean="0">
                <a:solidFill>
                  <a:srgbClr val="FFC000"/>
                </a:solidFill>
              </a:rPr>
              <a:t>Klausimynas</a:t>
            </a:r>
            <a:endParaRPr lang="lt-LT" sz="5400" dirty="0">
              <a:solidFill>
                <a:srgbClr val="FFC000"/>
              </a:solidFill>
            </a:endParaRPr>
          </a:p>
        </p:txBody>
      </p:sp>
      <p:sp>
        <p:nvSpPr>
          <p:cNvPr id="3" name="Turinio vietos rezervavimo ženklas 2"/>
          <p:cNvSpPr>
            <a:spLocks noGrp="1"/>
          </p:cNvSpPr>
          <p:nvPr>
            <p:ph sz="quarter" idx="13"/>
          </p:nvPr>
        </p:nvSpPr>
        <p:spPr/>
        <p:txBody>
          <a:bodyPr/>
          <a:lstStyle/>
          <a:p>
            <a:pPr marL="0" indent="0">
              <a:buNone/>
            </a:pPr>
            <a:r>
              <a:rPr lang="lt-LT" sz="3200" dirty="0" smtClean="0"/>
              <a:t>Nuo ko priklauso elektrinė galia?</a:t>
            </a:r>
          </a:p>
          <a:p>
            <a:pPr marL="0" indent="0">
              <a:buNone/>
            </a:pPr>
            <a:endParaRPr lang="lt-LT" dirty="0"/>
          </a:p>
        </p:txBody>
      </p:sp>
      <p:sp>
        <p:nvSpPr>
          <p:cNvPr id="4" name="TextBox 3"/>
          <p:cNvSpPr txBox="1"/>
          <p:nvPr/>
        </p:nvSpPr>
        <p:spPr>
          <a:xfrm>
            <a:off x="4139952" y="2564904"/>
            <a:ext cx="2160240" cy="1077218"/>
          </a:xfrm>
          <a:prstGeom prst="rect">
            <a:avLst/>
          </a:prstGeom>
          <a:noFill/>
        </p:spPr>
        <p:txBody>
          <a:bodyPr wrap="square" rtlCol="0">
            <a:spAutoFit/>
          </a:bodyPr>
          <a:lstStyle/>
          <a:p>
            <a:r>
              <a:rPr lang="lt-LT" sz="3200" dirty="0" smtClean="0"/>
              <a:t>Nuo stiprio ir įtampos</a:t>
            </a:r>
            <a:endParaRPr lang="lt-LT" sz="3200" dirty="0"/>
          </a:p>
        </p:txBody>
      </p:sp>
    </p:spTree>
    <p:extLst>
      <p:ext uri="{BB962C8B-B14F-4D97-AF65-F5344CB8AC3E}">
        <p14:creationId xmlns:p14="http://schemas.microsoft.com/office/powerpoint/2010/main" val="3971685573"/>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pPr marL="0" indent="0">
              <a:buNone/>
            </a:pPr>
            <a:r>
              <a:rPr lang="lt-LT" dirty="0" smtClean="0"/>
              <a:t> </a:t>
            </a:r>
            <a:r>
              <a:rPr lang="lt-LT" sz="3200" dirty="0" smtClean="0"/>
              <a:t>Kuris prietaisas ekonomiškesnis?  </a:t>
            </a:r>
            <a:endParaRPr lang="lt-LT" sz="3200" dirty="0"/>
          </a:p>
        </p:txBody>
      </p:sp>
      <p:sp>
        <p:nvSpPr>
          <p:cNvPr id="4" name="TextBox 3"/>
          <p:cNvSpPr txBox="1"/>
          <p:nvPr/>
        </p:nvSpPr>
        <p:spPr>
          <a:xfrm>
            <a:off x="4283968" y="2708920"/>
            <a:ext cx="2304256" cy="1077218"/>
          </a:xfrm>
          <a:prstGeom prst="rect">
            <a:avLst/>
          </a:prstGeom>
          <a:noFill/>
        </p:spPr>
        <p:txBody>
          <a:bodyPr wrap="square" rtlCol="0">
            <a:spAutoFit/>
          </a:bodyPr>
          <a:lstStyle/>
          <a:p>
            <a:r>
              <a:rPr lang="lt-LT" sz="3200" dirty="0" smtClean="0"/>
              <a:t>Elektrinis virdulys</a:t>
            </a:r>
            <a:endParaRPr lang="lt-LT" sz="3200" dirty="0"/>
          </a:p>
        </p:txBody>
      </p:sp>
    </p:spTree>
    <p:extLst>
      <p:ext uri="{BB962C8B-B14F-4D97-AF65-F5344CB8AC3E}">
        <p14:creationId xmlns:p14="http://schemas.microsoft.com/office/powerpoint/2010/main" val="95794011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normAutofit/>
          </a:bodyPr>
          <a:lstStyle/>
          <a:p>
            <a:pPr marL="0" indent="0">
              <a:buNone/>
            </a:pPr>
            <a:r>
              <a:rPr lang="lt-LT" sz="3200" dirty="0" smtClean="0"/>
              <a:t>Kiek buvo naudojama virdulių?</a:t>
            </a:r>
            <a:endParaRPr lang="lt-LT" sz="3200" dirty="0"/>
          </a:p>
        </p:txBody>
      </p:sp>
      <p:sp>
        <p:nvSpPr>
          <p:cNvPr id="4" name="TextBox 3"/>
          <p:cNvSpPr txBox="1"/>
          <p:nvPr/>
        </p:nvSpPr>
        <p:spPr>
          <a:xfrm>
            <a:off x="3995936" y="2708920"/>
            <a:ext cx="2304256" cy="584775"/>
          </a:xfrm>
          <a:prstGeom prst="rect">
            <a:avLst/>
          </a:prstGeom>
          <a:noFill/>
        </p:spPr>
        <p:txBody>
          <a:bodyPr wrap="square" rtlCol="0">
            <a:spAutoFit/>
          </a:bodyPr>
          <a:lstStyle/>
          <a:p>
            <a:r>
              <a:rPr lang="lt-LT" sz="3200" dirty="0" smtClean="0"/>
              <a:t>Du</a:t>
            </a:r>
            <a:endParaRPr lang="lt-LT" sz="3200" dirty="0"/>
          </a:p>
        </p:txBody>
      </p:sp>
    </p:spTree>
    <p:extLst>
      <p:ext uri="{BB962C8B-B14F-4D97-AF65-F5344CB8AC3E}">
        <p14:creationId xmlns:p14="http://schemas.microsoft.com/office/powerpoint/2010/main" val="3270058218"/>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normAutofit/>
          </a:bodyPr>
          <a:lstStyle/>
          <a:p>
            <a:pPr marL="0" indent="0">
              <a:buNone/>
            </a:pPr>
            <a:r>
              <a:rPr lang="lt-LT" sz="3200" dirty="0" smtClean="0"/>
              <a:t>Kokios temperatūros vanduo buvo kaitinamas?</a:t>
            </a:r>
            <a:endParaRPr lang="lt-LT" sz="3200" dirty="0"/>
          </a:p>
        </p:txBody>
      </p:sp>
      <p:sp>
        <p:nvSpPr>
          <p:cNvPr id="4" name="TextBox 3"/>
          <p:cNvSpPr txBox="1"/>
          <p:nvPr/>
        </p:nvSpPr>
        <p:spPr>
          <a:xfrm>
            <a:off x="3707904" y="2780928"/>
            <a:ext cx="2592288" cy="584775"/>
          </a:xfrm>
          <a:prstGeom prst="rect">
            <a:avLst/>
          </a:prstGeom>
          <a:noFill/>
        </p:spPr>
        <p:txBody>
          <a:bodyPr wrap="square" rtlCol="0">
            <a:spAutoFit/>
          </a:bodyPr>
          <a:lstStyle/>
          <a:p>
            <a:r>
              <a:rPr lang="lt-LT" sz="3200" dirty="0" smtClean="0"/>
              <a:t>17</a:t>
            </a:r>
            <a:r>
              <a:rPr lang="lt-LT" sz="3200" baseline="30000" dirty="0" smtClean="0"/>
              <a:t>o</a:t>
            </a:r>
            <a:r>
              <a:rPr lang="lt-LT" sz="3200" dirty="0" smtClean="0"/>
              <a:t>C</a:t>
            </a:r>
            <a:endParaRPr lang="lt-LT" sz="3200" dirty="0"/>
          </a:p>
        </p:txBody>
      </p:sp>
    </p:spTree>
    <p:extLst>
      <p:ext uri="{BB962C8B-B14F-4D97-AF65-F5344CB8AC3E}">
        <p14:creationId xmlns:p14="http://schemas.microsoft.com/office/powerpoint/2010/main" val="1234218814"/>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normAutofit/>
          </a:bodyPr>
          <a:lstStyle/>
          <a:p>
            <a:pPr marL="0" indent="0">
              <a:buNone/>
            </a:pPr>
            <a:r>
              <a:rPr lang="lt-LT" sz="3200" dirty="0" smtClean="0"/>
              <a:t>Kiek išviso buvo užvirta vandens?</a:t>
            </a:r>
            <a:endParaRPr lang="lt-LT" sz="3200" dirty="0"/>
          </a:p>
        </p:txBody>
      </p:sp>
      <p:sp>
        <p:nvSpPr>
          <p:cNvPr id="4" name="TextBox 3"/>
          <p:cNvSpPr txBox="1"/>
          <p:nvPr/>
        </p:nvSpPr>
        <p:spPr>
          <a:xfrm>
            <a:off x="3779912" y="2564904"/>
            <a:ext cx="2376264" cy="584775"/>
          </a:xfrm>
          <a:prstGeom prst="rect">
            <a:avLst/>
          </a:prstGeom>
          <a:noFill/>
        </p:spPr>
        <p:txBody>
          <a:bodyPr wrap="square" rtlCol="0">
            <a:spAutoFit/>
          </a:bodyPr>
          <a:lstStyle/>
          <a:p>
            <a:r>
              <a:rPr lang="lt-LT" sz="3200" dirty="0" smtClean="0"/>
              <a:t>5,1l</a:t>
            </a:r>
            <a:endParaRPr lang="lt-LT" sz="3200" dirty="0"/>
          </a:p>
        </p:txBody>
      </p:sp>
    </p:spTree>
    <p:extLst>
      <p:ext uri="{BB962C8B-B14F-4D97-AF65-F5344CB8AC3E}">
        <p14:creationId xmlns:p14="http://schemas.microsoft.com/office/powerpoint/2010/main" val="406840293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normAutofit/>
          </a:bodyPr>
          <a:lstStyle/>
          <a:p>
            <a:pPr marL="0" indent="0">
              <a:buNone/>
            </a:pPr>
            <a:r>
              <a:rPr lang="lt-LT" sz="3200" dirty="0" smtClean="0"/>
              <a:t>Kiek energijos sunaudojo antrasis virdulys?</a:t>
            </a:r>
            <a:endParaRPr lang="lt-LT" sz="3200" dirty="0"/>
          </a:p>
        </p:txBody>
      </p:sp>
      <p:sp>
        <p:nvSpPr>
          <p:cNvPr id="4" name="TextBox 3"/>
          <p:cNvSpPr txBox="1"/>
          <p:nvPr/>
        </p:nvSpPr>
        <p:spPr>
          <a:xfrm>
            <a:off x="4572000" y="2780928"/>
            <a:ext cx="2016224" cy="584775"/>
          </a:xfrm>
          <a:prstGeom prst="rect">
            <a:avLst/>
          </a:prstGeom>
          <a:noFill/>
        </p:spPr>
        <p:txBody>
          <a:bodyPr wrap="square" rtlCol="0">
            <a:spAutoFit/>
          </a:bodyPr>
          <a:lstStyle/>
          <a:p>
            <a:r>
              <a:rPr lang="lt-LT" sz="3200" dirty="0"/>
              <a:t>0,18 </a:t>
            </a:r>
            <a:r>
              <a:rPr lang="lt-LT" sz="3200" dirty="0" err="1"/>
              <a:t>kWh</a:t>
            </a:r>
            <a:endParaRPr lang="lt-LT" sz="3200" dirty="0"/>
          </a:p>
        </p:txBody>
      </p:sp>
    </p:spTree>
    <p:extLst>
      <p:ext uri="{BB962C8B-B14F-4D97-AF65-F5344CB8AC3E}">
        <p14:creationId xmlns:p14="http://schemas.microsoft.com/office/powerpoint/2010/main" val="33185842"/>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pPr marL="0" indent="0">
              <a:buNone/>
            </a:pPr>
            <a:r>
              <a:rPr lang="lt-LT" sz="3200" dirty="0" smtClean="0"/>
              <a:t>Kaip dar gali būti išreikšta kilovatvalandė? </a:t>
            </a:r>
          </a:p>
          <a:p>
            <a:pPr marL="0" indent="0">
              <a:buNone/>
            </a:pPr>
            <a:endParaRPr lang="lt-LT" dirty="0"/>
          </a:p>
        </p:txBody>
      </p:sp>
      <p:sp>
        <p:nvSpPr>
          <p:cNvPr id="4" name="TextBox 3"/>
          <p:cNvSpPr txBox="1"/>
          <p:nvPr/>
        </p:nvSpPr>
        <p:spPr>
          <a:xfrm>
            <a:off x="4067944" y="2708920"/>
            <a:ext cx="2808312" cy="1077218"/>
          </a:xfrm>
          <a:prstGeom prst="rect">
            <a:avLst/>
          </a:prstGeom>
          <a:noFill/>
        </p:spPr>
        <p:txBody>
          <a:bodyPr wrap="square" rtlCol="0">
            <a:spAutoFit/>
          </a:bodyPr>
          <a:lstStyle/>
          <a:p>
            <a:r>
              <a:rPr lang="lt-LT" sz="3200" dirty="0" err="1" smtClean="0"/>
              <a:t>Vatsekundėmis</a:t>
            </a:r>
            <a:r>
              <a:rPr lang="lt-LT" sz="3200" dirty="0" smtClean="0"/>
              <a:t> ir </a:t>
            </a:r>
            <a:r>
              <a:rPr lang="lt-LT" sz="3200" dirty="0" err="1" smtClean="0"/>
              <a:t>džauliai</a:t>
            </a:r>
            <a:r>
              <a:rPr lang="lt-LT" sz="3200" dirty="0" err="1"/>
              <a:t>s</a:t>
            </a:r>
            <a:endParaRPr lang="lt-LT" sz="3200" dirty="0"/>
          </a:p>
        </p:txBody>
      </p:sp>
    </p:spTree>
    <p:extLst>
      <p:ext uri="{BB962C8B-B14F-4D97-AF65-F5344CB8AC3E}">
        <p14:creationId xmlns:p14="http://schemas.microsoft.com/office/powerpoint/2010/main" val="1222880039"/>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pPr marL="0" indent="0">
              <a:buNone/>
            </a:pPr>
            <a:r>
              <a:rPr lang="lt-LT" sz="3200" dirty="0" smtClean="0"/>
              <a:t>Kas </a:t>
            </a:r>
            <a:r>
              <a:rPr lang="lt-LT" sz="3200" dirty="0"/>
              <a:t>yra  pirmoji elektrinio </a:t>
            </a:r>
            <a:r>
              <a:rPr lang="lt-LT" sz="3200" dirty="0" smtClean="0"/>
              <a:t>virdulio užuomazga?</a:t>
            </a:r>
          </a:p>
          <a:p>
            <a:pPr marL="0" indent="0">
              <a:buNone/>
            </a:pPr>
            <a:endParaRPr lang="lt-LT" dirty="0"/>
          </a:p>
          <a:p>
            <a:pPr marL="0" indent="0">
              <a:buNone/>
            </a:pPr>
            <a:endParaRPr lang="lt-LT" dirty="0"/>
          </a:p>
        </p:txBody>
      </p:sp>
      <p:sp>
        <p:nvSpPr>
          <p:cNvPr id="4" name="TextBox 3"/>
          <p:cNvSpPr txBox="1"/>
          <p:nvPr/>
        </p:nvSpPr>
        <p:spPr>
          <a:xfrm>
            <a:off x="4427984" y="2775113"/>
            <a:ext cx="2232248" cy="1077218"/>
          </a:xfrm>
          <a:prstGeom prst="rect">
            <a:avLst/>
          </a:prstGeom>
          <a:noFill/>
        </p:spPr>
        <p:txBody>
          <a:bodyPr wrap="square" rtlCol="0">
            <a:spAutoFit/>
          </a:bodyPr>
          <a:lstStyle/>
          <a:p>
            <a:r>
              <a:rPr lang="lt-LT" sz="3200" dirty="0" smtClean="0"/>
              <a:t>Šildoma spiralė</a:t>
            </a:r>
            <a:endParaRPr lang="lt-LT" sz="3200" dirty="0"/>
          </a:p>
        </p:txBody>
      </p:sp>
    </p:spTree>
    <p:extLst>
      <p:ext uri="{BB962C8B-B14F-4D97-AF65-F5344CB8AC3E}">
        <p14:creationId xmlns:p14="http://schemas.microsoft.com/office/powerpoint/2010/main" val="1635021816"/>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pPr marL="0" indent="0">
              <a:buNone/>
            </a:pPr>
            <a:r>
              <a:rPr lang="lt-LT" sz="3200" dirty="0" smtClean="0"/>
              <a:t>Kodėl virdulys yra ekonomiškesnis nei viryklė?</a:t>
            </a:r>
            <a:endParaRPr lang="lt-LT" sz="3200" dirty="0"/>
          </a:p>
        </p:txBody>
      </p:sp>
      <p:sp>
        <p:nvSpPr>
          <p:cNvPr id="4" name="TextBox 3"/>
          <p:cNvSpPr txBox="1"/>
          <p:nvPr/>
        </p:nvSpPr>
        <p:spPr>
          <a:xfrm>
            <a:off x="3635896" y="2564904"/>
            <a:ext cx="4464496" cy="1077218"/>
          </a:xfrm>
          <a:prstGeom prst="rect">
            <a:avLst/>
          </a:prstGeom>
          <a:noFill/>
        </p:spPr>
        <p:txBody>
          <a:bodyPr wrap="square" rtlCol="0">
            <a:spAutoFit/>
          </a:bodyPr>
          <a:lstStyle/>
          <a:p>
            <a:r>
              <a:rPr lang="lt-LT" sz="3200" dirty="0" smtClean="0"/>
              <a:t>Nes jo kaitinimo elementas įmontuotas virdulio viduje</a:t>
            </a:r>
            <a:endParaRPr lang="lt-LT" sz="3200" dirty="0"/>
          </a:p>
        </p:txBody>
      </p:sp>
    </p:spTree>
    <p:extLst>
      <p:ext uri="{BB962C8B-B14F-4D97-AF65-F5344CB8AC3E}">
        <p14:creationId xmlns:p14="http://schemas.microsoft.com/office/powerpoint/2010/main" val="3541507408"/>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normAutofit/>
          </a:bodyPr>
          <a:lstStyle/>
          <a:p>
            <a:pPr marL="0" indent="0">
              <a:buNone/>
            </a:pPr>
            <a:r>
              <a:rPr lang="lt-LT" sz="3200" dirty="0" smtClean="0"/>
              <a:t>Kokios spalvos buvo indas su vandeniu?</a:t>
            </a:r>
            <a:endParaRPr lang="lt-LT" sz="3200" dirty="0"/>
          </a:p>
        </p:txBody>
      </p:sp>
      <p:sp>
        <p:nvSpPr>
          <p:cNvPr id="4" name="TextBox 3"/>
          <p:cNvSpPr txBox="1"/>
          <p:nvPr/>
        </p:nvSpPr>
        <p:spPr>
          <a:xfrm>
            <a:off x="4139952" y="2564904"/>
            <a:ext cx="2808312" cy="584775"/>
          </a:xfrm>
          <a:prstGeom prst="rect">
            <a:avLst/>
          </a:prstGeom>
          <a:noFill/>
        </p:spPr>
        <p:txBody>
          <a:bodyPr wrap="square" rtlCol="0">
            <a:spAutoFit/>
          </a:bodyPr>
          <a:lstStyle/>
          <a:p>
            <a:r>
              <a:rPr lang="lt-LT" sz="3200" dirty="0" smtClean="0"/>
              <a:t>Melsvos/ žydros</a:t>
            </a:r>
            <a:endParaRPr lang="lt-LT" sz="3200" dirty="0"/>
          </a:p>
        </p:txBody>
      </p:sp>
    </p:spTree>
    <p:extLst>
      <p:ext uri="{BB962C8B-B14F-4D97-AF65-F5344CB8AC3E}">
        <p14:creationId xmlns:p14="http://schemas.microsoft.com/office/powerpoint/2010/main" val="159113637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endParaRPr lang="lt-LT"/>
          </a:p>
        </p:txBody>
      </p:sp>
      <p:sp>
        <p:nvSpPr>
          <p:cNvPr id="3" name="Turinio vietos rezervavimo ženklas 2"/>
          <p:cNvSpPr>
            <a:spLocks noGrp="1"/>
          </p:cNvSpPr>
          <p:nvPr>
            <p:ph sz="quarter" idx="13"/>
          </p:nvPr>
        </p:nvSpPr>
        <p:spPr/>
        <p:txBody>
          <a:bodyPr/>
          <a:lstStyle/>
          <a:p>
            <a:pPr marL="0" indent="0">
              <a:buNone/>
            </a:pPr>
            <a:r>
              <a:rPr lang="lt-LT" sz="3200" dirty="0" smtClean="0"/>
              <a:t>Kas yra elektrinė viryklė (2 žodžiai)?</a:t>
            </a:r>
          </a:p>
          <a:p>
            <a:pPr marL="0" indent="0">
              <a:buNone/>
            </a:pPr>
            <a:endParaRPr lang="lt-LT" dirty="0"/>
          </a:p>
        </p:txBody>
      </p:sp>
      <p:sp>
        <p:nvSpPr>
          <p:cNvPr id="4" name="TextBox 3"/>
          <p:cNvSpPr txBox="1"/>
          <p:nvPr/>
        </p:nvSpPr>
        <p:spPr>
          <a:xfrm>
            <a:off x="4139952" y="2636912"/>
            <a:ext cx="2664296" cy="1077218"/>
          </a:xfrm>
          <a:prstGeom prst="rect">
            <a:avLst/>
          </a:prstGeom>
          <a:noFill/>
        </p:spPr>
        <p:txBody>
          <a:bodyPr wrap="square" rtlCol="0">
            <a:spAutoFit/>
          </a:bodyPr>
          <a:lstStyle/>
          <a:p>
            <a:r>
              <a:rPr lang="lt-LT" sz="3200" dirty="0" smtClean="0"/>
              <a:t>Elektrinis prietaisas</a:t>
            </a:r>
            <a:endParaRPr lang="lt-LT" sz="3200" dirty="0"/>
          </a:p>
        </p:txBody>
      </p:sp>
    </p:spTree>
    <p:extLst>
      <p:ext uri="{BB962C8B-B14F-4D97-AF65-F5344CB8AC3E}">
        <p14:creationId xmlns:p14="http://schemas.microsoft.com/office/powerpoint/2010/main" val="1019207882"/>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Šaltiniai</a:t>
            </a:r>
            <a:br>
              <a:rPr lang="lt-LT" dirty="0" smtClean="0"/>
            </a:br>
            <a:endParaRPr lang="lt-LT" dirty="0"/>
          </a:p>
        </p:txBody>
      </p:sp>
      <p:sp>
        <p:nvSpPr>
          <p:cNvPr id="3" name="Turinio vietos rezervavimo ženklas 2"/>
          <p:cNvSpPr>
            <a:spLocks noGrp="1"/>
          </p:cNvSpPr>
          <p:nvPr>
            <p:ph sz="quarter" idx="13"/>
          </p:nvPr>
        </p:nvSpPr>
        <p:spPr/>
        <p:txBody>
          <a:bodyPr/>
          <a:lstStyle/>
          <a:p>
            <a:pPr>
              <a:buClr>
                <a:srgbClr val="C6E7FC"/>
              </a:buClr>
            </a:pPr>
            <a:r>
              <a:rPr lang="lt-LT" dirty="0">
                <a:solidFill>
                  <a:prstClr val="white"/>
                </a:solidFill>
              </a:rPr>
              <a:t>Fizikos vadovėlis 9 </a:t>
            </a:r>
            <a:r>
              <a:rPr lang="lt-LT" dirty="0" smtClean="0">
                <a:solidFill>
                  <a:prstClr val="white"/>
                </a:solidFill>
              </a:rPr>
              <a:t>klasė, </a:t>
            </a:r>
            <a:r>
              <a:rPr lang="lt-LT" dirty="0">
                <a:solidFill>
                  <a:prstClr val="white"/>
                </a:solidFill>
              </a:rPr>
              <a:t>Vladas </a:t>
            </a:r>
            <a:r>
              <a:rPr lang="lt-LT" dirty="0" err="1" smtClean="0">
                <a:solidFill>
                  <a:prstClr val="white"/>
                </a:solidFill>
              </a:rPr>
              <a:t>Valentinavičius</a:t>
            </a:r>
            <a:r>
              <a:rPr lang="lt-LT" dirty="0" smtClean="0">
                <a:solidFill>
                  <a:prstClr val="white"/>
                </a:solidFill>
              </a:rPr>
              <a:t>, leidykla „Šviesa“, 2005</a:t>
            </a:r>
            <a:endParaRPr lang="lt-LT" dirty="0">
              <a:solidFill>
                <a:prstClr val="white"/>
              </a:solidFill>
            </a:endParaRPr>
          </a:p>
          <a:p>
            <a:pPr>
              <a:buClr>
                <a:srgbClr val="C6E7FC"/>
              </a:buClr>
            </a:pPr>
            <a:r>
              <a:rPr lang="lt-LT" dirty="0">
                <a:solidFill>
                  <a:prstClr val="white"/>
                </a:solidFill>
              </a:rPr>
              <a:t> </a:t>
            </a:r>
            <a:r>
              <a:rPr lang="lt-LT" dirty="0">
                <a:solidFill>
                  <a:prstClr val="white"/>
                </a:solidFill>
                <a:hlinkClick r:id="rId2"/>
              </a:rPr>
              <a:t>https://www.topocentras.lt/buitine-technika/maisto-ruosimo-prietaisai/virduliai.html</a:t>
            </a:r>
            <a:endParaRPr lang="lt-LT" dirty="0">
              <a:solidFill>
                <a:prstClr val="white"/>
              </a:solidFill>
            </a:endParaRPr>
          </a:p>
          <a:p>
            <a:pPr>
              <a:buClr>
                <a:srgbClr val="C6E7FC"/>
              </a:buClr>
            </a:pPr>
            <a:r>
              <a:rPr lang="lt-LT" dirty="0">
                <a:solidFill>
                  <a:prstClr val="white"/>
                </a:solidFill>
                <a:hlinkClick r:id="rId3"/>
              </a:rPr>
              <a:t>https://lt.wikipedia.org/wiki/Galia_(fizika)</a:t>
            </a:r>
            <a:endParaRPr lang="lt-LT" dirty="0">
              <a:solidFill>
                <a:prstClr val="white"/>
              </a:solidFill>
            </a:endParaRPr>
          </a:p>
          <a:p>
            <a:pPr>
              <a:buClr>
                <a:srgbClr val="C6E7FC"/>
              </a:buClr>
            </a:pPr>
            <a:r>
              <a:rPr lang="lt-LT" dirty="0">
                <a:solidFill>
                  <a:prstClr val="white"/>
                </a:solidFill>
                <a:hlinkClick r:id="rId4"/>
              </a:rPr>
              <a:t>http://www.mat.lt/fizikos-formules/siluminiai-reiskiniai.html</a:t>
            </a:r>
            <a:endParaRPr lang="lt-LT" dirty="0">
              <a:solidFill>
                <a:prstClr val="white"/>
              </a:solidFill>
            </a:endParaRPr>
          </a:p>
          <a:p>
            <a:pPr marL="0" indent="0">
              <a:buNone/>
            </a:pPr>
            <a:endParaRPr lang="lt-LT" dirty="0"/>
          </a:p>
        </p:txBody>
      </p:sp>
    </p:spTree>
    <p:extLst>
      <p:ext uri="{BB962C8B-B14F-4D97-AF65-F5344CB8AC3E}">
        <p14:creationId xmlns:p14="http://schemas.microsoft.com/office/powerpoint/2010/main" val="3487289246"/>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Horizontas">
  <a:themeElements>
    <a:clrScheme name="Bangos form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Horizontas">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as">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189</TotalTime>
  <Words>623</Words>
  <Application>Microsoft Office PowerPoint</Application>
  <PresentationFormat>Demonstracija ekrane (4:3)</PresentationFormat>
  <Paragraphs>121</Paragraphs>
  <Slides>26</Slides>
  <Notes>0</Notes>
  <HiddenSlides>0</HiddenSlides>
  <MMClips>0</MMClips>
  <ScaleCrop>false</ScaleCrop>
  <HeadingPairs>
    <vt:vector size="4" baseType="variant">
      <vt:variant>
        <vt:lpstr>Tema</vt:lpstr>
      </vt:variant>
      <vt:variant>
        <vt:i4>1</vt:i4>
      </vt:variant>
      <vt:variant>
        <vt:lpstr>Skaidrių pavadinimai</vt:lpstr>
      </vt:variant>
      <vt:variant>
        <vt:i4>26</vt:i4>
      </vt:variant>
    </vt:vector>
  </HeadingPairs>
  <TitlesOfParts>
    <vt:vector size="27" baseType="lpstr">
      <vt:lpstr>Horizontas</vt:lpstr>
      <vt:lpstr>konkursas "Fizikos bandymai aplink mus 2016„ Elektros srovės galia ir ekonomika namuose</vt:lpstr>
      <vt:lpstr>Turinys</vt:lpstr>
      <vt:lpstr>Problema</vt:lpstr>
      <vt:lpstr>Hipotezė</vt:lpstr>
      <vt:lpstr>Apžvalga</vt:lpstr>
      <vt:lpstr>Kuris prietaisas ekonomiškesnis energijos sąnaudų atžvilgiu?</vt:lpstr>
      <vt:lpstr>Bandymo pasirinkimas</vt:lpstr>
      <vt:lpstr>Mums reikės </vt:lpstr>
      <vt:lpstr>Galia</vt:lpstr>
      <vt:lpstr>Naudingumo koeficientas</vt:lpstr>
      <vt:lpstr>Šilumos kiekis</vt:lpstr>
      <vt:lpstr>Uždavinio pavyzdys</vt:lpstr>
      <vt:lpstr>Rezultatai</vt:lpstr>
      <vt:lpstr>Išvados</vt:lpstr>
      <vt:lpstr>Klausimynas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Šaltiniai </vt:lpstr>
    </vt:vector>
  </TitlesOfParts>
  <Company>MAXIMA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Narvydas</dc:creator>
  <cp:lastModifiedBy>Narvydas</cp:lastModifiedBy>
  <cp:revision>19</cp:revision>
  <dcterms:created xsi:type="dcterms:W3CDTF">2016-03-29T18:07:52Z</dcterms:created>
  <dcterms:modified xsi:type="dcterms:W3CDTF">2016-04-05T20:23:58Z</dcterms:modified>
</cp:coreProperties>
</file>