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66" r:id="rId13"/>
    <p:sldId id="267" r:id="rId14"/>
    <p:sldId id="268" r:id="rId15"/>
    <p:sldId id="269" r:id="rId16"/>
    <p:sldId id="270" r:id="rId17"/>
    <p:sldId id="273" r:id="rId18"/>
    <p:sldId id="271" r:id="rId19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82" autoAdjust="0"/>
    <p:restoredTop sz="94660"/>
  </p:normalViewPr>
  <p:slideViewPr>
    <p:cSldViewPr>
      <p:cViewPr>
        <p:scale>
          <a:sx n="80" d="100"/>
          <a:sy n="80" d="100"/>
        </p:scale>
        <p:origin x="-1068" y="1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85480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806058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4142116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450183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04143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139005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2851862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258961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067313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71604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93175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">
              <a:srgbClr val="0A128C">
                <a:alpha val="95000"/>
                <a:lumMod val="57000"/>
                <a:lumOff val="43000"/>
              </a:srgbClr>
            </a:gs>
            <a:gs pos="26000">
              <a:srgbClr val="181CC7">
                <a:lumMod val="91000"/>
                <a:lumOff val="9000"/>
                <a:alpha val="65000"/>
              </a:srgbClr>
            </a:gs>
            <a:gs pos="87000">
              <a:srgbClr val="8C3D91">
                <a:alpha val="73000"/>
                <a:lumMod val="76000"/>
                <a:lumOff val="24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991F57-FF53-490E-862B-D946DD842327}" type="datetimeFigureOut">
              <a:rPr lang="lt-LT" smtClean="0"/>
              <a:pPr/>
              <a:t>2016-03-03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78B2C-9FE9-4DAF-9EC9-B973FB9ACF4C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902164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755576" y="1052737"/>
            <a:ext cx="7772400" cy="3602831"/>
          </a:xfrm>
        </p:spPr>
        <p:txBody>
          <a:bodyPr>
            <a:normAutofit/>
          </a:bodyPr>
          <a:lstStyle/>
          <a:p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,,Elektros srovės stipris, įtampa, varža‘‘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dirty="0" smtClean="0">
                <a:latin typeface="Times New Roman" pitchFamily="18" charset="0"/>
                <a:cs typeface="Times New Roman" pitchFamily="18" charset="0"/>
              </a:rPr>
              <a:t>Žinių pasitikrinimas</a:t>
            </a:r>
            <a:br>
              <a:rPr lang="lt-LT" dirty="0" smtClean="0">
                <a:latin typeface="Times New Roman" pitchFamily="18" charset="0"/>
                <a:cs typeface="Times New Roman" pitchFamily="18" charset="0"/>
              </a:rPr>
            </a:br>
            <a:endParaRPr lang="lt-LT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Documents and Settings\Administrator\Local Settings\Temporary Internet Files\Content.IE5\94QXL0XC\Plasma_globe_60th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777663">
            <a:off x="6204366" y="3621205"/>
            <a:ext cx="2534918" cy="25349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65015924"/>
      </p:ext>
    </p:extLst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539552" y="1052736"/>
            <a:ext cx="7772400" cy="4680519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Vienus srovės stiprio matavimo vienetus išreikškite kitais:</a:t>
            </a:r>
            <a:br>
              <a:rPr lang="lt-LT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1.1.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5 A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= … mA     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1.2.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= … kA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1.3.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6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= …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ʍA</a:t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    1.4. 230000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ʍA = ... A</a:t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1.5. 66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mA = ... A</a:t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1.6. 760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mA = ... A </a:t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13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1300" dirty="0">
                <a:latin typeface="Times New Roman" pitchFamily="18" charset="0"/>
                <a:cs typeface="Times New Roman" pitchFamily="18" charset="0"/>
              </a:rPr>
            </a:b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Priminimas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lt-LT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1400" dirty="0">
                <a:latin typeface="Times New Roman" pitchFamily="18" charset="0"/>
                <a:cs typeface="Times New Roman" pitchFamily="18" charset="0"/>
              </a:rPr>
            </a:b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1mA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= 1×10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-3  </a:t>
            </a:r>
            <a:r>
              <a:rPr lang="lt-LT" sz="1400" dirty="0">
                <a:latin typeface="Times New Roman" pitchFamily="18" charset="0"/>
                <a:cs typeface="Times New Roman" pitchFamily="18" charset="0"/>
              </a:rPr>
              <a:t>A</a:t>
            </a:r>
            <a:br>
              <a:rPr lang="lt-LT" sz="1400" dirty="0">
                <a:latin typeface="Times New Roman" pitchFamily="18" charset="0"/>
                <a:cs typeface="Times New Roman" pitchFamily="18" charset="0"/>
              </a:rPr>
            </a:b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1ʍA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= 1×10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-6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lt-LT" sz="1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1400" dirty="0">
                <a:latin typeface="Times New Roman" pitchFamily="18" charset="0"/>
                <a:cs typeface="Times New Roman" pitchFamily="18" charset="0"/>
              </a:rPr>
            </a:br>
            <a:r>
              <a:rPr lang="lt-LT" sz="1400" dirty="0" smtClean="0">
                <a:latin typeface="Times New Roman" pitchFamily="18" charset="0"/>
                <a:cs typeface="Times New Roman" pitchFamily="18" charset="0"/>
              </a:rPr>
              <a:t>1kA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= 1×10</a:t>
            </a:r>
            <a:r>
              <a:rPr lang="en-US" sz="1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 A</a:t>
            </a:r>
            <a:endParaRPr lang="lt-LT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4681785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23528" y="1052736"/>
            <a:ext cx="7772400" cy="3602831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lt-LT" sz="2000" b="1" dirty="0">
                <a:latin typeface="Times New Roman" pitchFamily="18" charset="0"/>
                <a:cs typeface="Times New Roman" pitchFamily="18" charset="0"/>
              </a:rPr>
              <a:t>Koks yra pagrindinis </a:t>
            </a: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matavimo vienetas:</a:t>
            </a:r>
            <a:r>
              <a:rPr lang="lt-LT" sz="1800" dirty="0"/>
              <a:t/>
            </a:r>
            <a:br>
              <a:rPr lang="lt-LT" sz="1800" dirty="0"/>
            </a:br>
            <a:r>
              <a:rPr lang="lt-LT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1800" dirty="0">
                <a:latin typeface="Times New Roman" pitchFamily="18" charset="0"/>
                <a:cs typeface="Times New Roman" pitchFamily="18" charset="0"/>
              </a:rPr>
            </a:br>
            <a:r>
              <a:rPr lang="lt-LT" sz="1800" dirty="0" smtClean="0">
                <a:latin typeface="Times New Roman" pitchFamily="18" charset="0"/>
                <a:cs typeface="Times New Roman" pitchFamily="18" charset="0"/>
              </a:rPr>
              <a:t>              2.1.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rovės stiprio?     </a:t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2.2. Įtampos?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2.3. Krūvio?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            2.4. Savitosios varžos?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2.5. Darbo?</a:t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2.6. Varžos?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aveikslėlis 2" descr="gg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09043">
            <a:off x="5681420" y="3914799"/>
            <a:ext cx="2584789" cy="238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4681785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251520" y="1052736"/>
            <a:ext cx="7772400" cy="3602831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lt-LT" sz="2000" b="1" dirty="0">
                <a:latin typeface="Times New Roman" pitchFamily="18" charset="0"/>
                <a:cs typeface="Times New Roman" pitchFamily="18" charset="0"/>
              </a:rPr>
              <a:t>Kas </a:t>
            </a: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yra:</a:t>
            </a:r>
            <a:br>
              <a:rPr lang="lt-LT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/>
              <a:t/>
            </a:r>
            <a:br>
              <a:rPr lang="lt-LT" sz="2000" dirty="0" smtClean="0"/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3.1. Elektrinė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varža?</a:t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 3.2. Varžas (rezistorius)?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5198326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525963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4"/>
            </a:pPr>
            <a:r>
              <a:rPr lang="lt-LT" sz="2000" b="1" dirty="0">
                <a:latin typeface="Times New Roman" pitchFamily="18" charset="0"/>
                <a:cs typeface="Times New Roman" pitchFamily="18" charset="0"/>
              </a:rPr>
              <a:t>Ką rodo elektros srovės stipris?</a:t>
            </a:r>
          </a:p>
        </p:txBody>
      </p:sp>
      <p:pic>
        <p:nvPicPr>
          <p:cNvPr id="4098" name="Picture 2" descr="C:\Documents and Settings\Administrator\Local Settings\Temporary Internet Files\Content.IE5\94QXL0XC\electricity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21872">
            <a:off x="2725470" y="3130553"/>
            <a:ext cx="3847552" cy="332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9040075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9512" y="980728"/>
            <a:ext cx="7772400" cy="3746846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 startAt="5"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Koks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yra</a:t>
            </a: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simbolis</a:t>
            </a:r>
            <a:r>
              <a:rPr lang="lt-LT" sz="20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lt-LT" dirty="0"/>
              <a:t/>
            </a:r>
            <a:br>
              <a:rPr lang="lt-LT" dirty="0"/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5.1.V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aržo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5.2. R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eostato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5.3. V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oltmetro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    5.4. A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mpermetro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lt-LT" sz="2000" dirty="0"/>
              <a:t/>
            </a:r>
            <a:br>
              <a:rPr lang="lt-LT" sz="2000" dirty="0"/>
            </a:br>
            <a:endParaRPr lang="lt-LT" sz="2000" dirty="0"/>
          </a:p>
        </p:txBody>
      </p:sp>
    </p:spTree>
    <p:extLst>
      <p:ext uri="{BB962C8B-B14F-4D97-AF65-F5344CB8AC3E}">
        <p14:creationId xmlns:p14="http://schemas.microsoft.com/office/powerpoint/2010/main" xmlns="" val="88414640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576064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Koks </a:t>
            </a:r>
            <a:r>
              <a:rPr lang="lt-LT" sz="2000" b="1" dirty="0">
                <a:latin typeface="Times New Roman" pitchFamily="18" charset="0"/>
                <a:cs typeface="Times New Roman" pitchFamily="18" charset="0"/>
              </a:rPr>
              <a:t>tai prietaisas? Ką jis </a:t>
            </a: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reguliuoja (matuoja)?</a:t>
            </a:r>
            <a:br>
              <a:rPr lang="lt-LT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200" dirty="0" smtClean="0"/>
              <a:t> </a:t>
            </a:r>
            <a:r>
              <a:rPr lang="lt-LT" dirty="0"/>
              <a:t/>
            </a:r>
            <a:br>
              <a:rPr lang="lt-LT" dirty="0"/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>
                <a:latin typeface="Times New Roman" pitchFamily="18" charset="0"/>
                <a:cs typeface="Times New Roman" pitchFamily="18" charset="0"/>
              </a:rPr>
            </a:b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lt-LT" sz="2000" dirty="0" smtClean="0">
                <a:latin typeface="Times New Roman" pitchFamily="18" charset="0"/>
                <a:cs typeface="Times New Roman" pitchFamily="18" charset="0"/>
              </a:rPr>
            </a:b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aveikslėlis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3271908"/>
            <a:ext cx="1497285" cy="1436840"/>
          </a:xfrm>
          <a:prstGeom prst="rect">
            <a:avLst/>
          </a:prstGeom>
        </p:spPr>
      </p:pic>
      <p:pic>
        <p:nvPicPr>
          <p:cNvPr id="12" name="Paveikslėlis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1046" y="3271908"/>
            <a:ext cx="1688997" cy="1436840"/>
          </a:xfrm>
          <a:prstGeom prst="rect">
            <a:avLst/>
          </a:prstGeom>
        </p:spPr>
      </p:pic>
      <p:pic>
        <p:nvPicPr>
          <p:cNvPr id="13" name="Paveikslėlis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5776" y="1714385"/>
            <a:ext cx="1512168" cy="1322113"/>
          </a:xfrm>
          <a:prstGeom prst="rect">
            <a:avLst/>
          </a:prstGeom>
        </p:spPr>
      </p:pic>
      <p:pic>
        <p:nvPicPr>
          <p:cNvPr id="14" name="Paveikslėlis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91047" y="1714385"/>
            <a:ext cx="1688997" cy="132211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763688" y="1714385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6.1.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63688" y="3419475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6.2.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98958" y="1908100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6.3.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98958" y="3496816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6.4</a:t>
            </a:r>
            <a:r>
              <a:rPr lang="lt-LT" dirty="0" smtClean="0"/>
              <a:t>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125963255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1357" y="1484784"/>
            <a:ext cx="8229600" cy="4525963"/>
          </a:xfrm>
        </p:spPr>
        <p:txBody>
          <a:bodyPr>
            <a:normAutofit/>
          </a:bodyPr>
          <a:lstStyle/>
          <a:p>
            <a:pPr marL="514350" indent="-514350" algn="ctr">
              <a:buFont typeface="+mj-lt"/>
              <a:buAutoNum type="arabicPeriod" startAt="7"/>
            </a:pP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Kokia</a:t>
            </a: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 formulė yra: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lt-LT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lt-LT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7.1.Įtampos?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7.2. Omo dėsnio?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7.3. Varžos?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7.4. P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agrindinė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laidininko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varžos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   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7.5. P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agrindin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ė </a:t>
            </a:r>
            <a:r>
              <a:rPr lang="lt-LT" sz="2000" dirty="0">
                <a:latin typeface="Times New Roman" pitchFamily="18" charset="0"/>
                <a:cs typeface="Times New Roman" pitchFamily="18" charset="0"/>
              </a:rPr>
              <a:t>srovės </a:t>
            </a: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stiprio?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582839529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332037"/>
            <a:ext cx="8229600" cy="4525963"/>
          </a:xfrm>
        </p:spPr>
        <p:txBody>
          <a:bodyPr/>
          <a:lstStyle/>
          <a:p>
            <a:pPr algn="ctr">
              <a:buFont typeface="+mj-lt"/>
              <a:buAutoNum type="arabicPeriod" startAt="8"/>
            </a:pP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Grandinės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dalimi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pratekėjus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8 C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elektros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krūviui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atliktas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50 J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darbas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. Kokia yra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tos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grandinės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dalies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įtampa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?</a:t>
            </a:r>
            <a:endParaRPr lang="lt-LT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  <p:pic>
        <p:nvPicPr>
          <p:cNvPr id="4" name="Paveikslėlis 3" descr="ggg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58681">
            <a:off x="4211733" y="3461425"/>
            <a:ext cx="3676263" cy="262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11179347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525963"/>
          </a:xfrm>
        </p:spPr>
        <p:txBody>
          <a:bodyPr/>
          <a:lstStyle/>
          <a:p>
            <a:pPr marL="457200" indent="-457200" algn="ctr">
              <a:buFont typeface="+mj-lt"/>
              <a:buAutoNum type="arabicPeriod" startAt="9"/>
            </a:pP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Vien</a:t>
            </a: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oje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lemput</a:t>
            </a:r>
            <a:r>
              <a:rPr lang="lt-LT" sz="2000" b="1" dirty="0" err="1" smtClean="0">
                <a:latin typeface="Times New Roman" pitchFamily="18" charset="0"/>
                <a:cs typeface="Times New Roman" pitchFamily="18" charset="0"/>
              </a:rPr>
              <a:t>ėje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900 C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elektros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krūvis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prateka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per 10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min</a:t>
            </a: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, o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kit</a:t>
            </a: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oje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30 C per 20 s.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Kuria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lempute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teka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stipresnė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elektros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  <a:cs typeface="Times New Roman" pitchFamily="18" charset="0"/>
              </a:rPr>
              <a:t>srovė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? </a:t>
            </a:r>
            <a:endParaRPr lang="lt-LT" sz="2000" b="1" dirty="0">
              <a:latin typeface="Times New Roman" pitchFamily="18" charset="0"/>
              <a:cs typeface="Times New Roman" pitchFamily="18" charset="0"/>
            </a:endParaRPr>
          </a:p>
          <a:p>
            <a:endParaRPr lang="lt-LT" dirty="0"/>
          </a:p>
        </p:txBody>
      </p:sp>
      <p:pic>
        <p:nvPicPr>
          <p:cNvPr id="4" name="Paveikslėlis 3" descr="elektros-lempu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79882">
            <a:off x="3258372" y="3194294"/>
            <a:ext cx="4295775" cy="267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7116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0"/>
            </a:pPr>
            <a:r>
              <a:rPr lang="lt-LT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lt-LT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5732" y="1165275"/>
            <a:ext cx="8910128" cy="108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aveikslėlis 3" descr="2846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44038">
            <a:off x="5170459" y="2813013"/>
            <a:ext cx="2447296" cy="244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6664411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07789503"/>
              </p:ext>
            </p:extLst>
          </p:nvPr>
        </p:nvGraphicFramePr>
        <p:xfrm>
          <a:off x="1835696" y="2708920"/>
          <a:ext cx="5975068" cy="2168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81822"/>
                <a:gridCol w="1785938"/>
                <a:gridCol w="1853654"/>
                <a:gridCol w="1853654"/>
              </a:tblGrid>
              <a:tr h="5421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 err="1" smtClean="0">
                          <a:effectLst/>
                        </a:rPr>
                        <a:t>Eil</a:t>
                      </a:r>
                      <a:r>
                        <a:rPr lang="lt-LT" sz="1500" dirty="0" smtClean="0">
                          <a:effectLst/>
                        </a:rPr>
                        <a:t>.</a:t>
                      </a:r>
                      <a:endParaRPr lang="lt-LT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 err="1" smtClean="0">
                          <a:effectLst/>
                        </a:rPr>
                        <a:t>Nr</a:t>
                      </a:r>
                      <a:r>
                        <a:rPr lang="lt-LT" sz="1500" dirty="0" smtClean="0">
                          <a:effectLst/>
                        </a:rPr>
                        <a:t>.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Įtampa (U)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Varža (R)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Srovės </a:t>
                      </a:r>
                      <a:endParaRPr lang="lt-LT" sz="14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stipris (I)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271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1.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16 V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8 Ω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>
                          <a:effectLst/>
                        </a:rPr>
                        <a:t> 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</a:tr>
              <a:tr h="271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2.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18 V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 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9 A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1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3.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 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55 Ω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5A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</a:tr>
              <a:tr h="271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4.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60000 V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2000 Ω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 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71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5.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>
                          <a:effectLst/>
                        </a:rPr>
                        <a:t> 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>
                          <a:effectLst/>
                        </a:rPr>
                        <a:t>2 Ω</a:t>
                      </a:r>
                      <a:endParaRPr lang="lt-LT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5 A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/>
                </a:tc>
              </a:tr>
              <a:tr h="271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6.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34 V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 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500" dirty="0">
                          <a:effectLst/>
                        </a:rPr>
                        <a:t>2A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386" marR="88386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160525" y="1618928"/>
            <a:ext cx="7084119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0" indent="-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1"/>
              <a:tabLst/>
            </a:pPr>
            <a:r>
              <a:rPr kumimoji="0" lang="lt-LT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Remdamiesi Omo dėsniu grandinės daliai, apskaičiuokite </a:t>
            </a:r>
          </a:p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lt-LT" sz="2000" b="1" i="0" u="none" strike="noStrike" cap="none" normalizeH="0" baseline="0" dirty="0" smtClean="0">
                <a:ln>
                  <a:noFill/>
                </a:ln>
                <a:solidFill>
                  <a:srgbClr val="0D0D0D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trūkstamus dydžius.</a:t>
            </a:r>
            <a:endParaRPr kumimoji="0" lang="lt-LT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t-LT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8428902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ctr">
              <a:buFont typeface="+mj-lt"/>
              <a:buAutoNum type="arabicPeriod" startAt="12"/>
            </a:pPr>
            <a:r>
              <a:rPr lang="lt-LT" sz="2000" b="1" dirty="0">
                <a:latin typeface="Times New Roman" pitchFamily="18" charset="0"/>
                <a:cs typeface="Times New Roman" pitchFamily="18" charset="0"/>
              </a:rPr>
              <a:t>Kai neizoliuotu elektros perdavimo linijos laidu teka srovė, žmogui jį liesti pavojinga, o paukščiai ramiausiai gali tupėti ant tokio laido. Kodėl? </a:t>
            </a:r>
          </a:p>
          <a:p>
            <a:pPr marL="0" indent="0"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75856" y="3140968"/>
            <a:ext cx="313184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1541802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lt-LT" sz="4900" dirty="0" smtClean="0">
                <a:latin typeface="Times New Roman" pitchFamily="18" charset="0"/>
                <a:cs typeface="Times New Roman" pitchFamily="18" charset="0"/>
              </a:rPr>
              <a:t>Atsakymai</a:t>
            </a: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17169" y="1631395"/>
            <a:ext cx="8686800" cy="4752527"/>
          </a:xfrm>
        </p:spPr>
        <p:txBody>
          <a:bodyPr>
            <a:normAutofit fontScale="2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1.1.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5000 mA,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1.2.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0.02 kA,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1.3. 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6000000 </a:t>
            </a:r>
            <a:r>
              <a:rPr lang="lt-LT" sz="8000" dirty="0" err="1">
                <a:latin typeface="Times New Roman" pitchFamily="18" charset="0"/>
                <a:cs typeface="Times New Roman" pitchFamily="18" charset="0"/>
              </a:rPr>
              <a:t>ʍA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1.4. 0.23 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A,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1.5. 66000 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A,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1.6. 0.76 A.</a:t>
            </a:r>
          </a:p>
          <a:p>
            <a:pPr marL="457200" indent="-457200">
              <a:buFont typeface="+mj-lt"/>
              <a:buAutoNum type="arabicPeriod"/>
            </a:pP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2.1. [I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= A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amperas), 2.2. [U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= V (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voltas), 2.3. [q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 = C (</a:t>
            </a:r>
            <a:r>
              <a:rPr lang="en-US" sz="8000" dirty="0" err="1" smtClean="0">
                <a:latin typeface="Times New Roman" pitchFamily="18" charset="0"/>
                <a:cs typeface="Times New Roman" pitchFamily="18" charset="0"/>
              </a:rPr>
              <a:t>kulonas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marL="0" indent="0">
              <a:buNone/>
            </a:pP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      2.4. [ρ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      , 2.5. [A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= J (d</a:t>
            </a:r>
            <a:r>
              <a:rPr lang="lt-LT" sz="8000" dirty="0" err="1" smtClean="0">
                <a:latin typeface="Times New Roman" pitchFamily="18" charset="0"/>
                <a:cs typeface="Times New Roman" pitchFamily="18" charset="0"/>
              </a:rPr>
              <a:t>žiaulis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), 2.6. [R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] 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= Ω (</a:t>
            </a:r>
            <a:r>
              <a:rPr lang="en-US" sz="8000" dirty="0" err="1">
                <a:latin typeface="Times New Roman" pitchFamily="18" charset="0"/>
                <a:cs typeface="Times New Roman" pitchFamily="18" charset="0"/>
              </a:rPr>
              <a:t>omas</a:t>
            </a:r>
            <a:r>
              <a:rPr lang="en-US" sz="80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3.1. Elektrinė 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varža – tai medžiagos savybė priešintis elektros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srovei.    3.2. Varžas 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(dar kitaip vadinamas </a:t>
            </a:r>
            <a:r>
              <a:rPr lang="lt-LT" sz="8000" dirty="0" err="1">
                <a:latin typeface="Times New Roman" pitchFamily="18" charset="0"/>
                <a:cs typeface="Times New Roman" pitchFamily="18" charset="0"/>
              </a:rPr>
              <a:t>rezistoriumi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), yra prietaisas grandinės elektrinei varžai keisti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Elektros srovės stipris rodo, kokio didumo elektros krūvis prateka laidininko skerspjūviu per 1 s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AutoNum type="arabicPeriod" startAt="5"/>
            </a:pP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5.1.                , 5.2.              , 5.3.           , 5.4.           .</a:t>
            </a:r>
          </a:p>
          <a:p>
            <a:pPr marL="457200" indent="-457200">
              <a:buAutoNum type="arabicPeriod" startAt="5"/>
            </a:pP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6.1. </a:t>
            </a:r>
            <a:r>
              <a:rPr lang="lt-LT" sz="8000" dirty="0" err="1">
                <a:latin typeface="Times New Roman" pitchFamily="18" charset="0"/>
                <a:cs typeface="Times New Roman" pitchFamily="18" charset="0"/>
              </a:rPr>
              <a:t>Ampermetras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, srovės stiprio matavimo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prietaisas. 6.2. </a:t>
            </a:r>
            <a:r>
              <a:rPr lang="en-US" sz="8000" dirty="0" err="1">
                <a:latin typeface="Times New Roman" pitchFamily="18" charset="0"/>
                <a:cs typeface="Times New Roman" pitchFamily="18" charset="0"/>
              </a:rPr>
              <a:t>Voltmetras</a:t>
            </a:r>
            <a:r>
              <a:rPr lang="en-US" sz="8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  Įtampos 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matavimo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prietaisas. 6.3. </a:t>
            </a:r>
            <a:r>
              <a:rPr lang="lt-LT" sz="8000" dirty="0" err="1">
                <a:latin typeface="Times New Roman" pitchFamily="18" charset="0"/>
                <a:cs typeface="Times New Roman" pitchFamily="18" charset="0"/>
              </a:rPr>
              <a:t>Ommetras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. Varžos matavimo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prietaisas.   6.4. </a:t>
            </a:r>
            <a:r>
              <a:rPr lang="lt-LT" sz="8000" dirty="0">
                <a:latin typeface="Times New Roman" pitchFamily="18" charset="0"/>
                <a:cs typeface="Times New Roman" pitchFamily="18" charset="0"/>
              </a:rPr>
              <a:t>Reostatas. Reguliuoja </a:t>
            </a:r>
            <a:r>
              <a:rPr lang="lt-LT" sz="8000" dirty="0" smtClean="0">
                <a:latin typeface="Times New Roman" pitchFamily="18" charset="0"/>
                <a:cs typeface="Times New Roman" pitchFamily="18" charset="0"/>
              </a:rPr>
              <a:t>grandinės elektrinę varžą.</a:t>
            </a:r>
            <a:endParaRPr lang="lt-LT" sz="8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Arial" pitchFamily="34" charset="0"/>
              <a:buAutoNum type="arabicPeriod" startAt="5"/>
            </a:pPr>
            <a:endParaRPr lang="lt-LT" sz="8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AutoNum type="arabicPeriod" startAt="5"/>
            </a:pPr>
            <a:endParaRPr lang="lt-LT" sz="2000" dirty="0" smtClean="0"/>
          </a:p>
          <a:p>
            <a:pPr marL="457200" indent="-457200">
              <a:buAutoNum type="arabicPeriod" startAt="5"/>
            </a:pPr>
            <a:endParaRPr lang="lt-LT" sz="2000" dirty="0" smtClean="0"/>
          </a:p>
          <a:p>
            <a:pPr marL="457200" indent="-457200">
              <a:buFont typeface="+mj-lt"/>
              <a:buAutoNum type="arabicPeriod" startAt="3"/>
            </a:pPr>
            <a:endParaRPr lang="lt-LT" sz="2000" dirty="0" smtClean="0"/>
          </a:p>
          <a:p>
            <a:pPr marL="0" indent="0">
              <a:buNone/>
            </a:pP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3"/>
            </a:pP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3"/>
            </a:pP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3"/>
            </a:pP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3"/>
            </a:pP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dirty="0" smtClean="0"/>
              <a:t> </a:t>
            </a:r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  <p:graphicFrame>
        <p:nvGraphicFramePr>
          <p:cNvPr id="4" name="Objektas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13738897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74" name="Lygtis" r:id="rId3" imgW="114120" imgH="215640" progId="Equation.3">
              <p:embed/>
            </p:oleObj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6420" y="2420889"/>
            <a:ext cx="490965" cy="432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7" y="4149080"/>
            <a:ext cx="931387" cy="17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7730" y="3969511"/>
            <a:ext cx="842838" cy="3591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02736" y="4075215"/>
            <a:ext cx="684852" cy="3272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1" y="4097995"/>
            <a:ext cx="608357" cy="293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70956535"/>
      </p:ext>
    </p:ext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590465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7"/>
            </a:pP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7"/>
            </a:pP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7.1.          , 7.2.          , 7.3.           , 7.4.             , 7.5</a:t>
            </a:r>
          </a:p>
          <a:p>
            <a:pPr marL="457200" indent="-457200">
              <a:buFont typeface="+mj-lt"/>
              <a:buAutoNum type="arabicPeriod" startAt="7"/>
            </a:pP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 startAt="7"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457200" indent="-457200">
              <a:buFont typeface="+mj-lt"/>
              <a:buAutoNum type="arabicPeriod" startAt="7"/>
            </a:pP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>
              <a:buFont typeface="+mj-lt"/>
              <a:buAutoNum type="arabicPeriod" startAt="7"/>
            </a:pP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 startAt="7"/>
            </a:pPr>
            <a:endParaRPr lang="lt-LT" sz="2000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+mj-lt"/>
              <a:buAutoNum type="arabicPeriod" startAt="7"/>
            </a:pPr>
            <a:endParaRPr lang="lt-LT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lt-LT" sz="2000" dirty="0">
              <a:ea typeface="Calibri"/>
              <a:cs typeface="Times New Roman"/>
            </a:endParaRPr>
          </a:p>
          <a:p>
            <a:pPr marL="11430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lt-LT" sz="2000" dirty="0" smtClean="0">
                <a:ea typeface="Calibri"/>
                <a:cs typeface="Times New Roman"/>
              </a:rPr>
              <a:t> </a:t>
            </a:r>
          </a:p>
          <a:p>
            <a:pPr marL="0" indent="0">
              <a:buNone/>
            </a:pPr>
            <a:r>
              <a:rPr lang="lt-LT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lt-LT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rupė 3"/>
          <p:cNvGrpSpPr/>
          <p:nvPr/>
        </p:nvGrpSpPr>
        <p:grpSpPr>
          <a:xfrm>
            <a:off x="1331640" y="1078076"/>
            <a:ext cx="5760640" cy="786728"/>
            <a:chOff x="1331640" y="1078076"/>
            <a:chExt cx="5760640" cy="786728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1124744"/>
              <a:ext cx="647700" cy="609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1024" y="1124744"/>
              <a:ext cx="652130" cy="609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1078076"/>
              <a:ext cx="697735" cy="609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7908" y="1141124"/>
              <a:ext cx="742950" cy="533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1141124"/>
              <a:ext cx="864096" cy="7236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4092" y="2132856"/>
            <a:ext cx="6988993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84910046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548681"/>
            <a:ext cx="8229600" cy="557748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9"/>
            </a:pPr>
            <a:r>
              <a:rPr lang="lt-LT" sz="2000" dirty="0" smtClean="0"/>
              <a:t>                                                                                       </a:t>
            </a:r>
            <a:endParaRPr lang="lt-LT" sz="2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8103" y="692696"/>
            <a:ext cx="6116637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8101594"/>
      </p:ext>
    </p:extLst>
  </p:cSld>
  <p:clrMapOvr>
    <a:masterClrMapping/>
  </p:clrMapOvr>
  <p:transition advTm="6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620689"/>
            <a:ext cx="8229600" cy="5505476"/>
          </a:xfrm>
        </p:spPr>
        <p:txBody>
          <a:bodyPr/>
          <a:lstStyle/>
          <a:p>
            <a:pPr marL="457200" lvl="0" indent="-457200">
              <a:buFont typeface="+mj-lt"/>
              <a:buAutoNum type="arabicPeriod" startAt="11"/>
            </a:pPr>
            <a:endParaRPr lang="lt-LT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r>
              <a:rPr lang="lt-LT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lt-LT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endParaRPr lang="lt-LT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endParaRPr lang="lt-LT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endParaRPr lang="lt-LT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endParaRPr lang="lt-LT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endParaRPr lang="lt-LT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endParaRPr lang="lt-LT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endParaRPr lang="lt-LT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endParaRPr lang="lt-LT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+mj-lt"/>
              <a:buAutoNum type="arabicPeriod" startAt="10"/>
            </a:pPr>
            <a:r>
              <a:rPr lang="lt-LT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lt-LT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1. 2A, 2. 2Ω, 3. 275 V, 4. 30 A, 5. 10 V, 6. 17 Ω.</a:t>
            </a:r>
          </a:p>
          <a:p>
            <a:pPr marL="457200" lvl="0" indent="-457200">
              <a:buFont typeface="+mj-lt"/>
              <a:buAutoNum type="arabicPeriod" startAt="12"/>
            </a:pPr>
            <a:r>
              <a:rPr lang="lt-LT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Paukštis yra ore ir liečiasi tik prie laido, o žmogus stovi ant žemės ir liečia </a:t>
            </a:r>
            <a:r>
              <a:rPr lang="lt-LT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laidą, </a:t>
            </a:r>
            <a:r>
              <a:rPr lang="lt-LT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tai elektra iš karto nutrenkia.</a:t>
            </a:r>
          </a:p>
          <a:p>
            <a:endParaRPr lang="lt-L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52736"/>
            <a:ext cx="658742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94212544"/>
      </p:ext>
    </p:extLst>
  </p:cSld>
  <p:clrMapOvr>
    <a:masterClrMapping/>
  </p:clrMapOvr>
  <p:transition advTm="120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5400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lt-LT" sz="5400" dirty="0">
                <a:latin typeface="Times New Roman" pitchFamily="18" charset="0"/>
                <a:cs typeface="Times New Roman" pitchFamily="18" charset="0"/>
              </a:rPr>
              <a:t>ė</a:t>
            </a:r>
            <a:r>
              <a:rPr lang="lt-LT" sz="5400" dirty="0" smtClean="0">
                <a:latin typeface="Times New Roman" pitchFamily="18" charset="0"/>
                <a:cs typeface="Times New Roman" pitchFamily="18" charset="0"/>
              </a:rPr>
              <a:t>kmės fizikos šaly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je!</a:t>
            </a:r>
          </a:p>
          <a:p>
            <a:pPr marL="0" indent="0" algn="ctr">
              <a:buNone/>
            </a:pPr>
            <a:r>
              <a:rPr lang="lt-LT" sz="54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</a:t>
            </a:r>
            <a:endParaRPr lang="lt-LT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3970071"/>
      </p:ext>
    </p:extLst>
  </p:cSld>
  <p:clrMapOvr>
    <a:masterClrMapping/>
  </p:clrMapOvr>
  <p:transition advTm="5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484</Words>
  <Application>Microsoft Office PowerPoint</Application>
  <PresentationFormat>Demonstracija ekrane (4:3)</PresentationFormat>
  <Paragraphs>101</Paragraphs>
  <Slides>18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18</vt:i4>
      </vt:variant>
    </vt:vector>
  </HeadingPairs>
  <TitlesOfParts>
    <vt:vector size="20" baseType="lpstr">
      <vt:lpstr>Office tema</vt:lpstr>
      <vt:lpstr>Lygtis</vt:lpstr>
      <vt:lpstr>,,Elektros srovės stipris, įtampa, varža‘‘  Žinių pasitikrinimas </vt:lpstr>
      <vt:lpstr>Vienus srovės stiprio matavimo vienetus išreikškite kitais:   1.1. 5 A = … mA         1.2. 20 A = … kA  1.3. 6 A = … ʍA           1.4. 230000 ʍA = ... A   1.5. 66 mA = ... A     1.6. 760 mA = ... A   Priminimas! 1mA = 1×10-3  A 1ʍA = 1×10-6 A 1kA = 1×103 A</vt:lpstr>
      <vt:lpstr>Koks yra pagrindinis matavimo vienetas:                2.1. Srovės stiprio?         2.2. Įtampos?   2.3. Krūvio?                   2.4. Savitosios varžos? 2.5. Darbo?  2.6. Varžos?</vt:lpstr>
      <vt:lpstr>Kas yra:   3.1. Elektrinė varža?        3.2. Varžas (rezistorius)? </vt:lpstr>
      <vt:lpstr>Skaidrė 5</vt:lpstr>
      <vt:lpstr>Koks yra simbolis:              5.1.Varžos.     5.2. Reostato.       5.3. Voltmetro.           5.4. Ampermetro. </vt:lpstr>
      <vt:lpstr>Koks tai prietaisas? Ką jis reguliuoja (matuoja)?                 </vt:lpstr>
      <vt:lpstr>Skaidrė 8</vt:lpstr>
      <vt:lpstr>Skaidrė 9</vt:lpstr>
      <vt:lpstr>Skaidrė 10</vt:lpstr>
      <vt:lpstr>Skaidrė 11</vt:lpstr>
      <vt:lpstr>Skaidrė 12</vt:lpstr>
      <vt:lpstr>Skaidrė 13</vt:lpstr>
      <vt:lpstr>Atsakymai </vt:lpstr>
      <vt:lpstr>Skaidrė 15</vt:lpstr>
      <vt:lpstr>Skaidrė 16</vt:lpstr>
      <vt:lpstr>Skaidrė 17</vt:lpstr>
      <vt:lpstr>Skaidrė 18</vt:lpstr>
    </vt:vector>
  </TitlesOfParts>
  <Company>Namai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,,Elektros srovės stipris, įtampa, varža‘‘  Žinių pasitikrinimas</dc:title>
  <dc:creator>Giedrius</dc:creator>
  <cp:lastModifiedBy>r.ziziene@ml.lt</cp:lastModifiedBy>
  <cp:revision>26</cp:revision>
  <dcterms:created xsi:type="dcterms:W3CDTF">2016-02-16T17:20:17Z</dcterms:created>
  <dcterms:modified xsi:type="dcterms:W3CDTF">2016-03-03T13:47:32Z</dcterms:modified>
</cp:coreProperties>
</file>