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sldIdLst>
    <p:sldId id="256" r:id="rId2"/>
    <p:sldId id="257" r:id="rId3"/>
    <p:sldId id="258" r:id="rId4"/>
    <p:sldId id="259" r:id="rId5"/>
    <p:sldId id="260" r:id="rId6"/>
    <p:sldId id="261" r:id="rId7"/>
    <p:sldId id="262" r:id="rId8"/>
    <p:sldId id="264" r:id="rId9"/>
    <p:sldId id="265" r:id="rId10"/>
    <p:sldId id="263" r:id="rId11"/>
    <p:sldId id="266" r:id="rId12"/>
    <p:sldId id="267" r:id="rId13"/>
    <p:sldId id="268" r:id="rId14"/>
    <p:sldId id="269" r:id="rId15"/>
    <p:sldId id="273" r:id="rId16"/>
    <p:sldId id="270" r:id="rId17"/>
    <p:sldId id="271" r:id="rId18"/>
    <p:sldId id="292" r:id="rId19"/>
    <p:sldId id="291" r:id="rId20"/>
    <p:sldId id="272" r:id="rId21"/>
    <p:sldId id="276" r:id="rId22"/>
    <p:sldId id="289" r:id="rId23"/>
    <p:sldId id="277" r:id="rId24"/>
    <p:sldId id="287" r:id="rId25"/>
    <p:sldId id="278" r:id="rId26"/>
    <p:sldId id="281" r:id="rId27"/>
    <p:sldId id="282" r:id="rId28"/>
    <p:sldId id="283" r:id="rId29"/>
    <p:sldId id="284" r:id="rId30"/>
    <p:sldId id="285" r:id="rId31"/>
    <p:sldId id="286" r:id="rId32"/>
    <p:sldId id="279" r:id="rId33"/>
    <p:sldId id="280" r:id="rId34"/>
    <p:sldId id="275" r:id="rId35"/>
    <p:sldId id="290"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21" autoAdjust="0"/>
    <p:restoredTop sz="94660"/>
  </p:normalViewPr>
  <p:slideViewPr>
    <p:cSldViewPr snapToGrid="0">
      <p:cViewPr varScale="1">
        <p:scale>
          <a:sx n="74" d="100"/>
          <a:sy n="74" d="100"/>
        </p:scale>
        <p:origin x="5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338CD51-4794-4B43-B591-6854AE3B2886}"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2822943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338CD51-4794-4B43-B591-6854AE3B2886}"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1973950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338CD51-4794-4B43-B591-6854AE3B2886}"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587618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338CD51-4794-4B43-B591-6854AE3B2886}"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960349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338CD51-4794-4B43-B591-6854AE3B2886}" type="datetimeFigureOut">
              <a:rPr lang="ru-RU" smtClean="0"/>
              <a:t>04.04.2016</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1808142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338CD51-4794-4B43-B591-6854AE3B2886}" type="datetimeFigureOut">
              <a:rPr lang="ru-RU" smtClean="0"/>
              <a:t>04.04.2016</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203208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8CD51-4794-4B43-B591-6854AE3B2886}" type="datetimeFigureOut">
              <a:rPr lang="ru-RU" smtClean="0"/>
              <a:t>04.04.2016</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1968230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338CD51-4794-4B43-B591-6854AE3B2886}"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364518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338CD51-4794-4B43-B591-6854AE3B2886}"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26155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338CD51-4794-4B43-B591-6854AE3B2886}"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1962408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338CD51-4794-4B43-B591-6854AE3B2886}"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33F2C8A-E4B6-4196-9733-02075D871541}"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17334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2338CD51-4794-4B43-B591-6854AE3B2886}"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1535975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2338CD51-4794-4B43-B591-6854AE3B2886}"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33F2C8A-E4B6-4196-9733-02075D871541}"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60632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2338CD51-4794-4B43-B591-6854AE3B2886}" type="datetimeFigureOut">
              <a:rPr lang="ru-RU" smtClean="0"/>
              <a:t>04.04.2016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1797116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338CD51-4794-4B43-B591-6854AE3B2886}"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2578200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338CD51-4794-4B43-B591-6854AE3B2886}" type="datetimeFigureOut">
              <a:rPr lang="ru-RU" smtClean="0"/>
              <a:t>04.04.2016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33F2C8A-E4B6-4196-9733-02075D871541}" type="slidenum">
              <a:rPr lang="ru-RU" smtClean="0"/>
              <a:t>‹#›</a:t>
            </a:fld>
            <a:endParaRPr lang="ru-RU"/>
          </a:p>
        </p:txBody>
      </p:sp>
    </p:spTree>
    <p:extLst>
      <p:ext uri="{BB962C8B-B14F-4D97-AF65-F5344CB8AC3E}">
        <p14:creationId xmlns:p14="http://schemas.microsoft.com/office/powerpoint/2010/main" val="3315483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338CD51-4794-4B43-B591-6854AE3B2886}" type="datetimeFigureOut">
              <a:rPr lang="ru-RU" smtClean="0"/>
              <a:t>04.04.2016</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33F2C8A-E4B6-4196-9733-02075D871541}" type="slidenum">
              <a:rPr lang="ru-RU" smtClean="0"/>
              <a:t>‹#›</a:t>
            </a:fld>
            <a:endParaRPr lang="ru-RU"/>
          </a:p>
        </p:txBody>
      </p:sp>
    </p:spTree>
    <p:extLst>
      <p:ext uri="{BB962C8B-B14F-4D97-AF65-F5344CB8AC3E}">
        <p14:creationId xmlns:p14="http://schemas.microsoft.com/office/powerpoint/2010/main" val="403252960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5.xml"/><Relationship Id="rId7" Type="http://schemas.openxmlformats.org/officeDocument/2006/relationships/slide" Target="slide23.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9.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youtu.be/CNsy4f3r8d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youtu.be/cVZq-fFTRt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25573" y="1828800"/>
            <a:ext cx="8915399" cy="1029629"/>
          </a:xfrm>
        </p:spPr>
        <p:txBody>
          <a:bodyPr>
            <a:normAutofit/>
          </a:bodyPr>
          <a:lstStyle/>
          <a:p>
            <a:pPr algn="ctr"/>
            <a:r>
              <a:rPr lang="en-US" dirty="0" err="1" smtClean="0"/>
              <a:t>Konvekcija</a:t>
            </a:r>
            <a:endParaRPr lang="ru-RU" dirty="0"/>
          </a:p>
        </p:txBody>
      </p:sp>
      <p:sp>
        <p:nvSpPr>
          <p:cNvPr id="3" name="Подзаголовок 2"/>
          <p:cNvSpPr>
            <a:spLocks noGrp="1"/>
          </p:cNvSpPr>
          <p:nvPr>
            <p:ph type="subTitle" idx="1"/>
          </p:nvPr>
        </p:nvSpPr>
        <p:spPr>
          <a:xfrm>
            <a:off x="6221052" y="4996320"/>
            <a:ext cx="7546463" cy="1494632"/>
          </a:xfrm>
        </p:spPr>
        <p:txBody>
          <a:bodyPr>
            <a:normAutofit lnSpcReduction="10000"/>
          </a:bodyPr>
          <a:lstStyle/>
          <a:p>
            <a:pPr algn="ctr"/>
            <a:r>
              <a:rPr lang="en-US" dirty="0" smtClean="0">
                <a:solidFill>
                  <a:schemeClr val="tx1"/>
                </a:solidFill>
              </a:rPr>
              <a:t>Pare</a:t>
            </a:r>
            <a:r>
              <a:rPr lang="lt-LT" dirty="0" smtClean="0">
                <a:solidFill>
                  <a:schemeClr val="tx1"/>
                </a:solidFill>
              </a:rPr>
              <a:t>ngė Ic klasės mokinės </a:t>
            </a:r>
          </a:p>
          <a:p>
            <a:pPr algn="ctr"/>
            <a:r>
              <a:rPr lang="lt-LT" dirty="0" smtClean="0">
                <a:solidFill>
                  <a:schemeClr val="tx1"/>
                </a:solidFill>
              </a:rPr>
              <a:t>Julija Karelova ir Natalija Berežnova</a:t>
            </a:r>
          </a:p>
          <a:p>
            <a:pPr algn="ctr"/>
            <a:r>
              <a:rPr lang="lt-LT" dirty="0" smtClean="0">
                <a:solidFill>
                  <a:schemeClr val="tx1"/>
                </a:solidFill>
              </a:rPr>
              <a:t>Fizikos mokytoja Jelena Grigorianc</a:t>
            </a:r>
          </a:p>
          <a:p>
            <a:pPr algn="ctr"/>
            <a:r>
              <a:rPr lang="lt-LT" dirty="0" smtClean="0">
                <a:solidFill>
                  <a:schemeClr val="tx1"/>
                </a:solidFill>
              </a:rPr>
              <a:t>2016 metai</a:t>
            </a:r>
            <a:endParaRPr lang="ru-RU" dirty="0">
              <a:solidFill>
                <a:schemeClr val="tx1"/>
              </a:solidFill>
            </a:endParaRPr>
          </a:p>
        </p:txBody>
      </p:sp>
      <p:sp>
        <p:nvSpPr>
          <p:cNvPr id="4" name="TextBox 3"/>
          <p:cNvSpPr txBox="1"/>
          <p:nvPr/>
        </p:nvSpPr>
        <p:spPr>
          <a:xfrm>
            <a:off x="3155324" y="3230620"/>
            <a:ext cx="7096260" cy="461665"/>
          </a:xfrm>
          <a:prstGeom prst="rect">
            <a:avLst/>
          </a:prstGeom>
          <a:noFill/>
        </p:spPr>
        <p:txBody>
          <a:bodyPr wrap="square" rtlCol="0">
            <a:spAutoFit/>
          </a:bodyPr>
          <a:lstStyle/>
          <a:p>
            <a:r>
              <a:rPr lang="lt-LT" sz="2400" dirty="0" smtClean="0"/>
              <a:t>Konkursas </a:t>
            </a:r>
            <a:r>
              <a:rPr lang="pt-BR" sz="2400" dirty="0"/>
              <a:t>"Fizikos bandymai aplink mus 2016"</a:t>
            </a:r>
            <a:endParaRPr lang="ru-RU" sz="2400" dirty="0"/>
          </a:p>
        </p:txBody>
      </p:sp>
      <p:sp>
        <p:nvSpPr>
          <p:cNvPr id="5" name="TextBox 4"/>
          <p:cNvSpPr txBox="1"/>
          <p:nvPr/>
        </p:nvSpPr>
        <p:spPr>
          <a:xfrm>
            <a:off x="3065172" y="721216"/>
            <a:ext cx="7186412" cy="461665"/>
          </a:xfrm>
          <a:prstGeom prst="rect">
            <a:avLst/>
          </a:prstGeom>
          <a:noFill/>
        </p:spPr>
        <p:txBody>
          <a:bodyPr wrap="square" rtlCol="0">
            <a:spAutoFit/>
          </a:bodyPr>
          <a:lstStyle/>
          <a:p>
            <a:pPr algn="ctr"/>
            <a:r>
              <a:rPr lang="lt-LT" sz="2400" dirty="0"/>
              <a:t>Klaipėdos Žaliakalnio </a:t>
            </a:r>
            <a:r>
              <a:rPr lang="lt-LT" sz="2400" dirty="0" smtClean="0"/>
              <a:t>gimnazija </a:t>
            </a:r>
            <a:endParaRPr lang="ru-RU" sz="2400" dirty="0"/>
          </a:p>
        </p:txBody>
      </p:sp>
    </p:spTree>
    <p:extLst>
      <p:ext uri="{BB962C8B-B14F-4D97-AF65-F5344CB8AC3E}">
        <p14:creationId xmlns:p14="http://schemas.microsoft.com/office/powerpoint/2010/main" val="8989695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lt-LT" dirty="0" smtClean="0"/>
              <a:t>Turinys</a:t>
            </a:r>
            <a:endParaRPr lang="ru-RU" dirty="0"/>
          </a:p>
        </p:txBody>
      </p:sp>
      <p:sp>
        <p:nvSpPr>
          <p:cNvPr id="3" name="Объект 2"/>
          <p:cNvSpPr>
            <a:spLocks noGrp="1"/>
          </p:cNvSpPr>
          <p:nvPr>
            <p:ph idx="1"/>
          </p:nvPr>
        </p:nvSpPr>
        <p:spPr>
          <a:xfrm>
            <a:off x="1983905" y="1760112"/>
            <a:ext cx="8915400" cy="3996743"/>
          </a:xfrm>
        </p:spPr>
        <p:txBody>
          <a:bodyPr/>
          <a:lstStyle/>
          <a:p>
            <a:r>
              <a:rPr lang="lt-LT" sz="1900" dirty="0" smtClean="0">
                <a:solidFill>
                  <a:schemeClr val="tx1"/>
                </a:solidFill>
                <a:hlinkClick r:id="rId2" action="ppaction://hlinksldjump"/>
              </a:rPr>
              <a:t>Teorija</a:t>
            </a:r>
            <a:endParaRPr lang="lt-LT" sz="1900" dirty="0" smtClean="0">
              <a:solidFill>
                <a:schemeClr val="tx1"/>
              </a:solidFill>
            </a:endParaRPr>
          </a:p>
          <a:p>
            <a:r>
              <a:rPr lang="lt-LT" sz="1900" dirty="0" smtClean="0">
                <a:solidFill>
                  <a:schemeClr val="tx1"/>
                </a:solidFill>
                <a:hlinkClick r:id="rId3" action="ppaction://hlinksldjump"/>
              </a:rPr>
              <a:t>Konvekcijos rūšys</a:t>
            </a:r>
            <a:endParaRPr lang="lt-LT" sz="1900" dirty="0" smtClean="0">
              <a:solidFill>
                <a:schemeClr val="tx1"/>
              </a:solidFill>
            </a:endParaRPr>
          </a:p>
          <a:p>
            <a:r>
              <a:rPr lang="lt-LT" sz="1900" dirty="0" smtClean="0">
                <a:solidFill>
                  <a:schemeClr val="tx1"/>
                </a:solidFill>
                <a:hlinkClick r:id="rId4" action="ppaction://hlinksldjump"/>
              </a:rPr>
              <a:t>Konvekcijos pavyzdžiai aplink mus</a:t>
            </a:r>
            <a:endParaRPr lang="lt-LT" sz="1900" dirty="0" smtClean="0">
              <a:solidFill>
                <a:schemeClr val="tx1"/>
              </a:solidFill>
            </a:endParaRPr>
          </a:p>
          <a:p>
            <a:r>
              <a:rPr lang="lt-LT" sz="1900" dirty="0" smtClean="0">
                <a:solidFill>
                  <a:schemeClr val="tx1"/>
                </a:solidFill>
                <a:hlinkClick r:id="rId5" action="ppaction://hlinksldjump"/>
              </a:rPr>
              <a:t>1 bandymas</a:t>
            </a:r>
            <a:endParaRPr lang="lt-LT" sz="1900" dirty="0" smtClean="0">
              <a:solidFill>
                <a:schemeClr val="tx1"/>
              </a:solidFill>
            </a:endParaRPr>
          </a:p>
          <a:p>
            <a:r>
              <a:rPr lang="lt-LT" sz="1900" dirty="0">
                <a:solidFill>
                  <a:schemeClr val="tx1"/>
                </a:solidFill>
                <a:hlinkClick r:id="rId6" action="ppaction://hlinksldjump"/>
              </a:rPr>
              <a:t>2 </a:t>
            </a:r>
            <a:r>
              <a:rPr lang="lt-LT" sz="1900" dirty="0" smtClean="0">
                <a:solidFill>
                  <a:schemeClr val="tx1"/>
                </a:solidFill>
                <a:hlinkClick r:id="rId6" action="ppaction://hlinksldjump"/>
              </a:rPr>
              <a:t>bandymas</a:t>
            </a:r>
            <a:endParaRPr lang="lt-LT" sz="1900" dirty="0" smtClean="0">
              <a:solidFill>
                <a:schemeClr val="tx1"/>
              </a:solidFill>
            </a:endParaRPr>
          </a:p>
          <a:p>
            <a:r>
              <a:rPr lang="lt-LT" sz="1900" dirty="0" smtClean="0">
                <a:solidFill>
                  <a:schemeClr val="tx1"/>
                </a:solidFill>
                <a:hlinkClick r:id="rId7" action="ppaction://hlinksldjump"/>
              </a:rPr>
              <a:t>Klausimynas</a:t>
            </a:r>
            <a:endParaRPr lang="lt-LT" sz="1900" dirty="0" smtClean="0">
              <a:solidFill>
                <a:schemeClr val="tx1"/>
              </a:solidFill>
            </a:endParaRPr>
          </a:p>
          <a:p>
            <a:r>
              <a:rPr lang="lt-LT" sz="1900" dirty="0" smtClean="0">
                <a:solidFill>
                  <a:schemeClr val="tx1"/>
                </a:solidFill>
                <a:hlinkClick r:id="rId8" action="ppaction://hlinksldjump"/>
              </a:rPr>
              <a:t>Literatūra</a:t>
            </a:r>
            <a:endParaRPr lang="lt-LT" sz="1900" dirty="0" smtClean="0">
              <a:solidFill>
                <a:schemeClr val="tx1"/>
              </a:solidFill>
            </a:endParaRPr>
          </a:p>
          <a:p>
            <a:pPr marL="0" indent="0">
              <a:buNone/>
            </a:pPr>
            <a:endParaRPr lang="ru-RU" dirty="0"/>
          </a:p>
        </p:txBody>
      </p:sp>
    </p:spTree>
    <p:extLst>
      <p:ext uri="{BB962C8B-B14F-4D97-AF65-F5344CB8AC3E}">
        <p14:creationId xmlns:p14="http://schemas.microsoft.com/office/powerpoint/2010/main" val="320142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1679" y="515970"/>
            <a:ext cx="9662933" cy="1280890"/>
          </a:xfrm>
        </p:spPr>
        <p:txBody>
          <a:bodyPr/>
          <a:lstStyle/>
          <a:p>
            <a:pPr algn="ctr"/>
            <a:r>
              <a:rPr lang="lt-LT" dirty="0" smtClean="0"/>
              <a:t>Konvekcijos apibrėžimas</a:t>
            </a:r>
            <a:endParaRPr lang="ru-RU" dirty="0"/>
          </a:p>
        </p:txBody>
      </p:sp>
      <p:sp>
        <p:nvSpPr>
          <p:cNvPr id="3" name="Объект 2"/>
          <p:cNvSpPr>
            <a:spLocks noGrp="1"/>
          </p:cNvSpPr>
          <p:nvPr>
            <p:ph idx="1"/>
          </p:nvPr>
        </p:nvSpPr>
        <p:spPr>
          <a:xfrm>
            <a:off x="1841679" y="1473419"/>
            <a:ext cx="9662933" cy="2750852"/>
          </a:xfrm>
        </p:spPr>
        <p:txBody>
          <a:bodyPr>
            <a:normAutofit/>
          </a:bodyPr>
          <a:lstStyle/>
          <a:p>
            <a:pPr marL="0" indent="0">
              <a:spcBef>
                <a:spcPts val="500"/>
              </a:spcBef>
              <a:buNone/>
            </a:pPr>
            <a:r>
              <a:rPr lang="lt-LT" sz="2000" dirty="0" smtClean="0">
                <a:solidFill>
                  <a:schemeClr val="tx1"/>
                </a:solidFill>
              </a:rPr>
              <a:t>	</a:t>
            </a:r>
            <a:r>
              <a:rPr lang="lt-LT" sz="1900" dirty="0" smtClean="0">
                <a:solidFill>
                  <a:schemeClr val="tx1"/>
                </a:solidFill>
              </a:rPr>
              <a:t>Vidinės energijos perdavimas iš </a:t>
            </a:r>
            <a:r>
              <a:rPr lang="lt-LT" sz="1900" dirty="0">
                <a:solidFill>
                  <a:schemeClr val="tx1"/>
                </a:solidFill>
              </a:rPr>
              <a:t>šiltesnių kūno dalelių į šaltesnes vadinamas šilumos laidumu</a:t>
            </a:r>
            <a:r>
              <a:rPr lang="lt-LT" sz="1900" dirty="0" smtClean="0">
                <a:solidFill>
                  <a:schemeClr val="tx1"/>
                </a:solidFill>
              </a:rPr>
              <a:t>. </a:t>
            </a:r>
          </a:p>
          <a:p>
            <a:pPr marL="0" indent="0">
              <a:spcBef>
                <a:spcPts val="500"/>
              </a:spcBef>
              <a:buNone/>
            </a:pPr>
            <a:endParaRPr lang="lt-LT" sz="1900" dirty="0">
              <a:solidFill>
                <a:schemeClr val="tx1"/>
              </a:solidFill>
            </a:endParaRPr>
          </a:p>
          <a:p>
            <a:pPr marL="0" indent="0">
              <a:spcBef>
                <a:spcPts val="500"/>
              </a:spcBef>
              <a:buNone/>
            </a:pPr>
            <a:r>
              <a:rPr lang="lt-LT" sz="1900" dirty="0" smtClean="0">
                <a:solidFill>
                  <a:schemeClr val="tx1"/>
                </a:solidFill>
              </a:rPr>
              <a:t>	O šilumos </a:t>
            </a:r>
            <a:r>
              <a:rPr lang="lt-LT" sz="1900" dirty="0">
                <a:solidFill>
                  <a:schemeClr val="tx1"/>
                </a:solidFill>
              </a:rPr>
              <a:t>perdavimas skysčių ar dujų srautais vadinama </a:t>
            </a:r>
            <a:r>
              <a:rPr lang="lt-LT" sz="1900" u="sng" dirty="0" smtClean="0">
                <a:solidFill>
                  <a:schemeClr val="tx1"/>
                </a:solidFill>
              </a:rPr>
              <a:t>KONVEKCIJA</a:t>
            </a:r>
            <a:r>
              <a:rPr lang="lt-LT" sz="1900" dirty="0" smtClean="0">
                <a:solidFill>
                  <a:schemeClr val="tx1"/>
                </a:solidFill>
              </a:rPr>
              <a:t>. </a:t>
            </a:r>
            <a:r>
              <a:rPr lang="lt-LT" sz="1900" dirty="0">
                <a:solidFill>
                  <a:schemeClr val="tx1"/>
                </a:solidFill>
              </a:rPr>
              <a:t>Šiluma sklinda oro molekulėms judant ir maišantis.</a:t>
            </a:r>
            <a:endParaRPr lang="lt-LT" sz="1900" dirty="0" smtClean="0">
              <a:solidFill>
                <a:schemeClr val="tx1"/>
              </a:solidFill>
            </a:endParaRPr>
          </a:p>
          <a:p>
            <a:pPr marL="0" indent="0">
              <a:spcBef>
                <a:spcPts val="500"/>
              </a:spcBef>
              <a:buNone/>
            </a:pPr>
            <a:endParaRPr lang="lt-LT" sz="1900" dirty="0" smtClean="0">
              <a:solidFill>
                <a:schemeClr val="tx1"/>
              </a:solidFill>
            </a:endParaRPr>
          </a:p>
          <a:p>
            <a:pPr marL="0" indent="0">
              <a:spcBef>
                <a:spcPts val="500"/>
              </a:spcBef>
              <a:buNone/>
            </a:pPr>
            <a:r>
              <a:rPr lang="lt-LT" sz="1900" dirty="0">
                <a:solidFill>
                  <a:schemeClr val="tx1"/>
                </a:solidFill>
              </a:rPr>
              <a:t>	</a:t>
            </a:r>
            <a:r>
              <a:rPr lang="lt-LT" sz="1900" u="sng" dirty="0" smtClean="0">
                <a:solidFill>
                  <a:schemeClr val="tx1"/>
                </a:solidFill>
              </a:rPr>
              <a:t>BET</a:t>
            </a:r>
            <a:r>
              <a:rPr lang="lt-LT" sz="1900" dirty="0" smtClean="0">
                <a:solidFill>
                  <a:schemeClr val="tx1"/>
                </a:solidFill>
              </a:rPr>
              <a:t> kietuosiuose kūnuose, net ir šildomuose, konvekcija vykti negali, nes juose nesusidaro srautai</a:t>
            </a:r>
            <a:r>
              <a:rPr lang="lt-LT" sz="2000" dirty="0" smtClean="0">
                <a:solidFill>
                  <a:schemeClr val="tx1"/>
                </a:solidFill>
              </a:rPr>
              <a:t>.</a:t>
            </a:r>
            <a:endParaRPr lang="lt-LT" sz="2000" dirty="0">
              <a:solidFill>
                <a:schemeClr val="tx1"/>
              </a:solidFill>
            </a:endParaRPr>
          </a:p>
          <a:p>
            <a:pPr marL="0" indent="0">
              <a:spcBef>
                <a:spcPts val="500"/>
              </a:spcBef>
              <a:buNone/>
            </a:pPr>
            <a:endParaRPr lang="lt-LT" dirty="0"/>
          </a:p>
          <a:p>
            <a:pPr marL="0" indent="0">
              <a:spcBef>
                <a:spcPts val="500"/>
              </a:spcBef>
              <a:buNone/>
            </a:pPr>
            <a:endParaRPr lang="ru-RU" dirty="0"/>
          </a:p>
        </p:txBody>
      </p:sp>
      <p:pic>
        <p:nvPicPr>
          <p:cNvPr id="4" name="Рисунок 3"/>
          <p:cNvPicPr>
            <a:picLocks noChangeAspect="1"/>
          </p:cNvPicPr>
          <p:nvPr/>
        </p:nvPicPr>
        <p:blipFill>
          <a:blip r:embed="rId2"/>
          <a:stretch>
            <a:fillRect/>
          </a:stretch>
        </p:blipFill>
        <p:spPr>
          <a:xfrm>
            <a:off x="7945483" y="3940936"/>
            <a:ext cx="3375046" cy="2762538"/>
          </a:xfrm>
          <a:prstGeom prst="rect">
            <a:avLst/>
          </a:prstGeom>
        </p:spPr>
      </p:pic>
      <p:sp>
        <p:nvSpPr>
          <p:cNvPr id="5" name="TextBox 4"/>
          <p:cNvSpPr txBox="1"/>
          <p:nvPr/>
        </p:nvSpPr>
        <p:spPr>
          <a:xfrm>
            <a:off x="1841679" y="4520000"/>
            <a:ext cx="5717437" cy="1323439"/>
          </a:xfrm>
          <a:prstGeom prst="rect">
            <a:avLst/>
          </a:prstGeom>
          <a:noFill/>
        </p:spPr>
        <p:txBody>
          <a:bodyPr wrap="square" rtlCol="0">
            <a:spAutoFit/>
          </a:bodyPr>
          <a:lstStyle/>
          <a:p>
            <a:r>
              <a:rPr lang="lt-LT" sz="2000" dirty="0"/>
              <a:t> </a:t>
            </a:r>
            <a:r>
              <a:rPr lang="lt-LT" sz="2000" dirty="0" smtClean="0"/>
              <a:t>      </a:t>
            </a:r>
            <a:r>
              <a:rPr lang="lt-LT" sz="1900" dirty="0" smtClean="0"/>
              <a:t>Apatiniai medžiagos sluoksniai šyla, tampa lengvesniais</a:t>
            </a:r>
            <a:r>
              <a:rPr lang="en-US" sz="1900" dirty="0"/>
              <a:t> </a:t>
            </a:r>
            <a:r>
              <a:rPr lang="lt-LT" sz="1900" dirty="0" smtClean="0"/>
              <a:t>ir</a:t>
            </a:r>
            <a:r>
              <a:rPr lang="en-US" sz="1900" dirty="0" smtClean="0"/>
              <a:t> </a:t>
            </a:r>
            <a:r>
              <a:rPr lang="lt-LT" sz="1900" dirty="0" smtClean="0"/>
              <a:t>kyla</a:t>
            </a:r>
            <a:r>
              <a:rPr lang="en-US" sz="1900" dirty="0" smtClean="0"/>
              <a:t> auk</a:t>
            </a:r>
            <a:r>
              <a:rPr lang="lt-LT" sz="1900" dirty="0" smtClean="0"/>
              <a:t>štyn, o viršutiniai sluoksniai, priešingai, vėsta, sunkėja ir leidžiasi žemyn</a:t>
            </a:r>
            <a:r>
              <a:rPr lang="ru-RU" sz="1900" dirty="0" smtClean="0"/>
              <a:t> (</a:t>
            </a:r>
            <a:r>
              <a:rPr lang="lt-LT" sz="1900" dirty="0" smtClean="0"/>
              <a:t>Archimedo jėga).</a:t>
            </a:r>
            <a:endParaRPr lang="ru-RU" sz="1900" dirty="0"/>
          </a:p>
        </p:txBody>
      </p:sp>
    </p:spTree>
    <p:extLst>
      <p:ext uri="{BB962C8B-B14F-4D97-AF65-F5344CB8AC3E}">
        <p14:creationId xmlns:p14="http://schemas.microsoft.com/office/powerpoint/2010/main" val="172288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500"/>
                                        <p:tgtEl>
                                          <p:spTgt spid="5">
                                            <p:txEl>
                                              <p:pRg st="0" end="0"/>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Группа 16"/>
          <p:cNvGrpSpPr/>
          <p:nvPr/>
        </p:nvGrpSpPr>
        <p:grpSpPr>
          <a:xfrm>
            <a:off x="1916431" y="1790164"/>
            <a:ext cx="9290043" cy="2550013"/>
            <a:chOff x="1929310" y="759854"/>
            <a:chExt cx="9290043" cy="2550013"/>
          </a:xfrm>
        </p:grpSpPr>
        <p:pic>
          <p:nvPicPr>
            <p:cNvPr id="15" name="Рисунок 14"/>
            <p:cNvPicPr>
              <a:picLocks noChangeAspect="1"/>
            </p:cNvPicPr>
            <p:nvPr/>
          </p:nvPicPr>
          <p:blipFill>
            <a:blip r:embed="rId2"/>
            <a:stretch>
              <a:fillRect/>
            </a:stretch>
          </p:blipFill>
          <p:spPr>
            <a:xfrm flipH="1">
              <a:off x="8490466" y="1264577"/>
              <a:ext cx="1450974" cy="1755800"/>
            </a:xfrm>
            <a:prstGeom prst="rect">
              <a:avLst/>
            </a:prstGeom>
          </p:spPr>
        </p:pic>
        <p:cxnSp>
          <p:nvCxnSpPr>
            <p:cNvPr id="6" name="Прямая со стрелкой 5"/>
            <p:cNvCxnSpPr/>
            <p:nvPr/>
          </p:nvCxnSpPr>
          <p:spPr>
            <a:xfrm flipH="1">
              <a:off x="3387144" y="1264577"/>
              <a:ext cx="1086689" cy="1466310"/>
            </a:xfrm>
            <a:prstGeom prst="straightConnector1">
              <a:avLst/>
            </a:prstGeom>
            <a:ln w="76200">
              <a:solidFill>
                <a:schemeClr val="accent1"/>
              </a:solidFill>
              <a:tailEnd type="triangle"/>
            </a:ln>
          </p:spPr>
          <p:style>
            <a:lnRef idx="3">
              <a:schemeClr val="accent1"/>
            </a:lnRef>
            <a:fillRef idx="0">
              <a:schemeClr val="accent1"/>
            </a:fillRef>
            <a:effectRef idx="2">
              <a:schemeClr val="accent1"/>
            </a:effectRef>
            <a:fontRef idx="minor">
              <a:schemeClr val="tx1"/>
            </a:fontRef>
          </p:style>
        </p:cxnSp>
        <p:sp>
          <p:nvSpPr>
            <p:cNvPr id="4" name="Скругленный прямоугольник 3"/>
            <p:cNvSpPr/>
            <p:nvPr/>
          </p:nvSpPr>
          <p:spPr>
            <a:xfrm>
              <a:off x="2562896" y="759854"/>
              <a:ext cx="8049296" cy="7469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3200" dirty="0" smtClean="0"/>
                <a:t>Konvekcijos rūšys</a:t>
              </a:r>
              <a:endParaRPr lang="ru-RU" sz="3200" dirty="0"/>
            </a:p>
          </p:txBody>
        </p:sp>
        <p:sp>
          <p:nvSpPr>
            <p:cNvPr id="9" name="Скругленный прямоугольник 8"/>
            <p:cNvSpPr/>
            <p:nvPr/>
          </p:nvSpPr>
          <p:spPr>
            <a:xfrm>
              <a:off x="1929310" y="2730885"/>
              <a:ext cx="4005330" cy="5789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dirty="0" smtClean="0"/>
                <a:t>Laisvoji konvekcija</a:t>
              </a:r>
              <a:endParaRPr lang="ru-RU" sz="2400" dirty="0"/>
            </a:p>
          </p:txBody>
        </p:sp>
        <p:sp>
          <p:nvSpPr>
            <p:cNvPr id="14" name="Скругленный прямоугольник 13"/>
            <p:cNvSpPr/>
            <p:nvPr/>
          </p:nvSpPr>
          <p:spPr>
            <a:xfrm>
              <a:off x="7212553" y="2730886"/>
              <a:ext cx="4006800" cy="5789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400" dirty="0" smtClean="0"/>
                <a:t>Priverstinė konvekcija</a:t>
              </a:r>
              <a:endParaRPr lang="ru-RU" sz="2400" dirty="0"/>
            </a:p>
          </p:txBody>
        </p:sp>
      </p:grpSp>
    </p:spTree>
    <p:extLst>
      <p:ext uri="{BB962C8B-B14F-4D97-AF65-F5344CB8AC3E}">
        <p14:creationId xmlns:p14="http://schemas.microsoft.com/office/powerpoint/2010/main" val="382910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9359" y="190169"/>
            <a:ext cx="8911687" cy="1280890"/>
          </a:xfrm>
        </p:spPr>
        <p:txBody>
          <a:bodyPr/>
          <a:lstStyle/>
          <a:p>
            <a:pPr algn="ctr"/>
            <a:r>
              <a:rPr lang="lt-LT" dirty="0"/>
              <a:t>Konvekcijos rūšys</a:t>
            </a:r>
            <a:endParaRPr lang="ru-RU" dirty="0"/>
          </a:p>
        </p:txBody>
      </p:sp>
      <p:sp>
        <p:nvSpPr>
          <p:cNvPr id="3" name="Объект 2"/>
          <p:cNvSpPr>
            <a:spLocks noGrp="1"/>
          </p:cNvSpPr>
          <p:nvPr>
            <p:ph idx="1"/>
          </p:nvPr>
        </p:nvSpPr>
        <p:spPr>
          <a:xfrm>
            <a:off x="1829359" y="1203710"/>
            <a:ext cx="8915400" cy="3747752"/>
          </a:xfrm>
        </p:spPr>
        <p:txBody>
          <a:bodyPr>
            <a:normAutofit fontScale="55000" lnSpcReduction="20000"/>
          </a:bodyPr>
          <a:lstStyle/>
          <a:p>
            <a:pPr marL="0" indent="0">
              <a:buNone/>
            </a:pPr>
            <a:r>
              <a:rPr lang="ru-RU" dirty="0" smtClean="0">
                <a:solidFill>
                  <a:schemeClr val="tx1"/>
                </a:solidFill>
              </a:rPr>
              <a:t>	</a:t>
            </a:r>
            <a:r>
              <a:rPr lang="lt-LT" sz="3500" u="sng" dirty="0" smtClean="0">
                <a:solidFill>
                  <a:schemeClr val="tx1"/>
                </a:solidFill>
              </a:rPr>
              <a:t>LAISVOJI</a:t>
            </a:r>
            <a:r>
              <a:rPr lang="lt-LT" sz="3500" dirty="0" smtClean="0">
                <a:solidFill>
                  <a:schemeClr val="tx1"/>
                </a:solidFill>
              </a:rPr>
              <a:t> konvekcija vyksta skysčiuose arba dujose, kai ju dalelės juda dėl skirtingos vienos ar kitos medžiagos temperatūros ir tankio įvairiose vietose.</a:t>
            </a:r>
            <a:endParaRPr lang="ru-RU" sz="3500" dirty="0" smtClean="0">
              <a:solidFill>
                <a:schemeClr val="tx1"/>
              </a:solidFill>
            </a:endParaRPr>
          </a:p>
          <a:p>
            <a:pPr marL="0" indent="0">
              <a:buNone/>
            </a:pPr>
            <a:r>
              <a:rPr lang="ru-RU" sz="3500" dirty="0">
                <a:solidFill>
                  <a:schemeClr val="tx1"/>
                </a:solidFill>
              </a:rPr>
              <a:t>	</a:t>
            </a:r>
            <a:r>
              <a:rPr lang="lt-LT" sz="3500" dirty="0" smtClean="0">
                <a:solidFill>
                  <a:schemeClr val="tx1"/>
                </a:solidFill>
              </a:rPr>
              <a:t>Atsiranda laisvioji</a:t>
            </a:r>
            <a:r>
              <a:rPr lang="ru-RU" sz="3500" dirty="0" smtClean="0">
                <a:solidFill>
                  <a:schemeClr val="tx1"/>
                </a:solidFill>
              </a:rPr>
              <a:t> </a:t>
            </a:r>
            <a:r>
              <a:rPr lang="lt-LT" sz="3500" dirty="0" smtClean="0">
                <a:solidFill>
                  <a:schemeClr val="tx1"/>
                </a:solidFill>
              </a:rPr>
              <a:t>konvekcija šildant netolygiai (iš apačios).</a:t>
            </a:r>
          </a:p>
          <a:p>
            <a:pPr marL="0" indent="0">
              <a:buNone/>
            </a:pPr>
            <a:r>
              <a:rPr lang="lt-LT" sz="3500" dirty="0" smtClean="0">
                <a:solidFill>
                  <a:schemeClr val="tx1"/>
                </a:solidFill>
              </a:rPr>
              <a:t>	Dėl laisvios konvekcijos susidaro debesys, vyksta krosninis šildymas</a:t>
            </a:r>
            <a:r>
              <a:rPr lang="en-US" sz="3500" dirty="0" smtClean="0">
                <a:solidFill>
                  <a:schemeClr val="tx1"/>
                </a:solidFill>
              </a:rPr>
              <a:t>.</a:t>
            </a:r>
            <a:endParaRPr lang="lt-LT" sz="3500" dirty="0" smtClean="0">
              <a:solidFill>
                <a:schemeClr val="tx1"/>
              </a:solidFill>
            </a:endParaRPr>
          </a:p>
          <a:p>
            <a:pPr marL="0" indent="0">
              <a:buNone/>
            </a:pPr>
            <a:r>
              <a:rPr lang="lt-LT" sz="3500" dirty="0">
                <a:solidFill>
                  <a:schemeClr val="tx1"/>
                </a:solidFill>
              </a:rPr>
              <a:t>	</a:t>
            </a:r>
            <a:r>
              <a:rPr lang="lt-LT" sz="3500" dirty="0" smtClean="0">
                <a:solidFill>
                  <a:schemeClr val="tx1"/>
                </a:solidFill>
              </a:rPr>
              <a:t>Konvekcija yra </a:t>
            </a:r>
            <a:r>
              <a:rPr lang="lt-LT" sz="3500" u="sng" dirty="0" smtClean="0">
                <a:solidFill>
                  <a:schemeClr val="tx1"/>
                </a:solidFill>
              </a:rPr>
              <a:t>PRIVERSTINĖ</a:t>
            </a:r>
            <a:r>
              <a:rPr lang="lt-LT" sz="3500" dirty="0" smtClean="0">
                <a:solidFill>
                  <a:schemeClr val="tx1"/>
                </a:solidFill>
              </a:rPr>
              <a:t>, kai medžiagos dalelės juda dėl kokio nors išorinio poveikio, pavyzdžiui, siurblio, maišytuvo.</a:t>
            </a:r>
            <a:endParaRPr lang="en-US" sz="3500" dirty="0" smtClean="0">
              <a:solidFill>
                <a:schemeClr val="tx1"/>
              </a:solidFill>
            </a:endParaRPr>
          </a:p>
          <a:p>
            <a:pPr marL="0" indent="0">
              <a:buNone/>
            </a:pPr>
            <a:r>
              <a:rPr lang="en-US" sz="3500" dirty="0">
                <a:solidFill>
                  <a:schemeClr val="tx1"/>
                </a:solidFill>
              </a:rPr>
              <a:t>	</a:t>
            </a:r>
            <a:r>
              <a:rPr lang="lt-LT" sz="3500" dirty="0" smtClean="0">
                <a:solidFill>
                  <a:schemeClr val="tx1"/>
                </a:solidFill>
              </a:rPr>
              <a:t>Priverstinė konvekcija naudojasi, kai laisvoji konvekcija</a:t>
            </a:r>
            <a:r>
              <a:rPr lang="en-US" sz="3500" dirty="0" smtClean="0">
                <a:solidFill>
                  <a:schemeClr val="tx1"/>
                </a:solidFill>
              </a:rPr>
              <a:t> </a:t>
            </a:r>
            <a:r>
              <a:rPr lang="lt-LT" sz="3500" dirty="0" smtClean="0">
                <a:solidFill>
                  <a:schemeClr val="tx1"/>
                </a:solidFill>
              </a:rPr>
              <a:t>nepakankamai efektyvi.</a:t>
            </a:r>
          </a:p>
          <a:p>
            <a:pPr marL="0" indent="0">
              <a:buNone/>
            </a:pPr>
            <a:r>
              <a:rPr lang="lt-LT" sz="3500" dirty="0">
                <a:solidFill>
                  <a:schemeClr val="tx1"/>
                </a:solidFill>
              </a:rPr>
              <a:t>	</a:t>
            </a:r>
            <a:endParaRPr lang="lt-LT" sz="3500" dirty="0" smtClean="0">
              <a:solidFill>
                <a:schemeClr val="tx1"/>
              </a:solidFill>
            </a:endParaRPr>
          </a:p>
          <a:p>
            <a:pPr marL="0" indent="0">
              <a:buNone/>
            </a:pPr>
            <a:r>
              <a:rPr lang="lt-LT" dirty="0">
                <a:solidFill>
                  <a:schemeClr val="tx1"/>
                </a:solidFill>
              </a:rPr>
              <a:t>	</a:t>
            </a:r>
            <a:endParaRPr lang="ru-RU" dirty="0">
              <a:solidFill>
                <a:schemeClr val="tx1"/>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04302" y="2116073"/>
            <a:ext cx="1665719" cy="4619578"/>
          </a:xfrm>
          <a:prstGeom prst="rect">
            <a:avLst/>
          </a:prstGeom>
        </p:spPr>
      </p:pic>
      <p:pic>
        <p:nvPicPr>
          <p:cNvPr id="5" name="Рисунок 4"/>
          <p:cNvPicPr>
            <a:picLocks noChangeAspect="1"/>
          </p:cNvPicPr>
          <p:nvPr/>
        </p:nvPicPr>
        <p:blipFill>
          <a:blip r:embed="rId3"/>
          <a:stretch>
            <a:fillRect/>
          </a:stretch>
        </p:blipFill>
        <p:spPr>
          <a:xfrm>
            <a:off x="4108363" y="3863328"/>
            <a:ext cx="1815918" cy="2994672"/>
          </a:xfrm>
          <a:prstGeom prst="rect">
            <a:avLst/>
          </a:prstGeom>
        </p:spPr>
      </p:pic>
    </p:spTree>
    <p:extLst>
      <p:ext uri="{BB962C8B-B14F-4D97-AF65-F5344CB8AC3E}">
        <p14:creationId xmlns:p14="http://schemas.microsoft.com/office/powerpoint/2010/main" val="235995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08907" y="263502"/>
            <a:ext cx="8911687" cy="959991"/>
          </a:xfrm>
        </p:spPr>
        <p:txBody>
          <a:bodyPr/>
          <a:lstStyle/>
          <a:p>
            <a:pPr algn="ctr"/>
            <a:r>
              <a:rPr lang="lt-LT" dirty="0" smtClean="0"/>
              <a:t>Konvekcija gyvenime</a:t>
            </a:r>
            <a:endParaRPr lang="ru-RU" dirty="0"/>
          </a:p>
        </p:txBody>
      </p:sp>
      <p:sp>
        <p:nvSpPr>
          <p:cNvPr id="3" name="Объект 2"/>
          <p:cNvSpPr>
            <a:spLocks noGrp="1"/>
          </p:cNvSpPr>
          <p:nvPr>
            <p:ph idx="1"/>
          </p:nvPr>
        </p:nvSpPr>
        <p:spPr>
          <a:xfrm>
            <a:off x="1928117" y="1223492"/>
            <a:ext cx="9392477" cy="2685063"/>
          </a:xfrm>
        </p:spPr>
        <p:txBody>
          <a:bodyPr>
            <a:noAutofit/>
          </a:bodyPr>
          <a:lstStyle/>
          <a:p>
            <a:pPr marL="0" indent="0">
              <a:buNone/>
            </a:pPr>
            <a:r>
              <a:rPr lang="lt-LT" sz="2000" dirty="0" smtClean="0">
                <a:solidFill>
                  <a:schemeClr val="tx1"/>
                </a:solidFill>
              </a:rPr>
              <a:t>	</a:t>
            </a:r>
            <a:r>
              <a:rPr lang="lt-LT" sz="1900" dirty="0" smtClean="0">
                <a:solidFill>
                  <a:schemeClr val="tx1"/>
                </a:solidFill>
              </a:rPr>
              <a:t>Konvekcijos būdu vyksta, pavyzdžiui, brizai. Vasarą</a:t>
            </a:r>
            <a:r>
              <a:rPr lang="ru-RU" sz="1900" dirty="0" smtClean="0">
                <a:solidFill>
                  <a:schemeClr val="tx1"/>
                </a:solidFill>
              </a:rPr>
              <a:t> </a:t>
            </a:r>
            <a:r>
              <a:rPr lang="lt-LT" sz="1900" dirty="0" smtClean="0">
                <a:solidFill>
                  <a:schemeClr val="tx1"/>
                </a:solidFill>
              </a:rPr>
              <a:t>sausuma šildosi greičiau, nei vanduo. Dėl to ir oras virš sausumos šildosi stipriau, negu virš vandens, jo tankis mažėja, slėgis</a:t>
            </a:r>
            <a:r>
              <a:rPr lang="lt-LT" sz="1900" dirty="0">
                <a:solidFill>
                  <a:schemeClr val="tx1"/>
                </a:solidFill>
              </a:rPr>
              <a:t> </a:t>
            </a:r>
            <a:r>
              <a:rPr lang="lt-LT" sz="1900" dirty="0" smtClean="0">
                <a:solidFill>
                  <a:schemeClr val="tx1"/>
                </a:solidFill>
              </a:rPr>
              <a:t>mažesnis už šalto oro virš jūros.</a:t>
            </a:r>
            <a:r>
              <a:rPr lang="ru-RU" sz="1900" dirty="0" smtClean="0">
                <a:solidFill>
                  <a:schemeClr val="tx1"/>
                </a:solidFill>
              </a:rPr>
              <a:t> </a:t>
            </a:r>
            <a:r>
              <a:rPr lang="lt-LT" sz="1900" dirty="0" smtClean="0">
                <a:solidFill>
                  <a:schemeClr val="tx1"/>
                </a:solidFill>
              </a:rPr>
              <a:t>Šaltas oras nuo jūros persikelia prie kranto - </a:t>
            </a:r>
            <a:r>
              <a:rPr lang="lt-LT" sz="1900" dirty="0">
                <a:solidFill>
                  <a:schemeClr val="tx1"/>
                </a:solidFill>
              </a:rPr>
              <a:t>pučia </a:t>
            </a:r>
            <a:r>
              <a:rPr lang="lt-LT" sz="1900" dirty="0" smtClean="0">
                <a:solidFill>
                  <a:schemeClr val="tx1"/>
                </a:solidFill>
              </a:rPr>
              <a:t>vėjas. Taip ir susidaro </a:t>
            </a:r>
            <a:r>
              <a:rPr lang="lt-LT" sz="1900" u="sng" dirty="0" smtClean="0">
                <a:solidFill>
                  <a:schemeClr val="tx1"/>
                </a:solidFill>
              </a:rPr>
              <a:t>dienos brizas</a:t>
            </a:r>
            <a:r>
              <a:rPr lang="lt-LT" sz="1900" dirty="0" smtClean="0">
                <a:solidFill>
                  <a:schemeClr val="tx1"/>
                </a:solidFill>
              </a:rPr>
              <a:t>. </a:t>
            </a:r>
          </a:p>
          <a:p>
            <a:pPr marL="0" indent="0">
              <a:buNone/>
            </a:pPr>
            <a:r>
              <a:rPr lang="lt-LT" sz="1900" dirty="0" smtClean="0">
                <a:solidFill>
                  <a:schemeClr val="tx1"/>
                </a:solidFill>
              </a:rPr>
              <a:t>	Naktį vanduo ataušta lėčiau, nei sausuma, virš jos oras šaltesnis, negu virš jūros. Susidaro </a:t>
            </a:r>
            <a:r>
              <a:rPr lang="lt-LT" sz="1900" u="sng" dirty="0" smtClean="0">
                <a:solidFill>
                  <a:schemeClr val="tx1"/>
                </a:solidFill>
              </a:rPr>
              <a:t>nakties brizas</a:t>
            </a:r>
            <a:r>
              <a:rPr lang="lt-LT" sz="1900" dirty="0" smtClean="0">
                <a:solidFill>
                  <a:schemeClr val="tx1"/>
                </a:solidFill>
              </a:rPr>
              <a:t> – šalto oro judėjimas nuo kranto link vandens.</a:t>
            </a:r>
            <a:endParaRPr lang="ru-RU" sz="1900" dirty="0">
              <a:solidFill>
                <a:schemeClr val="tx1"/>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9946" y="3265046"/>
            <a:ext cx="3137833" cy="3438409"/>
          </a:xfrm>
          <a:prstGeom prst="rect">
            <a:avLst/>
          </a:prstGeom>
        </p:spPr>
      </p:pic>
      <p:sp>
        <p:nvSpPr>
          <p:cNvPr id="6" name="TextBox 5"/>
          <p:cNvSpPr txBox="1"/>
          <p:nvPr/>
        </p:nvSpPr>
        <p:spPr>
          <a:xfrm>
            <a:off x="2589212" y="3908555"/>
            <a:ext cx="2794715" cy="369332"/>
          </a:xfrm>
          <a:prstGeom prst="rect">
            <a:avLst/>
          </a:prstGeom>
          <a:noFill/>
        </p:spPr>
        <p:txBody>
          <a:bodyPr wrap="square" rtlCol="0">
            <a:spAutoFit/>
          </a:bodyPr>
          <a:lstStyle/>
          <a:p>
            <a:pPr algn="ctr"/>
            <a:r>
              <a:rPr lang="lt-LT" i="1" dirty="0" smtClean="0"/>
              <a:t>Dienos brizas</a:t>
            </a:r>
            <a:endParaRPr lang="ru-RU" i="1" dirty="0"/>
          </a:p>
        </p:txBody>
      </p:sp>
      <p:sp>
        <p:nvSpPr>
          <p:cNvPr id="8" name="TextBox 7"/>
          <p:cNvSpPr txBox="1"/>
          <p:nvPr/>
        </p:nvSpPr>
        <p:spPr>
          <a:xfrm>
            <a:off x="7997779" y="5774016"/>
            <a:ext cx="2013716" cy="369332"/>
          </a:xfrm>
          <a:prstGeom prst="rect">
            <a:avLst/>
          </a:prstGeom>
          <a:noFill/>
        </p:spPr>
        <p:txBody>
          <a:bodyPr wrap="square" rtlCol="0">
            <a:spAutoFit/>
          </a:bodyPr>
          <a:lstStyle/>
          <a:p>
            <a:pPr algn="ctr"/>
            <a:r>
              <a:rPr lang="lt-LT" i="1" dirty="0" smtClean="0"/>
              <a:t>Nakties brizas</a:t>
            </a:r>
            <a:endParaRPr lang="ru-RU" i="1" dirty="0"/>
          </a:p>
        </p:txBody>
      </p:sp>
    </p:spTree>
    <p:extLst>
      <p:ext uri="{BB962C8B-B14F-4D97-AF65-F5344CB8AC3E}">
        <p14:creationId xmlns:p14="http://schemas.microsoft.com/office/powerpoint/2010/main" val="224449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89212" y="134713"/>
            <a:ext cx="8911687" cy="1280890"/>
          </a:xfrm>
        </p:spPr>
        <p:txBody>
          <a:bodyPr/>
          <a:lstStyle/>
          <a:p>
            <a:pPr algn="ctr"/>
            <a:r>
              <a:rPr lang="lt-LT" dirty="0"/>
              <a:t>Konvekcija gyvenime</a:t>
            </a:r>
            <a:endParaRPr lang="ru-RU" dirty="0"/>
          </a:p>
        </p:txBody>
      </p:sp>
      <p:sp>
        <p:nvSpPr>
          <p:cNvPr id="3" name="Объект 2"/>
          <p:cNvSpPr>
            <a:spLocks noGrp="1"/>
          </p:cNvSpPr>
          <p:nvPr>
            <p:ph idx="1"/>
          </p:nvPr>
        </p:nvSpPr>
        <p:spPr>
          <a:xfrm>
            <a:off x="2430952" y="952223"/>
            <a:ext cx="8915400" cy="3336442"/>
          </a:xfrm>
        </p:spPr>
        <p:txBody>
          <a:bodyPr/>
          <a:lstStyle/>
          <a:p>
            <a:pPr marL="0" indent="0">
              <a:buNone/>
            </a:pPr>
            <a:r>
              <a:rPr lang="lt-LT" dirty="0" smtClean="0"/>
              <a:t>	</a:t>
            </a:r>
            <a:r>
              <a:rPr lang="lt-LT" sz="1900" dirty="0" smtClean="0">
                <a:solidFill>
                  <a:schemeClr val="tx1"/>
                </a:solidFill>
              </a:rPr>
              <a:t>Oro šildymas ir vėsinimas patalpose vyksta, daugiausiai, dėl konvekcijos. </a:t>
            </a:r>
            <a:endParaRPr lang="ru-RU" sz="1900" dirty="0" smtClean="0">
              <a:solidFill>
                <a:schemeClr val="tx1"/>
              </a:solidFill>
            </a:endParaRPr>
          </a:p>
          <a:p>
            <a:pPr marL="0" indent="0">
              <a:buNone/>
            </a:pPr>
            <a:r>
              <a:rPr lang="lt-LT" sz="1900" dirty="0" smtClean="0">
                <a:solidFill>
                  <a:schemeClr val="tx1"/>
                </a:solidFill>
              </a:rPr>
              <a:t>	Vėsinimo įrenginiai tikslingai sumontuoti</a:t>
            </a:r>
            <a:r>
              <a:rPr lang="ru-RU" sz="1900" dirty="0" smtClean="0">
                <a:solidFill>
                  <a:schemeClr val="tx1"/>
                </a:solidFill>
              </a:rPr>
              <a:t> </a:t>
            </a:r>
            <a:r>
              <a:rPr lang="lt-LT" sz="1900" dirty="0" smtClean="0">
                <a:solidFill>
                  <a:schemeClr val="tx1"/>
                </a:solidFill>
              </a:rPr>
              <a:t>viršuje, arčiau lubų, kad įvyktų laisvoji konvekcija. Nes šaltas oras turi didžiausį tankį, nei šiltas, ir todėl teks žemyn.</a:t>
            </a:r>
          </a:p>
          <a:p>
            <a:pPr marL="0" indent="0">
              <a:buNone/>
            </a:pPr>
            <a:r>
              <a:rPr lang="lt-LT" sz="1900" dirty="0">
                <a:solidFill>
                  <a:schemeClr val="tx1"/>
                </a:solidFill>
              </a:rPr>
              <a:t>	</a:t>
            </a:r>
            <a:r>
              <a:rPr lang="lt-LT" sz="1900" dirty="0" smtClean="0">
                <a:solidFill>
                  <a:schemeClr val="tx1"/>
                </a:solidFill>
              </a:rPr>
              <a:t>Šildymo įrenginiai, atvirkščiai, sumontuoti apačioje. Konvekcijos principu gali būti sumontuota nedidelių namų centrinio šildymo sistema. Katile šildomas vanduo plečiasi, jo tankis mažėja, ir šiltas vanduo vienais vamzdžiais kyla aukštyn, o atvėsęs kitais teka žemyn. Todėl šildymo sistemoje vanduo gali cirkuliuoti be siurblių.</a:t>
            </a:r>
          </a:p>
          <a:p>
            <a:pPr marL="0" indent="0">
              <a:buNone/>
            </a:pP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210" y="4158767"/>
            <a:ext cx="4687827" cy="2699233"/>
          </a:xfrm>
          <a:prstGeom prst="rect">
            <a:avLst/>
          </a:prstGeom>
        </p:spPr>
      </p:pic>
    </p:spTree>
    <p:extLst>
      <p:ext uri="{BB962C8B-B14F-4D97-AF65-F5344CB8AC3E}">
        <p14:creationId xmlns:p14="http://schemas.microsoft.com/office/powerpoint/2010/main" val="56455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469563"/>
            <a:ext cx="8911687" cy="1280890"/>
          </a:xfrm>
        </p:spPr>
        <p:txBody>
          <a:bodyPr/>
          <a:lstStyle/>
          <a:p>
            <a:pPr algn="ctr"/>
            <a:r>
              <a:rPr lang="lt-LT" dirty="0"/>
              <a:t>Konvekcija gyvenime</a:t>
            </a:r>
            <a:endParaRPr lang="ru-RU" dirty="0"/>
          </a:p>
        </p:txBody>
      </p:sp>
      <p:sp>
        <p:nvSpPr>
          <p:cNvPr id="3" name="Объект 2"/>
          <p:cNvSpPr>
            <a:spLocks noGrp="1"/>
          </p:cNvSpPr>
          <p:nvPr>
            <p:ph idx="1"/>
          </p:nvPr>
        </p:nvSpPr>
        <p:spPr>
          <a:xfrm>
            <a:off x="2589212" y="1528294"/>
            <a:ext cx="8915400" cy="2309612"/>
          </a:xfrm>
        </p:spPr>
        <p:txBody>
          <a:bodyPr/>
          <a:lstStyle/>
          <a:p>
            <a:pPr marL="0" indent="0">
              <a:buNone/>
            </a:pPr>
            <a:r>
              <a:rPr lang="lt-LT" dirty="0" smtClean="0"/>
              <a:t>	</a:t>
            </a:r>
            <a:r>
              <a:rPr lang="lt-LT" sz="1900" dirty="0" smtClean="0"/>
              <a:t>Konvekcijos pagrįstas ir krosnių kūrenimas. Kurui degti reikia oro deguonies, be to, būtina pašalinti degimo produktus. Dėl to pakuroje turi būti gera trauka. Nedidelių katilinių ir krosnių dūmtraukiuose ji atsiranda dėl nevienodo dūmtaukio viduje esančių karštų dujų ir lauko oro tankio. Į krosnį srūvantis didesnio tankio šaltas oras tikeia deguonį ir stumia į viršų mažesnio tankio karštas dujas. Juo aukščiau virš pakuros iškilęs dūmtraukis, juo didesnė trauka. Dėl to kaminai ir statomi aukšti.</a:t>
            </a:r>
            <a:endParaRPr lang="ru-RU" sz="19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5373" y="3837906"/>
            <a:ext cx="2912103" cy="3040236"/>
          </a:xfrm>
          <a:prstGeom prst="rect">
            <a:avLst/>
          </a:prstGeom>
        </p:spPr>
      </p:pic>
    </p:spTree>
    <p:extLst>
      <p:ext uri="{BB962C8B-B14F-4D97-AF65-F5344CB8AC3E}">
        <p14:creationId xmlns:p14="http://schemas.microsoft.com/office/powerpoint/2010/main" val="298399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26523" y="2440031"/>
            <a:ext cx="10547797" cy="1280890"/>
          </a:xfrm>
        </p:spPr>
        <p:txBody>
          <a:bodyPr>
            <a:noAutofit/>
          </a:bodyPr>
          <a:lstStyle/>
          <a:p>
            <a:pPr algn="ctr"/>
            <a:r>
              <a:rPr lang="en-US" sz="4800" dirty="0" smtClean="0"/>
              <a:t>Band</a:t>
            </a:r>
            <a:r>
              <a:rPr lang="lt-LT" sz="4800" dirty="0" smtClean="0"/>
              <a:t>ymas „Konvekcija vanenyje“</a:t>
            </a:r>
            <a:endParaRPr lang="ru-RU" sz="4800" dirty="0"/>
          </a:p>
        </p:txBody>
      </p:sp>
    </p:spTree>
    <p:extLst>
      <p:ext uri="{BB962C8B-B14F-4D97-AF65-F5344CB8AC3E}">
        <p14:creationId xmlns:p14="http://schemas.microsoft.com/office/powerpoint/2010/main" val="296574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09589" y="559715"/>
            <a:ext cx="8911687" cy="1280890"/>
          </a:xfrm>
        </p:spPr>
        <p:txBody>
          <a:bodyPr/>
          <a:lstStyle/>
          <a:p>
            <a:r>
              <a:rPr lang="lt-LT" dirty="0" smtClean="0"/>
              <a:t>Priemonės:</a:t>
            </a:r>
            <a:endParaRPr lang="ru-RU" dirty="0"/>
          </a:p>
        </p:txBody>
      </p:sp>
      <p:sp>
        <p:nvSpPr>
          <p:cNvPr id="3" name="Объект 2"/>
          <p:cNvSpPr>
            <a:spLocks noGrp="1"/>
          </p:cNvSpPr>
          <p:nvPr>
            <p:ph idx="1"/>
          </p:nvPr>
        </p:nvSpPr>
        <p:spPr>
          <a:xfrm>
            <a:off x="2305876" y="2004811"/>
            <a:ext cx="8915400" cy="4086896"/>
          </a:xfrm>
        </p:spPr>
        <p:txBody>
          <a:bodyPr>
            <a:normAutofit/>
          </a:bodyPr>
          <a:lstStyle/>
          <a:p>
            <a:r>
              <a:rPr lang="lt-LT" sz="1900" dirty="0" smtClean="0">
                <a:solidFill>
                  <a:schemeClr val="tx1"/>
                </a:solidFill>
              </a:rPr>
              <a:t>Kolba su vandeniu</a:t>
            </a:r>
          </a:p>
          <a:p>
            <a:r>
              <a:rPr lang="lt-LT" sz="1900" dirty="0" smtClean="0">
                <a:solidFill>
                  <a:schemeClr val="tx1"/>
                </a:solidFill>
              </a:rPr>
              <a:t>Kalio permanganatas (milteliai)</a:t>
            </a:r>
          </a:p>
          <a:p>
            <a:r>
              <a:rPr lang="lt-LT" sz="1900" dirty="0" smtClean="0">
                <a:solidFill>
                  <a:schemeClr val="tx1"/>
                </a:solidFill>
              </a:rPr>
              <a:t>Spiritinė lemputė</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2473" y="232356"/>
            <a:ext cx="4013658" cy="3010242"/>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6012" y="3697626"/>
            <a:ext cx="4000779" cy="3000584"/>
          </a:xfrm>
          <a:prstGeom prst="rect">
            <a:avLst/>
          </a:prstGeom>
        </p:spPr>
      </p:pic>
    </p:spTree>
    <p:extLst>
      <p:ext uri="{BB962C8B-B14F-4D97-AF65-F5344CB8AC3E}">
        <p14:creationId xmlns:p14="http://schemas.microsoft.com/office/powerpoint/2010/main" val="18554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643" y="534473"/>
            <a:ext cx="7967729" cy="5975797"/>
          </a:xfrm>
          <a:prstGeom prst="rect">
            <a:avLst/>
          </a:prstGeom>
        </p:spPr>
      </p:pic>
    </p:spTree>
    <p:extLst>
      <p:ext uri="{BB962C8B-B14F-4D97-AF65-F5344CB8AC3E}">
        <p14:creationId xmlns:p14="http://schemas.microsoft.com/office/powerpoint/2010/main" val="199923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2317" y="482442"/>
            <a:ext cx="8911687" cy="1280890"/>
          </a:xfrm>
        </p:spPr>
        <p:txBody>
          <a:bodyPr/>
          <a:lstStyle/>
          <a:p>
            <a:pPr algn="ctr"/>
            <a:r>
              <a:rPr lang="lt-LT" dirty="0" smtClean="0"/>
              <a:t>Darbo eiga</a:t>
            </a:r>
            <a:endParaRPr lang="ru-RU" dirty="0"/>
          </a:p>
        </p:txBody>
      </p:sp>
      <p:sp>
        <p:nvSpPr>
          <p:cNvPr id="3" name="Объект 2"/>
          <p:cNvSpPr>
            <a:spLocks noGrp="1"/>
          </p:cNvSpPr>
          <p:nvPr>
            <p:ph idx="1"/>
          </p:nvPr>
        </p:nvSpPr>
        <p:spPr>
          <a:xfrm>
            <a:off x="2589212" y="1905000"/>
            <a:ext cx="8915400" cy="4185453"/>
          </a:xfrm>
        </p:spPr>
        <p:txBody>
          <a:bodyPr>
            <a:normAutofit/>
          </a:bodyPr>
          <a:lstStyle/>
          <a:p>
            <a:pPr marL="0" indent="0">
              <a:buClrTx/>
              <a:buNone/>
            </a:pPr>
            <a:r>
              <a:rPr lang="lt-LT" sz="1900" dirty="0" smtClean="0">
                <a:solidFill>
                  <a:schemeClr val="tx1"/>
                </a:solidFill>
              </a:rPr>
              <a:t>1. Kalio permanganatą įbėriame į kolbą.</a:t>
            </a:r>
          </a:p>
          <a:p>
            <a:pPr marL="0" indent="0">
              <a:buClrTx/>
              <a:buNone/>
            </a:pPr>
            <a:r>
              <a:rPr lang="lt-LT" sz="1900" dirty="0" smtClean="0">
                <a:solidFill>
                  <a:schemeClr val="tx1"/>
                </a:solidFill>
              </a:rPr>
              <a:t>2. Kolbą pradėdame kaitinti spiritine lempute.</a:t>
            </a:r>
            <a:endParaRPr lang="ru-RU" sz="1900" dirty="0">
              <a:solidFill>
                <a:schemeClr val="tx1"/>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448" y="3635415"/>
            <a:ext cx="3273383" cy="245503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9121" y="3635415"/>
            <a:ext cx="3273370" cy="2455028"/>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90781" y="3635415"/>
            <a:ext cx="3273370" cy="2455028"/>
          </a:xfrm>
          <a:prstGeom prst="rect">
            <a:avLst/>
          </a:prstGeom>
        </p:spPr>
      </p:pic>
      <p:sp>
        <p:nvSpPr>
          <p:cNvPr id="7" name="Стрелка вправо 6"/>
          <p:cNvSpPr/>
          <p:nvPr/>
        </p:nvSpPr>
        <p:spPr>
          <a:xfrm>
            <a:off x="3716770" y="4547397"/>
            <a:ext cx="749139" cy="631065"/>
          </a:xfrm>
          <a:prstGeom prst="rightArrow">
            <a:avLst/>
          </a:prstGeom>
          <a:solidFill>
            <a:schemeClr val="accent1">
              <a:lumMod val="60000"/>
              <a:lumOff val="40000"/>
            </a:schemeClr>
          </a:solidFill>
          <a:ln w="190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8" name="Рисунок 7"/>
          <p:cNvPicPr>
            <a:picLocks noChangeAspect="1"/>
          </p:cNvPicPr>
          <p:nvPr/>
        </p:nvPicPr>
        <p:blipFill>
          <a:blip r:embed="rId5"/>
          <a:stretch>
            <a:fillRect/>
          </a:stretch>
        </p:blipFill>
        <p:spPr>
          <a:xfrm>
            <a:off x="7884644" y="4547397"/>
            <a:ext cx="774259" cy="682811"/>
          </a:xfrm>
          <a:prstGeom prst="rect">
            <a:avLst/>
          </a:prstGeom>
        </p:spPr>
      </p:pic>
    </p:spTree>
    <p:extLst>
      <p:ext uri="{BB962C8B-B14F-4D97-AF65-F5344CB8AC3E}">
        <p14:creationId xmlns:p14="http://schemas.microsoft.com/office/powerpoint/2010/main" val="333738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99"/>
                                          </p:stCondLst>
                                        </p:cTn>
                                        <p:tgtEl>
                                          <p:spTgt spid="2"/>
                                        </p:tgtEl>
                                        <p:attrNameLst>
                                          <p:attrName>style.visibility</p:attrName>
                                        </p:attrNameLst>
                                      </p:cBhvr>
                                      <p:to>
                                        <p:strVal val="visible"/>
                                      </p:to>
                                    </p:set>
                                  </p:childTnLst>
                                </p:cTn>
                              </p:par>
                            </p:childTnLst>
                          </p:cTn>
                        </p:par>
                        <p:par>
                          <p:cTn id="7" fill="hold">
                            <p:stCondLst>
                              <p:cond delay="100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childTnLst>
                                </p:cTn>
                              </p:par>
                            </p:childTnLst>
                          </p:cTn>
                        </p:par>
                        <p:par>
                          <p:cTn id="15" fill="hold">
                            <p:stCondLst>
                              <p:cond delay="3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35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4000"/>
                            </p:stCondLst>
                            <p:childTnLst>
                              <p:par>
                                <p:cTn id="24" presetID="10"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45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50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814175" y="601014"/>
            <a:ext cx="8915400" cy="1214907"/>
          </a:xfrm>
        </p:spPr>
        <p:txBody>
          <a:bodyPr>
            <a:normAutofit/>
          </a:bodyPr>
          <a:lstStyle/>
          <a:p>
            <a:pPr marL="0" indent="0" algn="ctr">
              <a:buNone/>
            </a:pPr>
            <a:r>
              <a:rPr lang="lt-LT" sz="2000" dirty="0" smtClean="0">
                <a:solidFill>
                  <a:schemeClr val="tx1"/>
                </a:solidFill>
              </a:rPr>
              <a:t>Dažyto vandens srautai kyla aukštyn.</a:t>
            </a:r>
          </a:p>
          <a:p>
            <a:pPr marL="0" indent="0" algn="ctr">
              <a:buNone/>
            </a:pPr>
            <a:r>
              <a:rPr lang="lt-LT" sz="2000" dirty="0">
                <a:solidFill>
                  <a:schemeClr val="tx1"/>
                </a:solidFill>
              </a:rPr>
              <a:t>T</a:t>
            </a:r>
            <a:r>
              <a:rPr lang="lt-LT" sz="2000" dirty="0" smtClean="0">
                <a:solidFill>
                  <a:schemeClr val="tx1"/>
                </a:solidFill>
              </a:rPr>
              <a:t>ai galima aiškiai matyti nuotraukoje:</a:t>
            </a:r>
            <a:endParaRPr lang="ru-RU" sz="2000" dirty="0">
              <a:solidFill>
                <a:schemeClr val="tx1"/>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7458" y="1532586"/>
            <a:ext cx="6928833" cy="5196625"/>
          </a:xfrm>
          <a:prstGeom prst="rect">
            <a:avLst/>
          </a:prstGeom>
        </p:spPr>
      </p:pic>
    </p:spTree>
    <p:extLst>
      <p:ext uri="{BB962C8B-B14F-4D97-AF65-F5344CB8AC3E}">
        <p14:creationId xmlns:p14="http://schemas.microsoft.com/office/powerpoint/2010/main" val="3547297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0649" y="405169"/>
            <a:ext cx="8911687" cy="1280890"/>
          </a:xfrm>
        </p:spPr>
        <p:txBody>
          <a:bodyPr/>
          <a:lstStyle/>
          <a:p>
            <a:pPr algn="ctr"/>
            <a:r>
              <a:rPr lang="lt-LT" dirty="0" smtClean="0"/>
              <a:t>Išvada</a:t>
            </a:r>
            <a:endParaRPr lang="ru-RU" dirty="0"/>
          </a:p>
        </p:txBody>
      </p:sp>
      <p:sp>
        <p:nvSpPr>
          <p:cNvPr id="3" name="Объект 2"/>
          <p:cNvSpPr>
            <a:spLocks noGrp="1"/>
          </p:cNvSpPr>
          <p:nvPr>
            <p:ph idx="1"/>
          </p:nvPr>
        </p:nvSpPr>
        <p:spPr>
          <a:xfrm>
            <a:off x="2335348" y="1422579"/>
            <a:ext cx="8915400" cy="4933682"/>
          </a:xfrm>
        </p:spPr>
        <p:txBody>
          <a:bodyPr/>
          <a:lstStyle/>
          <a:p>
            <a:pPr marL="0" indent="0">
              <a:buNone/>
            </a:pPr>
            <a:r>
              <a:rPr lang="lt-LT" dirty="0"/>
              <a:t>K</a:t>
            </a:r>
            <a:r>
              <a:rPr lang="lt-LT" dirty="0" smtClean="0"/>
              <a:t>alio permanganatu dažyti vandens srautai kyla aukštyn. Tai susiję su konvekcija vandenyje. </a:t>
            </a:r>
          </a:p>
          <a:p>
            <a:pPr marL="0" indent="0">
              <a:buNone/>
            </a:pPr>
            <a:r>
              <a:rPr lang="lt-LT" dirty="0"/>
              <a:t>Šildant vandens tankis </a:t>
            </a:r>
            <a:r>
              <a:rPr lang="lt-LT" dirty="0" smtClean="0"/>
              <a:t>mažėja </a:t>
            </a:r>
            <a:r>
              <a:rPr lang="lt-LT" dirty="0"/>
              <a:t>ir šiltas dažytas vanduo tampa lengvesnis ir kyla aukštyn(dėl Archimedo </a:t>
            </a:r>
            <a:r>
              <a:rPr lang="lt-LT" dirty="0" smtClean="0"/>
              <a:t>jegos). </a:t>
            </a:r>
            <a:r>
              <a:rPr lang="lt-LT" dirty="0"/>
              <a:t>Š</a:t>
            </a:r>
            <a:r>
              <a:rPr lang="lt-LT" dirty="0" smtClean="0"/>
              <a:t>iltas </a:t>
            </a:r>
            <a:r>
              <a:rPr lang="lt-LT" dirty="0"/>
              <a:t>vanduo keičiasi šaltu, kuris šildosi ir vėl kylasi į </a:t>
            </a:r>
            <a:r>
              <a:rPr lang="lt-LT" dirty="0" smtClean="0"/>
              <a:t>viršų. </a:t>
            </a:r>
            <a:r>
              <a:rPr lang="lt-LT" dirty="0"/>
              <a:t>Kalio </a:t>
            </a:r>
            <a:r>
              <a:rPr lang="lt-LT" dirty="0" smtClean="0"/>
              <a:t>permanganatas </a:t>
            </a:r>
            <a:r>
              <a:rPr lang="lt-LT" dirty="0"/>
              <a:t>dažo vanduo </a:t>
            </a:r>
            <a:r>
              <a:rPr lang="lt-LT" dirty="0" smtClean="0"/>
              <a:t>ir srautai </a:t>
            </a:r>
            <a:r>
              <a:rPr lang="lt-LT" dirty="0"/>
              <a:t>gerai matosi.</a:t>
            </a:r>
            <a:endParaRPr lang="ru-RU" dirty="0"/>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9207" y="3046056"/>
            <a:ext cx="2610388" cy="3663245"/>
          </a:xfrm>
          <a:prstGeom prst="rect">
            <a:avLst/>
          </a:prstGeom>
        </p:spPr>
      </p:pic>
    </p:spTree>
    <p:extLst>
      <p:ext uri="{BB962C8B-B14F-4D97-AF65-F5344CB8AC3E}">
        <p14:creationId xmlns:p14="http://schemas.microsoft.com/office/powerpoint/2010/main" val="177784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71708" y="2903671"/>
            <a:ext cx="8911687" cy="1280890"/>
          </a:xfrm>
        </p:spPr>
        <p:txBody>
          <a:bodyPr>
            <a:normAutofit/>
          </a:bodyPr>
          <a:lstStyle/>
          <a:p>
            <a:pPr algn="ctr"/>
            <a:r>
              <a:rPr lang="lt-LT" sz="6000" dirty="0" smtClean="0">
                <a:hlinkClick r:id="rId2"/>
              </a:rPr>
              <a:t>Vaizdo įrašas</a:t>
            </a:r>
            <a:endParaRPr lang="ru-RU" sz="6000" dirty="0"/>
          </a:p>
        </p:txBody>
      </p:sp>
    </p:spTree>
    <p:extLst>
      <p:ext uri="{BB962C8B-B14F-4D97-AF65-F5344CB8AC3E}">
        <p14:creationId xmlns:p14="http://schemas.microsoft.com/office/powerpoint/2010/main" val="289611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8795" y="2671851"/>
            <a:ext cx="10654606" cy="1280890"/>
          </a:xfrm>
        </p:spPr>
        <p:txBody>
          <a:bodyPr>
            <a:normAutofit/>
          </a:bodyPr>
          <a:lstStyle/>
          <a:p>
            <a:pPr algn="ctr"/>
            <a:r>
              <a:rPr lang="lt-LT" sz="4800" dirty="0" smtClean="0"/>
              <a:t>Bandymas „Konvekcija ore“</a:t>
            </a:r>
            <a:endParaRPr lang="ru-RU" sz="4800" dirty="0"/>
          </a:p>
        </p:txBody>
      </p:sp>
    </p:spTree>
    <p:extLst>
      <p:ext uri="{BB962C8B-B14F-4D97-AF65-F5344CB8AC3E}">
        <p14:creationId xmlns:p14="http://schemas.microsoft.com/office/powerpoint/2010/main" val="199781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lt-LT" dirty="0" smtClean="0"/>
              <a:t>Priemonės:</a:t>
            </a:r>
            <a:endParaRPr lang="ru-RU" dirty="0"/>
          </a:p>
        </p:txBody>
      </p:sp>
      <p:sp>
        <p:nvSpPr>
          <p:cNvPr id="3" name="Объект 2"/>
          <p:cNvSpPr>
            <a:spLocks noGrp="1"/>
          </p:cNvSpPr>
          <p:nvPr>
            <p:ph idx="1"/>
          </p:nvPr>
        </p:nvSpPr>
        <p:spPr/>
        <p:txBody>
          <a:bodyPr/>
          <a:lstStyle/>
          <a:p>
            <a:r>
              <a:rPr lang="lt-LT" dirty="0" smtClean="0"/>
              <a:t>Siūlas</a:t>
            </a:r>
          </a:p>
          <a:p>
            <a:r>
              <a:rPr lang="lt-LT" dirty="0" smtClean="0"/>
              <a:t>Žvakė</a:t>
            </a:r>
          </a:p>
          <a:p>
            <a:r>
              <a:rPr lang="lt-LT" dirty="0" smtClean="0"/>
              <a:t>Popierinė spiralė</a:t>
            </a:r>
            <a:endParaRPr lang="lt-LT" dirty="0"/>
          </a:p>
        </p:txBody>
      </p:sp>
    </p:spTree>
    <p:extLst>
      <p:ext uri="{BB962C8B-B14F-4D97-AF65-F5344CB8AC3E}">
        <p14:creationId xmlns:p14="http://schemas.microsoft.com/office/powerpoint/2010/main" val="367405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2440344" y="519503"/>
            <a:ext cx="8094573" cy="6070929"/>
          </a:xfrm>
        </p:spPr>
      </p:pic>
    </p:spTree>
    <p:extLst>
      <p:ext uri="{BB962C8B-B14F-4D97-AF65-F5344CB8AC3E}">
        <p14:creationId xmlns:p14="http://schemas.microsoft.com/office/powerpoint/2010/main" val="265236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lt-LT" dirty="0" smtClean="0"/>
              <a:t>Darbo eiga</a:t>
            </a:r>
            <a:endParaRPr lang="ru-RU" dirty="0"/>
          </a:p>
        </p:txBody>
      </p:sp>
      <p:sp>
        <p:nvSpPr>
          <p:cNvPr id="3" name="Объект 2"/>
          <p:cNvSpPr>
            <a:spLocks noGrp="1"/>
          </p:cNvSpPr>
          <p:nvPr>
            <p:ph idx="1"/>
          </p:nvPr>
        </p:nvSpPr>
        <p:spPr/>
        <p:txBody>
          <a:bodyPr/>
          <a:lstStyle/>
          <a:p>
            <a:pPr marL="0" indent="0">
              <a:buNone/>
            </a:pPr>
            <a:r>
              <a:rPr lang="ru-RU" dirty="0" smtClean="0"/>
              <a:t>1</a:t>
            </a:r>
            <a:r>
              <a:rPr lang="en-US" dirty="0" smtClean="0"/>
              <a:t>. </a:t>
            </a:r>
            <a:r>
              <a:rPr lang="lt-LT" dirty="0" smtClean="0"/>
              <a:t>Iš poperiaus</a:t>
            </a:r>
            <a:r>
              <a:rPr lang="en-US" dirty="0" smtClean="0"/>
              <a:t> </a:t>
            </a:r>
            <a:r>
              <a:rPr lang="lt-LT" dirty="0" smtClean="0"/>
              <a:t>iškerpame spiralę pagal schemą.</a:t>
            </a:r>
          </a:p>
          <a:p>
            <a:pPr marL="0" indent="0">
              <a:buNone/>
            </a:pPr>
            <a:r>
              <a:rPr lang="lt-LT" dirty="0" smtClean="0"/>
              <a:t>2. Pradėdame ją laikyti virš ugnies.</a:t>
            </a:r>
            <a:endParaRPr lang="ru-RU" dirty="0"/>
          </a:p>
        </p:txBody>
      </p:sp>
      <p:pic>
        <p:nvPicPr>
          <p:cNvPr id="5" name="Рисунок 4"/>
          <p:cNvPicPr>
            <a:picLocks noChangeAspect="1"/>
          </p:cNvPicPr>
          <p:nvPr/>
        </p:nvPicPr>
        <p:blipFill>
          <a:blip r:embed="rId2"/>
          <a:stretch>
            <a:fillRect/>
          </a:stretch>
        </p:blipFill>
        <p:spPr>
          <a:xfrm>
            <a:off x="3597953" y="4842442"/>
            <a:ext cx="1134654" cy="905733"/>
          </a:xfrm>
          <a:prstGeom prst="rect">
            <a:avLst/>
          </a:prstGeom>
        </p:spPr>
      </p:pic>
      <p:pic>
        <p:nvPicPr>
          <p:cNvPr id="6" name="Рисунок 5"/>
          <p:cNvPicPr>
            <a:picLocks noChangeAspect="1"/>
          </p:cNvPicPr>
          <p:nvPr/>
        </p:nvPicPr>
        <p:blipFill>
          <a:blip r:embed="rId3"/>
          <a:stretch>
            <a:fillRect/>
          </a:stretch>
        </p:blipFill>
        <p:spPr>
          <a:xfrm>
            <a:off x="687388" y="3983784"/>
            <a:ext cx="2732535" cy="2623051"/>
          </a:xfrm>
          <a:prstGeom prst="rect">
            <a:avLst/>
          </a:prstGeom>
          <a:ln>
            <a:solidFill>
              <a:schemeClr val="tx1"/>
            </a:solidFill>
          </a:ln>
        </p:spPr>
      </p:pic>
      <p:pic>
        <p:nvPicPr>
          <p:cNvPr id="7" name="Рисунок 6"/>
          <p:cNvPicPr>
            <a:picLocks noChangeAspect="1"/>
          </p:cNvPicPr>
          <p:nvPr/>
        </p:nvPicPr>
        <p:blipFill rotWithShape="1">
          <a:blip r:embed="rId4" cstate="print">
            <a:extLst>
              <a:ext uri="{28A0092B-C50C-407E-A947-70E740481C1C}">
                <a14:useLocalDpi xmlns:a14="http://schemas.microsoft.com/office/drawing/2010/main" val="0"/>
              </a:ext>
            </a:extLst>
          </a:blip>
          <a:srcRect l="30402" r="-1"/>
          <a:stretch/>
        </p:blipFill>
        <p:spPr>
          <a:xfrm rot="5400000">
            <a:off x="5076023" y="3857025"/>
            <a:ext cx="2623051" cy="2953823"/>
          </a:xfrm>
          <a:prstGeom prst="rect">
            <a:avLst/>
          </a:prstGeom>
        </p:spPr>
      </p:pic>
      <p:pic>
        <p:nvPicPr>
          <p:cNvPr id="8" name="Рисунок 7"/>
          <p:cNvPicPr>
            <a:picLocks noChangeAspect="1"/>
          </p:cNvPicPr>
          <p:nvPr/>
        </p:nvPicPr>
        <p:blipFill>
          <a:blip r:embed="rId5"/>
          <a:stretch>
            <a:fillRect/>
          </a:stretch>
        </p:blipFill>
        <p:spPr>
          <a:xfrm>
            <a:off x="8039414" y="4859908"/>
            <a:ext cx="1133954" cy="908383"/>
          </a:xfrm>
          <a:prstGeom prst="rect">
            <a:avLst/>
          </a:prstGeom>
        </p:spPr>
      </p:pic>
      <p:pic>
        <p:nvPicPr>
          <p:cNvPr id="9" name="Рисунок 8"/>
          <p:cNvPicPr>
            <a:picLocks noChangeAspect="1"/>
          </p:cNvPicPr>
          <p:nvPr/>
        </p:nvPicPr>
        <p:blipFill rotWithShape="1">
          <a:blip r:embed="rId6" cstate="print">
            <a:extLst>
              <a:ext uri="{28A0092B-C50C-407E-A947-70E740481C1C}">
                <a14:useLocalDpi xmlns:a14="http://schemas.microsoft.com/office/drawing/2010/main" val="0"/>
              </a:ext>
            </a:extLst>
          </a:blip>
          <a:srcRect t="19378"/>
          <a:stretch/>
        </p:blipFill>
        <p:spPr>
          <a:xfrm>
            <a:off x="9348322" y="3983784"/>
            <a:ext cx="2515942" cy="2661678"/>
          </a:xfrm>
          <a:prstGeom prst="rect">
            <a:avLst/>
          </a:prstGeom>
        </p:spPr>
      </p:pic>
    </p:spTree>
    <p:extLst>
      <p:ext uri="{BB962C8B-B14F-4D97-AF65-F5344CB8AC3E}">
        <p14:creationId xmlns:p14="http://schemas.microsoft.com/office/powerpoint/2010/main" val="321609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childTnLst>
                                </p:cTn>
                              </p:par>
                            </p:childTnLst>
                          </p:cTn>
                        </p:par>
                        <p:par>
                          <p:cTn id="19" fill="hold">
                            <p:stCondLst>
                              <p:cond delay="30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35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par>
                          <p:cTn id="27" fill="hold">
                            <p:stCondLst>
                              <p:cond delay="45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5000"/>
                            </p:stCondLst>
                            <p:childTnLst>
                              <p:par>
                                <p:cTn id="32" presetID="10" presetClass="entr" presetSubtype="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38450" y="536621"/>
            <a:ext cx="8915400" cy="467933"/>
          </a:xfrm>
        </p:spPr>
        <p:txBody>
          <a:bodyPr/>
          <a:lstStyle/>
          <a:p>
            <a:pPr marL="0" indent="0" algn="ctr">
              <a:buNone/>
            </a:pPr>
            <a:r>
              <a:rPr lang="lt-LT" dirty="0" smtClean="0"/>
              <a:t>Spiralė pradėjo suktis:</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0423" y="1146221"/>
            <a:ext cx="3111455" cy="5531476"/>
          </a:xfrm>
          <a:prstGeom prst="rect">
            <a:avLst/>
          </a:prstGeom>
        </p:spPr>
      </p:pic>
    </p:spTree>
    <p:extLst>
      <p:ext uri="{BB962C8B-B14F-4D97-AF65-F5344CB8AC3E}">
        <p14:creationId xmlns:p14="http://schemas.microsoft.com/office/powerpoint/2010/main" val="28453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443806"/>
            <a:ext cx="8911687" cy="1280890"/>
          </a:xfrm>
        </p:spPr>
        <p:txBody>
          <a:bodyPr/>
          <a:lstStyle/>
          <a:p>
            <a:pPr algn="ctr"/>
            <a:r>
              <a:rPr lang="lt-LT" dirty="0" smtClean="0"/>
              <a:t>Išvada</a:t>
            </a:r>
            <a:endParaRPr lang="ru-RU" dirty="0"/>
          </a:p>
        </p:txBody>
      </p:sp>
      <p:sp>
        <p:nvSpPr>
          <p:cNvPr id="5" name="Объект 4"/>
          <p:cNvSpPr>
            <a:spLocks noGrp="1"/>
          </p:cNvSpPr>
          <p:nvPr>
            <p:ph idx="1"/>
          </p:nvPr>
        </p:nvSpPr>
        <p:spPr>
          <a:xfrm>
            <a:off x="2589212" y="1931831"/>
            <a:ext cx="8915400" cy="4723543"/>
          </a:xfrm>
        </p:spPr>
        <p:txBody>
          <a:bodyPr/>
          <a:lstStyle/>
          <a:p>
            <a:pPr marL="0" indent="0">
              <a:buNone/>
            </a:pPr>
            <a:r>
              <a:rPr lang="lt-LT" dirty="0" smtClean="0"/>
              <a:t>Spiralė pradėjo judėti, nes ją suka oro srautai, kylantys nuo žvakės.</a:t>
            </a: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2767" y="2377223"/>
            <a:ext cx="2942286" cy="4278151"/>
          </a:xfrm>
          <a:prstGeom prst="rect">
            <a:avLst/>
          </a:prstGeom>
        </p:spPr>
      </p:pic>
    </p:spTree>
    <p:extLst>
      <p:ext uri="{BB962C8B-B14F-4D97-AF65-F5344CB8AC3E}">
        <p14:creationId xmlns:p14="http://schemas.microsoft.com/office/powerpoint/2010/main" val="354329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3832" y="2723366"/>
            <a:ext cx="8911687" cy="1280890"/>
          </a:xfrm>
        </p:spPr>
        <p:txBody>
          <a:bodyPr>
            <a:normAutofit/>
          </a:bodyPr>
          <a:lstStyle/>
          <a:p>
            <a:pPr algn="ctr"/>
            <a:r>
              <a:rPr lang="lt-LT" sz="6000" dirty="0" smtClean="0">
                <a:hlinkClick r:id="rId2"/>
              </a:rPr>
              <a:t>Vaizdo įrašas</a:t>
            </a:r>
            <a:endParaRPr lang="ru-RU" sz="6000" dirty="0"/>
          </a:p>
        </p:txBody>
      </p:sp>
    </p:spTree>
    <p:extLst>
      <p:ext uri="{BB962C8B-B14F-4D97-AF65-F5344CB8AC3E}">
        <p14:creationId xmlns:p14="http://schemas.microsoft.com/office/powerpoint/2010/main" val="356334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67922" y="2658972"/>
            <a:ext cx="8911687" cy="1280890"/>
          </a:xfrm>
        </p:spPr>
        <p:txBody>
          <a:bodyPr>
            <a:normAutofit/>
          </a:bodyPr>
          <a:lstStyle/>
          <a:p>
            <a:pPr algn="ctr"/>
            <a:r>
              <a:rPr lang="lt-LT" sz="4400" dirty="0"/>
              <a:t>Klausimynas</a:t>
            </a:r>
            <a:endParaRPr lang="ru-RU" sz="4400" dirty="0"/>
          </a:p>
        </p:txBody>
      </p:sp>
    </p:spTree>
    <p:extLst>
      <p:ext uri="{BB962C8B-B14F-4D97-AF65-F5344CB8AC3E}">
        <p14:creationId xmlns:p14="http://schemas.microsoft.com/office/powerpoint/2010/main" val="402336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lt-LT" sz="2400" dirty="0" smtClean="0"/>
              <a:t>1</a:t>
            </a:r>
            <a:r>
              <a:rPr lang="lt-LT" sz="2400" dirty="0" smtClean="0">
                <a:solidFill>
                  <a:schemeClr val="tx1"/>
                </a:solidFill>
              </a:rPr>
              <a:t>. Kas yra konvekcija?</a:t>
            </a:r>
          </a:p>
          <a:p>
            <a:pPr marL="0" indent="0">
              <a:buNone/>
            </a:pPr>
            <a:endParaRPr lang="lt-LT" sz="2400" dirty="0">
              <a:solidFill>
                <a:schemeClr val="tx1"/>
              </a:solidFill>
            </a:endParaRPr>
          </a:p>
          <a:p>
            <a:pPr marL="0" indent="0">
              <a:buNone/>
            </a:pPr>
            <a:r>
              <a:rPr lang="lt-LT" sz="2400" dirty="0" smtClean="0">
                <a:solidFill>
                  <a:schemeClr val="accent1">
                    <a:lumMod val="75000"/>
                  </a:schemeClr>
                </a:solidFill>
              </a:rPr>
              <a:t>Atsakymas:</a:t>
            </a:r>
          </a:p>
          <a:p>
            <a:pPr marL="0" indent="0">
              <a:buNone/>
            </a:pPr>
            <a:r>
              <a:rPr lang="lt-LT" sz="2400" dirty="0">
                <a:solidFill>
                  <a:schemeClr val="tx1"/>
                </a:solidFill>
              </a:rPr>
              <a:t>Konvekcija tai yra šilumos perdavimas skysčių ar dujų srautais.</a:t>
            </a:r>
          </a:p>
          <a:p>
            <a:pPr marL="0" indent="0">
              <a:buNone/>
            </a:pPr>
            <a:endParaRPr lang="lt-LT" dirty="0"/>
          </a:p>
          <a:p>
            <a:pPr marL="0" indent="0">
              <a:buNone/>
            </a:pPr>
            <a:endParaRPr lang="ru-RU" dirty="0"/>
          </a:p>
        </p:txBody>
      </p:sp>
    </p:spTree>
    <p:extLst>
      <p:ext uri="{BB962C8B-B14F-4D97-AF65-F5344CB8AC3E}">
        <p14:creationId xmlns:p14="http://schemas.microsoft.com/office/powerpoint/2010/main" val="295492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66486" y="1571222"/>
            <a:ext cx="8915400" cy="4301363"/>
          </a:xfrm>
        </p:spPr>
        <p:txBody>
          <a:bodyPr>
            <a:normAutofit/>
          </a:bodyPr>
          <a:lstStyle/>
          <a:p>
            <a:pPr marL="0" indent="0">
              <a:buNone/>
            </a:pPr>
            <a:r>
              <a:rPr lang="ru-RU" sz="2400" dirty="0" smtClean="0">
                <a:solidFill>
                  <a:schemeClr val="tx1"/>
                </a:solidFill>
              </a:rPr>
              <a:t>2</a:t>
            </a:r>
            <a:r>
              <a:rPr lang="lt-LT" sz="2400" dirty="0" smtClean="0">
                <a:solidFill>
                  <a:schemeClr val="tx1"/>
                </a:solidFill>
              </a:rPr>
              <a:t>.</a:t>
            </a:r>
            <a:r>
              <a:rPr lang="ru-RU" sz="2400" dirty="0" smtClean="0">
                <a:solidFill>
                  <a:schemeClr val="tx1"/>
                </a:solidFill>
              </a:rPr>
              <a:t> </a:t>
            </a:r>
            <a:r>
              <a:rPr lang="lt-LT" sz="2400" dirty="0" smtClean="0">
                <a:solidFill>
                  <a:schemeClr val="tx1"/>
                </a:solidFill>
              </a:rPr>
              <a:t>Kodėl šildymo radiatoriai paprastai statomi po langais?</a:t>
            </a:r>
          </a:p>
          <a:p>
            <a:pPr marL="0" indent="0">
              <a:buNone/>
            </a:pPr>
            <a:endParaRPr lang="lt-LT" sz="2400" dirty="0" smtClean="0"/>
          </a:p>
          <a:p>
            <a:pPr marL="0" indent="0">
              <a:buNone/>
            </a:pPr>
            <a:r>
              <a:rPr lang="lt-LT" sz="2400" dirty="0" smtClean="0">
                <a:solidFill>
                  <a:schemeClr val="accent1">
                    <a:lumMod val="75000"/>
                  </a:schemeClr>
                </a:solidFill>
              </a:rPr>
              <a:t>Atsakymas:</a:t>
            </a:r>
          </a:p>
          <a:p>
            <a:pPr marL="0" indent="0">
              <a:buNone/>
            </a:pPr>
            <a:r>
              <a:rPr lang="lt-LT" sz="2400" dirty="0" smtClean="0">
                <a:solidFill>
                  <a:schemeClr val="tx1"/>
                </a:solidFill>
              </a:rPr>
              <a:t>Patalpose </a:t>
            </a:r>
            <a:r>
              <a:rPr lang="lt-LT" sz="2400" dirty="0">
                <a:solidFill>
                  <a:schemeClr val="tx1"/>
                </a:solidFill>
              </a:rPr>
              <a:t>oro sildymas vyksta dėl laisvosios konvekcijos. Šaltas oras turi mažesni tanki, nei šiltas ir todėl jis leidžiasi žemyn, kur šildysis </a:t>
            </a:r>
            <a:r>
              <a:rPr lang="lt-LT" sz="2400" dirty="0" smtClean="0">
                <a:solidFill>
                  <a:schemeClr val="tx1"/>
                </a:solidFill>
              </a:rPr>
              <a:t>radiatoriumis.</a:t>
            </a:r>
            <a:endParaRPr lang="ru-RU" sz="2400" dirty="0">
              <a:solidFill>
                <a:schemeClr val="tx1"/>
              </a:solidFill>
            </a:endParaRPr>
          </a:p>
        </p:txBody>
      </p:sp>
    </p:spTree>
    <p:extLst>
      <p:ext uri="{BB962C8B-B14F-4D97-AF65-F5344CB8AC3E}">
        <p14:creationId xmlns:p14="http://schemas.microsoft.com/office/powerpoint/2010/main" val="214539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sz="2400" dirty="0">
                <a:solidFill>
                  <a:schemeClr val="tx1"/>
                </a:solidFill>
              </a:rPr>
              <a:t>3</a:t>
            </a:r>
            <a:r>
              <a:rPr lang="lt-LT" sz="2400" dirty="0" smtClean="0">
                <a:solidFill>
                  <a:schemeClr val="tx1"/>
                </a:solidFill>
              </a:rPr>
              <a:t>. Kokiose agregatinėse būsenose negali vykti konvekcija?</a:t>
            </a:r>
          </a:p>
          <a:p>
            <a:pPr marL="0" indent="0">
              <a:buNone/>
            </a:pPr>
            <a:endParaRPr lang="lt-LT" sz="2400" dirty="0"/>
          </a:p>
          <a:p>
            <a:pPr marL="0" indent="0">
              <a:buNone/>
            </a:pPr>
            <a:r>
              <a:rPr lang="lt-LT" sz="2400" dirty="0" smtClean="0">
                <a:solidFill>
                  <a:schemeClr val="accent1">
                    <a:lumMod val="75000"/>
                  </a:schemeClr>
                </a:solidFill>
              </a:rPr>
              <a:t>Atsakymas: </a:t>
            </a:r>
          </a:p>
          <a:p>
            <a:pPr marL="0" indent="0">
              <a:buNone/>
            </a:pPr>
            <a:r>
              <a:rPr lang="lt-LT" sz="2400" dirty="0" smtClean="0">
                <a:solidFill>
                  <a:schemeClr val="tx1"/>
                </a:solidFill>
              </a:rPr>
              <a:t>Kietose.</a:t>
            </a:r>
          </a:p>
          <a:p>
            <a:pPr marL="0" indent="0">
              <a:buNone/>
            </a:pPr>
            <a:endParaRPr lang="ru-RU" dirty="0"/>
          </a:p>
        </p:txBody>
      </p:sp>
    </p:spTree>
    <p:extLst>
      <p:ext uri="{BB962C8B-B14F-4D97-AF65-F5344CB8AC3E}">
        <p14:creationId xmlns:p14="http://schemas.microsoft.com/office/powerpoint/2010/main" val="344313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sz="2400" dirty="0">
                <a:solidFill>
                  <a:schemeClr val="tx1"/>
                </a:solidFill>
              </a:rPr>
              <a:t>4</a:t>
            </a:r>
            <a:r>
              <a:rPr lang="lt-LT" dirty="0" smtClean="0">
                <a:solidFill>
                  <a:schemeClr val="tx1"/>
                </a:solidFill>
              </a:rPr>
              <a:t>. </a:t>
            </a:r>
            <a:r>
              <a:rPr lang="lt-LT" sz="2400" dirty="0" smtClean="0">
                <a:solidFill>
                  <a:schemeClr val="tx1"/>
                </a:solidFill>
              </a:rPr>
              <a:t>Kada burlaiviams patogiau</a:t>
            </a:r>
            <a:r>
              <a:rPr lang="lt-LT" sz="2400" dirty="0">
                <a:solidFill>
                  <a:schemeClr val="tx1"/>
                </a:solidFill>
              </a:rPr>
              <a:t> įplaukti į </a:t>
            </a:r>
            <a:r>
              <a:rPr lang="lt-LT" sz="2400" dirty="0" smtClean="0">
                <a:solidFill>
                  <a:schemeClr val="tx1"/>
                </a:solidFill>
              </a:rPr>
              <a:t>uostą</a:t>
            </a:r>
            <a:r>
              <a:rPr lang="en-US" sz="2400" dirty="0" smtClean="0">
                <a:solidFill>
                  <a:schemeClr val="tx1"/>
                </a:solidFill>
              </a:rPr>
              <a:t>: </a:t>
            </a:r>
            <a:r>
              <a:rPr lang="lt-LT" sz="2400" dirty="0" smtClean="0">
                <a:solidFill>
                  <a:schemeClr val="tx1"/>
                </a:solidFill>
              </a:rPr>
              <a:t>dieną arba naktį?</a:t>
            </a:r>
          </a:p>
          <a:p>
            <a:pPr marL="0" indent="0">
              <a:buNone/>
            </a:pPr>
            <a:endParaRPr lang="lt-LT" sz="2400" dirty="0"/>
          </a:p>
          <a:p>
            <a:pPr marL="0" indent="0">
              <a:buNone/>
            </a:pPr>
            <a:r>
              <a:rPr lang="lt-LT" sz="2400" dirty="0" smtClean="0">
                <a:solidFill>
                  <a:schemeClr val="accent1">
                    <a:lumMod val="75000"/>
                  </a:schemeClr>
                </a:solidFill>
              </a:rPr>
              <a:t>Atsakymas:</a:t>
            </a:r>
          </a:p>
          <a:p>
            <a:pPr marL="0" indent="0">
              <a:buNone/>
            </a:pPr>
            <a:r>
              <a:rPr lang="lt-LT" sz="2400" dirty="0" smtClean="0">
                <a:solidFill>
                  <a:schemeClr val="tx1"/>
                </a:solidFill>
              </a:rPr>
              <a:t>Diena, nes vėjas pučia į kranto pusę.</a:t>
            </a:r>
            <a:endParaRPr lang="ru-RU" sz="2400" dirty="0">
              <a:solidFill>
                <a:schemeClr val="tx1"/>
              </a:solidFill>
            </a:endParaRPr>
          </a:p>
        </p:txBody>
      </p:sp>
    </p:spTree>
    <p:extLst>
      <p:ext uri="{BB962C8B-B14F-4D97-AF65-F5344CB8AC3E}">
        <p14:creationId xmlns:p14="http://schemas.microsoft.com/office/powerpoint/2010/main" val="200571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89212" y="2060620"/>
            <a:ext cx="8915400" cy="3850602"/>
          </a:xfrm>
        </p:spPr>
        <p:txBody>
          <a:bodyPr>
            <a:normAutofit/>
          </a:bodyPr>
          <a:lstStyle/>
          <a:p>
            <a:pPr marL="0" indent="0">
              <a:buNone/>
            </a:pPr>
            <a:r>
              <a:rPr lang="ru-RU" sz="2400" dirty="0">
                <a:solidFill>
                  <a:schemeClr val="tx1"/>
                </a:solidFill>
              </a:rPr>
              <a:t>5</a:t>
            </a:r>
            <a:r>
              <a:rPr lang="lt-LT" sz="2400" dirty="0" smtClean="0">
                <a:solidFill>
                  <a:schemeClr val="tx1"/>
                </a:solidFill>
              </a:rPr>
              <a:t>. Koks konvekcijos rūšys maišymą šaukšteliu vykdant?</a:t>
            </a:r>
          </a:p>
          <a:p>
            <a:pPr marL="0" indent="0">
              <a:buNone/>
            </a:pPr>
            <a:endParaRPr lang="lt-LT" sz="2400" dirty="0"/>
          </a:p>
          <a:p>
            <a:pPr marL="0" indent="0">
              <a:buNone/>
            </a:pPr>
            <a:r>
              <a:rPr lang="lt-LT" sz="2400" dirty="0" smtClean="0">
                <a:solidFill>
                  <a:schemeClr val="accent1">
                    <a:lumMod val="75000"/>
                  </a:schemeClr>
                </a:solidFill>
              </a:rPr>
              <a:t>Atsakymas:</a:t>
            </a:r>
          </a:p>
          <a:p>
            <a:pPr marL="0" indent="0">
              <a:buNone/>
            </a:pPr>
            <a:r>
              <a:rPr lang="lt-LT" sz="2400" dirty="0" smtClean="0">
                <a:solidFill>
                  <a:schemeClr val="tx1"/>
                </a:solidFill>
              </a:rPr>
              <a:t>Priverstinė.</a:t>
            </a:r>
            <a:endParaRPr lang="ru-RU" sz="2400" dirty="0">
              <a:solidFill>
                <a:schemeClr val="tx1"/>
              </a:solidFill>
            </a:endParaRPr>
          </a:p>
        </p:txBody>
      </p:sp>
    </p:spTree>
    <p:extLst>
      <p:ext uri="{BB962C8B-B14F-4D97-AF65-F5344CB8AC3E}">
        <p14:creationId xmlns:p14="http://schemas.microsoft.com/office/powerpoint/2010/main" val="53116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ru-RU" sz="2400" dirty="0">
                <a:solidFill>
                  <a:schemeClr val="tx1"/>
                </a:solidFill>
              </a:rPr>
              <a:t>6</a:t>
            </a:r>
            <a:r>
              <a:rPr lang="lt-LT" sz="2400" dirty="0" smtClean="0"/>
              <a:t>. </a:t>
            </a:r>
            <a:r>
              <a:rPr lang="lt-LT" sz="2400" dirty="0" smtClean="0">
                <a:solidFill>
                  <a:schemeClr val="tx1"/>
                </a:solidFill>
              </a:rPr>
              <a:t>Kokia jėga aiškina konvekciją?</a:t>
            </a:r>
          </a:p>
          <a:p>
            <a:pPr marL="0" indent="0">
              <a:buNone/>
            </a:pPr>
            <a:endParaRPr lang="lt-LT" sz="2400" dirty="0"/>
          </a:p>
          <a:p>
            <a:pPr marL="0" indent="0">
              <a:buNone/>
            </a:pPr>
            <a:r>
              <a:rPr lang="lt-LT" sz="2400" dirty="0" smtClean="0">
                <a:solidFill>
                  <a:schemeClr val="accent1">
                    <a:lumMod val="75000"/>
                  </a:schemeClr>
                </a:solidFill>
              </a:rPr>
              <a:t>Atsakymas:</a:t>
            </a:r>
          </a:p>
          <a:p>
            <a:pPr marL="0" indent="0">
              <a:buNone/>
            </a:pPr>
            <a:r>
              <a:rPr lang="lt-LT" sz="2400" dirty="0" smtClean="0">
                <a:solidFill>
                  <a:schemeClr val="tx1"/>
                </a:solidFill>
              </a:rPr>
              <a:t>Archimedo jėga.</a:t>
            </a:r>
            <a:endParaRPr lang="ru-RU" sz="2400" dirty="0">
              <a:solidFill>
                <a:schemeClr val="tx1"/>
              </a:solidFill>
            </a:endParaRPr>
          </a:p>
        </p:txBody>
      </p:sp>
    </p:spTree>
    <p:extLst>
      <p:ext uri="{BB962C8B-B14F-4D97-AF65-F5344CB8AC3E}">
        <p14:creationId xmlns:p14="http://schemas.microsoft.com/office/powerpoint/2010/main" val="146921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ru-RU" sz="2400" dirty="0">
                <a:solidFill>
                  <a:schemeClr val="tx1"/>
                </a:solidFill>
              </a:rPr>
              <a:t>7</a:t>
            </a:r>
            <a:r>
              <a:rPr lang="lt-LT" sz="2400" dirty="0" smtClean="0">
                <a:solidFill>
                  <a:schemeClr val="tx1"/>
                </a:solidFill>
              </a:rPr>
              <a:t>. Kur patalpose oro temperatūra aukštesnė?</a:t>
            </a:r>
          </a:p>
          <a:p>
            <a:pPr marL="0" indent="0">
              <a:buNone/>
            </a:pPr>
            <a:endParaRPr lang="lt-LT" sz="2400" dirty="0"/>
          </a:p>
          <a:p>
            <a:pPr marL="0" indent="0">
              <a:buNone/>
            </a:pPr>
            <a:r>
              <a:rPr lang="lt-LT" sz="2400" dirty="0" smtClean="0">
                <a:solidFill>
                  <a:schemeClr val="accent1">
                    <a:lumMod val="75000"/>
                  </a:schemeClr>
                </a:solidFill>
              </a:rPr>
              <a:t>Atsakymas:</a:t>
            </a:r>
          </a:p>
          <a:p>
            <a:pPr marL="0" indent="0">
              <a:buNone/>
            </a:pPr>
            <a:r>
              <a:rPr lang="lt-LT" sz="2400" dirty="0" smtClean="0">
                <a:solidFill>
                  <a:schemeClr val="tx1"/>
                </a:solidFill>
              </a:rPr>
              <a:t>Prie lubų, nes šiltas oras kyla į viršų.</a:t>
            </a:r>
            <a:endParaRPr lang="ru-RU" sz="2400" dirty="0">
              <a:solidFill>
                <a:schemeClr val="tx1"/>
              </a:solidFill>
            </a:endParaRPr>
          </a:p>
        </p:txBody>
      </p:sp>
    </p:spTree>
    <p:extLst>
      <p:ext uri="{BB962C8B-B14F-4D97-AF65-F5344CB8AC3E}">
        <p14:creationId xmlns:p14="http://schemas.microsoft.com/office/powerpoint/2010/main" val="923939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ru-RU" sz="2400" dirty="0">
                <a:solidFill>
                  <a:schemeClr val="tx1"/>
                </a:solidFill>
              </a:rPr>
              <a:t>8</a:t>
            </a:r>
            <a:r>
              <a:rPr lang="lt-LT" sz="2400" dirty="0" smtClean="0">
                <a:solidFill>
                  <a:schemeClr val="tx1"/>
                </a:solidFill>
              </a:rPr>
              <a:t>. Kodėl šiltas oras kyla aukštyn?</a:t>
            </a:r>
          </a:p>
          <a:p>
            <a:pPr marL="0" indent="0">
              <a:buNone/>
            </a:pPr>
            <a:endParaRPr lang="lt-LT" sz="2400" dirty="0">
              <a:solidFill>
                <a:schemeClr val="tx1"/>
              </a:solidFill>
            </a:endParaRPr>
          </a:p>
          <a:p>
            <a:pPr marL="0" indent="0">
              <a:buNone/>
            </a:pPr>
            <a:r>
              <a:rPr lang="lt-LT" sz="2400" dirty="0" smtClean="0">
                <a:solidFill>
                  <a:schemeClr val="accent1">
                    <a:lumMod val="75000"/>
                  </a:schemeClr>
                </a:solidFill>
              </a:rPr>
              <a:t>Atsakymas:</a:t>
            </a:r>
          </a:p>
          <a:p>
            <a:pPr marL="0" indent="0">
              <a:buNone/>
            </a:pPr>
            <a:r>
              <a:rPr lang="lt-LT" sz="2400" dirty="0" smtClean="0">
                <a:solidFill>
                  <a:schemeClr val="tx1"/>
                </a:solidFill>
              </a:rPr>
              <a:t>Nes jo tankis mažėja.</a:t>
            </a:r>
            <a:endParaRPr lang="ru-RU" sz="2400" dirty="0">
              <a:solidFill>
                <a:schemeClr val="tx1"/>
              </a:solidFill>
            </a:endParaRPr>
          </a:p>
        </p:txBody>
      </p:sp>
    </p:spTree>
    <p:extLst>
      <p:ext uri="{BB962C8B-B14F-4D97-AF65-F5344CB8AC3E}">
        <p14:creationId xmlns:p14="http://schemas.microsoft.com/office/powerpoint/2010/main" val="60358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ru-RU" sz="2400" dirty="0" smtClean="0">
                <a:solidFill>
                  <a:schemeClr val="tx1"/>
                </a:solidFill>
              </a:rPr>
              <a:t>9.</a:t>
            </a:r>
            <a:r>
              <a:rPr lang="en-US" sz="2400" dirty="0" smtClean="0">
                <a:solidFill>
                  <a:schemeClr val="tx1"/>
                </a:solidFill>
              </a:rPr>
              <a:t> </a:t>
            </a:r>
            <a:r>
              <a:rPr lang="lt-LT" sz="2400" dirty="0" smtClean="0">
                <a:solidFill>
                  <a:schemeClr val="tx1"/>
                </a:solidFill>
              </a:rPr>
              <a:t>Kuo skiriasi priverstinė ir laisvoji konvekcija?</a:t>
            </a:r>
          </a:p>
          <a:p>
            <a:pPr marL="0" indent="0">
              <a:buNone/>
            </a:pPr>
            <a:endParaRPr lang="lt-LT" sz="2400" dirty="0">
              <a:solidFill>
                <a:schemeClr val="tx1"/>
              </a:solidFill>
            </a:endParaRPr>
          </a:p>
          <a:p>
            <a:pPr marL="0" indent="0">
              <a:buNone/>
            </a:pPr>
            <a:r>
              <a:rPr lang="lt-LT" sz="2400" dirty="0" smtClean="0">
                <a:solidFill>
                  <a:schemeClr val="accent1">
                    <a:lumMod val="75000"/>
                  </a:schemeClr>
                </a:solidFill>
              </a:rPr>
              <a:t>Atsakymas:</a:t>
            </a:r>
          </a:p>
          <a:p>
            <a:pPr marL="0" indent="0">
              <a:buNone/>
            </a:pPr>
            <a:r>
              <a:rPr lang="lt-LT" sz="2400" dirty="0" smtClean="0">
                <a:solidFill>
                  <a:schemeClr val="tx1"/>
                </a:solidFill>
              </a:rPr>
              <a:t>Laisvoji atsiranda šildant netolygiai, o priverstinė </a:t>
            </a:r>
            <a:r>
              <a:rPr lang="lt-LT" sz="2400" dirty="0">
                <a:solidFill>
                  <a:schemeClr val="tx1"/>
                </a:solidFill>
              </a:rPr>
              <a:t>dėl kokio nors išorinio </a:t>
            </a:r>
            <a:r>
              <a:rPr lang="lt-LT" sz="2400" dirty="0" smtClean="0">
                <a:solidFill>
                  <a:schemeClr val="tx1"/>
                </a:solidFill>
              </a:rPr>
              <a:t>poveikio.</a:t>
            </a:r>
            <a:endParaRPr lang="ru-RU" sz="2400" dirty="0">
              <a:solidFill>
                <a:schemeClr val="tx1"/>
              </a:solidFill>
            </a:endParaRPr>
          </a:p>
        </p:txBody>
      </p:sp>
    </p:spTree>
    <p:extLst>
      <p:ext uri="{BB962C8B-B14F-4D97-AF65-F5344CB8AC3E}">
        <p14:creationId xmlns:p14="http://schemas.microsoft.com/office/powerpoint/2010/main" val="88266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en-US" sz="2400" dirty="0" smtClean="0">
                <a:solidFill>
                  <a:schemeClr val="tx1"/>
                </a:solidFill>
              </a:rPr>
              <a:t>10. </a:t>
            </a:r>
            <a:r>
              <a:rPr lang="lt-LT" sz="2400" dirty="0" smtClean="0">
                <a:solidFill>
                  <a:schemeClr val="tx1"/>
                </a:solidFill>
              </a:rPr>
              <a:t>Kaip naktį pučia vėjas prie jūros?</a:t>
            </a:r>
          </a:p>
          <a:p>
            <a:pPr marL="0" indent="0">
              <a:buNone/>
            </a:pPr>
            <a:endParaRPr lang="lt-LT" sz="2400" dirty="0">
              <a:solidFill>
                <a:schemeClr val="tx1"/>
              </a:solidFill>
            </a:endParaRPr>
          </a:p>
          <a:p>
            <a:pPr marL="0" indent="0">
              <a:buNone/>
            </a:pPr>
            <a:r>
              <a:rPr lang="lt-LT" sz="2400" dirty="0" smtClean="0">
                <a:solidFill>
                  <a:schemeClr val="accent1">
                    <a:lumMod val="75000"/>
                  </a:schemeClr>
                </a:solidFill>
              </a:rPr>
              <a:t>Atsakymas:</a:t>
            </a:r>
          </a:p>
          <a:p>
            <a:pPr marL="0" indent="0">
              <a:buNone/>
            </a:pPr>
            <a:r>
              <a:rPr lang="lt-LT" sz="2400" dirty="0">
                <a:solidFill>
                  <a:schemeClr val="tx1"/>
                </a:solidFill>
              </a:rPr>
              <a:t>V</a:t>
            </a:r>
            <a:r>
              <a:rPr lang="pt-BR" sz="2400" dirty="0" smtClean="0">
                <a:solidFill>
                  <a:schemeClr val="tx1"/>
                </a:solidFill>
              </a:rPr>
              <a:t>ėjas </a:t>
            </a:r>
            <a:r>
              <a:rPr lang="pt-BR" sz="2400" dirty="0">
                <a:solidFill>
                  <a:schemeClr val="tx1"/>
                </a:solidFill>
              </a:rPr>
              <a:t>pučia nuo sausumos vandens </a:t>
            </a:r>
            <a:r>
              <a:rPr lang="pt-BR" sz="2400" dirty="0" smtClean="0">
                <a:solidFill>
                  <a:schemeClr val="tx1"/>
                </a:solidFill>
              </a:rPr>
              <a:t>link</a:t>
            </a:r>
            <a:r>
              <a:rPr lang="lt-LT" sz="2400" dirty="0" smtClean="0">
                <a:solidFill>
                  <a:schemeClr val="tx1"/>
                </a:solidFill>
              </a:rPr>
              <a:t>.</a:t>
            </a:r>
            <a:endParaRPr lang="ru-RU" sz="2400" dirty="0">
              <a:solidFill>
                <a:schemeClr val="tx1"/>
              </a:solidFill>
            </a:endParaRPr>
          </a:p>
        </p:txBody>
      </p:sp>
    </p:spTree>
    <p:extLst>
      <p:ext uri="{BB962C8B-B14F-4D97-AF65-F5344CB8AC3E}">
        <p14:creationId xmlns:p14="http://schemas.microsoft.com/office/powerpoint/2010/main" val="393501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96711" y="495322"/>
            <a:ext cx="8911687" cy="1075901"/>
          </a:xfrm>
        </p:spPr>
        <p:txBody>
          <a:bodyPr/>
          <a:lstStyle/>
          <a:p>
            <a:pPr algn="ctr"/>
            <a:r>
              <a:rPr lang="lt-LT" dirty="0" smtClean="0"/>
              <a:t>Literatūra</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956" y="1700011"/>
            <a:ext cx="3527370" cy="4320862"/>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8363" y="1700011"/>
            <a:ext cx="3200802" cy="4612921"/>
          </a:xfrm>
          <a:prstGeom prst="rect">
            <a:avLst/>
          </a:prstGeom>
        </p:spPr>
      </p:pic>
    </p:spTree>
    <p:extLst>
      <p:ext uri="{BB962C8B-B14F-4D97-AF65-F5344CB8AC3E}">
        <p14:creationId xmlns:p14="http://schemas.microsoft.com/office/powerpoint/2010/main" val="393476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61764" y="2812789"/>
            <a:ext cx="7188186" cy="1200329"/>
          </a:xfrm>
          <a:prstGeom prst="rect">
            <a:avLst/>
          </a:prstGeom>
          <a:noFill/>
        </p:spPr>
        <p:txBody>
          <a:bodyPr wrap="none" lIns="91440" tIns="45720" rIns="91440" bIns="45720">
            <a:spAutoFit/>
          </a:bodyPr>
          <a:lstStyle/>
          <a:p>
            <a:pPr algn="ctr"/>
            <a:r>
              <a:rPr lang="lt-LT" sz="7200" b="0" cap="none" spc="0" dirty="0" smtClean="0">
                <a:ln w="0"/>
                <a:solidFill>
                  <a:schemeClr val="tx1"/>
                </a:solidFill>
                <a:effectLst>
                  <a:outerShdw blurRad="38100" dist="19050" dir="2700000" algn="tl" rotWithShape="0">
                    <a:schemeClr val="dk1">
                      <a:alpha val="40000"/>
                    </a:schemeClr>
                  </a:outerShdw>
                </a:effectLst>
              </a:rPr>
              <a:t>Ačiū už d</a:t>
            </a:r>
            <a:r>
              <a:rPr lang="lt-LT" sz="7200" dirty="0" smtClean="0">
                <a:ln w="0"/>
                <a:effectLst>
                  <a:outerShdw blurRad="38100" dist="19050" dir="2700000" algn="tl" rotWithShape="0">
                    <a:schemeClr val="dk1">
                      <a:alpha val="40000"/>
                    </a:schemeClr>
                  </a:outerShdw>
                </a:effectLst>
              </a:rPr>
              <a:t>ė</a:t>
            </a:r>
            <a:r>
              <a:rPr lang="lt-LT" sz="7200" b="0" cap="none" spc="0" dirty="0" smtClean="0">
                <a:ln w="0"/>
                <a:solidFill>
                  <a:schemeClr val="tx1"/>
                </a:solidFill>
                <a:effectLst>
                  <a:outerShdw blurRad="38100" dist="19050" dir="2700000" algn="tl" rotWithShape="0">
                    <a:schemeClr val="dk1">
                      <a:alpha val="40000"/>
                    </a:schemeClr>
                  </a:outerShdw>
                </a:effectLst>
              </a:rPr>
              <a:t>m</a:t>
            </a:r>
            <a:r>
              <a:rPr lang="en-US" sz="7200" b="0" cap="none" spc="0" dirty="0" smtClean="0">
                <a:ln w="0"/>
                <a:solidFill>
                  <a:schemeClr val="tx1"/>
                </a:solidFill>
                <a:effectLst>
                  <a:outerShdw blurRad="38100" dist="19050" dir="2700000" algn="tl" rotWithShape="0">
                    <a:schemeClr val="dk1">
                      <a:alpha val="40000"/>
                    </a:schemeClr>
                  </a:outerShdw>
                </a:effectLst>
              </a:rPr>
              <a:t>e</a:t>
            </a:r>
            <a:r>
              <a:rPr lang="lt-LT" sz="7200" b="0" cap="none" spc="0" dirty="0" smtClean="0">
                <a:ln w="0"/>
                <a:solidFill>
                  <a:schemeClr val="tx1"/>
                </a:solidFill>
                <a:effectLst>
                  <a:outerShdw blurRad="38100" dist="19050" dir="2700000" algn="tl" rotWithShape="0">
                    <a:schemeClr val="dk1">
                      <a:alpha val="40000"/>
                    </a:schemeClr>
                  </a:outerShdw>
                </a:effectLst>
              </a:rPr>
              <a:t>sį</a:t>
            </a:r>
            <a:r>
              <a:rPr lang="ru-RU" sz="7200" b="0" cap="none" spc="0" dirty="0" smtClean="0">
                <a:ln w="0"/>
                <a:solidFill>
                  <a:schemeClr val="tx1"/>
                </a:solidFill>
                <a:effectLst>
                  <a:outerShdw blurRad="38100" dist="19050" dir="2700000" algn="tl" rotWithShape="0">
                    <a:schemeClr val="dk1">
                      <a:alpha val="40000"/>
                    </a:schemeClr>
                  </a:outerShdw>
                </a:effectLst>
              </a:rPr>
              <a:t>!</a:t>
            </a:r>
            <a:endParaRPr lang="ru-RU" sz="72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1939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2606</TotalTime>
  <Words>430</Words>
  <Application>Microsoft Office PowerPoint</Application>
  <PresentationFormat>Широкоэкранный</PresentationFormat>
  <Paragraphs>113</Paragraphs>
  <Slides>35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35</vt:i4>
      </vt:variant>
    </vt:vector>
  </HeadingPairs>
  <TitlesOfParts>
    <vt:vector size="39" baseType="lpstr">
      <vt:lpstr>Arial</vt:lpstr>
      <vt:lpstr>Century Gothic</vt:lpstr>
      <vt:lpstr>Wingdings 3</vt:lpstr>
      <vt:lpstr>Легкий дым</vt:lpstr>
      <vt:lpstr>Konvekcija</vt:lpstr>
      <vt:lpstr>Turinys</vt:lpstr>
      <vt:lpstr>Konvekcijos apibrėžimas</vt:lpstr>
      <vt:lpstr>Презентация PowerPoint</vt:lpstr>
      <vt:lpstr>Konvekcijos rūšys</vt:lpstr>
      <vt:lpstr>Konvekcija gyvenime</vt:lpstr>
      <vt:lpstr>Konvekcija gyvenime</vt:lpstr>
      <vt:lpstr>Konvekcija gyvenime</vt:lpstr>
      <vt:lpstr>Bandymas „Konvekcija vanenyje“</vt:lpstr>
      <vt:lpstr>Priemonės:</vt:lpstr>
      <vt:lpstr>Презентация PowerPoint</vt:lpstr>
      <vt:lpstr>Darbo eiga</vt:lpstr>
      <vt:lpstr>Презентация PowerPoint</vt:lpstr>
      <vt:lpstr>Išvada</vt:lpstr>
      <vt:lpstr>Vaizdo įrašas</vt:lpstr>
      <vt:lpstr>Bandymas „Konvekcija ore“</vt:lpstr>
      <vt:lpstr>Priemonės:</vt:lpstr>
      <vt:lpstr>Презентация PowerPoint</vt:lpstr>
      <vt:lpstr>Darbo eiga</vt:lpstr>
      <vt:lpstr>Презентация PowerPoint</vt:lpstr>
      <vt:lpstr>Išvada</vt:lpstr>
      <vt:lpstr>Vaizdo įrašas</vt:lpstr>
      <vt:lpstr>Klausimynas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Literatūra</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Konvekcija</dc:title>
  <dc:creator>Yulia Karelova</dc:creator>
  <cp:lastModifiedBy>Yulia Karelova</cp:lastModifiedBy>
  <cp:revision>79</cp:revision>
  <dcterms:created xsi:type="dcterms:W3CDTF">2016-03-31T16:28:56Z</dcterms:created>
  <dcterms:modified xsi:type="dcterms:W3CDTF">2016-04-04T14:23:30Z</dcterms:modified>
</cp:coreProperties>
</file>