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5" r:id="rId1"/>
  </p:sldMasterIdLst>
  <p:sldIdLst>
    <p:sldId id="256" r:id="rId2"/>
    <p:sldId id="257" r:id="rId3"/>
    <p:sldId id="264" r:id="rId4"/>
    <p:sldId id="258" r:id="rId5"/>
    <p:sldId id="259" r:id="rId6"/>
    <p:sldId id="260" r:id="rId7"/>
    <p:sldId id="282" r:id="rId8"/>
    <p:sldId id="283" r:id="rId9"/>
    <p:sldId id="261" r:id="rId10"/>
    <p:sldId id="289" r:id="rId11"/>
    <p:sldId id="266" r:id="rId12"/>
    <p:sldId id="267" r:id="rId13"/>
    <p:sldId id="271" r:id="rId14"/>
    <p:sldId id="262" r:id="rId15"/>
    <p:sldId id="265" r:id="rId16"/>
    <p:sldId id="263" r:id="rId17"/>
    <p:sldId id="285" r:id="rId18"/>
    <p:sldId id="286" r:id="rId19"/>
    <p:sldId id="287" r:id="rId20"/>
    <p:sldId id="288" r:id="rId21"/>
    <p:sldId id="268" r:id="rId22"/>
    <p:sldId id="272" r:id="rId23"/>
    <p:sldId id="273" r:id="rId24"/>
    <p:sldId id="274" r:id="rId25"/>
    <p:sldId id="275" r:id="rId26"/>
    <p:sldId id="276" r:id="rId27"/>
    <p:sldId id="277" r:id="rId28"/>
    <p:sldId id="278" r:id="rId29"/>
    <p:sldId id="279" r:id="rId30"/>
    <p:sldId id="280" r:id="rId31"/>
    <p:sldId id="281" r:id="rId32"/>
    <p:sldId id="284"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709" autoAdjust="0"/>
  </p:normalViewPr>
  <p:slideViewPr>
    <p:cSldViewPr>
      <p:cViewPr varScale="1">
        <p:scale>
          <a:sx n="80" d="100"/>
          <a:sy n="80" d="100"/>
        </p:scale>
        <p:origin x="-96" y="-576"/>
      </p:cViewPr>
      <p:guideLst>
        <p:guide orient="horz" pos="2160"/>
        <p:guide pos="3840"/>
      </p:guideLst>
    </p:cSldViewPr>
  </p:slideViewPr>
  <p:outlineViewPr>
    <p:cViewPr>
      <p:scale>
        <a:sx n="33" d="100"/>
        <a:sy n="33" d="100"/>
      </p:scale>
      <p:origin x="0" y="1386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lt-LT"/>
              <a:t>Spustelėję redag. ruoš. pavad. stilių</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pPr/>
              <a:t>3/20/2016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327726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urinys ir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2344256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lt-LT"/>
              <a:t>Spustelėję redag. ruoš. pavad. stilių</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9796027F-7875-4030-9381-8BD8C4F21935}" type="datetimeFigureOut">
              <a:rPr lang="en-US" dirty="0"/>
              <a:pPr/>
              <a:t>3/20/2016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350193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pPr/>
              <a:t>3/20/2016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624142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 ruoš. pavad. stilių</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pPr/>
              <a:t>3/20/2016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326532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255592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884162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lt-LT"/>
              <a:t>Spustelėję redag. ruoš. pavad. stilių</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7" name="Date Placeholder 4"/>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265825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Date Placeholder 4"/>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2870224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Date Placeholder 4"/>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1497145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lt-LT"/>
              <a:t>Spustelėję redag. ruoš. pavad. stilių</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4" name="Date Placeholder 3"/>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404520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lt-LT"/>
              <a:t>Spustelėję redag. ruoš. pavad. stilių</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lt-LT"/>
              <a:t>Redaguoti šablono teksto stilius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4" name="Date Placeholder 3"/>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03722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lt-LT"/>
              <a:t>Spustelėję redag. ruoš. pavad. stilių</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Redaguoti šablono teksto stilius</a:t>
            </a:r>
          </a:p>
        </p:txBody>
      </p:sp>
      <p:sp>
        <p:nvSpPr>
          <p:cNvPr id="4" name="Date Placeholder 3"/>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3688439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lt-LT"/>
              <a:t>Spustelėję redag. ruoš. pavad. stilių</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71726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lt-LT"/>
              <a:t>Spustelėję redag. ruoš. pavad. stilių</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Redaguoti šablono teksto stilius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Redaguoti šablono teksto stilius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705201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nchor="t" anchorCtr="0"/>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905997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lt-LT"/>
              <a:t>Spustelėję redag. ruoš. pavad. stilių</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pPr/>
              <a:t>3/20/2016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pPr/>
              <a:t>‹#›</a:t>
            </a:fld>
            <a:endParaRPr lang="en-US" dirty="0"/>
          </a:p>
        </p:txBody>
      </p:sp>
    </p:spTree>
    <p:extLst>
      <p:ext uri="{BB962C8B-B14F-4D97-AF65-F5344CB8AC3E}">
        <p14:creationId xmlns:p14="http://schemas.microsoft.com/office/powerpoint/2010/main" val="2672321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lt-LT"/>
              <a:t>Spustelėję redag. ruoš. pavad. stilių</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pPr/>
              <a:t>3/20/2016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pPr/>
              <a:t>‹#›</a:t>
            </a:fld>
            <a:endParaRPr lang="en-US" dirty="0"/>
          </a:p>
        </p:txBody>
      </p:sp>
    </p:spTree>
    <p:extLst>
      <p:ext uri="{BB962C8B-B14F-4D97-AF65-F5344CB8AC3E}">
        <p14:creationId xmlns:p14="http://schemas.microsoft.com/office/powerpoint/2010/main" val="1328113424"/>
      </p:ext>
    </p:extLst>
  </p:cSld>
  <p:clrMap bg1="dk1" tx1="lt1" bg2="dk2" tx2="lt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 id="2147483802"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iliustruotasismokslas.lt/?PublicationId=EF415DCC-244D-44AF-A80C-0251A011E334&amp;SiteId=D988D823-101C-4568-83D7-F0078DC178E0" TargetMode="External"/><Relationship Id="rId2" Type="http://schemas.openxmlformats.org/officeDocument/2006/relationships/hyperlink" Target="https://lt.m.wikipedia.org/wiki/Lydymasis" TargetMode="External"/><Relationship Id="rId1" Type="http://schemas.openxmlformats.org/officeDocument/2006/relationships/slideLayout" Target="../slideLayouts/slideLayout2.xml"/><Relationship Id="rId5" Type="http://schemas.openxmlformats.org/officeDocument/2006/relationships/hyperlink" Target="http://m.technologijos.lt/cat/1/article/S-17938" TargetMode="External"/><Relationship Id="rId4" Type="http://schemas.openxmlformats.org/officeDocument/2006/relationships/hyperlink" Target="http://m.delfi.lt/grynas/gamta/article.php?id=5533296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381000" y="228600"/>
            <a:ext cx="11125200" cy="2541395"/>
          </a:xfrm>
        </p:spPr>
        <p:txBody>
          <a:bodyPr/>
          <a:lstStyle/>
          <a:p>
            <a:pPr algn="ct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r>
              <a:rPr lang="lt-LT" sz="3200" dirty="0">
                <a:latin typeface="Arial" panose="020B0604020202020204" pitchFamily="34" charset="0"/>
                <a:cs typeface="Arial" panose="020B0604020202020204" pitchFamily="34" charset="0"/>
              </a:rPr>
              <a:t>Elektrėnų sav. Semeliškių gimnazija</a:t>
            </a:r>
            <a:br>
              <a:rPr lang="lt-LT" sz="3200" dirty="0">
                <a:latin typeface="Arial" panose="020B0604020202020204" pitchFamily="34" charset="0"/>
                <a:cs typeface="Arial" panose="020B0604020202020204" pitchFamily="34" charset="0"/>
              </a:rPr>
            </a:br>
            <a:br>
              <a:rPr lang="lt-LT" sz="3200" dirty="0">
                <a:latin typeface="Arial" panose="020B0604020202020204" pitchFamily="34" charset="0"/>
                <a:cs typeface="Arial" panose="020B0604020202020204" pitchFamily="34" charset="0"/>
              </a:rPr>
            </a:br>
            <a:r>
              <a:rPr lang="lt-LT" sz="6600" dirty="0">
                <a:latin typeface="Arial" panose="020B0604020202020204" pitchFamily="34" charset="0"/>
                <a:cs typeface="Arial" panose="020B0604020202020204" pitchFamily="34" charset="0"/>
              </a:rPr>
              <a:t>Lydymasis</a:t>
            </a:r>
            <a:br>
              <a:rPr lang="lt-LT" dirty="0"/>
            </a:br>
            <a:r>
              <a:rPr lang="lt-LT" sz="3600" dirty="0">
                <a:latin typeface="Arial" panose="020B0604020202020204" pitchFamily="34" charset="0"/>
                <a:cs typeface="Arial" panose="020B0604020202020204" pitchFamily="34" charset="0"/>
              </a:rPr>
              <a:t>Konkursas “Fizikos bandymai aplink mus 2016“</a:t>
            </a:r>
            <a:endParaRPr lang="lt-LT" dirty="0">
              <a:latin typeface="Arial" panose="020B0604020202020204" pitchFamily="34" charset="0"/>
              <a:cs typeface="Arial" panose="020B0604020202020204" pitchFamily="34" charset="0"/>
            </a:endParaRPr>
          </a:p>
        </p:txBody>
      </p:sp>
      <p:sp>
        <p:nvSpPr>
          <p:cNvPr id="3" name="Antrinis pavadinimas 2"/>
          <p:cNvSpPr>
            <a:spLocks noGrp="1"/>
          </p:cNvSpPr>
          <p:nvPr>
            <p:ph type="subTitle" idx="1"/>
          </p:nvPr>
        </p:nvSpPr>
        <p:spPr>
          <a:xfrm>
            <a:off x="152400" y="2759109"/>
            <a:ext cx="11887200" cy="3946491"/>
          </a:xfrm>
        </p:spPr>
        <p:txBody>
          <a:bodyPr>
            <a:normAutofit/>
          </a:bodyPr>
          <a:lstStyle/>
          <a:p>
            <a:pPr algn="l"/>
            <a:endParaRPr lang="lt-LT" dirty="0"/>
          </a:p>
          <a:p>
            <a:pPr algn="ctr"/>
            <a:endParaRPr lang="lt-LT" dirty="0"/>
          </a:p>
          <a:p>
            <a:pPr algn="ctr"/>
            <a:endParaRPr lang="lt-LT"/>
          </a:p>
          <a:p>
            <a:r>
              <a:rPr lang="lt-LT">
                <a:latin typeface="Arial" panose="020B0604020202020204" pitchFamily="34" charset="0"/>
                <a:cs typeface="Arial" panose="020B0604020202020204" pitchFamily="34" charset="0"/>
              </a:rPr>
              <a:t>                                                                       Darba atliko 9 klasės mokinys  Mantas Šareika</a:t>
            </a:r>
          </a:p>
          <a:p>
            <a:r>
              <a:rPr lang="lt-LT">
                <a:latin typeface="Arial" panose="020B0604020202020204" pitchFamily="34" charset="0"/>
                <a:cs typeface="Arial" panose="020B0604020202020204" pitchFamily="34" charset="0"/>
              </a:rPr>
              <a:t>                                                                       fizikos mokytoja     </a:t>
            </a:r>
            <a:r>
              <a:rPr lang="lt-LT" dirty="0">
                <a:latin typeface="Arial" panose="020B0604020202020204" pitchFamily="34" charset="0"/>
                <a:cs typeface="Arial" panose="020B0604020202020204" pitchFamily="34" charset="0"/>
              </a:rPr>
              <a:t>Snieguolė </a:t>
            </a:r>
            <a:r>
              <a:rPr lang="lt-LT" dirty="0" err="1">
                <a:latin typeface="Arial" panose="020B0604020202020204" pitchFamily="34" charset="0"/>
                <a:cs typeface="Arial" panose="020B0604020202020204" pitchFamily="34" charset="0"/>
              </a:rPr>
              <a:t>klimovičienė</a:t>
            </a:r>
            <a:endParaRPr lang="lt-LT" dirty="0">
              <a:latin typeface="Arial" panose="020B0604020202020204" pitchFamily="34" charset="0"/>
              <a:cs typeface="Arial" panose="020B0604020202020204" pitchFamily="34" charset="0"/>
            </a:endParaRPr>
          </a:p>
          <a:p>
            <a:pPr algn="ctr"/>
            <a:endParaRPr lang="lt-LT" dirty="0">
              <a:latin typeface="Arial" panose="020B0604020202020204" pitchFamily="34" charset="0"/>
              <a:cs typeface="Arial" panose="020B0604020202020204" pitchFamily="34" charset="0"/>
            </a:endParaRPr>
          </a:p>
          <a:p>
            <a:pPr algn="ctr"/>
            <a:endParaRPr lang="lt-LT" dirty="0">
              <a:latin typeface="Arial" panose="020B0604020202020204" pitchFamily="34" charset="0"/>
              <a:cs typeface="Arial" panose="020B0604020202020204" pitchFamily="34" charset="0"/>
            </a:endParaRPr>
          </a:p>
          <a:p>
            <a:pPr algn="ctr"/>
            <a:endParaRPr lang="lt-LT" dirty="0">
              <a:latin typeface="Arial" panose="020B0604020202020204" pitchFamily="34" charset="0"/>
              <a:cs typeface="Arial" panose="020B0604020202020204" pitchFamily="34" charset="0"/>
            </a:endParaRPr>
          </a:p>
          <a:p>
            <a:pPr algn="ctr"/>
            <a:r>
              <a:rPr lang="lt-LT" dirty="0">
                <a:latin typeface="Arial" panose="020B0604020202020204" pitchFamily="34" charset="0"/>
                <a:cs typeface="Arial" panose="020B0604020202020204" pitchFamily="34" charset="0"/>
              </a:rPr>
              <a:t>2016</a:t>
            </a:r>
          </a:p>
        </p:txBody>
      </p:sp>
    </p:spTree>
    <p:extLst>
      <p:ext uri="{BB962C8B-B14F-4D97-AF65-F5344CB8AC3E}">
        <p14:creationId xmlns:p14="http://schemas.microsoft.com/office/powerpoint/2010/main" val="4159557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Arial" panose="020B0604020202020204" pitchFamily="34" charset="0"/>
                <a:cs typeface="Arial" panose="020B0604020202020204" pitchFamily="34" charset="0"/>
              </a:rPr>
              <a:t>Turinys</a:t>
            </a:r>
          </a:p>
        </p:txBody>
      </p:sp>
      <p:sp>
        <p:nvSpPr>
          <p:cNvPr id="3" name="Turinio vietos rezervavimo ženklas 2"/>
          <p:cNvSpPr>
            <a:spLocks noGrp="1"/>
          </p:cNvSpPr>
          <p:nvPr>
            <p:ph idx="1"/>
          </p:nvPr>
        </p:nvSpPr>
        <p:spPr>
          <a:xfrm>
            <a:off x="979714" y="1853248"/>
            <a:ext cx="10259786" cy="4424082"/>
          </a:xfrm>
        </p:spPr>
        <p:txBody>
          <a:bodyPr>
            <a:normAutofit/>
          </a:bodyPr>
          <a:lstStyle/>
          <a:p>
            <a:r>
              <a:rPr lang="lt-LT" sz="2800" dirty="0">
                <a:latin typeface="Arial" panose="020B0604020202020204" pitchFamily="34" charset="0"/>
                <a:cs typeface="Arial" panose="020B0604020202020204" pitchFamily="34" charset="0"/>
              </a:rPr>
              <a:t>Gamtos reiškiniai literatūroje</a:t>
            </a:r>
          </a:p>
          <a:p>
            <a:r>
              <a:rPr lang="lt-LT" sz="2800" dirty="0">
                <a:latin typeface="Arial" panose="020B0604020202020204" pitchFamily="34" charset="0"/>
                <a:cs typeface="Arial" panose="020B0604020202020204" pitchFamily="34" charset="0"/>
              </a:rPr>
              <a:t>Lydymosi sąvoka</a:t>
            </a:r>
          </a:p>
          <a:p>
            <a:r>
              <a:rPr lang="lt-LT" sz="2800" dirty="0">
                <a:latin typeface="Arial" panose="020B0604020202020204" pitchFamily="34" charset="0"/>
                <a:cs typeface="Arial" panose="020B0604020202020204" pitchFamily="34" charset="0"/>
              </a:rPr>
              <a:t>Lydymosi temperatūra</a:t>
            </a:r>
          </a:p>
          <a:p>
            <a:r>
              <a:rPr lang="lt-LT" sz="2800" dirty="0">
                <a:latin typeface="Arial" panose="020B0604020202020204" pitchFamily="34" charset="0"/>
                <a:cs typeface="Arial" panose="020B0604020202020204" pitchFamily="34" charset="0"/>
              </a:rPr>
              <a:t>Savitoji lydymosi šiluma</a:t>
            </a:r>
          </a:p>
          <a:p>
            <a:r>
              <a:rPr lang="lt-LT" sz="2800" dirty="0">
                <a:latin typeface="Arial" panose="020B0604020202020204" pitchFamily="34" charset="0"/>
                <a:cs typeface="Arial" panose="020B0604020202020204" pitchFamily="34" charset="0"/>
              </a:rPr>
              <a:t>Bandymai</a:t>
            </a: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Tai </a:t>
            </a:r>
            <a:r>
              <a:rPr lang="lt-LT" sz="2800" dirty="0">
                <a:latin typeface="Arial" panose="020B0604020202020204" pitchFamily="34" charset="0"/>
                <a:cs typeface="Arial" panose="020B0604020202020204" pitchFamily="34" charset="0"/>
              </a:rPr>
              <a:t>įdomu</a:t>
            </a:r>
          </a:p>
          <a:p>
            <a:r>
              <a:rPr lang="lt-LT" sz="2800" dirty="0">
                <a:latin typeface="Arial" panose="020B0604020202020204" pitchFamily="34" charset="0"/>
                <a:cs typeface="Arial" panose="020B0604020202020204" pitchFamily="34" charset="0"/>
              </a:rPr>
              <a:t>Testas</a:t>
            </a:r>
          </a:p>
          <a:p>
            <a:r>
              <a:rPr lang="lt-LT" sz="2800" dirty="0">
                <a:latin typeface="Arial" panose="020B0604020202020204" pitchFamily="34" charset="0"/>
                <a:cs typeface="Arial" panose="020B0604020202020204" pitchFamily="34" charset="0"/>
              </a:rPr>
              <a:t>Atsakymai</a:t>
            </a:r>
          </a:p>
        </p:txBody>
      </p:sp>
    </p:spTree>
    <p:extLst>
      <p:ext uri="{BB962C8B-B14F-4D97-AF65-F5344CB8AC3E}">
        <p14:creationId xmlns:p14="http://schemas.microsoft.com/office/powerpoint/2010/main" val="863576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4294967295"/>
          </p:nvPr>
        </p:nvSpPr>
        <p:spPr>
          <a:xfrm>
            <a:off x="408214" y="1578429"/>
            <a:ext cx="11631386" cy="4669971"/>
          </a:xfrm>
        </p:spPr>
        <p:txBody>
          <a:bodyPr>
            <a:normAutofit/>
          </a:bodyPr>
          <a:lstStyle/>
          <a:p>
            <a:pPr marL="0" indent="0">
              <a:buNone/>
            </a:pPr>
            <a:r>
              <a:rPr lang="lt-LT" sz="4000" b="1" dirty="0">
                <a:latin typeface="Arial" panose="020B0604020202020204" pitchFamily="34" charset="0"/>
                <a:cs typeface="Arial" panose="020B0604020202020204" pitchFamily="34" charset="0"/>
              </a:rPr>
              <a:t>Darbo tikslas</a:t>
            </a:r>
            <a:r>
              <a:rPr lang="lt-LT" sz="4000" dirty="0">
                <a:latin typeface="Arial" panose="020B0604020202020204" pitchFamily="34" charset="0"/>
                <a:cs typeface="Arial" panose="020B0604020202020204" pitchFamily="34" charset="0"/>
              </a:rPr>
              <a:t>: supažindinti su lydymosi reiškiniu ir lydymosi temperatūros sąvoka.</a:t>
            </a:r>
          </a:p>
        </p:txBody>
      </p:sp>
    </p:spTree>
    <p:extLst>
      <p:ext uri="{BB962C8B-B14F-4D97-AF65-F5344CB8AC3E}">
        <p14:creationId xmlns:p14="http://schemas.microsoft.com/office/powerpoint/2010/main" val="2977749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Arial" panose="020B0604020202020204" pitchFamily="34" charset="0"/>
                <a:cs typeface="Arial" panose="020B0604020202020204" pitchFamily="34" charset="0"/>
              </a:rPr>
              <a:t>Gamtos reiškiniai literatūroje</a:t>
            </a:r>
          </a:p>
        </p:txBody>
      </p:sp>
      <p:sp>
        <p:nvSpPr>
          <p:cNvPr id="3" name="Turinio vietos rezervavimo ženklas 2"/>
          <p:cNvSpPr>
            <a:spLocks noGrp="1"/>
          </p:cNvSpPr>
          <p:nvPr>
            <p:ph idx="1"/>
          </p:nvPr>
        </p:nvSpPr>
        <p:spPr>
          <a:xfrm>
            <a:off x="395741" y="1415142"/>
            <a:ext cx="11469688" cy="5252357"/>
          </a:xfrm>
        </p:spPr>
        <p:txBody>
          <a:bodyPr>
            <a:normAutofit lnSpcReduction="10000"/>
          </a:bodyPr>
          <a:lstStyle/>
          <a:p>
            <a:pPr marL="0" indent="0">
              <a:buNone/>
            </a:pPr>
            <a:r>
              <a:rPr lang="lt-LT" dirty="0">
                <a:latin typeface="Arial" panose="020B0604020202020204" pitchFamily="34" charset="0"/>
                <a:cs typeface="Arial" panose="020B0604020202020204" pitchFamily="34" charset="0"/>
              </a:rPr>
              <a:t>,,</a:t>
            </a:r>
            <a:r>
              <a:rPr lang="lt-LT" i="1" dirty="0">
                <a:latin typeface="Arial" panose="020B0604020202020204" pitchFamily="34" charset="0"/>
                <a:cs typeface="Arial" panose="020B0604020202020204" pitchFamily="34" charset="0"/>
              </a:rPr>
              <a:t>Jau saulelė vėl atkopdama budino </a:t>
            </a:r>
            <a:r>
              <a:rPr lang="lt-LT" i="1" dirty="0" err="1">
                <a:latin typeface="Arial" panose="020B0604020202020204" pitchFamily="34" charset="0"/>
                <a:cs typeface="Arial" panose="020B0604020202020204" pitchFamily="34" charset="0"/>
              </a:rPr>
              <a:t>svietą</a:t>
            </a:r>
            <a:endParaRPr lang="lt-LT" i="1" dirty="0">
              <a:latin typeface="Arial" panose="020B0604020202020204" pitchFamily="34" charset="0"/>
              <a:cs typeface="Arial" panose="020B0604020202020204" pitchFamily="34" charset="0"/>
            </a:endParaRPr>
          </a:p>
          <a:p>
            <a:pPr marL="0" indent="0">
              <a:buNone/>
            </a:pPr>
            <a:r>
              <a:rPr lang="lt-LT" i="1" dirty="0">
                <a:latin typeface="Arial" panose="020B0604020202020204" pitchFamily="34" charset="0"/>
                <a:cs typeface="Arial" panose="020B0604020202020204" pitchFamily="34" charset="0"/>
              </a:rPr>
              <a:t>Ir žiemos šaltos triūsus pargriaudama juokės.</a:t>
            </a:r>
          </a:p>
          <a:p>
            <a:pPr marL="0" indent="0">
              <a:buNone/>
            </a:pPr>
            <a:r>
              <a:rPr lang="lt-LT" i="1" dirty="0">
                <a:latin typeface="Arial" panose="020B0604020202020204" pitchFamily="34" charset="0"/>
                <a:cs typeface="Arial" panose="020B0604020202020204" pitchFamily="34" charset="0"/>
              </a:rPr>
              <a:t>Šalčių pramonės su ledais sugaišti pagavo,</a:t>
            </a:r>
          </a:p>
          <a:p>
            <a:pPr marL="0" indent="0">
              <a:buNone/>
            </a:pPr>
            <a:r>
              <a:rPr lang="lt-LT" i="1" dirty="0">
                <a:latin typeface="Arial" panose="020B0604020202020204" pitchFamily="34" charset="0"/>
                <a:cs typeface="Arial" panose="020B0604020202020204" pitchFamily="34" charset="0"/>
              </a:rPr>
              <a:t>Ir </a:t>
            </a:r>
            <a:r>
              <a:rPr lang="lt-LT" i="1" dirty="0" err="1">
                <a:latin typeface="Arial" panose="020B0604020202020204" pitchFamily="34" charset="0"/>
                <a:cs typeface="Arial" panose="020B0604020202020204" pitchFamily="34" charset="0"/>
              </a:rPr>
              <a:t>putodams</a:t>
            </a:r>
            <a:r>
              <a:rPr lang="lt-LT" i="1" dirty="0">
                <a:latin typeface="Arial" panose="020B0604020202020204" pitchFamily="34" charset="0"/>
                <a:cs typeface="Arial" panose="020B0604020202020204" pitchFamily="34" charset="0"/>
              </a:rPr>
              <a:t> </a:t>
            </a:r>
            <a:r>
              <a:rPr lang="lt-LT" i="1" dirty="0" err="1">
                <a:latin typeface="Arial" panose="020B0604020202020204" pitchFamily="34" charset="0"/>
                <a:cs typeface="Arial" panose="020B0604020202020204" pitchFamily="34" charset="0"/>
              </a:rPr>
              <a:t>sniegs</a:t>
            </a:r>
            <a:r>
              <a:rPr lang="lt-LT" i="1" dirty="0">
                <a:latin typeface="Arial" panose="020B0604020202020204" pitchFamily="34" charset="0"/>
                <a:cs typeface="Arial" panose="020B0604020202020204" pitchFamily="34" charset="0"/>
              </a:rPr>
              <a:t> visur į nieką pavirto.‘‘</a:t>
            </a:r>
          </a:p>
          <a:p>
            <a:pPr marL="0" indent="0">
              <a:buNone/>
            </a:pPr>
            <a:r>
              <a:rPr lang="lt-LT" i="1" dirty="0">
                <a:latin typeface="Arial" panose="020B0604020202020204" pitchFamily="34" charset="0"/>
                <a:cs typeface="Arial" panose="020B0604020202020204" pitchFamily="34" charset="0"/>
              </a:rPr>
              <a:t>(K. Donelaitis. Metai)</a:t>
            </a:r>
          </a:p>
          <a:p>
            <a:pPr marL="0" indent="0">
              <a:buNone/>
            </a:pPr>
            <a:r>
              <a:rPr lang="lt-LT" sz="2400" dirty="0">
                <a:latin typeface="Arial" panose="020B0604020202020204" pitchFamily="34" charset="0"/>
                <a:cs typeface="Arial" panose="020B0604020202020204" pitchFamily="34" charset="0"/>
              </a:rPr>
              <a:t>Daugelis gamtos reiškinių labai vaizdingai aprašyti literatūroje. Tą patį reiškinį rašytojai pateikia skirtingai, nusako jį gražiausiais vaizdais, teikiančiais skaitytojui estetinį pasigėrėjimą. Mokslo kalbos paskirtis kita – atskleisti gamtos reiškinių esmę, paaiškinti jų panašumą, skirtumus, priežastis. Šitaip ir mes bandysime nagrinėti medžiagų įvairių agregatinių būsenų kitimą.</a:t>
            </a:r>
          </a:p>
          <a:p>
            <a:pPr marL="0" indent="0">
              <a:buNone/>
            </a:pPr>
            <a:r>
              <a:rPr lang="lt-LT" sz="2400" dirty="0">
                <a:latin typeface="Arial" panose="020B0604020202020204" pitchFamily="34" charset="0"/>
                <a:cs typeface="Arial" panose="020B0604020202020204" pitchFamily="34" charset="0"/>
              </a:rPr>
              <a:t>K.Donelaičio poetinę fraze ,,</a:t>
            </a:r>
            <a:r>
              <a:rPr lang="lt-LT" sz="2400" dirty="0" err="1">
                <a:latin typeface="Arial" panose="020B0604020202020204" pitchFamily="34" charset="0"/>
                <a:cs typeface="Arial" panose="020B0604020202020204" pitchFamily="34" charset="0"/>
              </a:rPr>
              <a:t>putodams</a:t>
            </a:r>
            <a:r>
              <a:rPr lang="lt-LT" sz="2400" dirty="0">
                <a:latin typeface="Arial" panose="020B0604020202020204" pitchFamily="34" charset="0"/>
                <a:cs typeface="Arial" panose="020B0604020202020204" pitchFamily="34" charset="0"/>
              </a:rPr>
              <a:t> </a:t>
            </a:r>
            <a:r>
              <a:rPr lang="lt-LT" sz="2400" dirty="0" err="1">
                <a:latin typeface="Arial" panose="020B0604020202020204" pitchFamily="34" charset="0"/>
                <a:cs typeface="Arial" panose="020B0604020202020204" pitchFamily="34" charset="0"/>
              </a:rPr>
              <a:t>sniegs</a:t>
            </a:r>
            <a:r>
              <a:rPr lang="lt-LT" sz="2400" dirty="0">
                <a:latin typeface="Arial" panose="020B0604020202020204" pitchFamily="34" charset="0"/>
                <a:cs typeface="Arial" panose="020B0604020202020204" pitchFamily="34" charset="0"/>
              </a:rPr>
              <a:t> visur į nieką pavirto‘‘ suprantame kaip sniego, ledo tirpimą. O kai kalbame apie kietosios medžiagos virsmą skysta, sakome, kad medžiaga lydosi.</a:t>
            </a:r>
          </a:p>
        </p:txBody>
      </p:sp>
      <p:pic>
        <p:nvPicPr>
          <p:cNvPr id="4" name="Paveikslėlis 4"/>
          <p:cNvPicPr>
            <a:picLocks noChangeAspect="1"/>
          </p:cNvPicPr>
          <p:nvPr/>
        </p:nvPicPr>
        <p:blipFill>
          <a:blip r:embed="rId2"/>
          <a:stretch>
            <a:fillRect/>
          </a:stretch>
        </p:blipFill>
        <p:spPr>
          <a:xfrm>
            <a:off x="6130585" y="1212273"/>
            <a:ext cx="5364358" cy="2273011"/>
          </a:xfrm>
          <a:prstGeom prst="rect">
            <a:avLst/>
          </a:prstGeom>
        </p:spPr>
      </p:pic>
    </p:spTree>
    <p:extLst>
      <p:ext uri="{BB962C8B-B14F-4D97-AF65-F5344CB8AC3E}">
        <p14:creationId xmlns:p14="http://schemas.microsoft.com/office/powerpoint/2010/main" val="3059390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05565" y="208525"/>
            <a:ext cx="9404723" cy="1400530"/>
          </a:xfrm>
        </p:spPr>
        <p:txBody>
          <a:bodyPr/>
          <a:lstStyle/>
          <a:p>
            <a:pPr algn="ctr"/>
            <a:r>
              <a:rPr lang="lt-LT" b="1" dirty="0">
                <a:latin typeface="Arial" panose="020B0604020202020204" pitchFamily="34" charset="0"/>
                <a:cs typeface="Arial" panose="020B0604020202020204" pitchFamily="34" charset="0"/>
              </a:rPr>
              <a:t>Lydymosi sąvoka</a:t>
            </a:r>
          </a:p>
        </p:txBody>
      </p:sp>
      <p:sp>
        <p:nvSpPr>
          <p:cNvPr id="3" name="Turinio vietos rezervavimo ženklas 2"/>
          <p:cNvSpPr>
            <a:spLocks noGrp="1"/>
          </p:cNvSpPr>
          <p:nvPr>
            <p:ph idx="1"/>
          </p:nvPr>
        </p:nvSpPr>
        <p:spPr>
          <a:xfrm>
            <a:off x="501316" y="2052918"/>
            <a:ext cx="7439525" cy="4195481"/>
          </a:xfrm>
        </p:spPr>
        <p:txBody>
          <a:bodyPr>
            <a:normAutofit/>
          </a:bodyPr>
          <a:lstStyle/>
          <a:p>
            <a:pPr marL="0" indent="0">
              <a:buNone/>
            </a:pPr>
            <a:r>
              <a:rPr lang="lt-LT" sz="3200" b="1" i="0" dirty="0">
                <a:effectLst/>
                <a:latin typeface="Arial" panose="020B0604020202020204" pitchFamily="34" charset="0"/>
                <a:cs typeface="Arial" panose="020B0604020202020204" pitchFamily="34" charset="0"/>
              </a:rPr>
              <a:t>Lydymasis - </a:t>
            </a:r>
            <a:r>
              <a:rPr lang="lt-LT" sz="3200" i="0" dirty="0">
                <a:effectLst/>
                <a:latin typeface="Arial" panose="020B0604020202020204" pitchFamily="34" charset="0"/>
                <a:cs typeface="Arial" panose="020B0604020202020204" pitchFamily="34" charset="0"/>
              </a:rPr>
              <a:t>kietos medžiagos virsmas skysta medžiaga. </a:t>
            </a:r>
            <a:endParaRPr lang="lt-LT" sz="3200" b="1" dirty="0">
              <a:latin typeface="Arial" panose="020B0604020202020204" pitchFamily="34" charset="0"/>
              <a:cs typeface="Arial" panose="020B0604020202020204" pitchFamily="34" charset="0"/>
            </a:endParaRPr>
          </a:p>
          <a:p>
            <a:pPr marL="0" indent="0">
              <a:buNone/>
            </a:pPr>
            <a:endParaRPr lang="lt-LT" sz="3200" b="1" dirty="0"/>
          </a:p>
        </p:txBody>
      </p:sp>
      <p:pic>
        <p:nvPicPr>
          <p:cNvPr id="4" name="Paveikslėlis 4"/>
          <p:cNvPicPr>
            <a:picLocks noChangeAspect="1"/>
          </p:cNvPicPr>
          <p:nvPr/>
        </p:nvPicPr>
        <p:blipFill>
          <a:blip r:embed="rId2"/>
          <a:stretch>
            <a:fillRect/>
          </a:stretch>
        </p:blipFill>
        <p:spPr>
          <a:xfrm>
            <a:off x="8300321" y="1478426"/>
            <a:ext cx="3062811" cy="4922374"/>
          </a:xfrm>
          <a:prstGeom prst="rect">
            <a:avLst/>
          </a:prstGeom>
        </p:spPr>
      </p:pic>
    </p:spTree>
    <p:extLst>
      <p:ext uri="{BB962C8B-B14F-4D97-AF65-F5344CB8AC3E}">
        <p14:creationId xmlns:p14="http://schemas.microsoft.com/office/powerpoint/2010/main" val="2429300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000" b="1" dirty="0">
                <a:latin typeface="Arial" panose="020B0604020202020204" pitchFamily="34" charset="0"/>
                <a:cs typeface="Arial" panose="020B0604020202020204" pitchFamily="34" charset="0"/>
              </a:rPr>
              <a:t>Lydymosi temperatūra</a:t>
            </a:r>
          </a:p>
        </p:txBody>
      </p:sp>
      <p:sp>
        <p:nvSpPr>
          <p:cNvPr id="3" name="Turinio vietos rezervavimo ženklas 2"/>
          <p:cNvSpPr>
            <a:spLocks noGrp="1"/>
          </p:cNvSpPr>
          <p:nvPr>
            <p:ph idx="1"/>
          </p:nvPr>
        </p:nvSpPr>
        <p:spPr>
          <a:xfrm>
            <a:off x="236913" y="1481418"/>
            <a:ext cx="11546873" cy="4995583"/>
          </a:xfrm>
        </p:spPr>
        <p:txBody>
          <a:bodyPr>
            <a:normAutofit/>
          </a:bodyPr>
          <a:lstStyle/>
          <a:p>
            <a:pPr marL="0" indent="0">
              <a:buNone/>
            </a:pPr>
            <a:r>
              <a:rPr lang="lt-LT" sz="3100" dirty="0">
                <a:latin typeface="Arial" panose="020B0604020202020204" pitchFamily="34" charset="0"/>
                <a:cs typeface="Arial" panose="020B0604020202020204" pitchFamily="34" charset="0"/>
              </a:rPr>
              <a:t>Kad medžiaga lydytųsi, ją reikia</a:t>
            </a:r>
          </a:p>
          <a:p>
            <a:pPr marL="0" indent="0">
              <a:buNone/>
            </a:pPr>
            <a:r>
              <a:rPr lang="lt-LT" sz="3100" dirty="0">
                <a:latin typeface="Arial" panose="020B0604020202020204" pitchFamily="34" charset="0"/>
                <a:cs typeface="Arial" panose="020B0604020202020204" pitchFamily="34" charset="0"/>
              </a:rPr>
              <a:t>pakaitinti iki lydymosi temperatūros.</a:t>
            </a:r>
          </a:p>
          <a:p>
            <a:pPr marL="0" indent="0">
              <a:buNone/>
            </a:pPr>
            <a:endParaRPr lang="lt-LT" sz="3100" dirty="0">
              <a:latin typeface="Arial" panose="020B0604020202020204" pitchFamily="34" charset="0"/>
              <a:cs typeface="Arial" panose="020B0604020202020204" pitchFamily="34" charset="0"/>
            </a:endParaRPr>
          </a:p>
          <a:p>
            <a:pPr marL="0" indent="0">
              <a:buNone/>
            </a:pPr>
            <a:r>
              <a:rPr lang="lt-LT" sz="3100" dirty="0">
                <a:latin typeface="Arial" panose="020B0604020202020204" pitchFamily="34" charset="0"/>
                <a:cs typeface="Arial" panose="020B0604020202020204" pitchFamily="34" charset="0"/>
              </a:rPr>
              <a:t>Temperatūra, kurioje lydosi medžiaga, </a:t>
            </a:r>
          </a:p>
          <a:p>
            <a:pPr marL="0" indent="0">
              <a:buNone/>
            </a:pPr>
            <a:r>
              <a:rPr lang="lt-LT" sz="3100" dirty="0">
                <a:latin typeface="Arial" panose="020B0604020202020204" pitchFamily="34" charset="0"/>
                <a:cs typeface="Arial" panose="020B0604020202020204" pitchFamily="34" charset="0"/>
              </a:rPr>
              <a:t>vadinama jos </a:t>
            </a:r>
            <a:r>
              <a:rPr lang="lt-LT" sz="3100" b="1" dirty="0">
                <a:latin typeface="Arial" panose="020B0604020202020204" pitchFamily="34" charset="0"/>
                <a:cs typeface="Arial" panose="020B0604020202020204" pitchFamily="34" charset="0"/>
              </a:rPr>
              <a:t>lydymosi temperatūra</a:t>
            </a:r>
            <a:r>
              <a:rPr lang="lt-LT" sz="3100" dirty="0">
                <a:latin typeface="Arial" panose="020B0604020202020204" pitchFamily="34" charset="0"/>
                <a:cs typeface="Arial" panose="020B0604020202020204" pitchFamily="34" charset="0"/>
              </a:rPr>
              <a:t>.</a:t>
            </a:r>
          </a:p>
          <a:p>
            <a:pPr marL="0" indent="0">
              <a:buNone/>
            </a:pPr>
            <a:endParaRPr lang="lt-LT" b="1" dirty="0"/>
          </a:p>
          <a:p>
            <a:pPr marL="0" indent="0">
              <a:buNone/>
            </a:pPr>
            <a:endParaRPr lang="lt-LT" b="1" dirty="0"/>
          </a:p>
          <a:p>
            <a:pPr marL="0" indent="0">
              <a:buNone/>
            </a:pPr>
            <a:endParaRPr lang="lt-LT" b="1" dirty="0"/>
          </a:p>
          <a:p>
            <a:pPr marL="0" indent="0">
              <a:buNone/>
            </a:pPr>
            <a:endParaRPr lang="lt-LT" b="1" dirty="0"/>
          </a:p>
        </p:txBody>
      </p:sp>
      <p:sp>
        <p:nvSpPr>
          <p:cNvPr id="4" name="TextBox 3"/>
          <p:cNvSpPr txBox="1"/>
          <p:nvPr/>
        </p:nvSpPr>
        <p:spPr>
          <a:xfrm>
            <a:off x="7315200" y="1371600"/>
            <a:ext cx="4617968" cy="646331"/>
          </a:xfrm>
          <a:prstGeom prst="rect">
            <a:avLst/>
          </a:prstGeom>
          <a:noFill/>
        </p:spPr>
        <p:txBody>
          <a:bodyPr wrap="square" rtlCol="0">
            <a:spAutoFit/>
          </a:bodyPr>
          <a:lstStyle/>
          <a:p>
            <a:r>
              <a:rPr lang="lt-LT" b="1" dirty="0"/>
              <a:t>Kai kurių medžiagų lydymosi (kietėjimo)</a:t>
            </a:r>
          </a:p>
          <a:p>
            <a:r>
              <a:rPr lang="lt-LT" b="1" dirty="0"/>
              <a:t>temperatūra </a:t>
            </a:r>
            <a:endParaRPr lang="lt-LT" dirty="0"/>
          </a:p>
        </p:txBody>
      </p:sp>
      <p:pic>
        <p:nvPicPr>
          <p:cNvPr id="27650" name="Picture 2" descr="https://i.gyazo.com/72a231c474d734e505a6bd3c8a9efc89.png"/>
          <p:cNvPicPr>
            <a:picLocks noChangeAspect="1" noChangeArrowheads="1"/>
          </p:cNvPicPr>
          <p:nvPr/>
        </p:nvPicPr>
        <p:blipFill>
          <a:blip r:embed="rId2"/>
          <a:srcRect/>
          <a:stretch>
            <a:fillRect/>
          </a:stretch>
        </p:blipFill>
        <p:spPr bwMode="auto">
          <a:xfrm>
            <a:off x="7391400" y="2133600"/>
            <a:ext cx="4267200" cy="4314826"/>
          </a:xfrm>
          <a:prstGeom prst="rect">
            <a:avLst/>
          </a:prstGeom>
          <a:noFill/>
        </p:spPr>
      </p:pic>
    </p:spTree>
    <p:extLst>
      <p:ext uri="{BB962C8B-B14F-4D97-AF65-F5344CB8AC3E}">
        <p14:creationId xmlns:p14="http://schemas.microsoft.com/office/powerpoint/2010/main" val="3618581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a:latin typeface="Arial" panose="020B0604020202020204" pitchFamily="34" charset="0"/>
                <a:cs typeface="Arial" panose="020B0604020202020204" pitchFamily="34" charset="0"/>
              </a:rPr>
              <a:t>Bandymas</a:t>
            </a:r>
          </a:p>
        </p:txBody>
      </p:sp>
      <p:sp>
        <p:nvSpPr>
          <p:cNvPr id="3" name="Turinio vietos rezervavimo ženklas 2"/>
          <p:cNvSpPr>
            <a:spLocks noGrp="1"/>
          </p:cNvSpPr>
          <p:nvPr>
            <p:ph idx="1"/>
          </p:nvPr>
        </p:nvSpPr>
        <p:spPr>
          <a:xfrm>
            <a:off x="117282" y="1415143"/>
            <a:ext cx="6334353" cy="5116285"/>
          </a:xfrm>
        </p:spPr>
        <p:txBody>
          <a:bodyPr>
            <a:normAutofit/>
          </a:bodyPr>
          <a:lstStyle/>
          <a:p>
            <a:pPr marL="0" indent="0">
              <a:buNone/>
            </a:pPr>
            <a:r>
              <a:rPr lang="lt-LT" sz="3200">
                <a:latin typeface="Arial" panose="020B0604020202020204" pitchFamily="34" charset="0"/>
                <a:cs typeface="Arial" panose="020B0604020202020204" pitchFamily="34" charset="0"/>
              </a:rPr>
              <a:t>Į chemine stiklinę įdėkime ledo gabaliuką, įpilkime truputį šalto vandens ir kaitinkime.Vienodais laiko tarpais matuokime vandens temperatūrą. Pamatysime, kad ji pradės kilti tik tada,kai ištirps visas ledas. Bandymo rezultatus galime pavaizduoti grafiškai.</a:t>
            </a:r>
          </a:p>
        </p:txBody>
      </p:sp>
      <p:pic>
        <p:nvPicPr>
          <p:cNvPr id="26626" name="Picture 2" descr="https://i.gyazo.com/76e3ce2f32824131362871b17bc9d127.png"/>
          <p:cNvPicPr>
            <a:picLocks noChangeAspect="1" noChangeArrowheads="1"/>
          </p:cNvPicPr>
          <p:nvPr/>
        </p:nvPicPr>
        <p:blipFill>
          <a:blip r:embed="rId2"/>
          <a:srcRect/>
          <a:stretch>
            <a:fillRect/>
          </a:stretch>
        </p:blipFill>
        <p:spPr bwMode="auto">
          <a:xfrm>
            <a:off x="7924800" y="1600200"/>
            <a:ext cx="3429000" cy="3429000"/>
          </a:xfrm>
          <a:prstGeom prst="rect">
            <a:avLst/>
          </a:prstGeom>
          <a:noFill/>
        </p:spPr>
      </p:pic>
    </p:spTree>
    <p:extLst>
      <p:ext uri="{BB962C8B-B14F-4D97-AF65-F5344CB8AC3E}">
        <p14:creationId xmlns:p14="http://schemas.microsoft.com/office/powerpoint/2010/main" val="2926072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0169" y="392847"/>
            <a:ext cx="9836831" cy="6029724"/>
          </a:xfrm>
        </p:spPr>
        <p:txBody>
          <a:bodyPr>
            <a:noAutofit/>
          </a:bodyPr>
          <a:lstStyle/>
          <a:p>
            <a:pPr marL="0" indent="0">
              <a:buNone/>
            </a:pPr>
            <a:r>
              <a:rPr lang="lt-LT" sz="3200" u="sng" dirty="0">
                <a:latin typeface="Arial" panose="020B0604020202020204" pitchFamily="34" charset="0"/>
                <a:cs typeface="Arial" panose="020B0604020202020204" pitchFamily="34" charset="0"/>
              </a:rPr>
              <a:t>Kodėl,ledui tirpstant,kurį laiką temperatūra nekito, nors stiklinė buvo kaitinama?</a:t>
            </a:r>
          </a:p>
          <a:p>
            <a:pPr marL="0" indent="0">
              <a:buNone/>
            </a:pPr>
            <a:r>
              <a:rPr lang="lt-LT" sz="3200" dirty="0">
                <a:latin typeface="Arial" panose="020B0604020202020204" pitchFamily="34" charset="0"/>
                <a:cs typeface="Arial" panose="020B0604020202020204" pitchFamily="34" charset="0"/>
              </a:rPr>
              <a:t>Kristaluose dalelės išsidėsčiusios griežta tvarka. Šildant šių dalelių vidutinis svyravimo greitis didėja, vadinasi, didėja ir kinetinė jų energija. Pasi</a:t>
            </a:r>
            <a:r>
              <a:rPr lang="en-US" sz="3200" dirty="0">
                <a:latin typeface="Arial" panose="020B0604020202020204" pitchFamily="34" charset="0"/>
                <a:cs typeface="Arial" panose="020B0604020202020204" pitchFamily="34" charset="0"/>
              </a:rPr>
              <a:t>e</a:t>
            </a:r>
            <a:r>
              <a:rPr lang="lt-LT" sz="3200" dirty="0">
                <a:latin typeface="Arial" panose="020B0604020202020204" pitchFamily="34" charset="0"/>
                <a:cs typeface="Arial" panose="020B0604020202020204" pitchFamily="34" charset="0"/>
              </a:rPr>
              <a:t>kus lydymosi temperatūrą, ji suardo dalelių išsidėstymo tvarką ir kieta medžiaga virsta skysčiu. Energija, kurią gauna lydymosi temperatūroje kaitinama medžiaga, eikvojama kristalui suardyti. Todėl temperatūra visą lydymosi laiką nekyla. Šiluma niekur nedingsta – ji virsta kaitinamos medžiagos vidine energija.</a:t>
            </a:r>
            <a:r>
              <a:rPr lang="lt-LT" sz="3200" u="sng" dirty="0"/>
              <a:t> </a:t>
            </a:r>
          </a:p>
        </p:txBody>
      </p:sp>
    </p:spTree>
    <p:extLst>
      <p:ext uri="{BB962C8B-B14F-4D97-AF65-F5344CB8AC3E}">
        <p14:creationId xmlns:p14="http://schemas.microsoft.com/office/powerpoint/2010/main" val="1846769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38200" y="24581"/>
            <a:ext cx="9404723" cy="813619"/>
          </a:xfrm>
        </p:spPr>
        <p:txBody>
          <a:bodyPr/>
          <a:lstStyle/>
          <a:p>
            <a:pPr algn="ctr"/>
            <a:r>
              <a:rPr lang="lt-LT" dirty="0">
                <a:latin typeface="Arial" panose="020B0604020202020204" pitchFamily="34" charset="0"/>
                <a:cs typeface="Arial" panose="020B0604020202020204" pitchFamily="34" charset="0"/>
              </a:rPr>
              <a:t>Savitoji lydymosi šiluma</a:t>
            </a:r>
          </a:p>
        </p:txBody>
      </p:sp>
      <p:sp>
        <p:nvSpPr>
          <p:cNvPr id="3" name="Turinio vietos rezervavimo ženklas 2"/>
          <p:cNvSpPr>
            <a:spLocks noGrp="1"/>
          </p:cNvSpPr>
          <p:nvPr>
            <p:ph idx="1"/>
          </p:nvPr>
        </p:nvSpPr>
        <p:spPr>
          <a:xfrm>
            <a:off x="381000" y="1143001"/>
            <a:ext cx="11566071" cy="5415642"/>
          </a:xfrm>
        </p:spPr>
        <p:txBody>
          <a:bodyPr>
            <a:normAutofit/>
          </a:bodyPr>
          <a:lstStyle/>
          <a:p>
            <a:pPr marL="0" indent="0">
              <a:buNone/>
            </a:pPr>
            <a:r>
              <a:rPr lang="lt-LT" sz="2400" dirty="0"/>
              <a:t> </a:t>
            </a:r>
            <a:r>
              <a:rPr lang="lt-LT" sz="2400" dirty="0">
                <a:latin typeface="Arial" panose="020B0604020202020204" pitchFamily="34" charset="0"/>
                <a:cs typeface="Arial" panose="020B0604020202020204" pitchFamily="34" charset="0"/>
              </a:rPr>
              <a:t>Vienodos masės įvairioms kietosioms medžiagoms paversti skysčiu reikia skirtingo šilumos kiekio. </a:t>
            </a:r>
            <a:r>
              <a:rPr lang="lt-LT" sz="2400" b="1" dirty="0">
                <a:latin typeface="Arial" panose="020B0604020202020204" pitchFamily="34" charset="0"/>
                <a:cs typeface="Arial" panose="020B0604020202020204" pitchFamily="34" charset="0"/>
              </a:rPr>
              <a:t>Šilumos kiekis, kurio reikia 1 kg kietosios medžiagos paversti skysčiu jos lydymosi temperatūroje, vadinamas savitąja lydymosi šiluma. </a:t>
            </a:r>
            <a:endParaRPr lang="lt-LT" sz="2400" i="1" dirty="0">
              <a:latin typeface="Arial" panose="020B0604020202020204" pitchFamily="34" charset="0"/>
              <a:cs typeface="Arial" panose="020B0604020202020204" pitchFamily="34" charset="0"/>
            </a:endParaRPr>
          </a:p>
          <a:p>
            <a:pPr marL="0" indent="0">
              <a:buNone/>
            </a:pPr>
            <a:r>
              <a:rPr lang="lt-LT" sz="2400" dirty="0">
                <a:latin typeface="Arial" panose="020B0604020202020204" pitchFamily="34" charset="0"/>
                <a:cs typeface="Arial" panose="020B0604020202020204" pitchFamily="34" charset="0"/>
              </a:rPr>
              <a:t>        </a:t>
            </a:r>
          </a:p>
          <a:p>
            <a:pPr marL="0" indent="0">
              <a:buNone/>
            </a:pPr>
            <a:r>
              <a:rPr lang="lt-LT" sz="2400" dirty="0">
                <a:latin typeface="Arial" panose="020B0604020202020204" pitchFamily="34" charset="0"/>
                <a:cs typeface="Arial" panose="020B0604020202020204" pitchFamily="34" charset="0"/>
              </a:rPr>
              <a:t>        </a:t>
            </a:r>
            <a:r>
              <a:rPr lang="lt-LT" sz="2400" b="1" dirty="0">
                <a:latin typeface="Arial" panose="020B0604020202020204" pitchFamily="34" charset="0"/>
                <a:cs typeface="Arial" panose="020B0604020202020204" pitchFamily="34" charset="0"/>
              </a:rPr>
              <a:t>[</a:t>
            </a:r>
            <a:r>
              <a:rPr lang="el-GR" sz="2400" b="1" i="0" dirty="0">
                <a:effectLst/>
                <a:latin typeface="Arial" panose="020B0604020202020204" pitchFamily="34" charset="0"/>
                <a:cs typeface="Arial" panose="020B0604020202020204" pitchFamily="34" charset="0"/>
              </a:rPr>
              <a:t> </a:t>
            </a:r>
            <a:r>
              <a:rPr lang="el-GR" sz="2400" b="1" i="1" dirty="0">
                <a:effectLst/>
                <a:latin typeface="Arial" panose="020B0604020202020204" pitchFamily="34" charset="0"/>
                <a:cs typeface="Arial" panose="020B0604020202020204" pitchFamily="34" charset="0"/>
              </a:rPr>
              <a:t>λ</a:t>
            </a:r>
            <a:r>
              <a:rPr lang="lt-LT" sz="2400" b="1" dirty="0">
                <a:effectLst/>
                <a:latin typeface="Arial" panose="020B0604020202020204" pitchFamily="34" charset="0"/>
                <a:cs typeface="Arial" panose="020B0604020202020204" pitchFamily="34" charset="0"/>
              </a:rPr>
              <a:t>] = 1 J/kg </a:t>
            </a:r>
          </a:p>
          <a:p>
            <a:pPr marL="0" indent="0">
              <a:buNone/>
            </a:pPr>
            <a:r>
              <a:rPr lang="lt-LT" b="1" i="1" dirty="0">
                <a:latin typeface="Helvetica Neue"/>
              </a:rPr>
              <a:t>         </a:t>
            </a:r>
            <a:r>
              <a:rPr lang="lt-LT" sz="2400" b="1" i="1" dirty="0">
                <a:latin typeface="Helvetica Neue"/>
              </a:rPr>
              <a:t> </a:t>
            </a:r>
          </a:p>
          <a:p>
            <a:pPr marL="0" indent="0">
              <a:buNone/>
            </a:pPr>
            <a:endParaRPr lang="lt-LT" b="1" i="1" dirty="0">
              <a:latin typeface="Helvetica Neue"/>
            </a:endParaRPr>
          </a:p>
          <a:p>
            <a:pPr marL="0" indent="0">
              <a:buNone/>
            </a:pPr>
            <a:endParaRPr lang="lt-LT" b="1" i="1" dirty="0">
              <a:latin typeface="Helvetica Neue"/>
            </a:endParaRPr>
          </a:p>
          <a:p>
            <a:pPr marL="0" indent="0">
              <a:buNone/>
            </a:pPr>
            <a:endParaRPr lang="lt-LT" b="1" i="1" dirty="0">
              <a:latin typeface="Helvetica Neue"/>
            </a:endParaRPr>
          </a:p>
          <a:p>
            <a:pPr marL="0" indent="0">
              <a:buNone/>
            </a:pPr>
            <a:endParaRPr lang="lt-LT" b="1" i="1" dirty="0">
              <a:latin typeface="Helvetica Neue"/>
            </a:endParaRPr>
          </a:p>
          <a:p>
            <a:pPr marL="0" indent="0">
              <a:buNone/>
            </a:pPr>
            <a:endParaRPr lang="lt-LT" b="1" i="1" dirty="0">
              <a:latin typeface="Helvetica Neue"/>
            </a:endParaRPr>
          </a:p>
        </p:txBody>
      </p:sp>
      <p:sp>
        <p:nvSpPr>
          <p:cNvPr id="5" name="TextBox 4"/>
          <p:cNvSpPr txBox="1"/>
          <p:nvPr/>
        </p:nvSpPr>
        <p:spPr>
          <a:xfrm>
            <a:off x="5257800" y="2547457"/>
            <a:ext cx="7162800" cy="369332"/>
          </a:xfrm>
          <a:prstGeom prst="rect">
            <a:avLst/>
          </a:prstGeom>
          <a:noFill/>
        </p:spPr>
        <p:txBody>
          <a:bodyPr wrap="square" rtlCol="0">
            <a:spAutoFit/>
          </a:bodyPr>
          <a:lstStyle/>
          <a:p>
            <a:r>
              <a:rPr lang="lt-LT" dirty="0">
                <a:latin typeface="Arial" panose="020B0604020202020204" pitchFamily="34" charset="0"/>
                <a:cs typeface="Arial" panose="020B0604020202020204" pitchFamily="34" charset="0"/>
              </a:rPr>
              <a:t>Kai kurių medžiagų savitoji lydymosi  (kietėjimo)  šiluma</a:t>
            </a:r>
          </a:p>
        </p:txBody>
      </p:sp>
      <p:pic>
        <p:nvPicPr>
          <p:cNvPr id="24578" name="Picture 2" descr="https://i.gyazo.com/23c2ee1e83fde62abca12fd8913485a8.png"/>
          <p:cNvPicPr>
            <a:picLocks noChangeAspect="1" noChangeArrowheads="1"/>
          </p:cNvPicPr>
          <p:nvPr/>
        </p:nvPicPr>
        <p:blipFill>
          <a:blip r:embed="rId2"/>
          <a:srcRect/>
          <a:stretch>
            <a:fillRect/>
          </a:stretch>
        </p:blipFill>
        <p:spPr bwMode="auto">
          <a:xfrm>
            <a:off x="5334000" y="3048000"/>
            <a:ext cx="6096000" cy="3483429"/>
          </a:xfrm>
          <a:prstGeom prst="rect">
            <a:avLst/>
          </a:prstGeom>
          <a:noFill/>
        </p:spPr>
      </p:pic>
    </p:spTree>
    <p:extLst>
      <p:ext uri="{BB962C8B-B14F-4D97-AF65-F5344CB8AC3E}">
        <p14:creationId xmlns:p14="http://schemas.microsoft.com/office/powerpoint/2010/main" val="233598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838200"/>
            <a:ext cx="10287000" cy="3600986"/>
          </a:xfrm>
          <a:prstGeom prst="rect">
            <a:avLst/>
          </a:prstGeom>
          <a:noFill/>
        </p:spPr>
        <p:txBody>
          <a:bodyPr wrap="square" rtlCol="0">
            <a:spAutoFit/>
          </a:bodyPr>
          <a:lstStyle/>
          <a:p>
            <a:endParaRPr lang="en-US" b="1" i="1" dirty="0"/>
          </a:p>
          <a:p>
            <a:r>
              <a:rPr lang="lt-LT" sz="2400" b="1" i="1" dirty="0">
                <a:latin typeface="Arial" pitchFamily="34" charset="0"/>
                <a:cs typeface="Arial" pitchFamily="34" charset="0"/>
              </a:rPr>
              <a:t>Žinodami, kiek šilumos reikia 1 kg medžiagos išlydyti jos lydymosi temperatūroje, kai atmosferos slėgis normalus, galime apskaičiuoti šilumos kiekį </a:t>
            </a:r>
            <a:r>
              <a:rPr lang="en-US" sz="2400" b="1" i="1" dirty="0">
                <a:latin typeface="Arial" pitchFamily="34" charset="0"/>
                <a:cs typeface="Arial" pitchFamily="34" charset="0"/>
              </a:rPr>
              <a:t>Q, </a:t>
            </a:r>
            <a:r>
              <a:rPr lang="lt-LT" sz="2400" b="1" i="1" dirty="0">
                <a:latin typeface="Arial" pitchFamily="34" charset="0"/>
                <a:cs typeface="Arial" pitchFamily="34" charset="0"/>
              </a:rPr>
              <a:t>reikalingą visam tos medžiagos bet kokios masės m kūnui išklydyti: </a:t>
            </a:r>
          </a:p>
          <a:p>
            <a:endParaRPr lang="lt-LT" sz="2400" b="1" i="1" dirty="0">
              <a:latin typeface="Arial" pitchFamily="34" charset="0"/>
              <a:cs typeface="Arial" pitchFamily="34" charset="0"/>
            </a:endParaRPr>
          </a:p>
          <a:p>
            <a:endParaRPr lang="lt-LT" sz="3600" b="1" i="1" dirty="0">
              <a:latin typeface="Arial" pitchFamily="34" charset="0"/>
              <a:cs typeface="Arial" pitchFamily="34" charset="0"/>
            </a:endParaRPr>
          </a:p>
          <a:p>
            <a:pPr algn="ctr"/>
            <a:r>
              <a:rPr lang="lt-LT" sz="3600" b="1" i="1" dirty="0">
                <a:latin typeface="Arial" pitchFamily="34" charset="0"/>
                <a:cs typeface="Arial" pitchFamily="34" charset="0"/>
              </a:rPr>
              <a:t>Q=</a:t>
            </a:r>
            <a:r>
              <a:rPr lang="el-GR" sz="3600" b="1" i="1" dirty="0">
                <a:latin typeface="Arial" pitchFamily="34" charset="0"/>
                <a:cs typeface="Arial" pitchFamily="34" charset="0"/>
              </a:rPr>
              <a:t>λ</a:t>
            </a:r>
            <a:r>
              <a:rPr lang="lt-LT" sz="3600" b="1" i="1" dirty="0">
                <a:latin typeface="Arial" pitchFamily="34" charset="0"/>
                <a:cs typeface="Arial" pitchFamily="34" charset="0"/>
              </a:rPr>
              <a:t>·m</a:t>
            </a:r>
            <a:endParaRPr lang="en-US" sz="3600" b="1" i="1" dirty="0">
              <a:latin typeface="Arial" pitchFamily="34" charset="0"/>
              <a:cs typeface="Arial" pitchFamily="34"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b="1" dirty="0">
                <a:latin typeface="Arial" panose="020B0604020202020204" pitchFamily="34" charset="0"/>
                <a:cs typeface="Arial" panose="020B0604020202020204" pitchFamily="34" charset="0"/>
              </a:rPr>
              <a:t>1 Bandymas</a:t>
            </a:r>
          </a:p>
        </p:txBody>
      </p:sp>
      <p:sp>
        <p:nvSpPr>
          <p:cNvPr id="3" name="Turinio vietos rezervavimo ženklas 2"/>
          <p:cNvSpPr>
            <a:spLocks noGrp="1"/>
          </p:cNvSpPr>
          <p:nvPr>
            <p:ph idx="1"/>
          </p:nvPr>
        </p:nvSpPr>
        <p:spPr>
          <a:xfrm>
            <a:off x="836611" y="1481418"/>
            <a:ext cx="5836331" cy="4859511"/>
          </a:xfrm>
        </p:spPr>
        <p:txBody>
          <a:bodyPr>
            <a:normAutofit lnSpcReduction="10000"/>
          </a:bodyPr>
          <a:lstStyle/>
          <a:p>
            <a:pPr marL="0" indent="0">
              <a:buNone/>
            </a:pPr>
            <a:r>
              <a:rPr lang="lt-LT" sz="2800" b="1" u="sng" dirty="0">
                <a:latin typeface="Arial" panose="020B0604020202020204" pitchFamily="34" charset="0"/>
                <a:cs typeface="Arial" panose="020B0604020202020204" pitchFamily="34" charset="0"/>
              </a:rPr>
              <a:t>Priemonės</a:t>
            </a:r>
            <a:r>
              <a:rPr lang="lt-LT" sz="2800" dirty="0">
                <a:latin typeface="Arial" panose="020B0604020202020204" pitchFamily="34" charset="0"/>
                <a:cs typeface="Arial" panose="020B0604020202020204" pitchFamily="34" charset="0"/>
              </a:rPr>
              <a:t>: ledo gabalas, švino gabalas, menzūra, siūlų tinklelis, vanduo.</a:t>
            </a:r>
          </a:p>
          <a:p>
            <a:pPr marL="0" indent="0">
              <a:buNone/>
            </a:pPr>
            <a:r>
              <a:rPr lang="lt-LT" sz="2800" b="1" u="sng" dirty="0">
                <a:latin typeface="Arial" panose="020B0604020202020204" pitchFamily="34" charset="0"/>
                <a:cs typeface="Arial" panose="020B0604020202020204" pitchFamily="34" charset="0"/>
              </a:rPr>
              <a:t>Darbo eiga</a:t>
            </a:r>
            <a:r>
              <a:rPr lang="lt-LT" sz="2800" dirty="0">
                <a:latin typeface="Arial" panose="020B0604020202020204" pitchFamily="34" charset="0"/>
                <a:cs typeface="Arial" panose="020B0604020202020204" pitchFamily="34" charset="0"/>
              </a:rPr>
              <a:t>: ledą ir šviną įdėkite į tinklelį, įleiskite  į </a:t>
            </a:r>
            <a:r>
              <a:rPr lang="lt-LT" sz="2800" dirty="0" err="1">
                <a:latin typeface="Arial" panose="020B0604020202020204" pitchFamily="34" charset="0"/>
                <a:cs typeface="Arial" panose="020B0604020202020204" pitchFamily="34" charset="0"/>
              </a:rPr>
              <a:t>menzūrą</a:t>
            </a:r>
            <a:r>
              <a:rPr lang="lt-LT" sz="2800" dirty="0">
                <a:latin typeface="Arial" panose="020B0604020202020204" pitchFamily="34" charset="0"/>
                <a:cs typeface="Arial" panose="020B0604020202020204" pitchFamily="34" charset="0"/>
              </a:rPr>
              <a:t> su vandeniu. Ar pakis vandens tūris ledui ištirpus ?</a:t>
            </a:r>
          </a:p>
          <a:p>
            <a:pPr marL="0" indent="0">
              <a:buNone/>
            </a:pPr>
            <a:r>
              <a:rPr lang="lt-LT" sz="2800" b="1" u="sng" dirty="0">
                <a:latin typeface="Arial" panose="020B0604020202020204" pitchFamily="34" charset="0"/>
                <a:cs typeface="Arial" panose="020B0604020202020204" pitchFamily="34" charset="0"/>
              </a:rPr>
              <a:t>Išvada</a:t>
            </a:r>
            <a:r>
              <a:rPr lang="lt-LT" sz="2800" dirty="0">
                <a:latin typeface="Arial" panose="020B0604020202020204" pitchFamily="34" charset="0"/>
                <a:cs typeface="Arial" panose="020B0604020202020204" pitchFamily="34" charset="0"/>
              </a:rPr>
              <a:t>: ištirpus ledui, atsiradusio vandens tūris mažesnis už ledo tūrį, vandens tūris </a:t>
            </a:r>
            <a:r>
              <a:rPr lang="lt-LT" sz="2800" dirty="0" err="1">
                <a:latin typeface="Arial" panose="020B0604020202020204" pitchFamily="34" charset="0"/>
                <a:cs typeface="Arial" panose="020B0604020202020204" pitchFamily="34" charset="0"/>
              </a:rPr>
              <a:t>menzūr</a:t>
            </a:r>
            <a:r>
              <a:rPr lang="lt-LT" sz="2800" dirty="0" err="1"/>
              <a:t>oje</a:t>
            </a:r>
            <a:r>
              <a:rPr lang="lt-LT" sz="2800" dirty="0"/>
              <a:t> sumažėja.</a:t>
            </a:r>
          </a:p>
        </p:txBody>
      </p:sp>
      <p:pic>
        <p:nvPicPr>
          <p:cNvPr id="6" name="Paveikslėlis 6"/>
          <p:cNvPicPr>
            <a:picLocks noChangeAspect="1"/>
          </p:cNvPicPr>
          <p:nvPr/>
        </p:nvPicPr>
        <p:blipFill>
          <a:blip r:embed="rId2"/>
          <a:stretch>
            <a:fillRect/>
          </a:stretch>
        </p:blipFill>
        <p:spPr>
          <a:xfrm rot="5400000">
            <a:off x="7904537" y="2528519"/>
            <a:ext cx="5487302" cy="2736232"/>
          </a:xfrm>
          <a:prstGeom prst="rect">
            <a:avLst/>
          </a:prstGeom>
        </p:spPr>
      </p:pic>
      <p:pic>
        <p:nvPicPr>
          <p:cNvPr id="8" name="Paveikslėlis 8"/>
          <p:cNvPicPr>
            <a:picLocks noChangeAspect="1"/>
          </p:cNvPicPr>
          <p:nvPr/>
        </p:nvPicPr>
        <p:blipFill>
          <a:blip r:embed="rId3"/>
          <a:stretch>
            <a:fillRect/>
          </a:stretch>
        </p:blipFill>
        <p:spPr>
          <a:xfrm rot="5400000">
            <a:off x="5232855" y="2593072"/>
            <a:ext cx="5487304" cy="2607129"/>
          </a:xfrm>
          <a:prstGeom prst="rect">
            <a:avLst/>
          </a:prstGeom>
        </p:spPr>
      </p:pic>
    </p:spTree>
    <p:extLst>
      <p:ext uri="{BB962C8B-B14F-4D97-AF65-F5344CB8AC3E}">
        <p14:creationId xmlns:p14="http://schemas.microsoft.com/office/powerpoint/2010/main" val="1723206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b="1" dirty="0">
                <a:latin typeface="Arial" panose="020B0604020202020204" pitchFamily="34" charset="0"/>
                <a:cs typeface="Arial" panose="020B0604020202020204" pitchFamily="34" charset="0"/>
              </a:rPr>
              <a:t>2 Bandymas</a:t>
            </a:r>
          </a:p>
        </p:txBody>
      </p:sp>
      <p:sp>
        <p:nvSpPr>
          <p:cNvPr id="3" name="Turinio vietos rezervavimo ženklas 2"/>
          <p:cNvSpPr>
            <a:spLocks noGrp="1"/>
          </p:cNvSpPr>
          <p:nvPr>
            <p:ph idx="1"/>
          </p:nvPr>
        </p:nvSpPr>
        <p:spPr>
          <a:xfrm>
            <a:off x="609600" y="1219200"/>
            <a:ext cx="5395459" cy="5148943"/>
          </a:xfrm>
        </p:spPr>
        <p:txBody>
          <a:bodyPr>
            <a:normAutofit/>
          </a:bodyPr>
          <a:lstStyle/>
          <a:p>
            <a:pPr marL="0" indent="0">
              <a:buNone/>
            </a:pPr>
            <a:r>
              <a:rPr lang="lt-LT" sz="2800" b="1" u="sng" dirty="0">
                <a:latin typeface="Arial" panose="020B0604020202020204" pitchFamily="34" charset="0"/>
                <a:cs typeface="Arial" panose="020B0604020202020204" pitchFamily="34" charset="0"/>
              </a:rPr>
              <a:t>Priemonės</a:t>
            </a:r>
            <a:r>
              <a:rPr lang="lt-LT" sz="2800" dirty="0">
                <a:latin typeface="Arial" panose="020B0604020202020204" pitchFamily="34" charset="0"/>
                <a:cs typeface="Arial" panose="020B0604020202020204" pitchFamily="34" charset="0"/>
              </a:rPr>
              <a:t>:  </a:t>
            </a:r>
            <a:r>
              <a:rPr lang="lt-LT" sz="2800" dirty="0" err="1">
                <a:latin typeface="Arial" panose="020B0604020202020204" pitchFamily="34" charset="0"/>
                <a:cs typeface="Arial" panose="020B0604020202020204" pitchFamily="34" charset="0"/>
              </a:rPr>
              <a:t>menzūra</a:t>
            </a:r>
            <a:r>
              <a:rPr lang="lt-LT" sz="2800" dirty="0">
                <a:latin typeface="Arial" panose="020B0604020202020204" pitchFamily="34" charset="0"/>
                <a:cs typeface="Arial" panose="020B0604020202020204" pitchFamily="34" charset="0"/>
              </a:rPr>
              <a:t>, ledo gabalas, vanduo.</a:t>
            </a:r>
          </a:p>
          <a:p>
            <a:pPr marL="0" indent="0">
              <a:buNone/>
            </a:pPr>
            <a:r>
              <a:rPr lang="lt-LT" sz="2800" b="1" u="sng" dirty="0">
                <a:latin typeface="Arial" panose="020B0604020202020204" pitchFamily="34" charset="0"/>
                <a:cs typeface="Arial" panose="020B0604020202020204" pitchFamily="34" charset="0"/>
              </a:rPr>
              <a:t>Darbo eiga</a:t>
            </a:r>
            <a:r>
              <a:rPr lang="lt-LT" sz="2800" dirty="0">
                <a:latin typeface="Arial" panose="020B0604020202020204" pitchFamily="34" charset="0"/>
                <a:cs typeface="Arial" panose="020B0604020202020204" pitchFamily="34" charset="0"/>
              </a:rPr>
              <a:t>: Įdėkite ledo gabalą į </a:t>
            </a:r>
            <a:r>
              <a:rPr lang="lt-LT" sz="2800" dirty="0" err="1">
                <a:latin typeface="Arial" panose="020B0604020202020204" pitchFamily="34" charset="0"/>
                <a:cs typeface="Arial" panose="020B0604020202020204" pitchFamily="34" charset="0"/>
              </a:rPr>
              <a:t>menzūrą</a:t>
            </a:r>
            <a:r>
              <a:rPr lang="lt-LT" sz="2800" dirty="0">
                <a:latin typeface="Arial" panose="020B0604020202020204" pitchFamily="34" charset="0"/>
                <a:cs typeface="Arial" panose="020B0604020202020204" pitchFamily="34" charset="0"/>
              </a:rPr>
              <a:t> su vandeniu. Dalis ledo iškilusi iš vandens. Ar pakis vandens lygis menzūroje, ledui ištirpus?</a:t>
            </a:r>
          </a:p>
          <a:p>
            <a:pPr marL="0" indent="0">
              <a:buNone/>
            </a:pPr>
            <a:r>
              <a:rPr lang="lt-LT" sz="2800" b="1" u="sng" dirty="0">
                <a:latin typeface="Arial" panose="020B0604020202020204" pitchFamily="34" charset="0"/>
                <a:cs typeface="Arial" panose="020B0604020202020204" pitchFamily="34" charset="0"/>
              </a:rPr>
              <a:t>Išvados</a:t>
            </a:r>
            <a:r>
              <a:rPr lang="lt-LT" sz="2800" dirty="0">
                <a:latin typeface="Arial" panose="020B0604020202020204" pitchFamily="34" charset="0"/>
                <a:cs typeface="Arial" panose="020B0604020202020204" pitchFamily="34" charset="0"/>
              </a:rPr>
              <a:t>: vandens lygis nepakis. Iš ledo atsiradusio vandens tūris lygus pasinėrusio ledo dalies tūriui</a:t>
            </a:r>
            <a:r>
              <a:rPr lang="lt-LT" sz="2800" dirty="0"/>
              <a:t>.</a:t>
            </a:r>
          </a:p>
        </p:txBody>
      </p:sp>
      <p:pic>
        <p:nvPicPr>
          <p:cNvPr id="4" name="Paveikslėlis 4"/>
          <p:cNvPicPr>
            <a:picLocks noChangeAspect="1"/>
          </p:cNvPicPr>
          <p:nvPr/>
        </p:nvPicPr>
        <p:blipFill>
          <a:blip r:embed="rId2"/>
          <a:stretch>
            <a:fillRect/>
          </a:stretch>
        </p:blipFill>
        <p:spPr>
          <a:xfrm rot="5400000">
            <a:off x="5033943" y="2483852"/>
            <a:ext cx="5456350" cy="2927050"/>
          </a:xfrm>
          <a:prstGeom prst="rect">
            <a:avLst/>
          </a:prstGeom>
        </p:spPr>
      </p:pic>
      <p:pic>
        <p:nvPicPr>
          <p:cNvPr id="6" name="Paveikslėlis 6"/>
          <p:cNvPicPr>
            <a:picLocks noChangeAspect="1"/>
          </p:cNvPicPr>
          <p:nvPr/>
        </p:nvPicPr>
        <p:blipFill>
          <a:blip r:embed="rId3"/>
          <a:stretch>
            <a:fillRect/>
          </a:stretch>
        </p:blipFill>
        <p:spPr>
          <a:xfrm rot="5400000">
            <a:off x="7912498" y="2535371"/>
            <a:ext cx="5456349" cy="2824012"/>
          </a:xfrm>
          <a:prstGeom prst="rect">
            <a:avLst/>
          </a:prstGeom>
        </p:spPr>
      </p:pic>
    </p:spTree>
    <p:extLst>
      <p:ext uri="{BB962C8B-B14F-4D97-AF65-F5344CB8AC3E}">
        <p14:creationId xmlns:p14="http://schemas.microsoft.com/office/powerpoint/2010/main" val="3461183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62000" y="152400"/>
            <a:ext cx="9404723" cy="914400"/>
          </a:xfrm>
        </p:spPr>
        <p:txBody>
          <a:bodyPr/>
          <a:lstStyle/>
          <a:p>
            <a:pPr algn="ctr"/>
            <a:r>
              <a:rPr lang="en-US" b="1" dirty="0">
                <a:latin typeface="Arial" panose="020B0604020202020204" pitchFamily="34" charset="0"/>
                <a:cs typeface="Arial" panose="020B0604020202020204" pitchFamily="34" charset="0"/>
              </a:rPr>
              <a:t>3</a:t>
            </a:r>
            <a:r>
              <a:rPr lang="lt-LT" b="1" dirty="0">
                <a:latin typeface="Arial" panose="020B0604020202020204" pitchFamily="34" charset="0"/>
                <a:cs typeface="Arial" panose="020B0604020202020204" pitchFamily="34" charset="0"/>
              </a:rPr>
              <a:t> Bandymas</a:t>
            </a:r>
            <a:endParaRPr lang="lt-LT" dirty="0"/>
          </a:p>
        </p:txBody>
      </p:sp>
      <p:sp>
        <p:nvSpPr>
          <p:cNvPr id="8" name="Content Placeholder 7"/>
          <p:cNvSpPr>
            <a:spLocks noGrp="1"/>
          </p:cNvSpPr>
          <p:nvPr>
            <p:ph idx="1"/>
          </p:nvPr>
        </p:nvSpPr>
        <p:spPr>
          <a:xfrm>
            <a:off x="228600" y="1295400"/>
            <a:ext cx="6019800" cy="5943600"/>
          </a:xfrm>
        </p:spPr>
        <p:txBody>
          <a:bodyPr>
            <a:noAutofit/>
          </a:bodyPr>
          <a:lstStyle/>
          <a:p>
            <a:pPr>
              <a:buNone/>
            </a:pPr>
            <a:r>
              <a:rPr lang="lt-LT" sz="2750" b="1" u="sng" dirty="0">
                <a:latin typeface="Arial" panose="020B0604020202020204" pitchFamily="34" charset="0"/>
                <a:cs typeface="Arial" panose="020B0604020202020204" pitchFamily="34" charset="0"/>
              </a:rPr>
              <a:t>Priemonės</a:t>
            </a:r>
            <a:r>
              <a:rPr lang="lt-LT" sz="2750" dirty="0">
                <a:latin typeface="Arial" panose="020B0604020202020204" pitchFamily="34" charset="0"/>
                <a:cs typeface="Arial" panose="020B0604020202020204" pitchFamily="34" charset="0"/>
              </a:rPr>
              <a:t>: Stiklinė, ledo gabaliukas, valgomoji druska, termometras.</a:t>
            </a:r>
          </a:p>
          <a:p>
            <a:pPr>
              <a:buNone/>
            </a:pPr>
            <a:r>
              <a:rPr lang="lt-LT" sz="2750" b="1" u="sng" dirty="0">
                <a:latin typeface="Arial" panose="020B0604020202020204" pitchFamily="34" charset="0"/>
                <a:cs typeface="Arial" panose="020B0604020202020204" pitchFamily="34" charset="0"/>
              </a:rPr>
              <a:t>Darbo </a:t>
            </a:r>
            <a:r>
              <a:rPr lang="lt-LT" sz="2750" b="1" u="sng" dirty="0" err="1">
                <a:latin typeface="Arial" panose="020B0604020202020204" pitchFamily="34" charset="0"/>
                <a:cs typeface="Arial" panose="020B0604020202020204" pitchFamily="34" charset="0"/>
              </a:rPr>
              <a:t>eiga</a:t>
            </a:r>
            <a:r>
              <a:rPr lang="lt-LT" sz="2750" dirty="0" err="1">
                <a:latin typeface="Arial" panose="020B0604020202020204" pitchFamily="34" charset="0"/>
                <a:cs typeface="Arial" panose="020B0604020202020204" pitchFamily="34" charset="0"/>
              </a:rPr>
              <a:t>:Į</a:t>
            </a:r>
            <a:r>
              <a:rPr lang="lt-LT" sz="2750" dirty="0">
                <a:latin typeface="Arial" panose="020B0604020202020204" pitchFamily="34" charset="0"/>
                <a:cs typeface="Arial" panose="020B0604020202020204" pitchFamily="34" charset="0"/>
              </a:rPr>
              <a:t> stiklinę įdėkite apie </a:t>
            </a:r>
            <a:r>
              <a:rPr lang="en-US" sz="2750" dirty="0">
                <a:latin typeface="Arial" panose="020B0604020202020204" pitchFamily="34" charset="0"/>
                <a:cs typeface="Arial" panose="020B0604020202020204" pitchFamily="34" charset="0"/>
              </a:rPr>
              <a:t>100</a:t>
            </a:r>
            <a:r>
              <a:rPr lang="lt-LT" sz="2750" dirty="0">
                <a:latin typeface="Arial" panose="020B0604020202020204" pitchFamily="34" charset="0"/>
                <a:cs typeface="Arial" panose="020B0604020202020204" pitchFamily="34" charset="0"/>
              </a:rPr>
              <a:t> g ledo gabalėlių, įberti </a:t>
            </a:r>
            <a:r>
              <a:rPr lang="en-US" sz="2750" dirty="0">
                <a:latin typeface="Arial" panose="020B0604020202020204" pitchFamily="34" charset="0"/>
                <a:cs typeface="Arial" panose="020B0604020202020204" pitchFamily="34" charset="0"/>
              </a:rPr>
              <a:t>2</a:t>
            </a:r>
            <a:r>
              <a:rPr lang="lt-LT" sz="2750" dirty="0">
                <a:latin typeface="Arial" panose="020B0604020202020204" pitchFamily="34" charset="0"/>
                <a:cs typeface="Arial" panose="020B0604020202020204" pitchFamily="34" charset="0"/>
              </a:rPr>
              <a:t> šaukštus valgomosios druskos ir termometru matuokite temperatūrą. Ledas ir druska tirpsta, o temperatūra krinta. Kaip paaiškinti?</a:t>
            </a:r>
          </a:p>
          <a:p>
            <a:pPr>
              <a:buNone/>
            </a:pPr>
            <a:r>
              <a:rPr lang="lt-LT" sz="2750" b="1" u="sng" dirty="0">
                <a:latin typeface="Arial" panose="020B0604020202020204" pitchFamily="34" charset="0"/>
                <a:cs typeface="Arial" panose="020B0604020202020204" pitchFamily="34" charset="0"/>
              </a:rPr>
              <a:t>Išvados</a:t>
            </a:r>
            <a:r>
              <a:rPr lang="lt-LT" sz="2750" dirty="0">
                <a:latin typeface="Arial" panose="020B0604020202020204" pitchFamily="34" charset="0"/>
                <a:cs typeface="Arial" panose="020B0604020202020204" pitchFamily="34" charset="0"/>
              </a:rPr>
              <a:t>: tirpalo temperatūra žemesnė. Dalis vidinės energijos sunaudota druskos kristalų gardelei suardyti tirpstant.</a:t>
            </a:r>
            <a:endParaRPr lang="lt-LT" sz="2750" dirty="0"/>
          </a:p>
        </p:txBody>
      </p:sp>
      <p:pic>
        <p:nvPicPr>
          <p:cNvPr id="4" name="Paveikslėlis 4"/>
          <p:cNvPicPr>
            <a:picLocks noChangeAspect="1"/>
          </p:cNvPicPr>
          <p:nvPr/>
        </p:nvPicPr>
        <p:blipFill>
          <a:blip r:embed="rId2"/>
          <a:stretch>
            <a:fillRect/>
          </a:stretch>
        </p:blipFill>
        <p:spPr>
          <a:xfrm rot="5400000">
            <a:off x="5385706" y="2539092"/>
            <a:ext cx="5029201" cy="2999017"/>
          </a:xfrm>
          <a:prstGeom prst="rect">
            <a:avLst/>
          </a:prstGeom>
        </p:spPr>
      </p:pic>
      <p:pic>
        <p:nvPicPr>
          <p:cNvPr id="5" name="Paveikslėlis 5"/>
          <p:cNvPicPr>
            <a:picLocks noChangeAspect="1"/>
          </p:cNvPicPr>
          <p:nvPr/>
        </p:nvPicPr>
        <p:blipFill>
          <a:blip r:embed="rId3"/>
          <a:stretch>
            <a:fillRect/>
          </a:stretch>
        </p:blipFill>
        <p:spPr>
          <a:xfrm rot="5400000">
            <a:off x="8158934" y="2737666"/>
            <a:ext cx="5064131" cy="2636800"/>
          </a:xfrm>
          <a:prstGeom prst="rect">
            <a:avLst/>
          </a:prstGeom>
        </p:spPr>
      </p:pic>
    </p:spTree>
    <p:extLst>
      <p:ext uri="{BB962C8B-B14F-4D97-AF65-F5344CB8AC3E}">
        <p14:creationId xmlns:p14="http://schemas.microsoft.com/office/powerpoint/2010/main" val="3056210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Arial" panose="020B0604020202020204" pitchFamily="34" charset="0"/>
                <a:cs typeface="Arial" panose="020B0604020202020204" pitchFamily="34" charset="0"/>
              </a:rPr>
              <a:t>Tai įdomu!</a:t>
            </a:r>
          </a:p>
        </p:txBody>
      </p:sp>
      <p:sp>
        <p:nvSpPr>
          <p:cNvPr id="3" name="Turinio vietos rezervavimo ženklas 2"/>
          <p:cNvSpPr>
            <a:spLocks noGrp="1"/>
          </p:cNvSpPr>
          <p:nvPr>
            <p:ph idx="1"/>
          </p:nvPr>
        </p:nvSpPr>
        <p:spPr>
          <a:xfrm>
            <a:off x="646111" y="1251857"/>
            <a:ext cx="11164889" cy="5388429"/>
          </a:xfrm>
        </p:spPr>
        <p:txBody>
          <a:bodyPr/>
          <a:lstStyle/>
          <a:p>
            <a:r>
              <a:rPr lang="lt-LT" sz="2400" dirty="0">
                <a:latin typeface="Arial" panose="020B0604020202020204" pitchFamily="34" charset="0"/>
                <a:cs typeface="Arial" panose="020B0604020202020204" pitchFamily="34" charset="0"/>
              </a:rPr>
              <a:t>Baltijos jūros </a:t>
            </a:r>
            <a:r>
              <a:rPr lang="lt-LT" sz="2400">
                <a:latin typeface="Arial" panose="020B0604020202020204" pitchFamily="34" charset="0"/>
                <a:cs typeface="Arial" panose="020B0604020202020204" pitchFamily="34" charset="0"/>
              </a:rPr>
              <a:t>vanduo užš</a:t>
            </a:r>
            <a:r>
              <a:rPr lang="lt-LT" sz="2400" dirty="0">
                <a:latin typeface="Arial" panose="020B0604020202020204" pitchFamily="34" charset="0"/>
                <a:cs typeface="Arial" panose="020B0604020202020204" pitchFamily="34" charset="0"/>
              </a:rPr>
              <a:t>ą</a:t>
            </a:r>
            <a:r>
              <a:rPr lang="lt-LT" sz="2400">
                <a:latin typeface="Arial" panose="020B0604020202020204" pitchFamily="34" charset="0"/>
                <a:cs typeface="Arial" panose="020B0604020202020204" pitchFamily="34" charset="0"/>
              </a:rPr>
              <a:t>la</a:t>
            </a:r>
            <a:r>
              <a:rPr lang="lt-LT" sz="2400"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 </a:t>
            </a:r>
            <a:r>
              <a:rPr lang="lt-LT" sz="2400" dirty="0">
                <a:latin typeface="Arial" panose="020B0604020202020204" pitchFamily="34" charset="0"/>
                <a:cs typeface="Arial" panose="020B0604020202020204" pitchFamily="34" charset="0"/>
              </a:rPr>
              <a:t>kai jo temperatūra nukrinta iki -0,5 </a:t>
            </a:r>
            <a:r>
              <a:rPr lang="lt-LT" sz="2400" b="0" i="0" dirty="0">
                <a:effectLst/>
                <a:latin typeface="Arial" panose="020B0604020202020204" pitchFamily="34" charset="0"/>
                <a:cs typeface="Arial" panose="020B0604020202020204" pitchFamily="34" charset="0"/>
              </a:rPr>
              <a:t>°C.</a:t>
            </a:r>
            <a:endParaRPr lang="lt-LT" sz="2400" dirty="0">
              <a:latin typeface="Arial" panose="020B0604020202020204" pitchFamily="34" charset="0"/>
              <a:cs typeface="Arial" panose="020B0604020202020204" pitchFamily="34" charset="0"/>
            </a:endParaRPr>
          </a:p>
          <a:p>
            <a:pPr marL="0" indent="0">
              <a:buNone/>
            </a:pPr>
            <a:endParaRPr lang="lt-LT" b="0" i="0" dirty="0">
              <a:effectLst/>
              <a:latin typeface="Helvetica Neue"/>
            </a:endParaRPr>
          </a:p>
          <a:p>
            <a:pPr marL="0" indent="0">
              <a:buNone/>
            </a:pPr>
            <a:endParaRPr lang="lt-LT" dirty="0">
              <a:latin typeface="Helvetica Neue"/>
            </a:endParaRPr>
          </a:p>
          <a:p>
            <a:endParaRPr lang="lt-LT" dirty="0">
              <a:latin typeface="Helvetica Neue"/>
            </a:endParaRPr>
          </a:p>
          <a:p>
            <a:pPr marL="0" indent="0">
              <a:buNone/>
            </a:pPr>
            <a:endParaRPr lang="lt-LT" b="0" i="0" dirty="0">
              <a:effectLst/>
              <a:latin typeface="Helvetica Neue"/>
            </a:endParaRPr>
          </a:p>
        </p:txBody>
      </p:sp>
      <p:pic>
        <p:nvPicPr>
          <p:cNvPr id="4" name="Paveikslėlis 4"/>
          <p:cNvPicPr>
            <a:picLocks noChangeAspect="1"/>
          </p:cNvPicPr>
          <p:nvPr/>
        </p:nvPicPr>
        <p:blipFill>
          <a:blip r:embed="rId2"/>
          <a:stretch>
            <a:fillRect/>
          </a:stretch>
        </p:blipFill>
        <p:spPr>
          <a:xfrm rot="10800000" flipV="1">
            <a:off x="646110" y="2652388"/>
            <a:ext cx="10729459" cy="3987898"/>
          </a:xfrm>
          <a:prstGeom prst="rect">
            <a:avLst/>
          </a:prstGeom>
        </p:spPr>
      </p:pic>
    </p:spTree>
    <p:extLst>
      <p:ext uri="{BB962C8B-B14F-4D97-AF65-F5344CB8AC3E}">
        <p14:creationId xmlns:p14="http://schemas.microsoft.com/office/powerpoint/2010/main" val="1283087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vadinimas 6"/>
          <p:cNvSpPr>
            <a:spLocks noGrp="1"/>
          </p:cNvSpPr>
          <p:nvPr>
            <p:ph type="title"/>
          </p:nvPr>
        </p:nvSpPr>
        <p:spPr/>
        <p:txBody>
          <a:bodyPr/>
          <a:lstStyle/>
          <a:p>
            <a:pPr algn="ctr"/>
            <a:r>
              <a:rPr lang="lt-LT" dirty="0">
                <a:latin typeface="Arial" panose="020B0604020202020204" pitchFamily="34" charset="0"/>
                <a:cs typeface="Arial" panose="020B0604020202020204" pitchFamily="34" charset="0"/>
              </a:rPr>
              <a:t>Tai įdomu </a:t>
            </a:r>
            <a:r>
              <a:rPr lang="en-GB" dirty="0">
                <a:latin typeface="Arial" panose="020B0604020202020204" pitchFamily="34" charset="0"/>
                <a:cs typeface="Arial" panose="020B0604020202020204" pitchFamily="34" charset="0"/>
              </a:rPr>
              <a:t>!</a:t>
            </a:r>
            <a:endParaRPr lang="lt-LT" dirty="0">
              <a:latin typeface="Arial" panose="020B0604020202020204" pitchFamily="34" charset="0"/>
              <a:cs typeface="Arial" panose="020B0604020202020204" pitchFamily="34" charset="0"/>
            </a:endParaRPr>
          </a:p>
        </p:txBody>
      </p:sp>
      <p:pic>
        <p:nvPicPr>
          <p:cNvPr id="5" name="Paveikslėlis 6"/>
          <p:cNvPicPr>
            <a:picLocks noGrp="1" noChangeAspect="1"/>
          </p:cNvPicPr>
          <p:nvPr>
            <p:ph sz="half" idx="1"/>
          </p:nvPr>
        </p:nvPicPr>
        <p:blipFill>
          <a:blip r:embed="rId2"/>
          <a:stretch>
            <a:fillRect/>
          </a:stretch>
        </p:blipFill>
        <p:spPr>
          <a:xfrm>
            <a:off x="6172200" y="1853248"/>
            <a:ext cx="5569527" cy="4208115"/>
          </a:xfrm>
          <a:prstGeom prst="rect">
            <a:avLst/>
          </a:prstGeom>
        </p:spPr>
      </p:pic>
      <p:sp>
        <p:nvSpPr>
          <p:cNvPr id="9" name="Turinio vietos rezervavimo ženklas 8"/>
          <p:cNvSpPr>
            <a:spLocks noGrp="1"/>
          </p:cNvSpPr>
          <p:nvPr>
            <p:ph sz="half" idx="2"/>
          </p:nvPr>
        </p:nvSpPr>
        <p:spPr>
          <a:xfrm>
            <a:off x="152400" y="1853248"/>
            <a:ext cx="5867400" cy="4200245"/>
          </a:xfrm>
        </p:spPr>
        <p:txBody>
          <a:bodyPr/>
          <a:lstStyle/>
          <a:p>
            <a:pPr marL="0" indent="0">
              <a:buNone/>
            </a:pPr>
            <a:endParaRPr lang="lt-LT" b="0" i="0" dirty="0">
              <a:effectLst/>
              <a:latin typeface="Helvetica Neue"/>
            </a:endParaRPr>
          </a:p>
          <a:p>
            <a:r>
              <a:rPr lang="lt-LT" sz="2800" dirty="0">
                <a:latin typeface="Arial" panose="020B0604020202020204" pitchFamily="34" charset="0"/>
                <a:cs typeface="Arial" panose="020B0604020202020204" pitchFamily="34" charset="0"/>
              </a:rPr>
              <a:t>Kadangi savitoji ledo lydymosi šiluma yra nepaprastai didelė (330 </a:t>
            </a:r>
            <a:r>
              <a:rPr lang="lt-LT" sz="2800" dirty="0" err="1">
                <a:latin typeface="Arial" panose="020B0604020202020204" pitchFamily="34" charset="0"/>
                <a:cs typeface="Arial" panose="020B0604020202020204" pitchFamily="34" charset="0"/>
              </a:rPr>
              <a:t>kJ</a:t>
            </a:r>
            <a:r>
              <a:rPr lang="lt-LT" sz="2800" dirty="0">
                <a:latin typeface="Arial" panose="020B0604020202020204" pitchFamily="34" charset="0"/>
                <a:cs typeface="Arial" panose="020B0604020202020204" pitchFamily="34" charset="0"/>
              </a:rPr>
              <a:t>/kg),</a:t>
            </a:r>
            <a:r>
              <a:rPr lang="en-GB" sz="2800" dirty="0">
                <a:latin typeface="Arial" panose="020B0604020202020204" pitchFamily="34" charset="0"/>
                <a:cs typeface="Arial" panose="020B0604020202020204" pitchFamily="34" charset="0"/>
              </a:rPr>
              <a:t> </a:t>
            </a:r>
            <a:r>
              <a:rPr lang="lt-LT" sz="2800" dirty="0">
                <a:latin typeface="Arial" panose="020B0604020202020204" pitchFamily="34" charset="0"/>
                <a:cs typeface="Arial" panose="020B0604020202020204" pitchFamily="34" charset="0"/>
              </a:rPr>
              <a:t>tai tirpstant sniegui ir ledui nebūna staigių</a:t>
            </a:r>
            <a:r>
              <a:rPr lang="en-GB" sz="2800" dirty="0">
                <a:latin typeface="Arial" panose="020B0604020202020204" pitchFamily="34" charset="0"/>
                <a:cs typeface="Arial" panose="020B0604020202020204" pitchFamily="34" charset="0"/>
              </a:rPr>
              <a:t> </a:t>
            </a:r>
            <a:r>
              <a:rPr lang="lt-LT" sz="2800" dirty="0" err="1">
                <a:latin typeface="Arial" panose="020B0604020202020204" pitchFamily="34" charset="0"/>
                <a:cs typeface="Arial" panose="020B0604020202020204" pitchFamily="34" charset="0"/>
              </a:rPr>
              <a:t>potv</a:t>
            </a:r>
            <a:r>
              <a:rPr lang="en-GB" sz="2800" dirty="0">
                <a:latin typeface="Arial" panose="020B0604020202020204" pitchFamily="34" charset="0"/>
                <a:cs typeface="Arial" panose="020B0604020202020204" pitchFamily="34" charset="0"/>
              </a:rPr>
              <a:t>y</a:t>
            </a:r>
            <a:r>
              <a:rPr lang="lt-LT" sz="2800" dirty="0" err="1">
                <a:latin typeface="Arial" panose="020B0604020202020204" pitchFamily="34" charset="0"/>
                <a:cs typeface="Arial" panose="020B0604020202020204" pitchFamily="34" charset="0"/>
              </a:rPr>
              <a:t>nių.(Potvynio</a:t>
            </a:r>
            <a:r>
              <a:rPr lang="lt-LT" sz="2800" dirty="0">
                <a:latin typeface="Arial" panose="020B0604020202020204" pitchFamily="34" charset="0"/>
                <a:cs typeface="Arial" panose="020B0604020202020204" pitchFamily="34" charset="0"/>
              </a:rPr>
              <a:t> dydis priklauso ir nuo sniego kiekio.)</a:t>
            </a:r>
          </a:p>
        </p:txBody>
      </p:sp>
    </p:spTree>
    <p:extLst>
      <p:ext uri="{BB962C8B-B14F-4D97-AF65-F5344CB8AC3E}">
        <p14:creationId xmlns:p14="http://schemas.microsoft.com/office/powerpoint/2010/main" val="2008931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Arial" panose="020B0604020202020204" pitchFamily="34" charset="0"/>
                <a:cs typeface="Arial" panose="020B0604020202020204" pitchFamily="34" charset="0"/>
              </a:rPr>
              <a:t>Tai įdomu</a:t>
            </a:r>
            <a:r>
              <a:rPr lang="en-GB" dirty="0">
                <a:latin typeface="Arial" panose="020B0604020202020204" pitchFamily="34" charset="0"/>
                <a:cs typeface="Arial" panose="020B0604020202020204" pitchFamily="34" charset="0"/>
              </a:rPr>
              <a:t> !</a:t>
            </a:r>
            <a:endParaRPr lang="lt-LT" dirty="0">
              <a:latin typeface="Arial" panose="020B0604020202020204" pitchFamily="34" charset="0"/>
              <a:cs typeface="Arial" panose="020B0604020202020204" pitchFamily="34" charset="0"/>
            </a:endParaRPr>
          </a:p>
        </p:txBody>
      </p:sp>
      <p:sp>
        <p:nvSpPr>
          <p:cNvPr id="3" name="Turinio vietos rezervavimo ženklas 2"/>
          <p:cNvSpPr>
            <a:spLocks noGrp="1"/>
          </p:cNvSpPr>
          <p:nvPr>
            <p:ph idx="1"/>
          </p:nvPr>
        </p:nvSpPr>
        <p:spPr>
          <a:xfrm>
            <a:off x="646111" y="1369219"/>
            <a:ext cx="11111311" cy="5247439"/>
          </a:xfrm>
        </p:spPr>
        <p:txBody>
          <a:bodyPr>
            <a:normAutofit/>
          </a:bodyPr>
          <a:lstStyle/>
          <a:p>
            <a:r>
              <a:rPr lang="lt-LT" dirty="0">
                <a:latin typeface="Arial" panose="020B0604020202020204" pitchFamily="34" charset="0"/>
                <a:cs typeface="Arial" panose="020B0604020202020204" pitchFamily="34" charset="0"/>
              </a:rPr>
              <a:t>Lydymosi temperatūra priklauso nuo slėgio. Kai jis didėja,vandens, bismuto, kietosios būsenos gyvsidabrio lydymosi temperatūra mažėja, kitų medžiagų – didėja.</a:t>
            </a:r>
          </a:p>
          <a:p>
            <a:r>
              <a:rPr lang="lt-LT" dirty="0">
                <a:latin typeface="Arial" panose="020B0604020202020204" pitchFamily="34" charset="0"/>
                <a:cs typeface="Arial" panose="020B0604020202020204" pitchFamily="34" charset="0"/>
              </a:rPr>
              <a:t>Kalbėdami apie visas medžiagas, sakome, kad jos lydosi, o ledas tirpsta.</a:t>
            </a:r>
          </a:p>
        </p:txBody>
      </p:sp>
      <p:pic>
        <p:nvPicPr>
          <p:cNvPr id="4" name="Paveikslėlis 4"/>
          <p:cNvPicPr>
            <a:picLocks noChangeAspect="1"/>
          </p:cNvPicPr>
          <p:nvPr/>
        </p:nvPicPr>
        <p:blipFill>
          <a:blip r:embed="rId2"/>
          <a:stretch>
            <a:fillRect/>
          </a:stretch>
        </p:blipFill>
        <p:spPr>
          <a:xfrm>
            <a:off x="646111" y="2769749"/>
            <a:ext cx="5710271" cy="3692660"/>
          </a:xfrm>
          <a:prstGeom prst="rect">
            <a:avLst/>
          </a:prstGeom>
        </p:spPr>
      </p:pic>
      <p:pic>
        <p:nvPicPr>
          <p:cNvPr id="6" name="Paveikslėlis 6"/>
          <p:cNvPicPr>
            <a:picLocks noChangeAspect="1"/>
          </p:cNvPicPr>
          <p:nvPr/>
        </p:nvPicPr>
        <p:blipFill>
          <a:blip r:embed="rId3"/>
          <a:stretch>
            <a:fillRect/>
          </a:stretch>
        </p:blipFill>
        <p:spPr>
          <a:xfrm>
            <a:off x="6646070" y="2769749"/>
            <a:ext cx="5111351" cy="3692660"/>
          </a:xfrm>
          <a:prstGeom prst="rect">
            <a:avLst/>
          </a:prstGeom>
        </p:spPr>
      </p:pic>
    </p:spTree>
    <p:extLst>
      <p:ext uri="{BB962C8B-B14F-4D97-AF65-F5344CB8AC3E}">
        <p14:creationId xmlns:p14="http://schemas.microsoft.com/office/powerpoint/2010/main" val="2223272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a:latin typeface="Arial" panose="020B0604020202020204" pitchFamily="34" charset="0"/>
                <a:cs typeface="Arial" panose="020B0604020202020204" pitchFamily="34" charset="0"/>
              </a:rPr>
              <a:t>1 Uždavinys</a:t>
            </a:r>
          </a:p>
        </p:txBody>
      </p:sp>
      <p:sp>
        <p:nvSpPr>
          <p:cNvPr id="3" name="Turinio vietos rezervavimo ženklas 2"/>
          <p:cNvSpPr>
            <a:spLocks noGrp="1"/>
          </p:cNvSpPr>
          <p:nvPr>
            <p:ph sz="half" idx="1"/>
          </p:nvPr>
        </p:nvSpPr>
        <p:spPr>
          <a:xfrm>
            <a:off x="326572" y="1551215"/>
            <a:ext cx="5173080" cy="4705124"/>
          </a:xfrm>
        </p:spPr>
        <p:txBody>
          <a:bodyPr>
            <a:normAutofit/>
          </a:bodyPr>
          <a:lstStyle/>
          <a:p>
            <a:pPr marL="0" indent="0">
              <a:buNone/>
            </a:pPr>
            <a:r>
              <a:rPr lang="lt-LT" sz="3200" dirty="0">
                <a:latin typeface="Arial" panose="020B0604020202020204" pitchFamily="34" charset="0"/>
                <a:cs typeface="Arial" panose="020B0604020202020204" pitchFamily="34" charset="0"/>
              </a:rPr>
              <a:t>Kiek reikės šilumos ištirpinti 0 </a:t>
            </a:r>
            <a:r>
              <a:rPr lang="lt-LT" sz="3200" b="0" i="0" dirty="0">
                <a:effectLst/>
                <a:latin typeface="Arial" panose="020B0604020202020204" pitchFamily="34" charset="0"/>
                <a:cs typeface="Arial" panose="020B0604020202020204" pitchFamily="34" charset="0"/>
              </a:rPr>
              <a:t>°C temperatūros 1,5 kg ledo?</a:t>
            </a:r>
            <a:endParaRPr lang="lt-LT" sz="3200" dirty="0">
              <a:latin typeface="Arial" panose="020B0604020202020204" pitchFamily="34" charset="0"/>
              <a:cs typeface="Arial" panose="020B0604020202020204" pitchFamily="34" charset="0"/>
            </a:endParaRPr>
          </a:p>
          <a:p>
            <a:pPr marL="0" indent="0">
              <a:buNone/>
            </a:pPr>
            <a:r>
              <a:rPr lang="lt-LT" sz="3200" u="sng" dirty="0">
                <a:latin typeface="Arial" panose="020B0604020202020204" pitchFamily="34" charset="0"/>
                <a:cs typeface="Arial" panose="020B0604020202020204" pitchFamily="34" charset="0"/>
              </a:rPr>
              <a:t>Duota:</a:t>
            </a:r>
          </a:p>
          <a:p>
            <a:pPr marL="0" indent="0">
              <a:buNone/>
            </a:pPr>
            <a:r>
              <a:rPr lang="lt-LT" sz="3200" dirty="0">
                <a:latin typeface="Arial" panose="020B0604020202020204" pitchFamily="34" charset="0"/>
                <a:cs typeface="Arial" panose="020B0604020202020204" pitchFamily="34" charset="0"/>
              </a:rPr>
              <a:t>m=1,5 kg</a:t>
            </a:r>
          </a:p>
          <a:p>
            <a:pPr marL="0" indent="0">
              <a:buNone/>
            </a:pPr>
            <a:r>
              <a:rPr lang="el-GR" sz="3200" dirty="0">
                <a:effectLst/>
                <a:latin typeface="Arial" panose="020B0604020202020204" pitchFamily="34" charset="0"/>
                <a:cs typeface="Arial" panose="020B0604020202020204" pitchFamily="34" charset="0"/>
              </a:rPr>
              <a:t>λ</a:t>
            </a:r>
            <a:r>
              <a:rPr lang="lt-LT" sz="3200" dirty="0">
                <a:effectLst/>
                <a:latin typeface="Arial" panose="020B0604020202020204" pitchFamily="34" charset="0"/>
                <a:cs typeface="Arial" panose="020B0604020202020204" pitchFamily="34" charset="0"/>
              </a:rPr>
              <a:t>=3,3</a:t>
            </a:r>
            <a:r>
              <a:rPr lang="lt-LT" sz="3200" dirty="0">
                <a:latin typeface="Arial" panose="020B0604020202020204" pitchFamily="34" charset="0"/>
                <a:cs typeface="Arial" panose="020B0604020202020204" pitchFamily="34" charset="0"/>
              </a:rPr>
              <a:t>·</a:t>
            </a:r>
            <a:r>
              <a:rPr lang="lt-LT" sz="32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32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3200" dirty="0">
                <a:effectLst/>
                <a:latin typeface="Arial" panose="020B0604020202020204" pitchFamily="34" charset="0"/>
                <a:cs typeface="Arial" panose="020B0604020202020204" pitchFamily="34" charset="0"/>
              </a:rPr>
              <a:t> J/kg</a:t>
            </a:r>
          </a:p>
          <a:p>
            <a:pPr marL="0" indent="0">
              <a:buNone/>
            </a:pPr>
            <a:r>
              <a:rPr lang="lt-LT" sz="3200" u="sng" dirty="0">
                <a:latin typeface="Arial" panose="020B0604020202020204" pitchFamily="34" charset="0"/>
                <a:cs typeface="Arial" panose="020B0604020202020204" pitchFamily="34" charset="0"/>
              </a:rPr>
              <a:t>Rasti: </a:t>
            </a:r>
            <a:r>
              <a:rPr lang="lt-LT" sz="3200" dirty="0">
                <a:latin typeface="Arial" panose="020B0604020202020204" pitchFamily="34" charset="0"/>
                <a:cs typeface="Arial" panose="020B0604020202020204" pitchFamily="34" charset="0"/>
              </a:rPr>
              <a:t>Q-?</a:t>
            </a:r>
            <a:endParaRPr lang="lt-LT" sz="3200" u="sng" dirty="0">
              <a:latin typeface="Arial" panose="020B0604020202020204" pitchFamily="34" charset="0"/>
              <a:cs typeface="Arial" panose="020B0604020202020204" pitchFamily="34" charset="0"/>
            </a:endParaRPr>
          </a:p>
        </p:txBody>
      </p:sp>
      <p:sp>
        <p:nvSpPr>
          <p:cNvPr id="5" name="Teksto vietos rezervavimo ženklas 4"/>
          <p:cNvSpPr>
            <a:spLocks noGrp="1"/>
          </p:cNvSpPr>
          <p:nvPr>
            <p:ph sz="half" idx="2"/>
          </p:nvPr>
        </p:nvSpPr>
        <p:spPr>
          <a:xfrm>
            <a:off x="5499652" y="1551216"/>
            <a:ext cx="6420205" cy="4705122"/>
          </a:xfrm>
        </p:spPr>
        <p:txBody>
          <a:bodyPr>
            <a:normAutofit/>
          </a:bodyPr>
          <a:lstStyle/>
          <a:p>
            <a:pPr marL="0" indent="0">
              <a:buNone/>
            </a:pPr>
            <a:r>
              <a:rPr lang="lt-LT" sz="3200" u="sng" dirty="0"/>
              <a:t>Sprendimas</a:t>
            </a:r>
          </a:p>
          <a:p>
            <a:pPr marL="0" indent="0">
              <a:buNone/>
            </a:pPr>
            <a:r>
              <a:rPr lang="lt-LT" sz="3200" dirty="0"/>
              <a:t>Q=</a:t>
            </a:r>
            <a:r>
              <a:rPr lang="el-GR" sz="3200" dirty="0">
                <a:effectLst/>
                <a:latin typeface="Arial" panose="020B0604020202020204" pitchFamily="34" charset="0"/>
                <a:cs typeface="Arial" panose="020B0604020202020204" pitchFamily="34" charset="0"/>
              </a:rPr>
              <a:t>λ</a:t>
            </a:r>
            <a:r>
              <a:rPr lang="lt-LT" sz="3200" b="0" i="0" dirty="0">
                <a:effectLst/>
                <a:latin typeface="Arial" panose="020B0604020202020204" pitchFamily="34" charset="0"/>
                <a:cs typeface="Arial" panose="020B0604020202020204" pitchFamily="34" charset="0"/>
              </a:rPr>
              <a:t>·</a:t>
            </a:r>
            <a:r>
              <a:rPr lang="lt-LT" sz="3200" dirty="0">
                <a:effectLst/>
                <a:latin typeface="Arial" panose="020B0604020202020204" pitchFamily="34" charset="0"/>
                <a:cs typeface="Arial" panose="020B0604020202020204" pitchFamily="34" charset="0"/>
              </a:rPr>
              <a:t>m</a:t>
            </a:r>
          </a:p>
          <a:p>
            <a:pPr marL="0" indent="0">
              <a:buNone/>
            </a:pPr>
            <a:r>
              <a:rPr lang="lt-LT" sz="3200" dirty="0">
                <a:latin typeface="Arial" panose="020B0604020202020204" pitchFamily="34" charset="0"/>
                <a:cs typeface="Arial" panose="020B0604020202020204" pitchFamily="34" charset="0"/>
              </a:rPr>
              <a:t>Q=</a:t>
            </a:r>
            <a:r>
              <a:rPr lang="lt-LT" sz="3200" dirty="0">
                <a:effectLst/>
                <a:latin typeface="Arial" panose="020B0604020202020204" pitchFamily="34" charset="0"/>
                <a:cs typeface="Arial" panose="020B0604020202020204" pitchFamily="34" charset="0"/>
              </a:rPr>
              <a:t>3,3</a:t>
            </a:r>
            <a:r>
              <a:rPr lang="lt-LT" sz="3200" b="0" i="0" dirty="0">
                <a:effectLst/>
                <a:latin typeface="Arial" panose="020B0604020202020204" pitchFamily="34" charset="0"/>
                <a:cs typeface="Arial" panose="020B0604020202020204" pitchFamily="34" charset="0"/>
              </a:rPr>
              <a:t>·</a:t>
            </a:r>
            <a:r>
              <a:rPr lang="lt-LT" sz="32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32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3200" dirty="0">
                <a:effectLst/>
                <a:latin typeface="Arial" panose="020B0604020202020204" pitchFamily="34" charset="0"/>
                <a:cs typeface="Arial" panose="020B0604020202020204" pitchFamily="34" charset="0"/>
              </a:rPr>
              <a:t> J/kg 1,5 kg= 4,95</a:t>
            </a:r>
            <a:r>
              <a:rPr lang="lt-LT" sz="3200" b="0" i="0" dirty="0">
                <a:effectLst/>
                <a:latin typeface="Arial" panose="020B0604020202020204" pitchFamily="34" charset="0"/>
                <a:cs typeface="Arial" panose="020B0604020202020204" pitchFamily="34" charset="0"/>
              </a:rPr>
              <a:t>·</a:t>
            </a:r>
            <a:r>
              <a:rPr lang="lt-LT" sz="32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32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3200" dirty="0">
                <a:effectLst/>
                <a:latin typeface="Arial" panose="020B0604020202020204" pitchFamily="34" charset="0"/>
                <a:cs typeface="Arial" panose="020B0604020202020204" pitchFamily="34" charset="0"/>
              </a:rPr>
              <a:t> J</a:t>
            </a:r>
          </a:p>
          <a:p>
            <a:pPr marL="0" indent="0">
              <a:buNone/>
            </a:pPr>
            <a:r>
              <a:rPr lang="lt-LT" sz="3200" u="sng" dirty="0">
                <a:latin typeface="Arial" panose="020B0604020202020204" pitchFamily="34" charset="0"/>
                <a:cs typeface="Arial" panose="020B0604020202020204" pitchFamily="34" charset="0"/>
              </a:rPr>
              <a:t>Ats.:</a:t>
            </a:r>
            <a:r>
              <a:rPr lang="lt-LT" sz="3200" dirty="0">
                <a:latin typeface="Arial" panose="020B0604020202020204" pitchFamily="34" charset="0"/>
                <a:cs typeface="Arial" panose="020B0604020202020204" pitchFamily="34" charset="0"/>
              </a:rPr>
              <a:t> Q=</a:t>
            </a:r>
            <a:r>
              <a:rPr lang="lt-LT" sz="3200" dirty="0">
                <a:effectLst/>
                <a:latin typeface="Arial" panose="020B0604020202020204" pitchFamily="34" charset="0"/>
                <a:cs typeface="Arial" panose="020B0604020202020204" pitchFamily="34" charset="0"/>
              </a:rPr>
              <a:t>4,95</a:t>
            </a:r>
            <a:r>
              <a:rPr lang="lt-LT" sz="3200" b="0" i="0" dirty="0">
                <a:effectLst/>
                <a:latin typeface="Arial" panose="020B0604020202020204" pitchFamily="34" charset="0"/>
                <a:cs typeface="Arial" panose="020B0604020202020204" pitchFamily="34" charset="0"/>
              </a:rPr>
              <a:t>·</a:t>
            </a:r>
            <a:r>
              <a:rPr lang="lt-LT" sz="32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32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3200" dirty="0">
                <a:effectLst/>
                <a:latin typeface="Arial" panose="020B0604020202020204" pitchFamily="34" charset="0"/>
                <a:cs typeface="Arial" panose="020B0604020202020204" pitchFamily="34" charset="0"/>
              </a:rPr>
              <a:t> J</a:t>
            </a:r>
            <a:endParaRPr lang="lt-LT" sz="3200" dirty="0"/>
          </a:p>
        </p:txBody>
      </p:sp>
    </p:spTree>
    <p:extLst>
      <p:ext uri="{BB962C8B-B14F-4D97-AF65-F5344CB8AC3E}">
        <p14:creationId xmlns:p14="http://schemas.microsoft.com/office/powerpoint/2010/main" val="809947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a:latin typeface="Arial" panose="020B0604020202020204" pitchFamily="34" charset="0"/>
                <a:cs typeface="Arial" panose="020B0604020202020204" pitchFamily="34" charset="0"/>
              </a:rPr>
              <a:t>2 Uždavinys</a:t>
            </a:r>
          </a:p>
        </p:txBody>
      </p:sp>
      <p:sp>
        <p:nvSpPr>
          <p:cNvPr id="3" name="Turinio vietos rezervavimo ženklas 2"/>
          <p:cNvSpPr>
            <a:spLocks noGrp="1"/>
          </p:cNvSpPr>
          <p:nvPr>
            <p:ph sz="half" idx="1"/>
          </p:nvPr>
        </p:nvSpPr>
        <p:spPr>
          <a:xfrm>
            <a:off x="381000" y="1660071"/>
            <a:ext cx="4653643" cy="4596267"/>
          </a:xfrm>
        </p:spPr>
        <p:txBody>
          <a:bodyPr>
            <a:noAutofit/>
          </a:bodyPr>
          <a:lstStyle/>
          <a:p>
            <a:pPr marL="0" indent="0">
              <a:buNone/>
            </a:pPr>
            <a:r>
              <a:rPr lang="lt-LT" sz="2800" dirty="0">
                <a:latin typeface="Arial" panose="020B0604020202020204" pitchFamily="34" charset="0"/>
                <a:cs typeface="Arial" panose="020B0604020202020204" pitchFamily="34" charset="0"/>
              </a:rPr>
              <a:t>Kiek šilumos reikia ištirpinti -10 </a:t>
            </a:r>
            <a:r>
              <a:rPr lang="lt-LT" sz="2800" b="0" i="0" dirty="0">
                <a:effectLst/>
                <a:latin typeface="Arial" panose="020B0604020202020204" pitchFamily="34" charset="0"/>
                <a:cs typeface="Arial" panose="020B0604020202020204" pitchFamily="34" charset="0"/>
              </a:rPr>
              <a:t>°C temperatūros 2 kg alavo?</a:t>
            </a:r>
          </a:p>
          <a:p>
            <a:pPr marL="0" indent="0">
              <a:buNone/>
            </a:pPr>
            <a:r>
              <a:rPr lang="lt-LT" sz="2800" u="sng" dirty="0">
                <a:latin typeface="Arial" panose="020B0604020202020204" pitchFamily="34" charset="0"/>
                <a:cs typeface="Arial" panose="020B0604020202020204" pitchFamily="34" charset="0"/>
              </a:rPr>
              <a:t>Duota:</a:t>
            </a:r>
          </a:p>
          <a:p>
            <a:pPr marL="0" indent="0">
              <a:buNone/>
            </a:pPr>
            <a:r>
              <a:rPr lang="lt-LT" sz="2800" dirty="0">
                <a:latin typeface="Arial" panose="020B0604020202020204" pitchFamily="34" charset="0"/>
                <a:cs typeface="Arial" panose="020B0604020202020204" pitchFamily="34" charset="0"/>
              </a:rPr>
              <a:t>t=-10 </a:t>
            </a:r>
            <a:r>
              <a:rPr lang="lt-LT" sz="2800" b="0" i="0" dirty="0">
                <a:effectLst/>
                <a:latin typeface="Arial" panose="020B0604020202020204" pitchFamily="34" charset="0"/>
                <a:cs typeface="Arial" panose="020B0604020202020204" pitchFamily="34" charset="0"/>
              </a:rPr>
              <a:t>°C</a:t>
            </a:r>
          </a:p>
          <a:p>
            <a:pPr marL="0" indent="0">
              <a:buNone/>
            </a:pPr>
            <a:r>
              <a:rPr lang="lt-LT" sz="2800" dirty="0">
                <a:latin typeface="Arial" panose="020B0604020202020204" pitchFamily="34" charset="0"/>
                <a:cs typeface="Arial" panose="020B0604020202020204" pitchFamily="34" charset="0"/>
              </a:rPr>
              <a:t>m=2 kg</a:t>
            </a:r>
          </a:p>
          <a:p>
            <a:pPr marL="0" indent="0">
              <a:buNone/>
            </a:pPr>
            <a:r>
              <a:rPr lang="el-GR" sz="2800" dirty="0">
                <a:effectLst/>
                <a:latin typeface="Arial" panose="020B0604020202020204" pitchFamily="34" charset="0"/>
                <a:cs typeface="Arial" panose="020B0604020202020204" pitchFamily="34" charset="0"/>
              </a:rPr>
              <a:t>λ</a:t>
            </a:r>
            <a:r>
              <a:rPr lang="lt-LT" sz="2800" dirty="0">
                <a:effectLst/>
                <a:latin typeface="Arial" panose="020B0604020202020204" pitchFamily="34" charset="0"/>
                <a:cs typeface="Arial" panose="020B0604020202020204" pitchFamily="34" charset="0"/>
              </a:rPr>
              <a:t>=3,3</a:t>
            </a:r>
            <a:r>
              <a:rPr lang="lt-LT" sz="2800" dirty="0">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2800" dirty="0">
                <a:effectLst/>
                <a:latin typeface="Arial" panose="020B0604020202020204" pitchFamily="34" charset="0"/>
                <a:cs typeface="Arial" panose="020B0604020202020204" pitchFamily="34" charset="0"/>
              </a:rPr>
              <a:t> J/kg</a:t>
            </a:r>
          </a:p>
          <a:p>
            <a:pPr marL="0" indent="0">
              <a:buNone/>
            </a:pPr>
            <a:r>
              <a:rPr lang="lt-LT" sz="2800" dirty="0">
                <a:latin typeface="Arial" panose="020B0604020202020204" pitchFamily="34" charset="0"/>
                <a:cs typeface="Arial" panose="020B0604020202020204" pitchFamily="34" charset="0"/>
              </a:rPr>
              <a:t>c=2100 J/kg·</a:t>
            </a:r>
            <a:r>
              <a:rPr lang="lt-LT" sz="2800" baseline="30000" dirty="0">
                <a:latin typeface="Arial" panose="020B0604020202020204" pitchFamily="34" charset="0"/>
                <a:cs typeface="Times New Roman" panose="02020603050405020304" pitchFamily="18" charset="0"/>
              </a:rPr>
              <a:t>o</a:t>
            </a:r>
            <a:r>
              <a:rPr lang="lt-LT" sz="2800" dirty="0">
                <a:latin typeface="Arial" panose="020B0604020202020204" pitchFamily="34" charset="0"/>
                <a:cs typeface="Arial" panose="020B0604020202020204" pitchFamily="34" charset="0"/>
              </a:rPr>
              <a:t>C</a:t>
            </a:r>
          </a:p>
        </p:txBody>
      </p:sp>
      <p:sp>
        <p:nvSpPr>
          <p:cNvPr id="4" name="Turinio vietos rezervavimo ženklas 3"/>
          <p:cNvSpPr>
            <a:spLocks noGrp="1"/>
          </p:cNvSpPr>
          <p:nvPr>
            <p:ph sz="half" idx="2"/>
          </p:nvPr>
        </p:nvSpPr>
        <p:spPr>
          <a:xfrm>
            <a:off x="4800600" y="1660071"/>
            <a:ext cx="7391400" cy="4888845"/>
          </a:xfrm>
        </p:spPr>
        <p:txBody>
          <a:bodyPr>
            <a:normAutofit/>
          </a:bodyPr>
          <a:lstStyle/>
          <a:p>
            <a:pPr marL="0" indent="0">
              <a:buNone/>
            </a:pPr>
            <a:r>
              <a:rPr lang="lt-LT" sz="2800" u="sng" dirty="0">
                <a:latin typeface="Arial" panose="020B0604020202020204" pitchFamily="34" charset="0"/>
                <a:cs typeface="Arial" panose="020B0604020202020204" pitchFamily="34" charset="0"/>
              </a:rPr>
              <a:t>Sprendimas</a:t>
            </a:r>
          </a:p>
          <a:p>
            <a:pPr marL="0" indent="0">
              <a:buNone/>
            </a:pP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1</a:t>
            </a:r>
            <a:r>
              <a:rPr lang="lt-LT" sz="2800" dirty="0">
                <a:latin typeface="Arial" panose="020B0604020202020204" pitchFamily="34" charset="0"/>
                <a:cs typeface="Arial" panose="020B0604020202020204" pitchFamily="34" charset="0"/>
              </a:rPr>
              <a:t>=c</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m</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(t</a:t>
            </a:r>
            <a:r>
              <a:rPr lang="lt-LT" sz="1100" dirty="0">
                <a:latin typeface="Arial" panose="020B0604020202020204" pitchFamily="34" charset="0"/>
                <a:cs typeface="Arial" panose="020B0604020202020204" pitchFamily="34" charset="0"/>
              </a:rPr>
              <a:t>2</a:t>
            </a:r>
            <a:r>
              <a:rPr lang="lt-LT" sz="2800" dirty="0">
                <a:latin typeface="Arial" panose="020B0604020202020204" pitchFamily="34" charset="0"/>
                <a:cs typeface="Arial" panose="020B0604020202020204" pitchFamily="34" charset="0"/>
              </a:rPr>
              <a:t>-t</a:t>
            </a:r>
            <a:r>
              <a:rPr lang="lt-LT" sz="1100" dirty="0">
                <a:latin typeface="Arial" panose="020B0604020202020204" pitchFamily="34" charset="0"/>
                <a:cs typeface="Arial" panose="020B0604020202020204" pitchFamily="34" charset="0"/>
              </a:rPr>
              <a:t>1</a:t>
            </a:r>
            <a:r>
              <a:rPr lang="lt-LT" sz="2800" dirty="0">
                <a:latin typeface="Arial" panose="020B0604020202020204" pitchFamily="34" charset="0"/>
                <a:cs typeface="Arial" panose="020B0604020202020204" pitchFamily="34" charset="0"/>
              </a:rPr>
              <a:t>)</a:t>
            </a:r>
          </a:p>
          <a:p>
            <a:pPr marL="0" indent="0">
              <a:buNone/>
            </a:pP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1</a:t>
            </a:r>
            <a:r>
              <a:rPr lang="lt-LT" sz="2800" dirty="0">
                <a:latin typeface="Arial" panose="020B0604020202020204" pitchFamily="34" charset="0"/>
                <a:cs typeface="Arial" panose="020B0604020202020204" pitchFamily="34" charset="0"/>
              </a:rPr>
              <a:t>=2100 J/kg</a:t>
            </a:r>
            <a:r>
              <a:rPr lang="lt-LT" sz="2800" b="0" i="0" dirty="0">
                <a:effectLst/>
                <a:latin typeface="Arial" panose="020B0604020202020204" pitchFamily="34" charset="0"/>
                <a:cs typeface="Arial" panose="020B0604020202020204" pitchFamily="34" charset="0"/>
              </a:rPr>
              <a:t>·</a:t>
            </a:r>
            <a:r>
              <a:rPr lang="lt-LT" sz="2800" baseline="30000" dirty="0">
                <a:latin typeface="Arial" panose="020B0604020202020204" pitchFamily="34" charset="0"/>
                <a:cs typeface="Times New Roman" panose="02020603050405020304" pitchFamily="18" charset="0"/>
              </a:rPr>
              <a:t>o</a:t>
            </a:r>
            <a:r>
              <a:rPr lang="lt-LT" sz="2800" dirty="0">
                <a:latin typeface="Arial" panose="020B0604020202020204" pitchFamily="34" charset="0"/>
                <a:cs typeface="Arial" panose="020B0604020202020204" pitchFamily="34" charset="0"/>
              </a:rPr>
              <a:t>C</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2 kg</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(0 </a:t>
            </a:r>
            <a:r>
              <a:rPr lang="lt-LT" sz="2800" b="0" i="0" dirty="0">
                <a:effectLst/>
                <a:latin typeface="Arial" panose="020B0604020202020204" pitchFamily="34" charset="0"/>
                <a:cs typeface="Arial" panose="020B0604020202020204" pitchFamily="34" charset="0"/>
              </a:rPr>
              <a:t>°C-(-</a:t>
            </a:r>
            <a:r>
              <a:rPr lang="lt-LT" sz="2800" dirty="0">
                <a:latin typeface="Arial" panose="020B0604020202020204" pitchFamily="34" charset="0"/>
                <a:cs typeface="Arial" panose="020B0604020202020204" pitchFamily="34" charset="0"/>
              </a:rPr>
              <a:t>10 °C)=</a:t>
            </a:r>
            <a:r>
              <a:rPr lang="lt-LT" sz="2800" b="0" i="0" dirty="0">
                <a:effectLst/>
                <a:latin typeface="Arial" panose="020B0604020202020204" pitchFamily="34" charset="0"/>
                <a:cs typeface="Arial" panose="020B0604020202020204" pitchFamily="34" charset="0"/>
              </a:rPr>
              <a:t>42000 J</a:t>
            </a:r>
          </a:p>
          <a:p>
            <a:pPr marL="0" indent="0">
              <a:buNone/>
            </a:pP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2</a:t>
            </a:r>
            <a:r>
              <a:rPr lang="lt-LT" sz="2800" dirty="0">
                <a:latin typeface="Arial" panose="020B0604020202020204" pitchFamily="34" charset="0"/>
                <a:cs typeface="Arial" panose="020B0604020202020204" pitchFamily="34" charset="0"/>
              </a:rPr>
              <a:t>=</a:t>
            </a:r>
            <a:r>
              <a:rPr lang="el-GR" sz="2800" dirty="0">
                <a:effectLst/>
                <a:latin typeface="Arial" panose="020B0604020202020204" pitchFamily="34" charset="0"/>
                <a:cs typeface="Arial" panose="020B0604020202020204" pitchFamily="34" charset="0"/>
              </a:rPr>
              <a:t>λ</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cs typeface="Arial" panose="020B0604020202020204" pitchFamily="34" charset="0"/>
              </a:rPr>
              <a:t>m</a:t>
            </a:r>
          </a:p>
          <a:p>
            <a:pPr marL="0" indent="0">
              <a:buNone/>
            </a:pP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2</a:t>
            </a:r>
            <a:r>
              <a:rPr lang="lt-LT" sz="2800" dirty="0">
                <a:latin typeface="Arial" panose="020B0604020202020204" pitchFamily="34" charset="0"/>
                <a:cs typeface="Arial" panose="020B0604020202020204" pitchFamily="34" charset="0"/>
              </a:rPr>
              <a:t>=</a:t>
            </a:r>
            <a:r>
              <a:rPr lang="lt-LT" sz="2800" dirty="0">
                <a:effectLst/>
                <a:latin typeface="Arial" panose="020B0604020202020204" pitchFamily="34" charset="0"/>
                <a:cs typeface="Arial" panose="020B0604020202020204" pitchFamily="34" charset="0"/>
              </a:rPr>
              <a:t>3,3</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2800" dirty="0">
                <a:effectLst/>
                <a:latin typeface="Arial" panose="020B0604020202020204" pitchFamily="34" charset="0"/>
                <a:cs typeface="Arial" panose="020B0604020202020204" pitchFamily="34" charset="0"/>
              </a:rPr>
              <a:t> J/kg</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cs typeface="Arial" panose="020B0604020202020204" pitchFamily="34" charset="0"/>
              </a:rPr>
              <a:t>2 kg= 6,6</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2800" dirty="0">
                <a:effectLst/>
                <a:latin typeface="Arial" panose="020B0604020202020204" pitchFamily="34" charset="0"/>
                <a:cs typeface="Arial" panose="020B0604020202020204" pitchFamily="34" charset="0"/>
              </a:rPr>
              <a:t> J</a:t>
            </a:r>
          </a:p>
          <a:p>
            <a:pPr marL="0" indent="0">
              <a:buNone/>
            </a:pPr>
            <a:r>
              <a:rPr lang="lt-LT" sz="2800" dirty="0">
                <a:latin typeface="Arial" panose="020B0604020202020204" pitchFamily="34" charset="0"/>
                <a:cs typeface="Arial" panose="020B0604020202020204" pitchFamily="34" charset="0"/>
              </a:rPr>
              <a:t>Q=Q</a:t>
            </a:r>
            <a:r>
              <a:rPr lang="lt-LT" sz="1100" dirty="0">
                <a:latin typeface="Arial" panose="020B0604020202020204" pitchFamily="34" charset="0"/>
                <a:cs typeface="Arial" panose="020B0604020202020204" pitchFamily="34" charset="0"/>
              </a:rPr>
              <a:t>1</a:t>
            </a: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2</a:t>
            </a:r>
          </a:p>
          <a:p>
            <a:pPr marL="0" indent="0">
              <a:buNone/>
            </a:pPr>
            <a:r>
              <a:rPr lang="lt-LT" sz="2800" dirty="0">
                <a:effectLst/>
                <a:latin typeface="Arial" panose="020B0604020202020204" pitchFamily="34" charset="0"/>
                <a:cs typeface="Arial" panose="020B0604020202020204" pitchFamily="34" charset="0"/>
              </a:rPr>
              <a:t>Q=0,42</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2800" dirty="0">
                <a:latin typeface="Arial" panose="020B0604020202020204" pitchFamily="34" charset="0"/>
                <a:cs typeface="Arial" panose="020B0604020202020204" pitchFamily="34" charset="0"/>
              </a:rPr>
              <a:t> </a:t>
            </a:r>
            <a:r>
              <a:rPr lang="lt-LT" sz="2800" dirty="0">
                <a:effectLst/>
                <a:latin typeface="Arial" panose="020B0604020202020204" pitchFamily="34" charset="0"/>
                <a:cs typeface="Arial" panose="020B0604020202020204" pitchFamily="34" charset="0"/>
              </a:rPr>
              <a:t>J+6,6</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5 </a:t>
            </a:r>
            <a:r>
              <a:rPr lang="lt-LT" sz="2800" dirty="0">
                <a:effectLst/>
                <a:latin typeface="Arial" panose="020B0604020202020204" pitchFamily="34" charset="0"/>
                <a:cs typeface="Arial" panose="020B0604020202020204" pitchFamily="34" charset="0"/>
              </a:rPr>
              <a:t>J=7,02</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2800" dirty="0">
                <a:effectLst/>
                <a:latin typeface="Arial" panose="020B0604020202020204" pitchFamily="34" charset="0"/>
                <a:cs typeface="Arial" panose="020B0604020202020204" pitchFamily="34" charset="0"/>
              </a:rPr>
              <a:t> J</a:t>
            </a:r>
          </a:p>
          <a:p>
            <a:pPr marL="0" indent="0">
              <a:buNone/>
            </a:pPr>
            <a:r>
              <a:rPr lang="lt-LT" sz="2800" u="sng" dirty="0">
                <a:latin typeface="Arial" panose="020B0604020202020204" pitchFamily="34" charset="0"/>
                <a:cs typeface="Arial" panose="020B0604020202020204" pitchFamily="34" charset="0"/>
              </a:rPr>
              <a:t>Ats.:</a:t>
            </a:r>
            <a:r>
              <a:rPr lang="lt-LT" sz="2800" dirty="0">
                <a:latin typeface="Arial" panose="020B0604020202020204" pitchFamily="34" charset="0"/>
                <a:cs typeface="Arial" panose="020B0604020202020204" pitchFamily="34" charset="0"/>
              </a:rPr>
              <a:t> Q=7,02</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5</a:t>
            </a:r>
            <a:r>
              <a:rPr lang="lt-LT" sz="2800" dirty="0">
                <a:latin typeface="Arial" panose="020B0604020202020204" pitchFamily="34" charset="0"/>
                <a:cs typeface="Arial" panose="020B0604020202020204" pitchFamily="34" charset="0"/>
              </a:rPr>
              <a:t> J</a:t>
            </a:r>
          </a:p>
        </p:txBody>
      </p:sp>
    </p:spTree>
    <p:extLst>
      <p:ext uri="{BB962C8B-B14F-4D97-AF65-F5344CB8AC3E}">
        <p14:creationId xmlns:p14="http://schemas.microsoft.com/office/powerpoint/2010/main" val="3504706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Arial" panose="020B0604020202020204" pitchFamily="34" charset="0"/>
                <a:cs typeface="Arial" panose="020B0604020202020204" pitchFamily="34" charset="0"/>
              </a:rPr>
              <a:t>3 Uždavinys</a:t>
            </a:r>
          </a:p>
        </p:txBody>
      </p:sp>
      <p:sp>
        <p:nvSpPr>
          <p:cNvPr id="3" name="Turinio vietos rezervavimo ženklas 2"/>
          <p:cNvSpPr>
            <a:spLocks noGrp="1"/>
          </p:cNvSpPr>
          <p:nvPr>
            <p:ph sz="half" idx="1"/>
          </p:nvPr>
        </p:nvSpPr>
        <p:spPr>
          <a:xfrm>
            <a:off x="146163" y="1660071"/>
            <a:ext cx="5334000" cy="4953000"/>
          </a:xfrm>
        </p:spPr>
        <p:txBody>
          <a:bodyPr>
            <a:normAutofit fontScale="92500" lnSpcReduction="20000"/>
          </a:bodyPr>
          <a:lstStyle/>
          <a:p>
            <a:pPr marL="0" indent="0">
              <a:buNone/>
            </a:pPr>
            <a:r>
              <a:rPr lang="lt-LT" sz="2800" dirty="0">
                <a:latin typeface="Arial" panose="020B0604020202020204" pitchFamily="34" charset="0"/>
                <a:cs typeface="Arial" panose="020B0604020202020204" pitchFamily="34" charset="0"/>
              </a:rPr>
              <a:t>Alavo gabalo temperatūra 32 </a:t>
            </a:r>
            <a:r>
              <a:rPr lang="lt-LT" sz="2800" b="0" i="0" dirty="0">
                <a:effectLst/>
                <a:latin typeface="Arial" panose="020B0604020202020204" pitchFamily="34" charset="0"/>
                <a:cs typeface="Arial" panose="020B0604020202020204" pitchFamily="34" charset="0"/>
              </a:rPr>
              <a:t>°C,</a:t>
            </a:r>
          </a:p>
          <a:p>
            <a:pPr marL="0" indent="0">
              <a:buNone/>
            </a:pPr>
            <a:r>
              <a:rPr lang="lt-LT" sz="2800" dirty="0">
                <a:latin typeface="Arial" panose="020B0604020202020204" pitchFamily="34" charset="0"/>
                <a:cs typeface="Arial" panose="020B0604020202020204" pitchFamily="34" charset="0"/>
              </a:rPr>
              <a:t>tūris 20 </a:t>
            </a:r>
            <a:r>
              <a:rPr lang="lt-LT" sz="2800" b="0" i="0" dirty="0">
                <a:effectLst/>
                <a:latin typeface="Arial" panose="020B0604020202020204" pitchFamily="34" charset="0"/>
                <a:cs typeface="Arial" panose="020B0604020202020204" pitchFamily="34" charset="0"/>
              </a:rPr>
              <a:t>cm³. Alavo tankis 7,3 g/cm³. Kiek energijos reikia jam išlydyti?</a:t>
            </a:r>
            <a:endParaRPr lang="lt-LT" sz="2800" dirty="0">
              <a:latin typeface="Arial" panose="020B0604020202020204" pitchFamily="34" charset="0"/>
              <a:cs typeface="Arial" panose="020B0604020202020204" pitchFamily="34" charset="0"/>
            </a:endParaRPr>
          </a:p>
          <a:p>
            <a:pPr marL="0" indent="0">
              <a:buNone/>
            </a:pPr>
            <a:r>
              <a:rPr lang="lt-LT" sz="2800" u="sng" dirty="0">
                <a:latin typeface="Arial" panose="020B0604020202020204" pitchFamily="34" charset="0"/>
                <a:cs typeface="Arial" panose="020B0604020202020204" pitchFamily="34" charset="0"/>
              </a:rPr>
              <a:t>Duota:</a:t>
            </a:r>
          </a:p>
          <a:p>
            <a:pPr marL="0" indent="0">
              <a:buNone/>
            </a:pPr>
            <a:r>
              <a:rPr lang="lt-LT" sz="2800" dirty="0">
                <a:latin typeface="Arial" panose="020B0604020202020204" pitchFamily="34" charset="0"/>
                <a:cs typeface="Arial" panose="020B0604020202020204" pitchFamily="34" charset="0"/>
              </a:rPr>
              <a:t>t=32 </a:t>
            </a:r>
            <a:r>
              <a:rPr lang="lt-LT" sz="2800" b="0" i="0" dirty="0">
                <a:effectLst/>
                <a:latin typeface="Arial" panose="020B0604020202020204" pitchFamily="34" charset="0"/>
                <a:cs typeface="Arial" panose="020B0604020202020204" pitchFamily="34" charset="0"/>
              </a:rPr>
              <a:t>°C</a:t>
            </a:r>
          </a:p>
          <a:p>
            <a:pPr marL="0" indent="0">
              <a:buNone/>
            </a:pPr>
            <a:r>
              <a:rPr lang="lt-LT" sz="2800" dirty="0">
                <a:latin typeface="Arial" panose="020B0604020202020204" pitchFamily="34" charset="0"/>
                <a:cs typeface="Arial" panose="020B0604020202020204" pitchFamily="34" charset="0"/>
              </a:rPr>
              <a:t>V=20 </a:t>
            </a:r>
            <a:r>
              <a:rPr lang="lt-LT" sz="2800" b="0" i="0" dirty="0">
                <a:effectLst/>
                <a:latin typeface="Arial" panose="020B0604020202020204" pitchFamily="34" charset="0"/>
                <a:cs typeface="Arial" panose="020B0604020202020204" pitchFamily="34" charset="0"/>
              </a:rPr>
              <a:t>cm³=0,00002 m³</a:t>
            </a:r>
          </a:p>
          <a:p>
            <a:pPr marL="0" indent="0">
              <a:buNone/>
            </a:pPr>
            <a:r>
              <a:rPr lang="el-GR" sz="2800" b="0" i="1" dirty="0">
                <a:effectLst/>
                <a:latin typeface="Arial" panose="020B0604020202020204" pitchFamily="34" charset="0"/>
                <a:cs typeface="Arial" panose="020B0604020202020204" pitchFamily="34" charset="0"/>
              </a:rPr>
              <a:t>ρ</a:t>
            </a:r>
            <a:r>
              <a:rPr lang="lt-LT" sz="2800" b="0" i="1" dirty="0">
                <a:effectLst/>
                <a:latin typeface="Arial" panose="020B0604020202020204" pitchFamily="34" charset="0"/>
                <a:cs typeface="Arial" panose="020B0604020202020204" pitchFamily="34" charset="0"/>
              </a:rPr>
              <a:t>=</a:t>
            </a:r>
            <a:r>
              <a:rPr lang="lt-LT" sz="2800" b="0" dirty="0">
                <a:effectLst/>
                <a:latin typeface="Arial" panose="020B0604020202020204" pitchFamily="34" charset="0"/>
                <a:cs typeface="Arial" panose="020B0604020202020204" pitchFamily="34" charset="0"/>
              </a:rPr>
              <a:t>7,3 g/</a:t>
            </a:r>
            <a:r>
              <a:rPr lang="lt-LT" sz="2800" b="0" i="0" dirty="0">
                <a:effectLst/>
                <a:latin typeface="Arial" panose="020B0604020202020204" pitchFamily="34" charset="0"/>
                <a:cs typeface="Arial" panose="020B0604020202020204" pitchFamily="34" charset="0"/>
              </a:rPr>
              <a:t>cm³</a:t>
            </a:r>
            <a:r>
              <a:rPr lang="lt-LT" sz="2800" b="0" i="1" dirty="0">
                <a:effectLst/>
                <a:latin typeface="Arial" panose="020B0604020202020204" pitchFamily="34" charset="0"/>
                <a:cs typeface="Arial" panose="020B0604020202020204" pitchFamily="34" charset="0"/>
              </a:rPr>
              <a:t>=7300 kg/</a:t>
            </a:r>
            <a:r>
              <a:rPr lang="lt-LT" sz="2800" b="0" i="0" dirty="0">
                <a:effectLst/>
                <a:latin typeface="Arial" panose="020B0604020202020204" pitchFamily="34" charset="0"/>
                <a:cs typeface="Arial" panose="020B0604020202020204" pitchFamily="34" charset="0"/>
              </a:rPr>
              <a:t>m³</a:t>
            </a:r>
          </a:p>
          <a:p>
            <a:pPr marL="0" indent="0">
              <a:buNone/>
            </a:pPr>
            <a:r>
              <a:rPr lang="el-GR" sz="2800" dirty="0">
                <a:effectLst/>
                <a:latin typeface="Arial" panose="020B0604020202020204" pitchFamily="34" charset="0"/>
                <a:cs typeface="Arial" panose="020B0604020202020204" pitchFamily="34" charset="0"/>
              </a:rPr>
              <a:t>λ</a:t>
            </a:r>
            <a:r>
              <a:rPr lang="lt-LT" sz="2800" dirty="0">
                <a:effectLst/>
                <a:latin typeface="Arial" panose="020B0604020202020204" pitchFamily="34" charset="0"/>
                <a:cs typeface="Arial" panose="020B0604020202020204" pitchFamily="34" charset="0"/>
              </a:rPr>
              <a:t>=5,9</a:t>
            </a:r>
            <a:r>
              <a:rPr lang="lt-LT" sz="2800" dirty="0">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4</a:t>
            </a:r>
            <a:r>
              <a:rPr lang="lt-LT" sz="2800" dirty="0">
                <a:effectLst/>
                <a:latin typeface="Arial" panose="020B0604020202020204" pitchFamily="34" charset="0"/>
                <a:cs typeface="Arial" panose="020B0604020202020204" pitchFamily="34" charset="0"/>
              </a:rPr>
              <a:t> J/kg</a:t>
            </a:r>
          </a:p>
          <a:p>
            <a:pPr marL="0" indent="0">
              <a:buNone/>
            </a:pPr>
            <a:r>
              <a:rPr lang="lt-LT" sz="2800" dirty="0">
                <a:latin typeface="Arial" panose="020B0604020202020204" pitchFamily="34" charset="0"/>
                <a:cs typeface="Arial" panose="020B0604020202020204" pitchFamily="34" charset="0"/>
              </a:rPr>
              <a:t>c=250 J/kg·</a:t>
            </a:r>
            <a:r>
              <a:rPr lang="lt-LT" sz="2800" b="0" i="0" dirty="0">
                <a:effectLst/>
                <a:latin typeface="Arial" panose="020B0604020202020204" pitchFamily="34" charset="0"/>
                <a:cs typeface="Arial" panose="020B0604020202020204" pitchFamily="34" charset="0"/>
              </a:rPr>
              <a:t>°C</a:t>
            </a:r>
          </a:p>
          <a:p>
            <a:pPr marL="0" indent="0">
              <a:buNone/>
            </a:pPr>
            <a:r>
              <a:rPr lang="lt-LT" sz="2800" u="sng" dirty="0">
                <a:effectLst/>
                <a:latin typeface="Arial" panose="020B0604020202020204" pitchFamily="34" charset="0"/>
                <a:cs typeface="Arial" panose="020B0604020202020204" pitchFamily="34" charset="0"/>
              </a:rPr>
              <a:t>Rasti= </a:t>
            </a:r>
            <a:r>
              <a:rPr lang="lt-LT" sz="2800" dirty="0">
                <a:effectLst/>
                <a:latin typeface="Arial" panose="020B0604020202020204" pitchFamily="34" charset="0"/>
                <a:cs typeface="Arial" panose="020B0604020202020204" pitchFamily="34" charset="0"/>
              </a:rPr>
              <a:t>Q-?</a:t>
            </a:r>
            <a:endParaRPr lang="lt-LT" sz="2800" u="sng" dirty="0">
              <a:effectLst/>
              <a:latin typeface="Arial" panose="020B0604020202020204" pitchFamily="34" charset="0"/>
              <a:cs typeface="Arial" panose="020B0604020202020204" pitchFamily="34" charset="0"/>
            </a:endParaRPr>
          </a:p>
          <a:p>
            <a:pPr marL="0" indent="0">
              <a:buNone/>
            </a:pPr>
            <a:endParaRPr lang="lt-LT" sz="2800" b="0" i="0" dirty="0">
              <a:effectLst/>
              <a:latin typeface="Arial" panose="020B0604020202020204" pitchFamily="34" charset="0"/>
              <a:cs typeface="Arial" panose="020B0604020202020204" pitchFamily="34" charset="0"/>
            </a:endParaRPr>
          </a:p>
        </p:txBody>
      </p:sp>
      <p:sp>
        <p:nvSpPr>
          <p:cNvPr id="4" name="Turinio vietos rezervavimo ženklas 3"/>
          <p:cNvSpPr>
            <a:spLocks noGrp="1"/>
          </p:cNvSpPr>
          <p:nvPr>
            <p:ph sz="half" idx="2"/>
          </p:nvPr>
        </p:nvSpPr>
        <p:spPr>
          <a:xfrm>
            <a:off x="5116285" y="1170215"/>
            <a:ext cx="6885215" cy="5442856"/>
          </a:xfrm>
        </p:spPr>
        <p:txBody>
          <a:bodyPr>
            <a:normAutofit fontScale="92500" lnSpcReduction="20000"/>
          </a:bodyPr>
          <a:lstStyle/>
          <a:p>
            <a:pPr marL="0" indent="0">
              <a:buNone/>
            </a:pPr>
            <a:endParaRPr lang="lt-LT" sz="2800" u="sng" dirty="0"/>
          </a:p>
          <a:p>
            <a:pPr marL="0" indent="0">
              <a:buNone/>
            </a:pPr>
            <a:r>
              <a:rPr lang="lt-LT" sz="2800" u="sng" dirty="0"/>
              <a:t>Sprendimas</a:t>
            </a:r>
          </a:p>
          <a:p>
            <a:pPr marL="0" indent="0">
              <a:buNone/>
            </a:pPr>
            <a:r>
              <a:rPr lang="lt-LT" sz="2800" dirty="0"/>
              <a:t>m=</a:t>
            </a:r>
            <a:r>
              <a:rPr lang="el-GR" sz="2800" b="0" i="1" dirty="0">
                <a:effectLst/>
                <a:latin typeface="Arial" panose="020B0604020202020204" pitchFamily="34" charset="0"/>
                <a:cs typeface="Arial" panose="020B0604020202020204" pitchFamily="34" charset="0"/>
              </a:rPr>
              <a:t>ρ</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V</a:t>
            </a:r>
          </a:p>
          <a:p>
            <a:pPr marL="0" indent="0">
              <a:buNone/>
            </a:pPr>
            <a:r>
              <a:rPr lang="lt-LT" sz="2800" b="0" dirty="0">
                <a:effectLst/>
                <a:latin typeface="Arial" panose="020B0604020202020204" pitchFamily="34" charset="0"/>
                <a:cs typeface="Arial" panose="020B0604020202020204" pitchFamily="34" charset="0"/>
              </a:rPr>
              <a:t>m=7300 kg/</a:t>
            </a:r>
            <a:r>
              <a:rPr lang="lt-LT" sz="2800" b="0" i="0" dirty="0">
                <a:effectLst/>
                <a:latin typeface="Arial" panose="020B0604020202020204" pitchFamily="34" charset="0"/>
                <a:cs typeface="Arial" panose="020B0604020202020204" pitchFamily="34" charset="0"/>
              </a:rPr>
              <a:t>m³·0,00002 m³=0,15 kg</a:t>
            </a:r>
          </a:p>
          <a:p>
            <a:pPr marL="0" indent="0">
              <a:buNone/>
            </a:pP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1</a:t>
            </a:r>
            <a:r>
              <a:rPr lang="lt-LT" sz="2800" dirty="0">
                <a:latin typeface="Arial" panose="020B0604020202020204" pitchFamily="34" charset="0"/>
                <a:cs typeface="Arial" panose="020B0604020202020204" pitchFamily="34" charset="0"/>
              </a:rPr>
              <a:t>=c</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m</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(t</a:t>
            </a:r>
            <a:r>
              <a:rPr lang="lt-LT" sz="1100" dirty="0">
                <a:latin typeface="Arial" panose="020B0604020202020204" pitchFamily="34" charset="0"/>
                <a:cs typeface="Arial" panose="020B0604020202020204" pitchFamily="34" charset="0"/>
              </a:rPr>
              <a:t>2</a:t>
            </a:r>
            <a:r>
              <a:rPr lang="lt-LT" sz="2800" dirty="0">
                <a:latin typeface="Arial" panose="020B0604020202020204" pitchFamily="34" charset="0"/>
                <a:cs typeface="Arial" panose="020B0604020202020204" pitchFamily="34" charset="0"/>
              </a:rPr>
              <a:t>-t</a:t>
            </a:r>
            <a:r>
              <a:rPr lang="lt-LT" sz="1100" dirty="0">
                <a:latin typeface="Arial" panose="020B0604020202020204" pitchFamily="34" charset="0"/>
                <a:cs typeface="Arial" panose="020B0604020202020204" pitchFamily="34" charset="0"/>
              </a:rPr>
              <a:t>1</a:t>
            </a:r>
            <a:r>
              <a:rPr lang="lt-LT" sz="2800" dirty="0">
                <a:latin typeface="Arial" panose="020B0604020202020204" pitchFamily="34" charset="0"/>
                <a:cs typeface="Arial" panose="020B0604020202020204" pitchFamily="34" charset="0"/>
              </a:rPr>
              <a:t>)</a:t>
            </a:r>
          </a:p>
          <a:p>
            <a:pPr marL="0" indent="0">
              <a:buNone/>
            </a:pP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1</a:t>
            </a:r>
            <a:r>
              <a:rPr lang="lt-LT" sz="2800" dirty="0">
                <a:latin typeface="Arial" panose="020B0604020202020204" pitchFamily="34" charset="0"/>
                <a:cs typeface="Arial" panose="020B0604020202020204" pitchFamily="34" charset="0"/>
              </a:rPr>
              <a:t>=250 J/kg</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0,15</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(232 </a:t>
            </a:r>
            <a:r>
              <a:rPr lang="lt-LT" sz="2800" b="0" i="0" dirty="0">
                <a:effectLst/>
                <a:latin typeface="Arial" panose="020B0604020202020204" pitchFamily="34" charset="0"/>
                <a:cs typeface="Arial" panose="020B0604020202020204" pitchFamily="34" charset="0"/>
              </a:rPr>
              <a:t>°C – 32 °C)=7500J</a:t>
            </a:r>
            <a:endParaRPr lang="lt-LT" sz="2800" b="0" dirty="0">
              <a:effectLst/>
              <a:latin typeface="Arial" panose="020B0604020202020204" pitchFamily="34" charset="0"/>
              <a:cs typeface="Arial" panose="020B0604020202020204" pitchFamily="34" charset="0"/>
            </a:endParaRPr>
          </a:p>
          <a:p>
            <a:pPr marL="0" indent="0">
              <a:buNone/>
            </a:pP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2</a:t>
            </a:r>
            <a:r>
              <a:rPr lang="lt-LT" sz="2800" dirty="0">
                <a:latin typeface="Arial" panose="020B0604020202020204" pitchFamily="34" charset="0"/>
                <a:cs typeface="Arial" panose="020B0604020202020204" pitchFamily="34" charset="0"/>
              </a:rPr>
              <a:t>=</a:t>
            </a:r>
            <a:r>
              <a:rPr lang="el-GR" sz="2800" dirty="0">
                <a:effectLst/>
                <a:latin typeface="Arial" panose="020B0604020202020204" pitchFamily="34" charset="0"/>
                <a:cs typeface="Arial" panose="020B0604020202020204" pitchFamily="34" charset="0"/>
              </a:rPr>
              <a:t>λ</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cs typeface="Arial" panose="020B0604020202020204" pitchFamily="34" charset="0"/>
              </a:rPr>
              <a:t>m</a:t>
            </a:r>
          </a:p>
          <a:p>
            <a:pPr marL="0" indent="0">
              <a:buNone/>
            </a:pP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2</a:t>
            </a:r>
            <a:r>
              <a:rPr lang="lt-LT" sz="2800" dirty="0">
                <a:latin typeface="Arial" panose="020B0604020202020204" pitchFamily="34" charset="0"/>
                <a:cs typeface="Arial" panose="020B0604020202020204" pitchFamily="34" charset="0"/>
              </a:rPr>
              <a:t>=5,9</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4</a:t>
            </a:r>
            <a:r>
              <a:rPr lang="lt-LT" sz="2800" dirty="0">
                <a:latin typeface="Arial" panose="020B0604020202020204" pitchFamily="34" charset="0"/>
                <a:cs typeface="Arial" panose="020B0604020202020204" pitchFamily="34" charset="0"/>
              </a:rPr>
              <a:t> J/kg</a:t>
            </a:r>
            <a:r>
              <a:rPr lang="lt-LT" sz="2800" b="0" i="0" dirty="0">
                <a:effectLst/>
                <a:latin typeface="Arial" panose="020B0604020202020204" pitchFamily="34" charset="0"/>
                <a:cs typeface="Arial" panose="020B0604020202020204" pitchFamily="34" charset="0"/>
              </a:rPr>
              <a:t>·</a:t>
            </a:r>
            <a:r>
              <a:rPr lang="lt-LT" sz="2800" dirty="0">
                <a:latin typeface="Arial" panose="020B0604020202020204" pitchFamily="34" charset="0"/>
                <a:cs typeface="Arial" panose="020B0604020202020204" pitchFamily="34" charset="0"/>
              </a:rPr>
              <a:t>0,15 kg=0,88</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4</a:t>
            </a:r>
            <a:r>
              <a:rPr lang="lt-LT" sz="2800" dirty="0">
                <a:latin typeface="Arial" panose="020B0604020202020204" pitchFamily="34" charset="0"/>
                <a:cs typeface="Arial" panose="020B0604020202020204" pitchFamily="34" charset="0"/>
              </a:rPr>
              <a:t> J</a:t>
            </a:r>
          </a:p>
          <a:p>
            <a:pPr marL="0" indent="0">
              <a:buNone/>
            </a:pPr>
            <a:r>
              <a:rPr lang="lt-LT" sz="2800" dirty="0">
                <a:latin typeface="Arial" panose="020B0604020202020204" pitchFamily="34" charset="0"/>
                <a:cs typeface="Arial" panose="020B0604020202020204" pitchFamily="34" charset="0"/>
              </a:rPr>
              <a:t>Q=Q</a:t>
            </a:r>
            <a:r>
              <a:rPr lang="lt-LT" sz="1100" dirty="0">
                <a:latin typeface="Arial" panose="020B0604020202020204" pitchFamily="34" charset="0"/>
                <a:cs typeface="Arial" panose="020B0604020202020204" pitchFamily="34" charset="0"/>
              </a:rPr>
              <a:t>1</a:t>
            </a:r>
            <a:r>
              <a:rPr lang="lt-LT" sz="2800" dirty="0">
                <a:latin typeface="Arial" panose="020B0604020202020204" pitchFamily="34" charset="0"/>
                <a:cs typeface="Arial" panose="020B0604020202020204" pitchFamily="34" charset="0"/>
              </a:rPr>
              <a:t>+Q</a:t>
            </a:r>
            <a:r>
              <a:rPr lang="lt-LT" sz="1100" dirty="0">
                <a:latin typeface="Arial" panose="020B0604020202020204" pitchFamily="34" charset="0"/>
                <a:cs typeface="Arial" panose="020B0604020202020204" pitchFamily="34" charset="0"/>
              </a:rPr>
              <a:t>2</a:t>
            </a:r>
          </a:p>
          <a:p>
            <a:pPr marL="0" indent="0">
              <a:buNone/>
            </a:pPr>
            <a:r>
              <a:rPr lang="lt-LT" sz="2800" dirty="0">
                <a:latin typeface="Arial" panose="020B0604020202020204" pitchFamily="34" charset="0"/>
                <a:cs typeface="Arial" panose="020B0604020202020204" pitchFamily="34" charset="0"/>
              </a:rPr>
              <a:t>Q=0,75</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4</a:t>
            </a:r>
            <a:r>
              <a:rPr lang="lt-LT" sz="2800" dirty="0">
                <a:latin typeface="Arial" panose="020B0604020202020204" pitchFamily="34" charset="0"/>
                <a:cs typeface="Arial" panose="020B0604020202020204" pitchFamily="34" charset="0"/>
              </a:rPr>
              <a:t> J+0,88</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4</a:t>
            </a:r>
            <a:r>
              <a:rPr lang="lt-LT" sz="2800" dirty="0">
                <a:latin typeface="Arial" panose="020B0604020202020204" pitchFamily="34" charset="0"/>
                <a:cs typeface="Arial" panose="020B0604020202020204" pitchFamily="34" charset="0"/>
              </a:rPr>
              <a:t> J=1,63</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4</a:t>
            </a:r>
            <a:r>
              <a:rPr lang="lt-LT" sz="2800" dirty="0">
                <a:latin typeface="Arial" panose="020B0604020202020204" pitchFamily="34" charset="0"/>
                <a:cs typeface="Arial" panose="020B0604020202020204" pitchFamily="34" charset="0"/>
              </a:rPr>
              <a:t> J</a:t>
            </a:r>
          </a:p>
          <a:p>
            <a:pPr marL="0" indent="0">
              <a:buNone/>
            </a:pPr>
            <a:r>
              <a:rPr lang="lt-LT" sz="2800" u="sng" dirty="0"/>
              <a:t>Ats.:</a:t>
            </a:r>
            <a:r>
              <a:rPr lang="lt-LT" sz="2800" dirty="0"/>
              <a:t> Q=1,63</a:t>
            </a:r>
            <a:r>
              <a:rPr lang="lt-LT" sz="2800" b="0" i="0" dirty="0">
                <a:effectLst/>
                <a:latin typeface="Arial" panose="020B0604020202020204" pitchFamily="34" charset="0"/>
                <a:cs typeface="Arial" panose="020B0604020202020204" pitchFamily="34" charset="0"/>
              </a:rPr>
              <a:t>·</a:t>
            </a:r>
            <a:r>
              <a:rPr lang="lt-LT" sz="2800" dirty="0">
                <a:effectLst/>
                <a:latin typeface="Arial" panose="020B0604020202020204" pitchFamily="34" charset="0"/>
                <a:ea typeface="Times New Roman" panose="02020603050405020304" pitchFamily="18" charset="0"/>
                <a:cs typeface="Times New Roman" panose="02020603050405020304" pitchFamily="18" charset="0"/>
              </a:rPr>
              <a:t>10</a:t>
            </a:r>
            <a:r>
              <a:rPr lang="lt-LT" sz="2800" baseline="30000" dirty="0">
                <a:effectLst/>
                <a:latin typeface="Arial" panose="020B0604020202020204" pitchFamily="34" charset="0"/>
                <a:ea typeface="Times New Roman" panose="02020603050405020304" pitchFamily="18" charset="0"/>
                <a:cs typeface="Times New Roman" panose="02020603050405020304" pitchFamily="18" charset="0"/>
              </a:rPr>
              <a:t>4</a:t>
            </a:r>
            <a:r>
              <a:rPr lang="lt-LT" sz="2800" dirty="0"/>
              <a:t> J</a:t>
            </a:r>
          </a:p>
        </p:txBody>
      </p:sp>
    </p:spTree>
    <p:extLst>
      <p:ext uri="{BB962C8B-B14F-4D97-AF65-F5344CB8AC3E}">
        <p14:creationId xmlns:p14="http://schemas.microsoft.com/office/powerpoint/2010/main" val="250160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46111" y="289432"/>
            <a:ext cx="9404723" cy="935211"/>
          </a:xfrm>
        </p:spPr>
        <p:txBody>
          <a:bodyPr/>
          <a:lstStyle/>
          <a:p>
            <a:pPr algn="ctr"/>
            <a:r>
              <a:rPr lang="lt-LT" dirty="0">
                <a:latin typeface="Arial" panose="020B0604020202020204" pitchFamily="34" charset="0"/>
                <a:cs typeface="Arial" panose="020B0604020202020204" pitchFamily="34" charset="0"/>
              </a:rPr>
              <a:t>4 Uždavinys</a:t>
            </a:r>
          </a:p>
        </p:txBody>
      </p:sp>
      <p:sp>
        <p:nvSpPr>
          <p:cNvPr id="3" name="Turinio vietos rezervavimo ženklas 2"/>
          <p:cNvSpPr>
            <a:spLocks noGrp="1" noRot="1" noChangeAspect="1" noMove="1" noResize="1" noEditPoints="1" noAdjustHandles="1" noChangeArrowheads="1" noChangeShapeType="1" noTextEdit="1"/>
          </p:cNvSpPr>
          <p:nvPr>
            <p:ph sz="half" idx="1"/>
          </p:nvPr>
        </p:nvSpPr>
        <p:spPr>
          <a:xfrm>
            <a:off x="272144" y="1714501"/>
            <a:ext cx="5227508" cy="4898570"/>
          </a:xfrm>
          <a:blipFill>
            <a:blip r:embed="rId2"/>
            <a:stretch>
              <a:fillRect l="-1867" t="-995" r="-467" b="-1493"/>
            </a:stretch>
          </a:blipFill>
        </p:spPr>
        <p:txBody>
          <a:bodyPr/>
          <a:lstStyle/>
          <a:p>
            <a:pPr>
              <a:buNone/>
            </a:pPr>
            <a:endParaRPr lang="lt-LT" dirty="0">
              <a:noFill/>
            </a:endParaRPr>
          </a:p>
        </p:txBody>
      </p:sp>
      <p:sp>
        <p:nvSpPr>
          <p:cNvPr id="4" name="Turinio vietos rezervavimo ženklas 3"/>
          <p:cNvSpPr>
            <a:spLocks noGrp="1" noRot="1" noChangeAspect="1" noMove="1" noResize="1" noEditPoints="1" noAdjustHandles="1" noChangeArrowheads="1" noChangeShapeType="1" noTextEdit="1"/>
          </p:cNvSpPr>
          <p:nvPr>
            <p:ph sz="half" idx="2"/>
          </p:nvPr>
        </p:nvSpPr>
        <p:spPr>
          <a:xfrm>
            <a:off x="5654493" y="1714501"/>
            <a:ext cx="6074864" cy="4898569"/>
          </a:xfrm>
          <a:blipFill>
            <a:blip r:embed="rId3"/>
            <a:stretch>
              <a:fillRect l="-1606" t="-995"/>
            </a:stretch>
          </a:blipFill>
        </p:spPr>
        <p:txBody>
          <a:bodyPr/>
          <a:lstStyle/>
          <a:p>
            <a:pPr>
              <a:buNone/>
            </a:pPr>
            <a:endParaRPr lang="lt-LT" dirty="0">
              <a:noFill/>
            </a:endParaRPr>
          </a:p>
        </p:txBody>
      </p:sp>
    </p:spTree>
    <p:extLst>
      <p:ext uri="{BB962C8B-B14F-4D97-AF65-F5344CB8AC3E}">
        <p14:creationId xmlns:p14="http://schemas.microsoft.com/office/powerpoint/2010/main" val="2081480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latin typeface="Arial" pitchFamily="34" charset="0"/>
                <a:cs typeface="Arial" pitchFamily="34" charset="0"/>
              </a:rPr>
              <a:t>Testas</a:t>
            </a:r>
          </a:p>
        </p:txBody>
      </p:sp>
      <p:sp>
        <p:nvSpPr>
          <p:cNvPr id="3" name="Turinio vietos rezervavimo ženklas 2"/>
          <p:cNvSpPr>
            <a:spLocks noGrp="1"/>
          </p:cNvSpPr>
          <p:nvPr>
            <p:ph idx="1"/>
          </p:nvPr>
        </p:nvSpPr>
        <p:spPr>
          <a:xfrm>
            <a:off x="353787" y="1152983"/>
            <a:ext cx="11402786" cy="5552617"/>
          </a:xfrm>
        </p:spPr>
        <p:txBody>
          <a:bodyPr>
            <a:normAutofit/>
          </a:bodyPr>
          <a:lstStyle/>
          <a:p>
            <a:pPr>
              <a:buNone/>
            </a:pPr>
            <a:endParaRPr lang="lt-LT" sz="2400" dirty="0"/>
          </a:p>
          <a:p>
            <a:pPr marL="457200" lvl="0" indent="-457200">
              <a:buNone/>
            </a:pPr>
            <a:r>
              <a:rPr lang="en-US" sz="3200" dirty="0">
                <a:latin typeface="Arial" pitchFamily="34" charset="0"/>
                <a:cs typeface="Arial" pitchFamily="34" charset="0"/>
              </a:rPr>
              <a:t>1. </a:t>
            </a:r>
            <a:r>
              <a:rPr lang="en-US" sz="3200" dirty="0" err="1">
                <a:latin typeface="Arial" pitchFamily="34" charset="0"/>
                <a:cs typeface="Arial" pitchFamily="34" charset="0"/>
              </a:rPr>
              <a:t>Apie</a:t>
            </a:r>
            <a:r>
              <a:rPr lang="en-US" sz="3200" dirty="0">
                <a:latin typeface="Arial" pitchFamily="34" charset="0"/>
                <a:cs typeface="Arial" pitchFamily="34" charset="0"/>
              </a:rPr>
              <a:t> </a:t>
            </a:r>
            <a:r>
              <a:rPr lang="en-US" sz="3200" dirty="0" err="1">
                <a:latin typeface="Arial" pitchFamily="34" charset="0"/>
                <a:cs typeface="Arial" pitchFamily="34" charset="0"/>
              </a:rPr>
              <a:t>kokį</a:t>
            </a:r>
            <a:r>
              <a:rPr lang="en-US" sz="3200" dirty="0">
                <a:latin typeface="Arial" pitchFamily="34" charset="0"/>
                <a:cs typeface="Arial" pitchFamily="34" charset="0"/>
              </a:rPr>
              <a:t> </a:t>
            </a:r>
            <a:r>
              <a:rPr lang="en-US" sz="3200" dirty="0" err="1">
                <a:latin typeface="Arial" pitchFamily="34" charset="0"/>
                <a:cs typeface="Arial" pitchFamily="34" charset="0"/>
              </a:rPr>
              <a:t>gamtos</a:t>
            </a:r>
            <a:r>
              <a:rPr lang="en-US" sz="3200" dirty="0">
                <a:latin typeface="Arial" pitchFamily="34" charset="0"/>
                <a:cs typeface="Arial" pitchFamily="34" charset="0"/>
              </a:rPr>
              <a:t> </a:t>
            </a:r>
            <a:r>
              <a:rPr lang="en-US" sz="3200" dirty="0" err="1">
                <a:latin typeface="Arial" pitchFamily="34" charset="0"/>
                <a:cs typeface="Arial" pitchFamily="34" charset="0"/>
              </a:rPr>
              <a:t>reiškinį</a:t>
            </a:r>
            <a:r>
              <a:rPr lang="en-US" sz="3200" dirty="0">
                <a:latin typeface="Arial" pitchFamily="34" charset="0"/>
                <a:cs typeface="Arial" pitchFamily="34" charset="0"/>
              </a:rPr>
              <a:t> </a:t>
            </a:r>
            <a:r>
              <a:rPr lang="en-US" sz="3200" dirty="0" err="1">
                <a:latin typeface="Arial" pitchFamily="34" charset="0"/>
                <a:cs typeface="Arial" pitchFamily="34" charset="0"/>
              </a:rPr>
              <a:t>kalba</a:t>
            </a:r>
            <a:r>
              <a:rPr lang="en-US" sz="3200" dirty="0">
                <a:latin typeface="Arial" pitchFamily="34" charset="0"/>
                <a:cs typeface="Arial" pitchFamily="34" charset="0"/>
              </a:rPr>
              <a:t> </a:t>
            </a:r>
            <a:r>
              <a:rPr lang="en-US" sz="3200" dirty="0" err="1">
                <a:latin typeface="Arial" pitchFamily="34" charset="0"/>
                <a:cs typeface="Arial" pitchFamily="34" charset="0"/>
              </a:rPr>
              <a:t>K.Donelaitis</a:t>
            </a:r>
            <a:r>
              <a:rPr lang="en-US" sz="3200" dirty="0">
                <a:latin typeface="Arial" pitchFamily="34" charset="0"/>
                <a:cs typeface="Arial" pitchFamily="34" charset="0"/>
              </a:rPr>
              <a:t> </a:t>
            </a:r>
            <a:r>
              <a:rPr lang="en-US" sz="3200" dirty="0" err="1">
                <a:latin typeface="Arial" pitchFamily="34" charset="0"/>
                <a:cs typeface="Arial" pitchFamily="34" charset="0"/>
              </a:rPr>
              <a:t>poemoje</a:t>
            </a:r>
            <a:r>
              <a:rPr lang="en-US" sz="3200" dirty="0">
                <a:latin typeface="Arial" pitchFamily="34" charset="0"/>
                <a:cs typeface="Arial" pitchFamily="34" charset="0"/>
              </a:rPr>
              <a:t> “</a:t>
            </a:r>
            <a:r>
              <a:rPr lang="en-US" sz="3200" dirty="0" err="1">
                <a:latin typeface="Arial" pitchFamily="34" charset="0"/>
                <a:cs typeface="Arial" pitchFamily="34" charset="0"/>
              </a:rPr>
              <a:t>Metai</a:t>
            </a:r>
            <a:r>
              <a:rPr lang="en-US" sz="3200" dirty="0">
                <a:latin typeface="Arial" pitchFamily="34" charset="0"/>
                <a:cs typeface="Arial" pitchFamily="34" charset="0"/>
              </a:rPr>
              <a:t>”: “</a:t>
            </a:r>
            <a:r>
              <a:rPr lang="en-US" sz="3200" dirty="0" err="1">
                <a:latin typeface="Arial" pitchFamily="34" charset="0"/>
                <a:cs typeface="Arial" pitchFamily="34" charset="0"/>
              </a:rPr>
              <a:t>putodams</a:t>
            </a:r>
            <a:r>
              <a:rPr lang="en-US" sz="3200" dirty="0">
                <a:latin typeface="Arial" pitchFamily="34" charset="0"/>
                <a:cs typeface="Arial" pitchFamily="34" charset="0"/>
              </a:rPr>
              <a:t> </a:t>
            </a:r>
            <a:r>
              <a:rPr lang="en-US" sz="3200" dirty="0" err="1">
                <a:latin typeface="Arial" pitchFamily="34" charset="0"/>
                <a:cs typeface="Arial" pitchFamily="34" charset="0"/>
              </a:rPr>
              <a:t>sniegs</a:t>
            </a:r>
            <a:r>
              <a:rPr lang="en-US" sz="3200" dirty="0">
                <a:latin typeface="Arial" pitchFamily="34" charset="0"/>
                <a:cs typeface="Arial" pitchFamily="34" charset="0"/>
              </a:rPr>
              <a:t> </a:t>
            </a:r>
            <a:r>
              <a:rPr lang="en-US" sz="3200" dirty="0" err="1">
                <a:latin typeface="Arial" pitchFamily="34" charset="0"/>
                <a:cs typeface="Arial" pitchFamily="34" charset="0"/>
              </a:rPr>
              <a:t>visur</a:t>
            </a:r>
            <a:r>
              <a:rPr lang="en-US" sz="3200" dirty="0">
                <a:latin typeface="Arial" pitchFamily="34" charset="0"/>
                <a:cs typeface="Arial" pitchFamily="34" charset="0"/>
              </a:rPr>
              <a:t> į </a:t>
            </a:r>
            <a:r>
              <a:rPr lang="en-US" sz="3200" dirty="0" err="1">
                <a:latin typeface="Arial" pitchFamily="34" charset="0"/>
                <a:cs typeface="Arial" pitchFamily="34" charset="0"/>
              </a:rPr>
              <a:t>nieką</a:t>
            </a:r>
            <a:r>
              <a:rPr lang="en-US" sz="3200" dirty="0">
                <a:latin typeface="Arial" pitchFamily="34" charset="0"/>
                <a:cs typeface="Arial" pitchFamily="34" charset="0"/>
              </a:rPr>
              <a:t> </a:t>
            </a:r>
            <a:r>
              <a:rPr lang="en-US" sz="3200" dirty="0" err="1">
                <a:latin typeface="Arial" pitchFamily="34" charset="0"/>
                <a:cs typeface="Arial" pitchFamily="34" charset="0"/>
              </a:rPr>
              <a:t>pavirto</a:t>
            </a:r>
            <a:r>
              <a:rPr lang="en-US" sz="3200" dirty="0">
                <a:latin typeface="Arial" pitchFamily="34" charset="0"/>
                <a:cs typeface="Arial" pitchFamily="34" charset="0"/>
              </a:rPr>
              <a:t>” ?</a:t>
            </a:r>
            <a:endParaRPr lang="lt-LT" sz="3200" dirty="0">
              <a:latin typeface="Arial" pitchFamily="34" charset="0"/>
              <a:cs typeface="Arial" pitchFamily="34" charset="0"/>
            </a:endParaRPr>
          </a:p>
          <a:p>
            <a:pPr lvl="0">
              <a:buNone/>
            </a:pPr>
            <a:r>
              <a:rPr lang="lt-LT" sz="3200" dirty="0">
                <a:latin typeface="Arial" pitchFamily="34" charset="0"/>
                <a:cs typeface="Arial" pitchFamily="34" charset="0"/>
              </a:rPr>
              <a:t>a) </a:t>
            </a:r>
            <a:r>
              <a:rPr lang="en-US" sz="3200" dirty="0" err="1">
                <a:latin typeface="Arial" pitchFamily="34" charset="0"/>
                <a:cs typeface="Arial" pitchFamily="34" charset="0"/>
              </a:rPr>
              <a:t>kietėjimą</a:t>
            </a:r>
            <a:r>
              <a:rPr lang="en-US" sz="3200" dirty="0">
                <a:latin typeface="Arial" pitchFamily="34" charset="0"/>
                <a:cs typeface="Arial" pitchFamily="34" charset="0"/>
              </a:rPr>
              <a:t>;</a:t>
            </a:r>
            <a:endParaRPr lang="lt-LT" sz="3200" dirty="0">
              <a:latin typeface="Arial" pitchFamily="34" charset="0"/>
              <a:cs typeface="Arial" pitchFamily="34" charset="0"/>
            </a:endParaRPr>
          </a:p>
          <a:p>
            <a:pPr lvl="0">
              <a:buNone/>
            </a:pPr>
            <a:r>
              <a:rPr lang="lt-LT" sz="3200" dirty="0">
                <a:latin typeface="Arial" pitchFamily="34" charset="0"/>
                <a:cs typeface="Arial" pitchFamily="34" charset="0"/>
              </a:rPr>
              <a:t>b) </a:t>
            </a:r>
            <a:r>
              <a:rPr lang="en-US" sz="3200" dirty="0" err="1">
                <a:latin typeface="Arial" pitchFamily="34" charset="0"/>
                <a:cs typeface="Arial" pitchFamily="34" charset="0"/>
              </a:rPr>
              <a:t>lydym</a:t>
            </a:r>
            <a:r>
              <a:rPr lang="lt-LT" sz="3200" dirty="0">
                <a:latin typeface="Arial" pitchFamily="34" charset="0"/>
                <a:cs typeface="Arial" pitchFamily="34" charset="0"/>
              </a:rPr>
              <a:t>ą</a:t>
            </a:r>
            <a:r>
              <a:rPr lang="en-US" sz="3200" dirty="0" err="1">
                <a:latin typeface="Arial" pitchFamily="34" charset="0"/>
                <a:cs typeface="Arial" pitchFamily="34" charset="0"/>
              </a:rPr>
              <a:t>si</a:t>
            </a:r>
            <a:r>
              <a:rPr lang="en-US" sz="3200" dirty="0">
                <a:latin typeface="Arial" pitchFamily="34" charset="0"/>
                <a:cs typeface="Arial" pitchFamily="34" charset="0"/>
              </a:rPr>
              <a:t>;</a:t>
            </a:r>
            <a:endParaRPr lang="lt-LT" sz="3200" dirty="0">
              <a:latin typeface="Arial" pitchFamily="34" charset="0"/>
              <a:cs typeface="Arial" pitchFamily="34" charset="0"/>
            </a:endParaRPr>
          </a:p>
          <a:p>
            <a:pPr marL="457200" lvl="0" indent="-457200">
              <a:buNone/>
            </a:pPr>
            <a:r>
              <a:rPr lang="lt-LT" sz="3200" dirty="0">
                <a:latin typeface="Arial" pitchFamily="34" charset="0"/>
                <a:cs typeface="Arial" pitchFamily="34" charset="0"/>
              </a:rPr>
              <a:t>c) </a:t>
            </a:r>
            <a:r>
              <a:rPr lang="en-US" sz="3200" dirty="0" err="1">
                <a:latin typeface="Arial" pitchFamily="34" charset="0"/>
                <a:cs typeface="Arial" pitchFamily="34" charset="0"/>
              </a:rPr>
              <a:t>garavimą</a:t>
            </a:r>
            <a:r>
              <a:rPr lang="en-US" sz="3200" dirty="0">
                <a:latin typeface="Arial" pitchFamily="34" charset="0"/>
                <a:cs typeface="Arial" pitchFamily="34" charset="0"/>
              </a:rPr>
              <a:t>.</a:t>
            </a:r>
            <a:endParaRPr lang="lt-LT" sz="3200" dirty="0">
              <a:latin typeface="Arial" pitchFamily="34" charset="0"/>
              <a:cs typeface="Arial" pitchFamily="34" charset="0"/>
            </a:endParaRPr>
          </a:p>
          <a:p>
            <a:pPr marL="0" indent="0">
              <a:buNone/>
            </a:pPr>
            <a:endParaRPr lang="lt-LT" sz="2400" b="0" i="0" dirty="0">
              <a:effectLst/>
              <a:latin typeface="Helvetica Neue"/>
            </a:endParaRPr>
          </a:p>
        </p:txBody>
      </p:sp>
    </p:spTree>
    <p:extLst>
      <p:ext uri="{BB962C8B-B14F-4D97-AF65-F5344CB8AC3E}">
        <p14:creationId xmlns:p14="http://schemas.microsoft.com/office/powerpoint/2010/main" val="1999888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762000" y="1219200"/>
            <a:ext cx="10058400" cy="5105400"/>
          </a:xfrm>
        </p:spPr>
        <p:txBody>
          <a:bodyPr/>
          <a:lstStyle/>
          <a:p>
            <a:pPr marL="457200" lvl="0" indent="-457200">
              <a:buNone/>
            </a:pPr>
            <a:r>
              <a:rPr lang="en-US" sz="3200" dirty="0">
                <a:latin typeface="Arial" panose="020B0604020202020204" pitchFamily="34" charset="0"/>
                <a:cs typeface="Arial" panose="020B0604020202020204" pitchFamily="34" charset="0"/>
              </a:rPr>
              <a:t>2. </a:t>
            </a:r>
            <a:r>
              <a:rPr lang="en-US" sz="3200" dirty="0" err="1">
                <a:latin typeface="Arial" panose="020B0604020202020204" pitchFamily="34" charset="0"/>
                <a:cs typeface="Arial" panose="020B0604020202020204" pitchFamily="34" charset="0"/>
              </a:rPr>
              <a:t>Kam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eikvojama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energija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kai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ledas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šildomas</a:t>
            </a:r>
            <a:r>
              <a:rPr lang="en-US" sz="3200" dirty="0">
                <a:latin typeface="Arial" panose="020B0604020202020204" pitchFamily="34" charset="0"/>
                <a:cs typeface="Arial" panose="020B0604020202020204" pitchFamily="34" charset="0"/>
              </a:rPr>
              <a:t>, bet </a:t>
            </a:r>
            <a:r>
              <a:rPr lang="en-US" sz="3200" dirty="0" err="1">
                <a:latin typeface="Arial" panose="020B0604020202020204" pitchFamily="34" charset="0"/>
                <a:cs typeface="Arial" panose="020B0604020202020204" pitchFamily="34" charset="0"/>
              </a:rPr>
              <a:t>termometro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stulpelis</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nekyla</a:t>
            </a:r>
            <a:r>
              <a:rPr lang="en-US" sz="3200" dirty="0">
                <a:latin typeface="Arial" panose="020B0604020202020204" pitchFamily="34" charset="0"/>
                <a:cs typeface="Arial" panose="020B0604020202020204" pitchFamily="34" charset="0"/>
              </a:rPr>
              <a:t>, o </a:t>
            </a:r>
            <a:r>
              <a:rPr lang="en-US" sz="3200" dirty="0" err="1">
                <a:latin typeface="Arial" panose="020B0604020202020204" pitchFamily="34" charset="0"/>
                <a:cs typeface="Arial" panose="020B0604020202020204" pitchFamily="34" charset="0"/>
              </a:rPr>
              <a:t>ima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kilti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tik</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tada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kai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ištirpsta</a:t>
            </a:r>
            <a:r>
              <a:rPr lang="en-US" sz="3200" dirty="0">
                <a:latin typeface="Arial" panose="020B0604020202020204" pitchFamily="34" charset="0"/>
                <a:cs typeface="Arial" panose="020B0604020202020204" pitchFamily="34" charset="0"/>
              </a:rPr>
              <a:t> visas </a:t>
            </a:r>
            <a:r>
              <a:rPr lang="en-US" sz="3200" dirty="0" err="1">
                <a:latin typeface="Arial" panose="020B0604020202020204" pitchFamily="34" charset="0"/>
                <a:cs typeface="Arial" panose="020B0604020202020204" pitchFamily="34" charset="0"/>
              </a:rPr>
              <a:t>ledas</a:t>
            </a:r>
            <a:r>
              <a:rPr lang="en-US" sz="3200" dirty="0">
                <a:latin typeface="Arial" panose="020B0604020202020204" pitchFamily="34" charset="0"/>
                <a:cs typeface="Arial" panose="020B0604020202020204" pitchFamily="34" charset="0"/>
              </a:rPr>
              <a:t> ?</a:t>
            </a:r>
            <a:endParaRPr lang="lt-LT" sz="3200" dirty="0">
              <a:latin typeface="Arial" panose="020B0604020202020204" pitchFamily="34" charset="0"/>
              <a:cs typeface="Arial" panose="020B0604020202020204" pitchFamily="34" charset="0"/>
            </a:endParaRPr>
          </a:p>
          <a:p>
            <a:pPr lvl="0">
              <a:buNone/>
            </a:pPr>
            <a:r>
              <a:rPr lang="lt-LT" sz="3200" dirty="0">
                <a:latin typeface="Arial" panose="020B0604020202020204" pitchFamily="34" charset="0"/>
                <a:cs typeface="Arial" panose="020B0604020202020204" pitchFamily="34" charset="0"/>
              </a:rPr>
              <a:t>a) </a:t>
            </a:r>
            <a:r>
              <a:rPr lang="en-US" sz="3200" dirty="0" err="1">
                <a:latin typeface="Arial" panose="020B0604020202020204" pitchFamily="34" charset="0"/>
                <a:cs typeface="Arial" panose="020B0604020202020204" pitchFamily="34" charset="0"/>
              </a:rPr>
              <a:t>kristalui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suardyti</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pPr lvl="0">
              <a:buNone/>
            </a:pPr>
            <a:r>
              <a:rPr lang="lt-LT" sz="3200" dirty="0">
                <a:latin typeface="Arial" panose="020B0604020202020204" pitchFamily="34" charset="0"/>
                <a:cs typeface="Arial" panose="020B0604020202020204" pitchFamily="34" charset="0"/>
              </a:rPr>
              <a:t>b) </a:t>
            </a:r>
            <a:r>
              <a:rPr lang="en-US" sz="3200" dirty="0" err="1">
                <a:latin typeface="Arial" panose="020B0604020202020204" pitchFamily="34" charset="0"/>
                <a:cs typeface="Arial" panose="020B0604020202020204" pitchFamily="34" charset="0"/>
              </a:rPr>
              <a:t>molekulių</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greičiui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padidinti</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pPr lvl="0">
              <a:buNone/>
            </a:pPr>
            <a:r>
              <a:rPr lang="lt-LT" sz="3200" dirty="0">
                <a:latin typeface="Arial" panose="020B0604020202020204" pitchFamily="34" charset="0"/>
                <a:cs typeface="Arial" panose="020B0604020202020204" pitchFamily="34" charset="0"/>
              </a:rPr>
              <a:t>c) </a:t>
            </a:r>
            <a:r>
              <a:rPr lang="en-US" sz="3200" dirty="0" err="1">
                <a:latin typeface="Arial" panose="020B0604020202020204" pitchFamily="34" charset="0"/>
                <a:cs typeface="Arial" panose="020B0604020202020204" pitchFamily="34" charset="0"/>
              </a:rPr>
              <a:t>tuo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metu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energija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neeikvojama</a:t>
            </a:r>
            <a:r>
              <a:rPr lang="en-US" sz="3200" dirty="0">
                <a:latin typeface="Arial" panose="020B0604020202020204" pitchFamily="34" charset="0"/>
                <a:cs typeface="Arial" panose="020B0604020202020204" pitchFamily="34" charset="0"/>
              </a:rPr>
              <a:t>.</a:t>
            </a:r>
            <a:endParaRPr lang="lt-LT" sz="3200" dirty="0">
              <a:latin typeface="Arial" panose="020B0604020202020204" pitchFamily="34" charset="0"/>
              <a:cs typeface="Arial" panose="020B0604020202020204" pitchFamily="34" charset="0"/>
            </a:endParaRPr>
          </a:p>
          <a:p>
            <a:pPr marL="457200" indent="-457200">
              <a:buNone/>
            </a:pPr>
            <a:endParaRPr lang="lt-L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urinio vietos rezervavimo ženklas 4"/>
              <p:cNvSpPr>
                <a:spLocks noGrp="1"/>
              </p:cNvSpPr>
              <p:nvPr>
                <p:ph idx="1"/>
              </p:nvPr>
            </p:nvSpPr>
            <p:spPr>
              <a:xfrm>
                <a:off x="789214" y="1279070"/>
                <a:ext cx="9260639" cy="4969329"/>
              </a:xfrm>
            </p:spPr>
            <p:txBody>
              <a:bodyPr/>
              <a:lstStyle/>
              <a:p>
                <a:pPr marL="0" lvl="0" indent="0">
                  <a:buNone/>
                </a:pPr>
                <a:r>
                  <a:rPr lang="lt-LT" sz="3200">
                    <a:latin typeface="Arial" panose="020B0604020202020204" pitchFamily="34" charset="0"/>
                    <a:cs typeface="Arial" panose="020B0604020202020204" pitchFamily="34" charset="0"/>
                  </a:rPr>
                  <a:t>3. </a:t>
                </a:r>
                <a:r>
                  <a:rPr lang="en-US" sz="3200">
                    <a:effectLst/>
                    <a:latin typeface="Arial" panose="020B0604020202020204" pitchFamily="34" charset="0"/>
                    <a:ea typeface="Calibri" panose="020F0502020204030204" pitchFamily="34" charset="0"/>
                    <a:cs typeface="Arial" panose="020B0604020202020204" pitchFamily="34" charset="0"/>
                  </a:rPr>
                  <a:t>Kuris matavimo vienetas yra savitosios lydymosi šilumos ?</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a) </a:t>
                </a:r>
                <a:r>
                  <a:rPr lang="en-US" sz="3200">
                    <a:effectLst/>
                    <a:latin typeface="Arial" panose="020B0604020202020204" pitchFamily="34" charset="0"/>
                    <a:ea typeface="Calibri" panose="020F0502020204030204" pitchFamily="34" charset="0"/>
                    <a:cs typeface="Arial" panose="020B0604020202020204" pitchFamily="34" charset="0"/>
                  </a:rPr>
                  <a:t>J;</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b</a:t>
                </a:r>
                <a14:m>
                  <m:oMath xmlns:m="http://schemas.openxmlformats.org/officeDocument/2006/math">
                    <m:r>
                      <a:rPr lang="lt-LT" sz="3200">
                        <a:latin typeface="Cambria Math" panose="02040503050406030204" pitchFamily="18" charset="0"/>
                        <a:ea typeface="Calibri" panose="020F0502020204030204" pitchFamily="34" charset="0"/>
                        <a:cs typeface="Times New Roman" panose="020B0604020202020204" pitchFamily="34" charset="0"/>
                      </a:rPr>
                      <m:t>)</m:t>
                    </m:r>
                    <m:f>
                      <m:fPr>
                        <m:ctrlPr>
                          <a:rPr lang="lt-LT" sz="3200" i="1">
                            <a:effectLst/>
                            <a:latin typeface="Cambria Math" panose="02040503050406030204" pitchFamily="18" charset="0"/>
                            <a:ea typeface="Calibri" panose="020F0502020204030204" pitchFamily="34" charset="0"/>
                            <a:cs typeface="Times New Roman" panose="020B0604020202020204" pitchFamily="34" charset="0"/>
                          </a:rPr>
                        </m:ctrlPr>
                      </m:fPr>
                      <m:num>
                        <m:r>
                          <a:rPr lang="en-US" sz="3200" i="1">
                            <a:effectLst/>
                            <a:latin typeface="Cambria Math" panose="02040503050406030204" pitchFamily="18" charset="0"/>
                            <a:ea typeface="Calibri" panose="020F0502020204030204" pitchFamily="34" charset="0"/>
                            <a:cs typeface="Times New Roman" panose="020B0604020202020204" pitchFamily="34" charset="0"/>
                          </a:rPr>
                          <m:t>𝐽</m:t>
                        </m:r>
                      </m:num>
                      <m:den>
                        <m:r>
                          <a:rPr lang="en-US" sz="3200" i="1">
                            <a:effectLst/>
                            <a:latin typeface="Cambria Math" panose="02040503050406030204" pitchFamily="18" charset="0"/>
                            <a:ea typeface="Calibri" panose="020F0502020204030204" pitchFamily="34" charset="0"/>
                            <a:cs typeface="Times New Roman" panose="020B0604020202020204" pitchFamily="34" charset="0"/>
                          </a:rPr>
                          <m:t>𝑘𝑔</m:t>
                        </m:r>
                        <m:r>
                          <a:rPr lang="en-US" sz="3200" i="1">
                            <a:effectLst/>
                            <a:latin typeface="Cambria Math" panose="02040503050406030204" pitchFamily="18" charset="0"/>
                            <a:ea typeface="Calibri" panose="020F0502020204030204" pitchFamily="34" charset="0"/>
                            <a:cs typeface="Times New Roman" panose="020B0604020202020204" pitchFamily="34" charset="0"/>
                          </a:rPr>
                          <m:t>∙℃</m:t>
                        </m:r>
                      </m:den>
                    </m:f>
                  </m:oMath>
                </a14:m>
                <a:r>
                  <a:rPr lang="en-US" sz="3200">
                    <a:effectLst/>
                    <a:latin typeface="Arial" panose="020B0604020202020204" pitchFamily="34" charset="0"/>
                    <a:ea typeface="Times New Roman" panose="020B0604020202020204" pitchFamily="34" charset="0"/>
                    <a:cs typeface="Arial" panose="020B0604020202020204" pitchFamily="34" charset="0"/>
                  </a:rPr>
                  <a:t>;</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ea typeface="Calibri" panose="020F0502020204030204" pitchFamily="34" charset="0"/>
                    <a:cs typeface="Times New Roman" panose="020B0604020202020204" pitchFamily="34" charset="0"/>
                  </a:rPr>
                  <a:t>c) J</a:t>
                </a:r>
                <a:r>
                  <a:rPr lang="en-US" sz="3200">
                    <a:effectLst/>
                    <a:latin typeface="Arial" panose="020B0604020202020204" pitchFamily="34" charset="0"/>
                    <a:ea typeface="Calibri" panose="020F0502020204030204" pitchFamily="34" charset="0"/>
                    <a:cs typeface="Arial" panose="020B0604020202020204" pitchFamily="34" charset="0"/>
                  </a:rPr>
                  <a:t>/kg.</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lt-LT">
                  <a:latin typeface="Arial" panose="020B0604020202020204" pitchFamily="34" charset="0"/>
                  <a:cs typeface="Arial" panose="020B0604020202020204" pitchFamily="34" charset="0"/>
                </a:endParaRPr>
              </a:p>
            </p:txBody>
          </p:sp>
        </mc:Choice>
        <mc:Fallback xmlns="">
          <p:sp>
            <p:nvSpPr>
              <p:cNvPr id="5" name="Turinio vietos rezervavimo ženklas 4"/>
              <p:cNvSpPr>
                <a:spLocks noGrp="1" noRot="1" noChangeAspect="1" noMove="1" noResize="1" noEditPoints="1" noAdjustHandles="1" noChangeArrowheads="1" noChangeShapeType="1" noTextEdit="1"/>
              </p:cNvSpPr>
              <p:nvPr>
                <p:ph idx="1"/>
              </p:nvPr>
            </p:nvSpPr>
            <p:spPr>
              <a:xfrm>
                <a:off x="789214" y="1279070"/>
                <a:ext cx="9260639" cy="4969329"/>
              </a:xfrm>
              <a:blipFill>
                <a:blip r:embed="rId2"/>
                <a:stretch>
                  <a:fillRect l="-1645" t="-1595"/>
                </a:stretch>
              </a:blipFill>
            </p:spPr>
            <p:txBody>
              <a:bodyPr/>
              <a:lstStyle/>
              <a:p>
                <a:r>
                  <a:rPr lang="lt-LT">
                    <a:noFill/>
                  </a:rPr>
                  <a:t> </a:t>
                </a:r>
              </a:p>
            </p:txBody>
          </p:sp>
        </mc:Fallback>
      </mc:AlternateContent>
    </p:spTree>
    <p:extLst>
      <p:ext uri="{BB962C8B-B14F-4D97-AF65-F5344CB8AC3E}">
        <p14:creationId xmlns:p14="http://schemas.microsoft.com/office/powerpoint/2010/main" val="3924581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04597" y="1143000"/>
            <a:ext cx="8946541" cy="4914899"/>
          </a:xfrm>
        </p:spPr>
        <p:txBody>
          <a:bodyPr/>
          <a:lstStyle/>
          <a:p>
            <a:pPr marL="0" lvl="0" indent="0">
              <a:buNone/>
            </a:pPr>
            <a:r>
              <a:rPr lang="lt-LT" sz="3200">
                <a:latin typeface="Arial" panose="020B0604020202020204" pitchFamily="34" charset="0"/>
                <a:cs typeface="Arial" panose="020B0604020202020204" pitchFamily="34" charset="0"/>
              </a:rPr>
              <a:t>4. </a:t>
            </a:r>
            <a:r>
              <a:rPr lang="en-US" sz="3200">
                <a:effectLst/>
                <a:latin typeface="Arial" panose="020B0604020202020204" pitchFamily="34" charset="0"/>
                <a:ea typeface="Calibri" panose="020F0502020204030204" pitchFamily="34" charset="0"/>
                <a:cs typeface="Arial" panose="020B0604020202020204" pitchFamily="34" charset="0"/>
              </a:rPr>
              <a:t>Lydymasis, tai:</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a) </a:t>
            </a:r>
            <a:r>
              <a:rPr lang="en-US" sz="3200">
                <a:effectLst/>
                <a:latin typeface="Arial" panose="020B0604020202020204" pitchFamily="34" charset="0"/>
                <a:ea typeface="Calibri" panose="020F0502020204030204" pitchFamily="34" charset="0"/>
                <a:cs typeface="Arial" panose="020B0604020202020204" pitchFamily="34" charset="0"/>
              </a:rPr>
              <a:t>skystos medžiagos virsmas kietąja;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b) </a:t>
            </a:r>
            <a:r>
              <a:rPr lang="en-US" sz="3200">
                <a:effectLst/>
                <a:latin typeface="Arial" panose="020B0604020202020204" pitchFamily="34" charset="0"/>
                <a:ea typeface="Calibri" panose="020F0502020204030204" pitchFamily="34" charset="0"/>
                <a:cs typeface="Arial" panose="020B0604020202020204" pitchFamily="34" charset="0"/>
              </a:rPr>
              <a:t>kietos medžiagos virsmas skystąja;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c) </a:t>
            </a:r>
            <a:r>
              <a:rPr lang="en-US" sz="3200">
                <a:effectLst/>
                <a:latin typeface="Arial" panose="020B0604020202020204" pitchFamily="34" charset="0"/>
                <a:ea typeface="Calibri" panose="020F0502020204030204" pitchFamily="34" charset="0"/>
                <a:cs typeface="Arial" panose="020B0604020202020204" pitchFamily="34" charset="0"/>
              </a:rPr>
              <a:t>skysčio virtimas garais.</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lt-LT"/>
          </a:p>
        </p:txBody>
      </p:sp>
    </p:spTree>
    <p:extLst>
      <p:ext uri="{BB962C8B-B14F-4D97-AF65-F5344CB8AC3E}">
        <p14:creationId xmlns:p14="http://schemas.microsoft.com/office/powerpoint/2010/main" val="2684724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67883" y="1442358"/>
            <a:ext cx="8946541" cy="4806042"/>
          </a:xfrm>
        </p:spPr>
        <p:txBody>
          <a:bodyPr/>
          <a:lstStyle/>
          <a:p>
            <a:pPr marL="0" lvl="0" indent="0">
              <a:buNone/>
            </a:pPr>
            <a:r>
              <a:rPr lang="lt-LT" sz="3200">
                <a:latin typeface="Arial" panose="020B0604020202020204" pitchFamily="34" charset="0"/>
                <a:cs typeface="Arial" panose="020B0604020202020204" pitchFamily="34" charset="0"/>
              </a:rPr>
              <a:t>5.</a:t>
            </a:r>
            <a:r>
              <a:rPr lang="en-US" sz="3200">
                <a:effectLst/>
                <a:latin typeface="Arial" panose="020B0604020202020204" pitchFamily="34" charset="0"/>
                <a:ea typeface="Calibri" panose="020F0502020204030204" pitchFamily="34" charset="0"/>
                <a:cs typeface="Arial" panose="020B0604020202020204" pitchFamily="34" charset="0"/>
              </a:rPr>
              <a:t> Šilumos kiekis, kurio reikia 1 kg kietos medžiagos paversti skysčiu jo lydymosi temperatūroje, vadinamas :</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a) </a:t>
            </a:r>
            <a:r>
              <a:rPr lang="en-US" sz="3200">
                <a:effectLst/>
                <a:latin typeface="Arial" panose="020B0604020202020204" pitchFamily="34" charset="0"/>
                <a:ea typeface="Calibri" panose="020F0502020204030204" pitchFamily="34" charset="0"/>
                <a:cs typeface="Arial" panose="020B0604020202020204" pitchFamily="34" charset="0"/>
              </a:rPr>
              <a:t>kuro degimo šiluma;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b) </a:t>
            </a:r>
            <a:r>
              <a:rPr lang="en-US" sz="3200">
                <a:effectLst/>
                <a:latin typeface="Arial" panose="020B0604020202020204" pitchFamily="34" charset="0"/>
                <a:ea typeface="Calibri" panose="020F0502020204030204" pitchFamily="34" charset="0"/>
                <a:cs typeface="Arial" panose="020B0604020202020204" pitchFamily="34" charset="0"/>
              </a:rPr>
              <a:t>savitąja šiluma;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c) </a:t>
            </a:r>
            <a:r>
              <a:rPr lang="en-US" sz="3200">
                <a:effectLst/>
                <a:latin typeface="Arial" panose="020B0604020202020204" pitchFamily="34" charset="0"/>
                <a:ea typeface="Calibri" panose="020F0502020204030204" pitchFamily="34" charset="0"/>
                <a:cs typeface="Arial" panose="020B0604020202020204" pitchFamily="34" charset="0"/>
              </a:rPr>
              <a:t>savitąja lydymosi šiluma.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lt-LT"/>
          </a:p>
        </p:txBody>
      </p:sp>
    </p:spTree>
    <p:extLst>
      <p:ext uri="{BB962C8B-B14F-4D97-AF65-F5344CB8AC3E}">
        <p14:creationId xmlns:p14="http://schemas.microsoft.com/office/powerpoint/2010/main" val="1855190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31812" y="1006929"/>
            <a:ext cx="8946541" cy="4942113"/>
          </a:xfrm>
        </p:spPr>
        <p:txBody>
          <a:bodyPr/>
          <a:lstStyle/>
          <a:p>
            <a:pPr marL="0" lvl="0" indent="0">
              <a:buNone/>
            </a:pPr>
            <a:r>
              <a:rPr lang="lt-LT" sz="3200">
                <a:latin typeface="Arial" panose="020B0604020202020204" pitchFamily="34" charset="0"/>
                <a:cs typeface="Arial" panose="020B0604020202020204" pitchFamily="34" charset="0"/>
              </a:rPr>
              <a:t>6.</a:t>
            </a:r>
            <a:r>
              <a:rPr lang="en-US" sz="3200">
                <a:effectLst/>
                <a:latin typeface="Arial" panose="020B0604020202020204" pitchFamily="34" charset="0"/>
                <a:ea typeface="Calibri" panose="020F0502020204030204" pitchFamily="34" charset="0"/>
                <a:cs typeface="Arial" panose="020B0604020202020204" pitchFamily="34" charset="0"/>
              </a:rPr>
              <a:t> Lydymosi metu kristalinės medžiagos  temperatūra: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a) </a:t>
            </a:r>
            <a:r>
              <a:rPr lang="en-US" sz="3200">
                <a:effectLst/>
                <a:latin typeface="Arial" panose="020B0604020202020204" pitchFamily="34" charset="0"/>
                <a:ea typeface="Calibri" panose="020F0502020204030204" pitchFamily="34" charset="0"/>
                <a:cs typeface="Arial" panose="020B0604020202020204" pitchFamily="34" charset="0"/>
              </a:rPr>
              <a:t>nekinta;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b) </a:t>
            </a:r>
            <a:r>
              <a:rPr lang="en-US" sz="3200">
                <a:effectLst/>
                <a:latin typeface="Arial" panose="020B0604020202020204" pitchFamily="34" charset="0"/>
                <a:ea typeface="Calibri" panose="020F0502020204030204" pitchFamily="34" charset="0"/>
                <a:cs typeface="Arial" panose="020B0604020202020204" pitchFamily="34" charset="0"/>
              </a:rPr>
              <a:t>didėja;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c) </a:t>
            </a:r>
            <a:r>
              <a:rPr lang="en-US" sz="3200">
                <a:effectLst/>
                <a:latin typeface="Arial" panose="020B0604020202020204" pitchFamily="34" charset="0"/>
                <a:ea typeface="Calibri" panose="020F0502020204030204" pitchFamily="34" charset="0"/>
                <a:cs typeface="Arial" panose="020B0604020202020204" pitchFamily="34" charset="0"/>
              </a:rPr>
              <a:t>mažėja.</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lt-LT"/>
          </a:p>
        </p:txBody>
      </p:sp>
    </p:spTree>
    <p:extLst>
      <p:ext uri="{BB962C8B-B14F-4D97-AF65-F5344CB8AC3E}">
        <p14:creationId xmlns:p14="http://schemas.microsoft.com/office/powerpoint/2010/main" val="3843489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31169" y="734786"/>
            <a:ext cx="8946541" cy="4806042"/>
          </a:xfrm>
        </p:spPr>
        <p:txBody>
          <a:bodyPr/>
          <a:lstStyle/>
          <a:p>
            <a:pPr marL="0" lvl="0" indent="0">
              <a:buNone/>
            </a:pPr>
            <a:r>
              <a:rPr lang="lt-LT" sz="3200" dirty="0">
                <a:latin typeface="Arial" panose="020B0604020202020204" pitchFamily="34" charset="0"/>
                <a:cs typeface="Arial" panose="020B0604020202020204" pitchFamily="34" charset="0"/>
              </a:rPr>
              <a:t>7.</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Savitoji</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plieno</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lydymosi</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šiluma</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lygi</a:t>
            </a:r>
            <a:r>
              <a:rPr lang="en-US" sz="3200" dirty="0">
                <a:effectLst/>
                <a:latin typeface="Arial" panose="020B0604020202020204" pitchFamily="34" charset="0"/>
                <a:ea typeface="Calibri" panose="020F0502020204030204" pitchFamily="34" charset="0"/>
                <a:cs typeface="Arial" panose="020B0604020202020204" pitchFamily="34" charset="0"/>
              </a:rPr>
              <a:t> 84000 J/kg. Tai </a:t>
            </a:r>
            <a:r>
              <a:rPr lang="en-US" sz="3200" dirty="0" err="1">
                <a:effectLst/>
                <a:latin typeface="Arial" panose="020B0604020202020204" pitchFamily="34" charset="0"/>
                <a:ea typeface="Calibri" panose="020F0502020204030204" pitchFamily="34" charset="0"/>
                <a:cs typeface="Arial" panose="020B0604020202020204" pitchFamily="34" charset="0"/>
              </a:rPr>
              <a:t>reiškia</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kad</a:t>
            </a:r>
            <a:r>
              <a:rPr lang="en-US" sz="3200" dirty="0">
                <a:effectLst/>
                <a:latin typeface="Arial" panose="020B0604020202020204" pitchFamily="34" charset="0"/>
                <a:ea typeface="Calibri" panose="020F0502020204030204" pitchFamily="34" charset="0"/>
                <a:cs typeface="Arial" panose="020B0604020202020204" pitchFamily="34" charset="0"/>
              </a:rPr>
              <a:t>:</a:t>
            </a:r>
            <a:endParaRPr lang="lt-LT" sz="3200" dirty="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dirty="0">
                <a:effectLst/>
                <a:latin typeface="Arial" panose="020B0604020202020204" pitchFamily="34" charset="0"/>
                <a:ea typeface="Calibri" panose="020F0502020204030204" pitchFamily="34" charset="0"/>
                <a:cs typeface="Arial" panose="020B0604020202020204" pitchFamily="34" charset="0"/>
              </a:rPr>
              <a:t>a) </a:t>
            </a:r>
            <a:r>
              <a:rPr lang="en-US" sz="3200" dirty="0">
                <a:effectLst/>
                <a:latin typeface="Arial" panose="020B0604020202020204" pitchFamily="34" charset="0"/>
                <a:ea typeface="Calibri" panose="020F0502020204030204" pitchFamily="34" charset="0"/>
                <a:cs typeface="Arial" panose="020B0604020202020204" pitchFamily="34" charset="0"/>
              </a:rPr>
              <a:t>bet </a:t>
            </a:r>
            <a:r>
              <a:rPr lang="en-US" sz="3200" dirty="0" err="1">
                <a:effectLst/>
                <a:latin typeface="Arial" panose="020B0604020202020204" pitchFamily="34" charset="0"/>
                <a:ea typeface="Calibri" panose="020F0502020204030204" pitchFamily="34" charset="0"/>
                <a:cs typeface="Arial" panose="020B0604020202020204" pitchFamily="34" charset="0"/>
              </a:rPr>
              <a:t>kokiam</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kiekiui</a:t>
            </a:r>
            <a:r>
              <a:rPr lang="en-US" sz="3200" dirty="0">
                <a:effectLst/>
                <a:latin typeface="Arial" panose="020B0604020202020204" pitchFamily="34" charset="0"/>
                <a:ea typeface="Calibri" panose="020F0502020204030204" pitchFamily="34" charset="0"/>
                <a:cs typeface="Arial" panose="020B0604020202020204" pitchFamily="34" charset="0"/>
              </a:rPr>
              <a:t> 0</a:t>
            </a:r>
            <a:r>
              <a:rPr lang="en-US" sz="3200" baseline="30000" dirty="0">
                <a:latin typeface="Arial" panose="020B0604020202020204" pitchFamily="34" charset="0"/>
                <a:ea typeface="Calibri" panose="020F0502020204030204" pitchFamily="34" charset="0"/>
                <a:cs typeface="Arial" panose="020B0604020202020204" pitchFamily="34" charset="0"/>
              </a:rPr>
              <a:t>o</a:t>
            </a:r>
            <a:r>
              <a:rPr lang="en-US" sz="3200" dirty="0">
                <a:effectLst/>
                <a:latin typeface="Arial" panose="020B0604020202020204" pitchFamily="34" charset="0"/>
                <a:ea typeface="Calibri" panose="020F0502020204030204" pitchFamily="34" charset="0"/>
                <a:cs typeface="Arial" panose="020B0604020202020204" pitchFamily="34" charset="0"/>
              </a:rPr>
              <a:t>C </a:t>
            </a:r>
            <a:r>
              <a:rPr lang="en-US" sz="3200" dirty="0" err="1">
                <a:effectLst/>
                <a:latin typeface="Arial" panose="020B0604020202020204" pitchFamily="34" charset="0"/>
                <a:ea typeface="Calibri" panose="020F0502020204030204" pitchFamily="34" charset="0"/>
                <a:cs typeface="Arial" panose="020B0604020202020204" pitchFamily="34" charset="0"/>
              </a:rPr>
              <a:t>temperatūros</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plieno</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išlydyti</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reikia</a:t>
            </a:r>
            <a:r>
              <a:rPr lang="en-US" sz="3200" dirty="0">
                <a:effectLst/>
                <a:latin typeface="Arial" panose="020B0604020202020204" pitchFamily="34" charset="0"/>
                <a:ea typeface="Calibri" panose="020F0502020204030204" pitchFamily="34" charset="0"/>
                <a:cs typeface="Arial" panose="020B0604020202020204" pitchFamily="34" charset="0"/>
              </a:rPr>
              <a:t> 84000 J </a:t>
            </a:r>
            <a:r>
              <a:rPr lang="en-US" sz="3200" dirty="0" err="1">
                <a:effectLst/>
                <a:latin typeface="Arial" panose="020B0604020202020204" pitchFamily="34" charset="0"/>
                <a:ea typeface="Calibri" panose="020F0502020204030204" pitchFamily="34" charset="0"/>
                <a:cs typeface="Arial" panose="020B0604020202020204" pitchFamily="34" charset="0"/>
              </a:rPr>
              <a:t>šilumos</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kiekio</a:t>
            </a:r>
            <a:r>
              <a:rPr lang="en-US" sz="3200" dirty="0">
                <a:effectLst/>
                <a:latin typeface="Arial" panose="020B0604020202020204" pitchFamily="34" charset="0"/>
                <a:ea typeface="Calibri" panose="020F0502020204030204" pitchFamily="34" charset="0"/>
                <a:cs typeface="Arial" panose="020B0604020202020204" pitchFamily="34" charset="0"/>
              </a:rPr>
              <a:t>;</a:t>
            </a:r>
            <a:endParaRPr lang="lt-LT" sz="3200" dirty="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dirty="0">
                <a:effectLst/>
                <a:latin typeface="Arial" panose="020B0604020202020204" pitchFamily="34" charset="0"/>
                <a:ea typeface="Calibri" panose="020F0502020204030204" pitchFamily="34" charset="0"/>
                <a:cs typeface="Arial" panose="020B0604020202020204" pitchFamily="34" charset="0"/>
              </a:rPr>
              <a:t>b) </a:t>
            </a:r>
            <a:r>
              <a:rPr lang="en-US" sz="3200" dirty="0">
                <a:effectLst/>
                <a:latin typeface="Arial" panose="020B0604020202020204" pitchFamily="34" charset="0"/>
                <a:ea typeface="Calibri" panose="020F0502020204030204" pitchFamily="34" charset="0"/>
                <a:cs typeface="Arial" panose="020B0604020202020204" pitchFamily="34" charset="0"/>
              </a:rPr>
              <a:t>bet </a:t>
            </a:r>
            <a:r>
              <a:rPr lang="en-US" sz="3200" dirty="0" err="1">
                <a:effectLst/>
                <a:latin typeface="Arial" panose="020B0604020202020204" pitchFamily="34" charset="0"/>
                <a:ea typeface="Calibri" panose="020F0502020204030204" pitchFamily="34" charset="0"/>
                <a:cs typeface="Arial" panose="020B0604020202020204" pitchFamily="34" charset="0"/>
              </a:rPr>
              <a:t>kokiam</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kiekiui</a:t>
            </a:r>
            <a:r>
              <a:rPr lang="en-US" sz="3200" dirty="0">
                <a:effectLst/>
                <a:latin typeface="Arial" panose="020B0604020202020204" pitchFamily="34" charset="0"/>
                <a:ea typeface="Calibri" panose="020F0502020204030204" pitchFamily="34" charset="0"/>
                <a:cs typeface="Arial" panose="020B0604020202020204" pitchFamily="34" charset="0"/>
              </a:rPr>
              <a:t> 100</a:t>
            </a:r>
            <a:r>
              <a:rPr lang="en-US" sz="3200" baseline="30000" dirty="0">
                <a:latin typeface="Arial" panose="020B0604020202020204" pitchFamily="34" charset="0"/>
                <a:ea typeface="Calibri" panose="020F0502020204030204" pitchFamily="34" charset="0"/>
                <a:cs typeface="Arial" panose="020B0604020202020204" pitchFamily="34" charset="0"/>
              </a:rPr>
              <a:t>o</a:t>
            </a:r>
            <a:r>
              <a:rPr lang="en-US" sz="3200" dirty="0">
                <a:effectLst/>
                <a:latin typeface="Arial" panose="020B0604020202020204" pitchFamily="34" charset="0"/>
                <a:ea typeface="Calibri" panose="020F0502020204030204" pitchFamily="34" charset="0"/>
                <a:cs typeface="Arial" panose="020B0604020202020204" pitchFamily="34" charset="0"/>
              </a:rPr>
              <a:t>C </a:t>
            </a:r>
            <a:r>
              <a:rPr lang="en-US" sz="3200" dirty="0" err="1">
                <a:effectLst/>
                <a:latin typeface="Arial" panose="020B0604020202020204" pitchFamily="34" charset="0"/>
                <a:ea typeface="Calibri" panose="020F0502020204030204" pitchFamily="34" charset="0"/>
                <a:cs typeface="Arial" panose="020B0604020202020204" pitchFamily="34" charset="0"/>
              </a:rPr>
              <a:t>temperatūros</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plieno</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išlydyti</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reikia</a:t>
            </a:r>
            <a:r>
              <a:rPr lang="en-US" sz="3200" dirty="0">
                <a:effectLst/>
                <a:latin typeface="Arial" panose="020B0604020202020204" pitchFamily="34" charset="0"/>
                <a:ea typeface="Calibri" panose="020F0502020204030204" pitchFamily="34" charset="0"/>
                <a:cs typeface="Arial" panose="020B0604020202020204" pitchFamily="34" charset="0"/>
              </a:rPr>
              <a:t> 84000 J </a:t>
            </a:r>
            <a:r>
              <a:rPr lang="en-US" sz="3200" dirty="0" err="1">
                <a:effectLst/>
                <a:latin typeface="Arial" panose="020B0604020202020204" pitchFamily="34" charset="0"/>
                <a:ea typeface="Calibri" panose="020F0502020204030204" pitchFamily="34" charset="0"/>
                <a:cs typeface="Arial" panose="020B0604020202020204" pitchFamily="34" charset="0"/>
              </a:rPr>
              <a:t>šilumos</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kiekio</a:t>
            </a:r>
            <a:r>
              <a:rPr lang="en-US" sz="3200" dirty="0">
                <a:effectLst/>
                <a:latin typeface="Arial" panose="020B0604020202020204" pitchFamily="34" charset="0"/>
                <a:ea typeface="Calibri" panose="020F0502020204030204" pitchFamily="34" charset="0"/>
                <a:cs typeface="Arial" panose="020B0604020202020204" pitchFamily="34" charset="0"/>
              </a:rPr>
              <a:t>;</a:t>
            </a:r>
            <a:endParaRPr lang="lt-LT" sz="3200" dirty="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dirty="0">
                <a:effectLst/>
                <a:latin typeface="Arial" panose="020B0604020202020204" pitchFamily="34" charset="0"/>
                <a:ea typeface="Calibri" panose="020F0502020204030204" pitchFamily="34" charset="0"/>
                <a:cs typeface="Arial" panose="020B0604020202020204" pitchFamily="34" charset="0"/>
              </a:rPr>
              <a:t>c) </a:t>
            </a:r>
            <a:r>
              <a:rPr lang="en-US" sz="3200" dirty="0">
                <a:effectLst/>
                <a:latin typeface="Arial" panose="020B0604020202020204" pitchFamily="34" charset="0"/>
                <a:ea typeface="Calibri" panose="020F0502020204030204" pitchFamily="34" charset="0"/>
                <a:cs typeface="Arial" panose="020B0604020202020204" pitchFamily="34" charset="0"/>
              </a:rPr>
              <a:t>1 kg </a:t>
            </a:r>
            <a:r>
              <a:rPr lang="en-US" sz="3200" dirty="0" err="1">
                <a:effectLst/>
                <a:latin typeface="Arial" panose="020B0604020202020204" pitchFamily="34" charset="0"/>
                <a:ea typeface="Calibri" panose="020F0502020204030204" pitchFamily="34" charset="0"/>
                <a:cs typeface="Arial" panose="020B0604020202020204" pitchFamily="34" charset="0"/>
              </a:rPr>
              <a:t>plieno</a:t>
            </a:r>
            <a:r>
              <a:rPr lang="en-US" sz="3200" dirty="0">
                <a:effectLst/>
                <a:latin typeface="Arial" panose="020B0604020202020204" pitchFamily="34" charset="0"/>
                <a:ea typeface="Calibri" panose="020F0502020204030204" pitchFamily="34" charset="0"/>
                <a:cs typeface="Arial" panose="020B0604020202020204" pitchFamily="34" charset="0"/>
              </a:rPr>
              <a:t> 1500</a:t>
            </a:r>
            <a:r>
              <a:rPr lang="en-US" sz="3200" baseline="30000" dirty="0">
                <a:latin typeface="Arial" panose="020B0604020202020204" pitchFamily="34" charset="0"/>
                <a:ea typeface="Calibri" panose="020F0502020204030204" pitchFamily="34" charset="0"/>
                <a:cs typeface="Arial" panose="020B0604020202020204" pitchFamily="34" charset="0"/>
              </a:rPr>
              <a:t>o</a:t>
            </a:r>
            <a:r>
              <a:rPr lang="en-US" sz="3200" dirty="0">
                <a:effectLst/>
                <a:latin typeface="Arial" panose="020B0604020202020204" pitchFamily="34" charset="0"/>
                <a:ea typeface="Calibri" panose="020F0502020204030204" pitchFamily="34" charset="0"/>
                <a:cs typeface="Arial" panose="020B0604020202020204" pitchFamily="34" charset="0"/>
              </a:rPr>
              <a:t>C </a:t>
            </a:r>
            <a:r>
              <a:rPr lang="en-US" sz="3200" dirty="0" err="1">
                <a:effectLst/>
                <a:latin typeface="Arial" panose="020B0604020202020204" pitchFamily="34" charset="0"/>
                <a:ea typeface="Calibri" panose="020F0502020204030204" pitchFamily="34" charset="0"/>
                <a:cs typeface="Arial" panose="020B0604020202020204" pitchFamily="34" charset="0"/>
              </a:rPr>
              <a:t>temperatūroje</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išlydyti</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reikia</a:t>
            </a:r>
            <a:r>
              <a:rPr lang="en-US" sz="3200" dirty="0">
                <a:effectLst/>
                <a:latin typeface="Arial" panose="020B0604020202020204" pitchFamily="34" charset="0"/>
                <a:ea typeface="Calibri" panose="020F0502020204030204" pitchFamily="34" charset="0"/>
                <a:cs typeface="Arial" panose="020B0604020202020204" pitchFamily="34" charset="0"/>
              </a:rPr>
              <a:t> 84000 J </a:t>
            </a:r>
            <a:r>
              <a:rPr lang="en-US" sz="3200" dirty="0" err="1">
                <a:effectLst/>
                <a:latin typeface="Arial" panose="020B0604020202020204" pitchFamily="34" charset="0"/>
                <a:ea typeface="Calibri" panose="020F0502020204030204" pitchFamily="34" charset="0"/>
                <a:cs typeface="Arial" panose="020B0604020202020204" pitchFamily="34" charset="0"/>
              </a:rPr>
              <a:t>šilumos</a:t>
            </a:r>
            <a:r>
              <a:rPr lang="en-US" sz="3200" dirty="0">
                <a:effectLst/>
                <a:latin typeface="Arial" panose="020B0604020202020204" pitchFamily="34" charset="0"/>
                <a:ea typeface="Calibri" panose="020F0502020204030204" pitchFamily="34" charset="0"/>
                <a:cs typeface="Arial" panose="020B0604020202020204" pitchFamily="34" charset="0"/>
              </a:rPr>
              <a:t>.</a:t>
            </a:r>
            <a:endParaRPr lang="lt-LT" sz="32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lt-LT" dirty="0"/>
          </a:p>
        </p:txBody>
      </p:sp>
    </p:spTree>
    <p:extLst>
      <p:ext uri="{BB962C8B-B14F-4D97-AF65-F5344CB8AC3E}">
        <p14:creationId xmlns:p14="http://schemas.microsoft.com/office/powerpoint/2010/main" val="3059073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urinio vietos rezervavimo ženklas 4"/>
          <p:cNvSpPr>
            <a:spLocks noGrp="1"/>
          </p:cNvSpPr>
          <p:nvPr>
            <p:ph idx="1"/>
          </p:nvPr>
        </p:nvSpPr>
        <p:spPr>
          <a:xfrm>
            <a:off x="584945" y="751632"/>
            <a:ext cx="9610193" cy="5393093"/>
          </a:xfrm>
        </p:spPr>
        <p:txBody>
          <a:bodyPr/>
          <a:lstStyle/>
          <a:p>
            <a:pPr marL="0" lvl="0" indent="0">
              <a:buNone/>
            </a:pPr>
            <a:r>
              <a:rPr lang="lt-LT" sz="3200">
                <a:latin typeface="Arial" panose="020B0604020202020204" pitchFamily="34" charset="0"/>
                <a:cs typeface="Arial" panose="020B0604020202020204" pitchFamily="34" charset="0"/>
              </a:rPr>
              <a:t>8. </a:t>
            </a:r>
            <a:r>
              <a:rPr lang="en-US" sz="3200">
                <a:effectLst/>
                <a:latin typeface="Arial" panose="020B0604020202020204" pitchFamily="34" charset="0"/>
                <a:ea typeface="Calibri" panose="020F0502020204030204" pitchFamily="34" charset="0"/>
                <a:cs typeface="Arial" panose="020B0604020202020204" pitchFamily="34" charset="0"/>
              </a:rPr>
              <a:t>Kuri formulė naudojama, skaičiuojant šilumos kiekį, reikalingą medžiagai išlydyti ?</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a) </a:t>
            </a:r>
            <a:r>
              <a:rPr lang="en-US" sz="3200">
                <a:effectLst/>
                <a:latin typeface="Arial" panose="020B0604020202020204" pitchFamily="34" charset="0"/>
                <a:ea typeface="Calibri" panose="020F0502020204030204" pitchFamily="34" charset="0"/>
                <a:cs typeface="Arial" panose="020B0604020202020204" pitchFamily="34" charset="0"/>
              </a:rPr>
              <a:t>Q=λm;</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b) </a:t>
            </a:r>
            <a:r>
              <a:rPr lang="en-US" sz="3200">
                <a:effectLst/>
                <a:latin typeface="Arial" panose="020B0604020202020204" pitchFamily="34" charset="0"/>
                <a:ea typeface="Calibri" panose="020F0502020204030204" pitchFamily="34" charset="0"/>
                <a:cs typeface="Arial" panose="020B0604020202020204" pitchFamily="34" charset="0"/>
              </a:rPr>
              <a:t>Q=</a:t>
            </a:r>
            <a:r>
              <a:rPr lang="lt-LT" sz="3200">
                <a:effectLst/>
                <a:latin typeface="Arial" panose="020B0604020202020204" pitchFamily="34" charset="0"/>
                <a:ea typeface="Calibri" panose="020F0502020204030204" pitchFamily="34" charset="0"/>
                <a:cs typeface="Arial" panose="020B0604020202020204" pitchFamily="34" charset="0"/>
              </a:rPr>
              <a:t>q</a:t>
            </a:r>
            <a:r>
              <a:rPr lang="en-US" sz="3200">
                <a:effectLst/>
                <a:latin typeface="Arial" panose="020B0604020202020204" pitchFamily="34" charset="0"/>
                <a:ea typeface="Calibri" panose="020F0502020204030204" pitchFamily="34" charset="0"/>
                <a:cs typeface="Arial" panose="020B0604020202020204" pitchFamily="34" charset="0"/>
              </a:rPr>
              <a:t>m;</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c) </a:t>
            </a:r>
            <a:r>
              <a:rPr lang="en-US" sz="3200">
                <a:effectLst/>
                <a:latin typeface="Arial" panose="020B0604020202020204" pitchFamily="34" charset="0"/>
                <a:ea typeface="Calibri" panose="020F0502020204030204" pitchFamily="34" charset="0"/>
                <a:cs typeface="Arial" panose="020B0604020202020204" pitchFamily="34" charset="0"/>
              </a:rPr>
              <a:t>Q=cm(t</a:t>
            </a:r>
            <a:r>
              <a:rPr lang="en-US" sz="3200" baseline="-25000">
                <a:effectLst/>
                <a:latin typeface="Arial" panose="020B0604020202020204" pitchFamily="34" charset="0"/>
                <a:ea typeface="Calibri" panose="020F0502020204030204" pitchFamily="34" charset="0"/>
                <a:cs typeface="Arial" panose="020B0604020202020204" pitchFamily="34" charset="0"/>
              </a:rPr>
              <a:t>2</a:t>
            </a:r>
            <a:r>
              <a:rPr lang="en-US" sz="3200">
                <a:effectLst/>
                <a:latin typeface="Arial" panose="020B0604020202020204" pitchFamily="34" charset="0"/>
                <a:ea typeface="Calibri" panose="020F0502020204030204" pitchFamily="34" charset="0"/>
                <a:cs typeface="Arial" panose="020B0604020202020204" pitchFamily="34" charset="0"/>
              </a:rPr>
              <a:t>-t</a:t>
            </a:r>
            <a:r>
              <a:rPr lang="en-US" sz="3200" baseline="-25000">
                <a:effectLst/>
                <a:latin typeface="Arial" panose="020B0604020202020204" pitchFamily="34" charset="0"/>
                <a:ea typeface="Calibri" panose="020F0502020204030204" pitchFamily="34" charset="0"/>
                <a:cs typeface="Arial" panose="020B0604020202020204" pitchFamily="34" charset="0"/>
              </a:rPr>
              <a:t>1</a:t>
            </a:r>
            <a:r>
              <a:rPr lang="en-US" sz="3200">
                <a:effectLst/>
                <a:latin typeface="Arial" panose="020B0604020202020204" pitchFamily="34" charset="0"/>
                <a:ea typeface="Calibri" panose="020F0502020204030204" pitchFamily="34" charset="0"/>
                <a:cs typeface="Arial" panose="020B0604020202020204" pitchFamily="34" charset="0"/>
              </a:rPr>
              <a:t>).</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lt-LT"/>
          </a:p>
        </p:txBody>
      </p:sp>
    </p:spTree>
    <p:extLst>
      <p:ext uri="{BB962C8B-B14F-4D97-AF65-F5344CB8AC3E}">
        <p14:creationId xmlns:p14="http://schemas.microsoft.com/office/powerpoint/2010/main" val="4748038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803955" y="707571"/>
            <a:ext cx="8946541" cy="5295899"/>
          </a:xfrm>
        </p:spPr>
        <p:txBody>
          <a:bodyPr/>
          <a:lstStyle/>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9. </a:t>
            </a:r>
            <a:r>
              <a:rPr lang="en-US" sz="3200">
                <a:effectLst/>
                <a:latin typeface="Arial" panose="020B0604020202020204" pitchFamily="34" charset="0"/>
                <a:ea typeface="Calibri" panose="020F0502020204030204" pitchFamily="34" charset="0"/>
                <a:cs typeface="Arial" panose="020B0604020202020204" pitchFamily="34" charset="0"/>
              </a:rPr>
              <a:t>Koks šilumos kiekis reikalingas išlydyti 10 kg švino ? Švino savitoji lydymosi šiluma 2,5·10</a:t>
            </a:r>
            <a:r>
              <a:rPr lang="en-US" sz="3200" baseline="30000">
                <a:effectLst/>
                <a:latin typeface="Arial" panose="020B0604020202020204" pitchFamily="34" charset="0"/>
                <a:ea typeface="Calibri" panose="020F0502020204030204" pitchFamily="34" charset="0"/>
                <a:cs typeface="Arial" panose="020B0604020202020204" pitchFamily="34" charset="0"/>
              </a:rPr>
              <a:t>4</a:t>
            </a:r>
            <a:r>
              <a:rPr lang="en-US" sz="3200">
                <a:effectLst/>
                <a:latin typeface="Arial" panose="020B0604020202020204" pitchFamily="34" charset="0"/>
                <a:ea typeface="Calibri" panose="020F0502020204030204" pitchFamily="34" charset="0"/>
                <a:cs typeface="Arial" panose="020B0604020202020204" pitchFamily="34" charset="0"/>
              </a:rPr>
              <a:t> J/kg.</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a) </a:t>
            </a:r>
            <a:r>
              <a:rPr lang="en-US" sz="3200">
                <a:effectLst/>
                <a:latin typeface="Arial" panose="020B0604020202020204" pitchFamily="34" charset="0"/>
                <a:ea typeface="Calibri" panose="020F0502020204030204" pitchFamily="34" charset="0"/>
                <a:cs typeface="Arial" panose="020B0604020202020204" pitchFamily="34" charset="0"/>
              </a:rPr>
              <a:t>2,5·10</a:t>
            </a:r>
            <a:r>
              <a:rPr lang="en-US" sz="3200" baseline="30000">
                <a:effectLst/>
                <a:latin typeface="Arial" panose="020B0604020202020204" pitchFamily="34" charset="0"/>
                <a:ea typeface="Calibri" panose="020F0502020204030204" pitchFamily="34" charset="0"/>
                <a:cs typeface="Arial" panose="020B0604020202020204" pitchFamily="34" charset="0"/>
              </a:rPr>
              <a:t>5</a:t>
            </a:r>
            <a:r>
              <a:rPr lang="en-US" sz="3200">
                <a:effectLst/>
                <a:latin typeface="Arial" panose="020B0604020202020204" pitchFamily="34" charset="0"/>
                <a:ea typeface="Calibri" panose="020F0502020204030204" pitchFamily="34" charset="0"/>
                <a:cs typeface="Arial" panose="020B0604020202020204" pitchFamily="34" charset="0"/>
              </a:rPr>
              <a:t> J;</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b) </a:t>
            </a:r>
            <a:r>
              <a:rPr lang="en-US" sz="3200">
                <a:effectLst/>
                <a:latin typeface="Arial" panose="020B0604020202020204" pitchFamily="34" charset="0"/>
                <a:ea typeface="Calibri" panose="020F0502020204030204" pitchFamily="34" charset="0"/>
                <a:cs typeface="Arial" panose="020B0604020202020204" pitchFamily="34" charset="0"/>
              </a:rPr>
              <a:t>2,5·10</a:t>
            </a:r>
            <a:r>
              <a:rPr lang="en-US" sz="3200" baseline="30000">
                <a:effectLst/>
                <a:latin typeface="Arial" panose="020B0604020202020204" pitchFamily="34" charset="0"/>
                <a:ea typeface="Calibri" panose="020F0502020204030204" pitchFamily="34" charset="0"/>
                <a:cs typeface="Arial" panose="020B0604020202020204" pitchFamily="34" charset="0"/>
              </a:rPr>
              <a:t>6</a:t>
            </a:r>
            <a:r>
              <a:rPr lang="en-US" sz="3200">
                <a:effectLst/>
                <a:latin typeface="Arial" panose="020B0604020202020204" pitchFamily="34" charset="0"/>
                <a:ea typeface="Calibri" panose="020F0502020204030204" pitchFamily="34" charset="0"/>
                <a:cs typeface="Arial" panose="020B0604020202020204" pitchFamily="34" charset="0"/>
              </a:rPr>
              <a:t> J;</a:t>
            </a:r>
            <a:endParaRPr lang="lt-LT" sz="32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a:effectLst/>
                <a:latin typeface="Arial" panose="020B0604020202020204" pitchFamily="34" charset="0"/>
                <a:ea typeface="Calibri" panose="020F0502020204030204" pitchFamily="34" charset="0"/>
                <a:cs typeface="Arial" panose="020B0604020202020204" pitchFamily="34" charset="0"/>
              </a:rPr>
              <a:t>c) </a:t>
            </a:r>
            <a:r>
              <a:rPr lang="en-US" sz="3200">
                <a:effectLst/>
                <a:latin typeface="Arial" panose="020B0604020202020204" pitchFamily="34" charset="0"/>
                <a:ea typeface="Calibri" panose="020F0502020204030204" pitchFamily="34" charset="0"/>
                <a:cs typeface="Arial" panose="020B0604020202020204" pitchFamily="34" charset="0"/>
              </a:rPr>
              <a:t>2,5·10</a:t>
            </a:r>
            <a:r>
              <a:rPr lang="en-US" sz="3200" baseline="30000">
                <a:effectLst/>
                <a:latin typeface="Arial" panose="020B0604020202020204" pitchFamily="34" charset="0"/>
                <a:ea typeface="Calibri" panose="020F0502020204030204" pitchFamily="34" charset="0"/>
                <a:cs typeface="Arial" panose="020B0604020202020204" pitchFamily="34" charset="0"/>
              </a:rPr>
              <a:t>4</a:t>
            </a:r>
            <a:r>
              <a:rPr lang="en-US" sz="3200">
                <a:effectLst/>
                <a:latin typeface="Arial" panose="020B0604020202020204" pitchFamily="34" charset="0"/>
                <a:ea typeface="Calibri" panose="020F0502020204030204" pitchFamily="34" charset="0"/>
                <a:cs typeface="Arial" panose="020B0604020202020204" pitchFamily="34" charset="0"/>
              </a:rPr>
              <a:t> J.</a:t>
            </a:r>
            <a:endParaRPr lang="lt-LT" sz="3200">
              <a:effectLst/>
              <a:latin typeface="Arial" panose="020B0604020202020204" pitchFamily="34" charset="0"/>
              <a:ea typeface="Calibri" panose="020F0502020204030204" pitchFamily="34" charset="0"/>
              <a:cs typeface="Arial" panose="020B0604020202020204" pitchFamily="34" charset="0"/>
            </a:endParaRPr>
          </a:p>
          <a:p>
            <a:endParaRPr lang="lt-LT"/>
          </a:p>
        </p:txBody>
      </p:sp>
    </p:spTree>
    <p:extLst>
      <p:ext uri="{BB962C8B-B14F-4D97-AF65-F5344CB8AC3E}">
        <p14:creationId xmlns:p14="http://schemas.microsoft.com/office/powerpoint/2010/main" val="2497886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695098" y="544285"/>
            <a:ext cx="8946541" cy="5078185"/>
          </a:xfrm>
        </p:spPr>
        <p:txBody>
          <a:bodyPr/>
          <a:lstStyle/>
          <a:p>
            <a:pPr marL="0" lvl="0" indent="0">
              <a:buNone/>
            </a:pPr>
            <a:r>
              <a:rPr lang="lt-LT" sz="3200" dirty="0">
                <a:latin typeface="Arial" panose="020B0604020202020204" pitchFamily="34" charset="0"/>
                <a:cs typeface="Arial" panose="020B0604020202020204" pitchFamily="34" charset="0"/>
              </a:rPr>
              <a:t>10. </a:t>
            </a:r>
            <a:r>
              <a:rPr lang="en-US" sz="3200" dirty="0" err="1">
                <a:effectLst/>
                <a:latin typeface="Arial" panose="020B0604020202020204" pitchFamily="34" charset="0"/>
                <a:ea typeface="Calibri" panose="020F0502020204030204" pitchFamily="34" charset="0"/>
                <a:cs typeface="Arial" panose="020B0604020202020204" pitchFamily="34" charset="0"/>
              </a:rPr>
              <a:t>Ar</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lydysis</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švino</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gabaliukas</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įmestas</a:t>
            </a:r>
            <a:r>
              <a:rPr lang="en-US" sz="3200" dirty="0">
                <a:effectLst/>
                <a:latin typeface="Arial" panose="020B0604020202020204" pitchFamily="34" charset="0"/>
                <a:ea typeface="Calibri" panose="020F0502020204030204" pitchFamily="34" charset="0"/>
                <a:cs typeface="Arial" panose="020B0604020202020204" pitchFamily="34" charset="0"/>
              </a:rPr>
              <a:t> į </a:t>
            </a:r>
            <a:r>
              <a:rPr lang="en-US" sz="3200" dirty="0" err="1">
                <a:effectLst/>
                <a:latin typeface="Arial" panose="020B0604020202020204" pitchFamily="34" charset="0"/>
                <a:ea typeface="Calibri" panose="020F0502020204030204" pitchFamily="34" charset="0"/>
                <a:cs typeface="Arial" panose="020B0604020202020204" pitchFamily="34" charset="0"/>
              </a:rPr>
              <a:t>išlydytą</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alavą</a:t>
            </a:r>
            <a:r>
              <a:rPr lang="en-US" sz="3200" dirty="0">
                <a:effectLst/>
                <a:latin typeface="Arial" panose="020B0604020202020204" pitchFamily="34" charset="0"/>
                <a:ea typeface="Calibri" panose="020F0502020204030204" pitchFamily="34" charset="0"/>
                <a:cs typeface="Arial" panose="020B0604020202020204" pitchFamily="34" charset="0"/>
              </a:rPr>
              <a:t> ? </a:t>
            </a:r>
            <a:r>
              <a:rPr lang="en-US" sz="3200" dirty="0" err="1">
                <a:effectLst/>
                <a:latin typeface="Arial" panose="020B0604020202020204" pitchFamily="34" charset="0"/>
                <a:ea typeface="Calibri" panose="020F0502020204030204" pitchFamily="34" charset="0"/>
                <a:cs typeface="Arial" panose="020B0604020202020204" pitchFamily="34" charset="0"/>
              </a:rPr>
              <a:t>Švino</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lydymosi</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temperatūra</a:t>
            </a:r>
            <a:r>
              <a:rPr lang="en-US" sz="3200" dirty="0">
                <a:effectLst/>
                <a:latin typeface="Arial" panose="020B0604020202020204" pitchFamily="34" charset="0"/>
                <a:ea typeface="Calibri" panose="020F0502020204030204" pitchFamily="34" charset="0"/>
                <a:cs typeface="Arial" panose="020B0604020202020204" pitchFamily="34" charset="0"/>
              </a:rPr>
              <a:t> 327</a:t>
            </a:r>
            <a:r>
              <a:rPr lang="en-US" sz="3200" baseline="30000" dirty="0">
                <a:latin typeface="Arial" panose="020B0604020202020204" pitchFamily="34" charset="0"/>
                <a:ea typeface="Calibri" panose="020F0502020204030204" pitchFamily="34" charset="0"/>
                <a:cs typeface="Arial" panose="020B0604020202020204" pitchFamily="34" charset="0"/>
              </a:rPr>
              <a:t>o</a:t>
            </a:r>
            <a:r>
              <a:rPr lang="en-US" sz="3200" dirty="0">
                <a:effectLst/>
                <a:latin typeface="Arial" panose="020B0604020202020204" pitchFamily="34" charset="0"/>
                <a:ea typeface="Calibri" panose="020F0502020204030204" pitchFamily="34" charset="0"/>
                <a:cs typeface="Arial" panose="020B0604020202020204" pitchFamily="34" charset="0"/>
              </a:rPr>
              <a:t>C, </a:t>
            </a:r>
            <a:r>
              <a:rPr lang="en-US" sz="3200" dirty="0" err="1">
                <a:effectLst/>
                <a:latin typeface="Arial" panose="020B0604020202020204" pitchFamily="34" charset="0"/>
                <a:ea typeface="Calibri" panose="020F0502020204030204" pitchFamily="34" charset="0"/>
                <a:cs typeface="Arial" panose="020B0604020202020204" pitchFamily="34" charset="0"/>
              </a:rPr>
              <a:t>alavo</a:t>
            </a:r>
            <a:r>
              <a:rPr lang="en-US" sz="3200" dirty="0">
                <a:effectLst/>
                <a:latin typeface="Arial" panose="020B0604020202020204" pitchFamily="34" charset="0"/>
                <a:ea typeface="Calibri" panose="020F0502020204030204" pitchFamily="34" charset="0"/>
                <a:cs typeface="Arial" panose="020B0604020202020204" pitchFamily="34" charset="0"/>
              </a:rPr>
              <a:t>- 232</a:t>
            </a:r>
            <a:r>
              <a:rPr lang="en-US" sz="3200" baseline="30000" dirty="0">
                <a:latin typeface="Arial" panose="020B0604020202020204" pitchFamily="34" charset="0"/>
                <a:ea typeface="Calibri" panose="020F0502020204030204" pitchFamily="34" charset="0"/>
                <a:cs typeface="Arial" panose="020B0604020202020204" pitchFamily="34" charset="0"/>
              </a:rPr>
              <a:t>o</a:t>
            </a:r>
            <a:r>
              <a:rPr lang="en-US" sz="3200" dirty="0">
                <a:effectLst/>
                <a:latin typeface="Arial" panose="020B0604020202020204" pitchFamily="34" charset="0"/>
                <a:ea typeface="Calibri" panose="020F0502020204030204" pitchFamily="34" charset="0"/>
                <a:cs typeface="Arial" panose="020B0604020202020204" pitchFamily="34" charset="0"/>
              </a:rPr>
              <a:t>C.</a:t>
            </a:r>
            <a:endParaRPr lang="lt-LT" sz="3200" dirty="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dirty="0">
                <a:effectLst/>
                <a:latin typeface="Arial" panose="020B0604020202020204" pitchFamily="34" charset="0"/>
                <a:ea typeface="Calibri" panose="020F0502020204030204" pitchFamily="34" charset="0"/>
                <a:cs typeface="Arial" panose="020B0604020202020204" pitchFamily="34" charset="0"/>
              </a:rPr>
              <a:t>a) </a:t>
            </a:r>
            <a:r>
              <a:rPr lang="en-US" sz="3200" dirty="0" err="1">
                <a:effectLst/>
                <a:latin typeface="Arial" panose="020B0604020202020204" pitchFamily="34" charset="0"/>
                <a:ea typeface="Calibri" panose="020F0502020204030204" pitchFamily="34" charset="0"/>
                <a:cs typeface="Arial" panose="020B0604020202020204" pitchFamily="34" charset="0"/>
              </a:rPr>
              <a:t>lydysis</a:t>
            </a:r>
            <a:r>
              <a:rPr lang="en-US" sz="3200" dirty="0">
                <a:effectLst/>
                <a:latin typeface="Arial" panose="020B0604020202020204" pitchFamily="34" charset="0"/>
                <a:ea typeface="Calibri" panose="020F0502020204030204" pitchFamily="34" charset="0"/>
                <a:cs typeface="Arial" panose="020B0604020202020204" pitchFamily="34" charset="0"/>
              </a:rPr>
              <a:t>;</a:t>
            </a:r>
            <a:endParaRPr lang="lt-LT" sz="3200" dirty="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dirty="0">
                <a:effectLst/>
                <a:latin typeface="Arial" panose="020B0604020202020204" pitchFamily="34" charset="0"/>
                <a:ea typeface="Calibri" panose="020F0502020204030204" pitchFamily="34" charset="0"/>
                <a:cs typeface="Arial" panose="020B0604020202020204" pitchFamily="34" charset="0"/>
              </a:rPr>
              <a:t>b) </a:t>
            </a:r>
            <a:r>
              <a:rPr lang="en-US" sz="3200" dirty="0" err="1">
                <a:effectLst/>
                <a:latin typeface="Arial" panose="020B0604020202020204" pitchFamily="34" charset="0"/>
                <a:ea typeface="Calibri" panose="020F0502020204030204" pitchFamily="34" charset="0"/>
                <a:cs typeface="Arial" panose="020B0604020202020204" pitchFamily="34" charset="0"/>
              </a:rPr>
              <a:t>nesilydis</a:t>
            </a:r>
            <a:r>
              <a:rPr lang="en-US" sz="3200" dirty="0">
                <a:effectLst/>
                <a:latin typeface="Arial" panose="020B0604020202020204" pitchFamily="34" charset="0"/>
                <a:ea typeface="Calibri" panose="020F0502020204030204" pitchFamily="34" charset="0"/>
                <a:cs typeface="Arial" panose="020B0604020202020204" pitchFamily="34" charset="0"/>
              </a:rPr>
              <a:t>;</a:t>
            </a:r>
            <a:endParaRPr lang="lt-LT" sz="3200" dirty="0">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3200" dirty="0">
                <a:effectLst/>
                <a:latin typeface="Arial" panose="020B0604020202020204" pitchFamily="34" charset="0"/>
                <a:ea typeface="Calibri" panose="020F0502020204030204" pitchFamily="34" charset="0"/>
                <a:cs typeface="Arial" panose="020B0604020202020204" pitchFamily="34" charset="0"/>
              </a:rPr>
              <a:t>b) </a:t>
            </a:r>
            <a:r>
              <a:rPr lang="en-US" sz="3200" dirty="0" err="1">
                <a:effectLst/>
                <a:latin typeface="Arial" panose="020B0604020202020204" pitchFamily="34" charset="0"/>
                <a:ea typeface="Calibri" panose="020F0502020204030204" pitchFamily="34" charset="0"/>
                <a:cs typeface="Arial" panose="020B0604020202020204" pitchFamily="34" charset="0"/>
              </a:rPr>
              <a:t>atsakyti</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neužtenka</a:t>
            </a:r>
            <a:r>
              <a:rPr lang="en-US" sz="3200" dirty="0">
                <a:effectLst/>
                <a:latin typeface="Arial" panose="020B0604020202020204" pitchFamily="34" charset="0"/>
                <a:ea typeface="Calibri" panose="020F0502020204030204" pitchFamily="34" charset="0"/>
                <a:cs typeface="Arial" panose="020B0604020202020204" pitchFamily="34" charset="0"/>
              </a:rPr>
              <a:t> </a:t>
            </a:r>
            <a:r>
              <a:rPr lang="en-US" sz="3200" dirty="0" err="1">
                <a:effectLst/>
                <a:latin typeface="Arial" panose="020B0604020202020204" pitchFamily="34" charset="0"/>
                <a:ea typeface="Calibri" panose="020F0502020204030204" pitchFamily="34" charset="0"/>
                <a:cs typeface="Arial" panose="020B0604020202020204" pitchFamily="34" charset="0"/>
              </a:rPr>
              <a:t>duomenų</a:t>
            </a:r>
            <a:r>
              <a:rPr lang="en-US" sz="3200" dirty="0">
                <a:effectLst/>
                <a:latin typeface="Arial" panose="020B0604020202020204" pitchFamily="34" charset="0"/>
                <a:ea typeface="Calibri" panose="020F0502020204030204" pitchFamily="34" charset="0"/>
                <a:cs typeface="Arial" panose="020B0604020202020204" pitchFamily="34" charset="0"/>
              </a:rPr>
              <a:t>.</a:t>
            </a:r>
            <a:endParaRPr lang="lt-LT" sz="32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lt-LT" dirty="0"/>
          </a:p>
        </p:txBody>
      </p:sp>
    </p:spTree>
    <p:extLst>
      <p:ext uri="{BB962C8B-B14F-4D97-AF65-F5344CB8AC3E}">
        <p14:creationId xmlns:p14="http://schemas.microsoft.com/office/powerpoint/2010/main" val="279961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a:t>Atsakymai</a:t>
            </a:r>
          </a:p>
        </p:txBody>
      </p:sp>
      <p:sp>
        <p:nvSpPr>
          <p:cNvPr id="3" name="Turinio vietos rezervavimo ženklas 2"/>
          <p:cNvSpPr>
            <a:spLocks noGrp="1"/>
          </p:cNvSpPr>
          <p:nvPr>
            <p:ph idx="1"/>
          </p:nvPr>
        </p:nvSpPr>
        <p:spPr>
          <a:xfrm>
            <a:off x="934970" y="1215460"/>
            <a:ext cx="10005174" cy="5212454"/>
          </a:xfrm>
        </p:spPr>
        <p:txBody>
          <a:bodyPr anchor="ctr">
            <a:noAutofit/>
          </a:bodyPr>
          <a:lstStyle/>
          <a:p>
            <a:pPr marL="0" lvl="0" indent="0">
              <a:buNone/>
            </a:pPr>
            <a:r>
              <a:rPr lang="lt-LT" sz="2800">
                <a:latin typeface="Arial" panose="020B0604020202020204" pitchFamily="34" charset="0"/>
                <a:cs typeface="Arial" panose="020B0604020202020204" pitchFamily="34" charset="0"/>
              </a:rPr>
              <a:t>1.</a:t>
            </a:r>
            <a:r>
              <a:rPr lang="en-US" sz="2800">
                <a:effectLst/>
                <a:latin typeface="Arial" panose="020B0604020202020204" pitchFamily="34" charset="0"/>
                <a:ea typeface="Calibri" panose="020F0502020204030204" pitchFamily="34" charset="0"/>
                <a:cs typeface="Arial" panose="020B0604020202020204" pitchFamily="34" charset="0"/>
              </a:rPr>
              <a:t> b</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effectLst/>
                <a:latin typeface="Arial" panose="020B0604020202020204" pitchFamily="34" charset="0"/>
                <a:ea typeface="Calibri" panose="020F0502020204030204" pitchFamily="34" charset="0"/>
                <a:cs typeface="Arial" panose="020B0604020202020204" pitchFamily="34" charset="0"/>
              </a:rPr>
              <a:t>2. </a:t>
            </a:r>
            <a:r>
              <a:rPr lang="en-US" sz="2800">
                <a:effectLst/>
                <a:latin typeface="Arial" panose="020B0604020202020204" pitchFamily="34" charset="0"/>
                <a:ea typeface="Calibri" panose="020F0502020204030204" pitchFamily="34" charset="0"/>
                <a:cs typeface="Arial" panose="020B0604020202020204" pitchFamily="34" charset="0"/>
              </a:rPr>
              <a:t>a</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effectLst/>
                <a:latin typeface="Arial" panose="020B0604020202020204" pitchFamily="34" charset="0"/>
                <a:ea typeface="Calibri" panose="020F0502020204030204" pitchFamily="34" charset="0"/>
                <a:cs typeface="Arial" panose="020B0604020202020204" pitchFamily="34" charset="0"/>
              </a:rPr>
              <a:t>3. </a:t>
            </a:r>
            <a:r>
              <a:rPr lang="en-US" sz="2800">
                <a:effectLst/>
                <a:latin typeface="Arial" panose="020B0604020202020204" pitchFamily="34" charset="0"/>
                <a:ea typeface="Calibri" panose="020F0502020204030204" pitchFamily="34" charset="0"/>
                <a:cs typeface="Arial" panose="020B0604020202020204" pitchFamily="34" charset="0"/>
              </a:rPr>
              <a:t>c</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effectLst/>
                <a:latin typeface="Arial" panose="020B0604020202020204" pitchFamily="34" charset="0"/>
                <a:ea typeface="Calibri" panose="020F0502020204030204" pitchFamily="34" charset="0"/>
                <a:cs typeface="Arial" panose="020B0604020202020204" pitchFamily="34" charset="0"/>
              </a:rPr>
              <a:t>4. </a:t>
            </a:r>
            <a:r>
              <a:rPr lang="en-US" sz="2800">
                <a:effectLst/>
                <a:latin typeface="Arial" panose="020B0604020202020204" pitchFamily="34" charset="0"/>
                <a:ea typeface="Calibri" panose="020F0502020204030204" pitchFamily="34" charset="0"/>
                <a:cs typeface="Arial" panose="020B0604020202020204" pitchFamily="34" charset="0"/>
              </a:rPr>
              <a:t>b</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effectLst/>
                <a:latin typeface="Arial" panose="020B0604020202020204" pitchFamily="34" charset="0"/>
                <a:ea typeface="Calibri" panose="020F0502020204030204" pitchFamily="34" charset="0"/>
                <a:cs typeface="Arial" panose="020B0604020202020204" pitchFamily="34" charset="0"/>
              </a:rPr>
              <a:t>5. </a:t>
            </a:r>
            <a:r>
              <a:rPr lang="en-US" sz="2800">
                <a:effectLst/>
                <a:latin typeface="Arial" panose="020B0604020202020204" pitchFamily="34" charset="0"/>
                <a:ea typeface="Calibri" panose="020F0502020204030204" pitchFamily="34" charset="0"/>
                <a:cs typeface="Arial" panose="020B0604020202020204" pitchFamily="34" charset="0"/>
              </a:rPr>
              <a:t>c</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effectLst/>
                <a:latin typeface="Arial" panose="020B0604020202020204" pitchFamily="34" charset="0"/>
                <a:ea typeface="Calibri" panose="020F0502020204030204" pitchFamily="34" charset="0"/>
                <a:cs typeface="Arial" panose="020B0604020202020204" pitchFamily="34" charset="0"/>
              </a:rPr>
              <a:t>6. </a:t>
            </a:r>
            <a:r>
              <a:rPr lang="en-US" sz="2800">
                <a:effectLst/>
                <a:latin typeface="Arial" panose="020B0604020202020204" pitchFamily="34" charset="0"/>
                <a:ea typeface="Calibri" panose="020F0502020204030204" pitchFamily="34" charset="0"/>
                <a:cs typeface="Arial" panose="020B0604020202020204" pitchFamily="34" charset="0"/>
              </a:rPr>
              <a:t>a</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effectLst/>
                <a:latin typeface="Arial" panose="020B0604020202020204" pitchFamily="34" charset="0"/>
                <a:ea typeface="Calibri" panose="020F0502020204030204" pitchFamily="34" charset="0"/>
                <a:cs typeface="Arial" panose="020B0604020202020204" pitchFamily="34" charset="0"/>
              </a:rPr>
              <a:t>7. </a:t>
            </a:r>
            <a:r>
              <a:rPr lang="en-US" sz="2800">
                <a:effectLst/>
                <a:latin typeface="Arial" panose="020B0604020202020204" pitchFamily="34" charset="0"/>
                <a:ea typeface="Calibri" panose="020F0502020204030204" pitchFamily="34" charset="0"/>
                <a:cs typeface="Arial" panose="020B0604020202020204" pitchFamily="34" charset="0"/>
              </a:rPr>
              <a:t>c</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latin typeface="Arial" panose="020B0604020202020204" pitchFamily="34" charset="0"/>
                <a:ea typeface="Calibri" panose="020F0502020204030204" pitchFamily="34" charset="0"/>
                <a:cs typeface="Arial" panose="020B0604020202020204" pitchFamily="34" charset="0"/>
              </a:rPr>
              <a:t>8. </a:t>
            </a:r>
            <a:r>
              <a:rPr lang="en-US" sz="2800">
                <a:effectLst/>
                <a:latin typeface="Arial" panose="020B0604020202020204" pitchFamily="34" charset="0"/>
                <a:ea typeface="Calibri" panose="020F0502020204030204" pitchFamily="34" charset="0"/>
                <a:cs typeface="Arial" panose="020B0604020202020204" pitchFamily="34" charset="0"/>
              </a:rPr>
              <a:t>a</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effectLst/>
                <a:latin typeface="Arial" panose="020B0604020202020204" pitchFamily="34" charset="0"/>
                <a:ea typeface="Calibri" panose="020F0502020204030204" pitchFamily="34" charset="0"/>
                <a:cs typeface="Arial" panose="020B0604020202020204" pitchFamily="34" charset="0"/>
              </a:rPr>
              <a:t>9. </a:t>
            </a:r>
            <a:r>
              <a:rPr lang="en-US" sz="2800">
                <a:effectLst/>
                <a:latin typeface="Arial" panose="020B0604020202020204" pitchFamily="34" charset="0"/>
                <a:ea typeface="Calibri" panose="020F0502020204030204" pitchFamily="34" charset="0"/>
                <a:cs typeface="Arial" panose="020B0604020202020204" pitchFamily="34" charset="0"/>
              </a:rPr>
              <a:t>a</a:t>
            </a:r>
            <a:endParaRPr lang="lt-LT" sz="2800">
              <a:effectLst/>
              <a:latin typeface="Arial" panose="020B0604020202020204" pitchFamily="34" charset="0"/>
              <a:ea typeface="Calibri" panose="020F0502020204030204" pitchFamily="34" charset="0"/>
              <a:cs typeface="Arial" panose="020B0604020202020204" pitchFamily="34" charset="0"/>
            </a:endParaRPr>
          </a:p>
          <a:p>
            <a:pPr marL="0" lvl="0" indent="0">
              <a:buNone/>
            </a:pPr>
            <a:r>
              <a:rPr lang="lt-LT" sz="2800">
                <a:latin typeface="Arial" panose="020B0604020202020204" pitchFamily="34" charset="0"/>
                <a:ea typeface="Calibri" panose="020F0502020204030204" pitchFamily="34" charset="0"/>
                <a:cs typeface="Arial" panose="020B0604020202020204" pitchFamily="34" charset="0"/>
              </a:rPr>
              <a:t>10. b</a:t>
            </a:r>
            <a:endParaRPr lang="lt-LT" sz="280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60268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a:latin typeface="Arial" panose="020B0604020202020204" pitchFamily="34" charset="0"/>
                <a:cs typeface="Arial" panose="020B0604020202020204" pitchFamily="34" charset="0"/>
              </a:rPr>
              <a:t>Informacijos šaltiniai</a:t>
            </a:r>
          </a:p>
        </p:txBody>
      </p:sp>
      <p:sp>
        <p:nvSpPr>
          <p:cNvPr id="3" name="Turinio vietos rezervavimo ženklas 2"/>
          <p:cNvSpPr>
            <a:spLocks noGrp="1"/>
          </p:cNvSpPr>
          <p:nvPr>
            <p:ph idx="1"/>
          </p:nvPr>
        </p:nvSpPr>
        <p:spPr/>
        <p:txBody>
          <a:bodyPr/>
          <a:lstStyle/>
          <a:p>
            <a:pPr marL="0" lvl="0" indent="0">
              <a:buNone/>
            </a:pPr>
            <a:r>
              <a:rPr lang="lt-LT">
                <a:latin typeface="Arial" panose="020B0604020202020204" pitchFamily="34" charset="0"/>
                <a:cs typeface="Arial" panose="020B0604020202020204" pitchFamily="34" charset="0"/>
              </a:rPr>
              <a:t>1. </a:t>
            </a:r>
            <a:r>
              <a:rPr lang="lt-LT" sz="1800">
                <a:effectLst/>
                <a:latin typeface="Arial" panose="020B0604020202020204" pitchFamily="34" charset="0"/>
                <a:ea typeface="Calibri" panose="020F0502020204030204" pitchFamily="34" charset="0"/>
                <a:cs typeface="Arial" panose="020B0604020202020204" pitchFamily="34" charset="0"/>
              </a:rPr>
              <a:t>V.Valentinavičius „Fizika 9 klasei       </a:t>
            </a:r>
          </a:p>
          <a:p>
            <a:pPr marL="0" lvl="0" indent="0">
              <a:buNone/>
            </a:pPr>
            <a:r>
              <a:rPr lang="lt-LT" sz="1800">
                <a:effectLst/>
                <a:latin typeface="Arial" panose="020B0604020202020204" pitchFamily="34" charset="0"/>
                <a:ea typeface="Calibri" panose="020F0502020204030204" pitchFamily="34" charset="0"/>
                <a:cs typeface="Arial" panose="020B0604020202020204" pitchFamily="34" charset="0"/>
              </a:rPr>
              <a:t>2. S.Jakutis, L.Ragulienė“Fizikos įdomieji eksperimentiniai uždaviniai“  </a:t>
            </a:r>
          </a:p>
          <a:p>
            <a:pPr marL="0" indent="0">
              <a:buNone/>
            </a:pPr>
            <a:r>
              <a:rPr lang="lt-LT">
                <a:latin typeface="Arial" panose="020B0604020202020204" pitchFamily="34" charset="0"/>
                <a:cs typeface="Arial" panose="020B0604020202020204" pitchFamily="34" charset="0"/>
              </a:rPr>
              <a:t>3. </a:t>
            </a:r>
            <a:r>
              <a:rPr lang="lt-LT">
                <a:latin typeface="Arial" panose="020B0604020202020204" pitchFamily="34" charset="0"/>
                <a:cs typeface="Arial" panose="020B0604020202020204" pitchFamily="34" charset="0"/>
                <a:hlinkClick r:id="rId2"/>
              </a:rPr>
              <a:t>https://lt.m.wikipedia.org/wiki/Lydymasis</a:t>
            </a:r>
            <a:endParaRPr lang="lt-LT">
              <a:latin typeface="Arial" panose="020B0604020202020204" pitchFamily="34" charset="0"/>
              <a:cs typeface="Arial" panose="020B0604020202020204" pitchFamily="34" charset="0"/>
            </a:endParaRPr>
          </a:p>
          <a:p>
            <a:pPr marL="0" indent="0">
              <a:buNone/>
            </a:pPr>
            <a:r>
              <a:rPr lang="lt-LT">
                <a:latin typeface="Arial" panose="020B0604020202020204" pitchFamily="34" charset="0"/>
                <a:cs typeface="Arial" panose="020B0604020202020204" pitchFamily="34" charset="0"/>
              </a:rPr>
              <a:t>5. </a:t>
            </a:r>
            <a:r>
              <a:rPr lang="lt-LT">
                <a:latin typeface="Arial" panose="020B0604020202020204" pitchFamily="34" charset="0"/>
                <a:cs typeface="Arial" panose="020B0604020202020204" pitchFamily="34" charset="0"/>
                <a:hlinkClick r:id="rId3"/>
              </a:rPr>
              <a:t>http://www.iliustruotasismokslas.lt/?PublicationId=EF415DCC-244D-44AF-A80C-0251A011E334&amp;SiteId=D988D823-101C-4568-83D7-F0078DC178E0</a:t>
            </a:r>
            <a:endParaRPr lang="lt-LT">
              <a:latin typeface="Arial" panose="020B0604020202020204" pitchFamily="34" charset="0"/>
              <a:cs typeface="Arial" panose="020B0604020202020204" pitchFamily="34" charset="0"/>
            </a:endParaRPr>
          </a:p>
          <a:p>
            <a:pPr marL="0" indent="0">
              <a:buNone/>
            </a:pPr>
            <a:r>
              <a:rPr lang="lt-LT">
                <a:latin typeface="Arial" panose="020B0604020202020204" pitchFamily="34" charset="0"/>
                <a:cs typeface="Arial" panose="020B0604020202020204" pitchFamily="34" charset="0"/>
              </a:rPr>
              <a:t>6. </a:t>
            </a:r>
            <a:r>
              <a:rPr lang="lt-LT">
                <a:latin typeface="Arial" panose="020B0604020202020204" pitchFamily="34" charset="0"/>
                <a:cs typeface="Arial" panose="020B0604020202020204" pitchFamily="34" charset="0"/>
                <a:hlinkClick r:id="rId4"/>
              </a:rPr>
              <a:t>http://m.delfi.lt/grynas/gamta/article.php?id=55332965</a:t>
            </a:r>
            <a:endParaRPr lang="lt-LT">
              <a:latin typeface="Arial" panose="020B0604020202020204" pitchFamily="34" charset="0"/>
              <a:cs typeface="Arial" panose="020B0604020202020204" pitchFamily="34" charset="0"/>
            </a:endParaRPr>
          </a:p>
          <a:p>
            <a:pPr marL="0" indent="0">
              <a:buNone/>
            </a:pPr>
            <a:r>
              <a:rPr lang="lt-LT">
                <a:latin typeface="Arial" panose="020B0604020202020204" pitchFamily="34" charset="0"/>
                <a:cs typeface="Arial" panose="020B0604020202020204" pitchFamily="34" charset="0"/>
              </a:rPr>
              <a:t>7. </a:t>
            </a:r>
            <a:r>
              <a:rPr lang="lt-LT">
                <a:latin typeface="Arial" panose="020B0604020202020204" pitchFamily="34" charset="0"/>
                <a:cs typeface="Arial" panose="020B0604020202020204" pitchFamily="34" charset="0"/>
                <a:hlinkClick r:id="rId5"/>
              </a:rPr>
              <a:t>http://m.technologijos.lt/cat/1/article/S-17938</a:t>
            </a:r>
            <a:endParaRPr lang="lt-L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69161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ų">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221</TotalTime>
  <Words>1258</Words>
  <Application>Microsoft Office PowerPoint</Application>
  <PresentationFormat>Plačiaekranė</PresentationFormat>
  <Paragraphs>185</Paragraphs>
  <Slides>32</Slides>
  <Notes>0</Notes>
  <HiddenSlides>0</HiddenSlides>
  <MMClips>0</MMClips>
  <ScaleCrop>false</ScaleCrop>
  <HeadingPairs>
    <vt:vector size="4" baseType="variant">
      <vt:variant>
        <vt:lpstr>Tema</vt:lpstr>
      </vt:variant>
      <vt:variant>
        <vt:i4>1</vt:i4>
      </vt:variant>
      <vt:variant>
        <vt:lpstr>Skaidrių pavadinimai</vt:lpstr>
      </vt:variant>
      <vt:variant>
        <vt:i4>32</vt:i4>
      </vt:variant>
    </vt:vector>
  </HeadingPairs>
  <TitlesOfParts>
    <vt:vector size="33" baseType="lpstr">
      <vt:lpstr>Jonų</vt:lpstr>
      <vt:lpstr>                          Elektrėnų sav. Semeliškių gimnazija  Lydymasis Konkursas “Fizikos bandymai aplink mus 2016“</vt:lpstr>
      <vt:lpstr>Turinys</vt:lpstr>
      <vt:lpstr>„PowerPoint“ pateiktis</vt:lpstr>
      <vt:lpstr>Gamtos reiškiniai literatūroje</vt:lpstr>
      <vt:lpstr>Lydymosi sąvoka</vt:lpstr>
      <vt:lpstr>Lydymosi temperatūra</vt:lpstr>
      <vt:lpstr>Bandymas</vt:lpstr>
      <vt:lpstr>„PowerPoint“ pateiktis</vt:lpstr>
      <vt:lpstr>Savitoji lydymosi šiluma</vt:lpstr>
      <vt:lpstr>„PowerPoint“ pateiktis</vt:lpstr>
      <vt:lpstr>1 Bandymas</vt:lpstr>
      <vt:lpstr>2 Bandymas</vt:lpstr>
      <vt:lpstr>3 Bandymas</vt:lpstr>
      <vt:lpstr>Tai įdomu!</vt:lpstr>
      <vt:lpstr>Tai įdomu !</vt:lpstr>
      <vt:lpstr>Tai įdomu !</vt:lpstr>
      <vt:lpstr>1 Uždavinys</vt:lpstr>
      <vt:lpstr>2 Uždavinys</vt:lpstr>
      <vt:lpstr>3 Uždavinys</vt:lpstr>
      <vt:lpstr>4 Uždavinys</vt:lpstr>
      <vt:lpstr>Testas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Atsakymai</vt:lpstr>
      <vt:lpstr>Informacijos šaltiniai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Lydymasis</dc:title>
  <cp:lastModifiedBy>vartotojas</cp:lastModifiedBy>
  <cp:revision>99</cp:revision>
  <dcterms:modified xsi:type="dcterms:W3CDTF">2016-03-20T12:16:40Z</dcterms:modified>
</cp:coreProperties>
</file>