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0" r:id="rId1"/>
  </p:sldMasterIdLst>
  <p:sldIdLst>
    <p:sldId id="312" r:id="rId2"/>
    <p:sldId id="311" r:id="rId3"/>
    <p:sldId id="258" r:id="rId4"/>
    <p:sldId id="261" r:id="rId5"/>
    <p:sldId id="260" r:id="rId6"/>
    <p:sldId id="264" r:id="rId7"/>
    <p:sldId id="265" r:id="rId8"/>
    <p:sldId id="262" r:id="rId9"/>
    <p:sldId id="263" r:id="rId10"/>
    <p:sldId id="266" r:id="rId11"/>
    <p:sldId id="267" r:id="rId12"/>
    <p:sldId id="286" r:id="rId13"/>
    <p:sldId id="287" r:id="rId14"/>
    <p:sldId id="288" r:id="rId15"/>
    <p:sldId id="289" r:id="rId16"/>
    <p:sldId id="290" r:id="rId17"/>
    <p:sldId id="291" r:id="rId18"/>
    <p:sldId id="278" r:id="rId19"/>
    <p:sldId id="279" r:id="rId20"/>
    <p:sldId id="280" r:id="rId21"/>
    <p:sldId id="281" r:id="rId22"/>
    <p:sldId id="282" r:id="rId23"/>
    <p:sldId id="283" r:id="rId24"/>
    <p:sldId id="284" r:id="rId25"/>
    <p:sldId id="285" r:id="rId26"/>
    <p:sldId id="292" r:id="rId27"/>
    <p:sldId id="293" r:id="rId28"/>
    <p:sldId id="294" r:id="rId29"/>
    <p:sldId id="271" r:id="rId30"/>
    <p:sldId id="272" r:id="rId31"/>
    <p:sldId id="273" r:id="rId32"/>
    <p:sldId id="274" r:id="rId33"/>
    <p:sldId id="275" r:id="rId34"/>
    <p:sldId id="276" r:id="rId35"/>
    <p:sldId id="295" r:id="rId36"/>
    <p:sldId id="296" r:id="rId37"/>
    <p:sldId id="297" r:id="rId38"/>
    <p:sldId id="298" r:id="rId39"/>
    <p:sldId id="299" r:id="rId40"/>
    <p:sldId id="300" r:id="rId41"/>
    <p:sldId id="301" r:id="rId42"/>
    <p:sldId id="302" r:id="rId43"/>
    <p:sldId id="303" r:id="rId44"/>
    <p:sldId id="304" r:id="rId45"/>
    <p:sldId id="305" r:id="rId46"/>
    <p:sldId id="306" r:id="rId47"/>
    <p:sldId id="307" r:id="rId48"/>
    <p:sldId id="308" r:id="rId49"/>
    <p:sldId id="309" r:id="rId50"/>
    <p:sldId id="310" r:id="rId51"/>
    <p:sldId id="259" r:id="rId5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576" autoAdjust="0"/>
  </p:normalViewPr>
  <p:slideViewPr>
    <p:cSldViewPr>
      <p:cViewPr>
        <p:scale>
          <a:sx n="81" d="100"/>
          <a:sy n="81" d="100"/>
        </p:scale>
        <p:origin x="-828" y="-1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D:\User\Desktop\bleh\Fizikaaaa\competition\physic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User\Desktop\bleh\Fizikaaaa\competition\antroji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Temperatūros pokytis kūnui lydantis</c:v>
                </c:pt>
              </c:strCache>
            </c:strRef>
          </c:tx>
          <c:marker>
            <c:symbol val="none"/>
          </c:marker>
          <c:cat>
            <c:numRef>
              <c:f>Sheet1!$B$1:$I$1</c:f>
              <c:numCache>
                <c:formatCode>General</c:formatCode>
                <c:ptCount val="8"/>
                <c:pt idx="0">
                  <c:v>0</c:v>
                </c:pt>
                <c:pt idx="1">
                  <c:v>15</c:v>
                </c:pt>
                <c:pt idx="2">
                  <c:v>30</c:v>
                </c:pt>
                <c:pt idx="3">
                  <c:v>45</c:v>
                </c:pt>
                <c:pt idx="4">
                  <c:v>60</c:v>
                </c:pt>
                <c:pt idx="5">
                  <c:v>75</c:v>
                </c:pt>
                <c:pt idx="6">
                  <c:v>90</c:v>
                </c:pt>
                <c:pt idx="7">
                  <c:v>105</c:v>
                </c:pt>
              </c:numCache>
            </c:numRef>
          </c:cat>
          <c:val>
            <c:numRef>
              <c:f>Sheet1!$B$2:$I$2</c:f>
              <c:numCache>
                <c:formatCode>General</c:formatCode>
                <c:ptCount val="8"/>
                <c:pt idx="0">
                  <c:v>20</c:v>
                </c:pt>
                <c:pt idx="1">
                  <c:v>30</c:v>
                </c:pt>
                <c:pt idx="2">
                  <c:v>40</c:v>
                </c:pt>
                <c:pt idx="3">
                  <c:v>50</c:v>
                </c:pt>
                <c:pt idx="4">
                  <c:v>62</c:v>
                </c:pt>
                <c:pt idx="5">
                  <c:v>62</c:v>
                </c:pt>
                <c:pt idx="6">
                  <c:v>62</c:v>
                </c:pt>
                <c:pt idx="7">
                  <c:v>70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5641216"/>
        <c:axId val="188236160"/>
      </c:lineChart>
      <c:catAx>
        <c:axId val="185641216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lt-LT"/>
                  <a:t>t,</a:t>
                </a:r>
                <a:r>
                  <a:rPr lang="lt-LT" baseline="0"/>
                  <a:t> s</a:t>
                </a:r>
                <a:endParaRPr lang="en-CA"/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88236160"/>
        <c:crosses val="autoZero"/>
        <c:auto val="1"/>
        <c:lblAlgn val="ctr"/>
        <c:lblOffset val="100"/>
        <c:noMultiLvlLbl val="0"/>
      </c:catAx>
      <c:valAx>
        <c:axId val="188236160"/>
        <c:scaling>
          <c:orientation val="minMax"/>
        </c:scaling>
        <c:delete val="0"/>
        <c:axPos val="l"/>
        <c:majorGridlines/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lt-LT"/>
                  <a:t>t, </a:t>
                </a:r>
                <a:r>
                  <a:rPr lang="en-CA" sz="1000" b="1" i="0" u="none" strike="noStrike" baseline="0"/>
                  <a:t> °C</a:t>
                </a:r>
                <a:endParaRPr lang="en-CA"/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85641216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spPr>
    <a:solidFill>
      <a:schemeClr val="bg1"/>
    </a:solidFill>
    <a:ln>
      <a:solidFill>
        <a:schemeClr val="bg1"/>
      </a:solidFill>
    </a:ln>
    <a:effectLst>
      <a:glow rad="63500">
        <a:schemeClr val="accent3">
          <a:satMod val="175000"/>
          <a:alpha val="40000"/>
        </a:schemeClr>
      </a:glow>
    </a:effectLst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lt-L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Temperatūros pokytis kūnui lydantis</c:v>
                </c:pt>
              </c:strCache>
            </c:strRef>
          </c:tx>
          <c:marker>
            <c:symbol val="none"/>
          </c:marker>
          <c:cat>
            <c:numRef>
              <c:f>Sheet1!$B$1:$G$1</c:f>
              <c:numCache>
                <c:formatCode>General</c:formatCode>
                <c:ptCount val="6"/>
                <c:pt idx="0">
                  <c:v>0</c:v>
                </c:pt>
                <c:pt idx="1">
                  <c:v>15</c:v>
                </c:pt>
                <c:pt idx="2">
                  <c:v>30</c:v>
                </c:pt>
                <c:pt idx="3">
                  <c:v>45</c:v>
                </c:pt>
                <c:pt idx="4">
                  <c:v>60</c:v>
                </c:pt>
                <c:pt idx="5">
                  <c:v>75</c:v>
                </c:pt>
              </c:numCache>
            </c:numRef>
          </c:cat>
          <c:val>
            <c:numRef>
              <c:f>Sheet1!$B$2:$G$2</c:f>
              <c:numCache>
                <c:formatCode>General</c:formatCode>
                <c:ptCount val="6"/>
                <c:pt idx="0">
                  <c:v>20</c:v>
                </c:pt>
                <c:pt idx="1">
                  <c:v>30</c:v>
                </c:pt>
                <c:pt idx="2">
                  <c:v>43</c:v>
                </c:pt>
                <c:pt idx="3">
                  <c:v>43</c:v>
                </c:pt>
                <c:pt idx="4">
                  <c:v>43</c:v>
                </c:pt>
                <c:pt idx="5">
                  <c:v>50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88310656"/>
        <c:axId val="188312576"/>
      </c:lineChart>
      <c:catAx>
        <c:axId val="188310656"/>
        <c:scaling>
          <c:orientation val="minMax"/>
        </c:scaling>
        <c:delete val="0"/>
        <c:axPos val="b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lt-LT"/>
                  <a:t>t,</a:t>
                </a:r>
                <a:r>
                  <a:rPr lang="lt-LT" baseline="0"/>
                  <a:t> s</a:t>
                </a:r>
                <a:endParaRPr lang="en-CA"/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88312576"/>
        <c:crosses val="autoZero"/>
        <c:auto val="1"/>
        <c:lblAlgn val="ctr"/>
        <c:lblOffset val="100"/>
        <c:noMultiLvlLbl val="0"/>
      </c:catAx>
      <c:valAx>
        <c:axId val="188312576"/>
        <c:scaling>
          <c:orientation val="minMax"/>
        </c:scaling>
        <c:delete val="0"/>
        <c:axPos val="l"/>
        <c:majorGridlines/>
        <c:title>
          <c:tx>
            <c:rich>
              <a:bodyPr rot="0" vert="horz"/>
              <a:lstStyle/>
              <a:p>
                <a:pPr>
                  <a:defRPr/>
                </a:pPr>
                <a:r>
                  <a:rPr lang="lt-LT"/>
                  <a:t>t, </a:t>
                </a:r>
                <a:r>
                  <a:rPr lang="en-CA" sz="1000" b="1" i="0" u="none" strike="noStrike" baseline="0"/>
                  <a:t> °C</a:t>
                </a:r>
                <a:endParaRPr lang="en-CA"/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crossAx val="188310656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spPr>
    <a:solidFill>
      <a:schemeClr val="bg1"/>
    </a:solidFill>
    <a:ln>
      <a:solidFill>
        <a:schemeClr val="bg1"/>
      </a:solidFill>
    </a:ln>
    <a:effectLst>
      <a:glow rad="63500">
        <a:schemeClr val="accent3">
          <a:satMod val="175000"/>
          <a:alpha val="40000"/>
        </a:schemeClr>
      </a:glow>
    </a:effectLst>
  </c:sp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5.vml.rels><?xml version="1.0" encoding="UTF-8" standalone="yes"?>
<Relationships xmlns="http://schemas.openxmlformats.org/package/2006/relationships"><Relationship Id="rId8" Type="http://schemas.openxmlformats.org/officeDocument/2006/relationships/image" Target="../media/image30.wmf"/><Relationship Id="rId3" Type="http://schemas.openxmlformats.org/officeDocument/2006/relationships/image" Target="../media/image25.wmf"/><Relationship Id="rId7" Type="http://schemas.openxmlformats.org/officeDocument/2006/relationships/image" Target="../media/image29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Relationship Id="rId6" Type="http://schemas.openxmlformats.org/officeDocument/2006/relationships/image" Target="../media/image28.wmf"/><Relationship Id="rId11" Type="http://schemas.openxmlformats.org/officeDocument/2006/relationships/image" Target="../media/image33.wmf"/><Relationship Id="rId5" Type="http://schemas.openxmlformats.org/officeDocument/2006/relationships/image" Target="../media/image27.wmf"/><Relationship Id="rId10" Type="http://schemas.openxmlformats.org/officeDocument/2006/relationships/image" Target="../media/image32.wmf"/><Relationship Id="rId4" Type="http://schemas.openxmlformats.org/officeDocument/2006/relationships/image" Target="../media/image26.wmf"/><Relationship Id="rId9" Type="http://schemas.openxmlformats.org/officeDocument/2006/relationships/image" Target="../media/image31.wmf"/></Relationships>
</file>

<file path=ppt/drawings/_rels/vmlDrawing6.vml.rels><?xml version="1.0" encoding="UTF-8" standalone="yes"?>
<Relationships xmlns="http://schemas.openxmlformats.org/package/2006/relationships"><Relationship Id="rId3" Type="http://schemas.openxmlformats.org/officeDocument/2006/relationships/image" Target="../media/image37.wmf"/><Relationship Id="rId2" Type="http://schemas.openxmlformats.org/officeDocument/2006/relationships/image" Target="../media/image36.wmf"/><Relationship Id="rId1" Type="http://schemas.openxmlformats.org/officeDocument/2006/relationships/image" Target="NULL"/><Relationship Id="rId5" Type="http://schemas.openxmlformats.org/officeDocument/2006/relationships/image" Target="../media/image39.wmf"/><Relationship Id="rId4" Type="http://schemas.openxmlformats.org/officeDocument/2006/relationships/image" Target="../media/image38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5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2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92000"/>
            <a:lum/>
          </a:blip>
          <a:srcRect/>
          <a:stretch>
            <a:fillRect l="-3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ransition spd="med">
    <p:push dir="u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w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3.w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5.wmf"/><Relationship Id="rId4" Type="http://schemas.openxmlformats.org/officeDocument/2006/relationships/oleObject" Target="../embeddings/oleObject4.bin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3.w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13" Type="http://schemas.openxmlformats.org/officeDocument/2006/relationships/image" Target="../media/image27.wmf"/><Relationship Id="rId18" Type="http://schemas.openxmlformats.org/officeDocument/2006/relationships/oleObject" Target="../embeddings/oleObject13.bin"/><Relationship Id="rId3" Type="http://schemas.openxmlformats.org/officeDocument/2006/relationships/image" Target="../media/image34.jpeg"/><Relationship Id="rId21" Type="http://schemas.openxmlformats.org/officeDocument/2006/relationships/image" Target="../media/image31.wmf"/><Relationship Id="rId7" Type="http://schemas.openxmlformats.org/officeDocument/2006/relationships/image" Target="../media/image24.wmf"/><Relationship Id="rId12" Type="http://schemas.openxmlformats.org/officeDocument/2006/relationships/oleObject" Target="../embeddings/oleObject10.bin"/><Relationship Id="rId17" Type="http://schemas.openxmlformats.org/officeDocument/2006/relationships/image" Target="../media/image29.wmf"/><Relationship Id="rId25" Type="http://schemas.openxmlformats.org/officeDocument/2006/relationships/image" Target="../media/image33.wmf"/><Relationship Id="rId2" Type="http://schemas.openxmlformats.org/officeDocument/2006/relationships/slideLayout" Target="../slideLayouts/slideLayout4.xml"/><Relationship Id="rId16" Type="http://schemas.openxmlformats.org/officeDocument/2006/relationships/oleObject" Target="../embeddings/oleObject12.bin"/><Relationship Id="rId20" Type="http://schemas.openxmlformats.org/officeDocument/2006/relationships/oleObject" Target="../embeddings/oleObject14.bin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7.bin"/><Relationship Id="rId11" Type="http://schemas.openxmlformats.org/officeDocument/2006/relationships/image" Target="../media/image26.wmf"/><Relationship Id="rId24" Type="http://schemas.openxmlformats.org/officeDocument/2006/relationships/oleObject" Target="../embeddings/oleObject16.bin"/><Relationship Id="rId5" Type="http://schemas.openxmlformats.org/officeDocument/2006/relationships/image" Target="../media/image23.wmf"/><Relationship Id="rId15" Type="http://schemas.openxmlformats.org/officeDocument/2006/relationships/image" Target="../media/image28.wmf"/><Relationship Id="rId23" Type="http://schemas.openxmlformats.org/officeDocument/2006/relationships/image" Target="../media/image32.wmf"/><Relationship Id="rId10" Type="http://schemas.openxmlformats.org/officeDocument/2006/relationships/oleObject" Target="../embeddings/oleObject9.bin"/><Relationship Id="rId19" Type="http://schemas.openxmlformats.org/officeDocument/2006/relationships/image" Target="../media/image30.wmf"/><Relationship Id="rId4" Type="http://schemas.openxmlformats.org/officeDocument/2006/relationships/oleObject" Target="../embeddings/oleObject6.bin"/><Relationship Id="rId9" Type="http://schemas.openxmlformats.org/officeDocument/2006/relationships/image" Target="../media/image25.wmf"/><Relationship Id="rId14" Type="http://schemas.openxmlformats.org/officeDocument/2006/relationships/oleObject" Target="../embeddings/oleObject11.bin"/><Relationship Id="rId22" Type="http://schemas.openxmlformats.org/officeDocument/2006/relationships/oleObject" Target="../embeddings/oleObject15.bin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wmf"/><Relationship Id="rId3" Type="http://schemas.openxmlformats.org/officeDocument/2006/relationships/image" Target="../media/image34.jpeg"/><Relationship Id="rId7" Type="http://schemas.openxmlformats.org/officeDocument/2006/relationships/oleObject" Target="../embeddings/oleObject19.bin"/><Relationship Id="rId12" Type="http://schemas.openxmlformats.org/officeDocument/2006/relationships/image" Target="../media/image3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36.wmf"/><Relationship Id="rId11" Type="http://schemas.openxmlformats.org/officeDocument/2006/relationships/oleObject" Target="../embeddings/oleObject21.bin"/><Relationship Id="rId5" Type="http://schemas.openxmlformats.org/officeDocument/2006/relationships/oleObject" Target="../embeddings/oleObject18.bin"/><Relationship Id="rId10" Type="http://schemas.openxmlformats.org/officeDocument/2006/relationships/image" Target="../media/image38.wmf"/><Relationship Id="rId4" Type="http://schemas.openxmlformats.org/officeDocument/2006/relationships/oleObject" Target="../embeddings/oleObject17.bin"/><Relationship Id="rId9" Type="http://schemas.openxmlformats.org/officeDocument/2006/relationships/oleObject" Target="../embeddings/oleObject20.bin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2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7.vml"/><Relationship Id="rId5" Type="http://schemas.openxmlformats.org/officeDocument/2006/relationships/oleObject" Target="../embeddings/oleObject23.bin"/><Relationship Id="rId4" Type="http://schemas.openxmlformats.org/officeDocument/2006/relationships/image" Target="../media/image2.wmf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590800"/>
            <a:ext cx="4953000" cy="1470025"/>
          </a:xfrm>
        </p:spPr>
        <p:txBody>
          <a:bodyPr>
            <a:normAutofit/>
          </a:bodyPr>
          <a:lstStyle/>
          <a:p>
            <a:r>
              <a:rPr lang="lt-LT" sz="5400" dirty="0" smtClean="0">
                <a:solidFill>
                  <a:srgbClr val="FFFF00"/>
                </a:solidFill>
              </a:rPr>
              <a:t>Lyd</a:t>
            </a:r>
            <a:r>
              <a:rPr lang="en-CA" sz="5400" dirty="0" smtClean="0">
                <a:solidFill>
                  <a:srgbClr val="FFFF00"/>
                </a:solidFill>
              </a:rPr>
              <a:t>y</a:t>
            </a:r>
            <a:r>
              <a:rPr lang="lt-LT" sz="5400" dirty="0" smtClean="0">
                <a:solidFill>
                  <a:srgbClr val="FFFF00"/>
                </a:solidFill>
              </a:rPr>
              <a:t>masis</a:t>
            </a:r>
            <a:endParaRPr lang="en-CA" sz="5400" dirty="0">
              <a:solidFill>
                <a:srgbClr val="FFFF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3962400"/>
            <a:ext cx="5334000" cy="1752600"/>
          </a:xfrm>
        </p:spPr>
        <p:txBody>
          <a:bodyPr>
            <a:noAutofit/>
          </a:bodyPr>
          <a:lstStyle/>
          <a:p>
            <a:r>
              <a:rPr lang="lt-LT" sz="2400" dirty="0" smtClean="0">
                <a:solidFill>
                  <a:schemeClr val="bg1">
                    <a:lumMod val="75000"/>
                  </a:schemeClr>
                </a:solidFill>
              </a:rPr>
              <a:t>Parengė: Trakų r. Rūdiškių gimanzijos Ib klasės mokinė Gabrielė Lizunaitė</a:t>
            </a:r>
          </a:p>
          <a:p>
            <a:r>
              <a:rPr lang="lt-LT" sz="2400" dirty="0" smtClean="0">
                <a:solidFill>
                  <a:schemeClr val="bg1">
                    <a:lumMod val="75000"/>
                  </a:schemeClr>
                </a:solidFill>
              </a:rPr>
              <a:t>Fizikos mokytoja Sofija Krisenel</a:t>
            </a:r>
            <a:endParaRPr lang="en-CA" sz="2400" dirty="0">
              <a:solidFill>
                <a:schemeClr val="bg1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spd="med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lt-LT" dirty="0" smtClean="0">
                <a:solidFill>
                  <a:srgbClr val="FFC000"/>
                </a:solidFill>
                <a:cs typeface="Times New Roman" pitchFamily="18" charset="0"/>
              </a:rPr>
              <a:t>Turinys</a:t>
            </a:r>
            <a:endParaRPr lang="en-CA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5"/>
          </a:xfrm>
        </p:spPr>
        <p:txBody>
          <a:bodyPr>
            <a:normAutofit lnSpcReduction="10000"/>
          </a:bodyPr>
          <a:lstStyle/>
          <a:p>
            <a:pPr>
              <a:buClr>
                <a:schemeClr val="accent6">
                  <a:lumMod val="75000"/>
                </a:schemeClr>
              </a:buClr>
              <a:buFont typeface="Wingdings" pitchFamily="2" charset="2"/>
              <a:buChar char="v"/>
            </a:pPr>
            <a:r>
              <a:rPr lang="lt-LT" dirty="0" smtClean="0">
                <a:solidFill>
                  <a:srgbClr val="FFFF4F"/>
                </a:solidFill>
              </a:rPr>
              <a:t>Lydimasis</a:t>
            </a:r>
          </a:p>
          <a:p>
            <a:pPr>
              <a:buClr>
                <a:schemeClr val="accent6">
                  <a:lumMod val="75000"/>
                </a:schemeClr>
              </a:buClr>
              <a:buFont typeface="Wingdings" pitchFamily="2" charset="2"/>
              <a:buChar char="v"/>
            </a:pPr>
            <a:r>
              <a:rPr lang="lt-LT" dirty="0" smtClean="0">
                <a:solidFill>
                  <a:srgbClr val="FFFF4F"/>
                </a:solidFill>
              </a:rPr>
              <a:t> Savitoji lydimosi šiluma</a:t>
            </a:r>
          </a:p>
          <a:p>
            <a:pPr>
              <a:buClr>
                <a:schemeClr val="accent6">
                  <a:lumMod val="75000"/>
                </a:schemeClr>
              </a:buClr>
              <a:buFont typeface="Wingdings" pitchFamily="2" charset="2"/>
              <a:buChar char="v"/>
            </a:pPr>
            <a:r>
              <a:rPr lang="lt-LT" dirty="0" smtClean="0">
                <a:solidFill>
                  <a:srgbClr val="FFFF4F"/>
                </a:solidFill>
              </a:rPr>
              <a:t> Lydimosi šilumos kiekis</a:t>
            </a:r>
          </a:p>
          <a:p>
            <a:pPr>
              <a:buClr>
                <a:schemeClr val="accent6">
                  <a:lumMod val="75000"/>
                </a:schemeClr>
              </a:buClr>
              <a:buFont typeface="Wingdings" pitchFamily="2" charset="2"/>
              <a:buChar char="v"/>
            </a:pPr>
            <a:r>
              <a:rPr lang="lt-LT" dirty="0" smtClean="0">
                <a:solidFill>
                  <a:srgbClr val="FFFF4F"/>
                </a:solidFill>
              </a:rPr>
              <a:t>Kietėjimas</a:t>
            </a:r>
          </a:p>
          <a:p>
            <a:pPr>
              <a:buClr>
                <a:schemeClr val="accent6">
                  <a:lumMod val="75000"/>
                </a:schemeClr>
              </a:buClr>
              <a:buFont typeface="Wingdings" pitchFamily="2" charset="2"/>
              <a:buChar char="v"/>
            </a:pPr>
            <a:r>
              <a:rPr lang="lt-LT" dirty="0" smtClean="0">
                <a:solidFill>
                  <a:srgbClr val="FFFF4F"/>
                </a:solidFill>
              </a:rPr>
              <a:t>Tūrio kitimas</a:t>
            </a:r>
          </a:p>
          <a:p>
            <a:pPr>
              <a:buClr>
                <a:schemeClr val="accent6">
                  <a:lumMod val="75000"/>
                </a:schemeClr>
              </a:buClr>
              <a:buFont typeface="Wingdings" pitchFamily="2" charset="2"/>
              <a:buChar char="v"/>
            </a:pPr>
            <a:r>
              <a:rPr lang="lt-LT" dirty="0" smtClean="0">
                <a:solidFill>
                  <a:srgbClr val="FFFF4F"/>
                </a:solidFill>
              </a:rPr>
              <a:t>Bandymai</a:t>
            </a:r>
          </a:p>
          <a:p>
            <a:pPr>
              <a:buClr>
                <a:schemeClr val="accent6">
                  <a:lumMod val="75000"/>
                </a:schemeClr>
              </a:buClr>
              <a:buFont typeface="Wingdings" pitchFamily="2" charset="2"/>
              <a:buChar char="v"/>
            </a:pPr>
            <a:r>
              <a:rPr lang="lt-LT" dirty="0" smtClean="0">
                <a:solidFill>
                  <a:srgbClr val="FFFF4F"/>
                </a:solidFill>
              </a:rPr>
              <a:t>Uždavinių sprendimai</a:t>
            </a:r>
          </a:p>
          <a:p>
            <a:pPr>
              <a:buClr>
                <a:schemeClr val="accent6">
                  <a:lumMod val="75000"/>
                </a:schemeClr>
              </a:buClr>
              <a:buFont typeface="Wingdings" pitchFamily="2" charset="2"/>
              <a:buChar char="v"/>
            </a:pPr>
            <a:r>
              <a:rPr lang="lt-LT" dirty="0" smtClean="0">
                <a:solidFill>
                  <a:srgbClr val="FFFF4F"/>
                </a:solidFill>
              </a:rPr>
              <a:t>Testas</a:t>
            </a:r>
          </a:p>
          <a:p>
            <a:pPr>
              <a:buClr>
                <a:schemeClr val="accent6">
                  <a:lumMod val="75000"/>
                </a:schemeClr>
              </a:buClr>
              <a:buFont typeface="Wingdings" pitchFamily="2" charset="2"/>
              <a:buChar char="v"/>
            </a:pPr>
            <a:r>
              <a:rPr lang="lt-LT" dirty="0" smtClean="0">
                <a:solidFill>
                  <a:srgbClr val="FFFF4F"/>
                </a:solidFill>
              </a:rPr>
              <a:t>Literatūra</a:t>
            </a:r>
          </a:p>
          <a:p>
            <a:pPr>
              <a:buFont typeface="Wingdings" pitchFamily="2" charset="2"/>
              <a:buChar char="v"/>
            </a:pPr>
            <a:endParaRPr lang="en-CA" dirty="0">
              <a:solidFill>
                <a:srgbClr val="FFFF4F"/>
              </a:solidFill>
            </a:endParaRPr>
          </a:p>
        </p:txBody>
      </p:sp>
    </p:spTree>
  </p:cSld>
  <p:clrMapOvr>
    <a:masterClrMapping/>
  </p:clrMapOvr>
  <p:transition spd="med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>
                <a:solidFill>
                  <a:srgbClr val="FFC000"/>
                </a:solidFill>
                <a:cs typeface="Times New Roman" pitchFamily="18" charset="0"/>
              </a:rPr>
              <a:t>Lyd</a:t>
            </a:r>
            <a:r>
              <a:rPr lang="en-CA" dirty="0" smtClean="0">
                <a:solidFill>
                  <a:srgbClr val="FFC000"/>
                </a:solidFill>
                <a:cs typeface="Times New Roman" pitchFamily="18" charset="0"/>
              </a:rPr>
              <a:t>y</a:t>
            </a:r>
            <a:r>
              <a:rPr lang="lt-LT" dirty="0" smtClean="0">
                <a:solidFill>
                  <a:srgbClr val="FFC000"/>
                </a:solidFill>
                <a:cs typeface="Times New Roman" pitchFamily="18" charset="0"/>
              </a:rPr>
              <a:t>masis</a:t>
            </a:r>
            <a:endParaRPr lang="en-CA" dirty="0">
              <a:solidFill>
                <a:srgbClr val="FFC000"/>
              </a:solidFill>
              <a:cs typeface="Times New Roman" pitchFamily="18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-228600" y="2057400"/>
            <a:ext cx="8534400" cy="4525963"/>
          </a:xfrm>
        </p:spPr>
        <p:txBody>
          <a:bodyPr/>
          <a:lstStyle/>
          <a:p>
            <a:pPr indent="342900">
              <a:buNone/>
            </a:pPr>
            <a:r>
              <a:rPr lang="lt-LT" dirty="0" smtClean="0">
                <a:solidFill>
                  <a:srgbClr val="FFFF4F"/>
                </a:solidFill>
              </a:rPr>
              <a:t>Kietosios medžiagos virsmas                   skystąja vadinamas lyd</a:t>
            </a:r>
            <a:r>
              <a:rPr lang="en-CA" dirty="0" smtClean="0">
                <a:solidFill>
                  <a:srgbClr val="FFFF4F"/>
                </a:solidFill>
              </a:rPr>
              <a:t>y</a:t>
            </a:r>
            <a:r>
              <a:rPr lang="lt-LT" dirty="0" smtClean="0">
                <a:solidFill>
                  <a:srgbClr val="FFFF4F"/>
                </a:solidFill>
              </a:rPr>
              <a:t>musi.                             Kad medžiaga lyd</a:t>
            </a:r>
            <a:r>
              <a:rPr lang="en-CA" dirty="0" smtClean="0">
                <a:solidFill>
                  <a:srgbClr val="FFFF4F"/>
                </a:solidFill>
              </a:rPr>
              <a:t>y</a:t>
            </a:r>
            <a:r>
              <a:rPr lang="lt-LT" dirty="0" smtClean="0">
                <a:solidFill>
                  <a:srgbClr val="FFFF4F"/>
                </a:solidFill>
              </a:rPr>
              <a:t>tųsi, ją reikia                           pakaitinti iki jos lydimosi                    temperatūros.</a:t>
            </a:r>
          </a:p>
          <a:p>
            <a:pPr indent="342900">
              <a:buNone/>
            </a:pPr>
            <a:r>
              <a:rPr lang="lt-LT" dirty="0" smtClean="0">
                <a:solidFill>
                  <a:srgbClr val="FFFF4F"/>
                </a:solidFill>
              </a:rPr>
              <a:t>Temperatūra, kurioje lydosi medžiaga, vadinama </a:t>
            </a:r>
            <a:r>
              <a:rPr lang="lt-LT" b="1" dirty="0" smtClean="0">
                <a:solidFill>
                  <a:srgbClr val="FFFF4F"/>
                </a:solidFill>
              </a:rPr>
              <a:t>lydimosi temperatūra.</a:t>
            </a:r>
          </a:p>
          <a:p>
            <a:pPr indent="342900">
              <a:buNone/>
            </a:pPr>
            <a:endParaRPr lang="lt-LT" dirty="0" smtClean="0">
              <a:solidFill>
                <a:srgbClr val="FFFF4F"/>
              </a:solidFill>
            </a:endParaRPr>
          </a:p>
          <a:p>
            <a:pPr indent="342900">
              <a:buNone/>
            </a:pPr>
            <a:endParaRPr lang="en-CA" dirty="0">
              <a:solidFill>
                <a:srgbClr val="FFFF4F"/>
              </a:solidFill>
            </a:endParaRPr>
          </a:p>
        </p:txBody>
      </p:sp>
    </p:spTree>
  </p:cSld>
  <p:clrMapOvr>
    <a:masterClrMapping/>
  </p:clrMapOvr>
  <p:transition spd="med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endParaRPr lang="en-CA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990603"/>
          <a:ext cx="9144000" cy="5867398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4572000"/>
                <a:gridCol w="4572000"/>
              </a:tblGrid>
              <a:tr h="747647">
                <a:tc>
                  <a:txBody>
                    <a:bodyPr/>
                    <a:lstStyle/>
                    <a:p>
                      <a:pPr algn="ctr"/>
                      <a:r>
                        <a:rPr lang="lt-LT" sz="3200" dirty="0" smtClean="0"/>
                        <a:t>Medžiaga</a:t>
                      </a:r>
                      <a:endParaRPr lang="en-CA" sz="32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3200" dirty="0" smtClean="0"/>
                        <a:t>Lydimosi temperatūra, </a:t>
                      </a:r>
                      <a:r>
                        <a:rPr lang="en-CA" sz="3200" kern="1200" dirty="0" smtClean="0"/>
                        <a:t>°C</a:t>
                      </a:r>
                      <a:endParaRPr lang="en-CA" sz="3200" b="0" dirty="0"/>
                    </a:p>
                  </a:txBody>
                  <a:tcPr/>
                </a:tc>
              </a:tr>
              <a:tr h="731393">
                <a:tc>
                  <a:txBody>
                    <a:bodyPr/>
                    <a:lstStyle/>
                    <a:p>
                      <a:pPr algn="ctr"/>
                      <a:r>
                        <a:rPr lang="lt-LT" sz="3200" dirty="0" smtClean="0"/>
                        <a:t>Vandenilis</a:t>
                      </a:r>
                      <a:endParaRPr lang="en-CA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3200" dirty="0" smtClean="0"/>
                        <a:t>-259</a:t>
                      </a:r>
                      <a:endParaRPr lang="en-CA" sz="3200" dirty="0"/>
                    </a:p>
                  </a:txBody>
                  <a:tcPr/>
                </a:tc>
              </a:tr>
              <a:tr h="731393">
                <a:tc>
                  <a:txBody>
                    <a:bodyPr/>
                    <a:lstStyle/>
                    <a:p>
                      <a:pPr algn="ctr"/>
                      <a:r>
                        <a:rPr lang="lt-LT" sz="3200" dirty="0" smtClean="0"/>
                        <a:t>Deguonis</a:t>
                      </a:r>
                      <a:endParaRPr lang="en-CA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3200" dirty="0" smtClean="0"/>
                        <a:t>-219</a:t>
                      </a:r>
                      <a:endParaRPr lang="en-CA" sz="3200" dirty="0"/>
                    </a:p>
                  </a:txBody>
                  <a:tcPr/>
                </a:tc>
              </a:tr>
              <a:tr h="731393">
                <a:tc>
                  <a:txBody>
                    <a:bodyPr/>
                    <a:lstStyle/>
                    <a:p>
                      <a:pPr algn="ctr"/>
                      <a:r>
                        <a:rPr lang="lt-LT" sz="3200" dirty="0" smtClean="0"/>
                        <a:t>Gyvsidabris</a:t>
                      </a:r>
                      <a:endParaRPr lang="en-CA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3200" dirty="0" smtClean="0"/>
                        <a:t>-39</a:t>
                      </a:r>
                      <a:endParaRPr lang="en-CA" sz="3200" dirty="0"/>
                    </a:p>
                  </a:txBody>
                  <a:tcPr/>
                </a:tc>
              </a:tr>
              <a:tr h="731393">
                <a:tc>
                  <a:txBody>
                    <a:bodyPr/>
                    <a:lstStyle/>
                    <a:p>
                      <a:pPr algn="ctr"/>
                      <a:r>
                        <a:rPr lang="lt-LT" sz="3200" dirty="0" smtClean="0"/>
                        <a:t>Stearinas</a:t>
                      </a:r>
                      <a:endParaRPr lang="en-CA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3200" dirty="0" smtClean="0"/>
                        <a:t>72</a:t>
                      </a:r>
                      <a:endParaRPr lang="en-CA" sz="3200" dirty="0"/>
                    </a:p>
                  </a:txBody>
                  <a:tcPr/>
                </a:tc>
              </a:tr>
              <a:tr h="731393">
                <a:tc>
                  <a:txBody>
                    <a:bodyPr/>
                    <a:lstStyle/>
                    <a:p>
                      <a:pPr algn="ctr"/>
                      <a:r>
                        <a:rPr lang="lt-LT" sz="3200" dirty="0" smtClean="0"/>
                        <a:t>Gintaras</a:t>
                      </a:r>
                      <a:endParaRPr lang="en-CA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3200" dirty="0" smtClean="0"/>
                        <a:t>360</a:t>
                      </a:r>
                      <a:endParaRPr lang="en-CA" sz="3200" dirty="0"/>
                    </a:p>
                  </a:txBody>
                  <a:tcPr/>
                </a:tc>
              </a:tr>
              <a:tr h="73139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3200" dirty="0" smtClean="0"/>
                        <a:t>Valgomoji druska</a:t>
                      </a:r>
                      <a:endParaRPr lang="en-CA" sz="32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3200" dirty="0" smtClean="0"/>
                        <a:t>660</a:t>
                      </a:r>
                      <a:endParaRPr lang="en-CA" sz="3200" dirty="0"/>
                    </a:p>
                  </a:txBody>
                  <a:tcPr/>
                </a:tc>
              </a:tr>
              <a:tr h="731393">
                <a:tc>
                  <a:txBody>
                    <a:bodyPr/>
                    <a:lstStyle/>
                    <a:p>
                      <a:pPr algn="ctr"/>
                      <a:r>
                        <a:rPr lang="lt-LT" sz="3200" dirty="0" smtClean="0"/>
                        <a:t>Geležis</a:t>
                      </a:r>
                      <a:endParaRPr lang="en-CA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3200" dirty="0" smtClean="0"/>
                        <a:t>1539</a:t>
                      </a:r>
                      <a:endParaRPr lang="en-CA" sz="32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0" y="0"/>
            <a:ext cx="9144000" cy="9906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4000" dirty="0" smtClean="0"/>
              <a:t>Kai kurių medžiagų lyd</a:t>
            </a:r>
            <a:r>
              <a:rPr lang="en-CA" sz="4000" dirty="0" smtClean="0"/>
              <a:t>y</a:t>
            </a:r>
            <a:r>
              <a:rPr lang="lt-LT" sz="4000" dirty="0" smtClean="0"/>
              <a:t>mosi temperatūra</a:t>
            </a:r>
            <a:endParaRPr lang="en-CA" sz="4000" dirty="0" smtClean="0"/>
          </a:p>
        </p:txBody>
      </p:sp>
    </p:spTree>
  </p:cSld>
  <p:clrMapOvr>
    <a:masterClrMapping/>
  </p:clrMapOvr>
  <p:transition spd="med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>
                <a:solidFill>
                  <a:srgbClr val="FFC000"/>
                </a:solidFill>
              </a:rPr>
              <a:t>Savitoji lyd</a:t>
            </a:r>
            <a:r>
              <a:rPr lang="en-CA" dirty="0" smtClean="0">
                <a:solidFill>
                  <a:srgbClr val="FFC000"/>
                </a:solidFill>
              </a:rPr>
              <a:t>y</a:t>
            </a:r>
            <a:r>
              <a:rPr lang="lt-LT" dirty="0" smtClean="0">
                <a:solidFill>
                  <a:srgbClr val="FFC000"/>
                </a:solidFill>
              </a:rPr>
              <a:t>mosi šiluma</a:t>
            </a:r>
            <a:endParaRPr lang="en-CA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228600" y="1524000"/>
            <a:ext cx="8229600" cy="4525963"/>
          </a:xfrm>
        </p:spPr>
        <p:txBody>
          <a:bodyPr>
            <a:normAutofit/>
          </a:bodyPr>
          <a:lstStyle/>
          <a:p>
            <a:pPr indent="342900">
              <a:buNone/>
            </a:pPr>
            <a:r>
              <a:rPr lang="en-CA" dirty="0" err="1" smtClean="0">
                <a:solidFill>
                  <a:srgbClr val="FFFF4F"/>
                </a:solidFill>
              </a:rPr>
              <a:t>Bandymais</a:t>
            </a:r>
            <a:r>
              <a:rPr lang="en-CA" dirty="0" smtClean="0">
                <a:solidFill>
                  <a:srgbClr val="FFFF4F"/>
                </a:solidFill>
              </a:rPr>
              <a:t> </a:t>
            </a:r>
            <a:r>
              <a:rPr lang="en-CA" dirty="0" err="1" smtClean="0">
                <a:solidFill>
                  <a:srgbClr val="FFFF4F"/>
                </a:solidFill>
              </a:rPr>
              <a:t>nustatyta</a:t>
            </a:r>
            <a:r>
              <a:rPr lang="en-CA" dirty="0" smtClean="0">
                <a:solidFill>
                  <a:srgbClr val="FFFF4F"/>
                </a:solidFill>
              </a:rPr>
              <a:t>, </a:t>
            </a:r>
            <a:r>
              <a:rPr lang="en-CA" dirty="0" err="1" smtClean="0">
                <a:solidFill>
                  <a:srgbClr val="FFFF4F"/>
                </a:solidFill>
              </a:rPr>
              <a:t>kad</a:t>
            </a:r>
            <a:r>
              <a:rPr lang="en-CA" dirty="0" smtClean="0">
                <a:solidFill>
                  <a:srgbClr val="FFFF4F"/>
                </a:solidFill>
              </a:rPr>
              <a:t> </a:t>
            </a:r>
            <a:r>
              <a:rPr lang="en-CA" dirty="0" err="1" smtClean="0">
                <a:solidFill>
                  <a:srgbClr val="FFFF4F"/>
                </a:solidFill>
              </a:rPr>
              <a:t>vienodos</a:t>
            </a:r>
            <a:r>
              <a:rPr lang="lt-LT" dirty="0" smtClean="0">
                <a:solidFill>
                  <a:srgbClr val="FFFF4F"/>
                </a:solidFill>
              </a:rPr>
              <a:t>    </a:t>
            </a:r>
            <a:r>
              <a:rPr lang="en-CA" dirty="0" smtClean="0">
                <a:solidFill>
                  <a:srgbClr val="FFFF4F"/>
                </a:solidFill>
              </a:rPr>
              <a:t> </a:t>
            </a:r>
            <a:r>
              <a:rPr lang="lt-LT" dirty="0" smtClean="0">
                <a:solidFill>
                  <a:srgbClr val="FFFF4F"/>
                </a:solidFill>
              </a:rPr>
              <a:t>  </a:t>
            </a:r>
            <a:r>
              <a:rPr lang="en-CA" dirty="0" smtClean="0">
                <a:solidFill>
                  <a:srgbClr val="FFFF4F"/>
                </a:solidFill>
              </a:rPr>
              <a:t>ma</a:t>
            </a:r>
            <a:r>
              <a:rPr lang="lt-LT" dirty="0" smtClean="0">
                <a:solidFill>
                  <a:srgbClr val="FFFF4F"/>
                </a:solidFill>
              </a:rPr>
              <a:t>sės įvairioms kietosioms medžiagoms paversti skysčiu (visiškai išlydyti)                 reikia skirtingo šilumos kiekio. </a:t>
            </a:r>
            <a:endParaRPr lang="en-CA" dirty="0" smtClean="0">
              <a:solidFill>
                <a:srgbClr val="FFFF4F"/>
              </a:solidFill>
            </a:endParaRPr>
          </a:p>
          <a:p>
            <a:pPr indent="342900">
              <a:buNone/>
            </a:pPr>
            <a:r>
              <a:rPr lang="lt-LT" dirty="0" smtClean="0">
                <a:solidFill>
                  <a:srgbClr val="FFFF4F"/>
                </a:solidFill>
              </a:rPr>
              <a:t>Šilumos kiekis, kurio reikia 1 kg                 kietosios medžiagos paversti                     skysčiu jos lyd</a:t>
            </a:r>
            <a:r>
              <a:rPr lang="en-CA" dirty="0" smtClean="0">
                <a:solidFill>
                  <a:srgbClr val="FFFF4F"/>
                </a:solidFill>
              </a:rPr>
              <a:t>y</a:t>
            </a:r>
            <a:r>
              <a:rPr lang="lt-LT" dirty="0" smtClean="0">
                <a:solidFill>
                  <a:srgbClr val="FFFF4F"/>
                </a:solidFill>
              </a:rPr>
              <a:t>mosi temperatūroje,                vadinamas </a:t>
            </a:r>
            <a:r>
              <a:rPr lang="lt-LT" b="1" dirty="0" smtClean="0">
                <a:solidFill>
                  <a:srgbClr val="FFFF4F"/>
                </a:solidFill>
              </a:rPr>
              <a:t>savitąja lyd</a:t>
            </a:r>
            <a:r>
              <a:rPr lang="en-CA" b="1" dirty="0" smtClean="0">
                <a:solidFill>
                  <a:srgbClr val="FFFF4F"/>
                </a:solidFill>
              </a:rPr>
              <a:t>y</a:t>
            </a:r>
            <a:r>
              <a:rPr lang="lt-LT" b="1" dirty="0" smtClean="0">
                <a:solidFill>
                  <a:srgbClr val="FFFF4F"/>
                </a:solidFill>
              </a:rPr>
              <a:t>mosi šiluma</a:t>
            </a:r>
            <a:r>
              <a:rPr lang="lt-LT" dirty="0" smtClean="0">
                <a:solidFill>
                  <a:srgbClr val="FFFF4F"/>
                </a:solidFill>
              </a:rPr>
              <a:t>. </a:t>
            </a:r>
          </a:p>
          <a:p>
            <a:pPr indent="342900">
              <a:buNone/>
            </a:pPr>
            <a:endParaRPr lang="lt-LT" dirty="0" smtClean="0">
              <a:solidFill>
                <a:srgbClr val="FFFF4F"/>
              </a:solidFill>
            </a:endParaRPr>
          </a:p>
          <a:p>
            <a:pPr indent="342900" algn="ctr">
              <a:buNone/>
            </a:pPr>
            <a:endParaRPr lang="lt-LT" dirty="0" smtClean="0">
              <a:solidFill>
                <a:srgbClr val="FFFF4F"/>
              </a:solidFill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CA"/>
          </a:p>
        </p:txBody>
      </p:sp>
    </p:spTree>
  </p:cSld>
  <p:clrMapOvr>
    <a:masterClrMapping/>
  </p:clrMapOvr>
  <p:transition spd="med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>
                <a:solidFill>
                  <a:srgbClr val="FFC000"/>
                </a:solidFill>
              </a:rPr>
              <a:t>Savitoji lyd</a:t>
            </a:r>
            <a:r>
              <a:rPr lang="en-CA" dirty="0" smtClean="0">
                <a:solidFill>
                  <a:srgbClr val="FFC000"/>
                </a:solidFill>
              </a:rPr>
              <a:t>y</a:t>
            </a:r>
            <a:r>
              <a:rPr lang="lt-LT" dirty="0" smtClean="0">
                <a:solidFill>
                  <a:srgbClr val="FFC000"/>
                </a:solidFill>
              </a:rPr>
              <a:t>mosi šiluma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332037"/>
            <a:ext cx="8229600" cy="4525963"/>
          </a:xfrm>
        </p:spPr>
        <p:txBody>
          <a:bodyPr/>
          <a:lstStyle/>
          <a:p>
            <a:pPr indent="342900">
              <a:buNone/>
            </a:pPr>
            <a:r>
              <a:rPr lang="lt-LT" dirty="0" smtClean="0">
                <a:solidFill>
                  <a:srgbClr val="FFFF4F"/>
                </a:solidFill>
              </a:rPr>
              <a:t>Ji priklauso nuo medžiagos                 prigimties. Savitoji lyd</a:t>
            </a:r>
            <a:r>
              <a:rPr lang="en-CA" dirty="0" smtClean="0">
                <a:solidFill>
                  <a:srgbClr val="FFFF4F"/>
                </a:solidFill>
              </a:rPr>
              <a:t>y</a:t>
            </a:r>
            <a:r>
              <a:rPr lang="lt-LT" dirty="0" smtClean="0">
                <a:solidFill>
                  <a:srgbClr val="FFFF4F"/>
                </a:solidFill>
              </a:rPr>
              <a:t>mosi                        šiluma yra žymima graikiška                         raide </a:t>
            </a:r>
            <a:r>
              <a:rPr lang="el-GR" i="1" dirty="0" smtClean="0">
                <a:solidFill>
                  <a:srgbClr val="FFFF4F"/>
                </a:solidFill>
              </a:rPr>
              <a:t>λ</a:t>
            </a:r>
            <a:r>
              <a:rPr lang="lt-LT" i="1" dirty="0" smtClean="0">
                <a:solidFill>
                  <a:srgbClr val="FFFF4F"/>
                </a:solidFill>
              </a:rPr>
              <a:t> </a:t>
            </a:r>
            <a:r>
              <a:rPr lang="lt-LT" dirty="0" smtClean="0">
                <a:solidFill>
                  <a:srgbClr val="FFFF4F"/>
                </a:solidFill>
              </a:rPr>
              <a:t>(lambda) ir matuojama               </a:t>
            </a:r>
            <a:r>
              <a:rPr lang="lt-LT" i="1" dirty="0" smtClean="0">
                <a:solidFill>
                  <a:srgbClr val="FFFF4F"/>
                </a:solidFill>
              </a:rPr>
              <a:t>džauliais</a:t>
            </a:r>
            <a:r>
              <a:rPr lang="en-CA" i="1" dirty="0" smtClean="0">
                <a:solidFill>
                  <a:srgbClr val="FFFF4F"/>
                </a:solidFill>
              </a:rPr>
              <a:t> </a:t>
            </a:r>
            <a:r>
              <a:rPr lang="lt-LT" i="1" dirty="0" smtClean="0">
                <a:solidFill>
                  <a:srgbClr val="FFFF4F"/>
                </a:solidFill>
              </a:rPr>
              <a:t>kilogramui</a:t>
            </a:r>
            <a:r>
              <a:rPr lang="lt-LT" dirty="0" smtClean="0">
                <a:solidFill>
                  <a:srgbClr val="FFFF4F"/>
                </a:solidFill>
              </a:rPr>
              <a:t>:</a:t>
            </a:r>
            <a:endParaRPr lang="en-CA" dirty="0"/>
          </a:p>
        </p:txBody>
      </p:sp>
      <p:graphicFrame>
        <p:nvGraphicFramePr>
          <p:cNvPr id="18434" name="Object 2"/>
          <p:cNvGraphicFramePr>
            <a:graphicFrameLocks noChangeAspect="1"/>
          </p:cNvGraphicFramePr>
          <p:nvPr/>
        </p:nvGraphicFramePr>
        <p:xfrm>
          <a:off x="2438400" y="4953000"/>
          <a:ext cx="3048000" cy="800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5" name="Equation" r:id="rId3" imgW="774360" imgH="203040" progId="Equation.3">
                  <p:embed/>
                </p:oleObj>
              </mc:Choice>
              <mc:Fallback>
                <p:oleObj name="Equation" r:id="rId3" imgW="774360" imgH="2030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100000" contrast="100000"/>
                        <a:grayscl/>
                        <a:biLevel thresh="5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4953000"/>
                        <a:ext cx="3048000" cy="800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>
                <a:solidFill>
                  <a:srgbClr val="FFC000"/>
                </a:solidFill>
              </a:rPr>
              <a:t>Savitoji lyd</a:t>
            </a:r>
            <a:r>
              <a:rPr lang="en-CA" dirty="0" smtClean="0">
                <a:solidFill>
                  <a:srgbClr val="FFC000"/>
                </a:solidFill>
              </a:rPr>
              <a:t>y</a:t>
            </a:r>
            <a:r>
              <a:rPr lang="lt-LT" dirty="0" smtClean="0">
                <a:solidFill>
                  <a:srgbClr val="FFC000"/>
                </a:solidFill>
              </a:rPr>
              <a:t>mosi šiluma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304800" y="1752600"/>
            <a:ext cx="8229600" cy="4525963"/>
          </a:xfrm>
        </p:spPr>
        <p:txBody>
          <a:bodyPr>
            <a:normAutofit/>
          </a:bodyPr>
          <a:lstStyle/>
          <a:p>
            <a:pPr indent="342900">
              <a:buNone/>
            </a:pPr>
            <a:r>
              <a:rPr lang="lt-LT" sz="3150" dirty="0" smtClean="0">
                <a:solidFill>
                  <a:srgbClr val="FFFF4F"/>
                </a:solidFill>
              </a:rPr>
              <a:t>Lydimosi temperatūra ir savitoji lyd</a:t>
            </a:r>
            <a:r>
              <a:rPr lang="en-CA" sz="3150" dirty="0" smtClean="0">
                <a:solidFill>
                  <a:srgbClr val="FFFF4F"/>
                </a:solidFill>
              </a:rPr>
              <a:t>y</a:t>
            </a:r>
            <a:r>
              <a:rPr lang="lt-LT" sz="3150" dirty="0" smtClean="0">
                <a:solidFill>
                  <a:srgbClr val="FFFF4F"/>
                </a:solidFill>
              </a:rPr>
              <a:t>mosi šiluma priklauso nuo slėgio. Slėgiui         didėjant daugelio kūnų lyd</a:t>
            </a:r>
            <a:r>
              <a:rPr lang="en-CA" sz="3150" dirty="0" smtClean="0">
                <a:solidFill>
                  <a:srgbClr val="FFFF4F"/>
                </a:solidFill>
              </a:rPr>
              <a:t>y</a:t>
            </a:r>
            <a:r>
              <a:rPr lang="lt-LT" sz="3150" dirty="0" smtClean="0">
                <a:solidFill>
                  <a:srgbClr val="FFFF4F"/>
                </a:solidFill>
              </a:rPr>
              <a:t>mosi       temperatūra ir savitoji lyd</a:t>
            </a:r>
            <a:r>
              <a:rPr lang="en-CA" sz="3150" dirty="0" smtClean="0">
                <a:solidFill>
                  <a:srgbClr val="FFFF4F"/>
                </a:solidFill>
              </a:rPr>
              <a:t>y</a:t>
            </a:r>
            <a:r>
              <a:rPr lang="lt-LT" sz="3150" dirty="0" smtClean="0">
                <a:solidFill>
                  <a:srgbClr val="FFFF4F"/>
                </a:solidFill>
              </a:rPr>
              <a:t>mosi                  šiluma didėja. Tačiau yra medžiagų            (ledas, bismutas, galis, kietosios              būsenos gyvsidabris ir t.t.), kurių lyd</a:t>
            </a:r>
            <a:r>
              <a:rPr lang="en-CA" sz="3150" dirty="0" smtClean="0">
                <a:solidFill>
                  <a:srgbClr val="FFFF4F"/>
                </a:solidFill>
              </a:rPr>
              <a:t>y</a:t>
            </a:r>
            <a:r>
              <a:rPr lang="lt-LT" sz="3150" dirty="0" smtClean="0">
                <a:solidFill>
                  <a:srgbClr val="FFFF4F"/>
                </a:solidFill>
              </a:rPr>
              <a:t>mosi temperatūra ir savitoji ly</a:t>
            </a:r>
            <a:r>
              <a:rPr lang="en-CA" sz="3150" dirty="0" err="1" smtClean="0">
                <a:solidFill>
                  <a:srgbClr val="FFFF4F"/>
                </a:solidFill>
              </a:rPr>
              <a:t>dy</a:t>
            </a:r>
            <a:r>
              <a:rPr lang="lt-LT" sz="3150" dirty="0" smtClean="0">
                <a:solidFill>
                  <a:srgbClr val="FFFF4F"/>
                </a:solidFill>
              </a:rPr>
              <a:t>mosi šiluma didėjant slėgiui mažėja. </a:t>
            </a:r>
            <a:endParaRPr lang="en-CA" sz="3150" dirty="0">
              <a:solidFill>
                <a:srgbClr val="FFFF4F"/>
              </a:solidFill>
            </a:endParaRPr>
          </a:p>
        </p:txBody>
      </p:sp>
    </p:spTree>
  </p:cSld>
  <p:clrMapOvr>
    <a:masterClrMapping/>
  </p:clrMapOvr>
  <p:transition spd="med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/>
          <p:cNvGraphicFramePr>
            <a:graphicFrameLocks noGrp="1"/>
          </p:cNvGraphicFramePr>
          <p:nvPr>
            <p:ph idx="1"/>
          </p:nvPr>
        </p:nvGraphicFramePr>
        <p:xfrm>
          <a:off x="0" y="990600"/>
          <a:ext cx="9144000" cy="586740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4572000"/>
                <a:gridCol w="4572000"/>
              </a:tblGrid>
              <a:tr h="733425">
                <a:tc>
                  <a:txBody>
                    <a:bodyPr/>
                    <a:lstStyle/>
                    <a:p>
                      <a:pPr algn="ctr"/>
                      <a:r>
                        <a:rPr lang="lt-LT" sz="2800" dirty="0" smtClean="0"/>
                        <a:t>Medžiaga</a:t>
                      </a:r>
                      <a:endParaRPr lang="en-CA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lt-LT" sz="2800" dirty="0" smtClean="0"/>
                        <a:t>Savitoji lydimosi šiluma, J/kg</a:t>
                      </a:r>
                      <a:endParaRPr lang="en-CA" sz="2800" dirty="0"/>
                    </a:p>
                  </a:txBody>
                  <a:tcPr/>
                </a:tc>
              </a:tr>
              <a:tr h="733425">
                <a:tc>
                  <a:txBody>
                    <a:bodyPr/>
                    <a:lstStyle/>
                    <a:p>
                      <a:pPr algn="ctr"/>
                      <a:r>
                        <a:rPr lang="lt-LT" sz="2800" dirty="0" smtClean="0"/>
                        <a:t>Aliuminis</a:t>
                      </a:r>
                      <a:endParaRPr lang="en-CA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2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3,3 </a:t>
                      </a:r>
                      <a:r>
                        <a:rPr lang="en-CA" sz="2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Wingdings 2"/>
                        </a:rPr>
                        <a:t></a:t>
                      </a:r>
                      <a:r>
                        <a:rPr lang="en-CA" sz="2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10</a:t>
                      </a:r>
                      <a:r>
                        <a:rPr lang="en-CA" sz="2800" kern="1200" baseline="30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en-CA" sz="2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733425">
                <a:tc>
                  <a:txBody>
                    <a:bodyPr/>
                    <a:lstStyle/>
                    <a:p>
                      <a:pPr algn="ctr"/>
                      <a:r>
                        <a:rPr lang="lt-LT" sz="2800" dirty="0" smtClean="0"/>
                        <a:t>Varis</a:t>
                      </a:r>
                      <a:endParaRPr lang="en-CA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2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  <a:r>
                        <a:rPr lang="en-CA" sz="2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lt-LT" sz="2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en-CA" sz="2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CA" sz="2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Wingdings 2"/>
                        </a:rPr>
                        <a:t></a:t>
                      </a:r>
                      <a:r>
                        <a:rPr lang="en-CA" sz="2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10</a:t>
                      </a:r>
                      <a:r>
                        <a:rPr lang="en-CA" sz="2800" kern="1200" baseline="30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en-CA" sz="2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733425">
                <a:tc>
                  <a:txBody>
                    <a:bodyPr/>
                    <a:lstStyle/>
                    <a:p>
                      <a:pPr algn="ctr"/>
                      <a:r>
                        <a:rPr lang="lt-LT" sz="2800" dirty="0" smtClean="0"/>
                        <a:t>Vaškas</a:t>
                      </a:r>
                      <a:endParaRPr lang="en-CA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2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en-CA" sz="2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lt-LT" sz="2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r>
                        <a:rPr lang="en-CA" sz="2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CA" sz="2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Wingdings 2"/>
                        </a:rPr>
                        <a:t></a:t>
                      </a:r>
                      <a:r>
                        <a:rPr lang="en-CA" sz="2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10</a:t>
                      </a:r>
                      <a:r>
                        <a:rPr lang="en-CA" sz="2800" kern="1200" baseline="30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en-CA" sz="2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733425">
                <a:tc>
                  <a:txBody>
                    <a:bodyPr/>
                    <a:lstStyle/>
                    <a:p>
                      <a:pPr algn="ctr"/>
                      <a:r>
                        <a:rPr lang="lt-LT" sz="2800" dirty="0" smtClean="0"/>
                        <a:t>Sidabras</a:t>
                      </a:r>
                      <a:endParaRPr lang="en-CA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2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r>
                        <a:rPr lang="en-CA" sz="2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lt-LT" sz="2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  <a:r>
                        <a:rPr lang="en-CA" sz="2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CA" sz="2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Wingdings 2"/>
                        </a:rPr>
                        <a:t></a:t>
                      </a:r>
                      <a:r>
                        <a:rPr lang="en-CA" sz="2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10</a:t>
                      </a:r>
                      <a:r>
                        <a:rPr lang="lt-LT" sz="2800" kern="1200" baseline="30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en-CA" sz="2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733425">
                <a:tc>
                  <a:txBody>
                    <a:bodyPr/>
                    <a:lstStyle/>
                    <a:p>
                      <a:pPr algn="ctr"/>
                      <a:r>
                        <a:rPr lang="lt-LT" sz="2800" dirty="0" smtClean="0"/>
                        <a:t>Plienas</a:t>
                      </a:r>
                      <a:endParaRPr lang="en-CA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2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  <a:r>
                        <a:rPr lang="en-CA" sz="2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lt-LT" sz="2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lang="en-CA" sz="2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CA" sz="2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Wingdings 2"/>
                        </a:rPr>
                        <a:t></a:t>
                      </a:r>
                      <a:r>
                        <a:rPr lang="en-CA" sz="2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10</a:t>
                      </a:r>
                      <a:r>
                        <a:rPr lang="lt-LT" sz="2800" kern="1200" baseline="30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en-CA" sz="2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733425">
                <a:tc>
                  <a:txBody>
                    <a:bodyPr/>
                    <a:lstStyle/>
                    <a:p>
                      <a:pPr algn="ctr"/>
                      <a:r>
                        <a:rPr lang="lt-LT" sz="2800" dirty="0" smtClean="0"/>
                        <a:t>Vandenilis</a:t>
                      </a:r>
                      <a:endParaRPr lang="en-CA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2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r>
                        <a:rPr lang="en-CA" sz="2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lt-LT" sz="2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  <a:r>
                        <a:rPr lang="en-CA" sz="2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CA" sz="2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Wingdings 2"/>
                        </a:rPr>
                        <a:t></a:t>
                      </a:r>
                      <a:r>
                        <a:rPr lang="en-CA" sz="2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10</a:t>
                      </a:r>
                      <a:r>
                        <a:rPr lang="lt-LT" sz="2800" kern="1200" baseline="30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en-CA" sz="2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733425">
                <a:tc>
                  <a:txBody>
                    <a:bodyPr/>
                    <a:lstStyle/>
                    <a:p>
                      <a:pPr algn="ctr"/>
                      <a:r>
                        <a:rPr lang="lt-LT" sz="2800" dirty="0" smtClean="0"/>
                        <a:t>Deguonis</a:t>
                      </a:r>
                      <a:endParaRPr lang="en-CA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lt-LT" sz="2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en-CA" sz="2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,</a:t>
                      </a:r>
                      <a:r>
                        <a:rPr lang="lt-LT" sz="2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r>
                        <a:rPr lang="en-CA" sz="2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CA" sz="2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sym typeface="Wingdings 2"/>
                        </a:rPr>
                        <a:t></a:t>
                      </a:r>
                      <a:r>
                        <a:rPr lang="en-CA" sz="2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10</a:t>
                      </a:r>
                      <a:r>
                        <a:rPr lang="lt-LT" sz="2800" kern="1200" baseline="300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en-CA" sz="28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906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/>
          </a:bodyPr>
          <a:lstStyle/>
          <a:p>
            <a:pPr algn="ctr"/>
            <a:r>
              <a:rPr lang="lt-LT" sz="4000" dirty="0" smtClean="0"/>
              <a:t>Kai kurių medžiagų savitoji lyd</a:t>
            </a:r>
            <a:r>
              <a:rPr lang="en-CA" sz="4000" dirty="0" smtClean="0"/>
              <a:t>y</a:t>
            </a:r>
            <a:r>
              <a:rPr lang="lt-LT" sz="4000" dirty="0" smtClean="0"/>
              <a:t>mosi šiluma</a:t>
            </a:r>
            <a:endParaRPr lang="en-CA" sz="4000" dirty="0" smtClean="0"/>
          </a:p>
        </p:txBody>
      </p:sp>
    </p:spTree>
  </p:cSld>
  <p:clrMapOvr>
    <a:masterClrMapping/>
  </p:clrMapOvr>
  <p:transition spd="med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>
                <a:solidFill>
                  <a:srgbClr val="FFC000"/>
                </a:solidFill>
              </a:rPr>
              <a:t>Lyd</a:t>
            </a:r>
            <a:r>
              <a:rPr lang="en-CA" dirty="0" smtClean="0">
                <a:solidFill>
                  <a:srgbClr val="FFC000"/>
                </a:solidFill>
              </a:rPr>
              <a:t>y</a:t>
            </a:r>
            <a:r>
              <a:rPr lang="lt-LT" dirty="0" smtClean="0">
                <a:solidFill>
                  <a:srgbClr val="FFC000"/>
                </a:solidFill>
              </a:rPr>
              <a:t>mosi šilumos kiekis</a:t>
            </a:r>
            <a:endParaRPr lang="en-CA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228600" y="1828800"/>
            <a:ext cx="8229600" cy="4525963"/>
          </a:xfrm>
        </p:spPr>
        <p:txBody>
          <a:bodyPr/>
          <a:lstStyle/>
          <a:p>
            <a:pPr indent="342900">
              <a:buNone/>
            </a:pPr>
            <a:r>
              <a:rPr lang="lt-LT" dirty="0" smtClean="0">
                <a:solidFill>
                  <a:srgbClr val="FFFF4F"/>
                </a:solidFill>
              </a:rPr>
              <a:t>Žinodami, kiek šilumos reikia 1kg    medžiagos išlydyti jos lyd</a:t>
            </a:r>
            <a:r>
              <a:rPr lang="en-CA" dirty="0" smtClean="0">
                <a:solidFill>
                  <a:srgbClr val="FFFF4F"/>
                </a:solidFill>
              </a:rPr>
              <a:t>y</a:t>
            </a:r>
            <a:r>
              <a:rPr lang="lt-LT" dirty="0" smtClean="0">
                <a:solidFill>
                  <a:srgbClr val="FFFF4F"/>
                </a:solidFill>
              </a:rPr>
              <a:t>mosi  temperatūroje, kai atmosferos                    slėgis normalus, galime                     apskaičiuoti šilumos kiekį </a:t>
            </a:r>
            <a:r>
              <a:rPr lang="lt-LT" i="1" dirty="0" smtClean="0">
                <a:solidFill>
                  <a:srgbClr val="FFFF4F"/>
                </a:solidFill>
              </a:rPr>
              <a:t>Q</a:t>
            </a:r>
            <a:r>
              <a:rPr lang="lt-LT" dirty="0" smtClean="0">
                <a:solidFill>
                  <a:srgbClr val="FFFF4F"/>
                </a:solidFill>
              </a:rPr>
              <a:t>,                 reikalingą visam tos medžiagos bet             kokios masės kūnui išlydyti:</a:t>
            </a:r>
            <a:endParaRPr lang="en-CA" dirty="0">
              <a:solidFill>
                <a:srgbClr val="FFFF4F"/>
              </a:solidFill>
            </a:endParaRPr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381000" y="5334000"/>
          <a:ext cx="2959101" cy="10292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0" name="Equation" r:id="rId3" imgW="583920" imgH="203040" progId="Equation.3">
                  <p:embed/>
                </p:oleObj>
              </mc:Choice>
              <mc:Fallback>
                <p:oleObj name="Equation" r:id="rId3" imgW="583920" imgH="2030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100000" contras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" y="5334000"/>
                        <a:ext cx="2959101" cy="102925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900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505200" y="5334000"/>
            <a:ext cx="5410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dirty="0" smtClean="0">
                <a:solidFill>
                  <a:schemeClr val="bg1"/>
                </a:solidFill>
              </a:rPr>
              <a:t>Q – šilumos kiekis</a:t>
            </a:r>
          </a:p>
          <a:p>
            <a:r>
              <a:rPr lang="lt-LT" sz="2400" dirty="0" smtClean="0">
                <a:solidFill>
                  <a:schemeClr val="bg1"/>
                </a:solidFill>
              </a:rPr>
              <a:t>m – kūno masė</a:t>
            </a:r>
          </a:p>
          <a:p>
            <a:r>
              <a:rPr lang="lt-LT" sz="2400" dirty="0" smtClean="0">
                <a:solidFill>
                  <a:schemeClr val="bg1"/>
                </a:solidFill>
              </a:rPr>
              <a:t>    - medžiagos saviroji lyd</a:t>
            </a:r>
            <a:r>
              <a:rPr lang="en-CA" sz="2400" dirty="0" smtClean="0">
                <a:solidFill>
                  <a:schemeClr val="bg1"/>
                </a:solidFill>
              </a:rPr>
              <a:t>y</a:t>
            </a:r>
            <a:r>
              <a:rPr lang="lt-LT" sz="2400" dirty="0" smtClean="0">
                <a:solidFill>
                  <a:schemeClr val="bg1"/>
                </a:solidFill>
              </a:rPr>
              <a:t>mosi šiluma</a:t>
            </a:r>
            <a:endParaRPr lang="en-CA" sz="2400" dirty="0">
              <a:solidFill>
                <a:schemeClr val="bg1"/>
              </a:solidFill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3505200" y="6096000"/>
          <a:ext cx="374650" cy="44276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61" name="Equation" r:id="rId5" imgW="139680" imgH="177480" progId="Equation.3">
                  <p:embed/>
                </p:oleObj>
              </mc:Choice>
              <mc:Fallback>
                <p:oleObj name="Equation" r:id="rId5" imgW="139680" imgH="17748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lum bright="100000" contras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5200" y="6096000"/>
                        <a:ext cx="374650" cy="44276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>
                <a:solidFill>
                  <a:srgbClr val="FFC000"/>
                </a:solidFill>
              </a:rPr>
              <a:t>Lyd</a:t>
            </a:r>
            <a:r>
              <a:rPr lang="en-CA" dirty="0" smtClean="0">
                <a:solidFill>
                  <a:srgbClr val="FFC000"/>
                </a:solidFill>
              </a:rPr>
              <a:t>y</a:t>
            </a:r>
            <a:r>
              <a:rPr lang="lt-LT" dirty="0" smtClean="0">
                <a:solidFill>
                  <a:srgbClr val="FFC000"/>
                </a:solidFill>
              </a:rPr>
              <a:t>mosi šilumos kiekis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228600" y="2057400"/>
            <a:ext cx="8229600" cy="4525963"/>
          </a:xfrm>
        </p:spPr>
        <p:txBody>
          <a:bodyPr/>
          <a:lstStyle/>
          <a:p>
            <a:pPr indent="342900">
              <a:buNone/>
            </a:pPr>
            <a:r>
              <a:rPr lang="lt-LT" dirty="0" smtClean="0">
                <a:solidFill>
                  <a:srgbClr val="FFFF4F"/>
                </a:solidFill>
              </a:rPr>
              <a:t>Tas šilumos kiekis vadinamas              </a:t>
            </a:r>
            <a:r>
              <a:rPr lang="lt-LT" b="1" dirty="0" smtClean="0">
                <a:solidFill>
                  <a:srgbClr val="FFFF4F"/>
                </a:solidFill>
              </a:rPr>
              <a:t>lyd</a:t>
            </a:r>
            <a:r>
              <a:rPr lang="en-CA" b="1" dirty="0" smtClean="0">
                <a:solidFill>
                  <a:srgbClr val="FFFF4F"/>
                </a:solidFill>
              </a:rPr>
              <a:t>y</a:t>
            </a:r>
            <a:r>
              <a:rPr lang="lt-LT" b="1" dirty="0" smtClean="0">
                <a:solidFill>
                  <a:srgbClr val="FFFF4F"/>
                </a:solidFill>
              </a:rPr>
              <a:t>mosi šiluma</a:t>
            </a:r>
            <a:r>
              <a:rPr lang="lt-LT" dirty="0" smtClean="0">
                <a:solidFill>
                  <a:srgbClr val="FFFF4F"/>
                </a:solidFill>
              </a:rPr>
              <a:t>. Ji matuojama              </a:t>
            </a:r>
            <a:r>
              <a:rPr lang="lt-LT" b="1" dirty="0" smtClean="0">
                <a:solidFill>
                  <a:srgbClr val="FFFF4F"/>
                </a:solidFill>
              </a:rPr>
              <a:t>džauliais</a:t>
            </a:r>
            <a:r>
              <a:rPr lang="lt-LT" dirty="0" smtClean="0">
                <a:solidFill>
                  <a:srgbClr val="FFFF4F"/>
                </a:solidFill>
              </a:rPr>
              <a:t>:</a:t>
            </a:r>
          </a:p>
          <a:p>
            <a:pPr indent="342900">
              <a:buNone/>
            </a:pPr>
            <a:r>
              <a:rPr lang="lt-LT" sz="4400" dirty="0" smtClean="0">
                <a:solidFill>
                  <a:srgbClr val="FFFF4F"/>
                </a:solidFill>
              </a:rPr>
              <a:t>[ Q ] = 1 J</a:t>
            </a:r>
          </a:p>
          <a:p>
            <a:pPr indent="342900">
              <a:buNone/>
            </a:pPr>
            <a:r>
              <a:rPr lang="lt-LT" dirty="0" smtClean="0">
                <a:solidFill>
                  <a:srgbClr val="FFFF4F"/>
                </a:solidFill>
              </a:rPr>
              <a:t>Suskystėjusį kūną toliau šildant, jo temperatūra vėl ima didėti.</a:t>
            </a:r>
          </a:p>
          <a:p>
            <a:pPr indent="342900">
              <a:buNone/>
            </a:pPr>
            <a:endParaRPr lang="en-CA" dirty="0">
              <a:solidFill>
                <a:srgbClr val="FFFF4F"/>
              </a:solidFill>
            </a:endParaRPr>
          </a:p>
        </p:txBody>
      </p:sp>
    </p:spTree>
  </p:cSld>
  <p:clrMapOvr>
    <a:masterClrMapping/>
  </p:clrMapOvr>
  <p:transition spd="med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4400"/>
          </a:xfrm>
        </p:spPr>
        <p:txBody>
          <a:bodyPr>
            <a:noAutofit/>
          </a:bodyPr>
          <a:lstStyle/>
          <a:p>
            <a:pPr algn="ctr"/>
            <a:r>
              <a:rPr lang="lt-LT" sz="2400" b="0" dirty="0" smtClean="0">
                <a:solidFill>
                  <a:srgbClr val="FFFF4F"/>
                </a:solidFill>
              </a:rPr>
              <a:t>Paveiksle pavaizduota, kaip tolygiai kaitinamo masės m kūno temperatūra priklauso nuo jam suteikti šilumos kiekio</a:t>
            </a:r>
            <a:endParaRPr lang="en-CA" sz="2400" b="0" dirty="0">
              <a:solidFill>
                <a:srgbClr val="FFFF4F"/>
              </a:solidFill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181601"/>
            <a:ext cx="8077200" cy="1524000"/>
          </a:xfrm>
        </p:spPr>
        <p:txBody>
          <a:bodyPr>
            <a:normAutofit/>
          </a:bodyPr>
          <a:lstStyle/>
          <a:p>
            <a:r>
              <a:rPr lang="en-CA" sz="1600" dirty="0" smtClean="0">
                <a:solidFill>
                  <a:srgbClr val="FFFF4F"/>
                </a:solidFill>
              </a:rPr>
              <a:t>T</a:t>
            </a:r>
            <a:r>
              <a:rPr lang="en-CA" sz="1600" baseline="-25000" dirty="0" smtClean="0">
                <a:solidFill>
                  <a:srgbClr val="FFFF4F"/>
                </a:solidFill>
              </a:rPr>
              <a:t>1 </a:t>
            </a:r>
            <a:r>
              <a:rPr lang="en-CA" sz="1600" dirty="0" smtClean="0">
                <a:solidFill>
                  <a:srgbClr val="FFFF4F"/>
                </a:solidFill>
              </a:rPr>
              <a:t>– k</a:t>
            </a:r>
            <a:r>
              <a:rPr lang="lt-LT" sz="1600" dirty="0" smtClean="0">
                <a:solidFill>
                  <a:srgbClr val="FFFF4F"/>
                </a:solidFill>
              </a:rPr>
              <a:t>ū</a:t>
            </a:r>
            <a:r>
              <a:rPr lang="en-CA" sz="1600" dirty="0" smtClean="0">
                <a:solidFill>
                  <a:srgbClr val="FFFF4F"/>
                </a:solidFill>
              </a:rPr>
              <a:t>no </a:t>
            </a:r>
            <a:r>
              <a:rPr lang="en-CA" sz="1600" dirty="0" err="1" smtClean="0">
                <a:solidFill>
                  <a:srgbClr val="FFFF4F"/>
                </a:solidFill>
              </a:rPr>
              <a:t>pradin</a:t>
            </a:r>
            <a:r>
              <a:rPr lang="lt-LT" sz="1600" dirty="0" smtClean="0">
                <a:solidFill>
                  <a:srgbClr val="FFFF4F"/>
                </a:solidFill>
              </a:rPr>
              <a:t>ė temperatūra</a:t>
            </a:r>
          </a:p>
          <a:p>
            <a:r>
              <a:rPr lang="lt-LT" sz="1600" dirty="0" smtClean="0">
                <a:solidFill>
                  <a:srgbClr val="FFFF4F"/>
                </a:solidFill>
              </a:rPr>
              <a:t>T</a:t>
            </a:r>
            <a:r>
              <a:rPr lang="lt-LT" sz="1600" baseline="-25000" dirty="0" smtClean="0">
                <a:solidFill>
                  <a:srgbClr val="FFFF4F"/>
                </a:solidFill>
              </a:rPr>
              <a:t>lyd </a:t>
            </a:r>
            <a:r>
              <a:rPr lang="lt-LT" sz="1600" dirty="0" smtClean="0">
                <a:solidFill>
                  <a:srgbClr val="FFFF4F"/>
                </a:solidFill>
              </a:rPr>
              <a:t>– kūno lyd</a:t>
            </a:r>
            <a:r>
              <a:rPr lang="en-CA" sz="1600" dirty="0" smtClean="0">
                <a:solidFill>
                  <a:srgbClr val="FFFF4F"/>
                </a:solidFill>
              </a:rPr>
              <a:t>y</a:t>
            </a:r>
            <a:r>
              <a:rPr lang="lt-LT" sz="1600" dirty="0" smtClean="0">
                <a:solidFill>
                  <a:srgbClr val="FFFF4F"/>
                </a:solidFill>
              </a:rPr>
              <a:t>mosi temperatūra</a:t>
            </a:r>
          </a:p>
          <a:p>
            <a:r>
              <a:rPr lang="lt-LT" sz="1600" dirty="0" smtClean="0">
                <a:solidFill>
                  <a:srgbClr val="FFFF4F"/>
                </a:solidFill>
              </a:rPr>
              <a:t> </a:t>
            </a:r>
            <a:r>
              <a:rPr lang="lt-LT" sz="1650" i="1" dirty="0" smtClean="0">
                <a:solidFill>
                  <a:schemeClr val="bg1"/>
                </a:solidFill>
              </a:rPr>
              <a:t>Q</a:t>
            </a:r>
            <a:r>
              <a:rPr lang="lt-LT" sz="1650" i="1" baseline="-25000" dirty="0" smtClean="0">
                <a:solidFill>
                  <a:schemeClr val="bg1"/>
                </a:solidFill>
              </a:rPr>
              <a:t>1</a:t>
            </a:r>
            <a:r>
              <a:rPr lang="lt-LT" sz="1650" i="1" dirty="0" smtClean="0">
                <a:solidFill>
                  <a:schemeClr val="bg1"/>
                </a:solidFill>
              </a:rPr>
              <a:t>=cm(T</a:t>
            </a:r>
            <a:r>
              <a:rPr lang="lt-LT" sz="1650" i="1" baseline="-25000" dirty="0" smtClean="0">
                <a:solidFill>
                  <a:schemeClr val="bg1"/>
                </a:solidFill>
              </a:rPr>
              <a:t>lyd</a:t>
            </a:r>
            <a:r>
              <a:rPr lang="lt-LT" sz="1650" i="1" dirty="0" smtClean="0">
                <a:solidFill>
                  <a:schemeClr val="bg1"/>
                </a:solidFill>
              </a:rPr>
              <a:t>-T</a:t>
            </a:r>
            <a:r>
              <a:rPr lang="lt-LT" sz="1650" i="1" baseline="-25000" dirty="0" smtClean="0">
                <a:solidFill>
                  <a:schemeClr val="bg1"/>
                </a:solidFill>
              </a:rPr>
              <a:t>1</a:t>
            </a:r>
            <a:r>
              <a:rPr lang="lt-LT" sz="1650" i="1" dirty="0" smtClean="0">
                <a:solidFill>
                  <a:schemeClr val="bg1"/>
                </a:solidFill>
              </a:rPr>
              <a:t>)</a:t>
            </a:r>
            <a:r>
              <a:rPr lang="lt-LT" sz="1600" dirty="0" smtClean="0">
                <a:solidFill>
                  <a:srgbClr val="FFFF4F"/>
                </a:solidFill>
              </a:rPr>
              <a:t> - šilumos kiekis, kurio reikia </a:t>
            </a:r>
            <a:r>
              <a:rPr lang="en-CA" sz="1600" dirty="0" smtClean="0">
                <a:solidFill>
                  <a:srgbClr val="FFFF4F"/>
                </a:solidFill>
              </a:rPr>
              <a:t>T</a:t>
            </a:r>
            <a:r>
              <a:rPr lang="en-CA" sz="1600" baseline="-25000" dirty="0" smtClean="0">
                <a:solidFill>
                  <a:srgbClr val="FFFF4F"/>
                </a:solidFill>
              </a:rPr>
              <a:t>1</a:t>
            </a:r>
            <a:r>
              <a:rPr lang="lt-LT" sz="1600" dirty="0" smtClean="0">
                <a:solidFill>
                  <a:srgbClr val="FFFF4F"/>
                </a:solidFill>
              </a:rPr>
              <a:t>  kūną įkaitinti iki jo lyd</a:t>
            </a:r>
            <a:r>
              <a:rPr lang="en-CA" sz="1600" dirty="0" smtClean="0">
                <a:solidFill>
                  <a:srgbClr val="FFFF4F"/>
                </a:solidFill>
              </a:rPr>
              <a:t>y</a:t>
            </a:r>
            <a:r>
              <a:rPr lang="lt-LT" sz="1600" dirty="0" smtClean="0">
                <a:solidFill>
                  <a:srgbClr val="FFFF4F"/>
                </a:solidFill>
              </a:rPr>
              <a:t>mosi temperatūros.</a:t>
            </a:r>
          </a:p>
          <a:p>
            <a:r>
              <a:rPr lang="lt-LT" sz="1600" dirty="0" smtClean="0">
                <a:solidFill>
                  <a:srgbClr val="FFFF4F"/>
                </a:solidFill>
              </a:rPr>
              <a:t>                    - šilumos kiekis, kurio reikia masės m kūnui išlydyti jo lyd</a:t>
            </a:r>
            <a:r>
              <a:rPr lang="en-CA" sz="1600" dirty="0" smtClean="0">
                <a:solidFill>
                  <a:srgbClr val="FFFF4F"/>
                </a:solidFill>
              </a:rPr>
              <a:t>y</a:t>
            </a:r>
            <a:r>
              <a:rPr lang="lt-LT" sz="1600" dirty="0" smtClean="0">
                <a:solidFill>
                  <a:srgbClr val="FFFF4F"/>
                </a:solidFill>
              </a:rPr>
              <a:t>mosi temperatūroje.</a:t>
            </a:r>
            <a:endParaRPr lang="en-CA" sz="1600" dirty="0">
              <a:solidFill>
                <a:srgbClr val="FFFF4F"/>
              </a:solidFill>
            </a:endParaRPr>
          </a:p>
        </p:txBody>
      </p:sp>
      <p:pic>
        <p:nvPicPr>
          <p:cNvPr id="5" name="Content Placeholder 4" descr="20160326_123940-1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914400" y="914400"/>
            <a:ext cx="7467600" cy="4168157"/>
          </a:xfrm>
        </p:spPr>
      </p:pic>
      <p:graphicFrame>
        <p:nvGraphicFramePr>
          <p:cNvPr id="8" name="Object 7"/>
          <p:cNvGraphicFramePr>
            <a:graphicFrameLocks noChangeAspect="1"/>
          </p:cNvGraphicFramePr>
          <p:nvPr/>
        </p:nvGraphicFramePr>
        <p:xfrm>
          <a:off x="914400" y="6096000"/>
          <a:ext cx="1009650" cy="323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941" name="Equation" r:id="rId4" imgW="634680" imgH="203040" progId="Equation.3">
                  <p:embed/>
                </p:oleObj>
              </mc:Choice>
              <mc:Fallback>
                <p:oleObj name="Equation" r:id="rId4" imgW="634680" imgH="20304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100000" contras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6096000"/>
                        <a:ext cx="1009650" cy="3230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lt-LT" dirty="0" smtClean="0">
                <a:solidFill>
                  <a:srgbClr val="FFC000"/>
                </a:solidFill>
              </a:rPr>
              <a:t>Kietėjimas</a:t>
            </a:r>
            <a:endParaRPr lang="en-CA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304800" y="1524000"/>
            <a:ext cx="6400800" cy="4830765"/>
          </a:xfrm>
        </p:spPr>
        <p:txBody>
          <a:bodyPr/>
          <a:lstStyle/>
          <a:p>
            <a:pPr indent="342900">
              <a:buNone/>
            </a:pPr>
            <a:r>
              <a:rPr lang="lt-LT" dirty="0" smtClean="0">
                <a:solidFill>
                  <a:srgbClr val="FFFF4F"/>
                </a:solidFill>
              </a:rPr>
              <a:t>Skystosios medžiagos virsmas kietąja vadinamas </a:t>
            </a:r>
            <a:r>
              <a:rPr lang="lt-LT" b="1" dirty="0" smtClean="0">
                <a:solidFill>
                  <a:srgbClr val="FFFF4F"/>
                </a:solidFill>
              </a:rPr>
              <a:t>kietėjimu</a:t>
            </a:r>
            <a:r>
              <a:rPr lang="lt-LT" dirty="0" smtClean="0">
                <a:solidFill>
                  <a:srgbClr val="FFFF4F"/>
                </a:solidFill>
              </a:rPr>
              <a:t>. </a:t>
            </a:r>
          </a:p>
          <a:p>
            <a:pPr indent="342900">
              <a:buNone/>
            </a:pPr>
            <a:r>
              <a:rPr lang="lt-LT" dirty="0" smtClean="0">
                <a:solidFill>
                  <a:srgbClr val="FFFF4F"/>
                </a:solidFill>
              </a:rPr>
              <a:t>Skystosios būsenos medžiaga pradeda kietėti tik atvėsusi iki tam tikros temperatūros. Visą kietėji- mo laiką temperatūra nekinta.</a:t>
            </a:r>
          </a:p>
          <a:p>
            <a:pPr indent="342900">
              <a:buNone/>
            </a:pPr>
            <a:r>
              <a:rPr lang="lt-LT" dirty="0" smtClean="0">
                <a:solidFill>
                  <a:srgbClr val="FFFF4F"/>
                </a:solidFill>
              </a:rPr>
              <a:t>Temperatūra, kurioje medžiaga kietėja vadinama </a:t>
            </a:r>
            <a:r>
              <a:rPr lang="lt-LT" b="1" dirty="0" smtClean="0">
                <a:solidFill>
                  <a:srgbClr val="FFFF4F"/>
                </a:solidFill>
              </a:rPr>
              <a:t>kietėjimo temperatūra</a:t>
            </a:r>
            <a:r>
              <a:rPr lang="lt-LT" dirty="0" smtClean="0">
                <a:solidFill>
                  <a:srgbClr val="FFFF4F"/>
                </a:solidFill>
              </a:rPr>
              <a:t>. </a:t>
            </a:r>
            <a:endParaRPr lang="en-CA" dirty="0">
              <a:solidFill>
                <a:srgbClr val="FFFF4F"/>
              </a:solidFill>
            </a:endParaRPr>
          </a:p>
        </p:txBody>
      </p:sp>
    </p:spTree>
  </p:cSld>
  <p:clrMapOvr>
    <a:masterClrMapping/>
  </p:clrMapOvr>
  <p:transition spd="med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304800" y="1371600"/>
            <a:ext cx="6324600" cy="5105400"/>
          </a:xfrm>
        </p:spPr>
        <p:txBody>
          <a:bodyPr/>
          <a:lstStyle/>
          <a:p>
            <a:pPr indent="342900">
              <a:buNone/>
            </a:pPr>
            <a:r>
              <a:rPr lang="lt-LT" dirty="0" smtClean="0">
                <a:solidFill>
                  <a:srgbClr val="FFFF4F"/>
                </a:solidFill>
              </a:rPr>
              <a:t>Kietėjimo temperatūra lygi me-   džiagos lydymosi temperatūrai. </a:t>
            </a:r>
          </a:p>
          <a:p>
            <a:pPr indent="342900">
              <a:buNone/>
            </a:pPr>
            <a:r>
              <a:rPr lang="lt-LT" dirty="0" smtClean="0">
                <a:solidFill>
                  <a:srgbClr val="FFFF4F"/>
                </a:solidFill>
              </a:rPr>
              <a:t>Kietėdamas kristalinis kūnas išskiria tiek pat šilumos, kiek jos suvartoja lydydamasis. Medžiagai kietėjant, mažėja ją sudarančių dalelių greitis ir kinetinė energija. </a:t>
            </a:r>
          </a:p>
        </p:txBody>
      </p:sp>
    </p:spTree>
  </p:cSld>
  <p:clrMapOvr>
    <a:masterClrMapping/>
  </p:clrMapOvr>
  <p:transition spd="med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381000" y="1295400"/>
            <a:ext cx="6324600" cy="4830765"/>
          </a:xfrm>
        </p:spPr>
        <p:txBody>
          <a:bodyPr/>
          <a:lstStyle/>
          <a:p>
            <a:pPr indent="342900">
              <a:buNone/>
            </a:pPr>
            <a:r>
              <a:rPr lang="lt-LT" dirty="0" smtClean="0">
                <a:solidFill>
                  <a:srgbClr val="FFFF4F"/>
                </a:solidFill>
              </a:rPr>
              <a:t>Traukos jėgų pakanka lėčiau judančioms dalelėms išlaikyti vieną prie kitos. Tuo metu išsiskirianti energija palaiko pastovią kūno temperatūrą. </a:t>
            </a:r>
          </a:p>
          <a:p>
            <a:pPr indent="342900">
              <a:buNone/>
            </a:pPr>
            <a:r>
              <a:rPr lang="lt-LT" dirty="0" smtClean="0">
                <a:solidFill>
                  <a:srgbClr val="FFFF4F"/>
                </a:solidFill>
              </a:rPr>
              <a:t>Šilumos kiekis, kuris išsiskiria kietėjant medžiagai, apskaičiuojamas pagal formulę:</a:t>
            </a:r>
            <a:endParaRPr lang="en-CA" dirty="0">
              <a:solidFill>
                <a:srgbClr val="FFFF4F"/>
              </a:solidFill>
            </a:endParaRPr>
          </a:p>
        </p:txBody>
      </p:sp>
      <p:graphicFrame>
        <p:nvGraphicFramePr>
          <p:cNvPr id="52226" name="Object 2"/>
          <p:cNvGraphicFramePr>
            <a:graphicFrameLocks noChangeAspect="1"/>
          </p:cNvGraphicFramePr>
          <p:nvPr/>
        </p:nvGraphicFramePr>
        <p:xfrm>
          <a:off x="1295400" y="5410200"/>
          <a:ext cx="2959100" cy="1028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27" name="Equation" r:id="rId3" imgW="583920" imgH="203040" progId="Equation.3">
                  <p:embed/>
                </p:oleObj>
              </mc:Choice>
              <mc:Fallback>
                <p:oleObj name="Equation" r:id="rId3" imgW="583920" imgH="203040" progId="Equation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100000" contras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5410200"/>
                        <a:ext cx="2959100" cy="1028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9900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>
    <p:push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lt-LT" dirty="0" smtClean="0">
                <a:solidFill>
                  <a:srgbClr val="FFC000"/>
                </a:solidFill>
              </a:rPr>
              <a:t>Tūrio kitimas</a:t>
            </a:r>
            <a:endParaRPr lang="en-CA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228600" y="1676400"/>
            <a:ext cx="6019800" cy="5715000"/>
          </a:xfrm>
        </p:spPr>
        <p:txBody>
          <a:bodyPr/>
          <a:lstStyle/>
          <a:p>
            <a:pPr indent="342900">
              <a:buNone/>
            </a:pPr>
            <a:r>
              <a:rPr lang="lt-LT" dirty="0" smtClean="0">
                <a:solidFill>
                  <a:srgbClr val="FFFF4F"/>
                </a:solidFill>
              </a:rPr>
              <a:t>Kai medžiaga lydosi ir kietėja, kinta jos tūris. </a:t>
            </a:r>
          </a:p>
          <a:p>
            <a:pPr indent="342900">
              <a:buNone/>
            </a:pPr>
            <a:r>
              <a:rPr lang="lt-LT" dirty="0" smtClean="0">
                <a:solidFill>
                  <a:srgbClr val="FFFF4F"/>
                </a:solidFill>
              </a:rPr>
              <a:t>Daugelio lydomų kūnų tūris didėja, o kietėjančių - mažėja. Išimtis yra vanduo. Sušalusio į ledą vandens tūris padidėja apie 10%. </a:t>
            </a:r>
            <a:endParaRPr lang="en-CA" dirty="0">
              <a:solidFill>
                <a:srgbClr val="FFFF4F"/>
              </a:solidFill>
            </a:endParaRPr>
          </a:p>
        </p:txBody>
      </p:sp>
    </p:spTree>
  </p:cSld>
  <p:clrMapOvr>
    <a:masterClrMapping/>
  </p:clrMapOvr>
  <p:transition spd="med">
    <p:push dir="u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304800" y="2057400"/>
            <a:ext cx="6400800" cy="4525963"/>
          </a:xfrm>
        </p:spPr>
        <p:txBody>
          <a:bodyPr/>
          <a:lstStyle/>
          <a:p>
            <a:pPr indent="342900">
              <a:buNone/>
            </a:pPr>
            <a:r>
              <a:rPr lang="lt-LT" dirty="0" smtClean="0">
                <a:solidFill>
                  <a:srgbClr val="FFFF4F"/>
                </a:solidFill>
              </a:rPr>
              <a:t>Ledo tankis mažesnis negu vandens, todėl būdamas vandenyje jis neskęsta. Į uolų plyšius patekęs vanduo sušaldamas plečiasi ir ardo uolas. </a:t>
            </a:r>
            <a:endParaRPr lang="en-CA" dirty="0" smtClean="0">
              <a:solidFill>
                <a:srgbClr val="FFFF4F"/>
              </a:solidFill>
            </a:endParaRPr>
          </a:p>
          <a:p>
            <a:pPr indent="342900">
              <a:buNone/>
            </a:pPr>
            <a:endParaRPr lang="en-CA" dirty="0">
              <a:solidFill>
                <a:srgbClr val="FFFF4F"/>
              </a:solidFill>
            </a:endParaRPr>
          </a:p>
        </p:txBody>
      </p:sp>
    </p:spTree>
  </p:cSld>
  <p:clrMapOvr>
    <a:masterClrMapping/>
  </p:clrMapOvr>
  <p:transition spd="med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304800" y="1828800"/>
            <a:ext cx="6324600" cy="4525963"/>
          </a:xfrm>
        </p:spPr>
        <p:txBody>
          <a:bodyPr/>
          <a:lstStyle/>
          <a:p>
            <a:pPr indent="342900">
              <a:buNone/>
            </a:pPr>
            <a:r>
              <a:rPr lang="lt-LT" dirty="0" smtClean="0">
                <a:solidFill>
                  <a:srgbClr val="FFFF4F"/>
                </a:solidFill>
              </a:rPr>
              <a:t>Jeigu tiesiant asfaltą po juo patenka vandens, žiemą sušalęs jis išsiplečia ir asfaltas išsigaubia. Pavasarį atšilus orams ledas ištirpsta ir jo išgaubta dalis įdumba. Taip keliuose atsiranda duobės. </a:t>
            </a:r>
            <a:endParaRPr lang="en-CA" dirty="0">
              <a:solidFill>
                <a:srgbClr val="FFFF4F"/>
              </a:solidFill>
            </a:endParaRPr>
          </a:p>
        </p:txBody>
      </p:sp>
    </p:spTree>
  </p:cSld>
  <p:clrMapOvr>
    <a:masterClrMapping/>
  </p:clrMapOvr>
  <p:transition spd="med">
    <p:push dir="u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792162"/>
          </a:xfrm>
        </p:spPr>
        <p:txBody>
          <a:bodyPr>
            <a:normAutofit fontScale="90000"/>
          </a:bodyPr>
          <a:lstStyle/>
          <a:p>
            <a:r>
              <a:rPr lang="lt-LT" dirty="0" smtClean="0">
                <a:solidFill>
                  <a:srgbClr val="FFC000"/>
                </a:solidFill>
              </a:rPr>
              <a:t>Vaško kūno temperatūros stebėjimas jį lydant</a:t>
            </a:r>
            <a:endParaRPr lang="en-CA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304800" y="1219200"/>
            <a:ext cx="7162800" cy="4906965"/>
          </a:xfrm>
        </p:spPr>
        <p:txBody>
          <a:bodyPr/>
          <a:lstStyle/>
          <a:p>
            <a:pPr indent="342900">
              <a:buNone/>
            </a:pPr>
            <a:r>
              <a:rPr lang="lt-LT" dirty="0" smtClean="0">
                <a:solidFill>
                  <a:srgbClr val="FFFF4F"/>
                </a:solidFill>
              </a:rPr>
              <a:t>Užduotis: stebėti kūno temperatūros   pokytį vykstant lydimuisi.</a:t>
            </a:r>
          </a:p>
          <a:p>
            <a:pPr indent="342900">
              <a:buNone/>
            </a:pPr>
            <a:r>
              <a:rPr lang="lt-LT" dirty="0" smtClean="0">
                <a:solidFill>
                  <a:srgbClr val="FFFF4F"/>
                </a:solidFill>
              </a:rPr>
              <a:t>Priemonės: 1) vaškas; 2) indelis vaš-     kui sudėti; 3) indelis su karštu van-          deniu; 4) termometras.</a:t>
            </a:r>
            <a:endParaRPr lang="en-CA" dirty="0">
              <a:solidFill>
                <a:srgbClr val="FFFF4F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228600" y="3886200"/>
            <a:ext cx="1524000" cy="2286000"/>
          </a:xfrm>
          <a:prstGeom prst="round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Rounded Rectangle 4"/>
          <p:cNvSpPr/>
          <p:nvPr/>
        </p:nvSpPr>
        <p:spPr>
          <a:xfrm>
            <a:off x="1981200" y="3886200"/>
            <a:ext cx="1524000" cy="2286000"/>
          </a:xfrm>
          <a:prstGeom prst="round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" name="Rounded Rectangle 5"/>
          <p:cNvSpPr/>
          <p:nvPr/>
        </p:nvSpPr>
        <p:spPr>
          <a:xfrm>
            <a:off x="3733800" y="3886200"/>
            <a:ext cx="1524000" cy="2286000"/>
          </a:xfrm>
          <a:prstGeom prst="roundRect">
            <a:avLst/>
          </a:prstGeom>
          <a:blipFill>
            <a:blip r:embed="rId4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Rounded Rectangle 6"/>
          <p:cNvSpPr/>
          <p:nvPr/>
        </p:nvSpPr>
        <p:spPr>
          <a:xfrm>
            <a:off x="5486400" y="3886200"/>
            <a:ext cx="1524000" cy="2286000"/>
          </a:xfrm>
          <a:prstGeom prst="roundRect">
            <a:avLst/>
          </a:prstGeom>
          <a:blipFill>
            <a:blip r:embed="rId5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</p:cSld>
  <p:clrMapOvr>
    <a:masterClrMapping/>
  </p:clrMapOvr>
  <p:transition spd="med">
    <p:push dir="u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68362"/>
          </a:xfrm>
        </p:spPr>
        <p:txBody>
          <a:bodyPr/>
          <a:lstStyle/>
          <a:p>
            <a:r>
              <a:rPr lang="lt-LT" dirty="0" smtClean="0">
                <a:solidFill>
                  <a:srgbClr val="FFC000"/>
                </a:solidFill>
              </a:rPr>
              <a:t>Darbo eiga</a:t>
            </a:r>
            <a:endParaRPr lang="en-CA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381000" y="1371600"/>
            <a:ext cx="6400800" cy="5486400"/>
          </a:xfrm>
        </p:spPr>
        <p:txBody>
          <a:bodyPr/>
          <a:lstStyle/>
          <a:p>
            <a:pPr indent="342900">
              <a:buFont typeface="+mj-lt"/>
              <a:buAutoNum type="arabicPeriod"/>
            </a:pPr>
            <a:r>
              <a:rPr lang="lt-LT" dirty="0" smtClean="0">
                <a:solidFill>
                  <a:srgbClr val="FFFF4F"/>
                </a:solidFill>
              </a:rPr>
              <a:t> Pašildome vandenį iki jo virimo temperatūros ir patikriname kokia yra jo temperatūra praėjus šiek tiek laiko.</a:t>
            </a:r>
          </a:p>
          <a:p>
            <a:pPr indent="342900">
              <a:buFont typeface="+mj-lt"/>
              <a:buAutoNum type="arabicPeriod"/>
            </a:pPr>
            <a:r>
              <a:rPr lang="lt-LT" dirty="0" smtClean="0">
                <a:solidFill>
                  <a:srgbClr val="FFFF4F"/>
                </a:solidFill>
              </a:rPr>
              <a:t> Į  vandenį įdedame indęlį su vašku ir stebime, kokioje temperatūroje vaškas pradės lydytis.</a:t>
            </a:r>
            <a:endParaRPr lang="en-CA" dirty="0">
              <a:solidFill>
                <a:srgbClr val="FFFF4F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172200" y="1447800"/>
            <a:ext cx="1524000" cy="2286000"/>
          </a:xfrm>
          <a:prstGeom prst="round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Rounded Rectangle 4"/>
          <p:cNvSpPr/>
          <p:nvPr/>
        </p:nvSpPr>
        <p:spPr>
          <a:xfrm>
            <a:off x="5029200" y="4114800"/>
            <a:ext cx="1524000" cy="2286000"/>
          </a:xfrm>
          <a:prstGeom prst="round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</p:cSld>
  <p:clrMapOvr>
    <a:masterClrMapping/>
  </p:clrMapOvr>
  <p:transition spd="med">
    <p:push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lt-LT" dirty="0" smtClean="0">
                <a:solidFill>
                  <a:srgbClr val="FFC000"/>
                </a:solidFill>
              </a:rPr>
              <a:t>Darbo eiga</a:t>
            </a:r>
            <a:endParaRPr lang="en-CA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381000" y="1752600"/>
            <a:ext cx="6400800" cy="5715000"/>
          </a:xfrm>
        </p:spPr>
        <p:txBody>
          <a:bodyPr/>
          <a:lstStyle/>
          <a:p>
            <a:pPr indent="342900">
              <a:buNone/>
            </a:pPr>
            <a:r>
              <a:rPr lang="lt-LT" dirty="0" smtClean="0">
                <a:solidFill>
                  <a:srgbClr val="FFFF4F"/>
                </a:solidFill>
              </a:rPr>
              <a:t>3. Vaškui pradėjus lydytis 62</a:t>
            </a:r>
            <a:r>
              <a:rPr lang="en-CA" dirty="0" smtClean="0"/>
              <a:t> </a:t>
            </a:r>
            <a:r>
              <a:rPr lang="en-CA" dirty="0" smtClean="0">
                <a:solidFill>
                  <a:srgbClr val="FFFF4F"/>
                </a:solidFill>
              </a:rPr>
              <a:t>°C</a:t>
            </a:r>
            <a:r>
              <a:rPr lang="lt-LT" dirty="0" smtClean="0">
                <a:solidFill>
                  <a:srgbClr val="FFFF4F"/>
                </a:solidFill>
              </a:rPr>
              <a:t> temperatūroje stebime temperatū- ros pokytį viso  lydimosi metu.</a:t>
            </a:r>
          </a:p>
          <a:p>
            <a:pPr indent="342900">
              <a:buNone/>
            </a:pPr>
            <a:r>
              <a:rPr lang="lt-LT" dirty="0" smtClean="0">
                <a:solidFill>
                  <a:srgbClr val="FFFF4F"/>
                </a:solidFill>
              </a:rPr>
              <a:t>4. Temperatūrai vėl pradėjus kilti indą ištraukiame iš vandens.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0" y="2133600"/>
            <a:ext cx="1524000" cy="2286000"/>
          </a:xfrm>
          <a:prstGeom prst="round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</p:cSld>
  <p:clrMapOvr>
    <a:masterClrMapping/>
  </p:clrMapOvr>
  <p:transition spd="med">
    <p:push dir="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lt-LT" dirty="0" smtClean="0">
                <a:solidFill>
                  <a:srgbClr val="FFC000"/>
                </a:solidFill>
              </a:rPr>
              <a:t>Išvados</a:t>
            </a:r>
            <a:endParaRPr lang="en-CA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304800" y="1066800"/>
            <a:ext cx="6553200" cy="5791200"/>
          </a:xfrm>
        </p:spPr>
        <p:txBody>
          <a:bodyPr/>
          <a:lstStyle/>
          <a:p>
            <a:pPr indent="342900">
              <a:buNone/>
            </a:pPr>
            <a:r>
              <a:rPr lang="lt-LT" dirty="0" smtClean="0">
                <a:solidFill>
                  <a:srgbClr val="FFFF4F"/>
                </a:solidFill>
              </a:rPr>
              <a:t>Atlikę bandymą įsitikinomę, kad vaškui pradėjus lydytis 62</a:t>
            </a:r>
            <a:r>
              <a:rPr lang="en-CA" dirty="0" smtClean="0">
                <a:solidFill>
                  <a:srgbClr val="FFFF4F"/>
                </a:solidFill>
              </a:rPr>
              <a:t> °C</a:t>
            </a:r>
            <a:r>
              <a:rPr lang="lt-LT" dirty="0" smtClean="0">
                <a:solidFill>
                  <a:srgbClr val="FFFF4F"/>
                </a:solidFill>
              </a:rPr>
              <a:t> temperatūroje, ji nekito viso lydymosi metu. Temperatūros pokytis pavaizduotas grafike.</a:t>
            </a:r>
            <a:endParaRPr lang="en-CA" dirty="0">
              <a:solidFill>
                <a:srgbClr val="FFFF4F"/>
              </a:solidFill>
            </a:endParaRPr>
          </a:p>
        </p:txBody>
      </p:sp>
      <p:graphicFrame>
        <p:nvGraphicFramePr>
          <p:cNvPr id="8" name="Chart 7"/>
          <p:cNvGraphicFramePr/>
          <p:nvPr/>
        </p:nvGraphicFramePr>
        <p:xfrm>
          <a:off x="381000" y="3581400"/>
          <a:ext cx="5791200" cy="2971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med">
    <p:push dir="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>
            <a:normAutofit fontScale="90000"/>
          </a:bodyPr>
          <a:lstStyle/>
          <a:p>
            <a:r>
              <a:rPr lang="lt-LT" dirty="0" smtClean="0">
                <a:solidFill>
                  <a:srgbClr val="FFC000"/>
                </a:solidFill>
              </a:rPr>
              <a:t>Vazelino kūno temperatūros stebėjimas</a:t>
            </a:r>
            <a:endParaRPr lang="en-CA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381000" y="1600200"/>
            <a:ext cx="6934200" cy="4525963"/>
          </a:xfrm>
        </p:spPr>
        <p:txBody>
          <a:bodyPr/>
          <a:lstStyle/>
          <a:p>
            <a:pPr indent="342900">
              <a:buNone/>
            </a:pPr>
            <a:r>
              <a:rPr lang="lt-LT" dirty="0" smtClean="0">
                <a:solidFill>
                  <a:srgbClr val="FFFF4F"/>
                </a:solidFill>
              </a:rPr>
              <a:t>Užduotis: stebėti kūno temperatūros   pokytį vykstant lydimuisi.</a:t>
            </a:r>
          </a:p>
          <a:p>
            <a:pPr indent="342900">
              <a:buNone/>
            </a:pPr>
            <a:r>
              <a:rPr lang="lt-LT" dirty="0" smtClean="0">
                <a:solidFill>
                  <a:srgbClr val="FFFF4F"/>
                </a:solidFill>
              </a:rPr>
              <a:t>Priemonės: 1) vaškas; 2) indelis va-     zelinui sudėti; 3) indelis su karštu    vandeniu; 4) termometras.</a:t>
            </a:r>
            <a:endParaRPr lang="en-CA" dirty="0" smtClean="0">
              <a:solidFill>
                <a:srgbClr val="FFFF4F"/>
              </a:solidFill>
            </a:endParaRPr>
          </a:p>
          <a:p>
            <a:pPr indent="342900">
              <a:buNone/>
            </a:pPr>
            <a:endParaRPr lang="en-CA" dirty="0">
              <a:solidFill>
                <a:srgbClr val="FFFF4F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304800" y="4267200"/>
            <a:ext cx="1524000" cy="2286000"/>
          </a:xfrm>
          <a:prstGeom prst="round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Rounded Rectangle 4"/>
          <p:cNvSpPr/>
          <p:nvPr/>
        </p:nvSpPr>
        <p:spPr>
          <a:xfrm>
            <a:off x="2133600" y="4267200"/>
            <a:ext cx="1524000" cy="2286000"/>
          </a:xfrm>
          <a:prstGeom prst="round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" name="Rounded Rectangle 5"/>
          <p:cNvSpPr/>
          <p:nvPr/>
        </p:nvSpPr>
        <p:spPr>
          <a:xfrm>
            <a:off x="3962400" y="4267200"/>
            <a:ext cx="1524000" cy="2286000"/>
          </a:xfrm>
          <a:prstGeom prst="roundRect">
            <a:avLst/>
          </a:prstGeom>
          <a:blipFill>
            <a:blip r:embed="rId4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Rounded Rectangle 6"/>
          <p:cNvSpPr/>
          <p:nvPr/>
        </p:nvSpPr>
        <p:spPr>
          <a:xfrm>
            <a:off x="5715000" y="4267200"/>
            <a:ext cx="1524000" cy="2286000"/>
          </a:xfrm>
          <a:prstGeom prst="roundRect">
            <a:avLst/>
          </a:prstGeom>
          <a:blipFill>
            <a:blip r:embed="rId5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</p:cSld>
  <p:clrMapOvr>
    <a:masterClrMapping/>
  </p:clrMapOvr>
  <p:transition spd="med">
    <p:push dir="u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lt-LT" dirty="0" smtClean="0">
                <a:solidFill>
                  <a:srgbClr val="FFC000"/>
                </a:solidFill>
              </a:rPr>
              <a:t>Darbo eiga</a:t>
            </a:r>
            <a:endParaRPr lang="en-CA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381000" y="1143000"/>
            <a:ext cx="6400800" cy="5486400"/>
          </a:xfrm>
        </p:spPr>
        <p:txBody>
          <a:bodyPr/>
          <a:lstStyle/>
          <a:p>
            <a:pPr indent="342900">
              <a:buAutoNum type="arabicPeriod"/>
            </a:pPr>
            <a:r>
              <a:rPr lang="lt-LT" dirty="0" smtClean="0">
                <a:solidFill>
                  <a:srgbClr val="FFFF4F"/>
                </a:solidFill>
              </a:rPr>
              <a:t>Pašildome vandenį iki jo virimo temperatūros ir patikriname kokia yra jo temperatūra praėjus šiek tiek laiko.</a:t>
            </a:r>
          </a:p>
          <a:p>
            <a:pPr indent="342900">
              <a:buAutoNum type="arabicPeriod"/>
            </a:pPr>
            <a:r>
              <a:rPr lang="lt-LT" dirty="0" smtClean="0">
                <a:solidFill>
                  <a:srgbClr val="FFFF4F"/>
                </a:solidFill>
              </a:rPr>
              <a:t>Į  vandenį įdedame indęlį su vazelinu ir stebime, kokioje temperatūroje vazelinas pradės lydytis.</a:t>
            </a:r>
            <a:endParaRPr lang="en-CA" dirty="0">
              <a:solidFill>
                <a:srgbClr val="FFFF4F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248400" y="1295400"/>
            <a:ext cx="1524000" cy="2286000"/>
          </a:xfrm>
          <a:prstGeom prst="round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Rounded Rectangle 4"/>
          <p:cNvSpPr/>
          <p:nvPr/>
        </p:nvSpPr>
        <p:spPr>
          <a:xfrm>
            <a:off x="5334000" y="4191000"/>
            <a:ext cx="1524000" cy="2286000"/>
          </a:xfrm>
          <a:prstGeom prst="round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</p:cSld>
  <p:clrMapOvr>
    <a:masterClrMapping/>
  </p:clrMapOvr>
  <p:transition spd="med">
    <p:push dir="u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229600" cy="868362"/>
          </a:xfrm>
        </p:spPr>
        <p:txBody>
          <a:bodyPr>
            <a:normAutofit/>
          </a:bodyPr>
          <a:lstStyle/>
          <a:p>
            <a:r>
              <a:rPr lang="lt-LT" dirty="0" smtClean="0">
                <a:solidFill>
                  <a:srgbClr val="FFC000"/>
                </a:solidFill>
              </a:rPr>
              <a:t>Darbo eiga</a:t>
            </a:r>
            <a:endParaRPr lang="en-CA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381000" y="1874835"/>
            <a:ext cx="6400800" cy="4983165"/>
          </a:xfrm>
        </p:spPr>
        <p:txBody>
          <a:bodyPr/>
          <a:lstStyle/>
          <a:p>
            <a:pPr indent="342900">
              <a:buNone/>
            </a:pPr>
            <a:r>
              <a:rPr lang="lt-LT" dirty="0" smtClean="0">
                <a:solidFill>
                  <a:srgbClr val="FFFF4F"/>
                </a:solidFill>
              </a:rPr>
              <a:t>3. Vazelinui pradėjus lydytis 43</a:t>
            </a:r>
            <a:r>
              <a:rPr lang="en-CA" dirty="0" smtClean="0"/>
              <a:t> </a:t>
            </a:r>
            <a:r>
              <a:rPr lang="en-CA" dirty="0" smtClean="0">
                <a:solidFill>
                  <a:srgbClr val="FFFF4F"/>
                </a:solidFill>
              </a:rPr>
              <a:t>°C</a:t>
            </a:r>
            <a:r>
              <a:rPr lang="lt-LT" dirty="0" smtClean="0">
                <a:solidFill>
                  <a:srgbClr val="FFFF4F"/>
                </a:solidFill>
              </a:rPr>
              <a:t> temperatūroje stebime temperatū- ros pokytį viso  lydimosi metu.</a:t>
            </a:r>
          </a:p>
          <a:p>
            <a:pPr indent="342900">
              <a:buNone/>
            </a:pPr>
            <a:r>
              <a:rPr lang="lt-LT" dirty="0" smtClean="0">
                <a:solidFill>
                  <a:srgbClr val="FFFF4F"/>
                </a:solidFill>
              </a:rPr>
              <a:t>4. Temperatūrai vėl pradėjus kilti indą ištraukiame iš vandens.</a:t>
            </a:r>
          </a:p>
          <a:p>
            <a:pPr indent="342900">
              <a:buNone/>
            </a:pPr>
            <a:r>
              <a:rPr lang="lt-LT" dirty="0" smtClean="0">
                <a:solidFill>
                  <a:srgbClr val="FFFF4F"/>
                </a:solidFill>
              </a:rPr>
              <a:t> </a:t>
            </a:r>
            <a:endParaRPr lang="en-CA" dirty="0">
              <a:solidFill>
                <a:srgbClr val="FFFF4F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6324600" y="2133600"/>
            <a:ext cx="1524000" cy="2286000"/>
          </a:xfrm>
          <a:prstGeom prst="round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</p:cSld>
  <p:clrMapOvr>
    <a:masterClrMapping/>
  </p:clrMapOvr>
  <p:transition spd="med">
    <p:push dir="u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lt-LT" dirty="0" smtClean="0">
                <a:solidFill>
                  <a:srgbClr val="FFC000"/>
                </a:solidFill>
              </a:rPr>
              <a:t>Išvados</a:t>
            </a:r>
            <a:endParaRPr lang="en-CA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381000" y="1143000"/>
            <a:ext cx="6477000" cy="4983165"/>
          </a:xfrm>
        </p:spPr>
        <p:txBody>
          <a:bodyPr/>
          <a:lstStyle/>
          <a:p>
            <a:pPr indent="342900">
              <a:buNone/>
            </a:pPr>
            <a:r>
              <a:rPr lang="lt-LT" dirty="0" smtClean="0">
                <a:solidFill>
                  <a:srgbClr val="FFFF4F"/>
                </a:solidFill>
              </a:rPr>
              <a:t>Atlikę bandymą įsitikinomę, kad vazelinui pradėjus lydytis 43</a:t>
            </a:r>
            <a:r>
              <a:rPr lang="en-CA" dirty="0" smtClean="0">
                <a:solidFill>
                  <a:srgbClr val="FFFF4F"/>
                </a:solidFill>
              </a:rPr>
              <a:t> °C</a:t>
            </a:r>
            <a:r>
              <a:rPr lang="lt-LT" dirty="0" smtClean="0">
                <a:solidFill>
                  <a:srgbClr val="FFFF4F"/>
                </a:solidFill>
              </a:rPr>
              <a:t> temperatūroje, ji nekito viso lydymosi metu. Temperatūros pokytis pavaizduotas grafike.</a:t>
            </a:r>
            <a:endParaRPr lang="en-CA" dirty="0" smtClean="0">
              <a:solidFill>
                <a:srgbClr val="FFFF4F"/>
              </a:solidFill>
            </a:endParaRPr>
          </a:p>
          <a:p>
            <a:pPr indent="342900">
              <a:buNone/>
            </a:pPr>
            <a:endParaRPr lang="en-CA" dirty="0">
              <a:solidFill>
                <a:srgbClr val="FFFF4F"/>
              </a:solidFill>
            </a:endParaRPr>
          </a:p>
        </p:txBody>
      </p:sp>
      <p:graphicFrame>
        <p:nvGraphicFramePr>
          <p:cNvPr id="4" name="Chart 3"/>
          <p:cNvGraphicFramePr/>
          <p:nvPr/>
        </p:nvGraphicFramePr>
        <p:xfrm>
          <a:off x="304800" y="3810000"/>
          <a:ext cx="54864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 spd="med">
    <p:push dir="u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>
                <a:solidFill>
                  <a:srgbClr val="FFC000"/>
                </a:solidFill>
              </a:rPr>
              <a:t>Žvakės tūrio kitimo stebėjimas</a:t>
            </a:r>
            <a:endParaRPr lang="en-CA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381000" y="2057400"/>
            <a:ext cx="6553200" cy="4525963"/>
          </a:xfrm>
        </p:spPr>
        <p:txBody>
          <a:bodyPr/>
          <a:lstStyle/>
          <a:p>
            <a:pPr indent="342900">
              <a:buNone/>
            </a:pPr>
            <a:r>
              <a:rPr lang="lt-LT" dirty="0" smtClean="0">
                <a:solidFill>
                  <a:srgbClr val="FFFF4F"/>
                </a:solidFill>
              </a:rPr>
              <a:t>Preimonės: 1) žvakė; 2) degtukas.</a:t>
            </a:r>
          </a:p>
          <a:p>
            <a:pPr indent="342900">
              <a:buNone/>
            </a:pPr>
            <a:r>
              <a:rPr lang="lt-LT" dirty="0" smtClean="0">
                <a:solidFill>
                  <a:srgbClr val="FFFF4F"/>
                </a:solidFill>
              </a:rPr>
              <a:t>Darbo tikslas: Stebėti kaip kinta žvakės tūris ją uždegus ir jai baigus degti. </a:t>
            </a:r>
            <a:endParaRPr lang="en-CA" dirty="0">
              <a:solidFill>
                <a:srgbClr val="FFFF4F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304800" y="4267200"/>
            <a:ext cx="1524000" cy="2286000"/>
          </a:xfrm>
          <a:prstGeom prst="round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Rounded Rectangle 4"/>
          <p:cNvSpPr/>
          <p:nvPr/>
        </p:nvSpPr>
        <p:spPr>
          <a:xfrm>
            <a:off x="2057400" y="4267200"/>
            <a:ext cx="1524000" cy="2286000"/>
          </a:xfrm>
          <a:prstGeom prst="round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</p:cSld>
  <p:clrMapOvr>
    <a:masterClrMapping/>
  </p:clrMapOvr>
  <p:transition spd="med">
    <p:push dir="u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>
                <a:solidFill>
                  <a:srgbClr val="FFC000"/>
                </a:solidFill>
              </a:rPr>
              <a:t>Darbo eiga </a:t>
            </a:r>
            <a:endParaRPr lang="en-CA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304800" y="2332037"/>
            <a:ext cx="6248400" cy="4525963"/>
          </a:xfrm>
        </p:spPr>
        <p:txBody>
          <a:bodyPr/>
          <a:lstStyle/>
          <a:p>
            <a:pPr indent="342900">
              <a:buAutoNum type="arabicPeriod"/>
            </a:pPr>
            <a:r>
              <a:rPr lang="lt-LT" dirty="0" smtClean="0">
                <a:solidFill>
                  <a:srgbClr val="FFFF4F"/>
                </a:solidFill>
              </a:rPr>
              <a:t>Žvakę uždegame ir paliekame degti 10-20 minučių.</a:t>
            </a:r>
          </a:p>
          <a:p>
            <a:pPr indent="342900">
              <a:buAutoNum type="arabicPeriod"/>
            </a:pPr>
            <a:r>
              <a:rPr lang="lt-LT" dirty="0" smtClean="0">
                <a:solidFill>
                  <a:srgbClr val="FFFF4F"/>
                </a:solidFill>
              </a:rPr>
              <a:t>Užpučiame žvakę ir paliekame ją atvėsti.</a:t>
            </a:r>
            <a:endParaRPr lang="en-CA" dirty="0">
              <a:solidFill>
                <a:srgbClr val="FFFF4F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524000" y="4114800"/>
            <a:ext cx="1524000" cy="2286000"/>
          </a:xfrm>
          <a:prstGeom prst="round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Rounded Rectangle 4"/>
          <p:cNvSpPr/>
          <p:nvPr/>
        </p:nvSpPr>
        <p:spPr>
          <a:xfrm>
            <a:off x="3429000" y="4114800"/>
            <a:ext cx="1524000" cy="2286000"/>
          </a:xfrm>
          <a:prstGeom prst="round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</p:cSld>
  <p:clrMapOvr>
    <a:masterClrMapping/>
  </p:clrMapOvr>
  <p:transition spd="med">
    <p:push dir="u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lt-LT" dirty="0" smtClean="0">
                <a:solidFill>
                  <a:srgbClr val="FFC000"/>
                </a:solidFill>
              </a:rPr>
              <a:t>Išvados</a:t>
            </a:r>
            <a:endParaRPr lang="en-CA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304800" y="1066800"/>
            <a:ext cx="6096000" cy="4525963"/>
          </a:xfrm>
        </p:spPr>
        <p:txBody>
          <a:bodyPr/>
          <a:lstStyle/>
          <a:p>
            <a:pPr indent="342900">
              <a:buNone/>
            </a:pPr>
            <a:r>
              <a:rPr lang="lt-LT" dirty="0" smtClean="0">
                <a:solidFill>
                  <a:srgbClr val="FFFF4F"/>
                </a:solidFill>
              </a:rPr>
              <a:t>Kai žvakė pradėjo degti, parafinas pradėjo šilti, vėliau lydytis. Parafinui lydantis jo tūris padidėjo, o kai sukietėjo – sumažėjo. Skirtumas yra matomas nuotraukose.</a:t>
            </a:r>
            <a:endParaRPr lang="en-CA" dirty="0">
              <a:solidFill>
                <a:srgbClr val="FFFF4F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228600" y="4114800"/>
            <a:ext cx="2819400" cy="2514600"/>
          </a:xfrm>
          <a:prstGeom prst="roundRect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Rounded Rectangle 4"/>
          <p:cNvSpPr/>
          <p:nvPr/>
        </p:nvSpPr>
        <p:spPr>
          <a:xfrm>
            <a:off x="3124200" y="4114800"/>
            <a:ext cx="2819400" cy="2514600"/>
          </a:xfrm>
          <a:prstGeom prst="roundRect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</p:cSld>
  <p:clrMapOvr>
    <a:masterClrMapping/>
  </p:clrMapOvr>
  <p:transition spd="med">
    <p:push dir="u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752600"/>
            <a:ext cx="6172200" cy="2438400"/>
          </a:xfrm>
        </p:spPr>
        <p:txBody>
          <a:bodyPr/>
          <a:lstStyle/>
          <a:p>
            <a:pPr algn="l"/>
            <a:r>
              <a:rPr lang="lt-LT" dirty="0" smtClean="0">
                <a:solidFill>
                  <a:srgbClr val="FFC000"/>
                </a:solidFill>
              </a:rPr>
              <a:t>Uždavinių sprendimas</a:t>
            </a:r>
            <a:endParaRPr lang="en-CA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ransition spd="med">
    <p:push dir="u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lt-LT" dirty="0" smtClean="0">
                <a:solidFill>
                  <a:srgbClr val="FFC000"/>
                </a:solidFill>
              </a:rPr>
              <a:t>1 uždavinys</a:t>
            </a:r>
            <a:endParaRPr lang="en-CA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228600" y="2332037"/>
            <a:ext cx="6172200" cy="4525963"/>
          </a:xfrm>
        </p:spPr>
        <p:txBody>
          <a:bodyPr/>
          <a:lstStyle/>
          <a:p>
            <a:pPr indent="342900">
              <a:buNone/>
            </a:pPr>
            <a:r>
              <a:rPr lang="lt-LT" dirty="0" smtClean="0">
                <a:solidFill>
                  <a:srgbClr val="FFFF4F"/>
                </a:solidFill>
              </a:rPr>
              <a:t>8kg ledo temperatūra yra -30</a:t>
            </a:r>
            <a:r>
              <a:rPr lang="en-CA" dirty="0" smtClean="0">
                <a:solidFill>
                  <a:srgbClr val="FFFF4F"/>
                </a:solidFill>
              </a:rPr>
              <a:t>°C</a:t>
            </a:r>
            <a:r>
              <a:rPr lang="lt-LT" dirty="0" smtClean="0">
                <a:solidFill>
                  <a:srgbClr val="FFFF4F"/>
                </a:solidFill>
              </a:rPr>
              <a:t>. Kiek šilumos reikia jam ištirpinti ir gautam vandeniui sušildyti             iki 60</a:t>
            </a:r>
            <a:r>
              <a:rPr lang="en-CA" dirty="0" smtClean="0">
                <a:solidFill>
                  <a:srgbClr val="FFFF4F"/>
                </a:solidFill>
              </a:rPr>
              <a:t>°C</a:t>
            </a:r>
            <a:r>
              <a:rPr lang="lt-LT" dirty="0" smtClean="0">
                <a:solidFill>
                  <a:srgbClr val="FFFF4F"/>
                </a:solidFill>
              </a:rPr>
              <a:t>?</a:t>
            </a:r>
            <a:endParaRPr lang="en-CA" baseline="30000" dirty="0">
              <a:solidFill>
                <a:srgbClr val="FFFF4F"/>
              </a:solidFill>
            </a:endParaRPr>
          </a:p>
        </p:txBody>
      </p:sp>
    </p:spTree>
  </p:cSld>
  <p:clrMapOvr>
    <a:masterClrMapping/>
  </p:clrMapOvr>
  <p:transition spd="med">
    <p:push dir="u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alphaModFix amt="92000"/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lt-LT" dirty="0" smtClean="0">
                <a:solidFill>
                  <a:srgbClr val="FFC000"/>
                </a:solidFill>
              </a:rPr>
              <a:t>Sprendimas</a:t>
            </a:r>
            <a:endParaRPr lang="en-CA" dirty="0">
              <a:solidFill>
                <a:srgbClr val="FFC00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 noChangeAspect="1"/>
          </p:cNvGraphicFramePr>
          <p:nvPr>
            <p:ph sz="half" idx="1"/>
          </p:nvPr>
        </p:nvGraphicFramePr>
        <p:xfrm>
          <a:off x="152400" y="685800"/>
          <a:ext cx="1371599" cy="1759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00" name="Equation" r:id="rId4" imgW="672840" imgH="863280" progId="Equation.3">
                  <p:embed/>
                </p:oleObj>
              </mc:Choice>
              <mc:Fallback>
                <p:oleObj name="Equation" r:id="rId4" imgW="672840" imgH="863280" progId="Equation.3">
                  <p:embed/>
                  <p:pic>
                    <p:nvPicPr>
                      <p:cNvPr id="0" name="Content Placeholder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100000" contras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685800"/>
                        <a:ext cx="1371599" cy="17597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4"/>
          <p:cNvGraphicFramePr>
            <a:graphicFrameLocks noChangeAspect="1"/>
          </p:cNvGraphicFramePr>
          <p:nvPr/>
        </p:nvGraphicFramePr>
        <p:xfrm>
          <a:off x="247650" y="2717800"/>
          <a:ext cx="2465388" cy="1244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01" name="Equation" r:id="rId6" imgW="1307880" imgH="660240" progId="Equation.3">
                  <p:embed/>
                </p:oleObj>
              </mc:Choice>
              <mc:Fallback>
                <p:oleObj name="Equation" r:id="rId6" imgW="1307880" imgH="6602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lum bright="100000" contras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7650" y="2717800"/>
                        <a:ext cx="2465388" cy="12446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" name="Straight Connector 6"/>
          <p:cNvCxnSpPr/>
          <p:nvPr/>
        </p:nvCxnSpPr>
        <p:spPr>
          <a:xfrm>
            <a:off x="152400" y="4191000"/>
            <a:ext cx="3048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3200400" y="762000"/>
            <a:ext cx="0" cy="34290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Content Placeholder 12"/>
          <p:cNvGraphicFramePr>
            <a:graphicFrameLocks noGrp="1" noChangeAspect="1"/>
          </p:cNvGraphicFramePr>
          <p:nvPr>
            <p:ph sz="half" idx="2"/>
          </p:nvPr>
        </p:nvGraphicFramePr>
        <p:xfrm>
          <a:off x="152401" y="4267200"/>
          <a:ext cx="691206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02" name="Equation" r:id="rId8" imgW="368280" imgH="203040" progId="Equation.3">
                  <p:embed/>
                </p:oleObj>
              </mc:Choice>
              <mc:Fallback>
                <p:oleObj name="Equation" r:id="rId8" imgW="368280" imgH="203040" progId="Equation.3">
                  <p:embed/>
                  <p:pic>
                    <p:nvPicPr>
                      <p:cNvPr id="0" name="Content Placeholder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lum bright="100000" contras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1" y="4267200"/>
                        <a:ext cx="691206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/>
        </p:nvGraphicFramePr>
        <p:xfrm>
          <a:off x="3276600" y="762000"/>
          <a:ext cx="2057400" cy="40144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03" name="Equation" r:id="rId10" imgW="1041120" imgH="203040" progId="Equation.3">
                  <p:embed/>
                </p:oleObj>
              </mc:Choice>
              <mc:Fallback>
                <p:oleObj name="Equation" r:id="rId10" imgW="1041120" imgH="20304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lum bright="100000" contras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762000"/>
                        <a:ext cx="2057400" cy="40144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/>
          <p:cNvGraphicFramePr>
            <a:graphicFrameLocks noChangeAspect="1"/>
          </p:cNvGraphicFramePr>
          <p:nvPr/>
        </p:nvGraphicFramePr>
        <p:xfrm>
          <a:off x="3276600" y="1219200"/>
          <a:ext cx="1981200" cy="4116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04" name="Equation" r:id="rId12" imgW="977760" imgH="203040" progId="Equation.3">
                  <p:embed/>
                </p:oleObj>
              </mc:Choice>
              <mc:Fallback>
                <p:oleObj name="Equation" r:id="rId12" imgW="977760" imgH="203040" progId="Equation.3">
                  <p:embed/>
                  <p:pic>
                    <p:nvPicPr>
                      <p:cNvPr id="0" name="Picture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lum bright="100000" contras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1219200"/>
                        <a:ext cx="1981200" cy="41167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/>
          <p:cNvGraphicFramePr>
            <a:graphicFrameLocks noChangeAspect="1"/>
          </p:cNvGraphicFramePr>
          <p:nvPr/>
        </p:nvGraphicFramePr>
        <p:xfrm>
          <a:off x="3276600" y="1676400"/>
          <a:ext cx="1295400" cy="4145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05" name="Equation" r:id="rId14" imgW="634680" imgH="203040" progId="Equation.3">
                  <p:embed/>
                </p:oleObj>
              </mc:Choice>
              <mc:Fallback>
                <p:oleObj name="Equation" r:id="rId14" imgW="634680" imgH="203040" progId="Equation.3">
                  <p:embed/>
                  <p:pic>
                    <p:nvPicPr>
                      <p:cNvPr id="0" name="Picture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lum bright="100000" contras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1676400"/>
                        <a:ext cx="1295400" cy="41452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/>
          <p:cNvGraphicFramePr>
            <a:graphicFrameLocks noChangeAspect="1"/>
          </p:cNvGraphicFramePr>
          <p:nvPr/>
        </p:nvGraphicFramePr>
        <p:xfrm>
          <a:off x="3276600" y="2133600"/>
          <a:ext cx="2133600" cy="4267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06" name="Equation" r:id="rId16" imgW="1015920" imgH="203040" progId="Equation.3">
                  <p:embed/>
                </p:oleObj>
              </mc:Choice>
              <mc:Fallback>
                <p:oleObj name="Equation" r:id="rId16" imgW="1015920" imgH="203040" progId="Equation.3">
                  <p:embed/>
                  <p:pic>
                    <p:nvPicPr>
                      <p:cNvPr id="0" name="Picture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lum bright="100000" contras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2133600"/>
                        <a:ext cx="2133600" cy="42672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/>
          <p:cNvGraphicFramePr>
            <a:graphicFrameLocks noChangeAspect="1"/>
          </p:cNvGraphicFramePr>
          <p:nvPr/>
        </p:nvGraphicFramePr>
        <p:xfrm>
          <a:off x="3276600" y="2590800"/>
          <a:ext cx="4191000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07" name="Equation" r:id="rId18" imgW="2095200" imgH="203040" progId="Equation.3">
                  <p:embed/>
                </p:oleObj>
              </mc:Choice>
              <mc:Fallback>
                <p:oleObj name="Equation" r:id="rId18" imgW="2095200" imgH="203040" progId="Equation.3">
                  <p:embed/>
                  <p:pic>
                    <p:nvPicPr>
                      <p:cNvPr id="0" name="Picture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lum bright="100000" contras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2590800"/>
                        <a:ext cx="4191000" cy="406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1" name="Straight Connector 20"/>
          <p:cNvCxnSpPr/>
          <p:nvPr/>
        </p:nvCxnSpPr>
        <p:spPr>
          <a:xfrm>
            <a:off x="3200400" y="4191000"/>
            <a:ext cx="0" cy="4572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H="1">
            <a:off x="152400" y="4648200"/>
            <a:ext cx="3048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3200400" y="3124200"/>
            <a:ext cx="44196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V="1">
            <a:off x="7620000" y="685800"/>
            <a:ext cx="0" cy="24384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1" name="Object 30"/>
          <p:cNvGraphicFramePr>
            <a:graphicFrameLocks noChangeAspect="1"/>
          </p:cNvGraphicFramePr>
          <p:nvPr/>
        </p:nvGraphicFramePr>
        <p:xfrm>
          <a:off x="3276600" y="3200400"/>
          <a:ext cx="5715000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08" name="Equation" r:id="rId20" imgW="3047760" imgH="203040" progId="Equation.3">
                  <p:embed/>
                </p:oleObj>
              </mc:Choice>
              <mc:Fallback>
                <p:oleObj name="Equation" r:id="rId20" imgW="3047760" imgH="203040" progId="Equation.3">
                  <p:embed/>
                  <p:pic>
                    <p:nvPicPr>
                      <p:cNvPr id="0" name="Picture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lum bright="100000" contras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3200400"/>
                        <a:ext cx="5715000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Object 31"/>
          <p:cNvGraphicFramePr>
            <a:graphicFrameLocks noChangeAspect="1"/>
          </p:cNvGraphicFramePr>
          <p:nvPr/>
        </p:nvGraphicFramePr>
        <p:xfrm>
          <a:off x="3281363" y="3657600"/>
          <a:ext cx="5191125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09" name="Equation" r:id="rId22" imgW="2768400" imgH="203040" progId="Equation.3">
                  <p:embed/>
                </p:oleObj>
              </mc:Choice>
              <mc:Fallback>
                <p:oleObj name="Equation" r:id="rId22" imgW="2768400" imgH="203040" progId="Equation.3">
                  <p:embed/>
                  <p:pic>
                    <p:nvPicPr>
                      <p:cNvPr id="0" name="Picture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lum bright="100000" contras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81363" y="3657600"/>
                        <a:ext cx="5191125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" name="Object 33"/>
          <p:cNvGraphicFramePr>
            <a:graphicFrameLocks noChangeAspect="1"/>
          </p:cNvGraphicFramePr>
          <p:nvPr/>
        </p:nvGraphicFramePr>
        <p:xfrm>
          <a:off x="3276600" y="4114800"/>
          <a:ext cx="2452688" cy="38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10" name="Equation" r:id="rId24" imgW="1307880" imgH="203040" progId="Equation.3">
                  <p:embed/>
                </p:oleObj>
              </mc:Choice>
              <mc:Fallback>
                <p:oleObj name="Equation" r:id="rId24" imgW="1307880" imgH="203040" progId="Equation.3">
                  <p:embed/>
                  <p:pic>
                    <p:nvPicPr>
                      <p:cNvPr id="0" name="Picture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lum bright="100000" contras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4114800"/>
                        <a:ext cx="2452688" cy="38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6858000" y="4876800"/>
            <a:ext cx="251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b="1" dirty="0" smtClean="0">
                <a:solidFill>
                  <a:schemeClr val="bg1"/>
                </a:solidFill>
              </a:rPr>
              <a:t>Ats.: 5,16 MJ</a:t>
            </a:r>
            <a:endParaRPr lang="en-CA" sz="2400" b="1" dirty="0">
              <a:solidFill>
                <a:schemeClr val="bg1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0" y="4876800"/>
            <a:ext cx="6324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 smtClean="0">
                <a:solidFill>
                  <a:schemeClr val="bg1"/>
                </a:solidFill>
              </a:rPr>
              <a:t>Q1 – šilumos kiekis reikalingas ledo šildymui nuo –30</a:t>
            </a:r>
            <a:r>
              <a:rPr lang="en-CA" dirty="0" smtClean="0">
                <a:solidFill>
                  <a:schemeClr val="bg1"/>
                </a:solidFill>
              </a:rPr>
              <a:t> °C</a:t>
            </a:r>
            <a:r>
              <a:rPr lang="lt-LT" dirty="0" smtClean="0">
                <a:solidFill>
                  <a:schemeClr val="bg1"/>
                </a:solidFill>
              </a:rPr>
              <a:t> iki 0</a:t>
            </a:r>
            <a:r>
              <a:rPr lang="en-CA" dirty="0" smtClean="0">
                <a:solidFill>
                  <a:schemeClr val="bg1"/>
                </a:solidFill>
              </a:rPr>
              <a:t> °C</a:t>
            </a:r>
            <a:r>
              <a:rPr lang="lt-LT" dirty="0" smtClean="0">
                <a:solidFill>
                  <a:schemeClr val="bg1"/>
                </a:solidFill>
              </a:rPr>
              <a:t>;</a:t>
            </a:r>
          </a:p>
          <a:p>
            <a:r>
              <a:rPr lang="lt-LT" dirty="0" smtClean="0">
                <a:solidFill>
                  <a:schemeClr val="bg1"/>
                </a:solidFill>
              </a:rPr>
              <a:t>Q2 – šilumos kiekis reikalingas išlydyti ledą;</a:t>
            </a:r>
          </a:p>
          <a:p>
            <a:r>
              <a:rPr lang="lt-LT" dirty="0" smtClean="0">
                <a:solidFill>
                  <a:schemeClr val="bg1"/>
                </a:solidFill>
              </a:rPr>
              <a:t>Q3 – šilumos kiekis reikalingas ledo šildymui nuo 0</a:t>
            </a:r>
            <a:r>
              <a:rPr lang="en-CA" dirty="0" smtClean="0">
                <a:solidFill>
                  <a:schemeClr val="bg1"/>
                </a:solidFill>
              </a:rPr>
              <a:t> °C</a:t>
            </a:r>
            <a:r>
              <a:rPr lang="lt-LT" dirty="0" smtClean="0">
                <a:solidFill>
                  <a:schemeClr val="bg1"/>
                </a:solidFill>
              </a:rPr>
              <a:t> iki 60</a:t>
            </a:r>
            <a:r>
              <a:rPr lang="en-CA" dirty="0" smtClean="0">
                <a:solidFill>
                  <a:schemeClr val="bg1"/>
                </a:solidFill>
              </a:rPr>
              <a:t> °C</a:t>
            </a:r>
            <a:endParaRPr lang="en-CA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push dir="u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>
                <a:solidFill>
                  <a:srgbClr val="FFC000"/>
                </a:solidFill>
              </a:rPr>
              <a:t>2 uždavinys</a:t>
            </a:r>
            <a:endParaRPr lang="en-CA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304800" y="1447800"/>
            <a:ext cx="6096000" cy="5410200"/>
          </a:xfrm>
        </p:spPr>
        <p:txBody>
          <a:bodyPr/>
          <a:lstStyle/>
          <a:p>
            <a:pPr indent="342900">
              <a:buNone/>
            </a:pPr>
            <a:r>
              <a:rPr lang="lt-LT" dirty="0" smtClean="0">
                <a:solidFill>
                  <a:srgbClr val="FFFF4F"/>
                </a:solidFill>
              </a:rPr>
              <a:t>Paveiksle pavaizduoti švino (a) ir ledo bei vandens (b) tūrio priklausomybės nuo temperatūros grafikai. Kokia šių medžiagų lydimosi temperatūra? Paaiškinkite grafikais pavaizduotus procesus. Koks esminis skirtumas tarp jų?</a:t>
            </a:r>
            <a:endParaRPr lang="en-CA" dirty="0">
              <a:solidFill>
                <a:srgbClr val="FFFF4F"/>
              </a:solidFill>
            </a:endParaRPr>
          </a:p>
        </p:txBody>
      </p:sp>
    </p:spTree>
  </p:cSld>
  <p:clrMapOvr>
    <a:masterClrMapping/>
  </p:clrMapOvr>
  <p:transition spd="med">
    <p:push dir="u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4" name="Content Placeholder 3" descr="20160401_141010-2-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1" y="1447801"/>
            <a:ext cx="9253535" cy="4349478"/>
          </a:xfrm>
        </p:spPr>
      </p:pic>
    </p:spTree>
  </p:cSld>
  <p:clrMapOvr>
    <a:masterClrMapping/>
  </p:clrMapOvr>
  <p:transition spd="med">
    <p:push dir="u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>
                <a:solidFill>
                  <a:srgbClr val="FFC000"/>
                </a:solidFill>
              </a:rPr>
              <a:t>Sprendimas</a:t>
            </a:r>
            <a:endParaRPr lang="en-CA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381000" y="1447800"/>
            <a:ext cx="6477000" cy="5638800"/>
          </a:xfrm>
        </p:spPr>
        <p:txBody>
          <a:bodyPr/>
          <a:lstStyle/>
          <a:p>
            <a:pPr indent="342900">
              <a:buNone/>
            </a:pPr>
            <a:r>
              <a:rPr lang="lt-LT" dirty="0" smtClean="0">
                <a:solidFill>
                  <a:srgbClr val="FFFF4F"/>
                </a:solidFill>
              </a:rPr>
              <a:t>Švino lydimosi temperatūra yra     327</a:t>
            </a:r>
            <a:r>
              <a:rPr lang="en-CA" dirty="0" smtClean="0">
                <a:solidFill>
                  <a:srgbClr val="FFFF4F"/>
                </a:solidFill>
              </a:rPr>
              <a:t> °C</a:t>
            </a:r>
            <a:r>
              <a:rPr lang="lt-LT" dirty="0" smtClean="0">
                <a:solidFill>
                  <a:srgbClr val="FFFF4F"/>
                </a:solidFill>
              </a:rPr>
              <a:t>, o ledo 0</a:t>
            </a:r>
            <a:r>
              <a:rPr lang="en-CA" dirty="0" smtClean="0">
                <a:solidFill>
                  <a:srgbClr val="FFFF4F"/>
                </a:solidFill>
              </a:rPr>
              <a:t> °C</a:t>
            </a:r>
            <a:r>
              <a:rPr lang="lt-LT" dirty="0" smtClean="0">
                <a:solidFill>
                  <a:srgbClr val="FFFF4F"/>
                </a:solidFill>
              </a:rPr>
              <a:t> grafikuose yra pavaizdutas medžiagų šildymas iki jų lydimosi temperatūros, jų lydimasis ir šildymas. Švinui išsilydž-ius jo tūris tolygiai didėja, o vandens tūris meždžiagą šildant iki 4</a:t>
            </a:r>
            <a:r>
              <a:rPr lang="en-CA" dirty="0" smtClean="0">
                <a:solidFill>
                  <a:srgbClr val="FFFF4F"/>
                </a:solidFill>
              </a:rPr>
              <a:t> °C</a:t>
            </a:r>
            <a:r>
              <a:rPr lang="lt-LT" dirty="0" smtClean="0">
                <a:solidFill>
                  <a:srgbClr val="FFFF4F"/>
                </a:solidFill>
              </a:rPr>
              <a:t> mažėja, o šildant toliau, kaip ir švino, po truputį didėja. </a:t>
            </a:r>
            <a:endParaRPr lang="en-CA" dirty="0">
              <a:solidFill>
                <a:srgbClr val="FFFF4F"/>
              </a:solidFill>
            </a:endParaRPr>
          </a:p>
        </p:txBody>
      </p:sp>
    </p:spTree>
  </p:cSld>
  <p:clrMapOvr>
    <a:masterClrMapping/>
  </p:clrMapOvr>
  <p:transition spd="med">
    <p:push dir="u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lt-LT" dirty="0" smtClean="0">
                <a:solidFill>
                  <a:srgbClr val="FFC000"/>
                </a:solidFill>
              </a:rPr>
              <a:t>3 uždavinys</a:t>
            </a:r>
            <a:endParaRPr lang="en-CA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304800" y="2332037"/>
            <a:ext cx="6477000" cy="4525963"/>
          </a:xfrm>
        </p:spPr>
        <p:txBody>
          <a:bodyPr/>
          <a:lstStyle/>
          <a:p>
            <a:pPr indent="342900">
              <a:buNone/>
            </a:pPr>
            <a:r>
              <a:rPr lang="lt-LT" dirty="0" smtClean="0">
                <a:solidFill>
                  <a:srgbClr val="FFFF4F"/>
                </a:solidFill>
              </a:rPr>
              <a:t>2m</a:t>
            </a:r>
            <a:r>
              <a:rPr lang="lt-LT" baseline="30000" dirty="0" smtClean="0">
                <a:solidFill>
                  <a:srgbClr val="FFFF4F"/>
                </a:solidFill>
              </a:rPr>
              <a:t>2</a:t>
            </a:r>
            <a:r>
              <a:rPr lang="lt-LT" dirty="0" smtClean="0">
                <a:solidFill>
                  <a:srgbClr val="FFFF4F"/>
                </a:solidFill>
              </a:rPr>
              <a:t> ploto balutę dengia 2cm storio ledo sluoksnis. Kiek šilumos išskyrė sušaldmas balutės vanduo? </a:t>
            </a:r>
            <a:endParaRPr lang="en-CA" dirty="0">
              <a:solidFill>
                <a:srgbClr val="FFFF4F"/>
              </a:solidFill>
            </a:endParaRPr>
          </a:p>
        </p:txBody>
      </p:sp>
    </p:spTree>
  </p:cSld>
  <p:clrMapOvr>
    <a:masterClrMapping/>
  </p:clrMapOvr>
  <p:transition spd="med">
    <p:push dir="u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alphaModFix amt="92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/>
          <a:lstStyle/>
          <a:p>
            <a:r>
              <a:rPr lang="lt-LT" dirty="0" smtClean="0">
                <a:solidFill>
                  <a:srgbClr val="FFC000"/>
                </a:solidFill>
              </a:rPr>
              <a:t>Sprendimas</a:t>
            </a:r>
            <a:endParaRPr lang="en-CA" dirty="0">
              <a:solidFill>
                <a:srgbClr val="FFC00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524000" y="2044700"/>
          <a:ext cx="60960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663" name="Equation" r:id="rId4" imgW="0" imgH="0" progId="Equation.3">
                  <p:embed/>
                </p:oleObj>
              </mc:Choice>
              <mc:Fallback>
                <p:oleObj name="Equation" r:id="rId4" imgW="0" imgH="0" progId="Equation.3">
                  <p:embed/>
                  <p:pic>
                    <p:nvPicPr>
                      <p:cNvPr id="0" name="Content Placeholder 3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2044700"/>
                        <a:ext cx="6096000" cy="406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659" name="Object 3"/>
          <p:cNvGraphicFramePr>
            <a:graphicFrameLocks noChangeAspect="1"/>
          </p:cNvGraphicFramePr>
          <p:nvPr/>
        </p:nvGraphicFramePr>
        <p:xfrm>
          <a:off x="228600" y="1219200"/>
          <a:ext cx="1873250" cy="152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664" name="Equation" r:id="rId5" imgW="1091880" imgH="888840" progId="Equation.3">
                  <p:embed/>
                </p:oleObj>
              </mc:Choice>
              <mc:Fallback>
                <p:oleObj name="Equation" r:id="rId5" imgW="1091880" imgH="8888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lum bright="100000" contras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1219200"/>
                        <a:ext cx="1873250" cy="1524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62000" y="1143000"/>
            <a:ext cx="838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000" i="1" dirty="0" smtClean="0">
                <a:solidFill>
                  <a:schemeClr val="bg1"/>
                </a:solidFill>
              </a:rPr>
              <a:t>m </a:t>
            </a:r>
            <a:r>
              <a:rPr lang="lt-LT" sz="2000" i="1" baseline="30000" dirty="0" smtClean="0">
                <a:solidFill>
                  <a:schemeClr val="bg1"/>
                </a:solidFill>
              </a:rPr>
              <a:t>2</a:t>
            </a:r>
            <a:endParaRPr lang="en-CA" sz="2000" i="1" baseline="30000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66800" y="1981200"/>
            <a:ext cx="1143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000" i="1" dirty="0" smtClean="0">
                <a:solidFill>
                  <a:schemeClr val="bg1"/>
                </a:solidFill>
              </a:rPr>
              <a:t>kg/m</a:t>
            </a:r>
            <a:r>
              <a:rPr lang="lt-LT" sz="2000" i="1" baseline="30000" dirty="0" smtClean="0">
                <a:solidFill>
                  <a:schemeClr val="bg1"/>
                </a:solidFill>
              </a:rPr>
              <a:t>3</a:t>
            </a:r>
            <a:endParaRPr lang="en-CA" sz="2000" i="1" baseline="30000" dirty="0">
              <a:solidFill>
                <a:schemeClr val="bg1"/>
              </a:solidFill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2819400"/>
            <a:ext cx="22098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2209800" y="1066800"/>
            <a:ext cx="0" cy="17526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3" name="Object 12"/>
          <p:cNvGraphicFramePr>
            <a:graphicFrameLocks noChangeAspect="1"/>
          </p:cNvGraphicFramePr>
          <p:nvPr/>
        </p:nvGraphicFramePr>
        <p:xfrm>
          <a:off x="152400" y="2971800"/>
          <a:ext cx="736599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665" name="Equation" r:id="rId7" imgW="368280" imgH="203040" progId="Equation.3">
                  <p:embed/>
                </p:oleObj>
              </mc:Choice>
              <mc:Fallback>
                <p:oleObj name="Equation" r:id="rId7" imgW="368280" imgH="20304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lum bright="100000" contras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" y="2971800"/>
                        <a:ext cx="736599" cy="406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/>
          <p:cNvGraphicFramePr>
            <a:graphicFrameLocks noChangeAspect="1"/>
          </p:cNvGraphicFramePr>
          <p:nvPr/>
        </p:nvGraphicFramePr>
        <p:xfrm>
          <a:off x="2514600" y="1219200"/>
          <a:ext cx="1517651" cy="14962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666" name="Equation" r:id="rId9" imgW="901440" imgH="888840" progId="Equation.3">
                  <p:embed/>
                </p:oleObj>
              </mc:Choice>
              <mc:Fallback>
                <p:oleObj name="Equation" r:id="rId9" imgW="901440" imgH="888840" progId="Equation.3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lum bright="100000" contras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1219200"/>
                        <a:ext cx="1517651" cy="149627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16" name="Straight Connector 15"/>
          <p:cNvCxnSpPr/>
          <p:nvPr/>
        </p:nvCxnSpPr>
        <p:spPr>
          <a:xfrm>
            <a:off x="2209800" y="2819400"/>
            <a:ext cx="20574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4267200" y="1066800"/>
            <a:ext cx="0" cy="17526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9" name="Object 18"/>
          <p:cNvGraphicFramePr>
            <a:graphicFrameLocks noChangeAspect="1"/>
          </p:cNvGraphicFramePr>
          <p:nvPr/>
        </p:nvGraphicFramePr>
        <p:xfrm>
          <a:off x="4419600" y="1143000"/>
          <a:ext cx="3921125" cy="701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667" name="Equation" r:id="rId11" imgW="2412720" imgH="431640" progId="Equation.3">
                  <p:embed/>
                </p:oleObj>
              </mc:Choice>
              <mc:Fallback>
                <p:oleObj name="Equation" r:id="rId11" imgW="2412720" imgH="431640" progId="Equation.3">
                  <p:embed/>
                  <p:pic>
                    <p:nvPicPr>
                      <p:cNvPr id="0" name="Picture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lum bright="100000" contras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9600" y="1143000"/>
                        <a:ext cx="3921125" cy="701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6477000" y="3962400"/>
            <a:ext cx="205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400" b="1" dirty="0" smtClean="0">
                <a:solidFill>
                  <a:schemeClr val="bg1"/>
                </a:solidFill>
              </a:rPr>
              <a:t>Ats.: 11,88MJ</a:t>
            </a:r>
            <a:endParaRPr lang="en-CA" sz="2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spd="med">
    <p:push dir="u"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>
                <a:solidFill>
                  <a:srgbClr val="FFC000"/>
                </a:solidFill>
              </a:rPr>
              <a:t>4 uždavinys</a:t>
            </a:r>
            <a:endParaRPr lang="en-CA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304800" y="1752600"/>
            <a:ext cx="6324600" cy="4525963"/>
          </a:xfrm>
        </p:spPr>
        <p:txBody>
          <a:bodyPr/>
          <a:lstStyle/>
          <a:p>
            <a:pPr indent="342900">
              <a:buNone/>
            </a:pPr>
            <a:r>
              <a:rPr lang="lt-LT" dirty="0" smtClean="0">
                <a:solidFill>
                  <a:srgbClr val="FFFF4F"/>
                </a:solidFill>
              </a:rPr>
              <a:t>Du tigliai su vienodu išlydyto švi-no kiekiu aušta ir kietėja skirtingose patalpose – šiltoje ir šaltoje. Katras grafikas nubraižytas šiltai, katras – šaltai patalpai. Paaiškinkite grafikų skirtumų priežastis.</a:t>
            </a:r>
            <a:endParaRPr lang="en-CA" dirty="0">
              <a:solidFill>
                <a:srgbClr val="FFFF4F"/>
              </a:solidFill>
            </a:endParaRPr>
          </a:p>
        </p:txBody>
      </p:sp>
    </p:spTree>
  </p:cSld>
  <p:clrMapOvr>
    <a:masterClrMapping/>
  </p:clrMapOvr>
  <p:transition spd="med">
    <p:push dir="u"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4" name="Content Placeholder 3" descr="20160401_142155-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2413794"/>
            <a:ext cx="9144000" cy="2635251"/>
          </a:xfrm>
        </p:spPr>
      </p:pic>
    </p:spTree>
  </p:cSld>
  <p:clrMapOvr>
    <a:masterClrMapping/>
  </p:clrMapOvr>
  <p:transition spd="med">
    <p:push dir="u"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lt-LT" dirty="0" smtClean="0">
                <a:solidFill>
                  <a:srgbClr val="FFC000"/>
                </a:solidFill>
              </a:rPr>
              <a:t>Sprendimas</a:t>
            </a:r>
            <a:endParaRPr lang="en-CA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304800" y="1752600"/>
            <a:ext cx="6324600" cy="4525963"/>
          </a:xfrm>
        </p:spPr>
        <p:txBody>
          <a:bodyPr/>
          <a:lstStyle/>
          <a:p>
            <a:pPr indent="342900">
              <a:buNone/>
            </a:pPr>
            <a:r>
              <a:rPr lang="lt-LT" dirty="0" smtClean="0">
                <a:solidFill>
                  <a:srgbClr val="FFFF4F"/>
                </a:solidFill>
              </a:rPr>
              <a:t>Grafikas a nubraižytas šaltai patalpai, o b – šiltai. Šaltoje patalpoje kūnas vėsta ir kietėja greičiau, negu šiltoje patalpoje, todėl, kad pastarojoje patalpoje temperatūrų skirtumas yra mažesnis negu pirmojoje. </a:t>
            </a:r>
            <a:endParaRPr lang="en-CA" dirty="0">
              <a:solidFill>
                <a:srgbClr val="FFFF4F"/>
              </a:solidFill>
            </a:endParaRPr>
          </a:p>
        </p:txBody>
      </p:sp>
    </p:spTree>
  </p:cSld>
  <p:clrMapOvr>
    <a:masterClrMapping/>
  </p:clrMapOvr>
  <p:transition spd="med">
    <p:push dir="u"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590800"/>
            <a:ext cx="5791200" cy="1143000"/>
          </a:xfrm>
        </p:spPr>
        <p:txBody>
          <a:bodyPr/>
          <a:lstStyle/>
          <a:p>
            <a:r>
              <a:rPr lang="lt-LT" dirty="0" smtClean="0">
                <a:solidFill>
                  <a:srgbClr val="FFFF00"/>
                </a:solidFill>
              </a:rPr>
              <a:t>Testas</a:t>
            </a:r>
            <a:endParaRPr lang="en-CA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"/>
            <a:ext cx="8229600" cy="762000"/>
          </a:xfrm>
        </p:spPr>
        <p:txBody>
          <a:bodyPr/>
          <a:lstStyle/>
          <a:p>
            <a:endParaRPr lang="en-CA" dirty="0"/>
          </a:p>
        </p:txBody>
      </p:sp>
    </p:spTree>
  </p:cSld>
  <p:clrMapOvr>
    <a:masterClrMapping/>
  </p:clrMapOvr>
  <p:transition spd="med">
    <p:push dir="u"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V="1">
            <a:off x="457200" y="152400"/>
            <a:ext cx="8229600" cy="122238"/>
          </a:xfrm>
        </p:spPr>
        <p:txBody>
          <a:bodyPr>
            <a:normAutofit fontScale="90000"/>
          </a:bodyPr>
          <a:lstStyle/>
          <a:p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-304800" y="1371600"/>
            <a:ext cx="6248400" cy="2590800"/>
          </a:xfrm>
        </p:spPr>
        <p:txBody>
          <a:bodyPr/>
          <a:lstStyle/>
          <a:p>
            <a:pPr indent="342900">
              <a:buNone/>
            </a:pPr>
            <a:r>
              <a:rPr lang="lt-LT" dirty="0" smtClean="0">
                <a:solidFill>
                  <a:srgbClr val="FFFF00"/>
                </a:solidFill>
              </a:rPr>
              <a:t>Ką vadiname lydimusi?</a:t>
            </a:r>
          </a:p>
          <a:p>
            <a:pPr indent="342900">
              <a:buFont typeface="+mj-lt"/>
              <a:buAutoNum type="alphaLcParenR"/>
            </a:pPr>
            <a:r>
              <a:rPr lang="lt-LT" dirty="0" smtClean="0">
                <a:solidFill>
                  <a:srgbClr val="FFFF00"/>
                </a:solidFill>
              </a:rPr>
              <a:t>Skystosios medžiagos virsmą kietąją</a:t>
            </a:r>
          </a:p>
          <a:p>
            <a:pPr indent="342900">
              <a:buFont typeface="+mj-lt"/>
              <a:buAutoNum type="alphaLcParenR"/>
            </a:pPr>
            <a:r>
              <a:rPr lang="lt-LT" dirty="0" smtClean="0">
                <a:solidFill>
                  <a:srgbClr val="FFFF00"/>
                </a:solidFill>
              </a:rPr>
              <a:t> Kietosios medžiagos virsmą skystąją</a:t>
            </a:r>
          </a:p>
          <a:p>
            <a:pPr indent="342900">
              <a:buFont typeface="+mj-lt"/>
              <a:buAutoNum type="alphaLcParenR"/>
            </a:pPr>
            <a:r>
              <a:rPr lang="lt-LT" dirty="0" smtClean="0">
                <a:solidFill>
                  <a:srgbClr val="FFFF00"/>
                </a:solidFill>
              </a:rPr>
              <a:t>Ledo virsmą vandeniu</a:t>
            </a:r>
            <a:endParaRPr lang="en-CA" dirty="0">
              <a:solidFill>
                <a:srgbClr val="FFFF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400" y="3810000"/>
            <a:ext cx="6248400" cy="1630365"/>
          </a:xfrm>
        </p:spPr>
        <p:txBody>
          <a:bodyPr/>
          <a:lstStyle/>
          <a:p>
            <a:pPr>
              <a:buNone/>
            </a:pPr>
            <a:r>
              <a:rPr lang="lt-LT" dirty="0" smtClean="0">
                <a:solidFill>
                  <a:srgbClr val="FFFF00"/>
                </a:solidFill>
              </a:rPr>
              <a:t>Atsakymas:</a:t>
            </a:r>
          </a:p>
          <a:p>
            <a:pPr>
              <a:buNone/>
            </a:pPr>
            <a:r>
              <a:rPr lang="lt-LT" dirty="0" smtClean="0">
                <a:solidFill>
                  <a:srgbClr val="FFFF00"/>
                </a:solidFill>
              </a:rPr>
              <a:t>b) Kietosios medžiagos virsmą skystąją</a:t>
            </a:r>
            <a:endParaRPr lang="en-CA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V="1">
            <a:off x="457200" y="0"/>
            <a:ext cx="8229600" cy="274638"/>
          </a:xfrm>
        </p:spPr>
        <p:txBody>
          <a:bodyPr>
            <a:normAutofit fontScale="90000"/>
          </a:bodyPr>
          <a:lstStyle/>
          <a:p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-381000" y="1295400"/>
            <a:ext cx="7467600" cy="3048000"/>
          </a:xfrm>
        </p:spPr>
        <p:txBody>
          <a:bodyPr/>
          <a:lstStyle/>
          <a:p>
            <a:pPr indent="342900">
              <a:buNone/>
            </a:pPr>
            <a:r>
              <a:rPr lang="lt-LT" dirty="0" smtClean="0">
                <a:solidFill>
                  <a:srgbClr val="FFFF00"/>
                </a:solidFill>
              </a:rPr>
              <a:t>Lydimosi temperatūra – tai...</a:t>
            </a:r>
          </a:p>
          <a:p>
            <a:pPr indent="342900">
              <a:buFont typeface="+mj-lt"/>
              <a:buAutoNum type="alphaLcParenR"/>
            </a:pPr>
            <a:r>
              <a:rPr lang="lt-LT" dirty="0" smtClean="0">
                <a:solidFill>
                  <a:srgbClr val="FFFF00"/>
                </a:solidFill>
              </a:rPr>
              <a:t>Temperatūra, kurioje medžiaga lydosi</a:t>
            </a:r>
          </a:p>
          <a:p>
            <a:pPr indent="342900">
              <a:buFont typeface="+mj-lt"/>
              <a:buAutoNum type="alphaLcParenR"/>
            </a:pPr>
            <a:r>
              <a:rPr lang="lt-LT" dirty="0" smtClean="0">
                <a:solidFill>
                  <a:srgbClr val="FFFF00"/>
                </a:solidFill>
              </a:rPr>
              <a:t>Temperatūra, kurioje medžiaga kietėja</a:t>
            </a:r>
          </a:p>
          <a:p>
            <a:pPr indent="342900">
              <a:buFont typeface="+mj-lt"/>
              <a:buAutoNum type="alphaLcParenR"/>
            </a:pPr>
            <a:r>
              <a:rPr lang="lt-LT" dirty="0" smtClean="0">
                <a:solidFill>
                  <a:srgbClr val="FFFF00"/>
                </a:solidFill>
              </a:rPr>
              <a:t>Temperatūra, kurioje medžiaga pra-           deda garuoti </a:t>
            </a:r>
            <a:endParaRPr lang="en-CA" dirty="0">
              <a:solidFill>
                <a:srgbClr val="FFFF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8600" y="4191000"/>
            <a:ext cx="5638800" cy="1905000"/>
          </a:xfrm>
        </p:spPr>
        <p:txBody>
          <a:bodyPr/>
          <a:lstStyle/>
          <a:p>
            <a:pPr>
              <a:buNone/>
            </a:pPr>
            <a:r>
              <a:rPr lang="lt-LT" dirty="0" smtClean="0">
                <a:solidFill>
                  <a:srgbClr val="FFFF00"/>
                </a:solidFill>
              </a:rPr>
              <a:t>Atsakymas:</a:t>
            </a:r>
          </a:p>
          <a:p>
            <a:pPr>
              <a:buNone/>
            </a:pPr>
            <a:r>
              <a:rPr lang="lt-LT" dirty="0" smtClean="0">
                <a:solidFill>
                  <a:srgbClr val="FFFF00"/>
                </a:solidFill>
              </a:rPr>
              <a:t>a) Temperatūra, kurioje medžiaga lydosi</a:t>
            </a:r>
          </a:p>
          <a:p>
            <a:pPr>
              <a:buNone/>
            </a:pPr>
            <a:endParaRPr lang="lt-LT" dirty="0" smtClean="0">
              <a:solidFill>
                <a:srgbClr val="FFFF00"/>
              </a:solidFill>
            </a:endParaRPr>
          </a:p>
          <a:p>
            <a:pPr>
              <a:buNone/>
            </a:pPr>
            <a:endParaRPr lang="en-CA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 flipV="1">
            <a:off x="457200" y="0"/>
            <a:ext cx="8229600" cy="274638"/>
          </a:xfrm>
        </p:spPr>
        <p:txBody>
          <a:bodyPr>
            <a:normAutofit fontScale="90000"/>
          </a:bodyPr>
          <a:lstStyle/>
          <a:p>
            <a:endParaRPr lang="en-CA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0" y="1066800"/>
            <a:ext cx="6781800" cy="3352800"/>
          </a:xfrm>
        </p:spPr>
        <p:txBody>
          <a:bodyPr/>
          <a:lstStyle/>
          <a:p>
            <a:pPr>
              <a:buNone/>
            </a:pPr>
            <a:r>
              <a:rPr lang="lt-LT" dirty="0" smtClean="0">
                <a:solidFill>
                  <a:srgbClr val="FFFF00"/>
                </a:solidFill>
              </a:rPr>
              <a:t>Šilumos kiekis, kurio reikia 1kg kietosios medžiagos paversti skysčiu jos lydimosi temperatūroje, vadinama...</a:t>
            </a:r>
          </a:p>
          <a:p>
            <a:pPr marL="514350" indent="-514350">
              <a:buFont typeface="+mj-lt"/>
              <a:buAutoNum type="alphaLcParenR"/>
            </a:pPr>
            <a:r>
              <a:rPr lang="lt-LT" dirty="0" smtClean="0">
                <a:solidFill>
                  <a:srgbClr val="FFFF00"/>
                </a:solidFill>
              </a:rPr>
              <a:t>Savitąja lydimosi temperatūra</a:t>
            </a:r>
          </a:p>
          <a:p>
            <a:pPr marL="514350" indent="-514350">
              <a:buFont typeface="+mj-lt"/>
              <a:buAutoNum type="alphaLcParenR"/>
            </a:pPr>
            <a:r>
              <a:rPr lang="lt-LT" dirty="0" smtClean="0">
                <a:solidFill>
                  <a:srgbClr val="FFFF00"/>
                </a:solidFill>
              </a:rPr>
              <a:t>Savitąja kietėjimo temperatūra</a:t>
            </a:r>
          </a:p>
          <a:p>
            <a:pPr marL="514350" indent="-514350">
              <a:buFont typeface="+mj-lt"/>
              <a:buAutoNum type="alphaLcParenR"/>
            </a:pPr>
            <a:r>
              <a:rPr lang="lt-LT" dirty="0" smtClean="0">
                <a:solidFill>
                  <a:srgbClr val="FFFF00"/>
                </a:solidFill>
              </a:rPr>
              <a:t>Savitąja lydimosi šiluma</a:t>
            </a:r>
            <a:endParaRPr lang="en-CA" dirty="0">
              <a:solidFill>
                <a:srgbClr val="FFFF00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152400" y="4191000"/>
            <a:ext cx="5943600" cy="2209800"/>
          </a:xfrm>
        </p:spPr>
        <p:txBody>
          <a:bodyPr/>
          <a:lstStyle/>
          <a:p>
            <a:pPr>
              <a:buNone/>
            </a:pPr>
            <a:r>
              <a:rPr lang="lt-LT" dirty="0" smtClean="0">
                <a:solidFill>
                  <a:srgbClr val="FFFF00"/>
                </a:solidFill>
              </a:rPr>
              <a:t>Atsakymas:</a:t>
            </a:r>
          </a:p>
          <a:p>
            <a:pPr>
              <a:buNone/>
            </a:pPr>
            <a:r>
              <a:rPr lang="lt-LT" dirty="0" smtClean="0">
                <a:solidFill>
                  <a:srgbClr val="FFFF00"/>
                </a:solidFill>
              </a:rPr>
              <a:t>c) Savitąja lydimosi šiluma</a:t>
            </a:r>
            <a:endParaRPr lang="en-CA" dirty="0" smtClean="0">
              <a:solidFill>
                <a:srgbClr val="FFFF00"/>
              </a:solidFill>
            </a:endParaRPr>
          </a:p>
          <a:p>
            <a:pPr>
              <a:buNone/>
            </a:pPr>
            <a:endParaRPr lang="en-CA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</p:spPr>
        <p:txBody>
          <a:bodyPr>
            <a:normAutofit fontScale="90000"/>
          </a:bodyPr>
          <a:lstStyle/>
          <a:p>
            <a:endParaRPr lang="en-CA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0" y="1143001"/>
            <a:ext cx="6477000" cy="3200400"/>
          </a:xfrm>
        </p:spPr>
        <p:txBody>
          <a:bodyPr/>
          <a:lstStyle/>
          <a:p>
            <a:pPr>
              <a:buNone/>
            </a:pPr>
            <a:r>
              <a:rPr lang="lt-LT" dirty="0" smtClean="0">
                <a:solidFill>
                  <a:srgbClr val="FFFF00"/>
                </a:solidFill>
              </a:rPr>
              <a:t>Savitoji lydimosi šiluma yra žymima raide __ ir matuojama __</a:t>
            </a:r>
          </a:p>
          <a:p>
            <a:pPr marL="514350" indent="-514350">
              <a:buFont typeface="+mj-lt"/>
              <a:buAutoNum type="alphaLcParenR"/>
            </a:pPr>
            <a:r>
              <a:rPr lang="lt-LT" dirty="0" smtClean="0">
                <a:solidFill>
                  <a:srgbClr val="FFFF00"/>
                </a:solidFill>
              </a:rPr>
              <a:t>  </a:t>
            </a:r>
          </a:p>
          <a:p>
            <a:pPr marL="514350" indent="-514350">
              <a:buFont typeface="+mj-lt"/>
              <a:buAutoNum type="alphaLcParenR"/>
            </a:pPr>
            <a:r>
              <a:rPr lang="lt-LT" dirty="0" smtClean="0">
                <a:solidFill>
                  <a:srgbClr val="FFFF00"/>
                </a:solidFill>
              </a:rPr>
              <a:t> </a:t>
            </a:r>
            <a:r>
              <a:rPr lang="lt-LT" dirty="0" smtClean="0">
                <a:solidFill>
                  <a:schemeClr val="bg1"/>
                </a:solidFill>
              </a:rPr>
              <a:t>[Q]=1J/kg</a:t>
            </a:r>
          </a:p>
          <a:p>
            <a:pPr marL="514350" indent="-514350">
              <a:buFont typeface="+mj-lt"/>
              <a:buAutoNum type="alphaLcParenR"/>
            </a:pPr>
            <a:r>
              <a:rPr lang="lt-LT" dirty="0" smtClean="0">
                <a:solidFill>
                  <a:srgbClr val="FFFF4F"/>
                </a:solidFill>
              </a:rPr>
              <a:t>  </a:t>
            </a:r>
            <a:r>
              <a:rPr lang="lt-LT" dirty="0" smtClean="0">
                <a:solidFill>
                  <a:schemeClr val="bg1"/>
                </a:solidFill>
              </a:rPr>
              <a:t>[Q]=1J</a:t>
            </a:r>
            <a:endParaRPr lang="en-CA" dirty="0">
              <a:solidFill>
                <a:srgbClr val="FFFF4F"/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228600" y="4191000"/>
            <a:ext cx="4876800" cy="2057400"/>
          </a:xfrm>
        </p:spPr>
        <p:txBody>
          <a:bodyPr/>
          <a:lstStyle/>
          <a:p>
            <a:pPr>
              <a:buNone/>
            </a:pPr>
            <a:r>
              <a:rPr lang="lt-LT" dirty="0" smtClean="0">
                <a:solidFill>
                  <a:srgbClr val="FFFF4F"/>
                </a:solidFill>
              </a:rPr>
              <a:t>Atsakymas:</a:t>
            </a:r>
          </a:p>
          <a:p>
            <a:pPr>
              <a:buNone/>
            </a:pPr>
            <a:r>
              <a:rPr lang="lt-LT" dirty="0" smtClean="0">
                <a:solidFill>
                  <a:srgbClr val="FFFF4F"/>
                </a:solidFill>
              </a:rPr>
              <a:t>a) </a:t>
            </a:r>
            <a:endParaRPr lang="en-CA" dirty="0">
              <a:solidFill>
                <a:srgbClr val="FFFF4F"/>
              </a:solidFill>
            </a:endParaRPr>
          </a:p>
        </p:txBody>
      </p:sp>
      <p:graphicFrame>
        <p:nvGraphicFramePr>
          <p:cNvPr id="75779" name="Object 3"/>
          <p:cNvGraphicFramePr>
            <a:graphicFrameLocks noChangeAspect="1"/>
          </p:cNvGraphicFramePr>
          <p:nvPr/>
        </p:nvGraphicFramePr>
        <p:xfrm>
          <a:off x="457200" y="2133600"/>
          <a:ext cx="1752600" cy="4600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781" name="Equation" r:id="rId3" imgW="774360" imgH="203040" progId="Equation.3">
                  <p:embed/>
                </p:oleObj>
              </mc:Choice>
              <mc:Fallback>
                <p:oleObj name="Equation" r:id="rId3" imgW="774360" imgH="203040" progId="Equation.3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100000" contrast="100000"/>
                        <a:grayscl/>
                        <a:biLevel thresh="5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" y="2133600"/>
                        <a:ext cx="1752600" cy="46005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5780" name="Object 4"/>
          <p:cNvGraphicFramePr>
            <a:graphicFrameLocks noChangeAspect="1"/>
          </p:cNvGraphicFramePr>
          <p:nvPr/>
        </p:nvGraphicFramePr>
        <p:xfrm>
          <a:off x="685800" y="4724400"/>
          <a:ext cx="1981200" cy="5200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5782" name="Equation" r:id="rId5" imgW="774360" imgH="203040" progId="Equation.3">
                  <p:embed/>
                </p:oleObj>
              </mc:Choice>
              <mc:Fallback>
                <p:oleObj name="Equation" r:id="rId5" imgW="774360" imgH="203040" progId="Equation.3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100000" contrast="100000"/>
                        <a:grayscl/>
                        <a:biLevel thresh="5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5800" y="4724400"/>
                        <a:ext cx="1981200" cy="52006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75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58762"/>
          </a:xfrm>
        </p:spPr>
        <p:txBody>
          <a:bodyPr>
            <a:normAutofit fontScale="90000"/>
          </a:bodyPr>
          <a:lstStyle/>
          <a:p>
            <a:endParaRPr lang="en-CA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0" y="1066801"/>
            <a:ext cx="6477000" cy="3581400"/>
          </a:xfrm>
        </p:spPr>
        <p:txBody>
          <a:bodyPr/>
          <a:lstStyle/>
          <a:p>
            <a:pPr>
              <a:buNone/>
            </a:pPr>
            <a:r>
              <a:rPr lang="lt-LT" dirty="0" smtClean="0">
                <a:solidFill>
                  <a:srgbClr val="FFFF4F"/>
                </a:solidFill>
              </a:rPr>
              <a:t>Skystosios medžiagos virsmas kietąja vadinamas...</a:t>
            </a:r>
          </a:p>
          <a:p>
            <a:pPr marL="514350" indent="-514350">
              <a:buFont typeface="+mj-lt"/>
              <a:buAutoNum type="alphaLcParenR"/>
            </a:pPr>
            <a:r>
              <a:rPr lang="lt-LT" dirty="0" smtClean="0">
                <a:solidFill>
                  <a:srgbClr val="FFFF4F"/>
                </a:solidFill>
              </a:rPr>
              <a:t>Kietėjimu</a:t>
            </a:r>
          </a:p>
          <a:p>
            <a:pPr marL="514350" indent="-514350">
              <a:buFont typeface="+mj-lt"/>
              <a:buAutoNum type="alphaLcParenR"/>
            </a:pPr>
            <a:r>
              <a:rPr lang="lt-LT" dirty="0" smtClean="0">
                <a:solidFill>
                  <a:srgbClr val="FFFF4F"/>
                </a:solidFill>
              </a:rPr>
              <a:t>Lydimusi</a:t>
            </a:r>
          </a:p>
          <a:p>
            <a:pPr marL="514350" indent="-514350">
              <a:buFont typeface="+mj-lt"/>
              <a:buAutoNum type="alphaLcParenR"/>
            </a:pPr>
            <a:r>
              <a:rPr lang="lt-LT" dirty="0" smtClean="0">
                <a:solidFill>
                  <a:srgbClr val="FFFF4F"/>
                </a:solidFill>
              </a:rPr>
              <a:t>Garavimu</a:t>
            </a:r>
          </a:p>
          <a:p>
            <a:pPr marL="514350" indent="-514350">
              <a:buFont typeface="+mj-lt"/>
              <a:buAutoNum type="alphaLcParenR"/>
            </a:pPr>
            <a:endParaRPr lang="en-CA" dirty="0">
              <a:solidFill>
                <a:srgbClr val="FFFF4F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228600" y="4267200"/>
            <a:ext cx="6172200" cy="2286000"/>
          </a:xfrm>
        </p:spPr>
        <p:txBody>
          <a:bodyPr/>
          <a:lstStyle/>
          <a:p>
            <a:pPr>
              <a:buNone/>
            </a:pPr>
            <a:r>
              <a:rPr lang="lt-LT" dirty="0" smtClean="0">
                <a:solidFill>
                  <a:srgbClr val="FFFF4F"/>
                </a:solidFill>
              </a:rPr>
              <a:t>Atsakymas:</a:t>
            </a:r>
          </a:p>
          <a:p>
            <a:pPr>
              <a:buNone/>
            </a:pPr>
            <a:r>
              <a:rPr lang="lt-LT" dirty="0" smtClean="0">
                <a:solidFill>
                  <a:srgbClr val="FFFF4F"/>
                </a:solidFill>
              </a:rPr>
              <a:t>a) Kietėjimu </a:t>
            </a:r>
            <a:endParaRPr lang="en-CA" dirty="0">
              <a:solidFill>
                <a:srgbClr val="FFFF4F"/>
              </a:solidFill>
            </a:endParaRPr>
          </a:p>
        </p:txBody>
      </p:sp>
    </p:spTree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 fontScale="90000"/>
          </a:bodyPr>
          <a:lstStyle/>
          <a:p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066801"/>
            <a:ext cx="5943600" cy="2971799"/>
          </a:xfrm>
        </p:spPr>
        <p:txBody>
          <a:bodyPr/>
          <a:lstStyle/>
          <a:p>
            <a:pPr>
              <a:buNone/>
            </a:pPr>
            <a:r>
              <a:rPr lang="lt-LT" dirty="0" smtClean="0">
                <a:solidFill>
                  <a:srgbClr val="FFFF4F"/>
                </a:solidFill>
              </a:rPr>
              <a:t>Kietėjimo temperatūra medžiagos lydimosi temperatūrai yra...</a:t>
            </a:r>
          </a:p>
          <a:p>
            <a:pPr marL="514350" indent="-514350">
              <a:buFont typeface="+mj-lt"/>
              <a:buAutoNum type="alphaLcParenR"/>
            </a:pPr>
            <a:r>
              <a:rPr lang="lt-LT" dirty="0" smtClean="0">
                <a:solidFill>
                  <a:srgbClr val="FFFF4F"/>
                </a:solidFill>
              </a:rPr>
              <a:t>Priešinga</a:t>
            </a:r>
          </a:p>
          <a:p>
            <a:pPr marL="514350" indent="-514350">
              <a:buFont typeface="+mj-lt"/>
              <a:buAutoNum type="alphaLcParenR"/>
            </a:pPr>
            <a:r>
              <a:rPr lang="lt-LT" dirty="0" smtClean="0">
                <a:solidFill>
                  <a:srgbClr val="FFFF4F"/>
                </a:solidFill>
              </a:rPr>
              <a:t>Panaši</a:t>
            </a:r>
          </a:p>
          <a:p>
            <a:pPr marL="514350" indent="-514350">
              <a:buFont typeface="+mj-lt"/>
              <a:buAutoNum type="alphaLcParenR"/>
            </a:pPr>
            <a:r>
              <a:rPr lang="lt-LT" dirty="0" smtClean="0">
                <a:solidFill>
                  <a:srgbClr val="FFFF4F"/>
                </a:solidFill>
              </a:rPr>
              <a:t>Lygi</a:t>
            </a:r>
            <a:endParaRPr lang="en-CA" dirty="0">
              <a:solidFill>
                <a:srgbClr val="FFFF4F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8600" y="4191000"/>
            <a:ext cx="6172200" cy="1905000"/>
          </a:xfrm>
        </p:spPr>
        <p:txBody>
          <a:bodyPr/>
          <a:lstStyle/>
          <a:p>
            <a:pPr>
              <a:buNone/>
            </a:pPr>
            <a:r>
              <a:rPr lang="lt-LT" dirty="0" smtClean="0">
                <a:solidFill>
                  <a:srgbClr val="FFFF4F"/>
                </a:solidFill>
              </a:rPr>
              <a:t>Atsakymas:</a:t>
            </a:r>
          </a:p>
          <a:p>
            <a:pPr>
              <a:buNone/>
            </a:pPr>
            <a:r>
              <a:rPr lang="lt-LT" dirty="0" smtClean="0">
                <a:solidFill>
                  <a:srgbClr val="FFFF4F"/>
                </a:solidFill>
              </a:rPr>
              <a:t>c) Lygi </a:t>
            </a:r>
            <a:endParaRPr lang="en-CA" dirty="0">
              <a:solidFill>
                <a:srgbClr val="FFFF4F"/>
              </a:solidFill>
            </a:endParaRPr>
          </a:p>
        </p:txBody>
      </p:sp>
    </p:spTree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1162"/>
          </a:xfrm>
        </p:spPr>
        <p:txBody>
          <a:bodyPr>
            <a:normAutofit fontScale="90000"/>
          </a:bodyPr>
          <a:lstStyle/>
          <a:p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066801"/>
            <a:ext cx="6477000" cy="2514599"/>
          </a:xfrm>
        </p:spPr>
        <p:txBody>
          <a:bodyPr/>
          <a:lstStyle/>
          <a:p>
            <a:pPr>
              <a:buNone/>
            </a:pPr>
            <a:r>
              <a:rPr lang="lt-LT" dirty="0" smtClean="0">
                <a:solidFill>
                  <a:srgbClr val="FFFF4F"/>
                </a:solidFill>
              </a:rPr>
              <a:t>Medžiagai kietėjant mažėja ir jos...</a:t>
            </a:r>
          </a:p>
          <a:p>
            <a:pPr marL="514350" indent="-514350">
              <a:buFont typeface="+mj-lt"/>
              <a:buAutoNum type="alphaLcParenR"/>
            </a:pPr>
            <a:r>
              <a:rPr lang="lt-LT" dirty="0" smtClean="0">
                <a:solidFill>
                  <a:srgbClr val="FFFF4F"/>
                </a:solidFill>
              </a:rPr>
              <a:t>Potencinė energija</a:t>
            </a:r>
          </a:p>
          <a:p>
            <a:pPr marL="514350" indent="-514350">
              <a:buFont typeface="+mj-lt"/>
              <a:buAutoNum type="alphaLcParenR"/>
            </a:pPr>
            <a:r>
              <a:rPr lang="lt-LT" dirty="0" smtClean="0">
                <a:solidFill>
                  <a:srgbClr val="FFFF4F"/>
                </a:solidFill>
              </a:rPr>
              <a:t>Kinetinė energija </a:t>
            </a:r>
          </a:p>
          <a:p>
            <a:pPr marL="514350" indent="-514350">
              <a:buFont typeface="+mj-lt"/>
              <a:buAutoNum type="alphaLcParenR"/>
            </a:pPr>
            <a:r>
              <a:rPr lang="lt-LT" dirty="0" smtClean="0">
                <a:solidFill>
                  <a:srgbClr val="FFFF4F"/>
                </a:solidFill>
              </a:rPr>
              <a:t>Mechaninė energija</a:t>
            </a:r>
            <a:endParaRPr lang="en-CA" dirty="0">
              <a:solidFill>
                <a:srgbClr val="FFFF4F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0" y="4267200"/>
            <a:ext cx="6324600" cy="1600200"/>
          </a:xfrm>
        </p:spPr>
        <p:txBody>
          <a:bodyPr/>
          <a:lstStyle/>
          <a:p>
            <a:pPr>
              <a:buNone/>
            </a:pPr>
            <a:r>
              <a:rPr lang="lt-LT" dirty="0" smtClean="0">
                <a:solidFill>
                  <a:srgbClr val="FFFF4F"/>
                </a:solidFill>
              </a:rPr>
              <a:t>Atsakymas:</a:t>
            </a:r>
          </a:p>
          <a:p>
            <a:pPr>
              <a:buNone/>
            </a:pPr>
            <a:r>
              <a:rPr lang="lt-LT" dirty="0" smtClean="0">
                <a:solidFill>
                  <a:srgbClr val="FFFF4F"/>
                </a:solidFill>
              </a:rPr>
              <a:t>b) Kinetinė energija</a:t>
            </a:r>
            <a:endParaRPr lang="en-CA" dirty="0">
              <a:solidFill>
                <a:srgbClr val="FFFF4F"/>
              </a:solidFill>
            </a:endParaRPr>
          </a:p>
        </p:txBody>
      </p:sp>
    </p:spTree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1162"/>
          </a:xfrm>
        </p:spPr>
        <p:txBody>
          <a:bodyPr>
            <a:normAutofit fontScale="90000"/>
          </a:bodyPr>
          <a:lstStyle/>
          <a:p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066801"/>
            <a:ext cx="6477000" cy="2514599"/>
          </a:xfrm>
        </p:spPr>
        <p:txBody>
          <a:bodyPr/>
          <a:lstStyle/>
          <a:p>
            <a:pPr>
              <a:buNone/>
            </a:pPr>
            <a:r>
              <a:rPr lang="lt-LT" dirty="0" smtClean="0">
                <a:solidFill>
                  <a:srgbClr val="FFFF4F"/>
                </a:solidFill>
              </a:rPr>
              <a:t>Kai medžiaga lydosi ir kietėja jos tūris...</a:t>
            </a:r>
          </a:p>
          <a:p>
            <a:pPr marL="514350" indent="-514350">
              <a:buFont typeface="+mj-lt"/>
              <a:buAutoNum type="alphaLcParenR"/>
            </a:pPr>
            <a:r>
              <a:rPr lang="lt-LT" dirty="0" smtClean="0">
                <a:solidFill>
                  <a:srgbClr val="FFFF4F"/>
                </a:solidFill>
              </a:rPr>
              <a:t>Nepakinta</a:t>
            </a:r>
          </a:p>
          <a:p>
            <a:pPr marL="514350" indent="-514350">
              <a:buFont typeface="+mj-lt"/>
              <a:buAutoNum type="alphaLcParenR"/>
            </a:pPr>
            <a:r>
              <a:rPr lang="lt-LT" dirty="0" smtClean="0">
                <a:solidFill>
                  <a:srgbClr val="FFFF4F"/>
                </a:solidFill>
              </a:rPr>
              <a:t>Kinta</a:t>
            </a:r>
          </a:p>
          <a:p>
            <a:pPr marL="514350" indent="-514350">
              <a:buFont typeface="+mj-lt"/>
              <a:buAutoNum type="alphaLcParenR"/>
            </a:pPr>
            <a:r>
              <a:rPr lang="lt-LT" dirty="0" smtClean="0">
                <a:solidFill>
                  <a:srgbClr val="FFFF4F"/>
                </a:solidFill>
              </a:rPr>
              <a:t>Didėja</a:t>
            </a:r>
            <a:endParaRPr lang="en-CA" dirty="0">
              <a:solidFill>
                <a:srgbClr val="FFFF4F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0" y="4267200"/>
            <a:ext cx="6324600" cy="1600200"/>
          </a:xfrm>
        </p:spPr>
        <p:txBody>
          <a:bodyPr/>
          <a:lstStyle/>
          <a:p>
            <a:pPr>
              <a:buNone/>
            </a:pPr>
            <a:r>
              <a:rPr lang="lt-LT" dirty="0" smtClean="0">
                <a:solidFill>
                  <a:srgbClr val="FFFF4F"/>
                </a:solidFill>
              </a:rPr>
              <a:t>Atsakymas:</a:t>
            </a:r>
          </a:p>
          <a:p>
            <a:pPr>
              <a:buNone/>
            </a:pPr>
            <a:r>
              <a:rPr lang="lt-LT" dirty="0" smtClean="0">
                <a:solidFill>
                  <a:srgbClr val="FFFF4F"/>
                </a:solidFill>
              </a:rPr>
              <a:t>b) Kinta</a:t>
            </a:r>
            <a:endParaRPr lang="en-CA" dirty="0">
              <a:solidFill>
                <a:srgbClr val="FFFF4F"/>
              </a:solidFill>
            </a:endParaRPr>
          </a:p>
        </p:txBody>
      </p:sp>
    </p:spTree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1162"/>
          </a:xfrm>
        </p:spPr>
        <p:txBody>
          <a:bodyPr>
            <a:normAutofit fontScale="90000"/>
          </a:bodyPr>
          <a:lstStyle/>
          <a:p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066801"/>
            <a:ext cx="6477000" cy="2514599"/>
          </a:xfrm>
        </p:spPr>
        <p:txBody>
          <a:bodyPr/>
          <a:lstStyle/>
          <a:p>
            <a:pPr>
              <a:buNone/>
            </a:pPr>
            <a:r>
              <a:rPr lang="lt-LT" dirty="0" smtClean="0">
                <a:solidFill>
                  <a:srgbClr val="FFFF4F"/>
                </a:solidFill>
              </a:rPr>
              <a:t>Asfalte pavasarį po žiemos dažnai atsiranda duobių todėl, kad...</a:t>
            </a:r>
          </a:p>
          <a:p>
            <a:pPr marL="514350" indent="-514350">
              <a:buFont typeface="+mj-lt"/>
              <a:buAutoNum type="alphaLcParenR"/>
            </a:pPr>
            <a:r>
              <a:rPr lang="lt-LT" dirty="0" smtClean="0">
                <a:solidFill>
                  <a:srgbClr val="FFFF4F"/>
                </a:solidFill>
              </a:rPr>
              <a:t>Po juo buvo likę vandens</a:t>
            </a:r>
          </a:p>
          <a:p>
            <a:pPr marL="514350" indent="-514350">
              <a:buFont typeface="+mj-lt"/>
              <a:buAutoNum type="alphaLcParenR"/>
            </a:pPr>
            <a:r>
              <a:rPr lang="lt-LT" dirty="0" smtClean="0">
                <a:solidFill>
                  <a:srgbClr val="FFFF4F"/>
                </a:solidFill>
              </a:rPr>
              <a:t>Virš jo buvo ledo</a:t>
            </a:r>
          </a:p>
          <a:p>
            <a:pPr marL="514350" indent="-514350">
              <a:buFont typeface="+mj-lt"/>
              <a:buAutoNum type="alphaLcParenR"/>
            </a:pPr>
            <a:r>
              <a:rPr lang="lt-LT" dirty="0" smtClean="0">
                <a:solidFill>
                  <a:srgbClr val="FFFF4F"/>
                </a:solidFill>
              </a:rPr>
              <a:t>Jį labai slėgė mašinų svoris</a:t>
            </a:r>
            <a:endParaRPr lang="en-CA" dirty="0">
              <a:solidFill>
                <a:srgbClr val="FFFF4F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0" y="4267200"/>
            <a:ext cx="6324600" cy="1600200"/>
          </a:xfrm>
        </p:spPr>
        <p:txBody>
          <a:bodyPr/>
          <a:lstStyle/>
          <a:p>
            <a:pPr>
              <a:buNone/>
            </a:pPr>
            <a:r>
              <a:rPr lang="lt-LT" dirty="0" smtClean="0">
                <a:solidFill>
                  <a:srgbClr val="FFFF4F"/>
                </a:solidFill>
              </a:rPr>
              <a:t>Atsakymas:</a:t>
            </a:r>
          </a:p>
          <a:p>
            <a:pPr>
              <a:buNone/>
            </a:pPr>
            <a:r>
              <a:rPr lang="lt-LT" dirty="0" smtClean="0">
                <a:solidFill>
                  <a:srgbClr val="FFFF4F"/>
                </a:solidFill>
              </a:rPr>
              <a:t>a) Po juo buvo ledo</a:t>
            </a:r>
            <a:endParaRPr lang="en-CA" dirty="0">
              <a:solidFill>
                <a:srgbClr val="FFFF4F"/>
              </a:solidFill>
            </a:endParaRPr>
          </a:p>
        </p:txBody>
      </p:sp>
    </p:spTree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rmAutofit fontScale="90000"/>
          </a:bodyPr>
          <a:lstStyle/>
          <a:p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914401"/>
            <a:ext cx="6400800" cy="2895599"/>
          </a:xfrm>
        </p:spPr>
        <p:txBody>
          <a:bodyPr/>
          <a:lstStyle/>
          <a:p>
            <a:pPr>
              <a:buNone/>
            </a:pPr>
            <a:r>
              <a:rPr lang="lt-LT" dirty="0" smtClean="0">
                <a:solidFill>
                  <a:srgbClr val="FFFF4F"/>
                </a:solidFill>
              </a:rPr>
              <a:t>Sušalusio į ledą vandens tankis...</a:t>
            </a:r>
          </a:p>
          <a:p>
            <a:pPr marL="514350" indent="-514350">
              <a:buFont typeface="+mj-lt"/>
              <a:buAutoNum type="alphaLcParenR"/>
            </a:pPr>
            <a:r>
              <a:rPr lang="lt-LT" dirty="0" smtClean="0">
                <a:solidFill>
                  <a:srgbClr val="FFFF4F"/>
                </a:solidFill>
              </a:rPr>
              <a:t>Apie 10% sumažėja</a:t>
            </a:r>
          </a:p>
          <a:p>
            <a:pPr marL="514350" indent="-514350">
              <a:buFont typeface="+mj-lt"/>
              <a:buAutoNum type="alphaLcParenR"/>
            </a:pPr>
            <a:r>
              <a:rPr lang="lt-LT" dirty="0" smtClean="0">
                <a:solidFill>
                  <a:srgbClr val="FFFF4F"/>
                </a:solidFill>
              </a:rPr>
              <a:t>Apie 10% padidėja</a:t>
            </a:r>
          </a:p>
          <a:p>
            <a:pPr marL="514350" indent="-514350">
              <a:buFont typeface="+mj-lt"/>
              <a:buAutoNum type="alphaLcParenR"/>
            </a:pPr>
            <a:r>
              <a:rPr lang="lt-LT" dirty="0" smtClean="0">
                <a:solidFill>
                  <a:srgbClr val="FFFF4F"/>
                </a:solidFill>
              </a:rPr>
              <a:t>Nepakinta</a:t>
            </a:r>
            <a:endParaRPr lang="en-CA" dirty="0">
              <a:solidFill>
                <a:srgbClr val="FFFF4F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0" y="4114800"/>
            <a:ext cx="5867400" cy="1981200"/>
          </a:xfrm>
        </p:spPr>
        <p:txBody>
          <a:bodyPr/>
          <a:lstStyle/>
          <a:p>
            <a:pPr>
              <a:buNone/>
            </a:pPr>
            <a:r>
              <a:rPr lang="lt-LT" dirty="0" smtClean="0">
                <a:solidFill>
                  <a:srgbClr val="FFFF4F"/>
                </a:solidFill>
              </a:rPr>
              <a:t>Atsakymas:</a:t>
            </a:r>
          </a:p>
          <a:p>
            <a:pPr>
              <a:buNone/>
            </a:pPr>
            <a:r>
              <a:rPr lang="lt-LT" dirty="0" smtClean="0">
                <a:solidFill>
                  <a:srgbClr val="FFFF4F"/>
                </a:solidFill>
              </a:rPr>
              <a:t>b) Apie 10% padidėja</a:t>
            </a:r>
            <a:endParaRPr lang="en-CA" dirty="0">
              <a:solidFill>
                <a:srgbClr val="FFFF4F"/>
              </a:solidFill>
            </a:endParaRPr>
          </a:p>
        </p:txBody>
      </p:sp>
    </p:spTree>
  </p:cSld>
  <p:clrMapOvr>
    <a:masterClrMapping/>
  </p:clrMapOvr>
  <p:transition spd="med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84238"/>
          </a:xfrm>
        </p:spPr>
        <p:txBody>
          <a:bodyPr/>
          <a:lstStyle/>
          <a:p>
            <a:r>
              <a:rPr lang="lt-LT" dirty="0" smtClean="0">
                <a:solidFill>
                  <a:srgbClr val="FFC000"/>
                </a:solidFill>
              </a:rPr>
              <a:t>Literatūra</a:t>
            </a:r>
            <a:endParaRPr lang="en-CA" dirty="0">
              <a:solidFill>
                <a:srgbClr val="FFC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38200"/>
            <a:ext cx="9144000" cy="6019800"/>
          </a:xfrm>
        </p:spPr>
        <p:txBody>
          <a:bodyPr/>
          <a:lstStyle/>
          <a:p>
            <a:pPr>
              <a:buClr>
                <a:schemeClr val="accent6">
                  <a:lumMod val="75000"/>
                </a:schemeClr>
              </a:buClr>
              <a:buFont typeface="Wingdings" pitchFamily="2" charset="2"/>
              <a:buChar char="v"/>
            </a:pPr>
            <a:r>
              <a:rPr lang="lt-LT" dirty="0" smtClean="0">
                <a:solidFill>
                  <a:srgbClr val="FFFF4F"/>
                </a:solidFill>
              </a:rPr>
              <a:t> V. Valentavičius Fizika, vadovėlis IX klasei</a:t>
            </a:r>
          </a:p>
          <a:p>
            <a:pPr>
              <a:buClr>
                <a:schemeClr val="accent6">
                  <a:lumMod val="75000"/>
                </a:schemeClr>
              </a:buClr>
              <a:buFont typeface="Wingdings" pitchFamily="2" charset="2"/>
              <a:buChar char="v"/>
            </a:pPr>
            <a:r>
              <a:rPr lang="lt-LT" dirty="0" smtClean="0">
                <a:solidFill>
                  <a:srgbClr val="FFFF4F"/>
                </a:solidFill>
              </a:rPr>
              <a:t> V. Mockus Fizikos žinynas moskleiviams</a:t>
            </a:r>
          </a:p>
          <a:p>
            <a:pPr>
              <a:buClr>
                <a:schemeClr val="accent6">
                  <a:lumMod val="75000"/>
                </a:schemeClr>
              </a:buClr>
              <a:buFont typeface="Wingdings" pitchFamily="2" charset="2"/>
              <a:buChar char="v"/>
            </a:pPr>
            <a:r>
              <a:rPr lang="lt-LT" dirty="0" smtClean="0">
                <a:solidFill>
                  <a:srgbClr val="FFFF4F"/>
                </a:solidFill>
              </a:rPr>
              <a:t>J. Jakutis, V. Šlekienė, J. Blažienė. Fizikos uždavinynas IX klasei</a:t>
            </a:r>
          </a:p>
          <a:p>
            <a:pPr>
              <a:buClr>
                <a:schemeClr val="accent6">
                  <a:lumMod val="75000"/>
                </a:schemeClr>
              </a:buClr>
              <a:buFont typeface="Wingdings" pitchFamily="2" charset="2"/>
              <a:buChar char="v"/>
            </a:pPr>
            <a:endParaRPr lang="en-CA" dirty="0">
              <a:solidFill>
                <a:srgbClr val="FFFF4F"/>
              </a:solidFill>
            </a:endParaRPr>
          </a:p>
        </p:txBody>
      </p:sp>
    </p:spTree>
  </p:cSld>
  <p:clrMapOvr>
    <a:masterClrMapping/>
  </p:clrMapOvr>
  <p:transition spd="med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2059</TotalTime>
  <Words>1534</Words>
  <Application>Microsoft Office PowerPoint</Application>
  <PresentationFormat>Demonstracija ekrane (4:3)</PresentationFormat>
  <Paragraphs>208</Paragraphs>
  <Slides>51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Įdėtosios OLE paslaugos</vt:lpstr>
      </vt:variant>
      <vt:variant>
        <vt:i4>1</vt:i4>
      </vt:variant>
      <vt:variant>
        <vt:lpstr>Skaidrių pavadinimai</vt:lpstr>
      </vt:variant>
      <vt:variant>
        <vt:i4>51</vt:i4>
      </vt:variant>
    </vt:vector>
  </HeadingPairs>
  <TitlesOfParts>
    <vt:vector size="53" baseType="lpstr">
      <vt:lpstr>Office Theme</vt:lpstr>
      <vt:lpstr>Equation</vt:lpstr>
      <vt:lpstr>Lydymasis</vt:lpstr>
      <vt:lpstr>Turinys</vt:lpstr>
      <vt:lpstr>Lydymasis</vt:lpstr>
      <vt:lpstr>PowerPoint pristatymas</vt:lpstr>
      <vt:lpstr>Savitoji lydymosi šiluma</vt:lpstr>
      <vt:lpstr>Savitoji lydymosi šiluma</vt:lpstr>
      <vt:lpstr>Savitoji lydymosi šiluma</vt:lpstr>
      <vt:lpstr>Kai kurių medžiagų savitoji lydymosi šiluma</vt:lpstr>
      <vt:lpstr>Lydymosi šilumos kiekis</vt:lpstr>
      <vt:lpstr>Lydymosi šilumos kiekis</vt:lpstr>
      <vt:lpstr>Paveiksle pavaizduota, kaip tolygiai kaitinamo masės m kūno temperatūra priklauso nuo jam suteikti šilumos kiekio</vt:lpstr>
      <vt:lpstr>Kietėjimas</vt:lpstr>
      <vt:lpstr>PowerPoint pristatymas</vt:lpstr>
      <vt:lpstr>PowerPoint pristatymas</vt:lpstr>
      <vt:lpstr>Tūrio kitimas</vt:lpstr>
      <vt:lpstr>PowerPoint pristatymas</vt:lpstr>
      <vt:lpstr>PowerPoint pristatymas</vt:lpstr>
      <vt:lpstr>Vaško kūno temperatūros stebėjimas jį lydant</vt:lpstr>
      <vt:lpstr>Darbo eiga</vt:lpstr>
      <vt:lpstr>Darbo eiga</vt:lpstr>
      <vt:lpstr>Išvados</vt:lpstr>
      <vt:lpstr>Vazelino kūno temperatūros stebėjimas</vt:lpstr>
      <vt:lpstr>Darbo eiga</vt:lpstr>
      <vt:lpstr>Darbo eiga</vt:lpstr>
      <vt:lpstr>Išvados</vt:lpstr>
      <vt:lpstr>Žvakės tūrio kitimo stebėjimas</vt:lpstr>
      <vt:lpstr>Darbo eiga </vt:lpstr>
      <vt:lpstr>Išvados</vt:lpstr>
      <vt:lpstr>Uždavinių sprendimas</vt:lpstr>
      <vt:lpstr>1 uždavinys</vt:lpstr>
      <vt:lpstr>Sprendimas</vt:lpstr>
      <vt:lpstr>2 uždavinys</vt:lpstr>
      <vt:lpstr>PowerPoint pristatymas</vt:lpstr>
      <vt:lpstr>Sprendimas</vt:lpstr>
      <vt:lpstr>3 uždavinys</vt:lpstr>
      <vt:lpstr>Sprendimas</vt:lpstr>
      <vt:lpstr>4 uždavinys</vt:lpstr>
      <vt:lpstr>PowerPoint pristatymas</vt:lpstr>
      <vt:lpstr>Sprendimas</vt:lpstr>
      <vt:lpstr>Testas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PowerPoint pristatymas</vt:lpstr>
      <vt:lpstr>Literatūra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Lydimasis</dc:title>
  <dc:creator>Gabriele</dc:creator>
  <cp:lastModifiedBy>fizika</cp:lastModifiedBy>
  <cp:revision>71</cp:revision>
  <dcterms:created xsi:type="dcterms:W3CDTF">2006-08-16T00:00:00Z</dcterms:created>
  <dcterms:modified xsi:type="dcterms:W3CDTF">2016-04-05T09:08:54Z</dcterms:modified>
</cp:coreProperties>
</file>