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1"/>
  </p:notesMasterIdLst>
  <p:sldIdLst>
    <p:sldId id="256" r:id="rId2"/>
    <p:sldId id="258" r:id="rId3"/>
    <p:sldId id="279" r:id="rId4"/>
    <p:sldId id="259" r:id="rId5"/>
    <p:sldId id="257" r:id="rId6"/>
    <p:sldId id="334" r:id="rId7"/>
    <p:sldId id="335" r:id="rId8"/>
    <p:sldId id="260" r:id="rId9"/>
    <p:sldId id="261" r:id="rId10"/>
    <p:sldId id="262" r:id="rId11"/>
    <p:sldId id="344" r:id="rId12"/>
    <p:sldId id="266" r:id="rId13"/>
    <p:sldId id="276" r:id="rId14"/>
    <p:sldId id="360" r:id="rId15"/>
    <p:sldId id="363" r:id="rId16"/>
    <p:sldId id="268" r:id="rId17"/>
    <p:sldId id="278" r:id="rId18"/>
    <p:sldId id="342" r:id="rId19"/>
    <p:sldId id="263" r:id="rId20"/>
    <p:sldId id="264" r:id="rId21"/>
    <p:sldId id="340" r:id="rId22"/>
    <p:sldId id="333" r:id="rId23"/>
    <p:sldId id="341" r:id="rId24"/>
    <p:sldId id="336" r:id="rId25"/>
    <p:sldId id="337" r:id="rId26"/>
    <p:sldId id="267" r:id="rId27"/>
    <p:sldId id="269" r:id="rId28"/>
    <p:sldId id="270" r:id="rId29"/>
    <p:sldId id="273" r:id="rId30"/>
    <p:sldId id="271" r:id="rId31"/>
    <p:sldId id="345" r:id="rId32"/>
    <p:sldId id="347" r:id="rId33"/>
    <p:sldId id="272" r:id="rId34"/>
    <p:sldId id="275" r:id="rId35"/>
    <p:sldId id="312" r:id="rId36"/>
    <p:sldId id="354" r:id="rId37"/>
    <p:sldId id="274" r:id="rId38"/>
    <p:sldId id="313" r:id="rId39"/>
    <p:sldId id="348" r:id="rId40"/>
    <p:sldId id="349" r:id="rId41"/>
    <p:sldId id="350" r:id="rId42"/>
    <p:sldId id="351" r:id="rId43"/>
    <p:sldId id="353" r:id="rId44"/>
    <p:sldId id="280" r:id="rId45"/>
    <p:sldId id="281" r:id="rId46"/>
    <p:sldId id="282" r:id="rId47"/>
    <p:sldId id="283" r:id="rId48"/>
    <p:sldId id="284" r:id="rId49"/>
    <p:sldId id="285" r:id="rId50"/>
    <p:sldId id="287" r:id="rId51"/>
    <p:sldId id="286" r:id="rId52"/>
    <p:sldId id="289" r:id="rId53"/>
    <p:sldId id="290" r:id="rId54"/>
    <p:sldId id="358" r:id="rId55"/>
    <p:sldId id="355" r:id="rId56"/>
    <p:sldId id="338" r:id="rId57"/>
    <p:sldId id="291" r:id="rId58"/>
    <p:sldId id="296" r:id="rId59"/>
    <p:sldId id="361" r:id="rId60"/>
    <p:sldId id="292" r:id="rId61"/>
    <p:sldId id="293" r:id="rId62"/>
    <p:sldId id="288" r:id="rId63"/>
    <p:sldId id="294" r:id="rId64"/>
    <p:sldId id="295" r:id="rId65"/>
    <p:sldId id="356" r:id="rId66"/>
    <p:sldId id="364" r:id="rId67"/>
    <p:sldId id="365" r:id="rId68"/>
    <p:sldId id="367" r:id="rId69"/>
    <p:sldId id="371" r:id="rId70"/>
    <p:sldId id="366" r:id="rId71"/>
    <p:sldId id="297" r:id="rId72"/>
    <p:sldId id="298" r:id="rId73"/>
    <p:sldId id="299" r:id="rId74"/>
    <p:sldId id="300" r:id="rId75"/>
    <p:sldId id="301" r:id="rId76"/>
    <p:sldId id="302" r:id="rId77"/>
    <p:sldId id="303" r:id="rId78"/>
    <p:sldId id="304" r:id="rId79"/>
    <p:sldId id="305" r:id="rId80"/>
    <p:sldId id="306" r:id="rId81"/>
    <p:sldId id="307" r:id="rId82"/>
    <p:sldId id="357" r:id="rId83"/>
    <p:sldId id="308" r:id="rId84"/>
    <p:sldId id="309" r:id="rId85"/>
    <p:sldId id="369" r:id="rId86"/>
    <p:sldId id="368" r:id="rId87"/>
    <p:sldId id="370" r:id="rId88"/>
    <p:sldId id="320" r:id="rId89"/>
    <p:sldId id="321" r:id="rId90"/>
    <p:sldId id="322" r:id="rId91"/>
    <p:sldId id="323" r:id="rId92"/>
    <p:sldId id="324" r:id="rId93"/>
    <p:sldId id="325" r:id="rId94"/>
    <p:sldId id="327" r:id="rId95"/>
    <p:sldId id="328" r:id="rId96"/>
    <p:sldId id="329" r:id="rId97"/>
    <p:sldId id="330" r:id="rId98"/>
    <p:sldId id="331" r:id="rId99"/>
    <p:sldId id="332" r:id="rId10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BD"/>
    <a:srgbClr val="CCFFCC"/>
    <a:srgbClr val="CCFFFF"/>
    <a:srgbClr val="FFFFCC"/>
    <a:srgbClr val="FFFF99"/>
    <a:srgbClr val="FDF2E7"/>
    <a:srgbClr val="FEF9F4"/>
    <a:srgbClr val="FDF0E7"/>
    <a:srgbClr val="FEF6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2" autoAdjust="0"/>
    <p:restoredTop sz="98629" autoAdjust="0"/>
  </p:normalViewPr>
  <p:slideViewPr>
    <p:cSldViewPr>
      <p:cViewPr varScale="1">
        <p:scale>
          <a:sx n="105" d="100"/>
          <a:sy n="105" d="100"/>
        </p:scale>
        <p:origin x="52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BEADFE-AFAA-4728-92F4-FECBD91CB30B}" type="doc">
      <dgm:prSet loTypeId="urn:microsoft.com/office/officeart/2005/8/layout/vList2" loCatId="list" qsTypeId="urn:microsoft.com/office/officeart/2005/8/quickstyle/simple2" qsCatId="simple" csTypeId="urn:microsoft.com/office/officeart/2005/8/colors/accent6_5" csCatId="accent6"/>
      <dgm:spPr/>
      <dgm:t>
        <a:bodyPr/>
        <a:lstStyle/>
        <a:p>
          <a:endParaRPr lang="lt-LT"/>
        </a:p>
      </dgm:t>
    </dgm:pt>
    <dgm:pt modelId="{CE9653A5-9989-4149-B0E8-145C5BBC473C}">
      <dgm:prSet/>
      <dgm:spPr/>
      <dgm:t>
        <a:bodyPr/>
        <a:lstStyle/>
        <a:p>
          <a:pPr rtl="0"/>
          <a:r>
            <a:rPr lang="lt-LT" b="1" dirty="0" smtClean="0"/>
            <a:t>Kišeninio žibintuvėlio baterija;</a:t>
          </a:r>
          <a:endParaRPr lang="lt-LT" b="1" dirty="0"/>
        </a:p>
      </dgm:t>
    </dgm:pt>
    <dgm:pt modelId="{26AD1085-FD12-433C-A5C3-CC550B66DA42}" type="parTrans" cxnId="{C361F84E-BF41-4CE2-A455-EDCAB53966DD}">
      <dgm:prSet/>
      <dgm:spPr/>
      <dgm:t>
        <a:bodyPr/>
        <a:lstStyle/>
        <a:p>
          <a:endParaRPr lang="lt-LT" b="1"/>
        </a:p>
      </dgm:t>
    </dgm:pt>
    <dgm:pt modelId="{969F3135-3375-4DF1-A982-B91DE78DCC11}" type="sibTrans" cxnId="{C361F84E-BF41-4CE2-A455-EDCAB53966DD}">
      <dgm:prSet/>
      <dgm:spPr/>
      <dgm:t>
        <a:bodyPr/>
        <a:lstStyle/>
        <a:p>
          <a:endParaRPr lang="lt-LT" b="1"/>
        </a:p>
      </dgm:t>
    </dgm:pt>
    <dgm:pt modelId="{3EF9C624-79D2-459A-905C-377995CD34C1}">
      <dgm:prSet/>
      <dgm:spPr/>
      <dgm:t>
        <a:bodyPr/>
        <a:lstStyle/>
        <a:p>
          <a:pPr rtl="0"/>
          <a:r>
            <a:rPr lang="lt-LT" b="1" smtClean="0"/>
            <a:t>Ampermetras;</a:t>
          </a:r>
          <a:endParaRPr lang="lt-LT" b="1"/>
        </a:p>
      </dgm:t>
    </dgm:pt>
    <dgm:pt modelId="{47AE4F04-6116-4C99-BB4D-80107CF598EE}" type="parTrans" cxnId="{30741D6E-41F7-49A9-9DDF-39CCF2ABD2DA}">
      <dgm:prSet/>
      <dgm:spPr/>
      <dgm:t>
        <a:bodyPr/>
        <a:lstStyle/>
        <a:p>
          <a:endParaRPr lang="lt-LT" b="1"/>
        </a:p>
      </dgm:t>
    </dgm:pt>
    <dgm:pt modelId="{64D93F96-DEED-46DC-AA22-168599E5D8DD}" type="sibTrans" cxnId="{30741D6E-41F7-49A9-9DDF-39CCF2ABD2DA}">
      <dgm:prSet/>
      <dgm:spPr/>
      <dgm:t>
        <a:bodyPr/>
        <a:lstStyle/>
        <a:p>
          <a:endParaRPr lang="lt-LT" b="1"/>
        </a:p>
      </dgm:t>
    </dgm:pt>
    <dgm:pt modelId="{391B45EE-1B9B-48E8-93BD-8CC16766D93B}">
      <dgm:prSet/>
      <dgm:spPr/>
      <dgm:t>
        <a:bodyPr/>
        <a:lstStyle/>
        <a:p>
          <a:pPr rtl="0"/>
          <a:r>
            <a:rPr lang="lt-LT" b="1" smtClean="0"/>
            <a:t>3,5 V lemputė su stoveliu;</a:t>
          </a:r>
          <a:endParaRPr lang="lt-LT" b="1"/>
        </a:p>
      </dgm:t>
    </dgm:pt>
    <dgm:pt modelId="{0EB7B3F7-C394-4556-BD14-92A189B726C7}" type="parTrans" cxnId="{EC679B30-41AC-46A0-BF25-6F7313869113}">
      <dgm:prSet/>
      <dgm:spPr/>
      <dgm:t>
        <a:bodyPr/>
        <a:lstStyle/>
        <a:p>
          <a:endParaRPr lang="lt-LT" b="1"/>
        </a:p>
      </dgm:t>
    </dgm:pt>
    <dgm:pt modelId="{EC8EEFC0-E72E-4712-9DD4-9E16F47F5154}" type="sibTrans" cxnId="{EC679B30-41AC-46A0-BF25-6F7313869113}">
      <dgm:prSet/>
      <dgm:spPr/>
      <dgm:t>
        <a:bodyPr/>
        <a:lstStyle/>
        <a:p>
          <a:endParaRPr lang="lt-LT" b="1"/>
        </a:p>
      </dgm:t>
    </dgm:pt>
    <dgm:pt modelId="{64AF7C0C-0F58-4FB7-BE34-CE6A6C983CFE}">
      <dgm:prSet/>
      <dgm:spPr/>
      <dgm:t>
        <a:bodyPr/>
        <a:lstStyle/>
        <a:p>
          <a:pPr rtl="0"/>
          <a:r>
            <a:rPr lang="lt-LT" b="1" smtClean="0"/>
            <a:t>Jungiklis;</a:t>
          </a:r>
          <a:endParaRPr lang="lt-LT" b="1"/>
        </a:p>
      </dgm:t>
    </dgm:pt>
    <dgm:pt modelId="{C0A34947-597B-4AD1-81A6-705489CA6E64}" type="parTrans" cxnId="{8A2FC40A-169C-4CB5-B504-F5B548248E37}">
      <dgm:prSet/>
      <dgm:spPr/>
      <dgm:t>
        <a:bodyPr/>
        <a:lstStyle/>
        <a:p>
          <a:endParaRPr lang="lt-LT" b="1"/>
        </a:p>
      </dgm:t>
    </dgm:pt>
    <dgm:pt modelId="{93749616-DA93-49EB-A0C4-6584ACEA63B6}" type="sibTrans" cxnId="{8A2FC40A-169C-4CB5-B504-F5B548248E37}">
      <dgm:prSet/>
      <dgm:spPr/>
      <dgm:t>
        <a:bodyPr/>
        <a:lstStyle/>
        <a:p>
          <a:endParaRPr lang="lt-LT" b="1"/>
        </a:p>
      </dgm:t>
    </dgm:pt>
    <dgm:pt modelId="{E0A34FE5-D5D0-4381-88BA-7E27D16241E0}">
      <dgm:prSet/>
      <dgm:spPr/>
      <dgm:t>
        <a:bodyPr/>
        <a:lstStyle/>
        <a:p>
          <a:pPr rtl="0"/>
          <a:r>
            <a:rPr lang="lt-LT" b="1" smtClean="0"/>
            <a:t>Jungiamieji laidai.</a:t>
          </a:r>
          <a:endParaRPr lang="lt-LT" b="1"/>
        </a:p>
      </dgm:t>
    </dgm:pt>
    <dgm:pt modelId="{2238033F-78D2-426B-A54D-0A3D6AD2FBFC}" type="parTrans" cxnId="{8E5C85F4-C8FC-447A-A5B7-9FD56E3A1EBD}">
      <dgm:prSet/>
      <dgm:spPr/>
      <dgm:t>
        <a:bodyPr/>
        <a:lstStyle/>
        <a:p>
          <a:endParaRPr lang="lt-LT" b="1"/>
        </a:p>
      </dgm:t>
    </dgm:pt>
    <dgm:pt modelId="{3155E009-3E78-4D96-886C-8E4A4963878E}" type="sibTrans" cxnId="{8E5C85F4-C8FC-447A-A5B7-9FD56E3A1EBD}">
      <dgm:prSet/>
      <dgm:spPr/>
      <dgm:t>
        <a:bodyPr/>
        <a:lstStyle/>
        <a:p>
          <a:endParaRPr lang="lt-LT" b="1"/>
        </a:p>
      </dgm:t>
    </dgm:pt>
    <dgm:pt modelId="{434366E3-DDDA-4C25-90E5-22D1007A4F2E}" type="pres">
      <dgm:prSet presAssocID="{4FBEADFE-AFAA-4728-92F4-FECBD91CB30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5220479-7A66-4639-BC34-5A92DF22F400}" type="pres">
      <dgm:prSet presAssocID="{CE9653A5-9989-4149-B0E8-145C5BBC473C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F127B3-B277-4D82-BFF5-DC9B9988D77A}" type="pres">
      <dgm:prSet presAssocID="{969F3135-3375-4DF1-A982-B91DE78DCC11}" presName="spacer" presStyleCnt="0"/>
      <dgm:spPr/>
    </dgm:pt>
    <dgm:pt modelId="{2143B59D-DD73-4B48-9AE0-3907FB68EE9B}" type="pres">
      <dgm:prSet presAssocID="{3EF9C624-79D2-459A-905C-377995CD34C1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604B83-9846-4EBF-9718-BF233A7979D2}" type="pres">
      <dgm:prSet presAssocID="{64D93F96-DEED-46DC-AA22-168599E5D8DD}" presName="spacer" presStyleCnt="0"/>
      <dgm:spPr/>
    </dgm:pt>
    <dgm:pt modelId="{3D4BA693-1FA5-4E1D-8FB6-3D4A65243741}" type="pres">
      <dgm:prSet presAssocID="{391B45EE-1B9B-48E8-93BD-8CC16766D93B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12022B-D737-477D-A430-055C43A77ADD}" type="pres">
      <dgm:prSet presAssocID="{EC8EEFC0-E72E-4712-9DD4-9E16F47F5154}" presName="spacer" presStyleCnt="0"/>
      <dgm:spPr/>
    </dgm:pt>
    <dgm:pt modelId="{2C0F57C8-8237-4361-8304-C187E2D33C49}" type="pres">
      <dgm:prSet presAssocID="{64AF7C0C-0F58-4FB7-BE34-CE6A6C983CFE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21FB9A-FF90-4B10-8F80-08068D7DD67E}" type="pres">
      <dgm:prSet presAssocID="{93749616-DA93-49EB-A0C4-6584ACEA63B6}" presName="spacer" presStyleCnt="0"/>
      <dgm:spPr/>
    </dgm:pt>
    <dgm:pt modelId="{152D5375-273D-4049-B92A-92DF2F8AEDC2}" type="pres">
      <dgm:prSet presAssocID="{E0A34FE5-D5D0-4381-88BA-7E27D16241E0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361F84E-BF41-4CE2-A455-EDCAB53966DD}" srcId="{4FBEADFE-AFAA-4728-92F4-FECBD91CB30B}" destId="{CE9653A5-9989-4149-B0E8-145C5BBC473C}" srcOrd="0" destOrd="0" parTransId="{26AD1085-FD12-433C-A5C3-CC550B66DA42}" sibTransId="{969F3135-3375-4DF1-A982-B91DE78DCC11}"/>
    <dgm:cxn modelId="{30741D6E-41F7-49A9-9DDF-39CCF2ABD2DA}" srcId="{4FBEADFE-AFAA-4728-92F4-FECBD91CB30B}" destId="{3EF9C624-79D2-459A-905C-377995CD34C1}" srcOrd="1" destOrd="0" parTransId="{47AE4F04-6116-4C99-BB4D-80107CF598EE}" sibTransId="{64D93F96-DEED-46DC-AA22-168599E5D8DD}"/>
    <dgm:cxn modelId="{019C66EE-6ED0-4670-852C-11958C7B0D0A}" type="presOf" srcId="{64AF7C0C-0F58-4FB7-BE34-CE6A6C983CFE}" destId="{2C0F57C8-8237-4361-8304-C187E2D33C49}" srcOrd="0" destOrd="0" presId="urn:microsoft.com/office/officeart/2005/8/layout/vList2"/>
    <dgm:cxn modelId="{82962ECE-0DF1-4DEE-8EA0-5C05769B1652}" type="presOf" srcId="{4FBEADFE-AFAA-4728-92F4-FECBD91CB30B}" destId="{434366E3-DDDA-4C25-90E5-22D1007A4F2E}" srcOrd="0" destOrd="0" presId="urn:microsoft.com/office/officeart/2005/8/layout/vList2"/>
    <dgm:cxn modelId="{DD2B327D-3AD2-43C4-ABEF-AE144BB81C96}" type="presOf" srcId="{391B45EE-1B9B-48E8-93BD-8CC16766D93B}" destId="{3D4BA693-1FA5-4E1D-8FB6-3D4A65243741}" srcOrd="0" destOrd="0" presId="urn:microsoft.com/office/officeart/2005/8/layout/vList2"/>
    <dgm:cxn modelId="{EC679B30-41AC-46A0-BF25-6F7313869113}" srcId="{4FBEADFE-AFAA-4728-92F4-FECBD91CB30B}" destId="{391B45EE-1B9B-48E8-93BD-8CC16766D93B}" srcOrd="2" destOrd="0" parTransId="{0EB7B3F7-C394-4556-BD14-92A189B726C7}" sibTransId="{EC8EEFC0-E72E-4712-9DD4-9E16F47F5154}"/>
    <dgm:cxn modelId="{5FED1A69-9017-4449-9B08-F7A8200C77EA}" type="presOf" srcId="{CE9653A5-9989-4149-B0E8-145C5BBC473C}" destId="{25220479-7A66-4639-BC34-5A92DF22F400}" srcOrd="0" destOrd="0" presId="urn:microsoft.com/office/officeart/2005/8/layout/vList2"/>
    <dgm:cxn modelId="{8E5C85F4-C8FC-447A-A5B7-9FD56E3A1EBD}" srcId="{4FBEADFE-AFAA-4728-92F4-FECBD91CB30B}" destId="{E0A34FE5-D5D0-4381-88BA-7E27D16241E0}" srcOrd="4" destOrd="0" parTransId="{2238033F-78D2-426B-A54D-0A3D6AD2FBFC}" sibTransId="{3155E009-3E78-4D96-886C-8E4A4963878E}"/>
    <dgm:cxn modelId="{CA75A5D9-5F45-48A5-A607-19089F2E67E4}" type="presOf" srcId="{3EF9C624-79D2-459A-905C-377995CD34C1}" destId="{2143B59D-DD73-4B48-9AE0-3907FB68EE9B}" srcOrd="0" destOrd="0" presId="urn:microsoft.com/office/officeart/2005/8/layout/vList2"/>
    <dgm:cxn modelId="{8A2FC40A-169C-4CB5-B504-F5B548248E37}" srcId="{4FBEADFE-AFAA-4728-92F4-FECBD91CB30B}" destId="{64AF7C0C-0F58-4FB7-BE34-CE6A6C983CFE}" srcOrd="3" destOrd="0" parTransId="{C0A34947-597B-4AD1-81A6-705489CA6E64}" sibTransId="{93749616-DA93-49EB-A0C4-6584ACEA63B6}"/>
    <dgm:cxn modelId="{A257BC48-812E-498F-94F6-BFF31A7AC47F}" type="presOf" srcId="{E0A34FE5-D5D0-4381-88BA-7E27D16241E0}" destId="{152D5375-273D-4049-B92A-92DF2F8AEDC2}" srcOrd="0" destOrd="0" presId="urn:microsoft.com/office/officeart/2005/8/layout/vList2"/>
    <dgm:cxn modelId="{4BEE3005-2EFA-45A2-B155-E27135883EF5}" type="presParOf" srcId="{434366E3-DDDA-4C25-90E5-22D1007A4F2E}" destId="{25220479-7A66-4639-BC34-5A92DF22F400}" srcOrd="0" destOrd="0" presId="urn:microsoft.com/office/officeart/2005/8/layout/vList2"/>
    <dgm:cxn modelId="{6446BC52-66A8-4C09-A4B6-364924585519}" type="presParOf" srcId="{434366E3-DDDA-4C25-90E5-22D1007A4F2E}" destId="{86F127B3-B277-4D82-BFF5-DC9B9988D77A}" srcOrd="1" destOrd="0" presId="urn:microsoft.com/office/officeart/2005/8/layout/vList2"/>
    <dgm:cxn modelId="{D1AD468A-1337-41C2-BE86-3351B06883E8}" type="presParOf" srcId="{434366E3-DDDA-4C25-90E5-22D1007A4F2E}" destId="{2143B59D-DD73-4B48-9AE0-3907FB68EE9B}" srcOrd="2" destOrd="0" presId="urn:microsoft.com/office/officeart/2005/8/layout/vList2"/>
    <dgm:cxn modelId="{0B638815-A6DA-40C4-B003-963D06C1C64C}" type="presParOf" srcId="{434366E3-DDDA-4C25-90E5-22D1007A4F2E}" destId="{A7604B83-9846-4EBF-9718-BF233A7979D2}" srcOrd="3" destOrd="0" presId="urn:microsoft.com/office/officeart/2005/8/layout/vList2"/>
    <dgm:cxn modelId="{256BA420-DC83-4FC2-97EA-CB7DEAEFF577}" type="presParOf" srcId="{434366E3-DDDA-4C25-90E5-22D1007A4F2E}" destId="{3D4BA693-1FA5-4E1D-8FB6-3D4A65243741}" srcOrd="4" destOrd="0" presId="urn:microsoft.com/office/officeart/2005/8/layout/vList2"/>
    <dgm:cxn modelId="{42DB4681-ACD8-49DE-B9F7-5E21A9438484}" type="presParOf" srcId="{434366E3-DDDA-4C25-90E5-22D1007A4F2E}" destId="{1B12022B-D737-477D-A430-055C43A77ADD}" srcOrd="5" destOrd="0" presId="urn:microsoft.com/office/officeart/2005/8/layout/vList2"/>
    <dgm:cxn modelId="{30B075D2-BDC6-4E04-BAC8-E09E833CDFC9}" type="presParOf" srcId="{434366E3-DDDA-4C25-90E5-22D1007A4F2E}" destId="{2C0F57C8-8237-4361-8304-C187E2D33C49}" srcOrd="6" destOrd="0" presId="urn:microsoft.com/office/officeart/2005/8/layout/vList2"/>
    <dgm:cxn modelId="{110FBACB-901B-47B5-A71C-E3124046C1C4}" type="presParOf" srcId="{434366E3-DDDA-4C25-90E5-22D1007A4F2E}" destId="{9521FB9A-FF90-4B10-8F80-08068D7DD67E}" srcOrd="7" destOrd="0" presId="urn:microsoft.com/office/officeart/2005/8/layout/vList2"/>
    <dgm:cxn modelId="{4A5EDFAA-4194-4D41-B390-EA7B16B96E50}" type="presParOf" srcId="{434366E3-DDDA-4C25-90E5-22D1007A4F2E}" destId="{152D5375-273D-4049-B92A-92DF2F8AEDC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DCF270-F61C-4175-8F6D-C3736F7D2444}" type="doc">
      <dgm:prSet loTypeId="urn:microsoft.com/office/officeart/2005/8/layout/vList2" loCatId="list" qsTypeId="urn:microsoft.com/office/officeart/2005/8/quickstyle/simple2" qsCatId="simple" csTypeId="urn:microsoft.com/office/officeart/2005/8/colors/accent6_5" csCatId="accent6"/>
      <dgm:spPr/>
      <dgm:t>
        <a:bodyPr/>
        <a:lstStyle/>
        <a:p>
          <a:endParaRPr lang="lt-LT"/>
        </a:p>
      </dgm:t>
    </dgm:pt>
    <dgm:pt modelId="{94C61857-F6A5-43E2-910F-428962ABA0D2}">
      <dgm:prSet/>
      <dgm:spPr/>
      <dgm:t>
        <a:bodyPr/>
        <a:lstStyle/>
        <a:p>
          <a:pPr rtl="0"/>
          <a:r>
            <a:rPr lang="lt-LT" b="1" dirty="0" smtClean="0"/>
            <a:t>Kišeninio žibintuvėlio baterija;</a:t>
          </a:r>
          <a:endParaRPr lang="lt-LT" b="1" dirty="0"/>
        </a:p>
      </dgm:t>
    </dgm:pt>
    <dgm:pt modelId="{EB63F7C7-8162-413C-B3A4-9F64A93FA111}" type="parTrans" cxnId="{03C93FF4-8A72-4901-B51B-F49152C359D6}">
      <dgm:prSet/>
      <dgm:spPr/>
      <dgm:t>
        <a:bodyPr/>
        <a:lstStyle/>
        <a:p>
          <a:endParaRPr lang="lt-LT"/>
        </a:p>
      </dgm:t>
    </dgm:pt>
    <dgm:pt modelId="{622A3886-1C34-4C69-9564-49C6A0340B99}" type="sibTrans" cxnId="{03C93FF4-8A72-4901-B51B-F49152C359D6}">
      <dgm:prSet/>
      <dgm:spPr/>
      <dgm:t>
        <a:bodyPr/>
        <a:lstStyle/>
        <a:p>
          <a:endParaRPr lang="lt-LT"/>
        </a:p>
      </dgm:t>
    </dgm:pt>
    <dgm:pt modelId="{359991D0-365B-4F68-A1A9-85A562A54BA4}">
      <dgm:prSet/>
      <dgm:spPr/>
      <dgm:t>
        <a:bodyPr/>
        <a:lstStyle/>
        <a:p>
          <a:pPr rtl="0"/>
          <a:r>
            <a:rPr lang="lt-LT" b="1" dirty="0" smtClean="0"/>
            <a:t>Trijų vielinių rezistorių rinkinys;</a:t>
          </a:r>
          <a:endParaRPr lang="lt-LT" b="1" dirty="0"/>
        </a:p>
      </dgm:t>
    </dgm:pt>
    <dgm:pt modelId="{81EE3A80-4B98-4D01-B175-B8A20E14FB89}" type="parTrans" cxnId="{258CF1FF-76E4-44DB-903F-66C91DA2C2D9}">
      <dgm:prSet/>
      <dgm:spPr/>
      <dgm:t>
        <a:bodyPr/>
        <a:lstStyle/>
        <a:p>
          <a:endParaRPr lang="lt-LT"/>
        </a:p>
      </dgm:t>
    </dgm:pt>
    <dgm:pt modelId="{1623DBF8-4289-42FB-B485-A1968E15BCD8}" type="sibTrans" cxnId="{258CF1FF-76E4-44DB-903F-66C91DA2C2D9}">
      <dgm:prSet/>
      <dgm:spPr/>
      <dgm:t>
        <a:bodyPr/>
        <a:lstStyle/>
        <a:p>
          <a:endParaRPr lang="lt-LT"/>
        </a:p>
      </dgm:t>
    </dgm:pt>
    <dgm:pt modelId="{A62D286E-E814-4526-A3FA-C3163D546436}">
      <dgm:prSet/>
      <dgm:spPr/>
      <dgm:t>
        <a:bodyPr/>
        <a:lstStyle/>
        <a:p>
          <a:pPr rtl="0"/>
          <a:r>
            <a:rPr lang="lt-LT" b="1" dirty="0" smtClean="0"/>
            <a:t>Ampermetras;</a:t>
          </a:r>
          <a:endParaRPr lang="lt-LT" b="1" dirty="0"/>
        </a:p>
      </dgm:t>
    </dgm:pt>
    <dgm:pt modelId="{C19677E0-4C8F-4286-BE5D-C59DE5FFC50E}" type="parTrans" cxnId="{93BCBE84-A4F8-43B9-8993-247130CA9E6C}">
      <dgm:prSet/>
      <dgm:spPr/>
      <dgm:t>
        <a:bodyPr/>
        <a:lstStyle/>
        <a:p>
          <a:endParaRPr lang="lt-LT"/>
        </a:p>
      </dgm:t>
    </dgm:pt>
    <dgm:pt modelId="{A8344CC2-C66C-4653-8C6B-EA8573189DAF}" type="sibTrans" cxnId="{93BCBE84-A4F8-43B9-8993-247130CA9E6C}">
      <dgm:prSet/>
      <dgm:spPr/>
      <dgm:t>
        <a:bodyPr/>
        <a:lstStyle/>
        <a:p>
          <a:endParaRPr lang="lt-LT"/>
        </a:p>
      </dgm:t>
    </dgm:pt>
    <dgm:pt modelId="{7C99D3E9-0250-49DA-ACBA-88007CFC26F4}">
      <dgm:prSet/>
      <dgm:spPr/>
      <dgm:t>
        <a:bodyPr/>
        <a:lstStyle/>
        <a:p>
          <a:pPr rtl="0"/>
          <a:r>
            <a:rPr lang="lt-LT" b="1" dirty="0" smtClean="0"/>
            <a:t>Voltmetras;</a:t>
          </a:r>
          <a:endParaRPr lang="lt-LT" b="1" dirty="0"/>
        </a:p>
      </dgm:t>
    </dgm:pt>
    <dgm:pt modelId="{1FBFDC90-4296-4A7E-BB54-088FEC7DC048}" type="parTrans" cxnId="{B15D911C-FD13-4EB6-A581-88CF45438B1E}">
      <dgm:prSet/>
      <dgm:spPr/>
      <dgm:t>
        <a:bodyPr/>
        <a:lstStyle/>
        <a:p>
          <a:endParaRPr lang="lt-LT"/>
        </a:p>
      </dgm:t>
    </dgm:pt>
    <dgm:pt modelId="{84160648-C185-4597-A771-8DE04613A8A8}" type="sibTrans" cxnId="{B15D911C-FD13-4EB6-A581-88CF45438B1E}">
      <dgm:prSet/>
      <dgm:spPr/>
      <dgm:t>
        <a:bodyPr/>
        <a:lstStyle/>
        <a:p>
          <a:endParaRPr lang="lt-LT"/>
        </a:p>
      </dgm:t>
    </dgm:pt>
    <dgm:pt modelId="{EE5C1010-9285-4B9C-B371-27C000773748}">
      <dgm:prSet/>
      <dgm:spPr/>
      <dgm:t>
        <a:bodyPr/>
        <a:lstStyle/>
        <a:p>
          <a:pPr rtl="0"/>
          <a:r>
            <a:rPr lang="lt-LT" b="1" dirty="0" smtClean="0"/>
            <a:t>Jungiklis;</a:t>
          </a:r>
          <a:endParaRPr lang="lt-LT" b="1" dirty="0"/>
        </a:p>
      </dgm:t>
    </dgm:pt>
    <dgm:pt modelId="{9BDF9EC6-4FC4-4807-8295-9FA24A6B1B73}" type="parTrans" cxnId="{3E410817-C0F1-408F-92FD-51F59756FEC7}">
      <dgm:prSet/>
      <dgm:spPr/>
      <dgm:t>
        <a:bodyPr/>
        <a:lstStyle/>
        <a:p>
          <a:endParaRPr lang="lt-LT"/>
        </a:p>
      </dgm:t>
    </dgm:pt>
    <dgm:pt modelId="{9C9146AA-8DB2-42AD-88BB-356456966AF1}" type="sibTrans" cxnId="{3E410817-C0F1-408F-92FD-51F59756FEC7}">
      <dgm:prSet/>
      <dgm:spPr/>
      <dgm:t>
        <a:bodyPr/>
        <a:lstStyle/>
        <a:p>
          <a:endParaRPr lang="lt-LT"/>
        </a:p>
      </dgm:t>
    </dgm:pt>
    <dgm:pt modelId="{2DC000F6-A477-43CE-943B-4678B91756B7}">
      <dgm:prSet/>
      <dgm:spPr/>
      <dgm:t>
        <a:bodyPr/>
        <a:lstStyle/>
        <a:p>
          <a:pPr rtl="0"/>
          <a:r>
            <a:rPr lang="lt-LT" b="1" dirty="0" smtClean="0"/>
            <a:t>Šliaužiklinis reostatas;</a:t>
          </a:r>
          <a:endParaRPr lang="lt-LT" b="1" dirty="0"/>
        </a:p>
      </dgm:t>
    </dgm:pt>
    <dgm:pt modelId="{68A757FA-B5C8-4719-AC69-F18B25FE2D97}" type="parTrans" cxnId="{F417D063-C32F-4AEA-B9E6-F964994B7608}">
      <dgm:prSet/>
      <dgm:spPr/>
      <dgm:t>
        <a:bodyPr/>
        <a:lstStyle/>
        <a:p>
          <a:endParaRPr lang="lt-LT"/>
        </a:p>
      </dgm:t>
    </dgm:pt>
    <dgm:pt modelId="{9E45B232-D2D6-432D-9614-9F5EA3CB2651}" type="sibTrans" cxnId="{F417D063-C32F-4AEA-B9E6-F964994B7608}">
      <dgm:prSet/>
      <dgm:spPr/>
      <dgm:t>
        <a:bodyPr/>
        <a:lstStyle/>
        <a:p>
          <a:endParaRPr lang="lt-LT"/>
        </a:p>
      </dgm:t>
    </dgm:pt>
    <dgm:pt modelId="{AFDA231C-7445-4158-BD85-51F9249E5B91}">
      <dgm:prSet/>
      <dgm:spPr/>
      <dgm:t>
        <a:bodyPr/>
        <a:lstStyle/>
        <a:p>
          <a:pPr rtl="0"/>
          <a:r>
            <a:rPr lang="lt-LT" b="1" dirty="0" smtClean="0"/>
            <a:t>Jungiamieji laidai.</a:t>
          </a:r>
          <a:endParaRPr lang="lt-LT" b="1" dirty="0"/>
        </a:p>
      </dgm:t>
    </dgm:pt>
    <dgm:pt modelId="{21FBF901-E1C2-48BB-AE05-56619B089790}" type="parTrans" cxnId="{F1367CDE-FC36-4FA5-B810-F2586299BA1D}">
      <dgm:prSet/>
      <dgm:spPr/>
      <dgm:t>
        <a:bodyPr/>
        <a:lstStyle/>
        <a:p>
          <a:endParaRPr lang="lt-LT"/>
        </a:p>
      </dgm:t>
    </dgm:pt>
    <dgm:pt modelId="{74CF0C29-302A-440D-8939-200FE400AC80}" type="sibTrans" cxnId="{F1367CDE-FC36-4FA5-B810-F2586299BA1D}">
      <dgm:prSet/>
      <dgm:spPr/>
      <dgm:t>
        <a:bodyPr/>
        <a:lstStyle/>
        <a:p>
          <a:endParaRPr lang="lt-LT"/>
        </a:p>
      </dgm:t>
    </dgm:pt>
    <dgm:pt modelId="{3C48C459-A7FC-4AB2-93CC-382E73F70FC9}" type="pres">
      <dgm:prSet presAssocID="{4ADCF270-F61C-4175-8F6D-C3736F7D244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E6014EE-0707-4AFD-AC36-B3BFB4455EE8}" type="pres">
      <dgm:prSet presAssocID="{94C61857-F6A5-43E2-910F-428962ABA0D2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55FC71-EE37-4B9C-8977-C8614649FC52}" type="pres">
      <dgm:prSet presAssocID="{622A3886-1C34-4C69-9564-49C6A0340B99}" presName="spacer" presStyleCnt="0"/>
      <dgm:spPr/>
    </dgm:pt>
    <dgm:pt modelId="{F115B1CE-5D3A-4EA3-91DE-573345754650}" type="pres">
      <dgm:prSet presAssocID="{359991D0-365B-4F68-A1A9-85A562A54BA4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500BF0-C9FC-4AF2-8D66-4A1CE187486D}" type="pres">
      <dgm:prSet presAssocID="{1623DBF8-4289-42FB-B485-A1968E15BCD8}" presName="spacer" presStyleCnt="0"/>
      <dgm:spPr/>
    </dgm:pt>
    <dgm:pt modelId="{6B6D3A16-7D4F-4EBF-89BA-639FB3AA6D86}" type="pres">
      <dgm:prSet presAssocID="{A62D286E-E814-4526-A3FA-C3163D546436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B6274A-5553-4B40-B4E6-0849E5178E32}" type="pres">
      <dgm:prSet presAssocID="{A8344CC2-C66C-4653-8C6B-EA8573189DAF}" presName="spacer" presStyleCnt="0"/>
      <dgm:spPr/>
    </dgm:pt>
    <dgm:pt modelId="{979F5AA6-90CC-4032-AB76-548A166798CB}" type="pres">
      <dgm:prSet presAssocID="{7C99D3E9-0250-49DA-ACBA-88007CFC26F4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835E75-E828-4186-BD20-91360AA4F9E2}" type="pres">
      <dgm:prSet presAssocID="{84160648-C185-4597-A771-8DE04613A8A8}" presName="spacer" presStyleCnt="0"/>
      <dgm:spPr/>
    </dgm:pt>
    <dgm:pt modelId="{88A57B92-A6D3-4130-9A1A-6E603661FE24}" type="pres">
      <dgm:prSet presAssocID="{EE5C1010-9285-4B9C-B371-27C000773748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AB33AA-5552-4717-9AE8-6E8161C6D7E5}" type="pres">
      <dgm:prSet presAssocID="{9C9146AA-8DB2-42AD-88BB-356456966AF1}" presName="spacer" presStyleCnt="0"/>
      <dgm:spPr/>
    </dgm:pt>
    <dgm:pt modelId="{71AC2B30-9C0B-4EBF-9757-903A1180C078}" type="pres">
      <dgm:prSet presAssocID="{2DC000F6-A477-43CE-943B-4678B91756B7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90BD78-CC8B-4F0D-967D-9702750ACA6E}" type="pres">
      <dgm:prSet presAssocID="{9E45B232-D2D6-432D-9614-9F5EA3CB2651}" presName="spacer" presStyleCnt="0"/>
      <dgm:spPr/>
    </dgm:pt>
    <dgm:pt modelId="{8BEA270F-2470-4474-A223-6408E52D723F}" type="pres">
      <dgm:prSet presAssocID="{AFDA231C-7445-4158-BD85-51F9249E5B91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A9072CE-4C9F-451B-96B5-101E70040A8B}" type="presOf" srcId="{359991D0-365B-4F68-A1A9-85A562A54BA4}" destId="{F115B1CE-5D3A-4EA3-91DE-573345754650}" srcOrd="0" destOrd="0" presId="urn:microsoft.com/office/officeart/2005/8/layout/vList2"/>
    <dgm:cxn modelId="{06B6CAC8-3824-42B6-8822-52BF9E45ACF1}" type="presOf" srcId="{4ADCF270-F61C-4175-8F6D-C3736F7D2444}" destId="{3C48C459-A7FC-4AB2-93CC-382E73F70FC9}" srcOrd="0" destOrd="0" presId="urn:microsoft.com/office/officeart/2005/8/layout/vList2"/>
    <dgm:cxn modelId="{BBC030ED-92C4-4794-9F07-6E7C18CADA75}" type="presOf" srcId="{EE5C1010-9285-4B9C-B371-27C000773748}" destId="{88A57B92-A6D3-4130-9A1A-6E603661FE24}" srcOrd="0" destOrd="0" presId="urn:microsoft.com/office/officeart/2005/8/layout/vList2"/>
    <dgm:cxn modelId="{93BCBE84-A4F8-43B9-8993-247130CA9E6C}" srcId="{4ADCF270-F61C-4175-8F6D-C3736F7D2444}" destId="{A62D286E-E814-4526-A3FA-C3163D546436}" srcOrd="2" destOrd="0" parTransId="{C19677E0-4C8F-4286-BE5D-C59DE5FFC50E}" sibTransId="{A8344CC2-C66C-4653-8C6B-EA8573189DAF}"/>
    <dgm:cxn modelId="{3BCE3CAB-A45B-438D-9101-E3AECEB390F8}" type="presOf" srcId="{94C61857-F6A5-43E2-910F-428962ABA0D2}" destId="{3E6014EE-0707-4AFD-AC36-B3BFB4455EE8}" srcOrd="0" destOrd="0" presId="urn:microsoft.com/office/officeart/2005/8/layout/vList2"/>
    <dgm:cxn modelId="{F417D063-C32F-4AEA-B9E6-F964994B7608}" srcId="{4ADCF270-F61C-4175-8F6D-C3736F7D2444}" destId="{2DC000F6-A477-43CE-943B-4678B91756B7}" srcOrd="5" destOrd="0" parTransId="{68A757FA-B5C8-4719-AC69-F18B25FE2D97}" sibTransId="{9E45B232-D2D6-432D-9614-9F5EA3CB2651}"/>
    <dgm:cxn modelId="{1F1308CF-78C1-41D1-91D7-78A66AABCB65}" type="presOf" srcId="{AFDA231C-7445-4158-BD85-51F9249E5B91}" destId="{8BEA270F-2470-4474-A223-6408E52D723F}" srcOrd="0" destOrd="0" presId="urn:microsoft.com/office/officeart/2005/8/layout/vList2"/>
    <dgm:cxn modelId="{F1367CDE-FC36-4FA5-B810-F2586299BA1D}" srcId="{4ADCF270-F61C-4175-8F6D-C3736F7D2444}" destId="{AFDA231C-7445-4158-BD85-51F9249E5B91}" srcOrd="6" destOrd="0" parTransId="{21FBF901-E1C2-48BB-AE05-56619B089790}" sibTransId="{74CF0C29-302A-440D-8939-200FE400AC80}"/>
    <dgm:cxn modelId="{B15D911C-FD13-4EB6-A581-88CF45438B1E}" srcId="{4ADCF270-F61C-4175-8F6D-C3736F7D2444}" destId="{7C99D3E9-0250-49DA-ACBA-88007CFC26F4}" srcOrd="3" destOrd="0" parTransId="{1FBFDC90-4296-4A7E-BB54-088FEC7DC048}" sibTransId="{84160648-C185-4597-A771-8DE04613A8A8}"/>
    <dgm:cxn modelId="{3E410817-C0F1-408F-92FD-51F59756FEC7}" srcId="{4ADCF270-F61C-4175-8F6D-C3736F7D2444}" destId="{EE5C1010-9285-4B9C-B371-27C000773748}" srcOrd="4" destOrd="0" parTransId="{9BDF9EC6-4FC4-4807-8295-9FA24A6B1B73}" sibTransId="{9C9146AA-8DB2-42AD-88BB-356456966AF1}"/>
    <dgm:cxn modelId="{C39D86F7-85FC-4645-A146-EAC24EC3FE63}" type="presOf" srcId="{2DC000F6-A477-43CE-943B-4678B91756B7}" destId="{71AC2B30-9C0B-4EBF-9757-903A1180C078}" srcOrd="0" destOrd="0" presId="urn:microsoft.com/office/officeart/2005/8/layout/vList2"/>
    <dgm:cxn modelId="{258CF1FF-76E4-44DB-903F-66C91DA2C2D9}" srcId="{4ADCF270-F61C-4175-8F6D-C3736F7D2444}" destId="{359991D0-365B-4F68-A1A9-85A562A54BA4}" srcOrd="1" destOrd="0" parTransId="{81EE3A80-4B98-4D01-B175-B8A20E14FB89}" sibTransId="{1623DBF8-4289-42FB-B485-A1968E15BCD8}"/>
    <dgm:cxn modelId="{7FDAD531-3C32-4650-AB0A-B8C523893E23}" type="presOf" srcId="{A62D286E-E814-4526-A3FA-C3163D546436}" destId="{6B6D3A16-7D4F-4EBF-89BA-639FB3AA6D86}" srcOrd="0" destOrd="0" presId="urn:microsoft.com/office/officeart/2005/8/layout/vList2"/>
    <dgm:cxn modelId="{03C93FF4-8A72-4901-B51B-F49152C359D6}" srcId="{4ADCF270-F61C-4175-8F6D-C3736F7D2444}" destId="{94C61857-F6A5-43E2-910F-428962ABA0D2}" srcOrd="0" destOrd="0" parTransId="{EB63F7C7-8162-413C-B3A4-9F64A93FA111}" sibTransId="{622A3886-1C34-4C69-9564-49C6A0340B99}"/>
    <dgm:cxn modelId="{429AC75D-DF32-4D9A-89AA-86CDD828C0A6}" type="presOf" srcId="{7C99D3E9-0250-49DA-ACBA-88007CFC26F4}" destId="{979F5AA6-90CC-4032-AB76-548A166798CB}" srcOrd="0" destOrd="0" presId="urn:microsoft.com/office/officeart/2005/8/layout/vList2"/>
    <dgm:cxn modelId="{4FC44E84-57E0-4474-8FC6-1F684905860D}" type="presParOf" srcId="{3C48C459-A7FC-4AB2-93CC-382E73F70FC9}" destId="{3E6014EE-0707-4AFD-AC36-B3BFB4455EE8}" srcOrd="0" destOrd="0" presId="urn:microsoft.com/office/officeart/2005/8/layout/vList2"/>
    <dgm:cxn modelId="{B3669A5E-61CD-41F6-A8FD-DA286B67D7FD}" type="presParOf" srcId="{3C48C459-A7FC-4AB2-93CC-382E73F70FC9}" destId="{0355FC71-EE37-4B9C-8977-C8614649FC52}" srcOrd="1" destOrd="0" presId="urn:microsoft.com/office/officeart/2005/8/layout/vList2"/>
    <dgm:cxn modelId="{AE44B38E-DF09-43DA-B2B3-BA0AA037E2D0}" type="presParOf" srcId="{3C48C459-A7FC-4AB2-93CC-382E73F70FC9}" destId="{F115B1CE-5D3A-4EA3-91DE-573345754650}" srcOrd="2" destOrd="0" presId="urn:microsoft.com/office/officeart/2005/8/layout/vList2"/>
    <dgm:cxn modelId="{CCC4FA00-43CE-4B56-903A-6188D373130A}" type="presParOf" srcId="{3C48C459-A7FC-4AB2-93CC-382E73F70FC9}" destId="{82500BF0-C9FC-4AF2-8D66-4A1CE187486D}" srcOrd="3" destOrd="0" presId="urn:microsoft.com/office/officeart/2005/8/layout/vList2"/>
    <dgm:cxn modelId="{F2B4C58B-B236-4974-AEAA-55DD8C8EC9ED}" type="presParOf" srcId="{3C48C459-A7FC-4AB2-93CC-382E73F70FC9}" destId="{6B6D3A16-7D4F-4EBF-89BA-639FB3AA6D86}" srcOrd="4" destOrd="0" presId="urn:microsoft.com/office/officeart/2005/8/layout/vList2"/>
    <dgm:cxn modelId="{462BC53A-180A-443A-8B9D-2DFC5C99D5E3}" type="presParOf" srcId="{3C48C459-A7FC-4AB2-93CC-382E73F70FC9}" destId="{31B6274A-5553-4B40-B4E6-0849E5178E32}" srcOrd="5" destOrd="0" presId="urn:microsoft.com/office/officeart/2005/8/layout/vList2"/>
    <dgm:cxn modelId="{575D310E-31E5-4406-BC85-626BBDFE5469}" type="presParOf" srcId="{3C48C459-A7FC-4AB2-93CC-382E73F70FC9}" destId="{979F5AA6-90CC-4032-AB76-548A166798CB}" srcOrd="6" destOrd="0" presId="urn:microsoft.com/office/officeart/2005/8/layout/vList2"/>
    <dgm:cxn modelId="{3208B838-0E2C-4C1E-A1A3-84FD910544C0}" type="presParOf" srcId="{3C48C459-A7FC-4AB2-93CC-382E73F70FC9}" destId="{00835E75-E828-4186-BD20-91360AA4F9E2}" srcOrd="7" destOrd="0" presId="urn:microsoft.com/office/officeart/2005/8/layout/vList2"/>
    <dgm:cxn modelId="{8F82AE48-1F0F-4861-A402-63A2A1C2EAD6}" type="presParOf" srcId="{3C48C459-A7FC-4AB2-93CC-382E73F70FC9}" destId="{88A57B92-A6D3-4130-9A1A-6E603661FE24}" srcOrd="8" destOrd="0" presId="urn:microsoft.com/office/officeart/2005/8/layout/vList2"/>
    <dgm:cxn modelId="{6917FEF2-829B-4C03-A49F-378BC90B86DF}" type="presParOf" srcId="{3C48C459-A7FC-4AB2-93CC-382E73F70FC9}" destId="{11AB33AA-5552-4717-9AE8-6E8161C6D7E5}" srcOrd="9" destOrd="0" presId="urn:microsoft.com/office/officeart/2005/8/layout/vList2"/>
    <dgm:cxn modelId="{1C9C1939-76B8-415C-B563-4D35FC93FC29}" type="presParOf" srcId="{3C48C459-A7FC-4AB2-93CC-382E73F70FC9}" destId="{71AC2B30-9C0B-4EBF-9757-903A1180C078}" srcOrd="10" destOrd="0" presId="urn:microsoft.com/office/officeart/2005/8/layout/vList2"/>
    <dgm:cxn modelId="{B051527A-7E15-4597-91C7-39686213D359}" type="presParOf" srcId="{3C48C459-A7FC-4AB2-93CC-382E73F70FC9}" destId="{DA90BD78-CC8B-4F0D-967D-9702750ACA6E}" srcOrd="11" destOrd="0" presId="urn:microsoft.com/office/officeart/2005/8/layout/vList2"/>
    <dgm:cxn modelId="{F0FBD5AB-53AD-48A5-A905-FDB2A5576E72}" type="presParOf" srcId="{3C48C459-A7FC-4AB2-93CC-382E73F70FC9}" destId="{8BEA270F-2470-4474-A223-6408E52D723F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ADCF270-F61C-4175-8F6D-C3736F7D2444}" type="doc">
      <dgm:prSet loTypeId="urn:microsoft.com/office/officeart/2005/8/layout/vList2" loCatId="list" qsTypeId="urn:microsoft.com/office/officeart/2005/8/quickstyle/simple2" qsCatId="simple" csTypeId="urn:microsoft.com/office/officeart/2005/8/colors/accent6_5" csCatId="accent6" phldr="1"/>
      <dgm:spPr/>
      <dgm:t>
        <a:bodyPr/>
        <a:lstStyle/>
        <a:p>
          <a:endParaRPr lang="lt-LT"/>
        </a:p>
      </dgm:t>
    </dgm:pt>
    <dgm:pt modelId="{94C61857-F6A5-43E2-910F-428962ABA0D2}">
      <dgm:prSet custT="1"/>
      <dgm:spPr/>
      <dgm:t>
        <a:bodyPr/>
        <a:lstStyle/>
        <a:p>
          <a:pPr rtl="0"/>
          <a:r>
            <a:rPr lang="lt-LT" sz="2800" b="1" dirty="0" smtClean="0"/>
            <a:t>Kišeninio žibintuvėlio baterija;</a:t>
          </a:r>
          <a:endParaRPr lang="lt-LT" sz="2800" b="1" dirty="0"/>
        </a:p>
      </dgm:t>
    </dgm:pt>
    <dgm:pt modelId="{EB63F7C7-8162-413C-B3A4-9F64A93FA111}" type="parTrans" cxnId="{03C93FF4-8A72-4901-B51B-F49152C359D6}">
      <dgm:prSet/>
      <dgm:spPr/>
      <dgm:t>
        <a:bodyPr/>
        <a:lstStyle/>
        <a:p>
          <a:endParaRPr lang="lt-LT"/>
        </a:p>
      </dgm:t>
    </dgm:pt>
    <dgm:pt modelId="{622A3886-1C34-4C69-9564-49C6A0340B99}" type="sibTrans" cxnId="{03C93FF4-8A72-4901-B51B-F49152C359D6}">
      <dgm:prSet/>
      <dgm:spPr/>
      <dgm:t>
        <a:bodyPr/>
        <a:lstStyle/>
        <a:p>
          <a:endParaRPr lang="lt-LT"/>
        </a:p>
      </dgm:t>
    </dgm:pt>
    <dgm:pt modelId="{359991D0-365B-4F68-A1A9-85A562A54BA4}">
      <dgm:prSet custT="1"/>
      <dgm:spPr/>
      <dgm:t>
        <a:bodyPr/>
        <a:lstStyle/>
        <a:p>
          <a:pPr rtl="0"/>
          <a:r>
            <a:rPr lang="lt-LT" sz="2800" b="1" dirty="0" smtClean="0"/>
            <a:t>Trijų vielinių </a:t>
          </a:r>
          <a:r>
            <a:rPr lang="lt-LT" sz="2800" b="1" dirty="0" err="1" smtClean="0"/>
            <a:t>rezistorių</a:t>
          </a:r>
          <a:r>
            <a:rPr lang="lt-LT" sz="2800" b="1" dirty="0" smtClean="0"/>
            <a:t> rinkinys;</a:t>
          </a:r>
          <a:r>
            <a:rPr lang="lt-LT" sz="500" b="1" dirty="0" smtClean="0"/>
            <a:t>;</a:t>
          </a:r>
          <a:endParaRPr lang="lt-LT" sz="500" b="1" dirty="0"/>
        </a:p>
      </dgm:t>
    </dgm:pt>
    <dgm:pt modelId="{81EE3A80-4B98-4D01-B175-B8A20E14FB89}" type="parTrans" cxnId="{258CF1FF-76E4-44DB-903F-66C91DA2C2D9}">
      <dgm:prSet/>
      <dgm:spPr/>
      <dgm:t>
        <a:bodyPr/>
        <a:lstStyle/>
        <a:p>
          <a:endParaRPr lang="lt-LT"/>
        </a:p>
      </dgm:t>
    </dgm:pt>
    <dgm:pt modelId="{1623DBF8-4289-42FB-B485-A1968E15BCD8}" type="sibTrans" cxnId="{258CF1FF-76E4-44DB-903F-66C91DA2C2D9}">
      <dgm:prSet/>
      <dgm:spPr/>
      <dgm:t>
        <a:bodyPr/>
        <a:lstStyle/>
        <a:p>
          <a:endParaRPr lang="lt-LT"/>
        </a:p>
      </dgm:t>
    </dgm:pt>
    <dgm:pt modelId="{A62D286E-E814-4526-A3FA-C3163D546436}">
      <dgm:prSet custT="1"/>
      <dgm:spPr/>
      <dgm:t>
        <a:bodyPr/>
        <a:lstStyle/>
        <a:p>
          <a:pPr rtl="0"/>
          <a:r>
            <a:rPr lang="lt-LT" sz="2800" b="1" dirty="0" err="1" smtClean="0"/>
            <a:t>Ampermetras</a:t>
          </a:r>
          <a:r>
            <a:rPr lang="lt-LT" sz="2800" b="1" dirty="0" smtClean="0"/>
            <a:t>;</a:t>
          </a:r>
          <a:endParaRPr lang="lt-LT" sz="2800" b="1" dirty="0"/>
        </a:p>
      </dgm:t>
    </dgm:pt>
    <dgm:pt modelId="{C19677E0-4C8F-4286-BE5D-C59DE5FFC50E}" type="parTrans" cxnId="{93BCBE84-A4F8-43B9-8993-247130CA9E6C}">
      <dgm:prSet/>
      <dgm:spPr/>
      <dgm:t>
        <a:bodyPr/>
        <a:lstStyle/>
        <a:p>
          <a:endParaRPr lang="lt-LT"/>
        </a:p>
      </dgm:t>
    </dgm:pt>
    <dgm:pt modelId="{A8344CC2-C66C-4653-8C6B-EA8573189DAF}" type="sibTrans" cxnId="{93BCBE84-A4F8-43B9-8993-247130CA9E6C}">
      <dgm:prSet/>
      <dgm:spPr/>
      <dgm:t>
        <a:bodyPr/>
        <a:lstStyle/>
        <a:p>
          <a:endParaRPr lang="lt-LT"/>
        </a:p>
      </dgm:t>
    </dgm:pt>
    <dgm:pt modelId="{7C99D3E9-0250-49DA-ACBA-88007CFC26F4}">
      <dgm:prSet custT="1"/>
      <dgm:spPr/>
      <dgm:t>
        <a:bodyPr/>
        <a:lstStyle/>
        <a:p>
          <a:pPr rtl="0"/>
          <a:r>
            <a:rPr lang="lt-LT" sz="2800" b="1" dirty="0" smtClean="0"/>
            <a:t>Voltmetras;</a:t>
          </a:r>
          <a:endParaRPr lang="lt-LT" sz="2800" b="1" dirty="0"/>
        </a:p>
      </dgm:t>
    </dgm:pt>
    <dgm:pt modelId="{1FBFDC90-4296-4A7E-BB54-088FEC7DC048}" type="parTrans" cxnId="{B15D911C-FD13-4EB6-A581-88CF45438B1E}">
      <dgm:prSet/>
      <dgm:spPr/>
      <dgm:t>
        <a:bodyPr/>
        <a:lstStyle/>
        <a:p>
          <a:endParaRPr lang="lt-LT"/>
        </a:p>
      </dgm:t>
    </dgm:pt>
    <dgm:pt modelId="{84160648-C185-4597-A771-8DE04613A8A8}" type="sibTrans" cxnId="{B15D911C-FD13-4EB6-A581-88CF45438B1E}">
      <dgm:prSet/>
      <dgm:spPr/>
      <dgm:t>
        <a:bodyPr/>
        <a:lstStyle/>
        <a:p>
          <a:endParaRPr lang="lt-LT"/>
        </a:p>
      </dgm:t>
    </dgm:pt>
    <dgm:pt modelId="{EE5C1010-9285-4B9C-B371-27C000773748}">
      <dgm:prSet custT="1"/>
      <dgm:spPr/>
      <dgm:t>
        <a:bodyPr/>
        <a:lstStyle/>
        <a:p>
          <a:pPr rtl="0"/>
          <a:r>
            <a:rPr lang="lt-LT" sz="2800" b="1" dirty="0" smtClean="0"/>
            <a:t>Jungiklis;</a:t>
          </a:r>
          <a:endParaRPr lang="lt-LT" sz="2800" b="1" dirty="0"/>
        </a:p>
      </dgm:t>
    </dgm:pt>
    <dgm:pt modelId="{9BDF9EC6-4FC4-4807-8295-9FA24A6B1B73}" type="parTrans" cxnId="{3E410817-C0F1-408F-92FD-51F59756FEC7}">
      <dgm:prSet/>
      <dgm:spPr/>
      <dgm:t>
        <a:bodyPr/>
        <a:lstStyle/>
        <a:p>
          <a:endParaRPr lang="lt-LT"/>
        </a:p>
      </dgm:t>
    </dgm:pt>
    <dgm:pt modelId="{9C9146AA-8DB2-42AD-88BB-356456966AF1}" type="sibTrans" cxnId="{3E410817-C0F1-408F-92FD-51F59756FEC7}">
      <dgm:prSet/>
      <dgm:spPr/>
      <dgm:t>
        <a:bodyPr/>
        <a:lstStyle/>
        <a:p>
          <a:endParaRPr lang="lt-LT"/>
        </a:p>
      </dgm:t>
    </dgm:pt>
    <dgm:pt modelId="{2DC000F6-A477-43CE-943B-4678B91756B7}">
      <dgm:prSet custT="1"/>
      <dgm:spPr/>
      <dgm:t>
        <a:bodyPr/>
        <a:lstStyle/>
        <a:p>
          <a:pPr rtl="0"/>
          <a:r>
            <a:rPr lang="lt-LT" sz="2800" b="1" dirty="0" err="1" smtClean="0"/>
            <a:t>Šliaužiklinis</a:t>
          </a:r>
          <a:r>
            <a:rPr lang="lt-LT" sz="2800" b="1" dirty="0" smtClean="0"/>
            <a:t> reostatas;</a:t>
          </a:r>
          <a:endParaRPr lang="lt-LT" sz="2800" b="1" dirty="0"/>
        </a:p>
      </dgm:t>
    </dgm:pt>
    <dgm:pt modelId="{68A757FA-B5C8-4719-AC69-F18B25FE2D97}" type="parTrans" cxnId="{F417D063-C32F-4AEA-B9E6-F964994B7608}">
      <dgm:prSet/>
      <dgm:spPr/>
      <dgm:t>
        <a:bodyPr/>
        <a:lstStyle/>
        <a:p>
          <a:endParaRPr lang="lt-LT"/>
        </a:p>
      </dgm:t>
    </dgm:pt>
    <dgm:pt modelId="{9E45B232-D2D6-432D-9614-9F5EA3CB2651}" type="sibTrans" cxnId="{F417D063-C32F-4AEA-B9E6-F964994B7608}">
      <dgm:prSet/>
      <dgm:spPr/>
      <dgm:t>
        <a:bodyPr/>
        <a:lstStyle/>
        <a:p>
          <a:endParaRPr lang="lt-LT"/>
        </a:p>
      </dgm:t>
    </dgm:pt>
    <dgm:pt modelId="{AFDA231C-7445-4158-BD85-51F9249E5B91}">
      <dgm:prSet custT="1"/>
      <dgm:spPr/>
      <dgm:t>
        <a:bodyPr/>
        <a:lstStyle/>
        <a:p>
          <a:pPr rtl="0"/>
          <a:r>
            <a:rPr lang="lt-LT" sz="2800" b="1" dirty="0" smtClean="0"/>
            <a:t>Jungiamieji laidai.</a:t>
          </a:r>
          <a:endParaRPr lang="lt-LT" sz="2800" b="1" dirty="0"/>
        </a:p>
      </dgm:t>
    </dgm:pt>
    <dgm:pt modelId="{21FBF901-E1C2-48BB-AE05-56619B089790}" type="parTrans" cxnId="{F1367CDE-FC36-4FA5-B810-F2586299BA1D}">
      <dgm:prSet/>
      <dgm:spPr/>
      <dgm:t>
        <a:bodyPr/>
        <a:lstStyle/>
        <a:p>
          <a:endParaRPr lang="lt-LT"/>
        </a:p>
      </dgm:t>
    </dgm:pt>
    <dgm:pt modelId="{74CF0C29-302A-440D-8939-200FE400AC80}" type="sibTrans" cxnId="{F1367CDE-FC36-4FA5-B810-F2586299BA1D}">
      <dgm:prSet/>
      <dgm:spPr/>
      <dgm:t>
        <a:bodyPr/>
        <a:lstStyle/>
        <a:p>
          <a:endParaRPr lang="lt-LT"/>
        </a:p>
      </dgm:t>
    </dgm:pt>
    <dgm:pt modelId="{3C48C459-A7FC-4AB2-93CC-382E73F70FC9}" type="pres">
      <dgm:prSet presAssocID="{4ADCF270-F61C-4175-8F6D-C3736F7D244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E6014EE-0707-4AFD-AC36-B3BFB4455EE8}" type="pres">
      <dgm:prSet presAssocID="{94C61857-F6A5-43E2-910F-428962ABA0D2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55FC71-EE37-4B9C-8977-C8614649FC52}" type="pres">
      <dgm:prSet presAssocID="{622A3886-1C34-4C69-9564-49C6A0340B99}" presName="spacer" presStyleCnt="0"/>
      <dgm:spPr/>
    </dgm:pt>
    <dgm:pt modelId="{F115B1CE-5D3A-4EA3-91DE-573345754650}" type="pres">
      <dgm:prSet presAssocID="{359991D0-365B-4F68-A1A9-85A562A54BA4}" presName="parentText" presStyleLbl="node1" presStyleIdx="1" presStyleCnt="7" custLinFactY="-432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500BF0-C9FC-4AF2-8D66-4A1CE187486D}" type="pres">
      <dgm:prSet presAssocID="{1623DBF8-4289-42FB-B485-A1968E15BCD8}" presName="spacer" presStyleCnt="0"/>
      <dgm:spPr/>
    </dgm:pt>
    <dgm:pt modelId="{6B6D3A16-7D4F-4EBF-89BA-639FB3AA6D86}" type="pres">
      <dgm:prSet presAssocID="{A62D286E-E814-4526-A3FA-C3163D546436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B6274A-5553-4B40-B4E6-0849E5178E32}" type="pres">
      <dgm:prSet presAssocID="{A8344CC2-C66C-4653-8C6B-EA8573189DAF}" presName="spacer" presStyleCnt="0"/>
      <dgm:spPr/>
    </dgm:pt>
    <dgm:pt modelId="{979F5AA6-90CC-4032-AB76-548A166798CB}" type="pres">
      <dgm:prSet presAssocID="{7C99D3E9-0250-49DA-ACBA-88007CFC26F4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835E75-E828-4186-BD20-91360AA4F9E2}" type="pres">
      <dgm:prSet presAssocID="{84160648-C185-4597-A771-8DE04613A8A8}" presName="spacer" presStyleCnt="0"/>
      <dgm:spPr/>
    </dgm:pt>
    <dgm:pt modelId="{88A57B92-A6D3-4130-9A1A-6E603661FE24}" type="pres">
      <dgm:prSet presAssocID="{EE5C1010-9285-4B9C-B371-27C000773748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AB33AA-5552-4717-9AE8-6E8161C6D7E5}" type="pres">
      <dgm:prSet presAssocID="{9C9146AA-8DB2-42AD-88BB-356456966AF1}" presName="spacer" presStyleCnt="0"/>
      <dgm:spPr/>
    </dgm:pt>
    <dgm:pt modelId="{71AC2B30-9C0B-4EBF-9757-903A1180C078}" type="pres">
      <dgm:prSet presAssocID="{2DC000F6-A477-43CE-943B-4678B91756B7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90BD78-CC8B-4F0D-967D-9702750ACA6E}" type="pres">
      <dgm:prSet presAssocID="{9E45B232-D2D6-432D-9614-9F5EA3CB2651}" presName="spacer" presStyleCnt="0"/>
      <dgm:spPr/>
    </dgm:pt>
    <dgm:pt modelId="{8BEA270F-2470-4474-A223-6408E52D723F}" type="pres">
      <dgm:prSet presAssocID="{AFDA231C-7445-4158-BD85-51F9249E5B91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586A93-85EC-46C5-84A6-EFAF420B81FF}" type="presOf" srcId="{EE5C1010-9285-4B9C-B371-27C000773748}" destId="{88A57B92-A6D3-4130-9A1A-6E603661FE24}" srcOrd="0" destOrd="0" presId="urn:microsoft.com/office/officeart/2005/8/layout/vList2"/>
    <dgm:cxn modelId="{93BCBE84-A4F8-43B9-8993-247130CA9E6C}" srcId="{4ADCF270-F61C-4175-8F6D-C3736F7D2444}" destId="{A62D286E-E814-4526-A3FA-C3163D546436}" srcOrd="2" destOrd="0" parTransId="{C19677E0-4C8F-4286-BE5D-C59DE5FFC50E}" sibTransId="{A8344CC2-C66C-4653-8C6B-EA8573189DAF}"/>
    <dgm:cxn modelId="{F417D063-C32F-4AEA-B9E6-F964994B7608}" srcId="{4ADCF270-F61C-4175-8F6D-C3736F7D2444}" destId="{2DC000F6-A477-43CE-943B-4678B91756B7}" srcOrd="5" destOrd="0" parTransId="{68A757FA-B5C8-4719-AC69-F18B25FE2D97}" sibTransId="{9E45B232-D2D6-432D-9614-9F5EA3CB2651}"/>
    <dgm:cxn modelId="{350D40AE-F6F3-40D6-8109-9C839DA3663A}" type="presOf" srcId="{A62D286E-E814-4526-A3FA-C3163D546436}" destId="{6B6D3A16-7D4F-4EBF-89BA-639FB3AA6D86}" srcOrd="0" destOrd="0" presId="urn:microsoft.com/office/officeart/2005/8/layout/vList2"/>
    <dgm:cxn modelId="{0B986BE5-4D55-4DB1-9EF7-F09C38E5B9E3}" type="presOf" srcId="{359991D0-365B-4F68-A1A9-85A562A54BA4}" destId="{F115B1CE-5D3A-4EA3-91DE-573345754650}" srcOrd="0" destOrd="0" presId="urn:microsoft.com/office/officeart/2005/8/layout/vList2"/>
    <dgm:cxn modelId="{663051A4-3814-4C9D-9FE9-5176A4A5F2AA}" type="presOf" srcId="{4ADCF270-F61C-4175-8F6D-C3736F7D2444}" destId="{3C48C459-A7FC-4AB2-93CC-382E73F70FC9}" srcOrd="0" destOrd="0" presId="urn:microsoft.com/office/officeart/2005/8/layout/vList2"/>
    <dgm:cxn modelId="{F1367CDE-FC36-4FA5-B810-F2586299BA1D}" srcId="{4ADCF270-F61C-4175-8F6D-C3736F7D2444}" destId="{AFDA231C-7445-4158-BD85-51F9249E5B91}" srcOrd="6" destOrd="0" parTransId="{21FBF901-E1C2-48BB-AE05-56619B089790}" sibTransId="{74CF0C29-302A-440D-8939-200FE400AC80}"/>
    <dgm:cxn modelId="{B15D911C-FD13-4EB6-A581-88CF45438B1E}" srcId="{4ADCF270-F61C-4175-8F6D-C3736F7D2444}" destId="{7C99D3E9-0250-49DA-ACBA-88007CFC26F4}" srcOrd="3" destOrd="0" parTransId="{1FBFDC90-4296-4A7E-BB54-088FEC7DC048}" sibTransId="{84160648-C185-4597-A771-8DE04613A8A8}"/>
    <dgm:cxn modelId="{3E410817-C0F1-408F-92FD-51F59756FEC7}" srcId="{4ADCF270-F61C-4175-8F6D-C3736F7D2444}" destId="{EE5C1010-9285-4B9C-B371-27C000773748}" srcOrd="4" destOrd="0" parTransId="{9BDF9EC6-4FC4-4807-8295-9FA24A6B1B73}" sibTransId="{9C9146AA-8DB2-42AD-88BB-356456966AF1}"/>
    <dgm:cxn modelId="{429FDC14-043D-4638-A58F-AEC2C0B3FB3F}" type="presOf" srcId="{2DC000F6-A477-43CE-943B-4678B91756B7}" destId="{71AC2B30-9C0B-4EBF-9757-903A1180C078}" srcOrd="0" destOrd="0" presId="urn:microsoft.com/office/officeart/2005/8/layout/vList2"/>
    <dgm:cxn modelId="{6E74FA05-A617-4AF3-8206-BCD232B2D7F6}" type="presOf" srcId="{7C99D3E9-0250-49DA-ACBA-88007CFC26F4}" destId="{979F5AA6-90CC-4032-AB76-548A166798CB}" srcOrd="0" destOrd="0" presId="urn:microsoft.com/office/officeart/2005/8/layout/vList2"/>
    <dgm:cxn modelId="{7CDE081B-7B1E-4409-8A81-39D362AEBE71}" type="presOf" srcId="{94C61857-F6A5-43E2-910F-428962ABA0D2}" destId="{3E6014EE-0707-4AFD-AC36-B3BFB4455EE8}" srcOrd="0" destOrd="0" presId="urn:microsoft.com/office/officeart/2005/8/layout/vList2"/>
    <dgm:cxn modelId="{258CF1FF-76E4-44DB-903F-66C91DA2C2D9}" srcId="{4ADCF270-F61C-4175-8F6D-C3736F7D2444}" destId="{359991D0-365B-4F68-A1A9-85A562A54BA4}" srcOrd="1" destOrd="0" parTransId="{81EE3A80-4B98-4D01-B175-B8A20E14FB89}" sibTransId="{1623DBF8-4289-42FB-B485-A1968E15BCD8}"/>
    <dgm:cxn modelId="{03C93FF4-8A72-4901-B51B-F49152C359D6}" srcId="{4ADCF270-F61C-4175-8F6D-C3736F7D2444}" destId="{94C61857-F6A5-43E2-910F-428962ABA0D2}" srcOrd="0" destOrd="0" parTransId="{EB63F7C7-8162-413C-B3A4-9F64A93FA111}" sibTransId="{622A3886-1C34-4C69-9564-49C6A0340B99}"/>
    <dgm:cxn modelId="{CE0096E2-7429-4EF8-8601-8573FA82EC91}" type="presOf" srcId="{AFDA231C-7445-4158-BD85-51F9249E5B91}" destId="{8BEA270F-2470-4474-A223-6408E52D723F}" srcOrd="0" destOrd="0" presId="urn:microsoft.com/office/officeart/2005/8/layout/vList2"/>
    <dgm:cxn modelId="{1237C457-EA62-4DA1-8461-EA3342E25DB5}" type="presParOf" srcId="{3C48C459-A7FC-4AB2-93CC-382E73F70FC9}" destId="{3E6014EE-0707-4AFD-AC36-B3BFB4455EE8}" srcOrd="0" destOrd="0" presId="urn:microsoft.com/office/officeart/2005/8/layout/vList2"/>
    <dgm:cxn modelId="{4F109F0E-BE28-4555-9560-C941149D1F8F}" type="presParOf" srcId="{3C48C459-A7FC-4AB2-93CC-382E73F70FC9}" destId="{0355FC71-EE37-4B9C-8977-C8614649FC52}" srcOrd="1" destOrd="0" presId="urn:microsoft.com/office/officeart/2005/8/layout/vList2"/>
    <dgm:cxn modelId="{1D9D22AA-94D7-4FAA-888A-2ABEC675A41B}" type="presParOf" srcId="{3C48C459-A7FC-4AB2-93CC-382E73F70FC9}" destId="{F115B1CE-5D3A-4EA3-91DE-573345754650}" srcOrd="2" destOrd="0" presId="urn:microsoft.com/office/officeart/2005/8/layout/vList2"/>
    <dgm:cxn modelId="{587FECB2-02CD-4F71-9DF0-61419AC4F1FA}" type="presParOf" srcId="{3C48C459-A7FC-4AB2-93CC-382E73F70FC9}" destId="{82500BF0-C9FC-4AF2-8D66-4A1CE187486D}" srcOrd="3" destOrd="0" presId="urn:microsoft.com/office/officeart/2005/8/layout/vList2"/>
    <dgm:cxn modelId="{55DFE655-DB71-4F9D-845A-082B6120DFCE}" type="presParOf" srcId="{3C48C459-A7FC-4AB2-93CC-382E73F70FC9}" destId="{6B6D3A16-7D4F-4EBF-89BA-639FB3AA6D86}" srcOrd="4" destOrd="0" presId="urn:microsoft.com/office/officeart/2005/8/layout/vList2"/>
    <dgm:cxn modelId="{1F612FD8-57A4-44C9-B8E4-329489922879}" type="presParOf" srcId="{3C48C459-A7FC-4AB2-93CC-382E73F70FC9}" destId="{31B6274A-5553-4B40-B4E6-0849E5178E32}" srcOrd="5" destOrd="0" presId="urn:microsoft.com/office/officeart/2005/8/layout/vList2"/>
    <dgm:cxn modelId="{D295FF6C-3AB4-4ABC-8358-D04A193B89A2}" type="presParOf" srcId="{3C48C459-A7FC-4AB2-93CC-382E73F70FC9}" destId="{979F5AA6-90CC-4032-AB76-548A166798CB}" srcOrd="6" destOrd="0" presId="urn:microsoft.com/office/officeart/2005/8/layout/vList2"/>
    <dgm:cxn modelId="{618D5F87-C819-424C-9E5E-4562E127CA2B}" type="presParOf" srcId="{3C48C459-A7FC-4AB2-93CC-382E73F70FC9}" destId="{00835E75-E828-4186-BD20-91360AA4F9E2}" srcOrd="7" destOrd="0" presId="urn:microsoft.com/office/officeart/2005/8/layout/vList2"/>
    <dgm:cxn modelId="{1649FCF5-7DB1-4019-8486-7A19CE824DCD}" type="presParOf" srcId="{3C48C459-A7FC-4AB2-93CC-382E73F70FC9}" destId="{88A57B92-A6D3-4130-9A1A-6E603661FE24}" srcOrd="8" destOrd="0" presId="urn:microsoft.com/office/officeart/2005/8/layout/vList2"/>
    <dgm:cxn modelId="{F2FE8452-897F-4E2E-BA3E-F17685D4FAC1}" type="presParOf" srcId="{3C48C459-A7FC-4AB2-93CC-382E73F70FC9}" destId="{11AB33AA-5552-4717-9AE8-6E8161C6D7E5}" srcOrd="9" destOrd="0" presId="urn:microsoft.com/office/officeart/2005/8/layout/vList2"/>
    <dgm:cxn modelId="{48CD8060-B38E-46D6-9A09-CD05EACA6920}" type="presParOf" srcId="{3C48C459-A7FC-4AB2-93CC-382E73F70FC9}" destId="{71AC2B30-9C0B-4EBF-9757-903A1180C078}" srcOrd="10" destOrd="0" presId="urn:microsoft.com/office/officeart/2005/8/layout/vList2"/>
    <dgm:cxn modelId="{6E1FBCAF-6D80-410A-89CC-1908EBD2194A}" type="presParOf" srcId="{3C48C459-A7FC-4AB2-93CC-382E73F70FC9}" destId="{DA90BD78-CC8B-4F0D-967D-9702750ACA6E}" srcOrd="11" destOrd="0" presId="urn:microsoft.com/office/officeart/2005/8/layout/vList2"/>
    <dgm:cxn modelId="{AAC86691-26D7-46A8-AC02-C96BA4B54D6E}" type="presParOf" srcId="{3C48C459-A7FC-4AB2-93CC-382E73F70FC9}" destId="{8BEA270F-2470-4474-A223-6408E52D723F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ADCF270-F61C-4175-8F6D-C3736F7D2444}" type="doc">
      <dgm:prSet loTypeId="urn:microsoft.com/office/officeart/2005/8/layout/vList2" loCatId="list" qsTypeId="urn:microsoft.com/office/officeart/2005/8/quickstyle/simple2" qsCatId="simple" csTypeId="urn:microsoft.com/office/officeart/2005/8/colors/accent6_5" csCatId="accent6" phldr="1"/>
      <dgm:spPr/>
      <dgm:t>
        <a:bodyPr/>
        <a:lstStyle/>
        <a:p>
          <a:endParaRPr lang="lt-LT"/>
        </a:p>
      </dgm:t>
    </dgm:pt>
    <dgm:pt modelId="{94C61857-F6A5-43E2-910F-428962ABA0D2}">
      <dgm:prSet/>
      <dgm:spPr/>
      <dgm:t>
        <a:bodyPr/>
        <a:lstStyle/>
        <a:p>
          <a:pPr rtl="0"/>
          <a:r>
            <a:rPr lang="lt-LT" b="1" dirty="0" smtClean="0"/>
            <a:t>Kišeninio žibintuvėlio baterija;</a:t>
          </a:r>
          <a:endParaRPr lang="lt-LT" b="1" dirty="0"/>
        </a:p>
      </dgm:t>
    </dgm:pt>
    <dgm:pt modelId="{EB63F7C7-8162-413C-B3A4-9F64A93FA111}" type="parTrans" cxnId="{03C93FF4-8A72-4901-B51B-F49152C359D6}">
      <dgm:prSet/>
      <dgm:spPr/>
      <dgm:t>
        <a:bodyPr/>
        <a:lstStyle/>
        <a:p>
          <a:endParaRPr lang="lt-LT"/>
        </a:p>
      </dgm:t>
    </dgm:pt>
    <dgm:pt modelId="{622A3886-1C34-4C69-9564-49C6A0340B99}" type="sibTrans" cxnId="{03C93FF4-8A72-4901-B51B-F49152C359D6}">
      <dgm:prSet/>
      <dgm:spPr/>
      <dgm:t>
        <a:bodyPr/>
        <a:lstStyle/>
        <a:p>
          <a:endParaRPr lang="lt-LT"/>
        </a:p>
      </dgm:t>
    </dgm:pt>
    <dgm:pt modelId="{359991D0-365B-4F68-A1A9-85A562A54BA4}">
      <dgm:prSet/>
      <dgm:spPr/>
      <dgm:t>
        <a:bodyPr/>
        <a:lstStyle/>
        <a:p>
          <a:pPr rtl="0"/>
          <a:r>
            <a:rPr lang="lt-LT" b="1" dirty="0" smtClean="0"/>
            <a:t>Žemos įtampos lemputė su stoveliu;</a:t>
          </a:r>
          <a:endParaRPr lang="lt-LT" b="1" dirty="0"/>
        </a:p>
      </dgm:t>
    </dgm:pt>
    <dgm:pt modelId="{81EE3A80-4B98-4D01-B175-B8A20E14FB89}" type="parTrans" cxnId="{258CF1FF-76E4-44DB-903F-66C91DA2C2D9}">
      <dgm:prSet/>
      <dgm:spPr/>
      <dgm:t>
        <a:bodyPr/>
        <a:lstStyle/>
        <a:p>
          <a:endParaRPr lang="lt-LT"/>
        </a:p>
      </dgm:t>
    </dgm:pt>
    <dgm:pt modelId="{1623DBF8-4289-42FB-B485-A1968E15BCD8}" type="sibTrans" cxnId="{258CF1FF-76E4-44DB-903F-66C91DA2C2D9}">
      <dgm:prSet/>
      <dgm:spPr/>
      <dgm:t>
        <a:bodyPr/>
        <a:lstStyle/>
        <a:p>
          <a:endParaRPr lang="lt-LT"/>
        </a:p>
      </dgm:t>
    </dgm:pt>
    <dgm:pt modelId="{A62D286E-E814-4526-A3FA-C3163D546436}">
      <dgm:prSet/>
      <dgm:spPr/>
      <dgm:t>
        <a:bodyPr/>
        <a:lstStyle/>
        <a:p>
          <a:pPr rtl="0"/>
          <a:r>
            <a:rPr lang="lt-LT" b="1" dirty="0" smtClean="0"/>
            <a:t>Ampermetras;</a:t>
          </a:r>
          <a:endParaRPr lang="lt-LT" b="1" dirty="0"/>
        </a:p>
      </dgm:t>
    </dgm:pt>
    <dgm:pt modelId="{C19677E0-4C8F-4286-BE5D-C59DE5FFC50E}" type="parTrans" cxnId="{93BCBE84-A4F8-43B9-8993-247130CA9E6C}">
      <dgm:prSet/>
      <dgm:spPr/>
      <dgm:t>
        <a:bodyPr/>
        <a:lstStyle/>
        <a:p>
          <a:endParaRPr lang="lt-LT"/>
        </a:p>
      </dgm:t>
    </dgm:pt>
    <dgm:pt modelId="{A8344CC2-C66C-4653-8C6B-EA8573189DAF}" type="sibTrans" cxnId="{93BCBE84-A4F8-43B9-8993-247130CA9E6C}">
      <dgm:prSet/>
      <dgm:spPr/>
      <dgm:t>
        <a:bodyPr/>
        <a:lstStyle/>
        <a:p>
          <a:endParaRPr lang="lt-LT"/>
        </a:p>
      </dgm:t>
    </dgm:pt>
    <dgm:pt modelId="{7C99D3E9-0250-49DA-ACBA-88007CFC26F4}">
      <dgm:prSet/>
      <dgm:spPr/>
      <dgm:t>
        <a:bodyPr/>
        <a:lstStyle/>
        <a:p>
          <a:pPr rtl="0"/>
          <a:r>
            <a:rPr lang="lt-LT" b="1" dirty="0" smtClean="0"/>
            <a:t>Voltmetras;</a:t>
          </a:r>
          <a:endParaRPr lang="lt-LT" b="1" dirty="0"/>
        </a:p>
      </dgm:t>
    </dgm:pt>
    <dgm:pt modelId="{1FBFDC90-4296-4A7E-BB54-088FEC7DC048}" type="parTrans" cxnId="{B15D911C-FD13-4EB6-A581-88CF45438B1E}">
      <dgm:prSet/>
      <dgm:spPr/>
      <dgm:t>
        <a:bodyPr/>
        <a:lstStyle/>
        <a:p>
          <a:endParaRPr lang="lt-LT"/>
        </a:p>
      </dgm:t>
    </dgm:pt>
    <dgm:pt modelId="{84160648-C185-4597-A771-8DE04613A8A8}" type="sibTrans" cxnId="{B15D911C-FD13-4EB6-A581-88CF45438B1E}">
      <dgm:prSet/>
      <dgm:spPr/>
      <dgm:t>
        <a:bodyPr/>
        <a:lstStyle/>
        <a:p>
          <a:endParaRPr lang="lt-LT"/>
        </a:p>
      </dgm:t>
    </dgm:pt>
    <dgm:pt modelId="{EE5C1010-9285-4B9C-B371-27C000773748}">
      <dgm:prSet/>
      <dgm:spPr/>
      <dgm:t>
        <a:bodyPr/>
        <a:lstStyle/>
        <a:p>
          <a:pPr rtl="0"/>
          <a:r>
            <a:rPr lang="lt-LT" b="1" dirty="0" smtClean="0"/>
            <a:t>Jungiklis;</a:t>
          </a:r>
          <a:endParaRPr lang="lt-LT" b="1" dirty="0"/>
        </a:p>
      </dgm:t>
    </dgm:pt>
    <dgm:pt modelId="{9BDF9EC6-4FC4-4807-8295-9FA24A6B1B73}" type="parTrans" cxnId="{3E410817-C0F1-408F-92FD-51F59756FEC7}">
      <dgm:prSet/>
      <dgm:spPr/>
      <dgm:t>
        <a:bodyPr/>
        <a:lstStyle/>
        <a:p>
          <a:endParaRPr lang="lt-LT"/>
        </a:p>
      </dgm:t>
    </dgm:pt>
    <dgm:pt modelId="{9C9146AA-8DB2-42AD-88BB-356456966AF1}" type="sibTrans" cxnId="{3E410817-C0F1-408F-92FD-51F59756FEC7}">
      <dgm:prSet/>
      <dgm:spPr/>
      <dgm:t>
        <a:bodyPr/>
        <a:lstStyle/>
        <a:p>
          <a:endParaRPr lang="lt-LT"/>
        </a:p>
      </dgm:t>
    </dgm:pt>
    <dgm:pt modelId="{2DC000F6-A477-43CE-943B-4678B91756B7}">
      <dgm:prSet/>
      <dgm:spPr/>
      <dgm:t>
        <a:bodyPr/>
        <a:lstStyle/>
        <a:p>
          <a:pPr rtl="0"/>
          <a:r>
            <a:rPr lang="lt-LT" b="1" dirty="0" smtClean="0"/>
            <a:t>Laikrodis arba sekundmatis;</a:t>
          </a:r>
          <a:endParaRPr lang="lt-LT" b="1" dirty="0"/>
        </a:p>
      </dgm:t>
    </dgm:pt>
    <dgm:pt modelId="{68A757FA-B5C8-4719-AC69-F18B25FE2D97}" type="parTrans" cxnId="{F417D063-C32F-4AEA-B9E6-F964994B7608}">
      <dgm:prSet/>
      <dgm:spPr/>
      <dgm:t>
        <a:bodyPr/>
        <a:lstStyle/>
        <a:p>
          <a:endParaRPr lang="lt-LT"/>
        </a:p>
      </dgm:t>
    </dgm:pt>
    <dgm:pt modelId="{9E45B232-D2D6-432D-9614-9F5EA3CB2651}" type="sibTrans" cxnId="{F417D063-C32F-4AEA-B9E6-F964994B7608}">
      <dgm:prSet/>
      <dgm:spPr/>
      <dgm:t>
        <a:bodyPr/>
        <a:lstStyle/>
        <a:p>
          <a:endParaRPr lang="lt-LT"/>
        </a:p>
      </dgm:t>
    </dgm:pt>
    <dgm:pt modelId="{AFDA231C-7445-4158-BD85-51F9249E5B91}">
      <dgm:prSet/>
      <dgm:spPr/>
      <dgm:t>
        <a:bodyPr/>
        <a:lstStyle/>
        <a:p>
          <a:pPr rtl="0"/>
          <a:r>
            <a:rPr lang="lt-LT" b="1" dirty="0" smtClean="0"/>
            <a:t>Jungiamieji laidai.</a:t>
          </a:r>
          <a:endParaRPr lang="lt-LT" b="1" dirty="0"/>
        </a:p>
      </dgm:t>
    </dgm:pt>
    <dgm:pt modelId="{21FBF901-E1C2-48BB-AE05-56619B089790}" type="parTrans" cxnId="{F1367CDE-FC36-4FA5-B810-F2586299BA1D}">
      <dgm:prSet/>
      <dgm:spPr/>
      <dgm:t>
        <a:bodyPr/>
        <a:lstStyle/>
        <a:p>
          <a:endParaRPr lang="lt-LT"/>
        </a:p>
      </dgm:t>
    </dgm:pt>
    <dgm:pt modelId="{74CF0C29-302A-440D-8939-200FE400AC80}" type="sibTrans" cxnId="{F1367CDE-FC36-4FA5-B810-F2586299BA1D}">
      <dgm:prSet/>
      <dgm:spPr/>
      <dgm:t>
        <a:bodyPr/>
        <a:lstStyle/>
        <a:p>
          <a:endParaRPr lang="lt-LT"/>
        </a:p>
      </dgm:t>
    </dgm:pt>
    <dgm:pt modelId="{3C48C459-A7FC-4AB2-93CC-382E73F70FC9}" type="pres">
      <dgm:prSet presAssocID="{4ADCF270-F61C-4175-8F6D-C3736F7D244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E6014EE-0707-4AFD-AC36-B3BFB4455EE8}" type="pres">
      <dgm:prSet presAssocID="{94C61857-F6A5-43E2-910F-428962ABA0D2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55FC71-EE37-4B9C-8977-C8614649FC52}" type="pres">
      <dgm:prSet presAssocID="{622A3886-1C34-4C69-9564-49C6A0340B99}" presName="spacer" presStyleCnt="0"/>
      <dgm:spPr/>
    </dgm:pt>
    <dgm:pt modelId="{F115B1CE-5D3A-4EA3-91DE-573345754650}" type="pres">
      <dgm:prSet presAssocID="{359991D0-365B-4F68-A1A9-85A562A54BA4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82500BF0-C9FC-4AF2-8D66-4A1CE187486D}" type="pres">
      <dgm:prSet presAssocID="{1623DBF8-4289-42FB-B485-A1968E15BCD8}" presName="spacer" presStyleCnt="0"/>
      <dgm:spPr/>
    </dgm:pt>
    <dgm:pt modelId="{6B6D3A16-7D4F-4EBF-89BA-639FB3AA6D86}" type="pres">
      <dgm:prSet presAssocID="{A62D286E-E814-4526-A3FA-C3163D546436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B6274A-5553-4B40-B4E6-0849E5178E32}" type="pres">
      <dgm:prSet presAssocID="{A8344CC2-C66C-4653-8C6B-EA8573189DAF}" presName="spacer" presStyleCnt="0"/>
      <dgm:spPr/>
    </dgm:pt>
    <dgm:pt modelId="{979F5AA6-90CC-4032-AB76-548A166798CB}" type="pres">
      <dgm:prSet presAssocID="{7C99D3E9-0250-49DA-ACBA-88007CFC26F4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835E75-E828-4186-BD20-91360AA4F9E2}" type="pres">
      <dgm:prSet presAssocID="{84160648-C185-4597-A771-8DE04613A8A8}" presName="spacer" presStyleCnt="0"/>
      <dgm:spPr/>
    </dgm:pt>
    <dgm:pt modelId="{88A57B92-A6D3-4130-9A1A-6E603661FE24}" type="pres">
      <dgm:prSet presAssocID="{EE5C1010-9285-4B9C-B371-27C000773748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AB33AA-5552-4717-9AE8-6E8161C6D7E5}" type="pres">
      <dgm:prSet presAssocID="{9C9146AA-8DB2-42AD-88BB-356456966AF1}" presName="spacer" presStyleCnt="0"/>
      <dgm:spPr/>
    </dgm:pt>
    <dgm:pt modelId="{71AC2B30-9C0B-4EBF-9757-903A1180C078}" type="pres">
      <dgm:prSet presAssocID="{2DC000F6-A477-43CE-943B-4678B91756B7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DA90BD78-CC8B-4F0D-967D-9702750ACA6E}" type="pres">
      <dgm:prSet presAssocID="{9E45B232-D2D6-432D-9614-9F5EA3CB2651}" presName="spacer" presStyleCnt="0"/>
      <dgm:spPr/>
    </dgm:pt>
    <dgm:pt modelId="{8BEA270F-2470-4474-A223-6408E52D723F}" type="pres">
      <dgm:prSet presAssocID="{AFDA231C-7445-4158-BD85-51F9249E5B91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094865F-B3F0-443E-A4BF-1656838EC706}" type="presOf" srcId="{AFDA231C-7445-4158-BD85-51F9249E5B91}" destId="{8BEA270F-2470-4474-A223-6408E52D723F}" srcOrd="0" destOrd="0" presId="urn:microsoft.com/office/officeart/2005/8/layout/vList2"/>
    <dgm:cxn modelId="{E9654970-E10B-4C1B-9178-546DCF2BB704}" type="presOf" srcId="{94C61857-F6A5-43E2-910F-428962ABA0D2}" destId="{3E6014EE-0707-4AFD-AC36-B3BFB4455EE8}" srcOrd="0" destOrd="0" presId="urn:microsoft.com/office/officeart/2005/8/layout/vList2"/>
    <dgm:cxn modelId="{3B8127DA-4883-496E-9EB9-88DE88E2A104}" type="presOf" srcId="{2DC000F6-A477-43CE-943B-4678B91756B7}" destId="{71AC2B30-9C0B-4EBF-9757-903A1180C078}" srcOrd="0" destOrd="0" presId="urn:microsoft.com/office/officeart/2005/8/layout/vList2"/>
    <dgm:cxn modelId="{93BCBE84-A4F8-43B9-8993-247130CA9E6C}" srcId="{4ADCF270-F61C-4175-8F6D-C3736F7D2444}" destId="{A62D286E-E814-4526-A3FA-C3163D546436}" srcOrd="2" destOrd="0" parTransId="{C19677E0-4C8F-4286-BE5D-C59DE5FFC50E}" sibTransId="{A8344CC2-C66C-4653-8C6B-EA8573189DAF}"/>
    <dgm:cxn modelId="{F417D063-C32F-4AEA-B9E6-F964994B7608}" srcId="{4ADCF270-F61C-4175-8F6D-C3736F7D2444}" destId="{2DC000F6-A477-43CE-943B-4678B91756B7}" srcOrd="5" destOrd="0" parTransId="{68A757FA-B5C8-4719-AC69-F18B25FE2D97}" sibTransId="{9E45B232-D2D6-432D-9614-9F5EA3CB2651}"/>
    <dgm:cxn modelId="{B2D6BDC1-C5EF-45CC-A66A-403E3B73AE7F}" type="presOf" srcId="{A62D286E-E814-4526-A3FA-C3163D546436}" destId="{6B6D3A16-7D4F-4EBF-89BA-639FB3AA6D86}" srcOrd="0" destOrd="0" presId="urn:microsoft.com/office/officeart/2005/8/layout/vList2"/>
    <dgm:cxn modelId="{F1367CDE-FC36-4FA5-B810-F2586299BA1D}" srcId="{4ADCF270-F61C-4175-8F6D-C3736F7D2444}" destId="{AFDA231C-7445-4158-BD85-51F9249E5B91}" srcOrd="6" destOrd="0" parTransId="{21FBF901-E1C2-48BB-AE05-56619B089790}" sibTransId="{74CF0C29-302A-440D-8939-200FE400AC80}"/>
    <dgm:cxn modelId="{7FFB30B2-4B7C-4463-9A76-CE8D056EC45A}" type="presOf" srcId="{359991D0-365B-4F68-A1A9-85A562A54BA4}" destId="{F115B1CE-5D3A-4EA3-91DE-573345754650}" srcOrd="0" destOrd="0" presId="urn:microsoft.com/office/officeart/2005/8/layout/vList2"/>
    <dgm:cxn modelId="{B15D911C-FD13-4EB6-A581-88CF45438B1E}" srcId="{4ADCF270-F61C-4175-8F6D-C3736F7D2444}" destId="{7C99D3E9-0250-49DA-ACBA-88007CFC26F4}" srcOrd="3" destOrd="0" parTransId="{1FBFDC90-4296-4A7E-BB54-088FEC7DC048}" sibTransId="{84160648-C185-4597-A771-8DE04613A8A8}"/>
    <dgm:cxn modelId="{3E410817-C0F1-408F-92FD-51F59756FEC7}" srcId="{4ADCF270-F61C-4175-8F6D-C3736F7D2444}" destId="{EE5C1010-9285-4B9C-B371-27C000773748}" srcOrd="4" destOrd="0" parTransId="{9BDF9EC6-4FC4-4807-8295-9FA24A6B1B73}" sibTransId="{9C9146AA-8DB2-42AD-88BB-356456966AF1}"/>
    <dgm:cxn modelId="{258CF1FF-76E4-44DB-903F-66C91DA2C2D9}" srcId="{4ADCF270-F61C-4175-8F6D-C3736F7D2444}" destId="{359991D0-365B-4F68-A1A9-85A562A54BA4}" srcOrd="1" destOrd="0" parTransId="{81EE3A80-4B98-4D01-B175-B8A20E14FB89}" sibTransId="{1623DBF8-4289-42FB-B485-A1968E15BCD8}"/>
    <dgm:cxn modelId="{CD5C3278-0CEE-49C5-BAF3-B4B041AFCBF5}" type="presOf" srcId="{7C99D3E9-0250-49DA-ACBA-88007CFC26F4}" destId="{979F5AA6-90CC-4032-AB76-548A166798CB}" srcOrd="0" destOrd="0" presId="urn:microsoft.com/office/officeart/2005/8/layout/vList2"/>
    <dgm:cxn modelId="{03C93FF4-8A72-4901-B51B-F49152C359D6}" srcId="{4ADCF270-F61C-4175-8F6D-C3736F7D2444}" destId="{94C61857-F6A5-43E2-910F-428962ABA0D2}" srcOrd="0" destOrd="0" parTransId="{EB63F7C7-8162-413C-B3A4-9F64A93FA111}" sibTransId="{622A3886-1C34-4C69-9564-49C6A0340B99}"/>
    <dgm:cxn modelId="{C60D9E27-859E-4993-818D-267C2D030EA1}" type="presOf" srcId="{EE5C1010-9285-4B9C-B371-27C000773748}" destId="{88A57B92-A6D3-4130-9A1A-6E603661FE24}" srcOrd="0" destOrd="0" presId="urn:microsoft.com/office/officeart/2005/8/layout/vList2"/>
    <dgm:cxn modelId="{163A6BC8-77EA-4BE4-BE08-E0D82B0F4949}" type="presOf" srcId="{4ADCF270-F61C-4175-8F6D-C3736F7D2444}" destId="{3C48C459-A7FC-4AB2-93CC-382E73F70FC9}" srcOrd="0" destOrd="0" presId="urn:microsoft.com/office/officeart/2005/8/layout/vList2"/>
    <dgm:cxn modelId="{A767E943-3591-448B-BAA4-55D4E2062B06}" type="presParOf" srcId="{3C48C459-A7FC-4AB2-93CC-382E73F70FC9}" destId="{3E6014EE-0707-4AFD-AC36-B3BFB4455EE8}" srcOrd="0" destOrd="0" presId="urn:microsoft.com/office/officeart/2005/8/layout/vList2"/>
    <dgm:cxn modelId="{DBE504CA-C398-4358-8C60-972E6FE52500}" type="presParOf" srcId="{3C48C459-A7FC-4AB2-93CC-382E73F70FC9}" destId="{0355FC71-EE37-4B9C-8977-C8614649FC52}" srcOrd="1" destOrd="0" presId="urn:microsoft.com/office/officeart/2005/8/layout/vList2"/>
    <dgm:cxn modelId="{3BAE3CCF-52FD-46D2-A4A1-7E89CE6256E4}" type="presParOf" srcId="{3C48C459-A7FC-4AB2-93CC-382E73F70FC9}" destId="{F115B1CE-5D3A-4EA3-91DE-573345754650}" srcOrd="2" destOrd="0" presId="urn:microsoft.com/office/officeart/2005/8/layout/vList2"/>
    <dgm:cxn modelId="{1895E458-CAA7-4AFC-991E-83502CF71DC4}" type="presParOf" srcId="{3C48C459-A7FC-4AB2-93CC-382E73F70FC9}" destId="{82500BF0-C9FC-4AF2-8D66-4A1CE187486D}" srcOrd="3" destOrd="0" presId="urn:microsoft.com/office/officeart/2005/8/layout/vList2"/>
    <dgm:cxn modelId="{F5690368-6483-43F7-A18A-65F5B4758228}" type="presParOf" srcId="{3C48C459-A7FC-4AB2-93CC-382E73F70FC9}" destId="{6B6D3A16-7D4F-4EBF-89BA-639FB3AA6D86}" srcOrd="4" destOrd="0" presId="urn:microsoft.com/office/officeart/2005/8/layout/vList2"/>
    <dgm:cxn modelId="{B7DBFB50-F261-4D5E-B276-263F4A6DA97D}" type="presParOf" srcId="{3C48C459-A7FC-4AB2-93CC-382E73F70FC9}" destId="{31B6274A-5553-4B40-B4E6-0849E5178E32}" srcOrd="5" destOrd="0" presId="urn:microsoft.com/office/officeart/2005/8/layout/vList2"/>
    <dgm:cxn modelId="{40621737-EAD2-4ED6-ADA6-83E27E6B79AD}" type="presParOf" srcId="{3C48C459-A7FC-4AB2-93CC-382E73F70FC9}" destId="{979F5AA6-90CC-4032-AB76-548A166798CB}" srcOrd="6" destOrd="0" presId="urn:microsoft.com/office/officeart/2005/8/layout/vList2"/>
    <dgm:cxn modelId="{C9CDB3A9-F42E-4C93-AF25-B58931B10CFF}" type="presParOf" srcId="{3C48C459-A7FC-4AB2-93CC-382E73F70FC9}" destId="{00835E75-E828-4186-BD20-91360AA4F9E2}" srcOrd="7" destOrd="0" presId="urn:microsoft.com/office/officeart/2005/8/layout/vList2"/>
    <dgm:cxn modelId="{28E25544-494E-4532-8BC3-D7978300FF47}" type="presParOf" srcId="{3C48C459-A7FC-4AB2-93CC-382E73F70FC9}" destId="{88A57B92-A6D3-4130-9A1A-6E603661FE24}" srcOrd="8" destOrd="0" presId="urn:microsoft.com/office/officeart/2005/8/layout/vList2"/>
    <dgm:cxn modelId="{7F944CB9-B55A-45F3-BCA1-FF412B3E511E}" type="presParOf" srcId="{3C48C459-A7FC-4AB2-93CC-382E73F70FC9}" destId="{11AB33AA-5552-4717-9AE8-6E8161C6D7E5}" srcOrd="9" destOrd="0" presId="urn:microsoft.com/office/officeart/2005/8/layout/vList2"/>
    <dgm:cxn modelId="{3AF2964B-D879-4AD1-A72C-81362130757B}" type="presParOf" srcId="{3C48C459-A7FC-4AB2-93CC-382E73F70FC9}" destId="{71AC2B30-9C0B-4EBF-9757-903A1180C078}" srcOrd="10" destOrd="0" presId="urn:microsoft.com/office/officeart/2005/8/layout/vList2"/>
    <dgm:cxn modelId="{B9CB2A0B-DAA1-49B8-BA66-BFBE6E641319}" type="presParOf" srcId="{3C48C459-A7FC-4AB2-93CC-382E73F70FC9}" destId="{DA90BD78-CC8B-4F0D-967D-9702750ACA6E}" srcOrd="11" destOrd="0" presId="urn:microsoft.com/office/officeart/2005/8/layout/vList2"/>
    <dgm:cxn modelId="{BF622159-9191-46BC-A671-E9BFD826E963}" type="presParOf" srcId="{3C48C459-A7FC-4AB2-93CC-382E73F70FC9}" destId="{8BEA270F-2470-4474-A223-6408E52D723F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E0845C-F2D3-4461-A7A5-24CDB50BC02F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EE4B8D-98D6-4130-B3F4-8675D05AE96A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78664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EE4B8D-98D6-4130-B3F4-8675D05AE96A}" type="slidenum">
              <a:rPr lang="lt-LT" smtClean="0"/>
              <a:pPr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51106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EE4B8D-98D6-4130-B3F4-8675D05AE96A}" type="slidenum">
              <a:rPr lang="lt-LT" smtClean="0"/>
              <a:pPr/>
              <a:t>28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28123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EE4B8D-98D6-4130-B3F4-8675D05AE96A}" type="slidenum">
              <a:rPr lang="lt-LT" smtClean="0"/>
              <a:pPr/>
              <a:t>62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93729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27C48-A40D-4D39-BEC5-B0492AE31575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6E24F-13CA-4FDC-9DA2-EA334229ACE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27C48-A40D-4D39-BEC5-B0492AE31575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6E24F-13CA-4FDC-9DA2-EA334229ACE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27C48-A40D-4D39-BEC5-B0492AE31575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6E24F-13CA-4FDC-9DA2-EA334229ACE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27C48-A40D-4D39-BEC5-B0492AE31575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6E24F-13CA-4FDC-9DA2-EA334229ACE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27C48-A40D-4D39-BEC5-B0492AE31575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6E24F-13CA-4FDC-9DA2-EA334229ACE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27C48-A40D-4D39-BEC5-B0492AE31575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6E24F-13CA-4FDC-9DA2-EA334229ACE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27C48-A40D-4D39-BEC5-B0492AE31575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6E24F-13CA-4FDC-9DA2-EA334229ACE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27C48-A40D-4D39-BEC5-B0492AE31575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6E24F-13CA-4FDC-9DA2-EA334229ACE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27C48-A40D-4D39-BEC5-B0492AE31575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6E24F-13CA-4FDC-9DA2-EA334229ACE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27C48-A40D-4D39-BEC5-B0492AE31575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6E24F-13CA-4FDC-9DA2-EA334229ACE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27C48-A40D-4D39-BEC5-B0492AE31575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6E24F-13CA-4FDC-9DA2-EA334229ACE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27C48-A40D-4D39-BEC5-B0492AE31575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6E24F-13CA-4FDC-9DA2-EA334229ACE9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30.xml"/><Relationship Id="rId18" Type="http://schemas.openxmlformats.org/officeDocument/2006/relationships/slide" Target="slide36.xml"/><Relationship Id="rId3" Type="http://schemas.openxmlformats.org/officeDocument/2006/relationships/image" Target="../media/image1.png"/><Relationship Id="rId21" Type="http://schemas.openxmlformats.org/officeDocument/2006/relationships/image" Target="../media/image2.png"/><Relationship Id="rId7" Type="http://schemas.openxmlformats.org/officeDocument/2006/relationships/slide" Target="slide11.xml"/><Relationship Id="rId12" Type="http://schemas.openxmlformats.org/officeDocument/2006/relationships/slide" Target="slide29.xml"/><Relationship Id="rId17" Type="http://schemas.openxmlformats.org/officeDocument/2006/relationships/slide" Target="slide16.xml"/><Relationship Id="rId2" Type="http://schemas.openxmlformats.org/officeDocument/2006/relationships/slide" Target="slide4.xml"/><Relationship Id="rId16" Type="http://schemas.openxmlformats.org/officeDocument/2006/relationships/slide" Target="slide35.xml"/><Relationship Id="rId20" Type="http://schemas.openxmlformats.org/officeDocument/2006/relationships/slide" Target="slide2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11" Type="http://schemas.openxmlformats.org/officeDocument/2006/relationships/slide" Target="slide27.xml"/><Relationship Id="rId5" Type="http://schemas.openxmlformats.org/officeDocument/2006/relationships/slide" Target="slide8.xml"/><Relationship Id="rId15" Type="http://schemas.openxmlformats.org/officeDocument/2006/relationships/slide" Target="slide34.xml"/><Relationship Id="rId23" Type="http://schemas.openxmlformats.org/officeDocument/2006/relationships/slide" Target="slide6.xml"/><Relationship Id="rId10" Type="http://schemas.openxmlformats.org/officeDocument/2006/relationships/slide" Target="slide26.xml"/><Relationship Id="rId19" Type="http://schemas.openxmlformats.org/officeDocument/2006/relationships/slide" Target="slide7.xml"/><Relationship Id="rId4" Type="http://schemas.openxmlformats.org/officeDocument/2006/relationships/slide" Target="slide5.xml"/><Relationship Id="rId9" Type="http://schemas.openxmlformats.org/officeDocument/2006/relationships/slide" Target="slide18.xml"/><Relationship Id="rId14" Type="http://schemas.openxmlformats.org/officeDocument/2006/relationships/slide" Target="slide31.xml"/><Relationship Id="rId22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13" Type="http://schemas.openxmlformats.org/officeDocument/2006/relationships/slide" Target="slide60.xml"/><Relationship Id="rId18" Type="http://schemas.openxmlformats.org/officeDocument/2006/relationships/slide" Target="slide72.xml"/><Relationship Id="rId26" Type="http://schemas.openxmlformats.org/officeDocument/2006/relationships/slide" Target="slide80.xml"/><Relationship Id="rId3" Type="http://schemas.openxmlformats.org/officeDocument/2006/relationships/image" Target="../media/image1.png"/><Relationship Id="rId21" Type="http://schemas.openxmlformats.org/officeDocument/2006/relationships/slide" Target="slide75.xml"/><Relationship Id="rId7" Type="http://schemas.openxmlformats.org/officeDocument/2006/relationships/slide" Target="slide50.xml"/><Relationship Id="rId12" Type="http://schemas.openxmlformats.org/officeDocument/2006/relationships/slide" Target="slide55.xml"/><Relationship Id="rId17" Type="http://schemas.openxmlformats.org/officeDocument/2006/relationships/slide" Target="slide71.xml"/><Relationship Id="rId25" Type="http://schemas.openxmlformats.org/officeDocument/2006/relationships/slide" Target="slide79.xml"/><Relationship Id="rId2" Type="http://schemas.openxmlformats.org/officeDocument/2006/relationships/slide" Target="slide44.xml"/><Relationship Id="rId16" Type="http://schemas.openxmlformats.org/officeDocument/2006/relationships/slide" Target="slide64.xml"/><Relationship Id="rId20" Type="http://schemas.openxmlformats.org/officeDocument/2006/relationships/slide" Target="slide74.xml"/><Relationship Id="rId29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2.xml"/><Relationship Id="rId11" Type="http://schemas.openxmlformats.org/officeDocument/2006/relationships/slide" Target="slide53.xml"/><Relationship Id="rId24" Type="http://schemas.openxmlformats.org/officeDocument/2006/relationships/slide" Target="slide78.xml"/><Relationship Id="rId5" Type="http://schemas.openxmlformats.org/officeDocument/2006/relationships/slide" Target="slide46.xml"/><Relationship Id="rId15" Type="http://schemas.openxmlformats.org/officeDocument/2006/relationships/slide" Target="slide63.xml"/><Relationship Id="rId23" Type="http://schemas.openxmlformats.org/officeDocument/2006/relationships/slide" Target="slide77.xml"/><Relationship Id="rId28" Type="http://schemas.openxmlformats.org/officeDocument/2006/relationships/slide" Target="slide82.xml"/><Relationship Id="rId10" Type="http://schemas.openxmlformats.org/officeDocument/2006/relationships/slide" Target="slide49.xml"/><Relationship Id="rId19" Type="http://schemas.openxmlformats.org/officeDocument/2006/relationships/slide" Target="slide73.xml"/><Relationship Id="rId31" Type="http://schemas.openxmlformats.org/officeDocument/2006/relationships/slide" Target="slide99.xml"/><Relationship Id="rId4" Type="http://schemas.openxmlformats.org/officeDocument/2006/relationships/slide" Target="slide45.xml"/><Relationship Id="rId9" Type="http://schemas.openxmlformats.org/officeDocument/2006/relationships/slide" Target="slide47.xml"/><Relationship Id="rId14" Type="http://schemas.openxmlformats.org/officeDocument/2006/relationships/slide" Target="slide61.xml"/><Relationship Id="rId22" Type="http://schemas.openxmlformats.org/officeDocument/2006/relationships/slide" Target="slide76.xml"/><Relationship Id="rId27" Type="http://schemas.openxmlformats.org/officeDocument/2006/relationships/slide" Target="slide81.xml"/><Relationship Id="rId30" Type="http://schemas.openxmlformats.org/officeDocument/2006/relationships/slide" Target="slide8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slide" Target="slide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oleObject" Target="../embeddings/oleObject1.bin"/><Relationship Id="rId7" Type="http://schemas.openxmlformats.org/officeDocument/2006/relationships/slide" Target="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8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27.wmf"/><Relationship Id="rId9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slide" Target="slide3.xml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slide" Target="slide3.xml"/><Relationship Id="rId4" Type="http://schemas.openxmlformats.org/officeDocument/2006/relationships/image" Target="../media/image5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2.xml"/><Relationship Id="rId7" Type="http://schemas.openxmlformats.org/officeDocument/2006/relationships/slide" Target="slide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3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3.xml"/><Relationship Id="rId7" Type="http://schemas.openxmlformats.org/officeDocument/2006/relationships/slide" Target="slide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62.jpeg"/><Relationship Id="rId4" Type="http://schemas.openxmlformats.org/officeDocument/2006/relationships/image" Target="../media/image4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4.xml"/><Relationship Id="rId7" Type="http://schemas.openxmlformats.org/officeDocument/2006/relationships/slide" Target="slide3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77.jpe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lt.wikipedia.org/" TargetMode="External"/><Relationship Id="rId7" Type="http://schemas.openxmlformats.org/officeDocument/2006/relationships/slide" Target="slide4.xml"/><Relationship Id="rId2" Type="http://schemas.openxmlformats.org/officeDocument/2006/relationships/hyperlink" Target="http://www.etest.lt/fizikos-testai/sroves-stipris-itampa-varz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bay.com/itm/GE-ELECTRIC-WATTHOUR-METER-KWH-TYPE-I70S-I-70S-EZ-READ-240V-200A-/190729189781" TargetMode="External"/><Relationship Id="rId5" Type="http://schemas.openxmlformats.org/officeDocument/2006/relationships/hyperlink" Target="http://testing.etest.lt/index.php?component=print&amp;test_id=5581" TargetMode="External"/><Relationship Id="rId4" Type="http://schemas.openxmlformats.org/officeDocument/2006/relationships/hyperlink" Target="http://johnscabin.com/Basic_speaker/amp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755576" y="1958975"/>
            <a:ext cx="7772400" cy="1470025"/>
          </a:xfrm>
        </p:spPr>
        <p:txBody>
          <a:bodyPr>
            <a:noAutofit/>
          </a:bodyPr>
          <a:lstStyle/>
          <a:p>
            <a:r>
              <a:rPr lang="lt-LT" sz="6600" b="1" dirty="0" smtClean="0"/>
              <a:t>Pasiruošimas “Elektros” skyriaus  laboratoriniams darbams</a:t>
            </a:r>
            <a:endParaRPr lang="lt-LT" sz="6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981200" y="5229200"/>
            <a:ext cx="7086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i="1" dirty="0" smtClean="0">
                <a:solidFill>
                  <a:srgbClr val="C00000"/>
                </a:solidFill>
              </a:rPr>
              <a:t>Parengė Biržų “Saulės” gimnazijos 1b klasės mokiniai Titas Klepeckas ir Dovydas Sribikė.</a:t>
            </a:r>
          </a:p>
          <a:p>
            <a:r>
              <a:rPr lang="lt-LT" sz="2800" i="1" dirty="0" smtClean="0">
                <a:solidFill>
                  <a:srgbClr val="C00000"/>
                </a:solidFill>
              </a:rPr>
              <a:t>Fizikos mokytoja Astra </a:t>
            </a:r>
            <a:r>
              <a:rPr lang="lt-LT" sz="2800" i="1" dirty="0" err="1" smtClean="0">
                <a:solidFill>
                  <a:srgbClr val="C00000"/>
                </a:solidFill>
              </a:rPr>
              <a:t>Korsakienė</a:t>
            </a:r>
            <a:endParaRPr lang="lt-LT" sz="2800" i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lt-LT" dirty="0" smtClean="0"/>
              <a:t>Turinys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lt-LT" sz="1400" b="1" dirty="0" smtClean="0"/>
              <a:t>Pasiruošimas laboratoriniam darbui “Elektros srovės stiprio matavimas”</a:t>
            </a:r>
          </a:p>
          <a:p>
            <a:r>
              <a:rPr lang="en-US" sz="1400" dirty="0" smtClean="0"/>
              <a:t>Srov</a:t>
            </a:r>
            <a:r>
              <a:rPr lang="lt-LT" sz="1400" dirty="0" smtClean="0"/>
              <a:t>ės stipris</a:t>
            </a:r>
            <a:endParaRPr lang="en-US" sz="1400" dirty="0" smtClean="0"/>
          </a:p>
          <a:p>
            <a:r>
              <a:rPr lang="lt-LT" sz="1400" dirty="0" smtClean="0"/>
              <a:t>Vandens ir elektros srovės analogija</a:t>
            </a:r>
            <a:endParaRPr lang="en-US" sz="1400" dirty="0" smtClean="0"/>
          </a:p>
          <a:p>
            <a:r>
              <a:rPr lang="lt-LT" sz="1400" dirty="0" smtClean="0"/>
              <a:t>Elektros srovės ir elektronų judėjimo kryptys</a:t>
            </a:r>
          </a:p>
          <a:p>
            <a:r>
              <a:rPr lang="lt-LT" sz="1400" dirty="0" smtClean="0"/>
              <a:t>Srovės stiprio matavimo vienetas </a:t>
            </a:r>
          </a:p>
          <a:p>
            <a:r>
              <a:rPr lang="lt-LT" sz="1400" dirty="0" smtClean="0"/>
              <a:t>Andrė Mari Amperas</a:t>
            </a:r>
            <a:endParaRPr lang="en-US" sz="1400" dirty="0" smtClean="0"/>
          </a:p>
          <a:p>
            <a:r>
              <a:rPr lang="lt-LT" sz="1400" dirty="0" smtClean="0"/>
              <a:t>Srovės stiprio matavimo prietaisas</a:t>
            </a:r>
            <a:endParaRPr lang="en-US" sz="1400" dirty="0" smtClean="0"/>
          </a:p>
          <a:p>
            <a:r>
              <a:rPr lang="en-US" sz="1400" dirty="0" smtClean="0"/>
              <a:t>Ampermetro jungimas</a:t>
            </a:r>
            <a:endParaRPr lang="lt-LT" sz="1400" dirty="0" smtClean="0"/>
          </a:p>
          <a:p>
            <a:r>
              <a:rPr lang="lt-LT" sz="1400" dirty="0" smtClean="0"/>
              <a:t>Laboratorinio darbo priemonės</a:t>
            </a:r>
          </a:p>
          <a:p>
            <a:r>
              <a:rPr lang="lt-LT" sz="1400" dirty="0" smtClean="0"/>
              <a:t>Darbo eiga</a:t>
            </a:r>
            <a:endParaRPr lang="en-US" sz="1400" dirty="0" smtClean="0"/>
          </a:p>
          <a:p>
            <a:r>
              <a:rPr lang="en-US" sz="1400" dirty="0" err="1" smtClean="0"/>
              <a:t>Pasitikrinimas</a:t>
            </a:r>
            <a:endParaRPr lang="lt-LT" sz="1400" dirty="0" smtClean="0"/>
          </a:p>
          <a:p>
            <a:pPr>
              <a:buNone/>
            </a:pPr>
            <a:r>
              <a:rPr lang="lt-LT" sz="1400" b="1" dirty="0" smtClean="0"/>
              <a:t>Pasiruošimas laboratoriniam darbui “Elektrinės įtampos matavimas įvairiose grandinės dalyse”</a:t>
            </a:r>
          </a:p>
          <a:p>
            <a:r>
              <a:rPr lang="lt-LT" sz="1400" dirty="0" smtClean="0"/>
              <a:t>Elektrinė įtampa</a:t>
            </a:r>
          </a:p>
          <a:p>
            <a:r>
              <a:rPr lang="lt-LT" sz="1400" dirty="0" smtClean="0"/>
              <a:t>Elektrinės įtampos matavimo vienetas </a:t>
            </a:r>
          </a:p>
          <a:p>
            <a:r>
              <a:rPr lang="lt-LT" sz="1400" dirty="0" smtClean="0"/>
              <a:t>Aleksandras Volta</a:t>
            </a:r>
          </a:p>
          <a:p>
            <a:r>
              <a:rPr lang="lt-LT" sz="1400" dirty="0" smtClean="0"/>
              <a:t>Elektrinės įtampos matavimo prietaisas</a:t>
            </a:r>
          </a:p>
          <a:p>
            <a:r>
              <a:rPr lang="lt-LT" sz="1400" dirty="0" smtClean="0"/>
              <a:t>Voltmetro jungimas</a:t>
            </a:r>
          </a:p>
          <a:p>
            <a:r>
              <a:rPr lang="lt-LT" sz="1400" dirty="0" smtClean="0"/>
              <a:t>Laboratorinio darbo priemonės</a:t>
            </a:r>
          </a:p>
          <a:p>
            <a:r>
              <a:rPr lang="lt-LT" sz="1400" dirty="0" smtClean="0"/>
              <a:t>Darbo eiga</a:t>
            </a:r>
          </a:p>
          <a:p>
            <a:r>
              <a:rPr lang="en-US" sz="1400" dirty="0" err="1" smtClean="0"/>
              <a:t>Pasitikrinimas</a:t>
            </a:r>
            <a:endParaRPr lang="lt-LT" sz="1400" dirty="0" smtClean="0"/>
          </a:p>
          <a:p>
            <a:pPr>
              <a:buNone/>
            </a:pPr>
            <a:endParaRPr lang="lt-LT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lt-LT" sz="1400" dirty="0" smtClean="0"/>
          </a:p>
          <a:p>
            <a:endParaRPr lang="lt-LT" sz="1400" dirty="0" smtClean="0"/>
          </a:p>
        </p:txBody>
      </p:sp>
      <p:pic>
        <p:nvPicPr>
          <p:cNvPr id="3073" name="Picture 1" descr="C:\Users\Titas\Desktop\right_arrow-128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880000" y="1143000"/>
            <a:ext cx="216000" cy="216000"/>
          </a:xfrm>
          <a:prstGeom prst="rect">
            <a:avLst/>
          </a:prstGeom>
          <a:noFill/>
        </p:spPr>
      </p:pic>
      <p:pic>
        <p:nvPicPr>
          <p:cNvPr id="7" name="Picture 1" descr="C:\Users\Titas\Desktop\right_arrow-128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917600" y="1384200"/>
            <a:ext cx="216000" cy="216000"/>
          </a:xfrm>
          <a:prstGeom prst="rect">
            <a:avLst/>
          </a:prstGeom>
          <a:noFill/>
        </p:spPr>
      </p:pic>
      <p:pic>
        <p:nvPicPr>
          <p:cNvPr id="11" name="Picture 1" descr="C:\Users\Titas\Desktop\right_arrow-128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365400" y="2142080"/>
            <a:ext cx="216000" cy="216000"/>
          </a:xfrm>
          <a:prstGeom prst="rect">
            <a:avLst/>
          </a:prstGeom>
          <a:noFill/>
        </p:spPr>
      </p:pic>
      <p:pic>
        <p:nvPicPr>
          <p:cNvPr id="12" name="Picture 1" descr="C:\Users\Titas\Desktop\right_arrow-128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441600" y="2670338"/>
            <a:ext cx="216000" cy="216000"/>
          </a:xfrm>
          <a:prstGeom prst="rect">
            <a:avLst/>
          </a:prstGeom>
          <a:noFill/>
        </p:spPr>
      </p:pic>
      <p:pic>
        <p:nvPicPr>
          <p:cNvPr id="13" name="Picture 1" descr="C:\Users\Titas\Desktop\right_arrow-128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603400" y="2924637"/>
            <a:ext cx="216000" cy="216000"/>
          </a:xfrm>
          <a:prstGeom prst="rect">
            <a:avLst/>
          </a:prstGeom>
          <a:noFill/>
        </p:spPr>
      </p:pic>
      <p:pic>
        <p:nvPicPr>
          <p:cNvPr id="14" name="Picture 1" descr="C:\Users\Titas\Desktop\right_arrow-128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765200" y="3427349"/>
            <a:ext cx="216000" cy="216000"/>
          </a:xfrm>
          <a:prstGeom prst="rect">
            <a:avLst/>
          </a:prstGeom>
          <a:noFill/>
        </p:spPr>
      </p:pic>
      <p:pic>
        <p:nvPicPr>
          <p:cNvPr id="15" name="Picture 1" descr="C:\Users\Titas\Desktop\right_arrow-128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993800" y="3685550"/>
            <a:ext cx="216000" cy="216000"/>
          </a:xfrm>
          <a:prstGeom prst="rect">
            <a:avLst/>
          </a:prstGeom>
          <a:noFill/>
        </p:spPr>
      </p:pic>
      <p:pic>
        <p:nvPicPr>
          <p:cNvPr id="16" name="Picture 1" descr="C:\Users\Titas\Desktop\right_arrow-128.pn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594862" y="3938758"/>
            <a:ext cx="216000" cy="216000"/>
          </a:xfrm>
          <a:prstGeom prst="rect">
            <a:avLst/>
          </a:prstGeom>
          <a:noFill/>
        </p:spPr>
      </p:pic>
      <p:pic>
        <p:nvPicPr>
          <p:cNvPr id="17" name="Picture 1" descr="C:\Users\Titas\Desktop\right_arrow-128.png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6200" y="4191000"/>
            <a:ext cx="216000" cy="216000"/>
          </a:xfrm>
          <a:prstGeom prst="rect">
            <a:avLst/>
          </a:prstGeom>
          <a:noFill/>
        </p:spPr>
      </p:pic>
      <p:pic>
        <p:nvPicPr>
          <p:cNvPr id="19" name="Picture 1" descr="C:\Users\Titas\Desktop\right_arrow-128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222400" y="4726676"/>
            <a:ext cx="216000" cy="216000"/>
          </a:xfrm>
          <a:prstGeom prst="rect">
            <a:avLst/>
          </a:prstGeom>
          <a:noFill/>
        </p:spPr>
      </p:pic>
      <p:pic>
        <p:nvPicPr>
          <p:cNvPr id="20" name="Picture 1" descr="C:\Users\Titas\Desktop\right_arrow-128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757587" y="4967194"/>
            <a:ext cx="216000" cy="216000"/>
          </a:xfrm>
          <a:prstGeom prst="rect">
            <a:avLst/>
          </a:prstGeom>
          <a:noFill/>
        </p:spPr>
      </p:pic>
      <p:pic>
        <p:nvPicPr>
          <p:cNvPr id="21" name="Picture 1" descr="C:\Users\Titas\Desktop\right_arrow-128.pn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374800" y="5242458"/>
            <a:ext cx="216000" cy="216000"/>
          </a:xfrm>
          <a:prstGeom prst="rect">
            <a:avLst/>
          </a:prstGeom>
          <a:noFill/>
        </p:spPr>
      </p:pic>
      <p:pic>
        <p:nvPicPr>
          <p:cNvPr id="22" name="Picture 1" descr="C:\Users\Titas\Desktop\right_arrow-128.pn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213000" y="5483921"/>
            <a:ext cx="216000" cy="216000"/>
          </a:xfrm>
          <a:prstGeom prst="rect">
            <a:avLst/>
          </a:prstGeom>
          <a:noFill/>
        </p:spPr>
      </p:pic>
      <p:pic>
        <p:nvPicPr>
          <p:cNvPr id="23" name="Picture 1" descr="C:\Users\Titas\Desktop\right_arrow-128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689000" y="5757018"/>
            <a:ext cx="216000" cy="216000"/>
          </a:xfrm>
          <a:prstGeom prst="rect">
            <a:avLst/>
          </a:prstGeom>
          <a:noFill/>
        </p:spPr>
      </p:pic>
      <p:pic>
        <p:nvPicPr>
          <p:cNvPr id="25" name="Picture 1" descr="C:\Users\Titas\Desktop\right_arrow-128.png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213000" y="3181811"/>
            <a:ext cx="216000" cy="216000"/>
          </a:xfrm>
          <a:prstGeom prst="rect">
            <a:avLst/>
          </a:prstGeom>
          <a:noFill/>
        </p:spPr>
      </p:pic>
      <p:pic>
        <p:nvPicPr>
          <p:cNvPr id="26" name="Picture 1" descr="C:\Users\Titas\Desktop\right_arrow-128.png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993800" y="6008270"/>
            <a:ext cx="216000" cy="216000"/>
          </a:xfrm>
          <a:prstGeom prst="rect">
            <a:avLst/>
          </a:prstGeom>
          <a:noFill/>
        </p:spPr>
      </p:pic>
      <p:pic>
        <p:nvPicPr>
          <p:cNvPr id="24" name="Picture 1" descr="C:\Users\Titas\Desktop\right_arrow-128.png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203600" y="1917600"/>
            <a:ext cx="216000" cy="216000"/>
          </a:xfrm>
          <a:prstGeom prst="rect">
            <a:avLst/>
          </a:prstGeom>
          <a:noFill/>
        </p:spPr>
      </p:pic>
      <p:pic>
        <p:nvPicPr>
          <p:cNvPr id="27" name="Picture 1" descr="C:\Users\Titas\Desktop\right_arrow-128.png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746400" y="4463432"/>
            <a:ext cx="216000" cy="216000"/>
          </a:xfrm>
          <a:prstGeom prst="rect">
            <a:avLst/>
          </a:prstGeom>
          <a:noFill/>
        </p:spPr>
      </p:pic>
      <p:pic>
        <p:nvPicPr>
          <p:cNvPr id="29" name="Picture 1" descr="C:\Users\Titas\Desktop\arrow-down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8305800" y="6248400"/>
            <a:ext cx="381000" cy="381000"/>
          </a:xfrm>
          <a:prstGeom prst="rect">
            <a:avLst/>
          </a:prstGeom>
          <a:noFill/>
        </p:spPr>
      </p:pic>
      <p:pic>
        <p:nvPicPr>
          <p:cNvPr id="28" name="Picture 1" descr="C:\Users\Titas\Desktop\right_arrow-128.png">
            <a:hlinkClick r:id="rId2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451000" y="2418136"/>
            <a:ext cx="216000" cy="216000"/>
          </a:xfrm>
          <a:prstGeom prst="rect">
            <a:avLst/>
          </a:prstGeom>
          <a:noFill/>
        </p:spPr>
      </p:pic>
      <p:pic>
        <p:nvPicPr>
          <p:cNvPr id="30" name="Picture 1" descr="C:\Users\Titas\Desktop\right_arrow-128.png">
            <a:hlinkClick r:id="rId23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517800" y="1600200"/>
            <a:ext cx="216000" cy="216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0"/>
            <a:ext cx="8534400" cy="9140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b="1" dirty="0" smtClean="0"/>
              <a:t>Pasiruošimas laboratoriniam darbui „ Nuosekliojo laidininkų jungimo tyrimas“</a:t>
            </a:r>
          </a:p>
          <a:p>
            <a:pPr>
              <a:buFont typeface="Arial" pitchFamily="34" charset="0"/>
              <a:buChar char="•"/>
            </a:pPr>
            <a:r>
              <a:rPr lang="lt-LT" sz="1400" dirty="0" smtClean="0"/>
              <a:t>Elektrinė varža</a:t>
            </a:r>
          </a:p>
          <a:p>
            <a:pPr>
              <a:buFont typeface="Arial" pitchFamily="34" charset="0"/>
              <a:buChar char="•"/>
            </a:pPr>
            <a:r>
              <a:rPr lang="lt-LT" sz="1400" dirty="0" smtClean="0"/>
              <a:t>Elektrinės varžos matavimo vienetas </a:t>
            </a:r>
          </a:p>
          <a:p>
            <a:pPr>
              <a:buFont typeface="Arial" pitchFamily="34" charset="0"/>
              <a:buChar char="•"/>
            </a:pPr>
            <a:r>
              <a:rPr lang="lt-LT" sz="1400" dirty="0" smtClean="0"/>
              <a:t>Georgas Simonas Omas </a:t>
            </a:r>
          </a:p>
          <a:p>
            <a:pPr>
              <a:buFont typeface="Arial" pitchFamily="34" charset="0"/>
              <a:buChar char="•"/>
            </a:pPr>
            <a:r>
              <a:rPr lang="lt-LT" sz="1400" dirty="0" smtClean="0"/>
              <a:t>Reostatai</a:t>
            </a:r>
          </a:p>
          <a:p>
            <a:pPr>
              <a:buFont typeface="Arial" pitchFamily="34" charset="0"/>
              <a:buChar char="•"/>
            </a:pPr>
            <a:r>
              <a:rPr lang="lt-LT" sz="1400" dirty="0" smtClean="0"/>
              <a:t>Omo dėsnis grandinės daliai</a:t>
            </a:r>
          </a:p>
          <a:p>
            <a:pPr>
              <a:buFont typeface="Arial" pitchFamily="34" charset="0"/>
              <a:buChar char="•"/>
            </a:pPr>
            <a:r>
              <a:rPr lang="lt-LT" sz="1400" dirty="0" smtClean="0"/>
              <a:t>Nuoseklusis laidininkų jungimas</a:t>
            </a:r>
          </a:p>
          <a:p>
            <a:pPr>
              <a:buFont typeface="Arial" pitchFamily="34" charset="0"/>
              <a:buChar char="•"/>
            </a:pPr>
            <a:r>
              <a:rPr lang="lt-LT" sz="1400" dirty="0" smtClean="0"/>
              <a:t>Laboratorinio darbo priemonės</a:t>
            </a:r>
          </a:p>
          <a:p>
            <a:pPr>
              <a:buFont typeface="Arial" pitchFamily="34" charset="0"/>
              <a:buChar char="•"/>
            </a:pPr>
            <a:r>
              <a:rPr lang="lt-LT" sz="1400" dirty="0" smtClean="0"/>
              <a:t>Darbo eiga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 err="1" smtClean="0"/>
              <a:t>Pasitikrinimas</a:t>
            </a:r>
            <a:endParaRPr lang="en-US" sz="1400" dirty="0" smtClean="0"/>
          </a:p>
          <a:p>
            <a:pPr>
              <a:buFont typeface="Arial" pitchFamily="34" charset="0"/>
              <a:buChar char="•"/>
            </a:pPr>
            <a:endParaRPr lang="lt-LT" sz="1400" dirty="0" smtClean="0"/>
          </a:p>
          <a:p>
            <a:r>
              <a:rPr lang="lt-LT" sz="1400" b="1" dirty="0" smtClean="0"/>
              <a:t>Pasiruošimas laboratoriniam darbui „ Lygiagrečiojo laidininkų jungimo tyrimas“</a:t>
            </a:r>
          </a:p>
          <a:p>
            <a:pPr>
              <a:buFont typeface="Arial" pitchFamily="34" charset="0"/>
              <a:buChar char="•"/>
            </a:pPr>
            <a:r>
              <a:rPr lang="lt-LT" sz="1400" dirty="0" smtClean="0"/>
              <a:t>Lygiagretusis laidininkų jungimas</a:t>
            </a:r>
          </a:p>
          <a:p>
            <a:pPr>
              <a:buFont typeface="Arial" pitchFamily="34" charset="0"/>
              <a:buChar char="•"/>
            </a:pPr>
            <a:r>
              <a:rPr lang="lt-LT" sz="1400" dirty="0" smtClean="0"/>
              <a:t>Laboratorinio darbo priemonės</a:t>
            </a:r>
          </a:p>
          <a:p>
            <a:pPr>
              <a:buFont typeface="Arial" pitchFamily="34" charset="0"/>
              <a:buChar char="•"/>
            </a:pPr>
            <a:r>
              <a:rPr lang="lt-LT" sz="1400" dirty="0" smtClean="0"/>
              <a:t>Darbo eiga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 err="1" smtClean="0"/>
              <a:t>Pasitikrinimas</a:t>
            </a:r>
            <a:endParaRPr lang="lt-LT" sz="1400" dirty="0" smtClean="0"/>
          </a:p>
          <a:p>
            <a:pPr>
              <a:buFont typeface="Arial" pitchFamily="34" charset="0"/>
              <a:buChar char="•"/>
            </a:pPr>
            <a:endParaRPr lang="lt-LT" sz="1400" dirty="0" smtClean="0"/>
          </a:p>
          <a:p>
            <a:r>
              <a:rPr lang="lt-LT" sz="1400" b="1" dirty="0" smtClean="0"/>
              <a:t>Pasiruošimas laboratoriniam darbui „ Elektros lempute tekančios srovės galios ir darbo apskaičiavimas“</a:t>
            </a:r>
          </a:p>
          <a:p>
            <a:pPr>
              <a:buFont typeface="Arial" pitchFamily="34" charset="0"/>
              <a:buChar char="•"/>
            </a:pPr>
            <a:r>
              <a:rPr lang="lt-LT" sz="1400" dirty="0" smtClean="0"/>
              <a:t>Elektros srovės darbas</a:t>
            </a:r>
          </a:p>
          <a:p>
            <a:pPr>
              <a:buFont typeface="Arial" pitchFamily="34" charset="0"/>
              <a:buChar char="•"/>
            </a:pPr>
            <a:r>
              <a:rPr lang="lt-LT" sz="1400" dirty="0" smtClean="0"/>
              <a:t>Elektros srovės darbo matavimo vienetas </a:t>
            </a:r>
          </a:p>
          <a:p>
            <a:pPr>
              <a:buFont typeface="Arial" pitchFamily="34" charset="0"/>
              <a:buChar char="•"/>
            </a:pPr>
            <a:r>
              <a:rPr lang="lt-LT" sz="1400" dirty="0" smtClean="0"/>
              <a:t>Džeimsas Preskotas Džaulis</a:t>
            </a:r>
          </a:p>
          <a:p>
            <a:pPr>
              <a:buFont typeface="Arial" pitchFamily="34" charset="0"/>
              <a:buChar char="•"/>
            </a:pPr>
            <a:r>
              <a:rPr lang="lt-LT" sz="1400" dirty="0" smtClean="0"/>
              <a:t>Elektros skaitiklis</a:t>
            </a:r>
          </a:p>
          <a:p>
            <a:pPr>
              <a:buFont typeface="Arial" pitchFamily="34" charset="0"/>
              <a:buChar char="•"/>
            </a:pPr>
            <a:r>
              <a:rPr lang="lt-LT" sz="1400" dirty="0" smtClean="0"/>
              <a:t>Elektros srovės galia</a:t>
            </a:r>
          </a:p>
          <a:p>
            <a:pPr>
              <a:buFont typeface="Arial" pitchFamily="34" charset="0"/>
              <a:buChar char="•"/>
            </a:pPr>
            <a:r>
              <a:rPr lang="lt-LT" sz="1400" dirty="0" smtClean="0"/>
              <a:t>Elektros srovės galios matavimo vienetas</a:t>
            </a:r>
          </a:p>
          <a:p>
            <a:pPr>
              <a:buFont typeface="Arial" pitchFamily="34" charset="0"/>
              <a:buChar char="•"/>
            </a:pPr>
            <a:r>
              <a:rPr lang="lt-LT" sz="1400" dirty="0" smtClean="0"/>
              <a:t>Džeimsas Vatas</a:t>
            </a:r>
          </a:p>
          <a:p>
            <a:pPr>
              <a:buFont typeface="Arial" pitchFamily="34" charset="0"/>
              <a:buChar char="•"/>
            </a:pPr>
            <a:r>
              <a:rPr lang="lt-LT" sz="1400" dirty="0" smtClean="0"/>
              <a:t>Vatmetras</a:t>
            </a:r>
          </a:p>
          <a:p>
            <a:pPr>
              <a:buFont typeface="Arial" pitchFamily="34" charset="0"/>
              <a:buChar char="•"/>
            </a:pPr>
            <a:r>
              <a:rPr lang="lt-LT" sz="1400" dirty="0" smtClean="0"/>
              <a:t>Laboratorinio darbo priemonės</a:t>
            </a:r>
          </a:p>
          <a:p>
            <a:pPr>
              <a:buFont typeface="Arial" pitchFamily="34" charset="0"/>
              <a:buChar char="•"/>
            </a:pPr>
            <a:r>
              <a:rPr lang="lt-LT" sz="1400" dirty="0" smtClean="0"/>
              <a:t>Darbo eiga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 err="1" smtClean="0"/>
              <a:t>Pasitikrinimas</a:t>
            </a:r>
            <a:endParaRPr lang="en-US" sz="1400" dirty="0" smtClean="0"/>
          </a:p>
          <a:p>
            <a:pPr>
              <a:buFont typeface="Arial" pitchFamily="34" charset="0"/>
              <a:buChar char="•"/>
            </a:pPr>
            <a:endParaRPr lang="en-US" sz="1400" dirty="0" smtClean="0"/>
          </a:p>
          <a:p>
            <a:r>
              <a:rPr lang="en-US" sz="1400" b="1" dirty="0" err="1" smtClean="0"/>
              <a:t>Testas</a:t>
            </a:r>
            <a:endParaRPr lang="lt-LT" sz="1400" b="1" dirty="0" smtClean="0"/>
          </a:p>
          <a:p>
            <a:r>
              <a:rPr lang="lt-LT" sz="1400" b="1" dirty="0" smtClean="0"/>
              <a:t>Informacijos šaltiniai</a:t>
            </a:r>
          </a:p>
          <a:p>
            <a:endParaRPr lang="lt-LT" sz="1400" dirty="0" smtClean="0"/>
          </a:p>
          <a:p>
            <a:pPr>
              <a:buFont typeface="Arial" pitchFamily="34" charset="0"/>
              <a:buChar char="•"/>
            </a:pPr>
            <a:endParaRPr lang="lt-LT" sz="1400" dirty="0" smtClean="0"/>
          </a:p>
          <a:p>
            <a:pPr>
              <a:buFont typeface="Arial" pitchFamily="34" charset="0"/>
              <a:buChar char="•"/>
            </a:pPr>
            <a:endParaRPr lang="lt-LT" sz="1400" dirty="0" smtClean="0"/>
          </a:p>
          <a:p>
            <a:endParaRPr lang="lt-LT" sz="1400" dirty="0" smtClean="0"/>
          </a:p>
          <a:p>
            <a:pPr>
              <a:buFont typeface="Arial" pitchFamily="34" charset="0"/>
              <a:buChar char="•"/>
            </a:pPr>
            <a:endParaRPr lang="lt-LT" sz="1400" dirty="0" smtClean="0"/>
          </a:p>
          <a:p>
            <a:pPr>
              <a:buFont typeface="Arial" pitchFamily="34" charset="0"/>
              <a:buChar char="•"/>
            </a:pPr>
            <a:endParaRPr lang="lt-LT" sz="1400" dirty="0" smtClean="0"/>
          </a:p>
          <a:p>
            <a:endParaRPr lang="lt-LT" sz="1400" dirty="0" smtClean="0"/>
          </a:p>
          <a:p>
            <a:pPr>
              <a:buFont typeface="Arial" pitchFamily="34" charset="0"/>
              <a:buChar char="•"/>
            </a:pPr>
            <a:endParaRPr lang="lt-LT" sz="1400" dirty="0" smtClean="0"/>
          </a:p>
          <a:p>
            <a:pPr>
              <a:buFont typeface="Arial" pitchFamily="34" charset="0"/>
              <a:buChar char="•"/>
            </a:pPr>
            <a:endParaRPr lang="lt-LT" sz="1400" dirty="0" smtClean="0"/>
          </a:p>
          <a:p>
            <a:endParaRPr lang="en-US" sz="1400" dirty="0"/>
          </a:p>
        </p:txBody>
      </p:sp>
      <p:pic>
        <p:nvPicPr>
          <p:cNvPr id="3" name="Picture 1" descr="C:\Users\Titas\Desktop\right_arrow-128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101715" y="55245"/>
            <a:ext cx="216000" cy="216000"/>
          </a:xfrm>
          <a:prstGeom prst="rect">
            <a:avLst/>
          </a:prstGeom>
          <a:noFill/>
        </p:spPr>
      </p:pic>
      <p:pic>
        <p:nvPicPr>
          <p:cNvPr id="4" name="Picture 1" descr="C:\Users\Titas\Desktop\right_arrow-128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451610" y="281940"/>
            <a:ext cx="216000" cy="216000"/>
          </a:xfrm>
          <a:prstGeom prst="rect">
            <a:avLst/>
          </a:prstGeom>
          <a:noFill/>
        </p:spPr>
      </p:pic>
      <p:pic>
        <p:nvPicPr>
          <p:cNvPr id="5" name="Picture 1" descr="C:\Users\Titas\Desktop\right_arrow-128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018690" y="495300"/>
            <a:ext cx="216000" cy="216000"/>
          </a:xfrm>
          <a:prstGeom prst="rect">
            <a:avLst/>
          </a:prstGeom>
          <a:noFill/>
        </p:spPr>
      </p:pic>
      <p:pic>
        <p:nvPicPr>
          <p:cNvPr id="6" name="Picture 1" descr="C:\Users\Titas\Desktop\right_arrow-128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679600" y="1550670"/>
            <a:ext cx="216000" cy="216000"/>
          </a:xfrm>
          <a:prstGeom prst="rect">
            <a:avLst/>
          </a:prstGeom>
          <a:noFill/>
        </p:spPr>
      </p:pic>
      <p:pic>
        <p:nvPicPr>
          <p:cNvPr id="7" name="Picture 1" descr="C:\Users\Titas\Desktop\right_arrow-128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755800" y="1325880"/>
            <a:ext cx="216000" cy="216000"/>
          </a:xfrm>
          <a:prstGeom prst="rect">
            <a:avLst/>
          </a:prstGeom>
          <a:noFill/>
        </p:spPr>
      </p:pic>
      <p:pic>
        <p:nvPicPr>
          <p:cNvPr id="8" name="Picture 1" descr="C:\Users\Titas\Desktop\right_arrow-128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056540" y="912495"/>
            <a:ext cx="216000" cy="216000"/>
          </a:xfrm>
          <a:prstGeom prst="rect">
            <a:avLst/>
          </a:prstGeom>
          <a:noFill/>
        </p:spPr>
      </p:pic>
      <p:pic>
        <p:nvPicPr>
          <p:cNvPr id="9" name="Picture 1" descr="C:\Users\Titas\Desktop\right_arrow-128.pn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091690" y="701040"/>
            <a:ext cx="216000" cy="216000"/>
          </a:xfrm>
          <a:prstGeom prst="rect">
            <a:avLst/>
          </a:prstGeom>
          <a:noFill/>
        </p:spPr>
      </p:pic>
      <p:pic>
        <p:nvPicPr>
          <p:cNvPr id="10" name="Picture 1" descr="C:\Users\Titas\Desktop\right_arrow-128.pn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514600" y="1106805"/>
            <a:ext cx="216000" cy="216000"/>
          </a:xfrm>
          <a:prstGeom prst="rect">
            <a:avLst/>
          </a:prstGeom>
          <a:noFill/>
        </p:spPr>
      </p:pic>
      <p:pic>
        <p:nvPicPr>
          <p:cNvPr id="11" name="Picture 1" descr="C:\Users\Titas\Desktop\right_arrow-128.png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231800" y="1784985"/>
            <a:ext cx="216000" cy="216000"/>
          </a:xfrm>
          <a:prstGeom prst="rect">
            <a:avLst/>
          </a:prstGeom>
          <a:noFill/>
        </p:spPr>
      </p:pic>
      <p:pic>
        <p:nvPicPr>
          <p:cNvPr id="12" name="Picture 1" descr="C:\Users\Titas\Desktop\right_arrow-128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460400" y="1986443"/>
            <a:ext cx="216000" cy="216000"/>
          </a:xfrm>
          <a:prstGeom prst="rect">
            <a:avLst/>
          </a:prstGeom>
          <a:noFill/>
        </p:spPr>
      </p:pic>
      <p:pic>
        <p:nvPicPr>
          <p:cNvPr id="13" name="Picture 1" descr="C:\Users\Titas\Desktop\right_arrow-128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181725" y="2415540"/>
            <a:ext cx="216000" cy="216000"/>
          </a:xfrm>
          <a:prstGeom prst="rect">
            <a:avLst/>
          </a:prstGeom>
          <a:noFill/>
        </p:spPr>
      </p:pic>
      <p:pic>
        <p:nvPicPr>
          <p:cNvPr id="14" name="Picture 1" descr="C:\Users\Titas\Desktop\right_arrow-128.pn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832000" y="2632710"/>
            <a:ext cx="216000" cy="216000"/>
          </a:xfrm>
          <a:prstGeom prst="rect">
            <a:avLst/>
          </a:prstGeom>
          <a:noFill/>
        </p:spPr>
      </p:pic>
      <p:pic>
        <p:nvPicPr>
          <p:cNvPr id="15" name="Picture 1" descr="C:\Users\Titas\Desktop\right_arrow-128.pn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679600" y="2834640"/>
            <a:ext cx="216000" cy="216000"/>
          </a:xfrm>
          <a:prstGeom prst="rect">
            <a:avLst/>
          </a:prstGeom>
          <a:noFill/>
        </p:spPr>
      </p:pic>
      <p:pic>
        <p:nvPicPr>
          <p:cNvPr id="16" name="Picture 1" descr="C:\Users\Titas\Desktop\right_arrow-128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231800" y="3051810"/>
            <a:ext cx="216000" cy="216000"/>
          </a:xfrm>
          <a:prstGeom prst="rect">
            <a:avLst/>
          </a:prstGeom>
          <a:noFill/>
        </p:spPr>
      </p:pic>
      <p:pic>
        <p:nvPicPr>
          <p:cNvPr id="17" name="Picture 1" descr="C:\Users\Titas\Desktop\right_arrow-128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460400" y="3280882"/>
            <a:ext cx="216000" cy="216000"/>
          </a:xfrm>
          <a:prstGeom prst="rect">
            <a:avLst/>
          </a:prstGeom>
          <a:noFill/>
        </p:spPr>
      </p:pic>
      <p:pic>
        <p:nvPicPr>
          <p:cNvPr id="18" name="Picture 1" descr="C:\Users\Titas\Desktop\right_arrow-128.png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26705" y="3695700"/>
            <a:ext cx="216000" cy="216000"/>
          </a:xfrm>
          <a:prstGeom prst="rect">
            <a:avLst/>
          </a:prstGeom>
          <a:noFill/>
        </p:spPr>
      </p:pic>
      <p:pic>
        <p:nvPicPr>
          <p:cNvPr id="19" name="Picture 1" descr="C:\Users\Titas\Desktop\right_arrow-128.png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998345" y="3891915"/>
            <a:ext cx="216000" cy="216000"/>
          </a:xfrm>
          <a:prstGeom prst="rect">
            <a:avLst/>
          </a:prstGeom>
          <a:noFill/>
        </p:spPr>
      </p:pic>
      <p:pic>
        <p:nvPicPr>
          <p:cNvPr id="20" name="Picture 1" descr="C:\Users\Titas\Desktop\right_arrow-128.png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365400" y="4122420"/>
            <a:ext cx="216000" cy="216000"/>
          </a:xfrm>
          <a:prstGeom prst="rect">
            <a:avLst/>
          </a:prstGeom>
          <a:noFill/>
        </p:spPr>
      </p:pic>
      <p:pic>
        <p:nvPicPr>
          <p:cNvPr id="21" name="Picture 1" descr="C:\Users\Titas\Desktop\right_arrow-128.png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389823" y="4313730"/>
            <a:ext cx="216000" cy="216000"/>
          </a:xfrm>
          <a:prstGeom prst="rect">
            <a:avLst/>
          </a:prstGeom>
          <a:noFill/>
        </p:spPr>
      </p:pic>
      <p:pic>
        <p:nvPicPr>
          <p:cNvPr id="22" name="Picture 1" descr="C:\Users\Titas\Desktop\right_arrow-128.png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689000" y="4552950"/>
            <a:ext cx="216000" cy="216000"/>
          </a:xfrm>
          <a:prstGeom prst="rect">
            <a:avLst/>
          </a:prstGeom>
          <a:noFill/>
        </p:spPr>
      </p:pic>
      <p:pic>
        <p:nvPicPr>
          <p:cNvPr id="23" name="Picture 1" descr="C:\Users\Titas\Desktop\right_arrow-128.png">
            <a:hlinkClick r:id="rId2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917600" y="4754880"/>
            <a:ext cx="216000" cy="216000"/>
          </a:xfrm>
          <a:prstGeom prst="rect">
            <a:avLst/>
          </a:prstGeom>
          <a:noFill/>
        </p:spPr>
      </p:pic>
      <p:pic>
        <p:nvPicPr>
          <p:cNvPr id="24" name="Picture 1" descr="C:\Users\Titas\Desktop\right_arrow-128.png">
            <a:hlinkClick r:id="rId23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365400" y="4972050"/>
            <a:ext cx="216000" cy="216000"/>
          </a:xfrm>
          <a:prstGeom prst="rect">
            <a:avLst/>
          </a:prstGeom>
          <a:noFill/>
        </p:spPr>
      </p:pic>
      <p:pic>
        <p:nvPicPr>
          <p:cNvPr id="25" name="Picture 1" descr="C:\Users\Titas\Desktop\right_arrow-128.png">
            <a:hlinkClick r:id="rId24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536600" y="5190164"/>
            <a:ext cx="216000" cy="216000"/>
          </a:xfrm>
          <a:prstGeom prst="rect">
            <a:avLst/>
          </a:prstGeom>
          <a:noFill/>
        </p:spPr>
      </p:pic>
      <p:pic>
        <p:nvPicPr>
          <p:cNvPr id="26" name="Picture 1" descr="C:\Users\Titas\Desktop\right_arrow-128.png">
            <a:hlinkClick r:id="rId25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140360" y="5408295"/>
            <a:ext cx="216000" cy="216000"/>
          </a:xfrm>
          <a:prstGeom prst="rect">
            <a:avLst/>
          </a:prstGeom>
          <a:noFill/>
        </p:spPr>
      </p:pic>
      <p:pic>
        <p:nvPicPr>
          <p:cNvPr id="27" name="Picture 1" descr="C:\Users\Titas\Desktop\right_arrow-128.png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679600" y="5606415"/>
            <a:ext cx="216000" cy="216000"/>
          </a:xfrm>
          <a:prstGeom prst="rect">
            <a:avLst/>
          </a:prstGeom>
          <a:noFill/>
        </p:spPr>
      </p:pic>
      <p:pic>
        <p:nvPicPr>
          <p:cNvPr id="28" name="Picture 1" descr="C:\Users\Titas\Desktop\right_arrow-128.png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231800" y="5832166"/>
            <a:ext cx="216000" cy="216000"/>
          </a:xfrm>
          <a:prstGeom prst="rect">
            <a:avLst/>
          </a:prstGeom>
          <a:noFill/>
        </p:spPr>
      </p:pic>
      <p:pic>
        <p:nvPicPr>
          <p:cNvPr id="29" name="Picture 1" descr="C:\Users\Titas\Desktop\right_arrow-128.png">
            <a:hlinkClick r:id="rId28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524000" y="6028381"/>
            <a:ext cx="216000" cy="216000"/>
          </a:xfrm>
          <a:prstGeom prst="rect">
            <a:avLst/>
          </a:prstGeom>
          <a:noFill/>
        </p:spPr>
      </p:pic>
      <p:pic>
        <p:nvPicPr>
          <p:cNvPr id="31" name="Picture 1" descr="C:\Users\Titas\Desktop\arrow_up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8153400" y="6248400"/>
            <a:ext cx="381000" cy="381000"/>
          </a:xfrm>
          <a:prstGeom prst="rect">
            <a:avLst/>
          </a:prstGeom>
          <a:noFill/>
        </p:spPr>
      </p:pic>
      <p:pic>
        <p:nvPicPr>
          <p:cNvPr id="32" name="Picture 1" descr="C:\Users\Titas\Desktop\right_arrow-128.png">
            <a:hlinkClick r:id="rId30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05831" y="6462165"/>
            <a:ext cx="216000" cy="216000"/>
          </a:xfrm>
          <a:prstGeom prst="rect">
            <a:avLst/>
          </a:prstGeom>
          <a:noFill/>
        </p:spPr>
      </p:pic>
      <p:pic>
        <p:nvPicPr>
          <p:cNvPr id="33" name="Picture 1" descr="C:\Users\Titas\Desktop\right_arrow-128.png">
            <a:hlinkClick r:id="rId31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917600" y="6657510"/>
            <a:ext cx="216000" cy="21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3873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1625278"/>
            <a:ext cx="8229600" cy="2794322"/>
          </a:xfrm>
        </p:spPr>
        <p:txBody>
          <a:bodyPr>
            <a:noAutofit/>
          </a:bodyPr>
          <a:lstStyle/>
          <a:p>
            <a:r>
              <a:rPr lang="lt-LT" sz="6600" b="1" dirty="0" smtClean="0"/>
              <a:t>Pasiruošimas laboratoriniam darbui “Elektros srovės stiprio matavimas”</a:t>
            </a:r>
            <a:endParaRPr lang="lt-LT" sz="6600" b="1" dirty="0"/>
          </a:p>
        </p:txBody>
      </p:sp>
      <p:pic>
        <p:nvPicPr>
          <p:cNvPr id="15361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00517" y="1371600"/>
            <a:ext cx="7450915" cy="5181600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381000" y="57337"/>
            <a:ext cx="8763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 smtClean="0"/>
              <a:t>	</a:t>
            </a:r>
            <a:r>
              <a:rPr lang="lt-LT" sz="3200" b="1" dirty="0" smtClean="0"/>
              <a:t>Elektros srovės stipris</a:t>
            </a:r>
            <a:r>
              <a:rPr lang="lt-LT" sz="3200" dirty="0"/>
              <a:t> – </a:t>
            </a:r>
            <a:r>
              <a:rPr lang="lt-LT" sz="3200" dirty="0" smtClean="0"/>
              <a:t>fizikinis </a:t>
            </a:r>
            <a:r>
              <a:rPr lang="lt-LT" sz="3200" dirty="0"/>
              <a:t>dydis, lygus elektros krūviui, kuris praeina pro laidininko skerspjūvio plotą per laiko </a:t>
            </a:r>
            <a:r>
              <a:rPr lang="lt-LT" sz="3200" dirty="0" smtClean="0"/>
              <a:t>vienetą.</a:t>
            </a:r>
            <a:endParaRPr lang="lt-LT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352800" y="5354302"/>
            <a:ext cx="5693999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lt-LT" sz="2800" dirty="0" smtClean="0">
                <a:latin typeface="Arial Black" pitchFamily="34" charset="0"/>
              </a:rPr>
              <a:t>Srovės stipris	 =</a:t>
            </a:r>
          </a:p>
          <a:p>
            <a:pPr algn="ctr"/>
            <a:r>
              <a:rPr lang="lt-LT" sz="2800" dirty="0" smtClean="0">
                <a:latin typeface="Arial Black" pitchFamily="34" charset="0"/>
              </a:rPr>
              <a:t>              </a:t>
            </a:r>
            <a:endParaRPr lang="lt-LT" sz="28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lt-LT" sz="2800" dirty="0" smtClean="0">
                <a:latin typeface="Arial Black" pitchFamily="34" charset="0"/>
              </a:rPr>
              <a:t>I  = </a:t>
            </a:r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48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76041" y="6086498"/>
            <a:ext cx="334359" cy="721554"/>
          </a:xfrm>
          <a:prstGeom prst="rect">
            <a:avLst/>
          </a:prstGeom>
          <a:noFill/>
        </p:spPr>
      </p:pic>
      <p:pic>
        <p:nvPicPr>
          <p:cNvPr id="11" name="Picture 1" descr="C:\Users\Titas\Desktop\BackButton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  <p:pic>
        <p:nvPicPr>
          <p:cNvPr id="14337" name="Picture 1" descr="C:\Users\Titas\Desktop\Captur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12997" y="4968864"/>
            <a:ext cx="1752600" cy="135573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81000" y="4916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Vandens ir elektros srovės analogija</a:t>
            </a:r>
            <a:endParaRPr lang="lt-LT" b="1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3908" y="1192162"/>
            <a:ext cx="9050092" cy="5053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tačiakampis 4"/>
          <p:cNvSpPr/>
          <p:nvPr/>
        </p:nvSpPr>
        <p:spPr>
          <a:xfrm>
            <a:off x="152400" y="6396334"/>
            <a:ext cx="6934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400" dirty="0" smtClean="0"/>
              <a:t>Šaltinis: http</a:t>
            </a:r>
            <a:r>
              <a:rPr lang="lt-LT" sz="1400" dirty="0"/>
              <a:t>://johnscabin.com/Basic_speaker/amp.htm</a:t>
            </a:r>
          </a:p>
        </p:txBody>
      </p:sp>
      <p:pic>
        <p:nvPicPr>
          <p:cNvPr id="6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2272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Elektros srovės ir elektronų judėjimo kryptys nesutampa</a:t>
            </a:r>
            <a:endParaRPr lang="lt-LT" b="1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0200" y="1417638"/>
            <a:ext cx="6248400" cy="4670360"/>
          </a:xfrm>
        </p:spPr>
      </p:pic>
      <p:sp>
        <p:nvSpPr>
          <p:cNvPr id="10" name="Stačiakampis 9"/>
          <p:cNvSpPr/>
          <p:nvPr/>
        </p:nvSpPr>
        <p:spPr>
          <a:xfrm>
            <a:off x="1066800" y="6260004"/>
            <a:ext cx="30397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400" b="1" dirty="0" smtClean="0"/>
              <a:t>Elektros srovės kryptis</a:t>
            </a:r>
            <a:endParaRPr lang="lt-LT" sz="2400" b="1" dirty="0"/>
          </a:p>
        </p:txBody>
      </p:sp>
      <p:sp>
        <p:nvSpPr>
          <p:cNvPr id="11" name="Stačiakampis 10"/>
          <p:cNvSpPr/>
          <p:nvPr/>
        </p:nvSpPr>
        <p:spPr>
          <a:xfrm>
            <a:off x="5098975" y="6271608"/>
            <a:ext cx="35650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400" b="1" dirty="0" smtClean="0"/>
              <a:t>Elektronų judėjimo kryptis</a:t>
            </a:r>
            <a:endParaRPr lang="lt-LT" sz="2400" b="1" dirty="0"/>
          </a:p>
        </p:txBody>
      </p:sp>
      <p:pic>
        <p:nvPicPr>
          <p:cNvPr id="6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584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55575" y="77787"/>
            <a:ext cx="8891225" cy="20077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2400" dirty="0" smtClean="0"/>
              <a:t>		</a:t>
            </a:r>
            <a:r>
              <a:rPr lang="lt-LT" sz="3600" dirty="0" smtClean="0"/>
              <a:t>Srovės stiprio matavimo vienetas yra </a:t>
            </a:r>
            <a:r>
              <a:rPr lang="lt-LT" sz="3600" b="1" i="1" dirty="0" smtClean="0"/>
              <a:t>amperas</a:t>
            </a:r>
            <a:r>
              <a:rPr lang="lt-LT" sz="3600" dirty="0" smtClean="0"/>
              <a:t> ir jis žymimas </a:t>
            </a:r>
            <a:r>
              <a:rPr lang="lt-LT" sz="3600" b="1" i="1" dirty="0" smtClean="0"/>
              <a:t>A</a:t>
            </a:r>
            <a:r>
              <a:rPr lang="lt-LT" sz="3600" i="1" dirty="0" smtClean="0"/>
              <a:t>.</a:t>
            </a:r>
          </a:p>
          <a:p>
            <a:pPr algn="ctr">
              <a:buNone/>
            </a:pPr>
            <a:r>
              <a:rPr lang="lt-LT" sz="3600" b="1" i="1" dirty="0" smtClean="0"/>
              <a:t>[I] = 1 A</a:t>
            </a:r>
          </a:p>
          <a:p>
            <a:pPr>
              <a:buNone/>
            </a:pPr>
            <a:endParaRPr lang="lt-LT" sz="3600" i="1" dirty="0"/>
          </a:p>
        </p:txBody>
      </p:sp>
      <p:sp>
        <p:nvSpPr>
          <p:cNvPr id="2050" name="AutoShape 2" descr="data:image/png;base64,iVBORw0KGgoAAAANSUhEUgAAAT8AAACeCAMAAABzT/1mAAAAgVBMVEX///8AAAD29vY5OTkgICAlJSUwMDDv7++ZmZmCgoL09PT6+vrp6ekTExPf39/k5ORnZ2fW1taVlZWIiIjLy8vFxcUsLCy3t7fPz8+Ojo6srKyioqJoaGhubm5WVlZ2dnZNTU2mpqYQEBBLS0s3NzdBQUG8vLxfX198fHxUVFQbGxve7xszAAAKRUlEQVR4nO1daXuyOhBtcEFEQSiCS1Fcqtb//wNv0OdtMxEkGRYZvOdjW7ZpMsuZJR8frcPYCSL/8pUM+9M9Y/vpNTzMLsvV3DNf/Wathx2s42+Wi97Mn49f/Y5thXmyejcpDZLtchV47q+kDNfjK3K7Gdx+PdyeJq98z1ZistvchHMeBY6d90e2G6y/bn+WjNwm367lmKwPXCbX2cpR+Ws3itOFeBwp/XX3Ecy4NPbWQkOx2d7yyi/anOp7KyIw11wQUyvQv9L7DLkIl29tkyefXATfEdKk2qdUZ27fVhNOLP75sVfmFs7tFm8pwXG69qzSnog5Stfg++3iVSq9Sj577PNb+blOTyex4J7yV2VesMl3cfhGtti4MHYopfdkOGfGZu8SlZz6jK1I3LSNsPlmi2vQ9+minnWfXHCOjEX13Dq4sj7CEScFbnZ/atNT45ixUV03bwX43vXrvP+O7+HuejJGwti83kd4V3bsajjiDhv4NnPD9pW6Rq2Bx9jGaOA5XAl20ZcOeJjazJP82iz8CzFnbNnUs3bdc6XnjXoWUdcEuGBs3eTzom5t4UXjfm3UJSPiNqj7/oEHOoumn1kTzJBZzT91xFhHHOkDO7/isRcWdoKO2bJvREhqAKBi2jPbYC5rGbgiQhAun2wqgM0wTzbC5tVu5eCmF8HJGXLlFapWw6FvhO0BynNZyfLDGaAItfbbhBhnOx5rAHGmwGIJ6rq2gC8ATKpj8Vg6ifO/7SFpQtpE8qXxo/wGOFqZq0DCbGCMo6zMrNpdpCXwWYK7sAU4sSuKMB1lye+AfIles8xFlRggSZBjlvyw+9DDqeAWwEfGbfNM8bEv5GtYTfHeFWOC9Hp53PWLoShApCtnEjUhW/aJus4VvRbREcQGYzu07nwlXKze8UWd9ykuQGRm3A7rzjrXgRnW5e0LEjOAJ43NaUTsG3nl6+CxPS7kOgkCSz4+RGn2sC8zpLcAY2zglAgC81MiSwBWCidyGnCCjfgdUV6Lm/v2BywfysNgYskQC2l80wqtX+xTg9ETBYht2drhGNiXYTxFJm/4hX+4fbNojtkF+T4GMSJwhY0WAHF6i/5EdxAfii1pUfkJVtUD4vS+ZA7ij7BsnsNCQnWVDhvgLgTW4uf+s0j82RX7Sj+UXJgltkp3K8pqd//ZGGxgbFlLxGLklS/AEGkoIXH6T+MDoWIdOf5faKJ4sxJ42HhpLUoq+ffTAEgV68jN6OQyl1g1H4qC+ot2AYuFdeROdFzAI3L7woX256qAZYmnAXHJhObhYq3vTBSToO4nQH7IwOZjQyWGWyHDBOgpi1UfX+IvpsiqqjUVF3qGdLVApBaKv4Ebe4d7LYcIC2iHyChLDH0lCxTmilbr/iTqAbH/5xNYZNBKQAuCjCTOmEqw5hEh1d+PKCKJfoAWBEkDruvtXawKFi7GAsTpw0qBFTG4fOTiNXXEukhwnycSp48qDlZk4RLiJg0OBhdo2kBAj/ELiEFwhsAeUiBRXXbEXAYrTh+/E1oQnCKbUfCgAxz1DFjSjDtAagZXDbik0BW3Qrn5UL9l+RmAxcKZKNyrNQzcPxlIJ9NBhhJGuZgBBQ41xri3sF8hm/0CiUyUJiMRwf1g3BcVhmoH/gZD5o3x6ZPm8I1wEmxQcZqzyWAeBEMxch9J/6KmESLcP8iv5EWp0IJgaMB++xkEY3rV9y3OomBy6RWQ3ERVA363v6XVQARJ0LfLz51AC4KgAZMa5NerFkd21JbfEsglnzyEMcpQfwFuWDisGB+samj7CDaIbZ+4aJIF0feTzqxyVC8/7Qw3JE6fcZxWuQfBBFU1aIH8xIrT56k7yYJouzB1yK9fMbT3LyROnzdbwb5W7WjszPqDiiENGigL29W2H6DCuSD1JPVV63rqG7awq/3eylPy2iTv+KqxpAyQo9OmARN0AXBj0PafQXlfYYYMWhDdcIyA/6wdv4HQtzC1C5WlLlVGIH7T5Q+gSS1u1YUWRM/Wk+APNPkrQAootCxBZ1EvI06Cv9LjT829KI3jqBAw1tPL6JLgT/X4e0icIqBjEEjw93pJmkFZ+ekM1iGRP9LKXwbFAirAXqPWi0T+Uit/njHoRRca0zVI5M916jcmxeIpxFT5xWjUb+jUD/nF4imGclsCkfohjfq1fbF0ivGj+jQi9Wvq9ZM5g150obrcidRPqnupFdHpqk4dkfpd5fpxp1g0alB0YYjUjyv3L0Di1DdMVRhSEKe2LUlEbykU+2dgxalWz4M04K6v5DCR6Z9R7N+CxKmeaZQSQUphBZn+LcX+QZB202wuleK+ocIldPoH1fpXIXE60Pw2WMqhYlgJ9a8q9U/Daipd1bSD8lPY/YT6p1X696UJ2bp5HXnAduHzKPXvq8yPgAtIvxTjAuVXaPFJzY9QmF8C80D65fRSKUfh4iI1v6R4fg40oJiWaGi+i2hAWvNziuc3gY5yVMMmdB+LqgGJzW8qmh8mBRCohkNpAz9VAdTmhxXNr4MTslXc30fA8Pm5y0Rtfl3B/EQb9OMjBxrI9M2TRUxvfuLz+Z0ScYocSreBd3nin9Cb3/l8fuyP6oc/hUxf52tcgvNjn80vhoNe8KwwLAbMt7AU5xc/m58NNX8f/Qj5nIYcF4bm/Oz8+e1GH3w1Pqkjp49zaECa89vzzw+QPN8SjplUvpA9X5vq+QG551eAVv1SOVn5nKRMTUr1/Iq881OkyL+UaoJTOTJT6XTPT8k5v0dinko9YSctwAyFQfj8nszzo6TQFzvN746xVAHySERQPj8q8/wyqQWmZEOGtJgftirt88uyzs+DKku5+CcHchAs+ezEz8/LOL9RMpmlC0Klkx6lAnvq5zc+nh8quWylSWHJmYQWn/75ofL5tVLIUN4zM67wjmKk24Hza+XzkxcXS8Clgna+CNzRuvzp206cn4w9v7sCdOP87v/Pjy8LM0QeH10KI/2ihrbCxZ8diMYKf9JA+7DAHxyDRNQF0/uHhVafUHlE+INW2ol5oyswqiCwaRnmDerAXffEd6sYaogH9ru2ee/wGNs0UcIYd8t0/MEdsmPtLpm5YXvKjN8zGEnJdEcxvGsD/6PXwSqT7lUAtxwzSnWS2uBhwU9tlNw4btxPbxzOsTbrGFxZn0SHZSnYfA/HNWRkjQvfu90gXApw6tfg39Zy05YiXSqHSp0M58wXH/VUhwYWPca+Kvtek6uEsJs+cy7SNLpViRocp1M8/E57LVkYp1WUVuk1aKZFlFuqFUKlMEmHScal9KBzu0WHA47nmKRr8DtCeh32Ka3A376t9FKY6ytjUwvh9nqfaRPJ8i13LkCQDjPYWwuNVWh7y7TsYPNmNjcPk3Va0nudrZTKEdwoTqcGHketn0XcICa7ezfReRQ4ua6I7Qbre+NmMnprrZcJ82Tdp0IMku1yFXju74Y2XC+I/O3mPqxyuD29UaShBztYx1JFn4jezJ+/BUVQCmOHr7bLVzLsT/fcskyv4WF2Wa7mXhtt7X/OFYFSXs0kSwAAAABJRU5ErkJggg=="/>
          <p:cNvSpPr>
            <a:spLocks noChangeAspect="1" noChangeArrowheads="1"/>
          </p:cNvSpPr>
          <p:nvPr/>
        </p:nvSpPr>
        <p:spPr bwMode="auto">
          <a:xfrm>
            <a:off x="155575" y="-1812925"/>
            <a:ext cx="7620000" cy="37814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2052" name="AutoShape 4" descr="data:image/png;base64,iVBORw0KGgoAAAANSUhEUgAAAT8AAACeCAMAAABzT/1mAAAAgVBMVEX///8AAAD29vY5OTkgICAlJSUwMDDv7++ZmZmCgoL09PT6+vrp6ekTExPf39/k5ORnZ2fW1taVlZWIiIjLy8vFxcUsLCy3t7fPz8+Ojo6srKyioqJoaGhubm5WVlZ2dnZNTU2mpqYQEBBLS0s3NzdBQUG8vLxfX198fHxUVFQbGxve7xszAAAKRUlEQVR4nO1daXuyOhBtcEFEQSiCS1Fcqtb//wNv0OdtMxEkGRYZvOdjW7ZpMsuZJR8frcPYCSL/8pUM+9M9Y/vpNTzMLsvV3DNf/Wathx2s42+Wi97Mn49f/Y5thXmyejcpDZLtchV47q+kDNfjK3K7Gdx+PdyeJq98z1ZistvchHMeBY6d90e2G6y/bn+WjNwm367lmKwPXCbX2cpR+Ws3itOFeBwp/XX3Ecy4NPbWQkOx2d7yyi/anOp7KyIw11wQUyvQv9L7DLkIl29tkyefXATfEdKk2qdUZ27fVhNOLP75sVfmFs7tFm8pwXG69qzSnog5Stfg++3iVSq9Sj577PNb+blOTyex4J7yV2VesMl3cfhGtti4MHYopfdkOGfGZu8SlZz6jK1I3LSNsPlmi2vQ9+minnWfXHCOjEX13Dq4sj7CEScFbnZ/atNT45ixUV03bwX43vXrvP+O7+HuejJGwti83kd4V3bsajjiDhv4NnPD9pW6Rq2Bx9jGaOA5XAl20ZcOeJjazJP82iz8CzFnbNnUs3bdc6XnjXoWUdcEuGBs3eTzom5t4UXjfm3UJSPiNqj7/oEHOoumn1kTzJBZzT91xFhHHOkDO7/isRcWdoKO2bJvREhqAKBi2jPbYC5rGbgiQhAun2wqgM0wTzbC5tVu5eCmF8HJGXLlFapWw6FvhO0BynNZyfLDGaAItfbbhBhnOx5rAHGmwGIJ6rq2gC8ATKpj8Vg6ifO/7SFpQtpE8qXxo/wGOFqZq0DCbGCMo6zMrNpdpCXwWYK7sAU4sSuKMB1lye+AfIles8xFlRggSZBjlvyw+9DDqeAWwEfGbfNM8bEv5GtYTfHeFWOC9Hp53PWLoShApCtnEjUhW/aJus4VvRbREcQGYzu07nwlXKze8UWd9ykuQGRm3A7rzjrXgRnW5e0LEjOAJ43NaUTsG3nl6+CxPS7kOgkCSz4+RGn2sC8zpLcAY2zglAgC81MiSwBWCidyGnCCjfgdUV6Lm/v2BywfysNgYskQC2l80wqtX+xTg9ETBYht2drhGNiXYTxFJm/4hX+4fbNojtkF+T4GMSJwhY0WAHF6i/5EdxAfii1pUfkJVtUD4vS+ZA7ij7BsnsNCQnWVDhvgLgTW4uf+s0j82RX7Sj+UXJgltkp3K8pqd//ZGGxgbFlLxGLklS/AEGkoIXH6T+MDoWIdOf5faKJ4sxJ42HhpLUoq+ffTAEgV68jN6OQyl1g1H4qC+ot2AYuFdeROdFzAI3L7woX256qAZYmnAXHJhObhYq3vTBSToO4nQH7IwOZjQyWGWyHDBOgpi1UfX+IvpsiqqjUVF3qGdLVApBaKv4Ebe4d7LYcIC2iHyChLDH0lCxTmilbr/iTqAbH/5xNYZNBKQAuCjCTOmEqw5hEh1d+PKCKJfoAWBEkDruvtXawKFi7GAsTpw0qBFTG4fOTiNXXEukhwnycSp48qDlZk4RLiJg0OBhdo2kBAj/ELiEFwhsAeUiBRXXbEXAYrTh+/E1oQnCKbUfCgAxz1DFjSjDtAagZXDbik0BW3Qrn5UL9l+RmAxcKZKNyrNQzcPxlIJ9NBhhJGuZgBBQ41xri3sF8hm/0CiUyUJiMRwf1g3BcVhmoH/gZD5o3x6ZPm8I1wEmxQcZqzyWAeBEMxch9J/6KmESLcP8iv5EWp0IJgaMB++xkEY3rV9y3OomBy6RWQ3ERVA363v6XVQARJ0LfLz51AC4KgAZMa5NerFkd21JbfEsglnzyEMcpQfwFuWDisGB+samj7CDaIbZ+4aJIF0feTzqxyVC8/7Qw3JE6fcZxWuQfBBFU1aIH8xIrT56k7yYJouzB1yK9fMbT3LyROnzdbwb5W7WjszPqDiiENGigL29W2H6DCuSD1JPVV63rqG7awq/3eylPy2iTv+KqxpAyQo9OmARN0AXBj0PafQXlfYYYMWhDdcIyA/6wdv4HQtzC1C5WlLlVGIH7T5Q+gSS1u1YUWRM/Wk+APNPkrQAootCxBZ1EvI06Cv9LjT829KI3jqBAw1tPL6JLgT/X4e0icIqBjEEjw93pJmkFZ+ekM1iGRP9LKXwbFAirAXqPWi0T+Uit/njHoRRca0zVI5M916jcmxeIpxFT5xWjUb+jUD/nF4imGclsCkfohjfq1fbF0ivGj+jQi9Wvq9ZM5g150obrcidRPqnupFdHpqk4dkfpd5fpxp1g0alB0YYjUjyv3L0Di1DdMVRhSEKe2LUlEbykU+2dgxalWz4M04K6v5DCR6Z9R7N+CxKmeaZQSQUphBZn+LcX+QZB202wuleK+ocIldPoH1fpXIXE60Pw2WMqhYlgJ9a8q9U/Daipd1bSD8lPY/YT6p1X696UJ2bp5HXnAduHzKPXvq8yPgAtIvxTjAuVXaPFJzY9QmF8C80D65fRSKUfh4iI1v6R4fg40oJiWaGi+i2hAWvNziuc3gY5yVMMmdB+LqgGJzW8qmh8mBRCohkNpAz9VAdTmhxXNr4MTslXc30fA8Pm5y0Rtfl3B/EQb9OMjBxrI9M2TRUxvfuLz+Z0ScYocSreBd3nin9Cb3/l8fuyP6oc/hUxf52tcgvNjn80vhoNe8KwwLAbMt7AU5xc/m58NNX8f/Qj5nIYcF4bm/Oz8+e1GH3w1Pqkjp49zaECa89vzzw+QPN8SjplUvpA9X5vq+QG551eAVv1SOVn5nKRMTUr1/Iq881OkyL+UaoJTOTJT6XTPT8k5v0dinko9YSctwAyFQfj8nszzo6TQFzvN746xVAHySERQPj8q8/wyqQWmZEOGtJgftirt88uyzs+DKku5+CcHchAs+ezEz8/LOL9RMpmlC0Klkx6lAnvq5zc+nh8quWylSWHJmYQWn/75ofL5tVLIUN4zM67wjmKk24Hza+XzkxcXS8Clgna+CNzRuvzp206cn4w9v7sCdOP87v/Pjy8LM0QeH10KI/2ihrbCxZ8diMYKf9JA+7DAHxyDRNQF0/uHhVafUHlE+INW2ol5oyswqiCwaRnmDerAXffEd6sYaogH9ru2ee/wGNs0UcIYd8t0/MEdsmPtLpm5YXvKjN8zGEnJdEcxvGsD/6PXwSqT7lUAtxwzSnWS2uBhwU9tlNw4btxPbxzOsTbrGFxZn0SHZSnYfA/HNWRkjQvfu90gXApw6tfg39Zy05YiXSqHSp0M58wXH/VUhwYWPca+Kvtek6uEsJs+cy7SNLpViRocp1M8/E57LVkYp1WUVuk1aKZFlFuqFUKlMEmHScal9KBzu0WHA47nmKRr8DtCeh32Ka3A376t9FKY6ytjUwvh9nqfaRPJ8i13LkCQDjPYWwuNVWh7y7TsYPNmNjcPk3Va0nudrZTKEdwoTqcGHketn0XcICa7ezfReRQ4ua6I7Qbre+NmMnprrZcJ82Tdp0IMku1yFXju74Y2XC+I/O3mPqxyuD29UaShBztYx1JFn4jezJ+/BUVQCmOHr7bLVzLsT/fcskyv4WF2Wa7mXhtt7X/OFYFSXs0kSwAAAABJRU5ErkJggg=="/>
          <p:cNvSpPr>
            <a:spLocks noChangeAspect="1" noChangeArrowheads="1"/>
          </p:cNvSpPr>
          <p:nvPr/>
        </p:nvSpPr>
        <p:spPr bwMode="auto">
          <a:xfrm>
            <a:off x="155575" y="-1812925"/>
            <a:ext cx="7620000" cy="37814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7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116946"/>
              </p:ext>
            </p:extLst>
          </p:nvPr>
        </p:nvGraphicFramePr>
        <p:xfrm>
          <a:off x="155576" y="1968500"/>
          <a:ext cx="8531224" cy="4792299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{93296810-A885-4BE3-A3E7-6D5BEEA58F35}</a:tableStyleId>
              </a:tblPr>
              <a:tblGrid>
                <a:gridCol w="2961248"/>
                <a:gridCol w="2964989"/>
                <a:gridCol w="2604987"/>
              </a:tblGrid>
              <a:tr h="1585687"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/>
                        <a:t>Pagrindinis</a:t>
                      </a:r>
                      <a:r>
                        <a:rPr lang="lt-LT" sz="2800" baseline="0" dirty="0" smtClean="0"/>
                        <a:t> matavimo vienetas</a:t>
                      </a:r>
                      <a:endParaRPr lang="lt-LT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/>
                        <a:t>Išvestiniai</a:t>
                      </a:r>
                      <a:r>
                        <a:rPr lang="lt-LT" sz="2800" baseline="0" dirty="0" smtClean="0"/>
                        <a:t> matavimo vienetai</a:t>
                      </a:r>
                      <a:endParaRPr lang="lt-LT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/>
                        <a:t>Pavadinimas</a:t>
                      </a:r>
                      <a:endParaRPr lang="lt-LT" sz="2800" dirty="0"/>
                    </a:p>
                  </a:txBody>
                  <a:tcPr anchor="ctr"/>
                </a:tc>
              </a:tr>
              <a:tr h="643084">
                <a:tc>
                  <a:txBody>
                    <a:bodyPr/>
                    <a:lstStyle/>
                    <a:p>
                      <a:pPr algn="ctr"/>
                      <a:r>
                        <a:rPr lang="lt-LT" sz="2400" b="1" dirty="0" smtClean="0">
                          <a:effectLst/>
                        </a:rPr>
                        <a:t>1000000 A</a:t>
                      </a:r>
                      <a:endParaRPr lang="lt-LT" sz="24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b="1" dirty="0" smtClean="0">
                          <a:effectLst/>
                        </a:rPr>
                        <a:t>1 MA</a:t>
                      </a:r>
                      <a:endParaRPr lang="lt-LT" sz="24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b="1" dirty="0" smtClean="0">
                          <a:effectLst/>
                        </a:rPr>
                        <a:t>Megaamperas</a:t>
                      </a:r>
                      <a:endParaRPr lang="lt-LT" sz="2400" b="1" dirty="0">
                        <a:effectLst/>
                      </a:endParaRPr>
                    </a:p>
                  </a:txBody>
                  <a:tcPr/>
                </a:tc>
              </a:tr>
              <a:tr h="634276">
                <a:tc>
                  <a:txBody>
                    <a:bodyPr/>
                    <a:lstStyle/>
                    <a:p>
                      <a:pPr algn="ctr"/>
                      <a:r>
                        <a:rPr lang="lt-LT" sz="2400" b="1" dirty="0" smtClean="0">
                          <a:effectLst/>
                        </a:rPr>
                        <a:t>1000 A</a:t>
                      </a:r>
                      <a:endParaRPr lang="lt-LT" sz="24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b="1" dirty="0" smtClean="0">
                          <a:effectLst/>
                        </a:rPr>
                        <a:t>1 kA</a:t>
                      </a:r>
                      <a:endParaRPr lang="lt-LT" sz="24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b="1" dirty="0" smtClean="0">
                          <a:effectLst/>
                        </a:rPr>
                        <a:t>Kiloamperas</a:t>
                      </a:r>
                      <a:endParaRPr lang="lt-LT" sz="2400" b="1" dirty="0">
                        <a:effectLst/>
                      </a:endParaRPr>
                    </a:p>
                  </a:txBody>
                  <a:tcPr/>
                </a:tc>
              </a:tr>
              <a:tr h="643084">
                <a:tc>
                  <a:txBody>
                    <a:bodyPr/>
                    <a:lstStyle/>
                    <a:p>
                      <a:pPr algn="ctr"/>
                      <a:r>
                        <a:rPr lang="lt-LT" sz="2400" b="1" dirty="0" smtClean="0">
                          <a:effectLst/>
                        </a:rPr>
                        <a:t>0,001 A</a:t>
                      </a:r>
                      <a:endParaRPr lang="lt-LT" sz="24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b="1" dirty="0" smtClean="0">
                          <a:effectLst/>
                        </a:rPr>
                        <a:t>1 mA</a:t>
                      </a:r>
                      <a:endParaRPr lang="lt-LT" sz="24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b="1" dirty="0" smtClean="0">
                          <a:effectLst/>
                        </a:rPr>
                        <a:t>Miliamperas</a:t>
                      </a:r>
                      <a:endParaRPr lang="lt-LT" sz="2400" b="1" dirty="0">
                        <a:effectLst/>
                      </a:endParaRPr>
                    </a:p>
                  </a:txBody>
                  <a:tcPr/>
                </a:tc>
              </a:tr>
              <a:tr h="643084">
                <a:tc>
                  <a:txBody>
                    <a:bodyPr/>
                    <a:lstStyle/>
                    <a:p>
                      <a:pPr algn="ctr"/>
                      <a:r>
                        <a:rPr lang="lt-LT" sz="2400" b="1" dirty="0" smtClean="0">
                          <a:effectLst/>
                        </a:rPr>
                        <a:t>0,000001</a:t>
                      </a:r>
                      <a:r>
                        <a:rPr lang="lt-LT" sz="2400" b="1" baseline="0" dirty="0" smtClean="0">
                          <a:effectLst/>
                        </a:rPr>
                        <a:t> </a:t>
                      </a:r>
                      <a:r>
                        <a:rPr lang="lt-LT" sz="2400" b="1" dirty="0" smtClean="0">
                          <a:effectLst/>
                        </a:rPr>
                        <a:t>A</a:t>
                      </a:r>
                      <a:endParaRPr lang="lt-LT" sz="24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400" b="1" dirty="0" smtClean="0">
                          <a:effectLst/>
                        </a:rPr>
                        <a:t>1 µA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400" b="1" dirty="0" smtClean="0">
                          <a:effectLst/>
                        </a:rPr>
                        <a:t>Mikroamperas</a:t>
                      </a:r>
                    </a:p>
                  </a:txBody>
                  <a:tcPr/>
                </a:tc>
              </a:tr>
              <a:tr h="643084">
                <a:tc>
                  <a:txBody>
                    <a:bodyPr/>
                    <a:lstStyle/>
                    <a:p>
                      <a:pPr algn="ctr"/>
                      <a:r>
                        <a:rPr lang="lt-LT" sz="2400" b="1" dirty="0" smtClean="0">
                          <a:effectLst/>
                        </a:rPr>
                        <a:t>0,000000001 A</a:t>
                      </a:r>
                      <a:endParaRPr lang="lt-LT" sz="24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b="1" dirty="0" smtClean="0">
                          <a:effectLst/>
                        </a:rPr>
                        <a:t>1 nA</a:t>
                      </a:r>
                      <a:endParaRPr lang="lt-LT" sz="24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b="1" dirty="0" smtClean="0">
                          <a:effectLst/>
                        </a:rPr>
                        <a:t>Nanoamperas</a:t>
                      </a:r>
                      <a:endParaRPr lang="lt-LT" sz="2400" b="1" dirty="0">
                        <a:effectLst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609600" y="463689"/>
            <a:ext cx="69127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 smtClean="0"/>
              <a:t>	Andrė Mari Amperas</a:t>
            </a:r>
            <a:r>
              <a:rPr lang="lt-LT" sz="2400" dirty="0" smtClean="0"/>
              <a:t>  (1775 m. sausio 20 d. Lione – 1836 m. birželio 10 d.) – prancūzų fizikas ir chemikas.</a:t>
            </a:r>
          </a:p>
          <a:p>
            <a:r>
              <a:rPr lang="lt-LT" sz="2400" dirty="0" smtClean="0"/>
              <a:t>	1822 m. šis mokslininkas išrado magnetinį efektą elektrinės rytės – solenoido. </a:t>
            </a:r>
          </a:p>
          <a:p>
            <a:r>
              <a:rPr lang="lt-LT" sz="2400" dirty="0"/>
              <a:t>	</a:t>
            </a:r>
            <a:r>
              <a:rPr lang="lt-LT" sz="2400" dirty="0" smtClean="0"/>
              <a:t>Po 4 metų veikale „Elektrodinaminių reiškinių teorija, pagrįsta vien tik bandymais“, Amperas pateikė kiekybinį dviejų srovės elementų sąveikos dėsnį.</a:t>
            </a:r>
            <a:r>
              <a:rPr lang="lt-LT" sz="2400" baseline="30000" dirty="0" smtClean="0"/>
              <a:t> </a:t>
            </a:r>
          </a:p>
          <a:p>
            <a:r>
              <a:rPr lang="lt-LT" sz="2400" baseline="30000" dirty="0"/>
              <a:t>	</a:t>
            </a:r>
            <a:r>
              <a:rPr lang="lt-LT" sz="2400" dirty="0" smtClean="0"/>
              <a:t>1835 m. jis išspausdino darbą, kuriame </a:t>
            </a:r>
          </a:p>
          <a:p>
            <a:r>
              <a:rPr lang="lt-LT" sz="2400" dirty="0" smtClean="0"/>
              <a:t>įrodė šviesos ir šilumos spinduliavimo </a:t>
            </a:r>
          </a:p>
          <a:p>
            <a:r>
              <a:rPr lang="lt-LT" sz="2400" dirty="0" smtClean="0"/>
              <a:t>panašumą ir parodė, kad visas spinduliavimas</a:t>
            </a:r>
          </a:p>
          <a:p>
            <a:r>
              <a:rPr lang="lt-LT" sz="2400" dirty="0" smtClean="0"/>
              <a:t>sugeriant paverčiamas šiluma. </a:t>
            </a:r>
          </a:p>
          <a:p>
            <a:r>
              <a:rPr lang="lt-LT" sz="2400" dirty="0"/>
              <a:t>	</a:t>
            </a:r>
            <a:r>
              <a:rPr lang="lt-LT" sz="2400" dirty="0" smtClean="0"/>
              <a:t>Šio</a:t>
            </a:r>
            <a:r>
              <a:rPr lang="lt-LT" sz="2400" dirty="0"/>
              <a:t> </a:t>
            </a:r>
            <a:r>
              <a:rPr lang="lt-LT" sz="2400" dirty="0" smtClean="0"/>
              <a:t>mokslininko vardu elektros srovės</a:t>
            </a:r>
          </a:p>
          <a:p>
            <a:r>
              <a:rPr lang="lt-LT" sz="2400" dirty="0" smtClean="0"/>
              <a:t>stipris vadinamas „amperais“, o </a:t>
            </a:r>
          </a:p>
          <a:p>
            <a:r>
              <a:rPr lang="lt-LT" sz="2400" dirty="0" smtClean="0"/>
              <a:t>matavimo prietaisas „ampermetras“.</a:t>
            </a:r>
            <a:endParaRPr lang="lt-LT" sz="2400" dirty="0"/>
          </a:p>
        </p:txBody>
      </p:sp>
      <p:pic>
        <p:nvPicPr>
          <p:cNvPr id="20482" name="Picture 2" descr="Ampere Andre 18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3429000"/>
            <a:ext cx="2381250" cy="321945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152400" y="152400"/>
            <a:ext cx="8991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 smtClean="0"/>
              <a:t>	</a:t>
            </a:r>
            <a:r>
              <a:rPr lang="lt-LT" sz="3600" b="1" dirty="0" smtClean="0"/>
              <a:t>Ampermetras</a:t>
            </a:r>
            <a:r>
              <a:rPr lang="lt-LT" sz="3600" dirty="0" smtClean="0"/>
              <a:t> – prietaisas, skirtas matuoti elektros srovės stiprį grandinėje.</a:t>
            </a:r>
          </a:p>
          <a:p>
            <a:r>
              <a:rPr lang="lt-LT" sz="3600" dirty="0" smtClean="0"/>
              <a:t>	Šių prietaisų skalė sugraduota amperais</a:t>
            </a:r>
            <a:r>
              <a:rPr lang="en-US" sz="3600" dirty="0" smtClean="0"/>
              <a:t>.</a:t>
            </a:r>
            <a:endParaRPr lang="lt-LT" sz="3600" dirty="0">
              <a:solidFill>
                <a:srgbClr val="00B0F0"/>
              </a:solidFill>
            </a:endParaRPr>
          </a:p>
        </p:txBody>
      </p:sp>
      <p:pic>
        <p:nvPicPr>
          <p:cNvPr id="4098" name="Picture 2" descr="C:\Users\Titas\Downloads\P1130303.JPG"/>
          <p:cNvPicPr>
            <a:picLocks noChangeAspect="1" noChangeArrowheads="1"/>
          </p:cNvPicPr>
          <p:nvPr/>
        </p:nvPicPr>
        <p:blipFill>
          <a:blip r:embed="rId2" cstate="print">
            <a:lum bright="2000" contrast="8000"/>
          </a:blip>
          <a:srcRect/>
          <a:stretch>
            <a:fillRect/>
          </a:stretch>
        </p:blipFill>
        <p:spPr bwMode="auto">
          <a:xfrm>
            <a:off x="1447800" y="2004649"/>
            <a:ext cx="6324600" cy="47434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Ampermetro </a:t>
            </a:r>
            <a:r>
              <a:rPr lang="en-US" dirty="0" err="1" smtClean="0"/>
              <a:t>sutartinis</a:t>
            </a:r>
            <a:r>
              <a:rPr lang="en-US" dirty="0" smtClean="0"/>
              <a:t> </a:t>
            </a:r>
            <a:r>
              <a:rPr lang="lt-LT" dirty="0"/>
              <a:t>ž</a:t>
            </a:r>
            <a:r>
              <a:rPr lang="en-US" dirty="0" err="1" smtClean="0"/>
              <a:t>ym</a:t>
            </a:r>
            <a:r>
              <a:rPr lang="lt-LT" dirty="0" smtClean="0"/>
              <a:t>ė</a:t>
            </a:r>
            <a:r>
              <a:rPr lang="en-US" dirty="0" err="1" smtClean="0"/>
              <a:t>jimas</a:t>
            </a:r>
            <a:r>
              <a:rPr lang="lt-LT" dirty="0" smtClean="0"/>
              <a:t> elektrinėse schemose</a:t>
            </a:r>
            <a:endParaRPr lang="lt-LT" dirty="0"/>
          </a:p>
        </p:txBody>
      </p:sp>
      <p:pic>
        <p:nvPicPr>
          <p:cNvPr id="8" name="Turinio vietos rezervavimo ženklas 7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85900" y="2667000"/>
            <a:ext cx="6172200" cy="3504554"/>
          </a:xfrm>
          <a:prstGeom prst="rect">
            <a:avLst/>
          </a:prstGeom>
        </p:spPr>
      </p:pic>
      <p:pic>
        <p:nvPicPr>
          <p:cNvPr id="4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702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152400" y="80544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 smtClean="0"/>
              <a:t>	</a:t>
            </a:r>
            <a:r>
              <a:rPr lang="lt-LT" sz="3600" dirty="0" smtClean="0"/>
              <a:t>Ampermetras į elektros grandinę jungiamas </a:t>
            </a:r>
            <a:r>
              <a:rPr lang="lt-LT" sz="3600" b="1" dirty="0" smtClean="0"/>
              <a:t>nuosekliai.</a:t>
            </a:r>
            <a:r>
              <a:rPr lang="lt-LT" sz="3600" dirty="0" smtClean="0"/>
              <a:t> Ta pati srovė teka iš eilės visomis grandinės dalimis.</a:t>
            </a:r>
            <a:endParaRPr lang="lt-LT" sz="3600" dirty="0"/>
          </a:p>
        </p:txBody>
      </p:sp>
      <p:pic>
        <p:nvPicPr>
          <p:cNvPr id="7172" name="Picture 4" descr="C:\Users\Titas\Desktop\Untitled-1.png"/>
          <p:cNvPicPr>
            <a:picLocks noChangeAspect="1" noChangeArrowheads="1"/>
          </p:cNvPicPr>
          <p:nvPr/>
        </p:nvPicPr>
        <p:blipFill rotWithShape="1">
          <a:blip r:embed="rId2" cstate="print"/>
          <a:srcRect t="28257"/>
          <a:stretch/>
        </p:blipFill>
        <p:spPr bwMode="auto">
          <a:xfrm>
            <a:off x="1066800" y="1828800"/>
            <a:ext cx="7239000" cy="7082312"/>
          </a:xfrm>
          <a:prstGeom prst="rect">
            <a:avLst/>
          </a:prstGeom>
          <a:noFill/>
        </p:spPr>
      </p:pic>
      <p:pic>
        <p:nvPicPr>
          <p:cNvPr id="6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304800" y="148270"/>
            <a:ext cx="533400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/>
              <a:t>	</a:t>
            </a:r>
            <a:r>
              <a:rPr lang="lt-LT" sz="3200" dirty="0" smtClean="0"/>
              <a:t>Į elektros grandinę ampermetras jungiamas dviem gnybtais. Pastovios srovės ampermetro gnybtai pažymėti </a:t>
            </a:r>
            <a:r>
              <a:rPr lang="lt-LT" sz="3200" b="1" dirty="0" smtClean="0"/>
              <a:t>pliuso ir minuso ženklais</a:t>
            </a:r>
            <a:r>
              <a:rPr lang="lt-LT" sz="3200" dirty="0" smtClean="0"/>
              <a:t>. </a:t>
            </a:r>
            <a:r>
              <a:rPr lang="lt-LT" sz="3600" b="1" dirty="0" smtClean="0">
                <a:solidFill>
                  <a:srgbClr val="FF0000"/>
                </a:solidFill>
              </a:rPr>
              <a:t>Gnybtas su pliuso ženklu laidu jungiamas prie srovės šaltinio teigiamo poliaus, o gnybtas su minuso</a:t>
            </a:r>
          </a:p>
          <a:p>
            <a:r>
              <a:rPr lang="lt-LT" sz="3600" b="1" dirty="0" smtClean="0">
                <a:solidFill>
                  <a:srgbClr val="FF0000"/>
                </a:solidFill>
              </a:rPr>
              <a:t>ženklu – prie šaltinio </a:t>
            </a:r>
          </a:p>
          <a:p>
            <a:r>
              <a:rPr lang="lt-LT" sz="3600" b="1" dirty="0" smtClean="0">
                <a:solidFill>
                  <a:srgbClr val="FF0000"/>
                </a:solidFill>
              </a:rPr>
              <a:t>neigiamojo poliaus.</a:t>
            </a:r>
            <a:endParaRPr lang="lt-LT" sz="3600" b="1" dirty="0">
              <a:solidFill>
                <a:srgbClr val="FF0000"/>
              </a:solidFill>
            </a:endParaRPr>
          </a:p>
        </p:txBody>
      </p:sp>
      <p:pic>
        <p:nvPicPr>
          <p:cNvPr id="5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  <p:pic>
        <p:nvPicPr>
          <p:cNvPr id="4098" name="Picture 2" descr="C:\Users\lenovo\Desktop\Fizikos\Untitled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59" t="6596" r="33270"/>
          <a:stretch/>
        </p:blipFill>
        <p:spPr bwMode="auto">
          <a:xfrm>
            <a:off x="5486400" y="-1"/>
            <a:ext cx="3643563" cy="68595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63000" y="6477000"/>
            <a:ext cx="360000" cy="36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53784" y="0"/>
            <a:ext cx="6641148" cy="4743677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953784" y="4572000"/>
            <a:ext cx="81534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400" b="1" dirty="0" smtClean="0">
                <a:solidFill>
                  <a:srgbClr val="FF0000"/>
                </a:solidFill>
              </a:rPr>
              <a:t>Prisiminkime: </a:t>
            </a:r>
          </a:p>
          <a:p>
            <a:r>
              <a:rPr lang="lt-LT" sz="4400" dirty="0" smtClean="0"/>
              <a:t>elektros srovė teka tik </a:t>
            </a:r>
            <a:r>
              <a:rPr lang="lt-LT" sz="4400" b="1" u="sng" dirty="0" smtClean="0"/>
              <a:t>uždara </a:t>
            </a:r>
            <a:r>
              <a:rPr lang="lt-LT" sz="4400" dirty="0" smtClean="0"/>
              <a:t>elektros grandine.</a:t>
            </a:r>
            <a:endParaRPr lang="it-IT" sz="4400" dirty="0"/>
          </a:p>
        </p:txBody>
      </p:sp>
      <p:pic>
        <p:nvPicPr>
          <p:cNvPr id="6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801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84251" y="0"/>
            <a:ext cx="4038600" cy="838200"/>
          </a:xfrm>
        </p:spPr>
        <p:txBody>
          <a:bodyPr/>
          <a:lstStyle/>
          <a:p>
            <a:r>
              <a:rPr lang="lt-LT" b="1" dirty="0" smtClean="0"/>
              <a:t>Pavyzdys</a:t>
            </a:r>
            <a:endParaRPr lang="lt-LT" b="1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914400"/>
            <a:ext cx="4743450" cy="2686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8461" y="3886200"/>
            <a:ext cx="4763142" cy="2790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Stačiakampis 6"/>
          <p:cNvSpPr/>
          <p:nvPr/>
        </p:nvSpPr>
        <p:spPr>
          <a:xfrm>
            <a:off x="5181600" y="1380262"/>
            <a:ext cx="3962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b="1" dirty="0" smtClean="0"/>
              <a:t>Elektros grandinė atvira. Lemputė nedega.</a:t>
            </a:r>
            <a:endParaRPr lang="lt-LT" sz="3600" b="1" dirty="0"/>
          </a:p>
        </p:txBody>
      </p:sp>
      <p:sp>
        <p:nvSpPr>
          <p:cNvPr id="8" name="Stačiakampis 7"/>
          <p:cNvSpPr/>
          <p:nvPr/>
        </p:nvSpPr>
        <p:spPr>
          <a:xfrm>
            <a:off x="5153453" y="4404449"/>
            <a:ext cx="40186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b="1" dirty="0" smtClean="0"/>
              <a:t>Elektros </a:t>
            </a:r>
            <a:r>
              <a:rPr lang="lt-LT" sz="3600" b="1" dirty="0"/>
              <a:t>grandinė </a:t>
            </a:r>
            <a:r>
              <a:rPr lang="lt-LT" sz="3600" b="1" dirty="0" smtClean="0"/>
              <a:t>uždara. </a:t>
            </a:r>
            <a:r>
              <a:rPr lang="lt-LT" sz="3600" b="1" dirty="0"/>
              <a:t>Lemputė </a:t>
            </a:r>
            <a:r>
              <a:rPr lang="lt-LT" sz="3600" b="1" dirty="0" smtClean="0"/>
              <a:t>dega.</a:t>
            </a:r>
            <a:endParaRPr lang="lt-LT" sz="3600" b="1" dirty="0"/>
          </a:p>
        </p:txBody>
      </p:sp>
      <p:pic>
        <p:nvPicPr>
          <p:cNvPr id="9" name="Picture 1" descr="C:\Users\Titas\Desktop\BackButton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6711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Laboratorinio darbo priemonės</a:t>
            </a:r>
            <a:endParaRPr lang="lt-LT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552729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1" descr="C:\Users\Titas\Desktop\BackButton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19050"/>
            <a:ext cx="8229600" cy="1143000"/>
          </a:xfrm>
        </p:spPr>
        <p:txBody>
          <a:bodyPr/>
          <a:lstStyle/>
          <a:p>
            <a:r>
              <a:rPr lang="lt-LT" dirty="0" smtClean="0"/>
              <a:t>Darbo eiga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30300"/>
            <a:ext cx="6934200" cy="5846400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dirty="0" smtClean="0"/>
              <a:t>Sujunkite elektros grandinę pagal paveiksle pavaizduotą prietaisų išdėstymo schemą. Užrašykite ampermetro rodmenį.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Pakeiskite ampermetro vietą šioje grandinėje: vieną kartą įjunkite jį tarp srovės šaltinio ir jungiklio, kitą kartą – tarp jungiklio ir lemputės. Kaskart užsirašykite ampermetro rodmenį ir nubraižykite atitinkamos grandinės schemą.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Palyginkite visus tris užsirašytus ampermetro rodmenis, padarykite išvadą.</a:t>
            </a:r>
          </a:p>
          <a:p>
            <a:r>
              <a:rPr lang="lt-LT" sz="3600" dirty="0" smtClean="0">
                <a:solidFill>
                  <a:srgbClr val="FF0000"/>
                </a:solidFill>
              </a:rPr>
              <a:t>Priminimas: nepamirštame pasiruošti namuose. </a:t>
            </a:r>
          </a:p>
          <a:p>
            <a:endParaRPr lang="lt-LT" sz="3600" dirty="0">
              <a:solidFill>
                <a:srgbClr val="FF0000"/>
              </a:solidFill>
            </a:endParaRPr>
          </a:p>
        </p:txBody>
      </p:sp>
      <p:pic>
        <p:nvPicPr>
          <p:cNvPr id="5" name="Picture 4" descr="C:\Users\Titas\Desktop\Untitled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12700"/>
            <a:ext cx="3006121" cy="4686336"/>
          </a:xfrm>
          <a:prstGeom prst="rect">
            <a:avLst/>
          </a:prstGeom>
          <a:noFill/>
        </p:spPr>
      </p:pic>
      <p:pic>
        <p:nvPicPr>
          <p:cNvPr id="6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35800" y="55797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44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1143000"/>
          </a:xfrm>
        </p:spPr>
        <p:txBody>
          <a:bodyPr>
            <a:normAutofit/>
          </a:bodyPr>
          <a:lstStyle/>
          <a:p>
            <a:r>
              <a:rPr lang="lt-LT" sz="6600" b="1" dirty="0" smtClean="0"/>
              <a:t>Pasitikrinimas</a:t>
            </a:r>
            <a:endParaRPr lang="lt-LT" sz="6600" b="1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62200" y="2469292"/>
            <a:ext cx="3581399" cy="387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49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6200" y="80070"/>
            <a:ext cx="8229600" cy="1143000"/>
          </a:xfrm>
        </p:spPr>
        <p:txBody>
          <a:bodyPr/>
          <a:lstStyle/>
          <a:p>
            <a:pPr algn="l"/>
            <a:r>
              <a:rPr lang="lt-LT" b="1" dirty="0" smtClean="0"/>
              <a:t>1 užduotis</a:t>
            </a:r>
            <a:endParaRPr lang="lt-LT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166486"/>
            <a:ext cx="8982908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5400" b="1" dirty="0" smtClean="0"/>
              <a:t>Paverskite matavimo vienetus:</a:t>
            </a:r>
          </a:p>
          <a:p>
            <a:endParaRPr lang="lt-LT" sz="2400" dirty="0"/>
          </a:p>
        </p:txBody>
      </p:sp>
      <p:pic>
        <p:nvPicPr>
          <p:cNvPr id="5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09800" y="2648712"/>
            <a:ext cx="6248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lt-LT" sz="3600" b="1" dirty="0" smtClean="0"/>
              <a:t>3 A =             mA</a:t>
            </a:r>
          </a:p>
          <a:p>
            <a:pPr algn="just"/>
            <a:r>
              <a:rPr lang="lt-LT" sz="3600" b="1" dirty="0" smtClean="0"/>
              <a:t>10 A =          kA</a:t>
            </a:r>
          </a:p>
          <a:p>
            <a:pPr algn="just"/>
            <a:r>
              <a:rPr lang="lt-LT" sz="3600" b="1" dirty="0" smtClean="0"/>
              <a:t>4 A =                  µA</a:t>
            </a:r>
          </a:p>
          <a:p>
            <a:pPr algn="just"/>
            <a:r>
              <a:rPr lang="lt-LT" sz="3600" b="1" dirty="0" smtClean="0"/>
              <a:t>150000 µA =           A</a:t>
            </a:r>
          </a:p>
          <a:p>
            <a:pPr algn="just"/>
            <a:r>
              <a:rPr lang="lt-LT" sz="3600" b="1" dirty="0" smtClean="0"/>
              <a:t>20 mA =                     µA</a:t>
            </a:r>
          </a:p>
          <a:p>
            <a:pPr algn="just"/>
            <a:r>
              <a:rPr lang="lt-LT" sz="3600" b="1" dirty="0" smtClean="0"/>
              <a:t>750 mA =           A</a:t>
            </a:r>
            <a:endParaRPr lang="lt-LT" sz="3600" b="1" dirty="0"/>
          </a:p>
          <a:p>
            <a:pPr algn="just"/>
            <a:endParaRPr lang="lt-LT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76600" y="2667000"/>
            <a:ext cx="1120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600" b="1" dirty="0" smtClean="0">
                <a:solidFill>
                  <a:srgbClr val="FF0000"/>
                </a:solidFill>
              </a:rPr>
              <a:t>3000</a:t>
            </a:r>
            <a:endParaRPr lang="lt-LT" sz="36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05200" y="3200400"/>
            <a:ext cx="1005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600" b="1" dirty="0" smtClean="0">
                <a:solidFill>
                  <a:srgbClr val="FF0000"/>
                </a:solidFill>
              </a:rPr>
              <a:t>0,01</a:t>
            </a:r>
            <a:endParaRPr lang="lt-LT" sz="36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2800" y="3773269"/>
            <a:ext cx="18229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600" b="1" dirty="0" smtClean="0">
                <a:solidFill>
                  <a:srgbClr val="FF0000"/>
                </a:solidFill>
              </a:rPr>
              <a:t>4000000</a:t>
            </a:r>
            <a:endParaRPr lang="lt-LT" sz="36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12071" y="4306669"/>
            <a:ext cx="1005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600" b="1" dirty="0" smtClean="0">
                <a:solidFill>
                  <a:srgbClr val="FF0000"/>
                </a:solidFill>
              </a:rPr>
              <a:t>0,15</a:t>
            </a:r>
            <a:endParaRPr lang="lt-LT" sz="36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12713" y="4840069"/>
            <a:ext cx="2175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600" b="1" dirty="0" smtClean="0">
                <a:solidFill>
                  <a:srgbClr val="FF0000"/>
                </a:solidFill>
              </a:rPr>
              <a:t>0,0000002</a:t>
            </a:r>
            <a:endParaRPr lang="lt-LT" sz="36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14800" y="5373469"/>
            <a:ext cx="1005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600" b="1" dirty="0" smtClean="0">
                <a:solidFill>
                  <a:srgbClr val="FF0000"/>
                </a:solidFill>
              </a:rPr>
              <a:t>0,75</a:t>
            </a:r>
            <a:endParaRPr lang="lt-LT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38100"/>
            <a:ext cx="8229600" cy="1143000"/>
          </a:xfrm>
        </p:spPr>
        <p:txBody>
          <a:bodyPr/>
          <a:lstStyle/>
          <a:p>
            <a:pPr algn="l"/>
            <a:r>
              <a:rPr lang="lt-LT" b="1" dirty="0" smtClean="0"/>
              <a:t>2 užduotis</a:t>
            </a:r>
            <a:endParaRPr lang="lt-LT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03353" y="1168906"/>
            <a:ext cx="88307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b="1" dirty="0" smtClean="0"/>
              <a:t>Kokia skalės padalos vertė ir absoliutinė </a:t>
            </a:r>
          </a:p>
          <a:p>
            <a:r>
              <a:rPr lang="lt-LT" sz="4000" b="1" dirty="0" smtClean="0"/>
              <a:t>paklaida</a:t>
            </a:r>
            <a:r>
              <a:rPr lang="lt-LT" sz="4000" b="1" dirty="0"/>
              <a:t>?</a:t>
            </a:r>
          </a:p>
        </p:txBody>
      </p:sp>
      <p:pic>
        <p:nvPicPr>
          <p:cNvPr id="5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  <p:pic>
        <p:nvPicPr>
          <p:cNvPr id="6146" name="Picture 2" descr="C:\Users\lenovo\Desktop\Fizikos\P11303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3" y="2582717"/>
            <a:ext cx="4178137" cy="3133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lenovo\Desktop\Fizikos\P11303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344" y="2582717"/>
            <a:ext cx="4178138" cy="3133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66800" y="5929802"/>
            <a:ext cx="331469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>
                <a:solidFill>
                  <a:srgbClr val="FF0000"/>
                </a:solidFill>
              </a:rPr>
              <a:t>Padalos vertė – 0,5 A </a:t>
            </a:r>
          </a:p>
          <a:p>
            <a:r>
              <a:rPr lang="lt-LT" sz="2800" dirty="0" smtClean="0">
                <a:solidFill>
                  <a:srgbClr val="FF0000"/>
                </a:solidFill>
              </a:rPr>
              <a:t>Paklaida – 0,25 A</a:t>
            </a:r>
            <a:endParaRPr lang="lt-LT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10200" y="5929803"/>
            <a:ext cx="296042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>
                <a:solidFill>
                  <a:srgbClr val="FF0000"/>
                </a:solidFill>
              </a:rPr>
              <a:t>Padalos vertė – 1 A</a:t>
            </a:r>
          </a:p>
          <a:p>
            <a:r>
              <a:rPr lang="lt-LT" sz="2800" dirty="0" smtClean="0">
                <a:solidFill>
                  <a:srgbClr val="FF0000"/>
                </a:solidFill>
              </a:rPr>
              <a:t>Paklaida –  0,5 A</a:t>
            </a:r>
            <a:endParaRPr lang="lt-LT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-381000" y="-29102"/>
            <a:ext cx="4038600" cy="1143000"/>
          </a:xfrm>
        </p:spPr>
        <p:txBody>
          <a:bodyPr/>
          <a:lstStyle/>
          <a:p>
            <a:r>
              <a:rPr lang="lt-LT" b="1" dirty="0" smtClean="0"/>
              <a:t>3 </a:t>
            </a:r>
            <a:r>
              <a:rPr lang="lt-LT" b="1" dirty="0"/>
              <a:t>užduotis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62200"/>
            <a:ext cx="4267200" cy="4146267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1219200" y="685199"/>
            <a:ext cx="91313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400" b="1" dirty="0" smtClean="0"/>
              <a:t>Kieno kryptis pavaizduota šioje elektrinėje grandinėje?</a:t>
            </a:r>
            <a:endParaRPr lang="lt-LT" sz="4400" b="1" dirty="0"/>
          </a:p>
        </p:txBody>
      </p:sp>
      <p:sp>
        <p:nvSpPr>
          <p:cNvPr id="6" name="Stačiakampis 5"/>
          <p:cNvSpPr/>
          <p:nvPr/>
        </p:nvSpPr>
        <p:spPr>
          <a:xfrm>
            <a:off x="5867400" y="4267200"/>
            <a:ext cx="2590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b="1" dirty="0" smtClean="0">
                <a:solidFill>
                  <a:srgbClr val="FF0000"/>
                </a:solidFill>
              </a:rPr>
              <a:t>Elektronų judėjimo kryptis</a:t>
            </a:r>
            <a:endParaRPr lang="lt-LT" sz="3600" b="1" dirty="0">
              <a:solidFill>
                <a:srgbClr val="FF0000"/>
              </a:solidFill>
            </a:endParaRPr>
          </a:p>
        </p:txBody>
      </p:sp>
      <p:pic>
        <p:nvPicPr>
          <p:cNvPr id="7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312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/>
          <p:cNvSpPr>
            <a:spLocks noGrp="1"/>
          </p:cNvSpPr>
          <p:nvPr>
            <p:ph type="title"/>
          </p:nvPr>
        </p:nvSpPr>
        <p:spPr>
          <a:xfrm>
            <a:off x="-381000" y="12700"/>
            <a:ext cx="3276600" cy="1143000"/>
          </a:xfrm>
        </p:spPr>
        <p:txBody>
          <a:bodyPr/>
          <a:lstStyle/>
          <a:p>
            <a:r>
              <a:rPr lang="lt-LT" dirty="0" smtClean="0"/>
              <a:t> </a:t>
            </a:r>
            <a:r>
              <a:rPr lang="lt-LT" b="1" dirty="0" smtClean="0"/>
              <a:t>4 užduotis.</a:t>
            </a:r>
            <a:endParaRPr lang="lt-LT" b="1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152400" y="1371600"/>
            <a:ext cx="8845550" cy="3810000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1676400" y="929943"/>
            <a:ext cx="67828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600" b="1" dirty="0" smtClean="0"/>
              <a:t>Nubrėžkite šios grandinės schemą.</a:t>
            </a:r>
            <a:endParaRPr lang="lt-LT" sz="3600" b="1" dirty="0"/>
          </a:p>
        </p:txBody>
      </p:sp>
      <p:grpSp>
        <p:nvGrpSpPr>
          <p:cNvPr id="20" name="Group 19"/>
          <p:cNvGrpSpPr/>
          <p:nvPr/>
        </p:nvGrpSpPr>
        <p:grpSpPr>
          <a:xfrm>
            <a:off x="2819400" y="3429000"/>
            <a:ext cx="3886200" cy="4914936"/>
            <a:chOff x="2590800" y="3200400"/>
            <a:chExt cx="3581400" cy="4686336"/>
          </a:xfrm>
        </p:grpSpPr>
        <p:pic>
          <p:nvPicPr>
            <p:cNvPr id="7" name="Picture 6" descr="C:\Users\Titas\Desktop\Untitled-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90800" y="3200400"/>
              <a:ext cx="3581400" cy="4686336"/>
            </a:xfrm>
            <a:prstGeom prst="rect">
              <a:avLst/>
            </a:prstGeom>
            <a:noFill/>
          </p:spPr>
        </p:pic>
        <p:cxnSp>
          <p:nvCxnSpPr>
            <p:cNvPr id="13" name="Straight Connector 12"/>
            <p:cNvCxnSpPr/>
            <p:nvPr/>
          </p:nvCxnSpPr>
          <p:spPr>
            <a:xfrm>
              <a:off x="5029200" y="5346600"/>
              <a:ext cx="0" cy="216000"/>
            </a:xfrm>
            <a:prstGeom prst="line">
              <a:avLst/>
            </a:prstGeom>
            <a:ln w="984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5064125" y="5418600"/>
              <a:ext cx="76200" cy="144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1" descr="C:\Users\Titas\Desktop\BackButton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84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0480" y="0"/>
            <a:ext cx="3429000" cy="838200"/>
          </a:xfrm>
        </p:spPr>
        <p:txBody>
          <a:bodyPr/>
          <a:lstStyle/>
          <a:p>
            <a:r>
              <a:rPr lang="en-US" b="1" dirty="0" smtClean="0"/>
              <a:t>5</a:t>
            </a:r>
            <a:r>
              <a:rPr lang="lt-LT" b="1" dirty="0" smtClean="0"/>
              <a:t> </a:t>
            </a:r>
            <a:r>
              <a:rPr lang="lt-LT" b="1" dirty="0"/>
              <a:t>užduotis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 rotWithShape="1">
          <a:blip r:embed="rId2" cstate="print"/>
          <a:srcRect t="11005" b="41791"/>
          <a:stretch/>
        </p:blipFill>
        <p:spPr>
          <a:xfrm>
            <a:off x="457200" y="1371600"/>
            <a:ext cx="8031342" cy="4526772"/>
          </a:xfrm>
          <a:prstGeom prst="rect">
            <a:avLst/>
          </a:prstGeom>
        </p:spPr>
      </p:pic>
      <p:sp>
        <p:nvSpPr>
          <p:cNvPr id="4" name="Stačiakampis 3"/>
          <p:cNvSpPr/>
          <p:nvPr/>
        </p:nvSpPr>
        <p:spPr>
          <a:xfrm>
            <a:off x="0" y="723037"/>
            <a:ext cx="92414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200" b="1" dirty="0" err="1" smtClean="0"/>
              <a:t>Ampermetro</a:t>
            </a:r>
            <a:r>
              <a:rPr lang="lt-LT" sz="3200" b="1" dirty="0" smtClean="0"/>
              <a:t> rodyklė lenkiasi į priešingą pusę. Kodėl?</a:t>
            </a:r>
            <a:endParaRPr lang="lt-LT" sz="3200" b="1" dirty="0"/>
          </a:p>
        </p:txBody>
      </p:sp>
      <p:sp>
        <p:nvSpPr>
          <p:cNvPr id="5" name="Stačiakampis 4"/>
          <p:cNvSpPr/>
          <p:nvPr/>
        </p:nvSpPr>
        <p:spPr>
          <a:xfrm>
            <a:off x="541941" y="5923772"/>
            <a:ext cx="8686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 smtClean="0">
                <a:solidFill>
                  <a:srgbClr val="FF0000"/>
                </a:solidFill>
              </a:rPr>
              <a:t>Prie </a:t>
            </a:r>
            <a:r>
              <a:rPr lang="lt-LT" sz="2400" dirty="0" err="1" smtClean="0">
                <a:solidFill>
                  <a:srgbClr val="FF0000"/>
                </a:solidFill>
              </a:rPr>
              <a:t>ampermetro</a:t>
            </a:r>
            <a:r>
              <a:rPr lang="lt-LT" sz="2400" dirty="0" smtClean="0">
                <a:solidFill>
                  <a:srgbClr val="FF0000"/>
                </a:solidFill>
              </a:rPr>
              <a:t> neteisingai prijungti elektros šaltinio gnybtai: pliusas prie minuso. </a:t>
            </a:r>
            <a:endParaRPr lang="lt-LT" sz="2400" dirty="0">
              <a:solidFill>
                <a:srgbClr val="FF0000"/>
              </a:solidFill>
            </a:endParaRPr>
          </a:p>
        </p:txBody>
      </p:sp>
      <p:pic>
        <p:nvPicPr>
          <p:cNvPr id="6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7772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0" y="0"/>
            <a:ext cx="2590800" cy="1143000"/>
          </a:xfrm>
        </p:spPr>
        <p:txBody>
          <a:bodyPr/>
          <a:lstStyle/>
          <a:p>
            <a:r>
              <a:rPr lang="en-US" b="1" dirty="0" smtClean="0"/>
              <a:t>6</a:t>
            </a:r>
            <a:r>
              <a:rPr lang="lt-LT" b="1" dirty="0" smtClean="0"/>
              <a:t> užduotis</a:t>
            </a:r>
            <a:endParaRPr lang="lt-LT" b="1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7454" y="1600200"/>
            <a:ext cx="8657946" cy="3657600"/>
          </a:xfrm>
          <a:prstGeom prst="rect">
            <a:avLst/>
          </a:prstGeom>
        </p:spPr>
      </p:pic>
      <p:sp>
        <p:nvSpPr>
          <p:cNvPr id="4" name="Stačiakampis 3"/>
          <p:cNvSpPr/>
          <p:nvPr/>
        </p:nvSpPr>
        <p:spPr>
          <a:xfrm>
            <a:off x="2590800" y="248334"/>
            <a:ext cx="6324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200" b="1" dirty="0" smtClean="0"/>
              <a:t>Kodėl 2 paveikslėlyje pavaizduota lemputė nebedega?</a:t>
            </a:r>
            <a:endParaRPr lang="lt-LT" sz="3200" b="1" dirty="0"/>
          </a:p>
        </p:txBody>
      </p:sp>
      <p:sp>
        <p:nvSpPr>
          <p:cNvPr id="5" name="Stačiakampis 4"/>
          <p:cNvSpPr/>
          <p:nvPr/>
        </p:nvSpPr>
        <p:spPr>
          <a:xfrm>
            <a:off x="1066800" y="5043269"/>
            <a:ext cx="708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/>
              <a:t>1</a:t>
            </a:r>
            <a:r>
              <a:rPr lang="lt-LT" dirty="0" smtClean="0"/>
              <a:t> pav.                                                                            2 pav.</a:t>
            </a:r>
            <a:endParaRPr lang="lt-LT" dirty="0"/>
          </a:p>
        </p:txBody>
      </p:sp>
      <p:sp>
        <p:nvSpPr>
          <p:cNvPr id="6" name="Stačiakampis 5"/>
          <p:cNvSpPr/>
          <p:nvPr/>
        </p:nvSpPr>
        <p:spPr>
          <a:xfrm>
            <a:off x="4800600" y="5867400"/>
            <a:ext cx="4343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200" dirty="0" smtClean="0">
                <a:solidFill>
                  <a:srgbClr val="FF0000"/>
                </a:solidFill>
              </a:rPr>
              <a:t>Atvira elektros grandinė.</a:t>
            </a:r>
            <a:endParaRPr lang="lt-LT" sz="3200" dirty="0">
              <a:solidFill>
                <a:srgbClr val="FF0000"/>
              </a:solidFill>
            </a:endParaRPr>
          </a:p>
        </p:txBody>
      </p:sp>
      <p:sp>
        <p:nvSpPr>
          <p:cNvPr id="7" name="Stačiakampis 6"/>
          <p:cNvSpPr/>
          <p:nvPr/>
        </p:nvSpPr>
        <p:spPr>
          <a:xfrm>
            <a:off x="228600" y="586740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sz="3200" dirty="0" smtClean="0">
                <a:solidFill>
                  <a:srgbClr val="FF0000"/>
                </a:solidFill>
              </a:rPr>
              <a:t>Uždara elektros grandinė.</a:t>
            </a:r>
            <a:endParaRPr lang="lt-LT" sz="3200" dirty="0">
              <a:solidFill>
                <a:srgbClr val="FF0000"/>
              </a:solidFill>
            </a:endParaRPr>
          </a:p>
        </p:txBody>
      </p:sp>
      <p:pic>
        <p:nvPicPr>
          <p:cNvPr id="8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532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r>
              <a:rPr lang="lt-LT" b="1" dirty="0" smtClean="0">
                <a:solidFill>
                  <a:srgbClr val="FF0000"/>
                </a:solidFill>
              </a:rPr>
              <a:t>Atsargiai: trumpas</a:t>
            </a:r>
            <a:r>
              <a:rPr lang="en-US" b="1" dirty="0" smtClean="0">
                <a:solidFill>
                  <a:srgbClr val="FF0000"/>
                </a:solidFill>
              </a:rPr>
              <a:t>is</a:t>
            </a:r>
            <a:r>
              <a:rPr lang="lt-LT" b="1" dirty="0" smtClean="0">
                <a:solidFill>
                  <a:srgbClr val="FF0000"/>
                </a:solidFill>
              </a:rPr>
              <a:t> jungimas</a:t>
            </a:r>
            <a:r>
              <a:rPr lang="en-US" b="1" dirty="0" smtClean="0">
                <a:solidFill>
                  <a:srgbClr val="FF0000"/>
                </a:solidFill>
              </a:rPr>
              <a:t>!</a:t>
            </a:r>
            <a:endParaRPr lang="lt-LT" b="1" dirty="0">
              <a:solidFill>
                <a:srgbClr val="FF0000"/>
              </a:solidFill>
            </a:endParaRP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600200"/>
            <a:ext cx="3505200" cy="4500043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4495800" y="1095445"/>
            <a:ext cx="4648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b="1" dirty="0" smtClean="0"/>
              <a:t>	Trumpasis </a:t>
            </a:r>
            <a:r>
              <a:rPr lang="lt-LT" sz="3600" b="1" dirty="0"/>
              <a:t>jungimas – šaltinio polių sujungimas laidininku, kurio varža maža, palyginti su kitų grandinės dalių varža. Elektros srovės stipris grandinėje gali padidėti, kai susiliečia neizoliuoti jos </a:t>
            </a:r>
            <a:r>
              <a:rPr lang="lt-LT" sz="3600" b="1" dirty="0" smtClean="0"/>
              <a:t>laidai</a:t>
            </a:r>
            <a:r>
              <a:rPr lang="en-US" sz="3600" b="1" dirty="0" smtClean="0"/>
              <a:t>.</a:t>
            </a:r>
            <a:endParaRPr lang="lt-LT" sz="3600" b="1" dirty="0"/>
          </a:p>
        </p:txBody>
      </p:sp>
      <p:pic>
        <p:nvPicPr>
          <p:cNvPr id="6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7063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90872" y="2667000"/>
            <a:ext cx="8229600" cy="1143000"/>
          </a:xfrm>
        </p:spPr>
        <p:txBody>
          <a:bodyPr>
            <a:noAutofit/>
          </a:bodyPr>
          <a:lstStyle/>
          <a:p>
            <a:r>
              <a:rPr lang="lt-LT" sz="6600" b="1" dirty="0" smtClean="0"/>
              <a:t>Pasiruošimas laboratoriniam darbui “Elektrinės įtampos matavimas įvairiose grandinės dalyse”</a:t>
            </a:r>
            <a:endParaRPr lang="lt-LT" sz="6600" b="1" dirty="0"/>
          </a:p>
        </p:txBody>
      </p:sp>
      <p:pic>
        <p:nvPicPr>
          <p:cNvPr id="3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/>
          <p:cNvSpPr/>
          <p:nvPr/>
        </p:nvSpPr>
        <p:spPr>
          <a:xfrm>
            <a:off x="228600" y="432300"/>
            <a:ext cx="8818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 smtClean="0"/>
              <a:t>	</a:t>
            </a:r>
            <a:r>
              <a:rPr lang="lt-LT" sz="3600" b="1" dirty="0" smtClean="0"/>
              <a:t>Elektrinė įtampa </a:t>
            </a:r>
            <a:r>
              <a:rPr lang="lt-LT" sz="3600" dirty="0" smtClean="0"/>
              <a:t>– fizikinis </a:t>
            </a:r>
            <a:r>
              <a:rPr lang="lt-LT" sz="3600" dirty="0"/>
              <a:t>dydis</a:t>
            </a:r>
            <a:r>
              <a:rPr lang="lt-LT" sz="3600" dirty="0" smtClean="0"/>
              <a:t>, apibūdinantis darbą , kurį atlieka (arba gali atlikti) vieno kulono elektros krūvis, tekėdamas grandine.</a:t>
            </a:r>
            <a:endParaRPr lang="lt-LT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2902549"/>
            <a:ext cx="8305800" cy="3416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dirty="0" smtClean="0">
              <a:latin typeface="Arial Black" pitchFamily="34" charset="0"/>
            </a:endParaRPr>
          </a:p>
          <a:p>
            <a:pPr algn="ctr"/>
            <a:r>
              <a:rPr lang="lt-LT" sz="2800" dirty="0" smtClean="0">
                <a:latin typeface="Arial Black" pitchFamily="34" charset="0"/>
              </a:rPr>
              <a:t>Elektrinė įtampa =</a:t>
            </a:r>
            <a:endParaRPr lang="en-US" sz="2800" dirty="0" smtClean="0">
              <a:latin typeface="Arial Black" pitchFamily="34" charset="0"/>
            </a:endParaRPr>
          </a:p>
          <a:p>
            <a:pPr algn="ctr"/>
            <a:endParaRPr lang="en-US" sz="2800" dirty="0" smtClean="0">
              <a:latin typeface="Arial Black" pitchFamily="34" charset="0"/>
            </a:endParaRPr>
          </a:p>
          <a:p>
            <a:pPr algn="ctr"/>
            <a:endParaRPr lang="en-US" sz="2800" dirty="0" smtClean="0">
              <a:latin typeface="Arial Black" pitchFamily="34" charset="0"/>
            </a:endParaRPr>
          </a:p>
          <a:p>
            <a:pPr algn="ctr"/>
            <a:r>
              <a:rPr lang="lt-LT" sz="4800" dirty="0">
                <a:latin typeface="Arial Black" pitchFamily="34" charset="0"/>
              </a:rPr>
              <a:t>U =</a:t>
            </a:r>
          </a:p>
          <a:p>
            <a:pPr algn="ctr"/>
            <a:endParaRPr lang="en-US" sz="2800" dirty="0" smtClean="0">
              <a:latin typeface="Arial Black" pitchFamily="34" charset="0"/>
            </a:endParaRPr>
          </a:p>
          <a:p>
            <a:pPr algn="ctr"/>
            <a:r>
              <a:rPr lang="lt-LT" sz="2800" dirty="0" smtClean="0">
                <a:latin typeface="Arial Black" pitchFamily="34" charset="0"/>
              </a:rPr>
              <a:t>   </a:t>
            </a:r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65" name="Object 17"/>
          <p:cNvGraphicFramePr>
            <a:graphicFrameLocks noChangeAspect="1"/>
          </p:cNvGraphicFramePr>
          <p:nvPr/>
        </p:nvGraphicFramePr>
        <p:xfrm>
          <a:off x="0" y="457200"/>
          <a:ext cx="3657600" cy="17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2" name="Wordpad Document" r:id="rId3" imgW="3657600" imgH="171450" progId="WordPad.Document.1">
                  <p:embed/>
                </p:oleObj>
              </mc:Choice>
              <mc:Fallback>
                <p:oleObj name="Wordpad Document" r:id="rId3" imgW="3657600" imgH="171450" progId="WordPad.Document.1">
                  <p:embed/>
                  <p:pic>
                    <p:nvPicPr>
                      <p:cNvPr id="0" name="Picture 2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3657600" cy="174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67" name="Rectangle 19"/>
          <p:cNvSpPr>
            <a:spLocks noChangeArrowheads="1"/>
          </p:cNvSpPr>
          <p:nvPr/>
        </p:nvSpPr>
        <p:spPr bwMode="auto">
          <a:xfrm>
            <a:off x="0" y="631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69" name="Object 21"/>
          <p:cNvGraphicFramePr>
            <a:graphicFrameLocks noChangeAspect="1"/>
          </p:cNvGraphicFramePr>
          <p:nvPr/>
        </p:nvGraphicFramePr>
        <p:xfrm>
          <a:off x="0" y="457200"/>
          <a:ext cx="3657600" cy="17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3" name="Wordpad Document" r:id="rId5" imgW="3657600" imgH="171450" progId="WordPad.Document.1">
                  <p:embed/>
                </p:oleObj>
              </mc:Choice>
              <mc:Fallback>
                <p:oleObj name="Wordpad Document" r:id="rId5" imgW="3657600" imgH="171450" progId="WordPad.Document.1">
                  <p:embed/>
                  <p:pic>
                    <p:nvPicPr>
                      <p:cNvPr id="0" name="Picture 2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3657600" cy="174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81600" y="4267200"/>
            <a:ext cx="567628" cy="1574119"/>
          </a:xfrm>
          <a:prstGeom prst="rect">
            <a:avLst/>
          </a:prstGeom>
          <a:noFill/>
        </p:spPr>
      </p:pic>
      <p:sp>
        <p:nvSpPr>
          <p:cNvPr id="2070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71" name="Rectangle 23"/>
          <p:cNvSpPr>
            <a:spLocks noChangeArrowheads="1"/>
          </p:cNvSpPr>
          <p:nvPr/>
        </p:nvSpPr>
        <p:spPr bwMode="auto">
          <a:xfrm>
            <a:off x="0" y="631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4" name="Picture 1" descr="C:\Users\Titas\Desktop\BackButton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  <p:sp>
        <p:nvSpPr>
          <p:cNvPr id="2148" name="Rectangle 10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147" name="Picture 99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05600" y="2996810"/>
            <a:ext cx="1764744" cy="1145576"/>
          </a:xfrm>
          <a:prstGeom prst="rect">
            <a:avLst/>
          </a:prstGeom>
          <a:noFill/>
        </p:spPr>
      </p:pic>
      <p:sp>
        <p:nvSpPr>
          <p:cNvPr id="2149" name="Rectangle 101"/>
          <p:cNvSpPr>
            <a:spLocks noChangeArrowheads="1"/>
          </p:cNvSpPr>
          <p:nvPr/>
        </p:nvSpPr>
        <p:spPr bwMode="auto">
          <a:xfrm>
            <a:off x="0" y="1082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55575" y="77786"/>
            <a:ext cx="8759825" cy="20558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2400" dirty="0" smtClean="0"/>
              <a:t>		</a:t>
            </a:r>
            <a:r>
              <a:rPr lang="lt-LT" sz="3600" dirty="0" smtClean="0"/>
              <a:t>Elektrinės įtampos matavimo vienetas yra </a:t>
            </a:r>
            <a:r>
              <a:rPr lang="lt-LT" sz="3600" b="1" i="1" dirty="0" smtClean="0"/>
              <a:t>voltas</a:t>
            </a:r>
            <a:r>
              <a:rPr lang="lt-LT" sz="3600" dirty="0" smtClean="0"/>
              <a:t> ir jis žymimas </a:t>
            </a:r>
            <a:r>
              <a:rPr lang="lt-LT" sz="3600" b="1" i="1" dirty="0" smtClean="0"/>
              <a:t>U</a:t>
            </a:r>
            <a:r>
              <a:rPr lang="en-US" sz="3600" i="1" dirty="0" smtClean="0"/>
              <a:t>.</a:t>
            </a:r>
            <a:endParaRPr lang="lt-LT" sz="3600" i="1" dirty="0" smtClean="0"/>
          </a:p>
          <a:p>
            <a:pPr algn="ctr">
              <a:buNone/>
            </a:pPr>
            <a:r>
              <a:rPr lang="lt-LT" sz="3600" b="1" i="1" dirty="0" smtClean="0"/>
              <a:t>[U] = 1 V</a:t>
            </a:r>
          </a:p>
          <a:p>
            <a:pPr>
              <a:buNone/>
            </a:pPr>
            <a:endParaRPr lang="lt-LT" sz="3600" i="1" dirty="0"/>
          </a:p>
        </p:txBody>
      </p:sp>
      <p:sp>
        <p:nvSpPr>
          <p:cNvPr id="2050" name="AutoShape 2" descr="data:image/png;base64,iVBORw0KGgoAAAANSUhEUgAAAT8AAACeCAMAAABzT/1mAAAAgVBMVEX///8AAAD29vY5OTkgICAlJSUwMDDv7++ZmZmCgoL09PT6+vrp6ekTExPf39/k5ORnZ2fW1taVlZWIiIjLy8vFxcUsLCy3t7fPz8+Ojo6srKyioqJoaGhubm5WVlZ2dnZNTU2mpqYQEBBLS0s3NzdBQUG8vLxfX198fHxUVFQbGxve7xszAAAKRUlEQVR4nO1daXuyOhBtcEFEQSiCS1Fcqtb//wNv0OdtMxEkGRYZvOdjW7ZpMsuZJR8frcPYCSL/8pUM+9M9Y/vpNTzMLsvV3DNf/Wathx2s42+Wi97Mn49f/Y5thXmyejcpDZLtchV47q+kDNfjK3K7Gdx+PdyeJq98z1ZistvchHMeBY6d90e2G6y/bn+WjNwm367lmKwPXCbX2cpR+Ws3itOFeBwp/XX3Ecy4NPbWQkOx2d7yyi/anOp7KyIw11wQUyvQv9L7DLkIl29tkyefXATfEdKk2qdUZ27fVhNOLP75sVfmFs7tFm8pwXG69qzSnog5Stfg++3iVSq9Sj577PNb+blOTyex4J7yV2VesMl3cfhGtti4MHYopfdkOGfGZu8SlZz6jK1I3LSNsPlmi2vQ9+minnWfXHCOjEX13Dq4sj7CEScFbnZ/atNT45ixUV03bwX43vXrvP+O7+HuejJGwti83kd4V3bsajjiDhv4NnPD9pW6Rq2Bx9jGaOA5XAl20ZcOeJjazJP82iz8CzFnbNnUs3bdc6XnjXoWUdcEuGBs3eTzom5t4UXjfm3UJSPiNqj7/oEHOoumn1kTzJBZzT91xFhHHOkDO7/isRcWdoKO2bJvREhqAKBi2jPbYC5rGbgiQhAun2wqgM0wTzbC5tVu5eCmF8HJGXLlFapWw6FvhO0BynNZyfLDGaAItfbbhBhnOx5rAHGmwGIJ6rq2gC8ATKpj8Vg6ifO/7SFpQtpE8qXxo/wGOFqZq0DCbGCMo6zMrNpdpCXwWYK7sAU4sSuKMB1lye+AfIles8xFlRggSZBjlvyw+9DDqeAWwEfGbfNM8bEv5GtYTfHeFWOC9Hp53PWLoShApCtnEjUhW/aJus4VvRbREcQGYzu07nwlXKze8UWd9ykuQGRm3A7rzjrXgRnW5e0LEjOAJ43NaUTsG3nl6+CxPS7kOgkCSz4+RGn2sC8zpLcAY2zglAgC81MiSwBWCidyGnCCjfgdUV6Lm/v2BywfysNgYskQC2l80wqtX+xTg9ETBYht2drhGNiXYTxFJm/4hX+4fbNojtkF+T4GMSJwhY0WAHF6i/5EdxAfii1pUfkJVtUD4vS+ZA7ij7BsnsNCQnWVDhvgLgTW4uf+s0j82RX7Sj+UXJgltkp3K8pqd//ZGGxgbFlLxGLklS/AEGkoIXH6T+MDoWIdOf5faKJ4sxJ42HhpLUoq+ffTAEgV68jN6OQyl1g1H4qC+ot2AYuFdeROdFzAI3L7woX256qAZYmnAXHJhObhYq3vTBSToO4nQH7IwOZjQyWGWyHDBOgpi1UfX+IvpsiqqjUVF3qGdLVApBaKv4Ebe4d7LYcIC2iHyChLDH0lCxTmilbr/iTqAbH/5xNYZNBKQAuCjCTOmEqw5hEh1d+PKCKJfoAWBEkDruvtXawKFi7GAsTpw0qBFTG4fOTiNXXEukhwnycSp48qDlZk4RLiJg0OBhdo2kBAj/ELiEFwhsAeUiBRXXbEXAYrTh+/E1oQnCKbUfCgAxz1DFjSjDtAagZXDbik0BW3Qrn5UL9l+RmAxcKZKNyrNQzcPxlIJ9NBhhJGuZgBBQ41xri3sF8hm/0CiUyUJiMRwf1g3BcVhmoH/gZD5o3x6ZPm8I1wEmxQcZqzyWAeBEMxch9J/6KmESLcP8iv5EWp0IJgaMB++xkEY3rV9y3OomBy6RWQ3ERVA363v6XVQARJ0LfLz51AC4KgAZMa5NerFkd21JbfEsglnzyEMcpQfwFuWDisGB+samj7CDaIbZ+4aJIF0feTzqxyVC8/7Qw3JE6fcZxWuQfBBFU1aIH8xIrT56k7yYJouzB1yK9fMbT3LyROnzdbwb5W7WjszPqDiiENGigL29W2H6DCuSD1JPVV63rqG7awq/3eylPy2iTv+KqxpAyQo9OmARN0AXBj0PafQXlfYYYMWhDdcIyA/6wdv4HQtzC1C5WlLlVGIH7T5Q+gSS1u1YUWRM/Wk+APNPkrQAootCxBZ1EvI06Cv9LjT829KI3jqBAw1tPL6JLgT/X4e0icIqBjEEjw93pJmkFZ+ekM1iGRP9LKXwbFAirAXqPWi0T+Uit/njHoRRca0zVI5M916jcmxeIpxFT5xWjUb+jUD/nF4imGclsCkfohjfq1fbF0ivGj+jQi9Wvq9ZM5g150obrcidRPqnupFdHpqk4dkfpd5fpxp1g0alB0YYjUjyv3L0Di1DdMVRhSEKe2LUlEbykU+2dgxalWz4M04K6v5DCR6Z9R7N+CxKmeaZQSQUphBZn+LcX+QZB202wuleK+ocIldPoH1fpXIXE60Pw2WMqhYlgJ9a8q9U/Daipd1bSD8lPY/YT6p1X696UJ2bp5HXnAduHzKPXvq8yPgAtIvxTjAuVXaPFJzY9QmF8C80D65fRSKUfh4iI1v6R4fg40oJiWaGi+i2hAWvNziuc3gY5yVMMmdB+LqgGJzW8qmh8mBRCohkNpAz9VAdTmhxXNr4MTslXc30fA8Pm5y0Rtfl3B/EQb9OMjBxrI9M2TRUxvfuLz+Z0ScYocSreBd3nin9Cb3/l8fuyP6oc/hUxf52tcgvNjn80vhoNe8KwwLAbMt7AU5xc/m58NNX8f/Qj5nIYcF4bm/Oz8+e1GH3w1Pqkjp49zaECa89vzzw+QPN8SjplUvpA9X5vq+QG551eAVv1SOVn5nKRMTUr1/Iq881OkyL+UaoJTOTJT6XTPT8k5v0dinko9YSctwAyFQfj8nszzo6TQFzvN746xVAHySERQPj8q8/wyqQWmZEOGtJgftirt88uyzs+DKku5+CcHchAs+ezEz8/LOL9RMpmlC0Klkx6lAnvq5zc+nh8quWylSWHJmYQWn/75ofL5tVLIUN4zM67wjmKk24Hza+XzkxcXS8Clgna+CNzRuvzp206cn4w9v7sCdOP87v/Pjy8LM0QeH10KI/2ihrbCxZ8diMYKf9JA+7DAHxyDRNQF0/uHhVafUHlE+INW2ol5oyswqiCwaRnmDerAXffEd6sYaogH9ru2ee/wGNs0UcIYd8t0/MEdsmPtLpm5YXvKjN8zGEnJdEcxvGsD/6PXwSqT7lUAtxwzSnWS2uBhwU9tlNw4btxPbxzOsTbrGFxZn0SHZSnYfA/HNWRkjQvfu90gXApw6tfg39Zy05YiXSqHSp0M58wXH/VUhwYWPca+Kvtek6uEsJs+cy7SNLpViRocp1M8/E57LVkYp1WUVuk1aKZFlFuqFUKlMEmHScal9KBzu0WHA47nmKRr8DtCeh32Ka3A376t9FKY6ytjUwvh9nqfaRPJ8i13LkCQDjPYWwuNVWh7y7TsYPNmNjcPk3Va0nudrZTKEdwoTqcGHketn0XcICa7ezfReRQ4ua6I7Qbre+NmMnprrZcJ82Tdp0IMku1yFXju74Y2XC+I/O3mPqxyuD29UaShBztYx1JFn4jezJ+/BUVQCmOHr7bLVzLsT/fcskyv4WF2Wa7mXhtt7X/OFYFSXs0kSwAAAABJRU5ErkJggg=="/>
          <p:cNvSpPr>
            <a:spLocks noChangeAspect="1" noChangeArrowheads="1"/>
          </p:cNvSpPr>
          <p:nvPr/>
        </p:nvSpPr>
        <p:spPr bwMode="auto">
          <a:xfrm>
            <a:off x="155575" y="-1812925"/>
            <a:ext cx="7620000" cy="37814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2052" name="AutoShape 4" descr="data:image/png;base64,iVBORw0KGgoAAAANSUhEUgAAAT8AAACeCAMAAABzT/1mAAAAgVBMVEX///8AAAD29vY5OTkgICAlJSUwMDDv7++ZmZmCgoL09PT6+vrp6ekTExPf39/k5ORnZ2fW1taVlZWIiIjLy8vFxcUsLCy3t7fPz8+Ojo6srKyioqJoaGhubm5WVlZ2dnZNTU2mpqYQEBBLS0s3NzdBQUG8vLxfX198fHxUVFQbGxve7xszAAAKRUlEQVR4nO1daXuyOhBtcEFEQSiCS1Fcqtb//wNv0OdtMxEkGRYZvOdjW7ZpMsuZJR8frcPYCSL/8pUM+9M9Y/vpNTzMLsvV3DNf/Wathx2s42+Wi97Mn49f/Y5thXmyejcpDZLtchV47q+kDNfjK3K7Gdx+PdyeJq98z1ZistvchHMeBY6d90e2G6y/bn+WjNwm367lmKwPXCbX2cpR+Ws3itOFeBwp/XX3Ecy4NPbWQkOx2d7yyi/anOp7KyIw11wQUyvQv9L7DLkIl29tkyefXATfEdKk2qdUZ27fVhNOLP75sVfmFs7tFm8pwXG69qzSnog5Stfg++3iVSq9Sj577PNb+blOTyex4J7yV2VesMl3cfhGtti4MHYopfdkOGfGZu8SlZz6jK1I3LSNsPlmi2vQ9+minnWfXHCOjEX13Dq4sj7CEScFbnZ/atNT45ixUV03bwX43vXrvP+O7+HuejJGwti83kd4V3bsajjiDhv4NnPD9pW6Rq2Bx9jGaOA5XAl20ZcOeJjazJP82iz8CzFnbNnUs3bdc6XnjXoWUdcEuGBs3eTzom5t4UXjfm3UJSPiNqj7/oEHOoumn1kTzJBZzT91xFhHHOkDO7/isRcWdoKO2bJvREhqAKBi2jPbYC5rGbgiQhAun2wqgM0wTzbC5tVu5eCmF8HJGXLlFapWw6FvhO0BynNZyfLDGaAItfbbhBhnOx5rAHGmwGIJ6rq2gC8ATKpj8Vg6ifO/7SFpQtpE8qXxo/wGOFqZq0DCbGCMo6zMrNpdpCXwWYK7sAU4sSuKMB1lye+AfIles8xFlRggSZBjlvyw+9DDqeAWwEfGbfNM8bEv5GtYTfHeFWOC9Hp53PWLoShApCtnEjUhW/aJus4VvRbREcQGYzu07nwlXKze8UWd9ykuQGRm3A7rzjrXgRnW5e0LEjOAJ43NaUTsG3nl6+CxPS7kOgkCSz4+RGn2sC8zpLcAY2zglAgC81MiSwBWCidyGnCCjfgdUV6Lm/v2BywfysNgYskQC2l80wqtX+xTg9ETBYht2drhGNiXYTxFJm/4hX+4fbNojtkF+T4GMSJwhY0WAHF6i/5EdxAfii1pUfkJVtUD4vS+ZA7ij7BsnsNCQnWVDhvgLgTW4uf+s0j82RX7Sj+UXJgltkp3K8pqd//ZGGxgbFlLxGLklS/AEGkoIXH6T+MDoWIdOf5faKJ4sxJ42HhpLUoq+ffTAEgV68jN6OQyl1g1H4qC+ot2AYuFdeROdFzAI3L7woX256qAZYmnAXHJhObhYq3vTBSToO4nQH7IwOZjQyWGWyHDBOgpi1UfX+IvpsiqqjUVF3qGdLVApBaKv4Ebe4d7LYcIC2iHyChLDH0lCxTmilbr/iTqAbH/5xNYZNBKQAuCjCTOmEqw5hEh1d+PKCKJfoAWBEkDruvtXawKFi7GAsTpw0qBFTG4fOTiNXXEukhwnycSp48qDlZk4RLiJg0OBhdo2kBAj/ELiEFwhsAeUiBRXXbEXAYrTh+/E1oQnCKbUfCgAxz1DFjSjDtAagZXDbik0BW3Qrn5UL9l+RmAxcKZKNyrNQzcPxlIJ9NBhhJGuZgBBQ41xri3sF8hm/0CiUyUJiMRwf1g3BcVhmoH/gZD5o3x6ZPm8I1wEmxQcZqzyWAeBEMxch9J/6KmESLcP8iv5EWp0IJgaMB++xkEY3rV9y3OomBy6RWQ3ERVA363v6XVQARJ0LfLz51AC4KgAZMa5NerFkd21JbfEsglnzyEMcpQfwFuWDisGB+samj7CDaIbZ+4aJIF0feTzqxyVC8/7Qw3JE6fcZxWuQfBBFU1aIH8xIrT56k7yYJouzB1yK9fMbT3LyROnzdbwb5W7WjszPqDiiENGigL29W2H6DCuSD1JPVV63rqG7awq/3eylPy2iTv+KqxpAyQo9OmARN0AXBj0PafQXlfYYYMWhDdcIyA/6wdv4HQtzC1C5WlLlVGIH7T5Q+gSS1u1YUWRM/Wk+APNPkrQAootCxBZ1EvI06Cv9LjT829KI3jqBAw1tPL6JLgT/X4e0icIqBjEEjw93pJmkFZ+ekM1iGRP9LKXwbFAirAXqPWi0T+Uit/njHoRRca0zVI5M916jcmxeIpxFT5xWjUb+jUD/nF4imGclsCkfohjfq1fbF0ivGj+jQi9Wvq9ZM5g150obrcidRPqnupFdHpqk4dkfpd5fpxp1g0alB0YYjUjyv3L0Di1DdMVRhSEKe2LUlEbykU+2dgxalWz4M04K6v5DCR6Z9R7N+CxKmeaZQSQUphBZn+LcX+QZB202wuleK+ocIldPoH1fpXIXE60Pw2WMqhYlgJ9a8q9U/Daipd1bSD8lPY/YT6p1X696UJ2bp5HXnAduHzKPXvq8yPgAtIvxTjAuVXaPFJzY9QmF8C80D65fRSKUfh4iI1v6R4fg40oJiWaGi+i2hAWvNziuc3gY5yVMMmdB+LqgGJzW8qmh8mBRCohkNpAz9VAdTmhxXNr4MTslXc30fA8Pm5y0Rtfl3B/EQb9OMjBxrI9M2TRUxvfuLz+Z0ScYocSreBd3nin9Cb3/l8fuyP6oc/hUxf52tcgvNjn80vhoNe8KwwLAbMt7AU5xc/m58NNX8f/Qj5nIYcF4bm/Oz8+e1GH3w1Pqkjp49zaECa89vzzw+QPN8SjplUvpA9X5vq+QG551eAVv1SOVn5nKRMTUr1/Iq881OkyL+UaoJTOTJT6XTPT8k5v0dinko9YSctwAyFQfj8nszzo6TQFzvN746xVAHySERQPj8q8/wyqQWmZEOGtJgftirt88uyzs+DKku5+CcHchAs+ezEz8/LOL9RMpmlC0Klkx6lAnvq5zc+nh8quWylSWHJmYQWn/75ofL5tVLIUN4zM67wjmKk24Hza+XzkxcXS8Clgna+CNzRuvzp206cn4w9v7sCdOP87v/Pjy8LM0QeH10KI/2ihrbCxZ8diMYKf9JA+7DAHxyDRNQF0/uHhVafUHlE+INW2ol5oyswqiCwaRnmDerAXffEd6sYaogH9ru2ee/wGNs0UcIYd8t0/MEdsmPtLpm5YXvKjN8zGEnJdEcxvGsD/6PXwSqT7lUAtxwzSnWS2uBhwU9tlNw4btxPbxzOsTbrGFxZn0SHZSnYfA/HNWRkjQvfu90gXApw6tfg39Zy05YiXSqHSp0M58wXH/VUhwYWPca+Kvtek6uEsJs+cy7SNLpViRocp1M8/E57LVkYp1WUVuk1aKZFlFuqFUKlMEmHScal9KBzu0WHA47nmKRr8DtCeh32Ka3A376t9FKY6ytjUwvh9nqfaRPJ8i13LkCQDjPYWwuNVWh7y7TsYPNmNjcPk3Va0nudrZTKEdwoTqcGHketn0XcICa7ezfReRQ4ua6I7Qbre+NmMnprrZcJ82Tdp0IMku1yFXju74Y2XC+I/O3mPqxyuD29UaShBztYx1JFn4jezJ+/BUVQCmOHr7bLVzLsT/fcskyv4WF2Wa7mXhtt7X/OFYFSXs0kSwAAAABJRU5ErkJggg=="/>
          <p:cNvSpPr>
            <a:spLocks noChangeAspect="1" noChangeArrowheads="1"/>
          </p:cNvSpPr>
          <p:nvPr/>
        </p:nvSpPr>
        <p:spPr bwMode="auto">
          <a:xfrm>
            <a:off x="155575" y="-1812925"/>
            <a:ext cx="7620000" cy="37814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7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761026"/>
              </p:ext>
            </p:extLst>
          </p:nvPr>
        </p:nvGraphicFramePr>
        <p:xfrm>
          <a:off x="155575" y="1968498"/>
          <a:ext cx="8531225" cy="4792304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{93296810-A885-4BE3-A3E7-6D5BEEA58F35}</a:tableStyleId>
              </a:tblPr>
              <a:tblGrid>
                <a:gridCol w="2841349"/>
                <a:gridCol w="2844938"/>
                <a:gridCol w="2844938"/>
              </a:tblGrid>
              <a:tr h="1597434">
                <a:tc>
                  <a:txBody>
                    <a:bodyPr/>
                    <a:lstStyle/>
                    <a:p>
                      <a:pPr algn="ctr"/>
                      <a:r>
                        <a:rPr lang="lt-LT" sz="3200" dirty="0" smtClean="0"/>
                        <a:t>Pagrindinis</a:t>
                      </a:r>
                      <a:r>
                        <a:rPr lang="lt-LT" sz="3200" baseline="0" dirty="0" smtClean="0"/>
                        <a:t> matavimo vienetas</a:t>
                      </a:r>
                      <a:endParaRPr lang="lt-LT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dirty="0" smtClean="0"/>
                        <a:t>Išvestiniai</a:t>
                      </a:r>
                      <a:r>
                        <a:rPr lang="lt-LT" sz="3200" baseline="0" dirty="0" smtClean="0"/>
                        <a:t> matavimo vienetai</a:t>
                      </a:r>
                      <a:endParaRPr lang="lt-LT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dirty="0" smtClean="0"/>
                        <a:t>Pavadinimas</a:t>
                      </a:r>
                      <a:endParaRPr lang="lt-LT" sz="3200" dirty="0"/>
                    </a:p>
                  </a:txBody>
                  <a:tcPr anchor="ctr"/>
                </a:tc>
              </a:tr>
              <a:tr h="638974"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1000000 V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1 MV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Megavoltas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</a:tr>
              <a:tr h="638974"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1000 V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1 kV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Kilovoltas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</a:tr>
              <a:tr h="638974"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0,001 V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1 mV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Milivoltas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</a:tr>
              <a:tr h="638974"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0,000001</a:t>
                      </a:r>
                      <a:r>
                        <a:rPr lang="lt-LT" sz="3200" b="1" baseline="0" dirty="0" smtClean="0">
                          <a:effectLst/>
                        </a:rPr>
                        <a:t> V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3200" b="1" dirty="0" smtClean="0">
                          <a:effectLst/>
                        </a:rPr>
                        <a:t>1 µV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3200" b="1" dirty="0" smtClean="0">
                          <a:effectLst/>
                        </a:rPr>
                        <a:t>Mikrovoltas</a:t>
                      </a:r>
                    </a:p>
                  </a:txBody>
                  <a:tcPr/>
                </a:tc>
              </a:tr>
              <a:tr h="638974"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0,000000001 V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1 nV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Nanovoltas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65700"/>
            <a:ext cx="8458200" cy="6629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lt-LT" sz="2400" b="1" dirty="0"/>
              <a:t>	</a:t>
            </a:r>
            <a:r>
              <a:rPr lang="lt-LT" sz="2400" b="1" dirty="0" smtClean="0"/>
              <a:t>	</a:t>
            </a:r>
            <a:r>
              <a:rPr lang="lt-LT" sz="3000" b="1" dirty="0" smtClean="0"/>
              <a:t>Aleksandras Volta</a:t>
            </a:r>
            <a:r>
              <a:rPr lang="lt-LT" sz="3000" dirty="0" smtClean="0"/>
              <a:t> (1745 m. vasario 18 d. Komas, Italija –</a:t>
            </a:r>
            <a:r>
              <a:rPr lang="en-US" sz="3000" dirty="0" smtClean="0"/>
              <a:t> </a:t>
            </a:r>
            <a:r>
              <a:rPr lang="lt-LT" sz="3000" dirty="0" smtClean="0"/>
              <a:t>1827 m. kovo 5 d. Kamnagas prie Komo) – italų fizikas, baterijos išradėjas, profesorius.</a:t>
            </a:r>
          </a:p>
          <a:p>
            <a:pPr>
              <a:buNone/>
            </a:pPr>
            <a:r>
              <a:rPr lang="lt-LT" sz="3000" dirty="0" smtClean="0"/>
              <a:t>		1769 </a:t>
            </a:r>
            <a:r>
              <a:rPr lang="lt-LT" sz="3000" dirty="0"/>
              <a:t>m. paskelbė savo pirmuosius fizikinius darbus, praplėtė Bendžamino Franklino aiškinimą apie Leideno stiklinę</a:t>
            </a:r>
            <a:r>
              <a:rPr lang="lt-LT" sz="3000" dirty="0" smtClean="0"/>
              <a:t>.</a:t>
            </a:r>
            <a:endParaRPr lang="lt-LT" sz="3000" dirty="0"/>
          </a:p>
          <a:p>
            <a:pPr>
              <a:buNone/>
            </a:pPr>
            <a:r>
              <a:rPr lang="lt-LT" sz="3000" dirty="0" smtClean="0"/>
              <a:t>		1775 </a:t>
            </a:r>
            <a:r>
              <a:rPr lang="lt-LT" sz="3000" dirty="0"/>
              <a:t>m. pradėjo garsėti, išradęs greitai </a:t>
            </a:r>
            <a:endParaRPr lang="en-US" sz="3000" dirty="0" smtClean="0"/>
          </a:p>
          <a:p>
            <a:pPr>
              <a:buNone/>
            </a:pPr>
            <a:r>
              <a:rPr lang="lt-LT" sz="3000" dirty="0" smtClean="0"/>
              <a:t>visoje Europoje pradėtą </a:t>
            </a:r>
            <a:r>
              <a:rPr lang="lt-LT" sz="3000" dirty="0"/>
              <a:t>naudoti elektroforą.</a:t>
            </a:r>
          </a:p>
          <a:p>
            <a:pPr>
              <a:buNone/>
            </a:pPr>
            <a:r>
              <a:rPr lang="lt-LT" sz="3000" dirty="0" smtClean="0"/>
              <a:t>		Nuo </a:t>
            </a:r>
            <a:r>
              <a:rPr lang="lt-LT" sz="3000" dirty="0"/>
              <a:t>1778 m. Pavijos universiteto </a:t>
            </a:r>
            <a:endParaRPr lang="lt-LT" sz="3000" dirty="0" smtClean="0"/>
          </a:p>
          <a:p>
            <a:pPr>
              <a:buNone/>
            </a:pPr>
            <a:r>
              <a:rPr lang="lt-LT" sz="3000" dirty="0" smtClean="0"/>
              <a:t>profesorius</a:t>
            </a:r>
            <a:r>
              <a:rPr lang="lt-LT" sz="3000" dirty="0"/>
              <a:t>.</a:t>
            </a:r>
          </a:p>
          <a:p>
            <a:pPr>
              <a:buNone/>
            </a:pPr>
            <a:r>
              <a:rPr lang="lt-LT" sz="3000" dirty="0" smtClean="0"/>
              <a:t>		1800 </a:t>
            </a:r>
            <a:r>
              <a:rPr lang="lt-LT" sz="3000" dirty="0"/>
              <a:t>m. sukūrė nuolatinės </a:t>
            </a:r>
            <a:r>
              <a:rPr lang="lt-LT" sz="3000" dirty="0" smtClean="0"/>
              <a:t>srovės</a:t>
            </a:r>
          </a:p>
          <a:p>
            <a:pPr>
              <a:buNone/>
            </a:pPr>
            <a:r>
              <a:rPr lang="lt-LT" sz="3000" dirty="0" smtClean="0"/>
              <a:t> </a:t>
            </a:r>
            <a:r>
              <a:rPr lang="lt-LT" sz="3000" dirty="0"/>
              <a:t>šaltinį – Voltos bateriją</a:t>
            </a:r>
            <a:r>
              <a:rPr lang="lt-LT" sz="2400" dirty="0"/>
              <a:t>.</a:t>
            </a:r>
          </a:p>
        </p:txBody>
      </p:sp>
      <p:pic>
        <p:nvPicPr>
          <p:cNvPr id="6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450" y="3761400"/>
            <a:ext cx="2381250" cy="29337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29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152400" y="76200"/>
            <a:ext cx="8991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sz="2400" b="1" dirty="0" smtClean="0"/>
              <a:t>	</a:t>
            </a:r>
            <a:r>
              <a:rPr lang="lt-LT" sz="3600" b="1" dirty="0" smtClean="0"/>
              <a:t>Voltmetras</a:t>
            </a:r>
            <a:r>
              <a:rPr lang="lt-LT" sz="3600" dirty="0" smtClean="0"/>
              <a:t> – prietaisas, skirtas matuoti kintamąją ir nuolatinę įtampą tarp dviejų taškų elektros grandinėje.</a:t>
            </a:r>
          </a:p>
          <a:p>
            <a:r>
              <a:rPr lang="lt-LT" sz="3600" dirty="0" smtClean="0"/>
              <a:t>	Šių prietaisų skalė sugraduota voltais. </a:t>
            </a:r>
            <a:endParaRPr lang="lt-LT" sz="3600" dirty="0"/>
          </a:p>
        </p:txBody>
      </p:sp>
      <p:pic>
        <p:nvPicPr>
          <p:cNvPr id="6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  <p:pic>
        <p:nvPicPr>
          <p:cNvPr id="8" name="Paveikslėlis 7"/>
          <p:cNvPicPr>
            <a:picLocks noChangeAspect="1"/>
          </p:cNvPicPr>
          <p:nvPr/>
        </p:nvPicPr>
        <p:blipFill rotWithShape="1">
          <a:blip r:embed="rId4" cstate="print"/>
          <a:srcRect t="9823" b="8641"/>
          <a:stretch/>
        </p:blipFill>
        <p:spPr>
          <a:xfrm>
            <a:off x="1143000" y="2454292"/>
            <a:ext cx="6324600" cy="44037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r>
              <a:rPr lang="lt-LT" sz="4800" b="1" dirty="0" smtClean="0"/>
              <a:t>Voltmetro sutartinis </a:t>
            </a:r>
            <a:r>
              <a:rPr lang="lt-LT" sz="4800" b="1" dirty="0"/>
              <a:t>žymėjimas elektrinėse schemose</a:t>
            </a:r>
          </a:p>
        </p:txBody>
      </p:sp>
      <p:pic>
        <p:nvPicPr>
          <p:cNvPr id="6" name="Turinio vietos rezervavimo ženklas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t="30533" r="71910" b="29686"/>
          <a:stretch/>
        </p:blipFill>
        <p:spPr>
          <a:xfrm>
            <a:off x="3124200" y="2819400"/>
            <a:ext cx="3028950" cy="2665476"/>
          </a:xfrm>
          <a:prstGeom prst="rect">
            <a:avLst/>
          </a:prstGeom>
        </p:spPr>
      </p:pic>
      <p:pic>
        <p:nvPicPr>
          <p:cNvPr id="4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8950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52400" y="0"/>
            <a:ext cx="4419600" cy="6629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b="1" dirty="0" smtClean="0"/>
              <a:t>	Į </a:t>
            </a:r>
            <a:r>
              <a:rPr lang="lt-LT" b="1" dirty="0"/>
              <a:t>elektros grandinę voltmetras jungiamas dviem gnybtais, kurie pažymėti pliuso ir minuso ženklais</a:t>
            </a:r>
            <a:r>
              <a:rPr lang="lt-LT" dirty="0"/>
              <a:t>. </a:t>
            </a:r>
            <a:r>
              <a:rPr lang="lt-LT" b="1" dirty="0"/>
              <a:t>Voltmetro </a:t>
            </a:r>
            <a:r>
              <a:rPr lang="lt-LT" b="1" dirty="0" smtClean="0"/>
              <a:t>gnybtas </a:t>
            </a:r>
            <a:r>
              <a:rPr lang="lt-LT" b="1" dirty="0"/>
              <a:t>, pažymėtas pliuso ženklu, jungiamas prie teigiamojo šaltinio  poliaus  , minuso ženklą turintis gnybtas jungiamas prie šaltinio neigiamojo poliaus</a:t>
            </a:r>
            <a:r>
              <a:rPr lang="lt-LT" b="1" dirty="0" smtClean="0"/>
              <a:t>.</a:t>
            </a:r>
            <a:endParaRPr lang="lt-LT" b="1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 rotWithShape="1">
          <a:blip r:embed="rId2" cstate="print"/>
          <a:srcRect l="12162" r="16216" b="2722"/>
          <a:stretch/>
        </p:blipFill>
        <p:spPr>
          <a:xfrm>
            <a:off x="4775200" y="0"/>
            <a:ext cx="4419600" cy="6858000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5562600" y="4852025"/>
            <a:ext cx="60325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</a:rPr>
              <a:t>_</a:t>
            </a:r>
            <a:endParaRPr lang="lt-LT" sz="6600" b="1" dirty="0">
              <a:solidFill>
                <a:srgbClr val="FF0000"/>
              </a:solidFill>
            </a:endParaRPr>
          </a:p>
        </p:txBody>
      </p:sp>
      <p:sp>
        <p:nvSpPr>
          <p:cNvPr id="7" name="Stačiakampis 6"/>
          <p:cNvSpPr/>
          <p:nvPr/>
        </p:nvSpPr>
        <p:spPr>
          <a:xfrm>
            <a:off x="7924800" y="4915525"/>
            <a:ext cx="60625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</a:rPr>
              <a:t>+</a:t>
            </a:r>
            <a:endParaRPr lang="lt-LT" sz="6600" b="1" dirty="0">
              <a:solidFill>
                <a:srgbClr val="FF0000"/>
              </a:solidFill>
            </a:endParaRPr>
          </a:p>
        </p:txBody>
      </p:sp>
      <p:pic>
        <p:nvPicPr>
          <p:cNvPr id="8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3456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3278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152400" y="75588"/>
            <a:ext cx="9677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 smtClean="0"/>
              <a:t>	</a:t>
            </a:r>
            <a:r>
              <a:rPr lang="lt-LT" sz="3600" b="1" dirty="0" smtClean="0"/>
              <a:t>Voltmetras  į elektros grandinę jungiamas lygiagrečiai. </a:t>
            </a:r>
            <a:endParaRPr lang="lt-LT" sz="3600" b="1" dirty="0"/>
          </a:p>
        </p:txBody>
      </p:sp>
      <p:pic>
        <p:nvPicPr>
          <p:cNvPr id="7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66800" y="1197365"/>
            <a:ext cx="6781800" cy="3880707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152400" y="5692017"/>
            <a:ext cx="8739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Prisiminkite: </a:t>
            </a:r>
            <a:r>
              <a:rPr lang="lt-LT" sz="2400" b="1" dirty="0"/>
              <a:t>tiksliems </a:t>
            </a:r>
            <a:r>
              <a:rPr lang="lt-LT" sz="2400" b="1" dirty="0" err="1"/>
              <a:t>matavimams</a:t>
            </a:r>
            <a:r>
              <a:rPr lang="lt-LT" sz="2400" b="1" dirty="0"/>
              <a:t> šis </a:t>
            </a:r>
            <a:r>
              <a:rPr lang="en-US" sz="2400" b="1" dirty="0" smtClean="0"/>
              <a:t>b</a:t>
            </a:r>
            <a:r>
              <a:rPr lang="lt-LT" sz="2400" b="1" dirty="0" smtClean="0"/>
              <a:t>ū</a:t>
            </a:r>
            <a:r>
              <a:rPr lang="en-US" sz="2400" b="1" dirty="0" smtClean="0"/>
              <a:t>das </a:t>
            </a:r>
            <a:r>
              <a:rPr lang="lt-LT" sz="2400" b="1" dirty="0" smtClean="0"/>
              <a:t>netinka</a:t>
            </a:r>
            <a:r>
              <a:rPr lang="lt-LT" sz="2400" b="1" dirty="0"/>
              <a:t>, nes šaltinis turi vidaus varžą ir dalis įtampos krenta ne ant voltmetro, o ant šaltinio. Todėl voltmetras rodo mažiau.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Laboratorinio darbo priemonės</a:t>
            </a:r>
            <a:endParaRPr lang="lt-LT" dirty="0"/>
          </a:p>
        </p:txBody>
      </p:sp>
      <p:grpSp>
        <p:nvGrpSpPr>
          <p:cNvPr id="5" name="Group 4"/>
          <p:cNvGrpSpPr/>
          <p:nvPr/>
        </p:nvGrpSpPr>
        <p:grpSpPr>
          <a:xfrm>
            <a:off x="533400" y="1219200"/>
            <a:ext cx="8229600" cy="815490"/>
            <a:chOff x="0" y="28416"/>
            <a:chExt cx="8229600" cy="815490"/>
          </a:xfrm>
        </p:grpSpPr>
        <p:sp>
          <p:nvSpPr>
            <p:cNvPr id="6" name="Rounded Rectangle 5"/>
            <p:cNvSpPr/>
            <p:nvPr/>
          </p:nvSpPr>
          <p:spPr>
            <a:xfrm>
              <a:off x="0" y="28416"/>
              <a:ext cx="8229600" cy="815490"/>
            </a:xfrm>
            <a:prstGeom prst="round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ounded Rectangle 4"/>
            <p:cNvSpPr/>
            <p:nvPr/>
          </p:nvSpPr>
          <p:spPr>
            <a:xfrm>
              <a:off x="39809" y="68225"/>
              <a:ext cx="8149982" cy="7358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lvl="0" algn="l" defTabSz="1511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3400" b="1" kern="1200" dirty="0" smtClean="0"/>
                <a:t>Kišeninio žibintuvėlio baterija;</a:t>
              </a:r>
              <a:endParaRPr lang="lt-LT" sz="3400" b="1" kern="12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33400" y="2133600"/>
            <a:ext cx="8229600" cy="815490"/>
            <a:chOff x="0" y="28416"/>
            <a:chExt cx="8229600" cy="815490"/>
          </a:xfrm>
        </p:grpSpPr>
        <p:sp>
          <p:nvSpPr>
            <p:cNvPr id="9" name="Rounded Rectangle 8"/>
            <p:cNvSpPr/>
            <p:nvPr/>
          </p:nvSpPr>
          <p:spPr>
            <a:xfrm>
              <a:off x="0" y="28416"/>
              <a:ext cx="8229600" cy="815490"/>
            </a:xfrm>
            <a:prstGeom prst="round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39809" y="68225"/>
              <a:ext cx="8149982" cy="7358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lvl="0" algn="l" defTabSz="1511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3400" b="1" dirty="0" smtClean="0"/>
                <a:t>Voltmetras</a:t>
              </a:r>
              <a:r>
                <a:rPr lang="lt-LT" sz="3400" b="1" kern="1200" dirty="0" smtClean="0"/>
                <a:t>;</a:t>
              </a:r>
              <a:endParaRPr lang="lt-LT" sz="3400" b="1" kern="1200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33400" y="3048000"/>
            <a:ext cx="8229600" cy="815490"/>
            <a:chOff x="0" y="28416"/>
            <a:chExt cx="8229600" cy="815490"/>
          </a:xfrm>
        </p:grpSpPr>
        <p:sp>
          <p:nvSpPr>
            <p:cNvPr id="25" name="Rounded Rectangle 24"/>
            <p:cNvSpPr/>
            <p:nvPr/>
          </p:nvSpPr>
          <p:spPr>
            <a:xfrm>
              <a:off x="0" y="28416"/>
              <a:ext cx="8229600" cy="815490"/>
            </a:xfrm>
            <a:prstGeom prst="round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ounded Rectangle 4"/>
            <p:cNvSpPr/>
            <p:nvPr/>
          </p:nvSpPr>
          <p:spPr>
            <a:xfrm>
              <a:off x="39809" y="68225"/>
              <a:ext cx="8149982" cy="7358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lvl="0" algn="l" defTabSz="1511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3400" b="1" kern="1200" dirty="0" smtClean="0"/>
                <a:t>Žemos įtampos lemputė su stoveliu;</a:t>
              </a:r>
              <a:endParaRPr lang="lt-LT" sz="3400" b="1" kern="1200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33400" y="3962400"/>
            <a:ext cx="8229600" cy="815490"/>
            <a:chOff x="0" y="28416"/>
            <a:chExt cx="8229600" cy="815490"/>
          </a:xfrm>
        </p:grpSpPr>
        <p:sp>
          <p:nvSpPr>
            <p:cNvPr id="28" name="Rounded Rectangle 27"/>
            <p:cNvSpPr/>
            <p:nvPr/>
          </p:nvSpPr>
          <p:spPr>
            <a:xfrm>
              <a:off x="0" y="28416"/>
              <a:ext cx="8229600" cy="815490"/>
            </a:xfrm>
            <a:prstGeom prst="round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Rounded Rectangle 4"/>
            <p:cNvSpPr/>
            <p:nvPr/>
          </p:nvSpPr>
          <p:spPr>
            <a:xfrm>
              <a:off x="39809" y="68225"/>
              <a:ext cx="8149982" cy="7358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lvl="0" algn="l" defTabSz="1511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3400" b="1" dirty="0" smtClean="0"/>
                <a:t>Jungiklis</a:t>
              </a:r>
              <a:r>
                <a:rPr lang="lt-LT" sz="3400" b="1" kern="1200" dirty="0" smtClean="0"/>
                <a:t>;</a:t>
              </a:r>
              <a:endParaRPr lang="lt-LT" sz="3400" b="1" kern="1200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33400" y="4876800"/>
            <a:ext cx="8229600" cy="815490"/>
            <a:chOff x="0" y="28416"/>
            <a:chExt cx="8229600" cy="815490"/>
          </a:xfrm>
        </p:grpSpPr>
        <p:sp>
          <p:nvSpPr>
            <p:cNvPr id="34" name="Rounded Rectangle 33"/>
            <p:cNvSpPr/>
            <p:nvPr/>
          </p:nvSpPr>
          <p:spPr>
            <a:xfrm>
              <a:off x="0" y="28416"/>
              <a:ext cx="8229600" cy="815490"/>
            </a:xfrm>
            <a:prstGeom prst="round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Rounded Rectangle 4"/>
            <p:cNvSpPr/>
            <p:nvPr/>
          </p:nvSpPr>
          <p:spPr>
            <a:xfrm>
              <a:off x="39809" y="68225"/>
              <a:ext cx="8149982" cy="7358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lvl="0" algn="l" defTabSz="1511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3400" b="1" kern="1200" dirty="0" smtClean="0"/>
                <a:t>Jungiamieji laidai;</a:t>
              </a:r>
              <a:endParaRPr lang="lt-LT" sz="3400" b="1" kern="1200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33400" y="5791200"/>
            <a:ext cx="8229600" cy="815490"/>
            <a:chOff x="0" y="28416"/>
            <a:chExt cx="8229600" cy="815490"/>
          </a:xfrm>
        </p:grpSpPr>
        <p:sp>
          <p:nvSpPr>
            <p:cNvPr id="37" name="Rounded Rectangle 36"/>
            <p:cNvSpPr/>
            <p:nvPr/>
          </p:nvSpPr>
          <p:spPr>
            <a:xfrm>
              <a:off x="0" y="28416"/>
              <a:ext cx="8229600" cy="815490"/>
            </a:xfrm>
            <a:prstGeom prst="round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Rounded Rectangle 4"/>
            <p:cNvSpPr/>
            <p:nvPr/>
          </p:nvSpPr>
          <p:spPr>
            <a:xfrm>
              <a:off x="39809" y="68225"/>
              <a:ext cx="8149982" cy="7358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lvl="0" algn="l" defTabSz="1511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3400" b="1" kern="1200" dirty="0" smtClean="0"/>
                <a:t>Du laboratoriniai reostatai;</a:t>
              </a:r>
              <a:endParaRPr lang="lt-LT" sz="3400" b="1" kern="1200" dirty="0"/>
            </a:p>
          </p:txBody>
        </p:sp>
      </p:grpSp>
      <p:pic>
        <p:nvPicPr>
          <p:cNvPr id="4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84000" y="64980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3709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853" y="-222945"/>
            <a:ext cx="8229600" cy="1143000"/>
          </a:xfrm>
        </p:spPr>
        <p:txBody>
          <a:bodyPr/>
          <a:lstStyle/>
          <a:p>
            <a:r>
              <a:rPr lang="lt-LT" dirty="0" smtClean="0"/>
              <a:t>Darbo eiga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153" y="920055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lt-LT" sz="2800" dirty="0" smtClean="0"/>
              <a:t>1.   Sujunkite elektros grandinę pagal paveiksle   pavaizduotą prietaisų išdėstymo schemą. Užrašykite pirmojo rezistoriaus įtampą U</a:t>
            </a:r>
            <a:r>
              <a:rPr lang="lt-LT" sz="2400" dirty="0" smtClean="0"/>
              <a:t>1</a:t>
            </a:r>
            <a:r>
              <a:rPr lang="lt-LT" sz="2800" dirty="0" smtClean="0"/>
              <a:t>.</a:t>
            </a:r>
          </a:p>
          <a:p>
            <a:pPr marL="514350" indent="-514350">
              <a:buNone/>
            </a:pPr>
            <a:r>
              <a:rPr lang="lt-LT" sz="2800" dirty="0" smtClean="0"/>
              <a:t>2.   Išmatuokite antrojo rezistoriaus įtampą U</a:t>
            </a:r>
            <a:r>
              <a:rPr lang="lt-LT" sz="2400" dirty="0" smtClean="0"/>
              <a:t>2</a:t>
            </a:r>
            <a:r>
              <a:rPr lang="lt-LT" sz="2800" dirty="0" smtClean="0"/>
              <a:t>.  </a:t>
            </a:r>
          </a:p>
          <a:p>
            <a:pPr marL="514350" indent="-514350">
              <a:buAutoNum type="arabicPeriod" startAt="3"/>
            </a:pPr>
            <a:r>
              <a:rPr lang="lt-LT" sz="2800" dirty="0" smtClean="0"/>
              <a:t>Išmatuokite bendrą abiejų rezistorių įtampą U.</a:t>
            </a:r>
          </a:p>
          <a:p>
            <a:pPr marL="514350" indent="-514350">
              <a:buAutoNum type="arabicPeriod" startAt="3"/>
            </a:pPr>
            <a:r>
              <a:rPr lang="lt-LT" sz="2800" dirty="0" smtClean="0"/>
              <a:t>Palyginkite abiejų rezistorių sumą U</a:t>
            </a:r>
            <a:r>
              <a:rPr lang="lt-LT" sz="2400" dirty="0" smtClean="0"/>
              <a:t>1</a:t>
            </a:r>
            <a:r>
              <a:rPr lang="en-US" sz="2800" dirty="0" smtClean="0"/>
              <a:t>+</a:t>
            </a:r>
            <a:r>
              <a:rPr lang="lt-LT" sz="2800" dirty="0" smtClean="0"/>
              <a:t>U</a:t>
            </a:r>
            <a:r>
              <a:rPr lang="lt-LT" sz="2400" dirty="0" smtClean="0"/>
              <a:t>2</a:t>
            </a:r>
            <a:r>
              <a:rPr lang="lt-LT" sz="2800" dirty="0" smtClean="0"/>
              <a:t> su grandinės dalies įtampa U. Padarykite išvadą.</a:t>
            </a:r>
          </a:p>
          <a:p>
            <a:r>
              <a:rPr lang="lt-LT" sz="2800" dirty="0">
                <a:solidFill>
                  <a:srgbClr val="FF0000"/>
                </a:solidFill>
              </a:rPr>
              <a:t>Priminimas: nepamirštame pasiruošti namuose. </a:t>
            </a:r>
          </a:p>
          <a:p>
            <a:pPr marL="514350" indent="-514350">
              <a:buAutoNum type="arabicPeriod" startAt="3"/>
            </a:pPr>
            <a:endParaRPr lang="lt-LT" sz="2800" dirty="0" smtClean="0">
              <a:solidFill>
                <a:srgbClr val="FF0000"/>
              </a:solidFill>
            </a:endParaRPr>
          </a:p>
        </p:txBody>
      </p:sp>
      <p:pic>
        <p:nvPicPr>
          <p:cNvPr id="5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9453" y="6343453"/>
            <a:ext cx="360000" cy="360000"/>
          </a:xfrm>
          <a:prstGeom prst="rect">
            <a:avLst/>
          </a:prstGeom>
          <a:noFill/>
        </p:spPr>
      </p:pic>
      <p:pic>
        <p:nvPicPr>
          <p:cNvPr id="3077" name="Picture 5" descr="C:\Users\lenovo\Desktop\Messenger\received_587819824710123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8" b="10340"/>
          <a:stretch/>
        </p:blipFill>
        <p:spPr bwMode="auto">
          <a:xfrm>
            <a:off x="3048000" y="4905650"/>
            <a:ext cx="2286000" cy="1825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lenovo\Desktop\Messenger\received_587819838043455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9" b="8207"/>
          <a:stretch/>
        </p:blipFill>
        <p:spPr bwMode="auto">
          <a:xfrm>
            <a:off x="5532288" y="4905650"/>
            <a:ext cx="2387812" cy="174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55357" y="4114800"/>
            <a:ext cx="1055098" cy="1055098"/>
          </a:xfrm>
          <a:prstGeom prst="rect">
            <a:avLst/>
          </a:prstGeom>
        </p:spPr>
      </p:pic>
      <p:pic>
        <p:nvPicPr>
          <p:cNvPr id="3074" name="Picture 2" descr="C:\Users\lenovo\Desktop\Fizikos\Messenger\received_587819851376787.jpe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1" t="5400" r="5055" b="12061"/>
          <a:stretch/>
        </p:blipFill>
        <p:spPr bwMode="auto">
          <a:xfrm>
            <a:off x="762000" y="4918496"/>
            <a:ext cx="2059120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33400" y="990600"/>
            <a:ext cx="8229600" cy="1143000"/>
          </a:xfrm>
        </p:spPr>
        <p:txBody>
          <a:bodyPr>
            <a:normAutofit/>
          </a:bodyPr>
          <a:lstStyle/>
          <a:p>
            <a:r>
              <a:rPr lang="lt-LT" sz="6600" b="1" dirty="0"/>
              <a:t>Pasitikrinimas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90800" y="2209800"/>
            <a:ext cx="3540449" cy="38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13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340" y="3870"/>
            <a:ext cx="3248973" cy="1143000"/>
          </a:xfrm>
        </p:spPr>
        <p:txBody>
          <a:bodyPr/>
          <a:lstStyle/>
          <a:p>
            <a:r>
              <a:rPr lang="lt-LT" b="1" dirty="0" smtClean="0"/>
              <a:t>1 užduotis</a:t>
            </a:r>
            <a:endParaRPr lang="lt-LT" b="1" dirty="0"/>
          </a:p>
        </p:txBody>
      </p:sp>
      <p:pic>
        <p:nvPicPr>
          <p:cNvPr id="4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1143000" y="945191"/>
            <a:ext cx="70104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lt-LT" sz="3600" b="1" dirty="0" smtClean="0"/>
              <a:t>Paverskite matavimo vienetus:</a:t>
            </a:r>
          </a:p>
          <a:p>
            <a:endParaRPr lang="lt-LT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057400" y="1944468"/>
            <a:ext cx="62484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lt-LT" sz="4400" b="1" dirty="0" smtClean="0"/>
              <a:t>5 V =  </a:t>
            </a:r>
            <a:r>
              <a:rPr lang="lt-LT" sz="4400" b="1" dirty="0" smtClean="0">
                <a:solidFill>
                  <a:schemeClr val="accent1"/>
                </a:solidFill>
              </a:rPr>
              <a:t> </a:t>
            </a:r>
            <a:r>
              <a:rPr lang="lt-LT" sz="4400" b="1" dirty="0">
                <a:solidFill>
                  <a:srgbClr val="FF0000"/>
                </a:solidFill>
              </a:rPr>
              <a:t> </a:t>
            </a:r>
            <a:r>
              <a:rPr lang="lt-LT" sz="4400" b="1" dirty="0" smtClean="0">
                <a:solidFill>
                  <a:srgbClr val="FF0000"/>
                </a:solidFill>
              </a:rPr>
              <a:t>   </a:t>
            </a:r>
            <a:r>
              <a:rPr lang="lt-LT" sz="4400" b="1" dirty="0" smtClean="0">
                <a:solidFill>
                  <a:schemeClr val="accent1"/>
                </a:solidFill>
              </a:rPr>
              <a:t>   </a:t>
            </a:r>
            <a:r>
              <a:rPr lang="lt-LT" sz="4400" b="1" dirty="0" smtClean="0"/>
              <a:t>mV</a:t>
            </a:r>
          </a:p>
          <a:p>
            <a:pPr algn="just"/>
            <a:r>
              <a:rPr lang="lt-LT" sz="4400" b="1" dirty="0" smtClean="0"/>
              <a:t>11 V =     </a:t>
            </a:r>
            <a:r>
              <a:rPr lang="lt-LT" sz="4400" b="1" dirty="0" smtClean="0">
                <a:solidFill>
                  <a:srgbClr val="FF0000"/>
                </a:solidFill>
              </a:rPr>
              <a:t>     </a:t>
            </a:r>
            <a:r>
              <a:rPr lang="lt-LT" sz="4400" b="1" dirty="0" smtClean="0"/>
              <a:t>  kV</a:t>
            </a:r>
          </a:p>
          <a:p>
            <a:pPr algn="just"/>
            <a:r>
              <a:rPr lang="lt-LT" sz="4400" b="1" dirty="0" smtClean="0"/>
              <a:t>750 A =    </a:t>
            </a:r>
            <a:r>
              <a:rPr lang="lt-LT" sz="4400" b="1" dirty="0" smtClean="0">
                <a:solidFill>
                  <a:srgbClr val="FF0000"/>
                </a:solidFill>
              </a:rPr>
              <a:t>            </a:t>
            </a:r>
            <a:r>
              <a:rPr lang="lt-LT" sz="4400" b="1" dirty="0" smtClean="0"/>
              <a:t>  µV</a:t>
            </a:r>
          </a:p>
          <a:p>
            <a:pPr algn="just"/>
            <a:r>
              <a:rPr lang="lt-LT" sz="4400" b="1" dirty="0" smtClean="0"/>
              <a:t>6000 µA = </a:t>
            </a:r>
            <a:r>
              <a:rPr lang="lt-LT" sz="4400" b="1" dirty="0">
                <a:solidFill>
                  <a:srgbClr val="FF0000"/>
                </a:solidFill>
              </a:rPr>
              <a:t> </a:t>
            </a:r>
            <a:r>
              <a:rPr lang="lt-LT" sz="4400" b="1" dirty="0" smtClean="0">
                <a:solidFill>
                  <a:srgbClr val="FF0000"/>
                </a:solidFill>
              </a:rPr>
              <a:t>     </a:t>
            </a:r>
            <a:r>
              <a:rPr lang="lt-LT" sz="4400" b="1" dirty="0" smtClean="0">
                <a:solidFill>
                  <a:schemeClr val="accent1"/>
                </a:solidFill>
              </a:rPr>
              <a:t> </a:t>
            </a:r>
            <a:r>
              <a:rPr lang="lt-LT" sz="4400" b="1" dirty="0" smtClean="0"/>
              <a:t>   V</a:t>
            </a:r>
          </a:p>
          <a:p>
            <a:pPr algn="just"/>
            <a:r>
              <a:rPr lang="lt-LT" sz="4400" b="1" dirty="0" smtClean="0"/>
              <a:t>7 mV =        </a:t>
            </a:r>
            <a:r>
              <a:rPr lang="lt-LT" sz="4400" b="1" dirty="0" smtClean="0">
                <a:solidFill>
                  <a:schemeClr val="accent1"/>
                </a:solidFill>
              </a:rPr>
              <a:t>    </a:t>
            </a:r>
            <a:r>
              <a:rPr lang="lt-LT" sz="4400" b="1" dirty="0" smtClean="0"/>
              <a:t>µV</a:t>
            </a:r>
          </a:p>
          <a:p>
            <a:pPr algn="just"/>
            <a:r>
              <a:rPr lang="lt-LT" sz="4400" b="1" dirty="0" smtClean="0"/>
              <a:t>0,9 MV =     </a:t>
            </a:r>
            <a:r>
              <a:rPr lang="lt-LT" sz="4400" b="1" dirty="0" smtClean="0">
                <a:solidFill>
                  <a:srgbClr val="FF0000"/>
                </a:solidFill>
              </a:rPr>
              <a:t>        </a:t>
            </a:r>
            <a:r>
              <a:rPr lang="lt-LT" sz="4400" b="1" dirty="0" smtClean="0"/>
              <a:t>  V</a:t>
            </a:r>
            <a:endParaRPr lang="lt-LT" sz="4400" b="1" dirty="0"/>
          </a:p>
          <a:p>
            <a:pPr algn="just"/>
            <a:endParaRPr lang="lt-LT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3272057" y="1974713"/>
            <a:ext cx="13260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400" b="1" dirty="0" smtClean="0">
                <a:solidFill>
                  <a:srgbClr val="FF0000"/>
                </a:solidFill>
              </a:rPr>
              <a:t>5000</a:t>
            </a:r>
            <a:endParaRPr lang="lt-LT" sz="4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9706" y="2617174"/>
            <a:ext cx="14670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400" b="1" dirty="0" smtClean="0">
                <a:solidFill>
                  <a:srgbClr val="FF0000"/>
                </a:solidFill>
              </a:rPr>
              <a:t>0,011</a:t>
            </a:r>
            <a:endParaRPr lang="lt-LT" sz="4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78672" y="3288060"/>
            <a:ext cx="23230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400" b="1" dirty="0" smtClean="0">
                <a:solidFill>
                  <a:srgbClr val="FF0000"/>
                </a:solidFill>
              </a:rPr>
              <a:t>0,000075</a:t>
            </a:r>
            <a:endParaRPr lang="lt-LT" sz="4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19024" y="3965692"/>
            <a:ext cx="15284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400" b="1" dirty="0" smtClean="0">
                <a:solidFill>
                  <a:srgbClr val="FF0000"/>
                </a:solidFill>
              </a:rPr>
              <a:t>0,006</a:t>
            </a:r>
            <a:endParaRPr lang="lt-LT" sz="4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52902" y="4639380"/>
            <a:ext cx="13260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400" b="1" dirty="0" smtClean="0">
                <a:solidFill>
                  <a:srgbClr val="FF0000"/>
                </a:solidFill>
              </a:rPr>
              <a:t>7000</a:t>
            </a:r>
            <a:endParaRPr lang="lt-LT" sz="4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05071" y="5323249"/>
            <a:ext cx="18966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400" b="1" dirty="0" smtClean="0">
                <a:solidFill>
                  <a:srgbClr val="FF0000"/>
                </a:solidFill>
              </a:rPr>
              <a:t>900000</a:t>
            </a:r>
            <a:endParaRPr lang="lt-LT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67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0"/>
            <a:ext cx="2743200" cy="1143000"/>
          </a:xfrm>
        </p:spPr>
        <p:txBody>
          <a:bodyPr/>
          <a:lstStyle/>
          <a:p>
            <a:pPr algn="l"/>
            <a:r>
              <a:rPr lang="lt-LT" b="1" dirty="0" smtClean="0"/>
              <a:t>2 užduotis</a:t>
            </a:r>
            <a:endParaRPr lang="lt-LT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489041" y="279112"/>
            <a:ext cx="66676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200" b="1" dirty="0" smtClean="0"/>
              <a:t>Kokia skalės padalos vertė ir paklaida</a:t>
            </a:r>
            <a:r>
              <a:rPr lang="lt-LT" sz="3200" b="1" dirty="0"/>
              <a:t>?</a:t>
            </a:r>
          </a:p>
        </p:txBody>
      </p:sp>
      <p:pic>
        <p:nvPicPr>
          <p:cNvPr id="5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99203" y="5003509"/>
            <a:ext cx="42773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600" b="1" dirty="0" smtClean="0">
                <a:solidFill>
                  <a:srgbClr val="FF0000"/>
                </a:solidFill>
              </a:rPr>
              <a:t>Padalos vertė – 0,5 V </a:t>
            </a:r>
          </a:p>
          <a:p>
            <a:r>
              <a:rPr lang="lt-LT" sz="3600" b="1" dirty="0" smtClean="0">
                <a:solidFill>
                  <a:srgbClr val="FF0000"/>
                </a:solidFill>
              </a:rPr>
              <a:t>Paklaida – 0,25 V</a:t>
            </a:r>
            <a:endParaRPr lang="lt-LT" sz="36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65202" y="5028909"/>
            <a:ext cx="40545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600" b="1" dirty="0" smtClean="0">
                <a:solidFill>
                  <a:srgbClr val="FF0000"/>
                </a:solidFill>
              </a:rPr>
              <a:t>Padalos vertė – 25 V</a:t>
            </a:r>
          </a:p>
          <a:p>
            <a:r>
              <a:rPr lang="lt-LT" sz="3600" b="1" dirty="0" smtClean="0">
                <a:solidFill>
                  <a:srgbClr val="FF0000"/>
                </a:solidFill>
              </a:rPr>
              <a:t>Paklaida – 12,5  V</a:t>
            </a:r>
            <a:endParaRPr lang="lt-LT" sz="36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lenovo\Downloads\DSCF232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6" t="18175" r="9915" b="27302"/>
          <a:stretch/>
        </p:blipFill>
        <p:spPr bwMode="auto">
          <a:xfrm>
            <a:off x="0" y="1155697"/>
            <a:ext cx="4551192" cy="34925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lenovo\Downloads\DSCF232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14285" r="11453" b="25000"/>
          <a:stretch/>
        </p:blipFill>
        <p:spPr bwMode="auto">
          <a:xfrm>
            <a:off x="4724400" y="1155697"/>
            <a:ext cx="4432300" cy="3505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-47626" y="12700"/>
            <a:ext cx="2714625" cy="1143000"/>
          </a:xfrm>
        </p:spPr>
        <p:txBody>
          <a:bodyPr>
            <a:noAutofit/>
          </a:bodyPr>
          <a:lstStyle/>
          <a:p>
            <a:r>
              <a:rPr lang="lt-LT" b="1" dirty="0" smtClean="0"/>
              <a:t>3 </a:t>
            </a:r>
            <a:r>
              <a:rPr lang="lt-LT" b="1" dirty="0"/>
              <a:t>užduotis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1828800"/>
            <a:ext cx="8268328" cy="3810000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2895600" y="78482"/>
            <a:ext cx="56388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200" b="1" dirty="0" smtClean="0"/>
              <a:t>Kurioje schemoje  pavaizduotas teisingas voltmetro jungimas?</a:t>
            </a:r>
            <a:endParaRPr lang="lt-LT" sz="3200" b="1" dirty="0"/>
          </a:p>
        </p:txBody>
      </p:sp>
      <p:sp>
        <p:nvSpPr>
          <p:cNvPr id="6" name="Stačiakampis 5"/>
          <p:cNvSpPr/>
          <p:nvPr/>
        </p:nvSpPr>
        <p:spPr>
          <a:xfrm>
            <a:off x="735843" y="5829300"/>
            <a:ext cx="18436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800" b="1" dirty="0" smtClean="0">
                <a:solidFill>
                  <a:srgbClr val="FF0000"/>
                </a:solidFill>
              </a:rPr>
              <a:t>Neteisingai</a:t>
            </a:r>
            <a:endParaRPr lang="lt-LT" sz="2800" b="1" dirty="0">
              <a:solidFill>
                <a:srgbClr val="FF0000"/>
              </a:solidFill>
            </a:endParaRPr>
          </a:p>
        </p:txBody>
      </p:sp>
      <p:sp>
        <p:nvSpPr>
          <p:cNvPr id="7" name="Stačiakampis 6"/>
          <p:cNvSpPr/>
          <p:nvPr/>
        </p:nvSpPr>
        <p:spPr>
          <a:xfrm>
            <a:off x="3886200" y="5829300"/>
            <a:ext cx="18436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800" b="1" dirty="0">
                <a:solidFill>
                  <a:srgbClr val="FF0000"/>
                </a:solidFill>
              </a:rPr>
              <a:t>Neteisingai</a:t>
            </a:r>
          </a:p>
        </p:txBody>
      </p:sp>
      <p:sp>
        <p:nvSpPr>
          <p:cNvPr id="8" name="Stačiakampis 7"/>
          <p:cNvSpPr/>
          <p:nvPr/>
        </p:nvSpPr>
        <p:spPr>
          <a:xfrm>
            <a:off x="7010400" y="5829300"/>
            <a:ext cx="14539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800" b="1" dirty="0" smtClean="0">
                <a:solidFill>
                  <a:srgbClr val="FF0000"/>
                </a:solidFill>
              </a:rPr>
              <a:t>Teisingai</a:t>
            </a:r>
            <a:endParaRPr lang="lt-LT" sz="2800" b="1" dirty="0">
              <a:solidFill>
                <a:srgbClr val="FF0000"/>
              </a:solidFill>
            </a:endParaRPr>
          </a:p>
        </p:txBody>
      </p:sp>
      <p:pic>
        <p:nvPicPr>
          <p:cNvPr id="9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1926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0" y="0"/>
            <a:ext cx="2819400" cy="1143000"/>
          </a:xfrm>
        </p:spPr>
        <p:txBody>
          <a:bodyPr/>
          <a:lstStyle/>
          <a:p>
            <a:r>
              <a:rPr lang="lt-LT" b="1" dirty="0" smtClean="0"/>
              <a:t>4 </a:t>
            </a:r>
            <a:r>
              <a:rPr lang="lt-LT" b="1" dirty="0"/>
              <a:t>užduotis</a:t>
            </a:r>
          </a:p>
        </p:txBody>
      </p:sp>
      <p:pic>
        <p:nvPicPr>
          <p:cNvPr id="6" name="Turinio vietos rezervavimo ženklas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r="18671"/>
          <a:stretch/>
        </p:blipFill>
        <p:spPr>
          <a:xfrm>
            <a:off x="1066801" y="1143000"/>
            <a:ext cx="7467600" cy="4355550"/>
          </a:xfrm>
          <a:prstGeom prst="rect">
            <a:avLst/>
          </a:prstGeom>
        </p:spPr>
      </p:pic>
      <p:sp>
        <p:nvSpPr>
          <p:cNvPr id="7" name="Stačiakampis 6"/>
          <p:cNvSpPr/>
          <p:nvPr/>
        </p:nvSpPr>
        <p:spPr>
          <a:xfrm>
            <a:off x="2832100" y="248334"/>
            <a:ext cx="63833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600" b="1" dirty="0" smtClean="0"/>
              <a:t>Kuri lemputė šviečia ryškiausiai?</a:t>
            </a:r>
            <a:endParaRPr lang="lt-LT" sz="3600" b="1" dirty="0"/>
          </a:p>
        </p:txBody>
      </p:sp>
      <p:sp>
        <p:nvSpPr>
          <p:cNvPr id="8" name="Stačiakampis 7"/>
          <p:cNvSpPr/>
          <p:nvPr/>
        </p:nvSpPr>
        <p:spPr>
          <a:xfrm>
            <a:off x="2286000" y="5943600"/>
            <a:ext cx="4969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800" b="1" dirty="0" smtClean="0">
                <a:solidFill>
                  <a:srgbClr val="FF0000"/>
                </a:solidFill>
              </a:rPr>
              <a:t>Visos lemputės šviečia vienodai.</a:t>
            </a:r>
            <a:endParaRPr lang="lt-LT" sz="2800" b="1" dirty="0">
              <a:solidFill>
                <a:srgbClr val="FF0000"/>
              </a:solidFill>
            </a:endParaRPr>
          </a:p>
        </p:txBody>
      </p:sp>
      <p:pic>
        <p:nvPicPr>
          <p:cNvPr id="9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978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8100" y="0"/>
            <a:ext cx="2743200" cy="1143000"/>
          </a:xfrm>
        </p:spPr>
        <p:txBody>
          <a:bodyPr/>
          <a:lstStyle/>
          <a:p>
            <a:r>
              <a:rPr lang="lt-LT" b="1" dirty="0" smtClean="0"/>
              <a:t>5 užduotis</a:t>
            </a:r>
            <a:endParaRPr lang="lt-LT" b="1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r="24359"/>
          <a:stretch/>
        </p:blipFill>
        <p:spPr>
          <a:xfrm>
            <a:off x="38100" y="2139597"/>
            <a:ext cx="4386466" cy="2667194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 rotWithShape="1">
          <a:blip r:embed="rId3" cstate="print"/>
          <a:srcRect l="4838" t="5000" r="9677"/>
          <a:stretch/>
        </p:blipFill>
        <p:spPr>
          <a:xfrm>
            <a:off x="4424566" y="1828800"/>
            <a:ext cx="4697663" cy="5052205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228600" y="5029200"/>
            <a:ext cx="19076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400" b="1" dirty="0" smtClean="0">
                <a:solidFill>
                  <a:srgbClr val="FF0000"/>
                </a:solidFill>
              </a:rPr>
              <a:t>Apatinė skalė</a:t>
            </a:r>
            <a:endParaRPr lang="lt-LT" sz="2400" b="1" dirty="0">
              <a:solidFill>
                <a:srgbClr val="FF0000"/>
              </a:solidFill>
            </a:endParaRPr>
          </a:p>
        </p:txBody>
      </p:sp>
      <p:sp>
        <p:nvSpPr>
          <p:cNvPr id="7" name="Stačiakampis 6"/>
          <p:cNvSpPr/>
          <p:nvPr/>
        </p:nvSpPr>
        <p:spPr>
          <a:xfrm>
            <a:off x="2398198" y="5029200"/>
            <a:ext cx="20590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400" b="1" dirty="0" smtClean="0">
                <a:solidFill>
                  <a:srgbClr val="FF0000"/>
                </a:solidFill>
              </a:rPr>
              <a:t>Viršutinė skalė</a:t>
            </a:r>
            <a:endParaRPr lang="lt-LT" sz="2400" b="1" dirty="0">
              <a:solidFill>
                <a:srgbClr val="FF0000"/>
              </a:solidFill>
            </a:endParaRPr>
          </a:p>
        </p:txBody>
      </p:sp>
      <p:sp>
        <p:nvSpPr>
          <p:cNvPr id="8" name="Stačiakampis 7"/>
          <p:cNvSpPr/>
          <p:nvPr/>
        </p:nvSpPr>
        <p:spPr>
          <a:xfrm>
            <a:off x="3048000" y="5153"/>
            <a:ext cx="571499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b="1" dirty="0" smtClean="0"/>
              <a:t>Kurią voltmetro skalę naudosite matuojant įtampą elektros grandinėse, pavaizduotose </a:t>
            </a:r>
            <a:r>
              <a:rPr lang="pt-BR" sz="2800" b="1" dirty="0" smtClean="0"/>
              <a:t>1 </a:t>
            </a:r>
            <a:r>
              <a:rPr lang="pt-BR" sz="2800" b="1" dirty="0"/>
              <a:t>ir 2 schemose </a:t>
            </a:r>
            <a:r>
              <a:rPr lang="lt-LT" sz="2800" b="1" dirty="0" smtClean="0"/>
              <a:t>?</a:t>
            </a:r>
            <a:endParaRPr lang="lt-LT" sz="2800" b="1" dirty="0"/>
          </a:p>
        </p:txBody>
      </p:sp>
      <p:pic>
        <p:nvPicPr>
          <p:cNvPr id="9" name="Picture 1" descr="C:\Users\Titas\Desktop\BackButton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388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0" y="19594"/>
            <a:ext cx="2743200" cy="1143000"/>
          </a:xfrm>
        </p:spPr>
        <p:txBody>
          <a:bodyPr/>
          <a:lstStyle/>
          <a:p>
            <a:r>
              <a:rPr lang="lt-LT" b="1" dirty="0" smtClean="0"/>
              <a:t>6 užduotis</a:t>
            </a:r>
            <a:endParaRPr lang="lt-LT" b="1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7513" r="6619"/>
          <a:stretch/>
        </p:blipFill>
        <p:spPr>
          <a:xfrm>
            <a:off x="381000" y="1472136"/>
            <a:ext cx="6096000" cy="3762598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2190750" y="6198969"/>
            <a:ext cx="792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 smtClean="0"/>
              <a:t>Šaltinis: http</a:t>
            </a:r>
            <a:r>
              <a:rPr lang="lt-LT" dirty="0"/>
              <a:t>://powerup.ukpowernetworks.co.uk/powerup/en/over-11/circuits/voltage/</a:t>
            </a:r>
          </a:p>
        </p:txBody>
      </p:sp>
      <p:sp>
        <p:nvSpPr>
          <p:cNvPr id="6" name="Stačiakampis 5"/>
          <p:cNvSpPr/>
          <p:nvPr/>
        </p:nvSpPr>
        <p:spPr>
          <a:xfrm>
            <a:off x="5181600" y="5544276"/>
            <a:ext cx="37466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800" b="1" dirty="0" smtClean="0">
                <a:solidFill>
                  <a:srgbClr val="FF0000"/>
                </a:solidFill>
              </a:rPr>
              <a:t>Lemputės įtampas 1,5 V</a:t>
            </a:r>
            <a:endParaRPr lang="lt-LT" sz="2800" b="1" dirty="0">
              <a:solidFill>
                <a:srgbClr val="FF0000"/>
              </a:solidFill>
            </a:endParaRPr>
          </a:p>
        </p:txBody>
      </p:sp>
      <p:sp>
        <p:nvSpPr>
          <p:cNvPr id="7" name="Stačiakampis 6"/>
          <p:cNvSpPr/>
          <p:nvPr/>
        </p:nvSpPr>
        <p:spPr>
          <a:xfrm>
            <a:off x="3965500" y="133036"/>
            <a:ext cx="43636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b="1" dirty="0" smtClean="0"/>
              <a:t>Kieno ir kokią įtampą rodo voltmetras?</a:t>
            </a:r>
            <a:endParaRPr lang="lt-LT" sz="3600" b="1" dirty="0"/>
          </a:p>
        </p:txBody>
      </p:sp>
      <p:pic>
        <p:nvPicPr>
          <p:cNvPr id="8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135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-304800" y="-141306"/>
            <a:ext cx="3733800" cy="1143000"/>
          </a:xfrm>
        </p:spPr>
        <p:txBody>
          <a:bodyPr/>
          <a:lstStyle/>
          <a:p>
            <a:r>
              <a:rPr lang="lt-LT" b="1" dirty="0" smtClean="0"/>
              <a:t>7 užduotis</a:t>
            </a:r>
            <a:endParaRPr lang="lt-LT" b="1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8841" r="6534"/>
          <a:stretch/>
        </p:blipFill>
        <p:spPr>
          <a:xfrm>
            <a:off x="283028" y="1295400"/>
            <a:ext cx="5889172" cy="5167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tačiakampis 4"/>
          <p:cNvSpPr/>
          <p:nvPr/>
        </p:nvSpPr>
        <p:spPr>
          <a:xfrm>
            <a:off x="283028" y="6550223"/>
            <a:ext cx="8839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400" dirty="0" smtClean="0"/>
              <a:t>Šaltinis: http</a:t>
            </a:r>
            <a:r>
              <a:rPr lang="lt-LT" sz="1400" dirty="0"/>
              <a:t>://www.lightandmatter.com/spotter/figs/circuit-slide-voltmeter-i.jpg</a:t>
            </a:r>
          </a:p>
        </p:txBody>
      </p:sp>
      <p:sp>
        <p:nvSpPr>
          <p:cNvPr id="6" name="Stačiakampis 5"/>
          <p:cNvSpPr/>
          <p:nvPr/>
        </p:nvSpPr>
        <p:spPr>
          <a:xfrm>
            <a:off x="2948822" y="0"/>
            <a:ext cx="619517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b="1" dirty="0" smtClean="0"/>
              <a:t>Ar galima voltmetro gnybtą iš taško A perkelti į taškus B arba        		</a:t>
            </a:r>
            <a:r>
              <a:rPr lang="lt-LT" sz="3600" b="1" dirty="0"/>
              <a:t>	</a:t>
            </a:r>
            <a:r>
              <a:rPr lang="lt-LT" sz="3600" b="1" dirty="0" smtClean="0"/>
              <a:t>	C?</a:t>
            </a:r>
            <a:endParaRPr lang="lt-LT" sz="3600" b="1" dirty="0"/>
          </a:p>
        </p:txBody>
      </p:sp>
      <p:sp>
        <p:nvSpPr>
          <p:cNvPr id="7" name="Stačiakampis 6"/>
          <p:cNvSpPr/>
          <p:nvPr/>
        </p:nvSpPr>
        <p:spPr>
          <a:xfrm>
            <a:off x="7010400" y="5920454"/>
            <a:ext cx="12378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800" b="1" dirty="0" smtClean="0">
                <a:solidFill>
                  <a:srgbClr val="FF0000"/>
                </a:solidFill>
              </a:rPr>
              <a:t>Galima</a:t>
            </a:r>
            <a:endParaRPr lang="lt-LT" sz="2800" b="1" dirty="0">
              <a:solidFill>
                <a:srgbClr val="FF0000"/>
              </a:solidFill>
            </a:endParaRPr>
          </a:p>
        </p:txBody>
      </p:sp>
      <p:pic>
        <p:nvPicPr>
          <p:cNvPr id="8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982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90800"/>
            <a:ext cx="8229600" cy="1143000"/>
          </a:xfrm>
        </p:spPr>
        <p:txBody>
          <a:bodyPr>
            <a:noAutofit/>
          </a:bodyPr>
          <a:lstStyle/>
          <a:p>
            <a:r>
              <a:rPr lang="lt-LT" sz="6600" b="1" dirty="0" smtClean="0"/>
              <a:t>Pasiruošimas laboratoriniam darbui „ Nuosekliojo laidininkų jungimo tyrimas“</a:t>
            </a:r>
            <a:endParaRPr lang="lt-LT" sz="6600" b="1" dirty="0"/>
          </a:p>
        </p:txBody>
      </p:sp>
      <p:pic>
        <p:nvPicPr>
          <p:cNvPr id="4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732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0297" y="617872"/>
            <a:ext cx="379911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 smtClean="0"/>
              <a:t>	</a:t>
            </a:r>
            <a:r>
              <a:rPr lang="lt-LT" sz="3200" b="1" dirty="0" smtClean="0"/>
              <a:t>Elektrinė varža </a:t>
            </a:r>
            <a:r>
              <a:rPr lang="lt-LT" sz="3200" dirty="0" smtClean="0"/>
              <a:t>– kūno </a:t>
            </a:r>
            <a:r>
              <a:rPr lang="lt-LT" sz="3200" dirty="0"/>
              <a:t>savybė priešintis elektros srovei. Ji egzistuoja todėl, kad laisvieji elektronai sąveikauja su laidininko atomais.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82880" y="4936830"/>
            <a:ext cx="8863920" cy="1639616"/>
            <a:chOff x="259080" y="4646023"/>
            <a:chExt cx="8863920" cy="163961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259080" y="4646023"/>
                  <a:ext cx="8839200" cy="1639616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bg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lt-LT" sz="2400" b="1" dirty="0" smtClean="0">
                      <a:latin typeface="Arial Black" panose="020B0A04020102020204" pitchFamily="34" charset="0"/>
                    </a:rPr>
                    <a:t>Elektrinė varža = </a:t>
                  </a:r>
                </a:p>
                <a:p>
                  <a:endParaRPr lang="lt-LT" sz="2400" b="1" dirty="0" smtClean="0">
                    <a:latin typeface="Arial Black" panose="020B0A04020102020204" pitchFamily="34" charset="0"/>
                  </a:endParaRPr>
                </a:p>
                <a:p>
                  <a:pPr algn="ctr"/>
                  <a:r>
                    <a:rPr lang="lt-LT" sz="2400" b="1" dirty="0" smtClean="0">
                      <a:latin typeface="Arial Black" panose="020B0A04020102020204" pitchFamily="34" charset="0"/>
                    </a:rPr>
                    <a:t>R = q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lt-LT" sz="3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3600" b="1" i="0" smtClean="0">
                              <a:latin typeface="Cambria Math"/>
                            </a:rPr>
                            <m:t>𝐥</m:t>
                          </m:r>
                        </m:num>
                        <m:den>
                          <m:r>
                            <a:rPr lang="lt-LT" sz="3600" b="1" i="0" smtClean="0">
                              <a:latin typeface="Cambria Math"/>
                            </a:rPr>
                            <m:t>𝐒</m:t>
                          </m:r>
                        </m:den>
                      </m:f>
                    </m:oMath>
                  </a14:m>
                  <a:endParaRPr lang="lt-LT" sz="3600" b="1" dirty="0">
                    <a:latin typeface="Arial Black" panose="020B0A04020102020204" pitchFamily="34" charset="0"/>
                  </a:endParaRP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080" y="4646023"/>
                  <a:ext cx="8839200" cy="1639616"/>
                </a:xfrm>
                <a:prstGeom prst="rect">
                  <a:avLst/>
                </a:prstGeom>
                <a:blipFill rotWithShape="0">
                  <a:blip r:embed="rId2" cstate="print"/>
                  <a:stretch>
                    <a:fillRect l="-964" t="-2583"/>
                  </a:stretch>
                </a:blipFill>
                <a:ln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3153096" y="4661764"/>
                  <a:ext cx="5969904" cy="66928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lt-LT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lt-LT" b="1" i="0" smtClean="0">
                                <a:latin typeface="Cambria Math"/>
                              </a:rPr>
                              <m:t>𝐬𝐚𝐯𝐢𝐭𝐨𝐣𝐢</m:t>
                            </m:r>
                            <m:r>
                              <a:rPr lang="lt-LT" b="1" i="0" smtClean="0">
                                <a:latin typeface="Cambria Math"/>
                              </a:rPr>
                              <m:t> </m:t>
                            </m:r>
                            <m:r>
                              <a:rPr lang="lt-LT" b="1" i="0" smtClean="0">
                                <a:latin typeface="Cambria Math"/>
                              </a:rPr>
                              <m:t>𝐞𝐥𝐞𝐤𝐭𝐫𝐢𝐧</m:t>
                            </m:r>
                            <m:r>
                              <a:rPr lang="lt-LT" b="1" i="0" smtClean="0">
                                <a:latin typeface="Cambria Math"/>
                              </a:rPr>
                              <m:t>ė </m:t>
                            </m:r>
                            <m:r>
                              <a:rPr lang="lt-LT" b="1" i="0" smtClean="0">
                                <a:latin typeface="Cambria Math"/>
                              </a:rPr>
                              <m:t>𝐦𝐞𝐝</m:t>
                            </m:r>
                            <m:r>
                              <a:rPr lang="lt-LT" b="1" i="0" smtClean="0">
                                <a:latin typeface="Cambria Math"/>
                              </a:rPr>
                              <m:t>ž</m:t>
                            </m:r>
                            <m:r>
                              <a:rPr lang="lt-LT" b="1" i="0" smtClean="0">
                                <a:latin typeface="Cambria Math"/>
                              </a:rPr>
                              <m:t>𝐢𝐚𝐠𝐨𝐬</m:t>
                            </m:r>
                            <m:r>
                              <a:rPr lang="lt-LT" b="1" i="0" smtClean="0">
                                <a:latin typeface="Cambria Math"/>
                              </a:rPr>
                              <m:t> </m:t>
                            </m:r>
                            <m:r>
                              <a:rPr lang="lt-LT" b="1" i="0" smtClean="0">
                                <a:latin typeface="Cambria Math"/>
                              </a:rPr>
                              <m:t>𝐯𝐚𝐫</m:t>
                            </m:r>
                            <m:r>
                              <a:rPr lang="lt-LT" b="1" i="0" smtClean="0">
                                <a:latin typeface="Cambria Math"/>
                              </a:rPr>
                              <m:t>ž</m:t>
                            </m:r>
                            <m:r>
                              <a:rPr lang="lt-LT" b="1" i="0" smtClean="0">
                                <a:latin typeface="Cambria Math"/>
                              </a:rPr>
                              <m:t>𝐚</m:t>
                            </m:r>
                            <m:r>
                              <a:rPr lang="lt-LT" b="1" i="0" smtClean="0">
                                <a:latin typeface="Cambria Math"/>
                              </a:rPr>
                              <m:t> </m:t>
                            </m:r>
                            <m:r>
                              <a:rPr lang="lt-LT" b="1" i="1" smtClean="0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r>
                              <a:rPr lang="lt-LT" b="1" i="0" smtClean="0">
                                <a:latin typeface="Cambria Math"/>
                              </a:rPr>
                              <m:t>𝐥𝐚𝐢𝐝𝐢𝐧𝐢𝐧𝐤𝐨</m:t>
                            </m:r>
                            <m:r>
                              <a:rPr lang="lt-LT" b="1" i="0" smtClean="0">
                                <a:latin typeface="Cambria Math"/>
                              </a:rPr>
                              <m:t> </m:t>
                            </m:r>
                            <m:r>
                              <a:rPr lang="lt-LT" b="1" i="0" smtClean="0">
                                <a:latin typeface="Cambria Math"/>
                              </a:rPr>
                              <m:t>𝐢𝐥𝐠𝐢𝐬</m:t>
                            </m:r>
                          </m:num>
                          <m:den>
                            <m:r>
                              <a:rPr lang="lt-LT" b="1" i="0" smtClean="0">
                                <a:latin typeface="Cambria Math"/>
                              </a:rPr>
                              <m:t>𝐬𝐤𝐞𝐫𝐬𝐩𝐣</m:t>
                            </m:r>
                            <m:r>
                              <a:rPr lang="lt-LT" b="1" i="0" smtClean="0">
                                <a:latin typeface="Cambria Math"/>
                              </a:rPr>
                              <m:t>ū</m:t>
                            </m:r>
                            <m:r>
                              <a:rPr lang="lt-LT" b="1" i="0" smtClean="0">
                                <a:latin typeface="Cambria Math"/>
                              </a:rPr>
                              <m:t>𝐯𝐢𝐨</m:t>
                            </m:r>
                            <m:r>
                              <a:rPr lang="lt-LT" b="1" i="0" smtClean="0">
                                <a:latin typeface="Cambria Math"/>
                              </a:rPr>
                              <m:t> </m:t>
                            </m:r>
                            <m:r>
                              <a:rPr lang="lt-LT" b="1" i="0" smtClean="0">
                                <a:latin typeface="Cambria Math"/>
                              </a:rPr>
                              <m:t>𝐩𝐥𝐨𝐭𝐚𝐬</m:t>
                            </m:r>
                          </m:den>
                        </m:f>
                      </m:oMath>
                    </m:oMathPara>
                  </a14:m>
                  <a:endParaRPr lang="lt-LT" dirty="0"/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53096" y="4661764"/>
                  <a:ext cx="5969904" cy="669286"/>
                </a:xfrm>
                <a:prstGeom prst="rect">
                  <a:avLst/>
                </a:prstGeom>
                <a:blipFill rotWithShape="0">
                  <a:blip r:embed="rId3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76200"/>
            <a:ext cx="5181600" cy="4573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" descr="C:\Users\Titas\Desktop\BackButton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702744" y="6412187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283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urinio vietos rezervavimo ženklas 2"/>
          <p:cNvSpPr>
            <a:spLocks noGrp="1"/>
          </p:cNvSpPr>
          <p:nvPr>
            <p:ph idx="1"/>
          </p:nvPr>
        </p:nvSpPr>
        <p:spPr>
          <a:xfrm>
            <a:off x="152400" y="19594"/>
            <a:ext cx="8894400" cy="1905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2400" dirty="0" smtClean="0"/>
              <a:t>		</a:t>
            </a:r>
            <a:r>
              <a:rPr lang="lt-LT" sz="3600" dirty="0" smtClean="0"/>
              <a:t>Elektrinės varžos matavimo vienetas yra </a:t>
            </a:r>
            <a:r>
              <a:rPr lang="lt-LT" sz="3600" b="1" i="1" dirty="0" smtClean="0"/>
              <a:t>omas</a:t>
            </a:r>
            <a:r>
              <a:rPr lang="lt-LT" sz="3600" dirty="0" smtClean="0"/>
              <a:t> ir jis žymimas </a:t>
            </a:r>
            <a:r>
              <a:rPr lang="el-GR" sz="3600" b="1" dirty="0" smtClean="0"/>
              <a:t>Ω</a:t>
            </a:r>
            <a:r>
              <a:rPr lang="lt-LT" sz="3600" dirty="0" smtClean="0"/>
              <a:t>.</a:t>
            </a:r>
            <a:endParaRPr lang="lt-LT" sz="3600" i="1" dirty="0" smtClean="0"/>
          </a:p>
          <a:p>
            <a:pPr algn="ctr">
              <a:buNone/>
            </a:pPr>
            <a:r>
              <a:rPr lang="lt-LT" sz="3600" b="1" i="1" dirty="0" smtClean="0"/>
              <a:t>[R] = 1 </a:t>
            </a:r>
            <a:r>
              <a:rPr lang="el-GR" sz="3600" b="1" dirty="0"/>
              <a:t>Ω</a:t>
            </a:r>
            <a:endParaRPr lang="lt-LT" sz="3600" b="1" i="1" dirty="0"/>
          </a:p>
          <a:p>
            <a:pPr algn="ctr">
              <a:buNone/>
            </a:pPr>
            <a:endParaRPr lang="lt-LT" sz="2400" i="1" dirty="0" smtClean="0"/>
          </a:p>
          <a:p>
            <a:pPr>
              <a:buNone/>
            </a:pPr>
            <a:endParaRPr lang="lt-LT" sz="2400" i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022553"/>
              </p:ext>
            </p:extLst>
          </p:nvPr>
        </p:nvGraphicFramePr>
        <p:xfrm>
          <a:off x="152400" y="1853520"/>
          <a:ext cx="8381999" cy="49377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{93296810-A885-4BE3-A3E7-6D5BEEA58F35}</a:tableStyleId>
              </a:tblPr>
              <a:tblGrid>
                <a:gridCol w="2791649"/>
                <a:gridCol w="2795175"/>
                <a:gridCol w="2795175"/>
              </a:tblGrid>
              <a:tr h="1542400"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Pagrindinis</a:t>
                      </a:r>
                      <a:r>
                        <a:rPr lang="lt-LT" sz="3600" b="1" baseline="0" dirty="0" smtClean="0"/>
                        <a:t> matavimo vienetas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Išvestiniai</a:t>
                      </a:r>
                      <a:r>
                        <a:rPr lang="lt-LT" sz="3600" b="1" baseline="0" dirty="0" smtClean="0"/>
                        <a:t> matavimo vienetai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Pavadinimas</a:t>
                      </a:r>
                      <a:endParaRPr lang="lt-LT" sz="3600" b="1" dirty="0"/>
                    </a:p>
                  </a:txBody>
                  <a:tcPr anchor="ctr"/>
                </a:tc>
              </a:tr>
              <a:tr h="6169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3600" b="1" dirty="0" smtClean="0">
                          <a:effectLst/>
                        </a:rPr>
                        <a:t>1000000 </a:t>
                      </a:r>
                      <a:r>
                        <a:rPr lang="el-GR" sz="3600" b="1" dirty="0" smtClean="0"/>
                        <a:t>Ω</a:t>
                      </a:r>
                      <a:endParaRPr lang="lt-LT" sz="3600" b="1" i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lt-LT" sz="3600" b="1" dirty="0" smtClean="0">
                          <a:effectLst/>
                        </a:rPr>
                        <a:t>1 M</a:t>
                      </a:r>
                      <a:r>
                        <a:rPr lang="el-GR" sz="3600" b="1" dirty="0" smtClean="0"/>
                        <a:t>Ω</a:t>
                      </a:r>
                      <a:endParaRPr lang="lt-LT" sz="3600" b="1" i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>
                          <a:effectLst/>
                        </a:rPr>
                        <a:t>Megaomas</a:t>
                      </a:r>
                      <a:endParaRPr lang="lt-LT" sz="3600" b="1" dirty="0">
                        <a:effectLst/>
                      </a:endParaRPr>
                    </a:p>
                  </a:txBody>
                  <a:tcPr/>
                </a:tc>
              </a:tr>
              <a:tr h="6169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3600" b="1" dirty="0" smtClean="0">
                          <a:effectLst/>
                        </a:rPr>
                        <a:t>1000 </a:t>
                      </a:r>
                      <a:r>
                        <a:rPr lang="el-GR" sz="3600" b="1" dirty="0" smtClean="0"/>
                        <a:t>Ω</a:t>
                      </a:r>
                      <a:endParaRPr lang="lt-LT" sz="3600" b="1" i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3600" b="1" dirty="0" smtClean="0">
                          <a:effectLst/>
                        </a:rPr>
                        <a:t>1 k</a:t>
                      </a:r>
                      <a:r>
                        <a:rPr lang="el-GR" sz="3600" b="1" dirty="0" smtClean="0"/>
                        <a:t>Ω</a:t>
                      </a:r>
                      <a:endParaRPr lang="lt-LT" sz="3600" b="1" i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>
                          <a:effectLst/>
                        </a:rPr>
                        <a:t>Kiloomas</a:t>
                      </a:r>
                      <a:endParaRPr lang="lt-LT" sz="3600" b="1" dirty="0">
                        <a:effectLst/>
                      </a:endParaRPr>
                    </a:p>
                  </a:txBody>
                  <a:tcPr/>
                </a:tc>
              </a:tr>
              <a:tr h="6169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3600" b="1" dirty="0" smtClean="0">
                          <a:effectLst/>
                        </a:rPr>
                        <a:t>0,001 </a:t>
                      </a:r>
                      <a:r>
                        <a:rPr lang="el-GR" sz="3600" b="1" dirty="0" smtClean="0"/>
                        <a:t>Ω</a:t>
                      </a:r>
                      <a:endParaRPr lang="lt-LT" sz="3600" b="1" i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3600" b="1" dirty="0" smtClean="0">
                          <a:effectLst/>
                        </a:rPr>
                        <a:t>1 m</a:t>
                      </a:r>
                      <a:r>
                        <a:rPr lang="el-GR" sz="3600" b="1" dirty="0" smtClean="0"/>
                        <a:t>Ω</a:t>
                      </a:r>
                      <a:endParaRPr lang="lt-LT" sz="3600" b="1" i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>
                          <a:effectLst/>
                        </a:rPr>
                        <a:t>Miliomas</a:t>
                      </a:r>
                      <a:endParaRPr lang="lt-LT" sz="3600" b="1" dirty="0">
                        <a:effectLst/>
                      </a:endParaRPr>
                    </a:p>
                  </a:txBody>
                  <a:tcPr/>
                </a:tc>
              </a:tr>
              <a:tr h="6169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3600" b="1" dirty="0" smtClean="0">
                          <a:effectLst/>
                        </a:rPr>
                        <a:t>0,000001</a:t>
                      </a:r>
                      <a:r>
                        <a:rPr lang="lt-LT" sz="3600" b="1" baseline="0" dirty="0" smtClean="0">
                          <a:effectLst/>
                        </a:rPr>
                        <a:t> </a:t>
                      </a:r>
                      <a:r>
                        <a:rPr lang="el-GR" sz="3600" b="1" dirty="0" smtClean="0"/>
                        <a:t>Ω</a:t>
                      </a:r>
                      <a:endParaRPr lang="lt-LT" sz="3600" b="1" i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3600" b="1" dirty="0" smtClean="0">
                          <a:effectLst/>
                        </a:rPr>
                        <a:t>1 µ</a:t>
                      </a:r>
                      <a:r>
                        <a:rPr lang="el-GR" sz="3600" b="1" dirty="0" smtClean="0"/>
                        <a:t>Ω</a:t>
                      </a:r>
                      <a:endParaRPr lang="lt-LT" sz="3600" b="1" i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3600" b="1" dirty="0" smtClean="0">
                          <a:effectLst/>
                        </a:rPr>
                        <a:t>Mikroomas</a:t>
                      </a:r>
                    </a:p>
                  </a:txBody>
                  <a:tcPr/>
                </a:tc>
              </a:tr>
              <a:tr h="6169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3200" b="1" dirty="0" smtClean="0">
                          <a:effectLst/>
                        </a:rPr>
                        <a:t>0,000000001</a:t>
                      </a:r>
                      <a:r>
                        <a:rPr lang="lt-LT" sz="3600" b="1" dirty="0" smtClean="0">
                          <a:effectLst/>
                        </a:rPr>
                        <a:t> </a:t>
                      </a:r>
                      <a:r>
                        <a:rPr lang="el-GR" sz="3600" b="1" dirty="0" smtClean="0"/>
                        <a:t>Ω</a:t>
                      </a:r>
                      <a:endParaRPr lang="lt-LT" sz="3600" b="1" i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3600" b="1" dirty="0" smtClean="0">
                          <a:effectLst/>
                        </a:rPr>
                        <a:t>1 n</a:t>
                      </a:r>
                      <a:r>
                        <a:rPr lang="el-GR" sz="3600" b="1" dirty="0" smtClean="0"/>
                        <a:t>Ω</a:t>
                      </a:r>
                      <a:endParaRPr lang="lt-LT" sz="3600" b="1" i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>
                          <a:effectLst/>
                        </a:rPr>
                        <a:t>Nanoomas</a:t>
                      </a:r>
                      <a:endParaRPr lang="lt-LT" sz="3600" b="1" dirty="0">
                        <a:effectLst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171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5400"/>
            <a:ext cx="64008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 smtClean="0"/>
              <a:t>	</a:t>
            </a:r>
            <a:r>
              <a:rPr lang="lt-LT" sz="3200" b="1" dirty="0" smtClean="0"/>
              <a:t>Georgas Simonas Omas</a:t>
            </a:r>
            <a:r>
              <a:rPr lang="lt-LT" sz="3200" dirty="0"/>
              <a:t> (1789 m. kovo 16 d. – 1854 m. liepos 6 d.) – vokiečių fizikas, Berlyno Mokslo Akademijos narys</a:t>
            </a:r>
            <a:r>
              <a:rPr lang="lt-LT" sz="3200" dirty="0" smtClean="0"/>
              <a:t>. </a:t>
            </a:r>
          </a:p>
          <a:p>
            <a:r>
              <a:rPr lang="lt-LT" sz="3200" dirty="0"/>
              <a:t>	</a:t>
            </a:r>
            <a:r>
              <a:rPr lang="lt-LT" sz="3200" dirty="0" smtClean="0"/>
              <a:t>Georgas </a:t>
            </a:r>
            <a:r>
              <a:rPr lang="lt-LT" sz="3200" dirty="0"/>
              <a:t>Omas tyrinėjo elektros energiją, optiką, akustiką bei kristalų optiką</a:t>
            </a:r>
            <a:r>
              <a:rPr lang="lt-LT" sz="3200" dirty="0" smtClean="0"/>
              <a:t>. Eksperimento </a:t>
            </a:r>
            <a:r>
              <a:rPr lang="lt-LT" sz="3200" dirty="0"/>
              <a:t>būdu </a:t>
            </a:r>
            <a:r>
              <a:rPr lang="lt-LT" sz="3200" dirty="0" smtClean="0"/>
              <a:t>1826</a:t>
            </a:r>
          </a:p>
          <a:p>
            <a:r>
              <a:rPr lang="lt-LT" sz="3200" dirty="0"/>
              <a:t> metais atrado </a:t>
            </a:r>
            <a:r>
              <a:rPr lang="lt-LT" sz="3200" dirty="0" smtClean="0"/>
              <a:t>elektros </a:t>
            </a:r>
          </a:p>
          <a:p>
            <a:r>
              <a:rPr lang="lt-LT" sz="3200" dirty="0" smtClean="0"/>
              <a:t>grandies </a:t>
            </a:r>
            <a:r>
              <a:rPr lang="lt-LT" sz="3200" dirty="0"/>
              <a:t>dėsnį, nusakantį </a:t>
            </a:r>
            <a:endParaRPr lang="lt-LT" sz="3200" dirty="0" smtClean="0"/>
          </a:p>
          <a:p>
            <a:r>
              <a:rPr lang="lt-LT" sz="3200" dirty="0" smtClean="0"/>
              <a:t>priklausomybę </a:t>
            </a:r>
            <a:r>
              <a:rPr lang="lt-LT" sz="3200" dirty="0"/>
              <a:t>tarp įtampos, </a:t>
            </a:r>
            <a:endParaRPr lang="lt-LT" sz="3200" dirty="0" smtClean="0"/>
          </a:p>
          <a:p>
            <a:r>
              <a:rPr lang="lt-LT" sz="3200" dirty="0" smtClean="0"/>
              <a:t>srovės </a:t>
            </a:r>
            <a:r>
              <a:rPr lang="lt-LT" sz="3200" dirty="0"/>
              <a:t>ir laidininkų varžos </a:t>
            </a:r>
            <a:endParaRPr lang="lt-LT" sz="3200" dirty="0" smtClean="0"/>
          </a:p>
          <a:p>
            <a:r>
              <a:rPr lang="lt-LT" sz="3200" dirty="0" smtClean="0"/>
              <a:t>(</a:t>
            </a:r>
            <a:r>
              <a:rPr lang="lt-LT" sz="3200" dirty="0"/>
              <a:t>Omo dėsnis).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428" y="3304200"/>
            <a:ext cx="2283345" cy="32766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3231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8772" y="1262734"/>
            <a:ext cx="44426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 smtClean="0"/>
              <a:t>	</a:t>
            </a:r>
            <a:r>
              <a:rPr lang="lt-LT" sz="2800" dirty="0"/>
              <a:t> </a:t>
            </a:r>
            <a:r>
              <a:rPr lang="lt-LT" sz="2800" dirty="0" smtClean="0"/>
              <a:t>Naudojami</a:t>
            </a:r>
            <a:r>
              <a:rPr lang="lt-LT" sz="2800" dirty="0"/>
              <a:t> </a:t>
            </a:r>
            <a:r>
              <a:rPr lang="lt-LT" sz="2800" dirty="0" smtClean="0"/>
              <a:t>elektrinėse grandinėse </a:t>
            </a:r>
            <a:r>
              <a:rPr lang="lt-LT" sz="2800" u="sng" dirty="0" smtClean="0"/>
              <a:t>reguliuoti</a:t>
            </a:r>
            <a:r>
              <a:rPr lang="lt-LT" sz="2800" u="sng" dirty="0"/>
              <a:t> </a:t>
            </a:r>
            <a:r>
              <a:rPr lang="lt-LT" sz="2800" u="sng" dirty="0" smtClean="0"/>
              <a:t>įtampą arba srovės stiprį</a:t>
            </a:r>
            <a:r>
              <a:rPr lang="lt-LT" sz="2800" dirty="0" smtClean="0"/>
              <a:t>. Reostatai skirstomi į metalinius, skystinius ir anglinius.</a:t>
            </a:r>
            <a:endParaRPr lang="lt-LT" sz="2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299" y="4095750"/>
            <a:ext cx="3404380" cy="2705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1" b="11970"/>
          <a:stretch/>
        </p:blipFill>
        <p:spPr bwMode="auto">
          <a:xfrm>
            <a:off x="16219" y="718397"/>
            <a:ext cx="4415691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66397"/>
            <a:ext cx="4431910" cy="3034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 descr="C:\Users\Titas\Desktop\BackButton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  <p:sp>
        <p:nvSpPr>
          <p:cNvPr id="5" name="Stačiakampis 4"/>
          <p:cNvSpPr/>
          <p:nvPr/>
        </p:nvSpPr>
        <p:spPr>
          <a:xfrm>
            <a:off x="838265" y="30157"/>
            <a:ext cx="75064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600" b="1" dirty="0"/>
              <a:t>Reostatai – keičiamos varžos prietaisai</a:t>
            </a:r>
          </a:p>
        </p:txBody>
      </p:sp>
    </p:spTree>
    <p:extLst>
      <p:ext uri="{BB962C8B-B14F-4D97-AF65-F5344CB8AC3E}">
        <p14:creationId xmlns:p14="http://schemas.microsoft.com/office/powerpoint/2010/main" val="145472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-23603"/>
            <a:ext cx="8229600" cy="1143000"/>
          </a:xfrm>
        </p:spPr>
        <p:txBody>
          <a:bodyPr/>
          <a:lstStyle/>
          <a:p>
            <a:r>
              <a:rPr lang="lt-LT" b="1" dirty="0" smtClean="0"/>
              <a:t>Omo dėsnis grandinės daliai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112837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sz="2400" dirty="0" smtClean="0"/>
              <a:t>	</a:t>
            </a:r>
            <a:r>
              <a:rPr lang="lt-LT" sz="2800" b="1" dirty="0" smtClean="0"/>
              <a:t>Srovės stipris grandinės dalyje yra tiesiogiai proporcingas tos dalies įtampai ir atvirkščiai proporcingas jos varžai.</a:t>
            </a:r>
          </a:p>
          <a:p>
            <a:pPr marL="0" indent="0">
              <a:buNone/>
            </a:pPr>
            <a:endParaRPr lang="lt-LT" sz="2400" dirty="0"/>
          </a:p>
          <a:p>
            <a:pPr marL="0" indent="0">
              <a:buNone/>
            </a:pPr>
            <a:endParaRPr lang="lt-LT" sz="2400" dirty="0" smtClean="0"/>
          </a:p>
          <a:p>
            <a:pPr marL="0" indent="0">
              <a:buNone/>
            </a:pPr>
            <a:r>
              <a:rPr lang="lt-LT" sz="2400" dirty="0" smtClean="0"/>
              <a:t>	</a:t>
            </a:r>
            <a:r>
              <a:rPr lang="lt-LT" sz="2800" dirty="0" smtClean="0"/>
              <a:t>Žinodami srovės stiprį ir varžą, galime apskaičiuoti grandinės dalies įtampą :</a:t>
            </a:r>
          </a:p>
          <a:p>
            <a:pPr marL="0" indent="0">
              <a:buNone/>
            </a:pPr>
            <a:endParaRPr lang="lt-LT" sz="2400" dirty="0"/>
          </a:p>
          <a:p>
            <a:pPr marL="0" indent="0">
              <a:buNone/>
            </a:pPr>
            <a:endParaRPr lang="lt-LT" sz="2400" dirty="0" smtClean="0"/>
          </a:p>
          <a:p>
            <a:pPr marL="0" indent="0">
              <a:buNone/>
            </a:pPr>
            <a:r>
              <a:rPr lang="lt-LT" sz="2400" dirty="0" smtClean="0"/>
              <a:t>	</a:t>
            </a:r>
            <a:r>
              <a:rPr lang="lt-LT" sz="2800" dirty="0" smtClean="0"/>
              <a:t>Žinodami įtampą ir srovės stiprį, galime apskaičiuoti grandinės dalies varžą:</a:t>
            </a:r>
          </a:p>
          <a:p>
            <a:pPr marL="0" indent="0">
              <a:buNone/>
            </a:pPr>
            <a:endParaRPr lang="lt-LT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039864" y="2109112"/>
                <a:ext cx="1350272" cy="710579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lt-LT" sz="2400" b="1" dirty="0" smtClean="0">
                    <a:latin typeface="Arial Black" panose="020B0A04020102020204" pitchFamily="34" charset="0"/>
                  </a:rPr>
                  <a:t>I </a:t>
                </a:r>
                <a:r>
                  <a:rPr lang="lt-LT" sz="2400" b="1" dirty="0">
                    <a:latin typeface="Arial Black" panose="020B0A0402010202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2800" b="1" i="1">
                            <a:latin typeface="Cambria Math"/>
                          </a:rPr>
                          <m:t>𝐔</m:t>
                        </m:r>
                      </m:num>
                      <m:den>
                        <m:r>
                          <a:rPr lang="lt-LT" sz="2800" b="1" i="0" smtClean="0">
                            <a:latin typeface="Cambria Math"/>
                          </a:rPr>
                          <m:t>𝐑</m:t>
                        </m:r>
                      </m:den>
                    </m:f>
                  </m:oMath>
                </a14:m>
                <a:endParaRPr lang="lt-LT" sz="2800" b="1" dirty="0">
                  <a:latin typeface="Arial Black" panose="020B0A04020102020204" pitchFamily="34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9864" y="2109112"/>
                <a:ext cx="1350272" cy="710579"/>
              </a:xfrm>
              <a:prstGeom prst="rect">
                <a:avLst/>
              </a:prstGeom>
              <a:blipFill rotWithShape="0">
                <a:blip r:embed="rId2" cstate="print"/>
                <a:stretch>
                  <a:fillRect b="-4274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5181151" y="3998413"/>
            <a:ext cx="1208985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lt-LT" sz="2400" b="1" dirty="0">
                <a:latin typeface="Arial Black" panose="020B0A04020102020204" pitchFamily="34" charset="0"/>
              </a:rPr>
              <a:t>U</a:t>
            </a:r>
            <a:r>
              <a:rPr lang="lt-LT" sz="2400" b="1" dirty="0" smtClean="0">
                <a:latin typeface="Arial Black" panose="020B0A04020102020204" pitchFamily="34" charset="0"/>
              </a:rPr>
              <a:t> = IR</a:t>
            </a:r>
            <a:endParaRPr lang="lt-LT" sz="2400" b="1" dirty="0">
              <a:latin typeface="Arial Black" panose="020B0A040201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039864" y="5517581"/>
                <a:ext cx="1513336" cy="710579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lt-LT" sz="2400" b="1" dirty="0" smtClean="0">
                    <a:latin typeface="Arial Black" panose="020B0A04020102020204" pitchFamily="34" charset="0"/>
                  </a:rPr>
                  <a:t>R </a:t>
                </a:r>
                <a:r>
                  <a:rPr lang="lt-LT" sz="2800" b="1" dirty="0">
                    <a:latin typeface="Arial Black" panose="020B0A0402010202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2800" b="1" i="1">
                            <a:latin typeface="Cambria Math"/>
                          </a:rPr>
                          <m:t>𝑼</m:t>
                        </m:r>
                      </m:num>
                      <m:den>
                        <m:r>
                          <a:rPr lang="lt-LT" sz="2800" b="1" i="0" smtClean="0">
                            <a:latin typeface="Cambria Math"/>
                          </a:rPr>
                          <m:t>𝐈</m:t>
                        </m:r>
                      </m:den>
                    </m:f>
                  </m:oMath>
                </a14:m>
                <a:endParaRPr lang="lt-LT" sz="2800" b="1" dirty="0">
                  <a:latin typeface="Arial Black" panose="020B0A04020102020204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9864" y="5517581"/>
                <a:ext cx="1513336" cy="710579"/>
              </a:xfrm>
              <a:prstGeom prst="rect">
                <a:avLst/>
              </a:prstGeom>
              <a:blipFill rotWithShape="0">
                <a:blip r:embed="rId3" cstate="print"/>
                <a:stretch>
                  <a:fillRect b="-10256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1" descr="C:\Users\Titas\Desktop\BackButton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656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304800" y="4220527"/>
            <a:ext cx="8528451" cy="1951672"/>
            <a:chOff x="2156400" y="4009566"/>
            <a:chExt cx="4817293" cy="900001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156400" y="4464534"/>
              <a:ext cx="1044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084925" y="4464534"/>
              <a:ext cx="104123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932455" y="4464534"/>
              <a:ext cx="104123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/>
            <p:cNvGrpSpPr/>
            <p:nvPr/>
          </p:nvGrpSpPr>
          <p:grpSpPr>
            <a:xfrm>
              <a:off x="3186524" y="4009567"/>
              <a:ext cx="900000" cy="900000"/>
              <a:chOff x="3186524" y="4009567"/>
              <a:chExt cx="881048" cy="909933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3186524" y="4009567"/>
                <a:ext cx="881048" cy="90993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/>
              </a:p>
            </p:txBody>
          </p:sp>
          <p:cxnSp>
            <p:nvCxnSpPr>
              <p:cNvPr id="17" name="Straight Connector 16"/>
              <p:cNvCxnSpPr>
                <a:stCxn id="13" idx="1"/>
                <a:endCxn id="13" idx="5"/>
              </p:cNvCxnSpPr>
              <p:nvPr/>
            </p:nvCxnSpPr>
            <p:spPr>
              <a:xfrm>
                <a:off x="3315551" y="4142824"/>
                <a:ext cx="622994" cy="643419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>
                <a:stCxn id="13" idx="7"/>
                <a:endCxn id="13" idx="3"/>
              </p:cNvCxnSpPr>
              <p:nvPr/>
            </p:nvCxnSpPr>
            <p:spPr>
              <a:xfrm flipH="1">
                <a:off x="3315551" y="4142824"/>
                <a:ext cx="622994" cy="643419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/>
            <p:cNvGrpSpPr/>
            <p:nvPr/>
          </p:nvGrpSpPr>
          <p:grpSpPr>
            <a:xfrm>
              <a:off x="5051408" y="4009566"/>
              <a:ext cx="900000" cy="900000"/>
              <a:chOff x="5051408" y="3975100"/>
              <a:chExt cx="881048" cy="909933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5051408" y="3975100"/>
                <a:ext cx="881048" cy="90993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/>
              </a:p>
            </p:txBody>
          </p:sp>
          <p:cxnSp>
            <p:nvCxnSpPr>
              <p:cNvPr id="19" name="Straight Connector 18"/>
              <p:cNvCxnSpPr>
                <a:stCxn id="15" idx="1"/>
                <a:endCxn id="15" idx="5"/>
              </p:cNvCxnSpPr>
              <p:nvPr/>
            </p:nvCxnSpPr>
            <p:spPr>
              <a:xfrm>
                <a:off x="5180434" y="4108357"/>
                <a:ext cx="622994" cy="643419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>
                <a:stCxn id="15" idx="7"/>
                <a:endCxn id="15" idx="3"/>
              </p:cNvCxnSpPr>
              <p:nvPr/>
            </p:nvCxnSpPr>
            <p:spPr>
              <a:xfrm flipH="1">
                <a:off x="5180434" y="4108357"/>
                <a:ext cx="622994" cy="643419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451251" y="48399"/>
            <a:ext cx="8229600" cy="1143000"/>
          </a:xfrm>
        </p:spPr>
        <p:txBody>
          <a:bodyPr/>
          <a:lstStyle/>
          <a:p>
            <a:r>
              <a:rPr lang="lt-LT" b="1" dirty="0" smtClean="0"/>
              <a:t>Nuoseklusis laidininkų jungimas</a:t>
            </a:r>
            <a:endParaRPr lang="lt-LT" b="1" dirty="0"/>
          </a:p>
        </p:txBody>
      </p:sp>
      <p:sp>
        <p:nvSpPr>
          <p:cNvPr id="4" name="Rectangle 3"/>
          <p:cNvSpPr/>
          <p:nvPr/>
        </p:nvSpPr>
        <p:spPr>
          <a:xfrm>
            <a:off x="228600" y="1828800"/>
            <a:ext cx="8915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 smtClean="0"/>
              <a:t>	</a:t>
            </a:r>
            <a:r>
              <a:rPr lang="lt-LT" sz="3600" b="1" dirty="0" smtClean="0"/>
              <a:t>Nuosekliuoju</a:t>
            </a:r>
            <a:r>
              <a:rPr lang="lt-LT" sz="3600" dirty="0"/>
              <a:t> vadinamas toks jungimas, kai grandinės elementai jungiami paeiliui, vienas po kito.</a:t>
            </a:r>
          </a:p>
        </p:txBody>
      </p:sp>
      <p:pic>
        <p:nvPicPr>
          <p:cNvPr id="21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405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/>
          <p:cNvGrpSpPr/>
          <p:nvPr/>
        </p:nvGrpSpPr>
        <p:grpSpPr>
          <a:xfrm>
            <a:off x="3810000" y="3810000"/>
            <a:ext cx="4267200" cy="3124200"/>
            <a:chOff x="888600" y="2758370"/>
            <a:chExt cx="2616600" cy="2194630"/>
          </a:xfrm>
        </p:grpSpPr>
        <p:sp>
          <p:nvSpPr>
            <p:cNvPr id="56" name="TextBox 55"/>
            <p:cNvSpPr txBox="1"/>
            <p:nvPr/>
          </p:nvSpPr>
          <p:spPr>
            <a:xfrm>
              <a:off x="1803000" y="2758370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t-LT" dirty="0" smtClean="0"/>
                <a:t>R</a:t>
              </a:r>
              <a:r>
                <a:rPr lang="lt-LT" baseline="-25000" dirty="0" smtClean="0"/>
                <a:t>1</a:t>
              </a:r>
              <a:endParaRPr lang="lt-LT" baseline="-25000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615400" y="2771818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t-LT" dirty="0" smtClean="0"/>
                <a:t>R</a:t>
              </a:r>
              <a:r>
                <a:rPr lang="lt-LT" baseline="-25000" dirty="0"/>
                <a:t>2</a:t>
              </a: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1227000" y="3350818"/>
              <a:ext cx="57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/>
            <p:cNvSpPr/>
            <p:nvPr/>
          </p:nvSpPr>
          <p:spPr>
            <a:xfrm>
              <a:off x="1803000" y="3152818"/>
              <a:ext cx="396000" cy="396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2196150" y="3350818"/>
              <a:ext cx="468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/>
            <p:nvPr/>
          </p:nvSpPr>
          <p:spPr>
            <a:xfrm>
              <a:off x="2641200" y="3137818"/>
              <a:ext cx="396000" cy="396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3037200" y="3350818"/>
              <a:ext cx="468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659000" y="3350818"/>
              <a:ext cx="0" cy="648000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659000" y="3998818"/>
              <a:ext cx="14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1803000" y="3762418"/>
              <a:ext cx="396000" cy="396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2184000" y="4012818"/>
              <a:ext cx="14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334400" y="3364818"/>
              <a:ext cx="0" cy="648000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488800" y="3364818"/>
              <a:ext cx="0" cy="648000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488800" y="4012818"/>
              <a:ext cx="14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/>
            <p:cNvSpPr/>
            <p:nvPr/>
          </p:nvSpPr>
          <p:spPr>
            <a:xfrm>
              <a:off x="2652000" y="3762418"/>
              <a:ext cx="396000" cy="396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3037200" y="3998818"/>
              <a:ext cx="14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3181200" y="3350818"/>
              <a:ext cx="0" cy="648000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>
            <a:xfrm>
              <a:off x="2204200" y="4164393"/>
              <a:ext cx="396000" cy="396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1569000" y="3348637"/>
              <a:ext cx="0" cy="997575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1574400" y="4372018"/>
              <a:ext cx="61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600200" y="4372018"/>
              <a:ext cx="68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3278900" y="3350818"/>
              <a:ext cx="0" cy="997575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8" idx="1"/>
              <a:endCxn id="8" idx="5"/>
            </p:cNvCxnSpPr>
            <p:nvPr/>
          </p:nvCxnSpPr>
          <p:spPr>
            <a:xfrm>
              <a:off x="1860993" y="3210811"/>
              <a:ext cx="280014" cy="2800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8" idx="7"/>
              <a:endCxn id="8" idx="3"/>
            </p:cNvCxnSpPr>
            <p:nvPr/>
          </p:nvCxnSpPr>
          <p:spPr>
            <a:xfrm flipH="1">
              <a:off x="1860993" y="3210811"/>
              <a:ext cx="280014" cy="2800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10" idx="1"/>
              <a:endCxn id="10" idx="5"/>
            </p:cNvCxnSpPr>
            <p:nvPr/>
          </p:nvCxnSpPr>
          <p:spPr>
            <a:xfrm>
              <a:off x="2699193" y="3195811"/>
              <a:ext cx="280014" cy="2800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10" idx="7"/>
              <a:endCxn id="10" idx="3"/>
            </p:cNvCxnSpPr>
            <p:nvPr/>
          </p:nvCxnSpPr>
          <p:spPr>
            <a:xfrm flipH="1">
              <a:off x="2699193" y="3195811"/>
              <a:ext cx="280014" cy="2800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7" idx="1"/>
              <a:endCxn id="17" idx="4"/>
            </p:cNvCxnSpPr>
            <p:nvPr/>
          </p:nvCxnSpPr>
          <p:spPr>
            <a:xfrm>
              <a:off x="1860993" y="3820411"/>
              <a:ext cx="140007" cy="33800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7" idx="7"/>
              <a:endCxn id="17" idx="4"/>
            </p:cNvCxnSpPr>
            <p:nvPr/>
          </p:nvCxnSpPr>
          <p:spPr>
            <a:xfrm flipH="1">
              <a:off x="2001000" y="3820411"/>
              <a:ext cx="140007" cy="33800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22" idx="1"/>
              <a:endCxn id="22" idx="4"/>
            </p:cNvCxnSpPr>
            <p:nvPr/>
          </p:nvCxnSpPr>
          <p:spPr>
            <a:xfrm>
              <a:off x="2709993" y="3820411"/>
              <a:ext cx="140007" cy="33800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22" idx="7"/>
              <a:endCxn id="22" idx="4"/>
            </p:cNvCxnSpPr>
            <p:nvPr/>
          </p:nvCxnSpPr>
          <p:spPr>
            <a:xfrm flipH="1">
              <a:off x="2850000" y="3820411"/>
              <a:ext cx="140007" cy="33800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5" idx="1"/>
              <a:endCxn id="25" idx="4"/>
            </p:cNvCxnSpPr>
            <p:nvPr/>
          </p:nvCxnSpPr>
          <p:spPr>
            <a:xfrm>
              <a:off x="2262193" y="4222386"/>
              <a:ext cx="140007" cy="33800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25" idx="7"/>
              <a:endCxn id="25" idx="4"/>
            </p:cNvCxnSpPr>
            <p:nvPr/>
          </p:nvCxnSpPr>
          <p:spPr>
            <a:xfrm flipH="1">
              <a:off x="2402200" y="4222386"/>
              <a:ext cx="140007" cy="33800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>
              <a:off x="1803000" y="3674818"/>
              <a:ext cx="4012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>
              <a:off x="2641200" y="3686218"/>
              <a:ext cx="4012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>
              <a:off x="964800" y="3686218"/>
              <a:ext cx="4012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1643352" y="3381418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t-LT" dirty="0"/>
                <a:t>I</a:t>
              </a:r>
              <a:r>
                <a:rPr lang="lt-LT" baseline="-25000" dirty="0" smtClean="0"/>
                <a:t>1</a:t>
              </a:r>
              <a:endParaRPr lang="lt-LT" baseline="-25000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472678" y="3381418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t-LT" dirty="0" smtClean="0"/>
                <a:t>I</a:t>
              </a:r>
              <a:r>
                <a:rPr lang="lt-LT" baseline="-25000" dirty="0"/>
                <a:t>2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888600" y="3393086"/>
              <a:ext cx="242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t-LT" dirty="0" smtClean="0"/>
                <a:t>I</a:t>
              </a:r>
              <a:endParaRPr lang="lt-LT" baseline="-25000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620910" y="3990446"/>
              <a:ext cx="4106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t-LT" dirty="0" smtClean="0"/>
                <a:t>U</a:t>
              </a:r>
              <a:r>
                <a:rPr lang="lt-LT" baseline="-25000" dirty="0" smtClean="0"/>
                <a:t>1</a:t>
              </a:r>
              <a:endParaRPr lang="lt-LT" baseline="-25000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954335" y="4048393"/>
              <a:ext cx="4106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t-LT" dirty="0" smtClean="0"/>
                <a:t>U</a:t>
              </a:r>
              <a:r>
                <a:rPr lang="lt-LT" baseline="-25000" dirty="0"/>
                <a:t>2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260200" y="4583668"/>
              <a:ext cx="3321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t-LT" dirty="0" smtClean="0"/>
                <a:t>U</a:t>
              </a:r>
              <a:endParaRPr lang="lt-LT" baseline="-25000" dirty="0"/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304800" y="165910"/>
            <a:ext cx="874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	Nuosekliai </a:t>
            </a:r>
            <a:r>
              <a:rPr lang="lt-LT" sz="2400" dirty="0"/>
              <a:t>sujungtų laidininkų grandinės kiekvienoje dalyje srovės stipris yra </a:t>
            </a:r>
            <a:r>
              <a:rPr lang="lt-LT" sz="2400" dirty="0" smtClean="0"/>
              <a:t>vienodas:</a:t>
            </a:r>
            <a:endParaRPr lang="lt-LT" sz="2400" dirty="0"/>
          </a:p>
          <a:p>
            <a:r>
              <a:rPr lang="lt-LT" sz="3200" b="1" i="1" dirty="0"/>
              <a:t>I</a:t>
            </a:r>
            <a:r>
              <a:rPr lang="lt-LT" sz="3200" b="1" i="1" baseline="-25000" dirty="0"/>
              <a:t>1</a:t>
            </a:r>
            <a:r>
              <a:rPr lang="lt-LT" sz="3200" b="1" i="1" dirty="0"/>
              <a:t> = I</a:t>
            </a:r>
            <a:r>
              <a:rPr lang="lt-LT" sz="3200" b="1" i="1" baseline="-25000" dirty="0"/>
              <a:t>1</a:t>
            </a:r>
            <a:r>
              <a:rPr lang="lt-LT" sz="3200" b="1" i="1" dirty="0"/>
              <a:t> = </a:t>
            </a:r>
            <a:r>
              <a:rPr lang="lt-LT" sz="3200" b="1" i="1" dirty="0" smtClean="0"/>
              <a:t>I</a:t>
            </a:r>
            <a:r>
              <a:rPr lang="lt-LT" sz="3200" b="1" i="1" baseline="-25000" dirty="0" smtClean="0"/>
              <a:t>2</a:t>
            </a:r>
            <a:endParaRPr lang="lt-LT" sz="3200" b="1" i="1" dirty="0" smtClean="0"/>
          </a:p>
          <a:p>
            <a:r>
              <a:rPr lang="lt-LT" sz="2400" dirty="0" smtClean="0"/>
              <a:t>	Nuosekliai </a:t>
            </a:r>
            <a:r>
              <a:rPr lang="lt-LT" sz="2400" dirty="0"/>
              <a:t>sujungtų laidininkų visos grandinės įtampa </a:t>
            </a:r>
            <a:r>
              <a:rPr lang="lt-LT" sz="2400" i="1" dirty="0"/>
              <a:t>U</a:t>
            </a:r>
            <a:r>
              <a:rPr lang="lt-LT" sz="2400" dirty="0"/>
              <a:t> lygi atskirų jos dalių įtampų </a:t>
            </a:r>
            <a:r>
              <a:rPr lang="lt-LT" sz="2400" i="1" dirty="0"/>
              <a:t>U</a:t>
            </a:r>
            <a:r>
              <a:rPr lang="lt-LT" sz="2400" i="1" baseline="-25000" dirty="0"/>
              <a:t>1</a:t>
            </a:r>
            <a:r>
              <a:rPr lang="lt-LT" sz="2400" dirty="0"/>
              <a:t> ir </a:t>
            </a:r>
            <a:r>
              <a:rPr lang="lt-LT" sz="2400" i="1" dirty="0"/>
              <a:t>U</a:t>
            </a:r>
            <a:r>
              <a:rPr lang="lt-LT" sz="2400" i="1" baseline="-25000" dirty="0"/>
              <a:t>2</a:t>
            </a:r>
            <a:r>
              <a:rPr lang="lt-LT" sz="2400" dirty="0"/>
              <a:t> sumai:</a:t>
            </a:r>
          </a:p>
          <a:p>
            <a:r>
              <a:rPr lang="lt-LT" sz="3200" b="1" i="1" dirty="0"/>
              <a:t>U = U</a:t>
            </a:r>
            <a:r>
              <a:rPr lang="lt-LT" sz="3200" b="1" i="1" baseline="-25000" dirty="0"/>
              <a:t>1</a:t>
            </a:r>
            <a:r>
              <a:rPr lang="lt-LT" sz="3200" b="1" i="1" dirty="0"/>
              <a:t> + </a:t>
            </a:r>
            <a:r>
              <a:rPr lang="lt-LT" sz="3200" b="1" i="1" dirty="0" smtClean="0"/>
              <a:t>U</a:t>
            </a:r>
            <a:r>
              <a:rPr lang="lt-LT" sz="3200" b="1" i="1" baseline="-25000" dirty="0" smtClean="0"/>
              <a:t>2</a:t>
            </a:r>
            <a:endParaRPr lang="lt-LT" sz="3200" b="1" i="1" dirty="0" smtClean="0"/>
          </a:p>
          <a:p>
            <a:r>
              <a:rPr lang="lt-LT" sz="2400" dirty="0" smtClean="0"/>
              <a:t>	Nuosekliai </a:t>
            </a:r>
            <a:r>
              <a:rPr lang="lt-LT" sz="2400" dirty="0"/>
              <a:t>sujungtų laidininkų visos grandinės </a:t>
            </a:r>
            <a:r>
              <a:rPr lang="lt-LT" sz="2400" dirty="0" smtClean="0"/>
              <a:t>varžų </a:t>
            </a:r>
            <a:r>
              <a:rPr lang="lt-LT" sz="2400" i="1" dirty="0" smtClean="0"/>
              <a:t>R</a:t>
            </a:r>
            <a:r>
              <a:rPr lang="lt-LT" sz="2400" dirty="0"/>
              <a:t> lygi atskirų jos dalių </a:t>
            </a:r>
            <a:r>
              <a:rPr lang="lt-LT" sz="2400" dirty="0" smtClean="0"/>
              <a:t>varžų</a:t>
            </a:r>
            <a:r>
              <a:rPr lang="lt-LT" sz="2400" dirty="0"/>
              <a:t> </a:t>
            </a:r>
            <a:r>
              <a:rPr lang="lt-LT" sz="2400" i="1" dirty="0"/>
              <a:t>R</a:t>
            </a:r>
            <a:r>
              <a:rPr lang="lt-LT" sz="2400" i="1" baseline="-25000" dirty="0" smtClean="0"/>
              <a:t>1</a:t>
            </a:r>
            <a:r>
              <a:rPr lang="lt-LT" sz="2400" dirty="0"/>
              <a:t> ir </a:t>
            </a:r>
            <a:r>
              <a:rPr lang="lt-LT" sz="2400" i="1" dirty="0"/>
              <a:t>R</a:t>
            </a:r>
            <a:r>
              <a:rPr lang="lt-LT" sz="2400" i="1" baseline="-25000" dirty="0" smtClean="0"/>
              <a:t>2</a:t>
            </a:r>
            <a:r>
              <a:rPr lang="lt-LT" sz="2400" dirty="0"/>
              <a:t> sumai:</a:t>
            </a:r>
            <a:endParaRPr lang="lt-LT" sz="2400" baseline="-25000" dirty="0" smtClean="0"/>
          </a:p>
          <a:p>
            <a:r>
              <a:rPr lang="lt-LT" sz="3200" b="1" i="1" dirty="0" smtClean="0"/>
              <a:t>R = R</a:t>
            </a:r>
            <a:r>
              <a:rPr lang="lt-LT" sz="3200" b="1" i="1" baseline="-25000" dirty="0" smtClean="0"/>
              <a:t>1</a:t>
            </a:r>
            <a:r>
              <a:rPr lang="lt-LT" sz="3200" b="1" i="1" dirty="0" smtClean="0"/>
              <a:t> + R</a:t>
            </a:r>
            <a:r>
              <a:rPr lang="lt-LT" sz="3200" b="1" i="1" baseline="-25000" dirty="0" smtClean="0"/>
              <a:t>2</a:t>
            </a:r>
          </a:p>
        </p:txBody>
      </p:sp>
      <p:pic>
        <p:nvPicPr>
          <p:cNvPr id="46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517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Laboratorinio darbo priemonės</a:t>
            </a:r>
            <a:endParaRPr lang="lt-LT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78643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1" descr="C:\Users\Titas\Desktop\BackButton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8427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5400" y="-76200"/>
            <a:ext cx="4826000" cy="1143000"/>
          </a:xfrm>
        </p:spPr>
        <p:txBody>
          <a:bodyPr/>
          <a:lstStyle/>
          <a:p>
            <a:r>
              <a:rPr lang="lt-LT" dirty="0" smtClean="0"/>
              <a:t>Darbo eiga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534400" cy="4953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800" dirty="0" smtClean="0"/>
              <a:t>1. Pagal paveiksle pavaizduotą elektrinę </a:t>
            </a:r>
          </a:p>
          <a:p>
            <a:pPr marL="0" indent="0">
              <a:buNone/>
            </a:pPr>
            <a:r>
              <a:rPr lang="lt-LT" sz="2800" dirty="0" smtClean="0"/>
              <a:t>schemą sujunkite grandinę be voltmetro.</a:t>
            </a:r>
          </a:p>
          <a:p>
            <a:pPr marL="0" indent="0">
              <a:buNone/>
            </a:pPr>
            <a:r>
              <a:rPr lang="lt-LT" sz="2800" dirty="0" smtClean="0"/>
              <a:t>2. Prie voltmetro gnybtų prijunkite </a:t>
            </a:r>
          </a:p>
          <a:p>
            <a:pPr marL="0" indent="0">
              <a:buNone/>
            </a:pPr>
            <a:r>
              <a:rPr lang="lt-LT" sz="2800" dirty="0"/>
              <a:t>p</a:t>
            </a:r>
            <a:r>
              <a:rPr lang="lt-LT" sz="2800" dirty="0" smtClean="0"/>
              <a:t>rijunkite du laidus, kitus jų laidus </a:t>
            </a:r>
          </a:p>
          <a:p>
            <a:pPr marL="0" indent="0">
              <a:buNone/>
            </a:pPr>
            <a:r>
              <a:rPr lang="lt-LT" sz="2800" dirty="0" smtClean="0"/>
              <a:t>palikite laisvus.</a:t>
            </a:r>
          </a:p>
          <a:p>
            <a:pPr marL="0" indent="0">
              <a:buNone/>
            </a:pPr>
            <a:r>
              <a:rPr lang="lt-LT" sz="2800" dirty="0" smtClean="0"/>
              <a:t>3. Įjunkite jungiklį, </a:t>
            </a:r>
            <a:r>
              <a:rPr lang="lt-LT" sz="2800" dirty="0" err="1" smtClean="0"/>
              <a:t>ampermetru</a:t>
            </a:r>
            <a:r>
              <a:rPr lang="lt-LT" sz="2800" dirty="0" smtClean="0"/>
              <a:t> išmatuokite srovės stiprį. 4. </a:t>
            </a:r>
            <a:r>
              <a:rPr lang="lt-LT" sz="2800" dirty="0" err="1" smtClean="0"/>
              <a:t>Ampermetrą</a:t>
            </a:r>
            <a:r>
              <a:rPr lang="lt-LT" sz="2800" dirty="0" smtClean="0"/>
              <a:t> įjungdami įvairiose grandinės vietose, išmatuokite srovės stiprį.</a:t>
            </a:r>
          </a:p>
          <a:p>
            <a:pPr marL="0" indent="0">
              <a:buNone/>
            </a:pPr>
            <a:r>
              <a:rPr lang="lt-LT" sz="2800" dirty="0" smtClean="0"/>
              <a:t>5. Prie </a:t>
            </a:r>
            <a:r>
              <a:rPr lang="lt-LT" sz="2800" dirty="0"/>
              <a:t>voltmetro prijungtų laidų laisvaisiais galais palieskite iš eilės visų </a:t>
            </a:r>
            <a:r>
              <a:rPr lang="lt-LT" sz="2800" dirty="0" err="1"/>
              <a:t>rezistorių</a:t>
            </a:r>
            <a:r>
              <a:rPr lang="lt-LT" sz="2800" dirty="0"/>
              <a:t> gnybtus ir išmatuokite jų įtampą U</a:t>
            </a:r>
            <a:r>
              <a:rPr lang="lt-LT" sz="2400" dirty="0"/>
              <a:t>1</a:t>
            </a:r>
            <a:r>
              <a:rPr lang="lt-LT" sz="2800" dirty="0"/>
              <a:t>, U</a:t>
            </a:r>
            <a:r>
              <a:rPr lang="lt-LT" sz="2400" dirty="0"/>
              <a:t>2</a:t>
            </a:r>
            <a:r>
              <a:rPr lang="lt-LT" sz="2800" dirty="0"/>
              <a:t>, U</a:t>
            </a:r>
            <a:r>
              <a:rPr lang="lt-LT" sz="2400" dirty="0"/>
              <a:t>3</a:t>
            </a:r>
            <a:r>
              <a:rPr lang="lt-LT" sz="2800" dirty="0"/>
              <a:t>.</a:t>
            </a:r>
          </a:p>
          <a:p>
            <a:pPr marL="0" indent="0">
              <a:buNone/>
            </a:pPr>
            <a:endParaRPr lang="lt-LT" sz="2800" dirty="0" smtClean="0"/>
          </a:p>
          <a:p>
            <a:pPr marL="514350" indent="-514350">
              <a:buAutoNum type="arabicPeriod" startAt="4"/>
            </a:pPr>
            <a:endParaRPr lang="lt-LT" sz="2800" dirty="0" smtClean="0"/>
          </a:p>
        </p:txBody>
      </p:sp>
      <p:pic>
        <p:nvPicPr>
          <p:cNvPr id="8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  <p:pic>
        <p:nvPicPr>
          <p:cNvPr id="4098" name="Picture 2" descr="C:\Users\lenovo\Desktop\Messenger\received_587819874710118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" b="7091"/>
          <a:stretch/>
        </p:blipFill>
        <p:spPr bwMode="auto">
          <a:xfrm>
            <a:off x="6172200" y="76199"/>
            <a:ext cx="2893325" cy="3276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616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553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 smtClean="0"/>
              <a:t>6</a:t>
            </a:r>
            <a:r>
              <a:rPr lang="lt-LT" dirty="0"/>
              <a:t>. </a:t>
            </a:r>
            <a:r>
              <a:rPr lang="lt-LT" dirty="0" smtClean="0"/>
              <a:t>Voltmetru </a:t>
            </a:r>
            <a:r>
              <a:rPr lang="lt-LT" dirty="0"/>
              <a:t>išmatuokite visų nuosekliai sujungtų </a:t>
            </a:r>
            <a:r>
              <a:rPr lang="lt-LT" dirty="0" err="1"/>
              <a:t>rezistorių</a:t>
            </a:r>
            <a:r>
              <a:rPr lang="lt-LT" dirty="0"/>
              <a:t> bendrąją įtampą U.</a:t>
            </a:r>
          </a:p>
          <a:p>
            <a:pPr marL="0" indent="0">
              <a:buNone/>
            </a:pPr>
            <a:r>
              <a:rPr lang="lt-LT" dirty="0"/>
              <a:t>7. </a:t>
            </a:r>
            <a:r>
              <a:rPr lang="lt-LT" dirty="0" smtClean="0"/>
              <a:t>Užsirašyti </a:t>
            </a:r>
            <a:r>
              <a:rPr lang="lt-LT" dirty="0"/>
              <a:t>visus matavimo duomenis.</a:t>
            </a:r>
          </a:p>
          <a:p>
            <a:pPr marL="0" indent="0">
              <a:buNone/>
            </a:pPr>
            <a:r>
              <a:rPr lang="lt-LT" dirty="0"/>
              <a:t>8. </a:t>
            </a:r>
            <a:r>
              <a:rPr lang="lt-LT" dirty="0" smtClean="0"/>
              <a:t>Pagal </a:t>
            </a:r>
            <a:r>
              <a:rPr lang="lt-LT" dirty="0" err="1"/>
              <a:t>ampermetro</a:t>
            </a:r>
            <a:r>
              <a:rPr lang="lt-LT" dirty="0"/>
              <a:t> ir voltmetro rodmenis apskaičiuokite kiekvieno į grandinę įjungto </a:t>
            </a:r>
            <a:r>
              <a:rPr lang="lt-LT" dirty="0" err="1"/>
              <a:t>rezistoriaus</a:t>
            </a:r>
            <a:r>
              <a:rPr lang="lt-LT" dirty="0"/>
              <a:t> varžą R</a:t>
            </a:r>
            <a:r>
              <a:rPr lang="lt-LT" sz="2000" dirty="0"/>
              <a:t>1</a:t>
            </a:r>
            <a:r>
              <a:rPr lang="lt-LT" dirty="0"/>
              <a:t>, R</a:t>
            </a:r>
            <a:r>
              <a:rPr lang="lt-LT" sz="2000" dirty="0"/>
              <a:t>2</a:t>
            </a:r>
            <a:r>
              <a:rPr lang="lt-LT" dirty="0"/>
              <a:t> ir R</a:t>
            </a:r>
            <a:r>
              <a:rPr lang="lt-LT" sz="2000" dirty="0"/>
              <a:t>3</a:t>
            </a:r>
            <a:r>
              <a:rPr lang="lt-LT" dirty="0"/>
              <a:t> bei </a:t>
            </a:r>
            <a:r>
              <a:rPr lang="lt-LT" dirty="0" err="1"/>
              <a:t>pilnutę</a:t>
            </a:r>
            <a:r>
              <a:rPr lang="lt-LT" dirty="0"/>
              <a:t> nuosekliai sujungtų </a:t>
            </a:r>
            <a:r>
              <a:rPr lang="lt-LT" dirty="0" err="1"/>
              <a:t>rezistorių</a:t>
            </a:r>
            <a:r>
              <a:rPr lang="lt-LT" dirty="0"/>
              <a:t> varžą (𝑅= 𝑈/𝐼).</a:t>
            </a:r>
          </a:p>
          <a:p>
            <a:pPr marL="0" indent="0">
              <a:buNone/>
            </a:pPr>
            <a:r>
              <a:rPr lang="lt-LT" dirty="0"/>
              <a:t>9. </a:t>
            </a:r>
            <a:r>
              <a:rPr lang="lt-LT" dirty="0" smtClean="0"/>
              <a:t>Patikrinkite</a:t>
            </a:r>
            <a:r>
              <a:rPr lang="lt-LT" dirty="0"/>
              <a:t>, ar pasitvirtino jau žinomi nuosekliojo laidininkų jungimo </a:t>
            </a:r>
            <a:r>
              <a:rPr lang="lt-LT" dirty="0" err="1"/>
              <a:t>dėsningumai</a:t>
            </a:r>
            <a:r>
              <a:rPr lang="lt-LT" dirty="0"/>
              <a:t>: 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I </a:t>
            </a:r>
            <a:r>
              <a:rPr lang="lt-LT" dirty="0"/>
              <a:t>= I</a:t>
            </a:r>
            <a:r>
              <a:rPr lang="lt-LT" sz="2000" dirty="0"/>
              <a:t>1</a:t>
            </a:r>
            <a:r>
              <a:rPr lang="lt-LT" dirty="0"/>
              <a:t> = I</a:t>
            </a:r>
            <a:r>
              <a:rPr lang="lt-LT" sz="2000" dirty="0"/>
              <a:t>2</a:t>
            </a:r>
            <a:r>
              <a:rPr lang="lt-LT" dirty="0"/>
              <a:t> = I</a:t>
            </a:r>
            <a:r>
              <a:rPr lang="lt-LT" sz="2000" dirty="0"/>
              <a:t>3</a:t>
            </a:r>
            <a:r>
              <a:rPr lang="lt-LT" dirty="0"/>
              <a:t>, U = U</a:t>
            </a:r>
            <a:r>
              <a:rPr lang="lt-LT" sz="2000" dirty="0"/>
              <a:t>1</a:t>
            </a:r>
            <a:r>
              <a:rPr lang="lt-LT" dirty="0"/>
              <a:t> + U</a:t>
            </a:r>
            <a:r>
              <a:rPr lang="lt-LT" sz="2000" dirty="0"/>
              <a:t>2</a:t>
            </a:r>
            <a:r>
              <a:rPr lang="lt-LT" sz="2800" dirty="0"/>
              <a:t> </a:t>
            </a:r>
            <a:r>
              <a:rPr lang="lt-LT" dirty="0"/>
              <a:t>+U</a:t>
            </a:r>
            <a:r>
              <a:rPr lang="lt-LT" sz="2000" dirty="0"/>
              <a:t>3</a:t>
            </a:r>
            <a:r>
              <a:rPr lang="lt-LT" dirty="0"/>
              <a:t>, R = R</a:t>
            </a:r>
            <a:r>
              <a:rPr lang="lt-LT" sz="2000" dirty="0"/>
              <a:t>1</a:t>
            </a:r>
            <a:r>
              <a:rPr lang="lt-LT" dirty="0"/>
              <a:t> + R</a:t>
            </a:r>
            <a:r>
              <a:rPr lang="lt-LT" sz="2000" dirty="0"/>
              <a:t>2</a:t>
            </a:r>
            <a:r>
              <a:rPr lang="lt-LT" dirty="0"/>
              <a:t> + R</a:t>
            </a:r>
            <a:r>
              <a:rPr lang="lt-LT" sz="2000" dirty="0"/>
              <a:t>3</a:t>
            </a:r>
            <a:r>
              <a:rPr lang="lt-LT" dirty="0" smtClean="0"/>
              <a:t>.</a:t>
            </a:r>
          </a:p>
          <a:p>
            <a:pPr marL="0" indent="0">
              <a:buNone/>
            </a:pPr>
            <a:r>
              <a:rPr lang="lt-LT" dirty="0">
                <a:solidFill>
                  <a:srgbClr val="FF0000"/>
                </a:solidFill>
              </a:rPr>
              <a:t>Priminimas: nepamirštame pasiruošti namuose.</a:t>
            </a:r>
            <a:r>
              <a:rPr lang="lt-LT" dirty="0"/>
              <a:t> 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96200" y="5803301"/>
            <a:ext cx="1054699" cy="1054699"/>
          </a:xfrm>
          <a:prstGeom prst="rect">
            <a:avLst/>
          </a:prstGeom>
        </p:spPr>
      </p:pic>
      <p:pic>
        <p:nvPicPr>
          <p:cNvPr id="5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124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91591" y="990600"/>
            <a:ext cx="8229600" cy="1143000"/>
          </a:xfrm>
        </p:spPr>
        <p:txBody>
          <a:bodyPr>
            <a:noAutofit/>
          </a:bodyPr>
          <a:lstStyle/>
          <a:p>
            <a:r>
              <a:rPr lang="lt-LT" sz="7200" b="1" dirty="0" smtClean="0"/>
              <a:t>Pasitikrinimas</a:t>
            </a:r>
            <a:endParaRPr lang="lt-LT" sz="7200" b="1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95600" y="2514600"/>
            <a:ext cx="3621583" cy="391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62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0" y="0"/>
            <a:ext cx="2667000" cy="1143000"/>
          </a:xfrm>
        </p:spPr>
        <p:txBody>
          <a:bodyPr/>
          <a:lstStyle/>
          <a:p>
            <a:r>
              <a:rPr lang="lt-LT" b="1" dirty="0"/>
              <a:t>1 </a:t>
            </a:r>
            <a:r>
              <a:rPr lang="lt-LT" b="1" dirty="0" smtClean="0"/>
              <a:t>užduotis</a:t>
            </a:r>
            <a:endParaRPr lang="lt-LT" b="1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1828800"/>
            <a:ext cx="3609975" cy="4327809"/>
          </a:xfrm>
          <a:prstGeom prst="rect">
            <a:avLst/>
          </a:prstGeom>
        </p:spPr>
      </p:pic>
      <p:sp>
        <p:nvSpPr>
          <p:cNvPr id="3" name="Stačiakampis 2"/>
          <p:cNvSpPr/>
          <p:nvPr/>
        </p:nvSpPr>
        <p:spPr>
          <a:xfrm>
            <a:off x="4876800" y="228600"/>
            <a:ext cx="3048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b="1" dirty="0" smtClean="0"/>
              <a:t>Koks lempučių jungimo būdas pavaizduotas iliustracijoje?</a:t>
            </a:r>
            <a:endParaRPr lang="lt-LT" sz="3600" b="1" dirty="0"/>
          </a:p>
        </p:txBody>
      </p:sp>
      <p:sp>
        <p:nvSpPr>
          <p:cNvPr id="5" name="Stačiakampis 4"/>
          <p:cNvSpPr/>
          <p:nvPr/>
        </p:nvSpPr>
        <p:spPr>
          <a:xfrm>
            <a:off x="5029200" y="5331042"/>
            <a:ext cx="33858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800" b="1" dirty="0" smtClean="0">
                <a:solidFill>
                  <a:srgbClr val="FF0000"/>
                </a:solidFill>
              </a:rPr>
              <a:t>Nuoseklusis jungimas</a:t>
            </a:r>
            <a:endParaRPr lang="lt-LT" sz="2800" b="1" dirty="0">
              <a:solidFill>
                <a:srgbClr val="FF0000"/>
              </a:solidFill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609600" y="2057400"/>
            <a:ext cx="1143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000" b="1" dirty="0" smtClean="0"/>
              <a:t>Jungiklis</a:t>
            </a:r>
            <a:endParaRPr lang="lt-LT" sz="2000" b="1" dirty="0"/>
          </a:p>
        </p:txBody>
      </p:sp>
      <p:sp>
        <p:nvSpPr>
          <p:cNvPr id="7" name="Stačiakampis 6"/>
          <p:cNvSpPr/>
          <p:nvPr/>
        </p:nvSpPr>
        <p:spPr>
          <a:xfrm>
            <a:off x="152400" y="6509232"/>
            <a:ext cx="29826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1400" dirty="0"/>
              <a:t>http://slideplayer.com/slide/6194051/</a:t>
            </a:r>
          </a:p>
        </p:txBody>
      </p:sp>
      <p:pic>
        <p:nvPicPr>
          <p:cNvPr id="8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845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05" y="54234"/>
            <a:ext cx="2633959" cy="1143000"/>
          </a:xfrm>
        </p:spPr>
        <p:txBody>
          <a:bodyPr/>
          <a:lstStyle/>
          <a:p>
            <a:pPr algn="l"/>
            <a:r>
              <a:rPr lang="lt-LT" b="1" dirty="0"/>
              <a:t>2</a:t>
            </a:r>
            <a:r>
              <a:rPr lang="lt-LT" b="1" dirty="0" smtClean="0"/>
              <a:t> užduotis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9189" y="228600"/>
            <a:ext cx="6096000" cy="60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3600" b="1" dirty="0" smtClean="0"/>
              <a:t>Pasinaudoję elektrinės grandinės schema nustatykite, kokio stiprio srovė teka per pirmąją lemputę, kokia bendra grandinės varža ir įtampa.</a:t>
            </a:r>
            <a:endParaRPr lang="lt-LT" sz="3600" b="1" dirty="0"/>
          </a:p>
        </p:txBody>
      </p:sp>
      <p:pic>
        <p:nvPicPr>
          <p:cNvPr id="5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  <p:pic>
        <p:nvPicPr>
          <p:cNvPr id="5122" name="Picture 2" descr="C:\Users\lenovo\Desktop\Messenger\received_587819808043458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" t="7170" r="7693" b="10078"/>
          <a:stretch/>
        </p:blipFill>
        <p:spPr bwMode="auto">
          <a:xfrm>
            <a:off x="710462" y="3268783"/>
            <a:ext cx="3505200" cy="3581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246635" y="4259264"/>
            <a:ext cx="849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000" b="1" dirty="0" smtClean="0"/>
              <a:t>I</a:t>
            </a:r>
            <a:r>
              <a:rPr lang="lt-LT" sz="2000" b="1" baseline="-25000" dirty="0" smtClean="0"/>
              <a:t>2 </a:t>
            </a:r>
            <a:r>
              <a:rPr lang="lt-LT" sz="2000" b="1" dirty="0" smtClean="0"/>
              <a:t>= 2A</a:t>
            </a:r>
            <a:endParaRPr lang="lt-LT" sz="2000" b="1" baseline="-25000" dirty="0"/>
          </a:p>
        </p:txBody>
      </p:sp>
      <p:sp>
        <p:nvSpPr>
          <p:cNvPr id="6" name="Rectangle 5"/>
          <p:cNvSpPr/>
          <p:nvPr/>
        </p:nvSpPr>
        <p:spPr>
          <a:xfrm>
            <a:off x="496363" y="5097448"/>
            <a:ext cx="428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000" b="1" dirty="0" smtClean="0"/>
              <a:t>I</a:t>
            </a:r>
            <a:r>
              <a:rPr lang="lt-LT" sz="2000" b="1" baseline="-25000" dirty="0" smtClean="0"/>
              <a:t>1</a:t>
            </a:r>
            <a:endParaRPr lang="lt-LT" sz="2000" b="1" dirty="0"/>
          </a:p>
        </p:txBody>
      </p:sp>
      <p:sp>
        <p:nvSpPr>
          <p:cNvPr id="11" name="Rectangle 10"/>
          <p:cNvSpPr/>
          <p:nvPr/>
        </p:nvSpPr>
        <p:spPr>
          <a:xfrm>
            <a:off x="100959" y="4234317"/>
            <a:ext cx="9637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000" b="1" dirty="0" smtClean="0"/>
              <a:t>R</a:t>
            </a:r>
            <a:r>
              <a:rPr lang="lt-LT" sz="2000" b="1" baseline="-25000" dirty="0" smtClean="0"/>
              <a:t>1</a:t>
            </a:r>
            <a:r>
              <a:rPr lang="lt-LT" sz="2000" b="1" dirty="0" smtClean="0"/>
              <a:t> = 3</a:t>
            </a:r>
            <a:r>
              <a:rPr lang="el-GR" sz="2000" b="1" dirty="0" smtClean="0"/>
              <a:t>Ω</a:t>
            </a:r>
            <a:endParaRPr lang="lt-LT" sz="2000" b="1" i="1" dirty="0"/>
          </a:p>
        </p:txBody>
      </p:sp>
      <p:sp>
        <p:nvSpPr>
          <p:cNvPr id="12" name="Rectangle 11"/>
          <p:cNvSpPr/>
          <p:nvPr/>
        </p:nvSpPr>
        <p:spPr>
          <a:xfrm>
            <a:off x="4215662" y="4659374"/>
            <a:ext cx="9637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000" b="1" dirty="0" smtClean="0"/>
              <a:t>R</a:t>
            </a:r>
            <a:r>
              <a:rPr lang="lt-LT" sz="2000" b="1" baseline="-25000" dirty="0"/>
              <a:t>2</a:t>
            </a:r>
            <a:r>
              <a:rPr lang="lt-LT" sz="2000" b="1" dirty="0" smtClean="0"/>
              <a:t> = 4</a:t>
            </a:r>
            <a:r>
              <a:rPr lang="el-GR" sz="2000" b="1" dirty="0" smtClean="0"/>
              <a:t>Ω</a:t>
            </a:r>
            <a:endParaRPr lang="lt-LT" sz="20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5651011" y="4510519"/>
            <a:ext cx="97838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/>
              <a:t>I</a:t>
            </a:r>
            <a:r>
              <a:rPr lang="lt-LT" sz="2400" b="1" dirty="0"/>
              <a:t>1</a:t>
            </a:r>
            <a:r>
              <a:rPr lang="lt-LT" sz="2800" b="1" dirty="0"/>
              <a:t> </a:t>
            </a:r>
            <a:r>
              <a:rPr lang="lt-LT" sz="2800" b="1" dirty="0" smtClean="0"/>
              <a:t>=</a:t>
            </a:r>
          </a:p>
          <a:p>
            <a:r>
              <a:rPr lang="lt-LT" sz="2800" b="1" dirty="0" smtClean="0"/>
              <a:t>I</a:t>
            </a:r>
            <a:r>
              <a:rPr lang="lt-LT" sz="2800" b="1" baseline="-25000" dirty="0" smtClean="0"/>
              <a:t>2</a:t>
            </a:r>
            <a:r>
              <a:rPr lang="lt-LT" sz="2800" b="1" dirty="0" smtClean="0"/>
              <a:t> =</a:t>
            </a:r>
          </a:p>
          <a:p>
            <a:r>
              <a:rPr lang="lt-LT" sz="2800" b="1" dirty="0" smtClean="0"/>
              <a:t>R =</a:t>
            </a:r>
          </a:p>
          <a:p>
            <a:r>
              <a:rPr lang="lt-LT" sz="2800" b="1" dirty="0" smtClean="0"/>
              <a:t>U =</a:t>
            </a:r>
            <a:endParaRPr lang="lt-LT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346972" y="4478988"/>
            <a:ext cx="83548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b="1" dirty="0" smtClean="0">
                <a:solidFill>
                  <a:srgbClr val="FF0000"/>
                </a:solidFill>
              </a:rPr>
              <a:t>2A</a:t>
            </a:r>
          </a:p>
          <a:p>
            <a:r>
              <a:rPr lang="lt-LT" sz="2800" b="1" dirty="0" smtClean="0">
                <a:solidFill>
                  <a:srgbClr val="FF0000"/>
                </a:solidFill>
              </a:rPr>
              <a:t>2A</a:t>
            </a:r>
          </a:p>
          <a:p>
            <a:r>
              <a:rPr lang="lt-LT" sz="2800" b="1" dirty="0" smtClean="0">
                <a:solidFill>
                  <a:srgbClr val="FF0000"/>
                </a:solidFill>
              </a:rPr>
              <a:t>7</a:t>
            </a:r>
            <a:r>
              <a:rPr lang="el-GR" sz="2800" b="1" dirty="0">
                <a:solidFill>
                  <a:srgbClr val="FF0000"/>
                </a:solidFill>
              </a:rPr>
              <a:t>Ω</a:t>
            </a:r>
            <a:endParaRPr lang="lt-LT" sz="2800" b="1" i="1" dirty="0">
              <a:solidFill>
                <a:srgbClr val="FF0000"/>
              </a:solidFill>
            </a:endParaRPr>
          </a:p>
          <a:p>
            <a:r>
              <a:rPr lang="lt-LT" sz="2800" b="1" dirty="0" smtClean="0">
                <a:solidFill>
                  <a:srgbClr val="FF0000"/>
                </a:solidFill>
              </a:rPr>
              <a:t>14 V</a:t>
            </a:r>
            <a:endParaRPr lang="lt-LT" sz="2800" b="1" dirty="0">
              <a:solidFill>
                <a:srgbClr val="FF0000"/>
              </a:solidFill>
            </a:endParaRPr>
          </a:p>
        </p:txBody>
      </p:sp>
      <p:sp>
        <p:nvSpPr>
          <p:cNvPr id="17" name="Rodyklė dešinėn 16"/>
          <p:cNvSpPr/>
          <p:nvPr/>
        </p:nvSpPr>
        <p:spPr>
          <a:xfrm>
            <a:off x="2763537" y="3268783"/>
            <a:ext cx="978408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5481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b="1" dirty="0"/>
              <a:t>3</a:t>
            </a:r>
            <a:r>
              <a:rPr lang="lt-LT" b="1" dirty="0" smtClean="0"/>
              <a:t> užduotis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522412"/>
            <a:ext cx="5334000" cy="2449387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lt-LT" sz="6500" b="1" dirty="0"/>
              <a:t>Pasinaudoję elektrinės grandinės schema </a:t>
            </a:r>
            <a:r>
              <a:rPr lang="lt-LT" sz="6500" b="1" dirty="0" smtClean="0"/>
              <a:t>nustatykite, kokio stiprio elektros srovė teka grandine ir kokia antrojo rezistoriaus įtampa.</a:t>
            </a:r>
            <a:endParaRPr lang="lt-LT" sz="6500" b="1" dirty="0"/>
          </a:p>
          <a:p>
            <a:pPr marL="0" indent="0">
              <a:buNone/>
            </a:pPr>
            <a:endParaRPr lang="lt-LT" sz="2400" dirty="0"/>
          </a:p>
        </p:txBody>
      </p:sp>
      <p:pic>
        <p:nvPicPr>
          <p:cNvPr id="6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249502" y="5000946"/>
            <a:ext cx="80182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t-LT" sz="2800" b="1" dirty="0"/>
              <a:t>I </a:t>
            </a:r>
            <a:r>
              <a:rPr lang="lt-LT" sz="2800" b="1" dirty="0" smtClean="0"/>
              <a:t>=</a:t>
            </a:r>
          </a:p>
          <a:p>
            <a:pPr algn="ctr"/>
            <a:r>
              <a:rPr lang="lt-LT" sz="2800" b="1" dirty="0" smtClean="0"/>
              <a:t>U</a:t>
            </a:r>
            <a:r>
              <a:rPr lang="lt-LT" sz="2800" b="1" baseline="-25000" dirty="0" smtClean="0"/>
              <a:t>2</a:t>
            </a:r>
            <a:r>
              <a:rPr lang="lt-LT" sz="2800" b="1" dirty="0" smtClean="0"/>
              <a:t> =</a:t>
            </a:r>
          </a:p>
          <a:p>
            <a:pPr algn="ctr"/>
            <a:endParaRPr lang="lt-LT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051325" y="5000946"/>
            <a:ext cx="122501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b="1" dirty="0" smtClean="0">
                <a:solidFill>
                  <a:srgbClr val="FF0000"/>
                </a:solidFill>
              </a:rPr>
              <a:t>0,83 A;</a:t>
            </a:r>
            <a:endParaRPr lang="lt-LT" sz="2800" b="1" dirty="0">
              <a:solidFill>
                <a:srgbClr val="FF0000"/>
              </a:solidFill>
            </a:endParaRPr>
          </a:p>
          <a:p>
            <a:r>
              <a:rPr lang="lt-LT" sz="2800" b="1" dirty="0" smtClean="0">
                <a:solidFill>
                  <a:srgbClr val="FF0000"/>
                </a:solidFill>
              </a:rPr>
              <a:t>1,66 V.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304800" y="2667000"/>
            <a:ext cx="5334000" cy="4081364"/>
            <a:chOff x="685800" y="2296264"/>
            <a:chExt cx="4156407" cy="3024000"/>
          </a:xfrm>
        </p:grpSpPr>
        <p:pic>
          <p:nvPicPr>
            <p:cNvPr id="7171" name="Picture 3" descr="C:\Users\lenovo\Desktop\Messenger\received_58781980471012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2296264"/>
              <a:ext cx="4156407" cy="3024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878317" y="3944404"/>
              <a:ext cx="8803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t-LT" dirty="0" smtClean="0"/>
                <a:t>U</a:t>
              </a:r>
              <a:r>
                <a:rPr lang="lt-LT" baseline="-25000" dirty="0" smtClean="0"/>
                <a:t>1</a:t>
              </a:r>
              <a:r>
                <a:rPr lang="lt-LT" dirty="0" smtClean="0"/>
                <a:t> = 5V</a:t>
              </a:r>
              <a:endParaRPr lang="lt-LT" dirty="0"/>
            </a:p>
          </p:txBody>
        </p:sp>
      </p:grpSp>
    </p:spTree>
    <p:extLst>
      <p:ext uri="{BB962C8B-B14F-4D97-AF65-F5344CB8AC3E}">
        <p14:creationId xmlns:p14="http://schemas.microsoft.com/office/powerpoint/2010/main" val="65185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04800" y="341586"/>
            <a:ext cx="2590800" cy="1143000"/>
          </a:xfrm>
        </p:spPr>
        <p:txBody>
          <a:bodyPr/>
          <a:lstStyle/>
          <a:p>
            <a:r>
              <a:rPr lang="lt-LT" b="1" dirty="0" smtClean="0"/>
              <a:t>4 užduotis</a:t>
            </a:r>
            <a:endParaRPr lang="lt-LT" b="1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2743200"/>
            <a:ext cx="4953000" cy="36259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tačiakampis 4"/>
          <p:cNvSpPr/>
          <p:nvPr/>
        </p:nvSpPr>
        <p:spPr>
          <a:xfrm>
            <a:off x="3429000" y="344214"/>
            <a:ext cx="5486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200" b="1" dirty="0" smtClean="0"/>
              <a:t>Kaip pasikeis elektros srovės stipris grandinėje reostato šliaužiklį pastūmus į tašką E?</a:t>
            </a:r>
            <a:endParaRPr lang="lt-LT" sz="3200" b="1" dirty="0"/>
          </a:p>
        </p:txBody>
      </p:sp>
      <p:sp>
        <p:nvSpPr>
          <p:cNvPr id="6" name="Stačiakampis 5"/>
          <p:cNvSpPr/>
          <p:nvPr/>
        </p:nvSpPr>
        <p:spPr>
          <a:xfrm>
            <a:off x="5410200" y="4800600"/>
            <a:ext cx="2438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b="1" dirty="0" smtClean="0">
                <a:solidFill>
                  <a:srgbClr val="FF0000"/>
                </a:solidFill>
              </a:rPr>
              <a:t>Elektros srovės stipris padidės.</a:t>
            </a:r>
            <a:endParaRPr lang="lt-LT" sz="2800" b="1" dirty="0">
              <a:solidFill>
                <a:srgbClr val="FF0000"/>
              </a:solidFill>
            </a:endParaRPr>
          </a:p>
        </p:txBody>
      </p:sp>
      <p:pic>
        <p:nvPicPr>
          <p:cNvPr id="7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205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09600" y="2895600"/>
            <a:ext cx="8229600" cy="1143000"/>
          </a:xfrm>
        </p:spPr>
        <p:txBody>
          <a:bodyPr>
            <a:noAutofit/>
          </a:bodyPr>
          <a:lstStyle/>
          <a:p>
            <a:r>
              <a:rPr lang="lt-LT" sz="6600" b="1" dirty="0" smtClean="0"/>
              <a:t>Pasiruošimas laboratoriniam darbui „ Lygiagrečiojo laidininkų jungimo tyrimas“</a:t>
            </a:r>
            <a:endParaRPr lang="lt-LT" sz="6600" b="1" dirty="0"/>
          </a:p>
        </p:txBody>
      </p:sp>
      <p:pic>
        <p:nvPicPr>
          <p:cNvPr id="3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1012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44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b="1" dirty="0" smtClean="0"/>
              <a:t>	Lygiagrečiuoju</a:t>
            </a:r>
            <a:r>
              <a:rPr lang="lt-LT" sz="2400" dirty="0"/>
              <a:t> vadinamas toks jungimas, kai visų laidininkų vieni galai sujungti viename taške, kiti galai – kitame. Tarp dviejų grandinės mazgų sudaromos atskiros šakos.</a:t>
            </a:r>
          </a:p>
          <a:p>
            <a:pPr marL="0" indent="0">
              <a:buNone/>
            </a:pPr>
            <a:endParaRPr lang="lt-LT" sz="24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Lygiagretusis laidininkų jungimas</a:t>
            </a:r>
            <a:endParaRPr lang="lt-LT" dirty="0"/>
          </a:p>
        </p:txBody>
      </p:sp>
      <p:grpSp>
        <p:nvGrpSpPr>
          <p:cNvPr id="5" name="Group 4"/>
          <p:cNvGrpSpPr/>
          <p:nvPr/>
        </p:nvGrpSpPr>
        <p:grpSpPr>
          <a:xfrm>
            <a:off x="1805744" y="3233612"/>
            <a:ext cx="5532511" cy="2666999"/>
            <a:chOff x="5601863" y="4237200"/>
            <a:chExt cx="2011773" cy="947631"/>
          </a:xfrm>
        </p:grpSpPr>
        <p:grpSp>
          <p:nvGrpSpPr>
            <p:cNvPr id="6" name="Group 5"/>
            <p:cNvGrpSpPr/>
            <p:nvPr/>
          </p:nvGrpSpPr>
          <p:grpSpPr>
            <a:xfrm>
              <a:off x="6405300" y="4237200"/>
              <a:ext cx="417738" cy="399231"/>
              <a:chOff x="1642800" y="4252200"/>
              <a:chExt cx="417738" cy="399231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1642800" y="4252200"/>
                <a:ext cx="417738" cy="3992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/>
              </a:p>
            </p:txBody>
          </p:sp>
          <p:cxnSp>
            <p:nvCxnSpPr>
              <p:cNvPr id="20" name="Straight Connector 19"/>
              <p:cNvCxnSpPr>
                <a:stCxn id="19" idx="1"/>
                <a:endCxn id="19" idx="5"/>
              </p:cNvCxnSpPr>
              <p:nvPr/>
            </p:nvCxnSpPr>
            <p:spPr>
              <a:xfrm>
                <a:off x="1703976" y="4310666"/>
                <a:ext cx="295385" cy="28229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>
                <a:stCxn id="19" idx="7"/>
                <a:endCxn id="19" idx="3"/>
              </p:cNvCxnSpPr>
              <p:nvPr/>
            </p:nvCxnSpPr>
            <p:spPr>
              <a:xfrm flipH="1">
                <a:off x="1703976" y="4310666"/>
                <a:ext cx="295385" cy="28229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" name="Straight Connector 6"/>
            <p:cNvCxnSpPr/>
            <p:nvPr/>
          </p:nvCxnSpPr>
          <p:spPr>
            <a:xfrm>
              <a:off x="6823037" y="4450200"/>
              <a:ext cx="39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6009300" y="4450200"/>
              <a:ext cx="39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6009300" y="4450200"/>
              <a:ext cx="0" cy="579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7217636" y="4455400"/>
              <a:ext cx="0" cy="579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6009300" y="5034400"/>
              <a:ext cx="39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/>
            <p:cNvGrpSpPr/>
            <p:nvPr/>
          </p:nvGrpSpPr>
          <p:grpSpPr>
            <a:xfrm>
              <a:off x="6405300" y="4785600"/>
              <a:ext cx="417738" cy="399231"/>
              <a:chOff x="1642800" y="4252200"/>
              <a:chExt cx="417738" cy="399231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1642800" y="4252200"/>
                <a:ext cx="417738" cy="3992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/>
              </a:p>
            </p:txBody>
          </p:sp>
          <p:cxnSp>
            <p:nvCxnSpPr>
              <p:cNvPr id="17" name="Straight Connector 16"/>
              <p:cNvCxnSpPr>
                <a:stCxn id="16" idx="1"/>
                <a:endCxn id="16" idx="5"/>
              </p:cNvCxnSpPr>
              <p:nvPr/>
            </p:nvCxnSpPr>
            <p:spPr>
              <a:xfrm>
                <a:off x="1703976" y="4310666"/>
                <a:ext cx="295385" cy="28229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>
                <a:stCxn id="16" idx="7"/>
                <a:endCxn id="16" idx="3"/>
              </p:cNvCxnSpPr>
              <p:nvPr/>
            </p:nvCxnSpPr>
            <p:spPr>
              <a:xfrm flipH="1">
                <a:off x="1703976" y="4310666"/>
                <a:ext cx="295385" cy="28229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" name="Straight Connector 12"/>
            <p:cNvCxnSpPr/>
            <p:nvPr/>
          </p:nvCxnSpPr>
          <p:spPr>
            <a:xfrm>
              <a:off x="6823038" y="5029200"/>
              <a:ext cx="39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601863" y="4732200"/>
              <a:ext cx="396000" cy="0"/>
            </a:xfrm>
            <a:prstGeom prst="line">
              <a:avLst/>
            </a:prstGeom>
            <a:ln w="19050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7217636" y="4732200"/>
              <a:ext cx="3960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640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/>
          <p:cNvGrpSpPr/>
          <p:nvPr/>
        </p:nvGrpSpPr>
        <p:grpSpPr>
          <a:xfrm>
            <a:off x="4343400" y="3733559"/>
            <a:ext cx="2819400" cy="3124441"/>
            <a:chOff x="4724400" y="3367323"/>
            <a:chExt cx="2819400" cy="3124441"/>
          </a:xfrm>
        </p:grpSpPr>
        <p:sp>
          <p:nvSpPr>
            <p:cNvPr id="7" name="Oval 6"/>
            <p:cNvSpPr/>
            <p:nvPr/>
          </p:nvSpPr>
          <p:spPr>
            <a:xfrm>
              <a:off x="6192400" y="3779230"/>
              <a:ext cx="396000" cy="396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cxnSp>
          <p:nvCxnSpPr>
            <p:cNvPr id="5" name="Straight Connector 4"/>
            <p:cNvCxnSpPr>
              <a:stCxn id="7" idx="6"/>
            </p:cNvCxnSpPr>
            <p:nvPr/>
          </p:nvCxnSpPr>
          <p:spPr>
            <a:xfrm>
              <a:off x="6588400" y="3977230"/>
              <a:ext cx="468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5724400" y="3977230"/>
              <a:ext cx="468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5958400" y="3977230"/>
              <a:ext cx="0" cy="457200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/>
          </p:nvSpPr>
          <p:spPr>
            <a:xfrm>
              <a:off x="6192400" y="4210260"/>
              <a:ext cx="396000" cy="396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5963200" y="4435790"/>
              <a:ext cx="23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6588400" y="4435790"/>
              <a:ext cx="23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22400" y="3977230"/>
              <a:ext cx="0" cy="457200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724400" y="3977230"/>
              <a:ext cx="0" cy="1008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7056400" y="3977230"/>
              <a:ext cx="0" cy="1008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741700" y="5000100"/>
              <a:ext cx="468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6588400" y="4975050"/>
              <a:ext cx="468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/>
          </p:nvSpPr>
          <p:spPr>
            <a:xfrm>
              <a:off x="6192400" y="4758660"/>
              <a:ext cx="396000" cy="396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5958400" y="4995600"/>
              <a:ext cx="0" cy="457200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/>
            <p:cNvSpPr/>
            <p:nvPr/>
          </p:nvSpPr>
          <p:spPr>
            <a:xfrm>
              <a:off x="6199700" y="5208080"/>
              <a:ext cx="396000" cy="396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5965700" y="5452800"/>
              <a:ext cx="23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6595700" y="5433610"/>
              <a:ext cx="23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6822400" y="4984260"/>
              <a:ext cx="0" cy="457200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30500" y="4953000"/>
              <a:ext cx="0" cy="1008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7056400" y="4975050"/>
              <a:ext cx="0" cy="972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/>
            <p:cNvSpPr/>
            <p:nvPr/>
          </p:nvSpPr>
          <p:spPr>
            <a:xfrm>
              <a:off x="6192400" y="5776200"/>
              <a:ext cx="396000" cy="396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5729200" y="5961000"/>
              <a:ext cx="468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6595700" y="5961000"/>
              <a:ext cx="468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5256400" y="4504090"/>
              <a:ext cx="468000" cy="0"/>
            </a:xfrm>
            <a:prstGeom prst="line">
              <a:avLst/>
            </a:prstGeom>
            <a:ln w="19050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7075800" y="4504090"/>
              <a:ext cx="4680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7" idx="1"/>
              <a:endCxn id="7" idx="5"/>
            </p:cNvCxnSpPr>
            <p:nvPr/>
          </p:nvCxnSpPr>
          <p:spPr>
            <a:xfrm>
              <a:off x="6250393" y="3837223"/>
              <a:ext cx="280014" cy="2800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7" idx="7"/>
              <a:endCxn id="7" idx="3"/>
            </p:cNvCxnSpPr>
            <p:nvPr/>
          </p:nvCxnSpPr>
          <p:spPr>
            <a:xfrm flipH="1">
              <a:off x="6250393" y="3837223"/>
              <a:ext cx="280014" cy="2800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1"/>
              <a:endCxn id="14" idx="4"/>
            </p:cNvCxnSpPr>
            <p:nvPr/>
          </p:nvCxnSpPr>
          <p:spPr>
            <a:xfrm>
              <a:off x="6250393" y="4268253"/>
              <a:ext cx="140007" cy="33800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4" idx="7"/>
              <a:endCxn id="14" idx="4"/>
            </p:cNvCxnSpPr>
            <p:nvPr/>
          </p:nvCxnSpPr>
          <p:spPr>
            <a:xfrm flipH="1">
              <a:off x="6390400" y="4268253"/>
              <a:ext cx="140007" cy="33800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24" idx="1"/>
              <a:endCxn id="24" idx="5"/>
            </p:cNvCxnSpPr>
            <p:nvPr/>
          </p:nvCxnSpPr>
          <p:spPr>
            <a:xfrm>
              <a:off x="6250393" y="4816653"/>
              <a:ext cx="280014" cy="2800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24" idx="7"/>
              <a:endCxn id="24" idx="3"/>
            </p:cNvCxnSpPr>
            <p:nvPr/>
          </p:nvCxnSpPr>
          <p:spPr>
            <a:xfrm flipH="1">
              <a:off x="6250393" y="4816653"/>
              <a:ext cx="280014" cy="2800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26" idx="1"/>
              <a:endCxn id="26" idx="4"/>
            </p:cNvCxnSpPr>
            <p:nvPr/>
          </p:nvCxnSpPr>
          <p:spPr>
            <a:xfrm>
              <a:off x="6257693" y="5266073"/>
              <a:ext cx="140007" cy="33800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26" idx="7"/>
              <a:endCxn id="26" idx="4"/>
            </p:cNvCxnSpPr>
            <p:nvPr/>
          </p:nvCxnSpPr>
          <p:spPr>
            <a:xfrm flipH="1">
              <a:off x="6397700" y="5266073"/>
              <a:ext cx="140007" cy="33800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35" idx="1"/>
              <a:endCxn id="35" idx="4"/>
            </p:cNvCxnSpPr>
            <p:nvPr/>
          </p:nvCxnSpPr>
          <p:spPr>
            <a:xfrm>
              <a:off x="6250393" y="5834193"/>
              <a:ext cx="140007" cy="33800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35" idx="7"/>
            </p:cNvCxnSpPr>
            <p:nvPr/>
          </p:nvCxnSpPr>
          <p:spPr>
            <a:xfrm flipH="1">
              <a:off x="6390400" y="5834193"/>
              <a:ext cx="140007" cy="33800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3" name="Group 62"/>
            <p:cNvGrpSpPr/>
            <p:nvPr/>
          </p:nvGrpSpPr>
          <p:grpSpPr>
            <a:xfrm>
              <a:off x="5616100" y="3886200"/>
              <a:ext cx="251300" cy="198000"/>
              <a:chOff x="5490400" y="3977230"/>
              <a:chExt cx="251300" cy="198000"/>
            </a:xfrm>
          </p:grpSpPr>
          <p:cxnSp>
            <p:nvCxnSpPr>
              <p:cNvPr id="60" name="Straight Connector 59"/>
              <p:cNvCxnSpPr/>
              <p:nvPr/>
            </p:nvCxnSpPr>
            <p:spPr>
              <a:xfrm flipV="1">
                <a:off x="5490400" y="3977230"/>
                <a:ext cx="0" cy="198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Arrow Connector 61"/>
              <p:cNvCxnSpPr/>
              <p:nvPr/>
            </p:nvCxnSpPr>
            <p:spPr>
              <a:xfrm>
                <a:off x="5490400" y="3977230"/>
                <a:ext cx="251300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 66"/>
            <p:cNvGrpSpPr/>
            <p:nvPr/>
          </p:nvGrpSpPr>
          <p:grpSpPr>
            <a:xfrm flipV="1">
              <a:off x="5616050" y="4953000"/>
              <a:ext cx="251300" cy="198000"/>
              <a:chOff x="5490400" y="3977230"/>
              <a:chExt cx="251300" cy="198000"/>
            </a:xfrm>
          </p:grpSpPr>
          <p:cxnSp>
            <p:nvCxnSpPr>
              <p:cNvPr id="68" name="Straight Connector 67"/>
              <p:cNvCxnSpPr/>
              <p:nvPr/>
            </p:nvCxnSpPr>
            <p:spPr>
              <a:xfrm flipV="1">
                <a:off x="5490400" y="3977230"/>
                <a:ext cx="0" cy="198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Arrow Connector 68"/>
              <p:cNvCxnSpPr/>
              <p:nvPr/>
            </p:nvCxnSpPr>
            <p:spPr>
              <a:xfrm>
                <a:off x="5490400" y="3977230"/>
                <a:ext cx="251300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TextBox 63"/>
            <p:cNvSpPr txBox="1"/>
            <p:nvPr/>
          </p:nvSpPr>
          <p:spPr>
            <a:xfrm>
              <a:off x="6200152" y="3367323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t-LT" dirty="0" smtClean="0"/>
                <a:t>R</a:t>
              </a:r>
              <a:r>
                <a:rPr lang="lt-LT" baseline="-25000" dirty="0" smtClean="0"/>
                <a:t>1</a:t>
              </a:r>
              <a:endParaRPr lang="lt-LT" baseline="-250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943600" y="4507468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t-LT" dirty="0" smtClean="0"/>
                <a:t>R</a:t>
              </a:r>
              <a:r>
                <a:rPr lang="lt-LT" baseline="-25000" dirty="0"/>
                <a:t>2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6507355" y="4389328"/>
              <a:ext cx="4106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t-LT" dirty="0"/>
                <a:t>U</a:t>
              </a:r>
              <a:r>
                <a:rPr lang="lt-LT" baseline="-25000" dirty="0" smtClean="0"/>
                <a:t>1</a:t>
              </a:r>
              <a:endParaRPr lang="lt-LT" baseline="-25000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6507355" y="5433610"/>
              <a:ext cx="4106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t-LT" dirty="0" smtClean="0"/>
                <a:t>U</a:t>
              </a:r>
              <a:r>
                <a:rPr lang="lt-LT" baseline="-25000" dirty="0"/>
                <a:t>2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205565" y="6122432"/>
              <a:ext cx="3321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t-LT" dirty="0" smtClean="0"/>
                <a:t>U</a:t>
              </a:r>
              <a:endParaRPr lang="lt-LT" baseline="-250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317878" y="3581400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t-LT" dirty="0" smtClean="0"/>
                <a:t>I</a:t>
              </a:r>
              <a:r>
                <a:rPr lang="lt-LT" baseline="-25000" dirty="0" smtClean="0"/>
                <a:t>1</a:t>
              </a:r>
              <a:endParaRPr lang="lt-LT" baseline="-250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317878" y="4964668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t-LT" dirty="0" smtClean="0"/>
                <a:t>I</a:t>
              </a:r>
              <a:r>
                <a:rPr lang="lt-LT" baseline="-25000" dirty="0"/>
                <a:t>2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724400" y="4343400"/>
              <a:ext cx="242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t-LT" dirty="0" smtClean="0"/>
                <a:t>I</a:t>
              </a:r>
              <a:endParaRPr lang="lt-LT" baseline="-25000" dirty="0"/>
            </a:p>
          </p:txBody>
        </p:sp>
        <p:cxnSp>
          <p:nvCxnSpPr>
            <p:cNvPr id="66" name="Straight Arrow Connector 65"/>
            <p:cNvCxnSpPr/>
            <p:nvPr/>
          </p:nvCxnSpPr>
          <p:spPr>
            <a:xfrm>
              <a:off x="4966774" y="4606260"/>
              <a:ext cx="28962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533401" y="608244"/>
                <a:ext cx="8001000" cy="60946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lt-LT" sz="2400" dirty="0"/>
                  <a:t>	Lygiagrečiai sujungtų grandinės dalių įtampa ir visos šakotinės grandinės įtampa yra vienoda:</a:t>
                </a:r>
                <a:br>
                  <a:rPr lang="lt-LT" sz="2400" dirty="0"/>
                </a:br>
                <a:r>
                  <a:rPr lang="lt-LT" sz="3200" b="1" i="1" dirty="0"/>
                  <a:t>U = U</a:t>
                </a:r>
                <a:r>
                  <a:rPr lang="lt-LT" sz="3200" b="1" i="1" baseline="-25000" dirty="0"/>
                  <a:t>1</a:t>
                </a:r>
                <a:r>
                  <a:rPr lang="lt-LT" sz="3200" b="1" i="1" dirty="0"/>
                  <a:t> = U</a:t>
                </a:r>
                <a:r>
                  <a:rPr lang="lt-LT" sz="3200" b="1" i="1" baseline="-25000" dirty="0"/>
                  <a:t>2.</a:t>
                </a:r>
                <a:r>
                  <a:rPr lang="lt-LT" sz="2400" b="1" i="1" baseline="-25000" dirty="0"/>
                  <a:t/>
                </a:r>
                <a:br>
                  <a:rPr lang="lt-LT" sz="2400" b="1" i="1" baseline="-25000" dirty="0"/>
                </a:br>
                <a:r>
                  <a:rPr lang="lt-LT" sz="2400" b="1" i="1" baseline="-25000" dirty="0" smtClean="0"/>
                  <a:t>	</a:t>
                </a:r>
                <a:r>
                  <a:rPr lang="lt-LT" sz="2400" dirty="0" smtClean="0"/>
                  <a:t>Srovės </a:t>
                </a:r>
                <a:r>
                  <a:rPr lang="lt-LT" sz="2400" dirty="0"/>
                  <a:t>stipris nešakotinėje grandinėje </a:t>
                </a:r>
                <a:r>
                  <a:rPr lang="lt-LT" sz="2400" i="1" dirty="0"/>
                  <a:t>I</a:t>
                </a:r>
                <a:r>
                  <a:rPr lang="lt-LT" sz="2400" dirty="0"/>
                  <a:t> yra lygus srovių </a:t>
                </a:r>
                <a:r>
                  <a:rPr lang="lt-LT" sz="2400" i="1" dirty="0"/>
                  <a:t> I</a:t>
                </a:r>
                <a:r>
                  <a:rPr lang="lt-LT" sz="2400" i="1" baseline="-25000" dirty="0"/>
                  <a:t>1</a:t>
                </a:r>
                <a:r>
                  <a:rPr lang="lt-LT" sz="2400" dirty="0"/>
                  <a:t> ir </a:t>
                </a:r>
                <a:r>
                  <a:rPr lang="lt-LT" sz="2400" i="1" dirty="0"/>
                  <a:t>I</a:t>
                </a:r>
                <a:r>
                  <a:rPr lang="lt-LT" sz="2400" i="1" baseline="-25000" dirty="0"/>
                  <a:t>2</a:t>
                </a:r>
                <a:r>
                  <a:rPr lang="lt-LT" sz="2400" dirty="0"/>
                  <a:t> stiprių šakotinėse dalyse sumai:</a:t>
                </a:r>
                <a:br>
                  <a:rPr lang="lt-LT" sz="2400" dirty="0"/>
                </a:br>
                <a:r>
                  <a:rPr lang="lt-LT" sz="3200" b="1" i="1" dirty="0"/>
                  <a:t>I = I</a:t>
                </a:r>
                <a:r>
                  <a:rPr lang="lt-LT" sz="3200" b="1" i="1" baseline="-25000" dirty="0"/>
                  <a:t>1</a:t>
                </a:r>
                <a:r>
                  <a:rPr lang="lt-LT" sz="3200" b="1" i="1" dirty="0"/>
                  <a:t> + I</a:t>
                </a:r>
                <a:r>
                  <a:rPr lang="lt-LT" sz="3200" b="1" i="1" baseline="-25000" dirty="0"/>
                  <a:t>2</a:t>
                </a:r>
                <a:r>
                  <a:rPr lang="lt-LT" sz="3200" b="1" i="1" dirty="0"/>
                  <a:t>.</a:t>
                </a:r>
                <a:r>
                  <a:rPr lang="lt-LT" sz="2400" b="1" i="1" dirty="0"/>
                  <a:t/>
                </a:r>
                <a:br>
                  <a:rPr lang="lt-LT" sz="2400" b="1" i="1" dirty="0"/>
                </a:br>
                <a:r>
                  <a:rPr lang="lt-LT" sz="2400" dirty="0"/>
                  <a:t>	Lygiagrečiai sujungtos grandinės laidumas yra lygus atskirų šakų laidumų sumai.</a:t>
                </a:r>
                <a:br>
                  <a:rPr lang="lt-LT" sz="2400" dirty="0"/>
                </a:br>
                <a14:m>
                  <m:oMath xmlns:m="http://schemas.openxmlformats.org/officeDocument/2006/math">
                    <m:f>
                      <m:fPr>
                        <m:ctrlPr>
                          <a:rPr lang="lt-LT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3200" b="1" i="1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lt-LT" sz="3200" b="1" i="1">
                            <a:latin typeface="Cambria Math"/>
                          </a:rPr>
                          <m:t>𝑹</m:t>
                        </m:r>
                      </m:den>
                    </m:f>
                    <m:r>
                      <a:rPr lang="lt-LT" sz="32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lt-LT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3200" b="1" i="1">
                            <a:latin typeface="Cambria Math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lt-LT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200" b="1" i="1">
                                <a:latin typeface="Cambria Math"/>
                              </a:rPr>
                              <m:t>𝑹</m:t>
                            </m:r>
                          </m:e>
                          <m:sub>
                            <m:r>
                              <a:rPr lang="lt-LT" sz="3200" b="1" i="1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den>
                    </m:f>
                    <m:r>
                      <a:rPr lang="lt-LT" sz="3200" b="1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lt-LT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3200" b="1" i="1">
                            <a:latin typeface="Cambria Math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lt-LT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200" b="1" i="1">
                                <a:latin typeface="Cambria Math"/>
                              </a:rPr>
                              <m:t>𝑹</m:t>
                            </m:r>
                          </m:e>
                          <m:sub>
                            <m:r>
                              <a:rPr lang="lt-LT" sz="3200" b="1" i="1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den>
                    </m:f>
                  </m:oMath>
                </a14:m>
                <a:r>
                  <a:rPr lang="lt-LT" sz="3200" i="1" dirty="0" smtClean="0"/>
                  <a:t>.</a:t>
                </a:r>
                <a:endParaRPr lang="en-GB" sz="3200" i="1" dirty="0" smtClean="0"/>
              </a:p>
              <a:p>
                <a:endParaRPr lang="en-GB" sz="3200" i="1" dirty="0"/>
              </a:p>
              <a:p>
                <a:r>
                  <a:rPr lang="en-GB" sz="2400" dirty="0" smtClean="0"/>
                  <a:t>J</a:t>
                </a:r>
                <a:r>
                  <a:rPr lang="lt-LT" sz="2400" dirty="0" smtClean="0"/>
                  <a:t>ei</a:t>
                </a:r>
                <a:r>
                  <a:rPr lang="en-GB" sz="2400" dirty="0" err="1" smtClean="0"/>
                  <a:t>gu</a:t>
                </a:r>
                <a:r>
                  <a:rPr lang="lt-LT" sz="2400" dirty="0" smtClean="0"/>
                  <a:t> </a:t>
                </a:r>
                <a:r>
                  <a:rPr lang="en-GB" sz="2400" dirty="0" err="1" smtClean="0"/>
                  <a:t>var</a:t>
                </a:r>
                <a:r>
                  <a:rPr lang="lt-LT" sz="2400" dirty="0"/>
                  <a:t>ž</a:t>
                </a:r>
                <a:r>
                  <a:rPr lang="en-GB" sz="2400" dirty="0" err="1" smtClean="0"/>
                  <a:t>os</a:t>
                </a:r>
                <a:r>
                  <a:rPr lang="lt-LT" sz="2400" dirty="0" smtClean="0"/>
                  <a:t> </a:t>
                </a:r>
                <a:r>
                  <a:rPr lang="en-GB" sz="2400" dirty="0" err="1" smtClean="0"/>
                  <a:t>vienodos</a:t>
                </a:r>
                <a:r>
                  <a:rPr lang="lt-LT" sz="2400" dirty="0" smtClean="0"/>
                  <a:t>:</a:t>
                </a:r>
              </a:p>
              <a:p>
                <a:r>
                  <a:rPr lang="lt-LT" sz="2800" b="1" i="1" dirty="0" smtClean="0"/>
                  <a:t>R </a:t>
                </a:r>
                <a:r>
                  <a:rPr lang="lt-LT" sz="2800" b="1" i="1" dirty="0"/>
                  <a:t>= </a:t>
                </a:r>
                <a:r>
                  <a:rPr lang="lt-LT" sz="2800" b="1" i="1" dirty="0" smtClean="0"/>
                  <a:t>R</a:t>
                </a:r>
                <a:r>
                  <a:rPr lang="lt-LT" sz="2800" b="1" i="1" baseline="-25000" dirty="0" smtClean="0"/>
                  <a:t>1</a:t>
                </a:r>
                <a:r>
                  <a:rPr lang="lt-LT" sz="2800" b="1" i="1" dirty="0" smtClean="0"/>
                  <a:t>/n</a:t>
                </a:r>
                <a:r>
                  <a:rPr lang="lt-LT" sz="2800" i="1" dirty="0" smtClean="0"/>
                  <a:t>.</a:t>
                </a:r>
                <a:r>
                  <a:rPr lang="lt-LT" sz="2800" b="1" i="1" dirty="0"/>
                  <a:t/>
                </a:r>
                <a:br>
                  <a:rPr lang="lt-LT" sz="2800" b="1" i="1" dirty="0"/>
                </a:br>
                <a:r>
                  <a:rPr lang="lt-LT" sz="2400" dirty="0"/>
                  <a:t/>
                </a:r>
                <a:br>
                  <a:rPr lang="lt-LT" sz="2400" dirty="0"/>
                </a:br>
                <a:endParaRPr lang="lt-LT" sz="2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1" y="608244"/>
                <a:ext cx="8001000" cy="6094617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982" t="-80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5" name="Picture 1" descr="C:\Users\Titas\Desktop\BackButton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306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38100"/>
            <a:ext cx="8229600" cy="1143000"/>
          </a:xfrm>
        </p:spPr>
        <p:txBody>
          <a:bodyPr/>
          <a:lstStyle/>
          <a:p>
            <a:r>
              <a:rPr lang="lt-LT" b="1" dirty="0" smtClean="0"/>
              <a:t>Laboratorinio darbo priemonės</a:t>
            </a:r>
            <a:endParaRPr lang="lt-LT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140262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1" descr="C:\Users\Titas\Desktop\BackButton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558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46350" y="891200"/>
                <a:ext cx="8229600" cy="5869600"/>
              </a:xfrm>
            </p:spPr>
            <p:txBody>
              <a:bodyPr>
                <a:normAutofit fontScale="55000" lnSpcReduction="20000"/>
              </a:bodyPr>
              <a:lstStyle/>
              <a:p>
                <a:pPr marL="0" indent="0">
                  <a:buNone/>
                </a:pPr>
                <a:r>
                  <a:rPr lang="lt-LT" sz="3800" dirty="0" smtClean="0"/>
                  <a:t>1.Sujunkite elektros grandinę pagal </a:t>
                </a:r>
              </a:p>
              <a:p>
                <a:pPr marL="0" indent="0">
                  <a:buNone/>
                </a:pPr>
                <a:r>
                  <a:rPr lang="lt-LT" sz="3800" dirty="0" smtClean="0"/>
                  <a:t>pavaizduotą schemą.</a:t>
                </a:r>
              </a:p>
              <a:p>
                <a:pPr marL="0" indent="0">
                  <a:buNone/>
                </a:pPr>
                <a:r>
                  <a:rPr lang="lt-LT" sz="3800" dirty="0" smtClean="0"/>
                  <a:t>2.Voltmetru išmatuokite įtampą </a:t>
                </a:r>
                <a:r>
                  <a:rPr lang="lt-LT" sz="3800" i="1" dirty="0" smtClean="0"/>
                  <a:t>U </a:t>
                </a:r>
                <a:r>
                  <a:rPr lang="lt-LT" sz="3800" dirty="0" smtClean="0"/>
                  <a:t>tarp </a:t>
                </a:r>
                <a:endParaRPr lang="lt-LT" sz="3800" dirty="0"/>
              </a:p>
              <a:p>
                <a:pPr marL="0" indent="0">
                  <a:buNone/>
                </a:pPr>
                <a:r>
                  <a:rPr lang="lt-LT" sz="3800" dirty="0"/>
                  <a:t>l</a:t>
                </a:r>
                <a:r>
                  <a:rPr lang="lt-LT" sz="3800" dirty="0" smtClean="0"/>
                  <a:t>ygiagrečiai sujungtų laidininkų galų.</a:t>
                </a:r>
              </a:p>
              <a:p>
                <a:pPr marL="0" indent="0">
                  <a:buNone/>
                </a:pPr>
                <a:r>
                  <a:rPr lang="lt-LT" sz="3800" dirty="0" smtClean="0"/>
                  <a:t>3. </a:t>
                </a:r>
                <a:r>
                  <a:rPr lang="lt-LT" sz="3800" dirty="0" err="1" smtClean="0"/>
                  <a:t>Ampermetrą</a:t>
                </a:r>
                <a:r>
                  <a:rPr lang="lt-LT" sz="3800" dirty="0" smtClean="0"/>
                  <a:t> įjungdami iš eilės į pagrindi-</a:t>
                </a:r>
              </a:p>
              <a:p>
                <a:pPr marL="0" indent="0">
                  <a:buNone/>
                </a:pPr>
                <a:r>
                  <a:rPr lang="lt-LT" sz="3800" dirty="0" err="1" smtClean="0"/>
                  <a:t>nę</a:t>
                </a:r>
                <a:r>
                  <a:rPr lang="lt-LT" sz="3800" dirty="0" smtClean="0"/>
                  <a:t> grandinę ir į lygiagrečiai sujungtas jos šakas, </a:t>
                </a:r>
              </a:p>
              <a:p>
                <a:pPr marL="0" indent="0">
                  <a:buNone/>
                </a:pPr>
                <a:r>
                  <a:rPr lang="lt-LT" sz="3800" dirty="0" smtClean="0"/>
                  <a:t>išmatuokite srovės stiprį I, I</a:t>
                </a:r>
                <a:r>
                  <a:rPr lang="lt-LT" sz="3800" baseline="-25000" dirty="0" smtClean="0"/>
                  <a:t>1</a:t>
                </a:r>
                <a:r>
                  <a:rPr lang="lt-LT" sz="3800" dirty="0" smtClean="0"/>
                  <a:t>, I</a:t>
                </a:r>
                <a:r>
                  <a:rPr lang="lt-LT" sz="3800" baseline="-25000" dirty="0" smtClean="0"/>
                  <a:t>2</a:t>
                </a:r>
                <a:r>
                  <a:rPr lang="lt-LT" sz="3800" dirty="0" smtClean="0"/>
                  <a:t> ir I</a:t>
                </a:r>
                <a:r>
                  <a:rPr lang="lt-LT" sz="3800" baseline="-25000" dirty="0" smtClean="0"/>
                  <a:t>3</a:t>
                </a:r>
                <a:r>
                  <a:rPr lang="lt-LT" sz="3800" dirty="0" smtClean="0"/>
                  <a:t>.</a:t>
                </a:r>
              </a:p>
              <a:p>
                <a:pPr marL="0" indent="0">
                  <a:buNone/>
                </a:pPr>
                <a:r>
                  <a:rPr lang="lt-LT" sz="3800" dirty="0" smtClean="0"/>
                  <a:t>4. Visus matavimo duomenis užsirašykite savo sąsiuvinyje.</a:t>
                </a:r>
              </a:p>
              <a:p>
                <a:pPr marL="0" indent="0">
                  <a:buNone/>
                </a:pPr>
                <a:r>
                  <a:rPr lang="lt-LT" sz="3800" dirty="0" smtClean="0"/>
                  <a:t>5. Remdamiesi jais, apskaičiuokite pilnutinę grandinės varžą </a:t>
                </a:r>
                <a:r>
                  <a:rPr lang="lt-LT" sz="3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lt-LT" sz="3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lt-LT" sz="3800" i="1">
                            <a:latin typeface="Cambria Math"/>
                          </a:rPr>
                          <m:t>𝑅</m:t>
                        </m:r>
                        <m:r>
                          <a:rPr lang="lt-LT" sz="3800" i="1">
                            <a:latin typeface="Cambria Math"/>
                          </a:rPr>
                          <m:t>= </m:t>
                        </m:r>
                        <m:f>
                          <m:fPr>
                            <m:ctrlPr>
                              <a:rPr lang="lt-LT" sz="3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lt-LT" sz="3800" i="1">
                                <a:latin typeface="Cambria Math"/>
                              </a:rPr>
                              <m:t>𝑈</m:t>
                            </m:r>
                          </m:num>
                          <m:den>
                            <m:r>
                              <a:rPr lang="lt-LT" sz="3800" i="1">
                                <a:latin typeface="Cambria Math"/>
                              </a:rPr>
                              <m:t>𝐼</m:t>
                            </m:r>
                          </m:den>
                        </m:f>
                      </m:e>
                    </m:d>
                  </m:oMath>
                </a14:m>
                <a:r>
                  <a:rPr lang="lt-LT" sz="3800" dirty="0" smtClean="0"/>
                  <a:t> ir kiekvieno iš lygiagrečiai sujungtų rezistorių varžą R</a:t>
                </a:r>
                <a:r>
                  <a:rPr lang="lt-LT" sz="3800" baseline="-25000" dirty="0" smtClean="0"/>
                  <a:t>1</a:t>
                </a:r>
                <a:r>
                  <a:rPr lang="lt-LT" sz="3800" dirty="0" smtClean="0"/>
                  <a:t>, R</a:t>
                </a:r>
                <a:r>
                  <a:rPr lang="lt-LT" sz="3800" baseline="-25000" dirty="0" smtClean="0"/>
                  <a:t>2</a:t>
                </a:r>
                <a:r>
                  <a:rPr lang="lt-LT" sz="3800" dirty="0" smtClean="0"/>
                  <a:t> ir R</a:t>
                </a:r>
                <a:r>
                  <a:rPr lang="lt-LT" sz="3800" baseline="-25000" dirty="0" smtClean="0"/>
                  <a:t>3</a:t>
                </a:r>
                <a:r>
                  <a:rPr lang="lt-LT" sz="3800" dirty="0" smtClean="0"/>
                  <a:t>.</a:t>
                </a:r>
              </a:p>
              <a:p>
                <a:pPr marL="0" indent="0">
                  <a:buNone/>
                </a:pPr>
                <a:r>
                  <a:rPr lang="lt-LT" sz="3800" dirty="0" smtClean="0"/>
                  <a:t>6.Patikrinkite, ar pasitvirtino išnagrinėti lygiagrečiojo laidininkų jungimo dėsningumai : </a:t>
                </a:r>
                <a:r>
                  <a:rPr lang="lt-LT" sz="3800" i="1" dirty="0"/>
                  <a:t>I = I</a:t>
                </a:r>
                <a:r>
                  <a:rPr lang="lt-LT" sz="3800" i="1" baseline="-25000" dirty="0"/>
                  <a:t>1</a:t>
                </a:r>
                <a:r>
                  <a:rPr lang="lt-LT" sz="3800" i="1" dirty="0"/>
                  <a:t> + </a:t>
                </a:r>
                <a:r>
                  <a:rPr lang="lt-LT" sz="3800" i="1" dirty="0" smtClean="0"/>
                  <a:t>I</a:t>
                </a:r>
                <a:r>
                  <a:rPr lang="lt-LT" sz="3800" i="1" baseline="-25000" dirty="0" smtClean="0"/>
                  <a:t>2</a:t>
                </a:r>
                <a:r>
                  <a:rPr lang="lt-LT" sz="3800" i="1" dirty="0" smtClean="0"/>
                  <a:t> + I</a:t>
                </a:r>
                <a:r>
                  <a:rPr lang="lt-LT" sz="3800" i="1" baseline="-25000" dirty="0" smtClean="0"/>
                  <a:t>3</a:t>
                </a:r>
                <a:r>
                  <a:rPr lang="lt-LT" sz="3800" i="1" dirty="0" smtClean="0"/>
                  <a:t>, </a:t>
                </a:r>
                <a:r>
                  <a:rPr lang="lt-LT" sz="3800" i="1" dirty="0"/>
                  <a:t>U = U</a:t>
                </a:r>
                <a:r>
                  <a:rPr lang="lt-LT" sz="3800" i="1" baseline="-25000" dirty="0"/>
                  <a:t>1</a:t>
                </a:r>
                <a:r>
                  <a:rPr lang="lt-LT" sz="3800" i="1" dirty="0"/>
                  <a:t> </a:t>
                </a:r>
                <a:r>
                  <a:rPr lang="lt-LT" sz="3800" i="1" dirty="0" smtClean="0"/>
                  <a:t>= U</a:t>
                </a:r>
                <a:r>
                  <a:rPr lang="lt-LT" sz="3800" i="1" baseline="-25000" dirty="0" smtClean="0"/>
                  <a:t>2</a:t>
                </a:r>
                <a:r>
                  <a:rPr lang="lt-LT" sz="3800" i="1" dirty="0" smtClean="0"/>
                  <a:t> = U</a:t>
                </a:r>
                <a:r>
                  <a:rPr lang="lt-LT" sz="3800" i="1" baseline="-25000" dirty="0" smtClean="0"/>
                  <a:t>3</a:t>
                </a:r>
                <a:r>
                  <a:rPr lang="lt-LT" sz="3800" i="1" dirty="0" smtClean="0"/>
                  <a:t>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lt-LT" sz="3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3800" b="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lt-LT" sz="3800" b="0" i="1">
                              <a:latin typeface="Cambria Math"/>
                            </a:rPr>
                            <m:t>𝑅</m:t>
                          </m:r>
                        </m:den>
                      </m:f>
                      <m:r>
                        <a:rPr lang="lt-LT" sz="3800" b="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lt-LT" sz="3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3800" b="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lt-LT" sz="3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lt-LT" sz="3800" b="0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lt-LT" sz="3800" b="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lt-LT" sz="3800" b="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lt-LT" sz="3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3800" b="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lt-LT" sz="3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lt-LT" sz="3800" b="0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lt-LT" sz="3800" b="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lt-LT" sz="3800" b="0" i="0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lt-LT" sz="3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3800" b="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lt-LT" sz="3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lt-LT" sz="3800" b="0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lt-LT" sz="38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lt-LT" sz="3800" b="0" i="1" dirty="0" smtClean="0"/>
              </a:p>
              <a:p>
                <a:pPr marL="0" indent="0">
                  <a:buNone/>
                </a:pPr>
                <a:r>
                  <a:rPr lang="lt-LT" sz="4500" dirty="0" smtClean="0">
                    <a:solidFill>
                      <a:srgbClr val="FF0000"/>
                    </a:solidFill>
                  </a:rPr>
                  <a:t>Priminimas</a:t>
                </a:r>
                <a:r>
                  <a:rPr lang="lt-LT" sz="4500" dirty="0">
                    <a:solidFill>
                      <a:srgbClr val="FF0000"/>
                    </a:solidFill>
                  </a:rPr>
                  <a:t>: nepamirštame pasiruošti namuose. </a:t>
                </a:r>
              </a:p>
              <a:p>
                <a:pPr marL="514350" indent="-514350">
                  <a:buAutoNum type="arabicPeriod" startAt="6"/>
                </a:pPr>
                <a:endParaRPr lang="lt-LT" dirty="0" smtClean="0">
                  <a:solidFill>
                    <a:srgbClr val="FF0000"/>
                  </a:solidFill>
                </a:endParaRPr>
              </a:p>
              <a:p>
                <a:pPr marL="514350" indent="-514350">
                  <a:buFont typeface="+mj-lt"/>
                  <a:buAutoNum type="arabicPeriod"/>
                </a:pPr>
                <a:endParaRPr lang="lt-L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6350" y="891200"/>
                <a:ext cx="8229600" cy="5869600"/>
              </a:xfrm>
              <a:blipFill rotWithShape="1">
                <a:blip r:embed="rId2" cstate="print"/>
                <a:stretch>
                  <a:fillRect l="-1185" t="-1558" r="-37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57512" y="-114300"/>
            <a:ext cx="8229600" cy="1143000"/>
          </a:xfrm>
        </p:spPr>
        <p:txBody>
          <a:bodyPr/>
          <a:lstStyle/>
          <a:p>
            <a:r>
              <a:rPr lang="lt-LT" dirty="0" smtClean="0"/>
              <a:t>Darbo eiga</a:t>
            </a:r>
            <a:endParaRPr lang="lt-LT" dirty="0"/>
          </a:p>
        </p:txBody>
      </p:sp>
      <p:pic>
        <p:nvPicPr>
          <p:cNvPr id="9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  <p:pic>
        <p:nvPicPr>
          <p:cNvPr id="6147" name="Picture 3" descr="C:\Users\lenovo\Desktop\Messenger\received_587819801376792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1" r="3455" b="7259"/>
          <a:stretch/>
        </p:blipFill>
        <p:spPr bwMode="auto">
          <a:xfrm>
            <a:off x="5620946" y="762000"/>
            <a:ext cx="3425854" cy="1973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aveikslėlis 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10400" y="5598813"/>
            <a:ext cx="1054699" cy="105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36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57199" y="838200"/>
            <a:ext cx="8229600" cy="1143000"/>
          </a:xfrm>
        </p:spPr>
        <p:txBody>
          <a:bodyPr>
            <a:normAutofit/>
          </a:bodyPr>
          <a:lstStyle/>
          <a:p>
            <a:r>
              <a:rPr lang="lt-LT" sz="6600" b="1" dirty="0" smtClean="0"/>
              <a:t>Pasitikrinimas</a:t>
            </a:r>
            <a:endParaRPr lang="lt-LT" sz="6600" b="1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79350" y="2133600"/>
            <a:ext cx="4185299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17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5685" y="-3425"/>
            <a:ext cx="2971800" cy="917825"/>
          </a:xfrm>
        </p:spPr>
        <p:txBody>
          <a:bodyPr/>
          <a:lstStyle/>
          <a:p>
            <a:r>
              <a:rPr lang="lt-LT" b="1" dirty="0" smtClean="0"/>
              <a:t>1 užduotis</a:t>
            </a:r>
            <a:endParaRPr lang="lt-LT" b="1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2536924"/>
            <a:ext cx="6067425" cy="3057525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5568398" y="228600"/>
            <a:ext cx="3352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b="1" dirty="0"/>
              <a:t>Koks lempučių jungimo būdas pavaizduotas iliustracijoje</a:t>
            </a:r>
            <a:r>
              <a:rPr lang="lt-LT" sz="3600" b="1" dirty="0" smtClean="0"/>
              <a:t>?</a:t>
            </a:r>
            <a:endParaRPr lang="lt-LT" sz="3600" b="1" dirty="0"/>
          </a:p>
        </p:txBody>
      </p:sp>
      <p:sp>
        <p:nvSpPr>
          <p:cNvPr id="7" name="Stačiakampis 6"/>
          <p:cNvSpPr/>
          <p:nvPr/>
        </p:nvSpPr>
        <p:spPr>
          <a:xfrm>
            <a:off x="5486400" y="5791200"/>
            <a:ext cx="35167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800" b="1" dirty="0" smtClean="0">
                <a:solidFill>
                  <a:srgbClr val="FF0000"/>
                </a:solidFill>
              </a:rPr>
              <a:t>Lygiagretusis jungimas</a:t>
            </a:r>
            <a:endParaRPr lang="lt-LT" sz="2800" b="1" dirty="0">
              <a:solidFill>
                <a:srgbClr val="FF0000"/>
              </a:solidFill>
            </a:endParaRPr>
          </a:p>
        </p:txBody>
      </p:sp>
      <p:sp>
        <p:nvSpPr>
          <p:cNvPr id="3" name="Stačiakampis 2"/>
          <p:cNvSpPr/>
          <p:nvPr/>
        </p:nvSpPr>
        <p:spPr>
          <a:xfrm>
            <a:off x="64070" y="6483379"/>
            <a:ext cx="29826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1400" dirty="0"/>
              <a:t>http://slideplayer.com/slide/6194051/</a:t>
            </a:r>
          </a:p>
        </p:txBody>
      </p:sp>
      <p:pic>
        <p:nvPicPr>
          <p:cNvPr id="8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745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-7706" y="0"/>
            <a:ext cx="2667000" cy="1143000"/>
          </a:xfrm>
        </p:spPr>
        <p:txBody>
          <a:bodyPr/>
          <a:lstStyle/>
          <a:p>
            <a:r>
              <a:rPr lang="lt-LT" b="1" dirty="0" smtClean="0"/>
              <a:t>2 užduotis</a:t>
            </a:r>
            <a:endParaRPr lang="lt-LT" b="1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5194" y="2895600"/>
            <a:ext cx="4648200" cy="2860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tačiakampis 5"/>
          <p:cNvSpPr/>
          <p:nvPr/>
        </p:nvSpPr>
        <p:spPr>
          <a:xfrm>
            <a:off x="2659294" y="1712"/>
            <a:ext cx="633230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b="1" dirty="0" smtClean="0"/>
              <a:t>Į elektros grandinę įjungtos trys vienodos lemputės, kurių varža po 3</a:t>
            </a:r>
            <a:r>
              <a:rPr lang="el-GR" sz="3200" b="1" dirty="0" smtClean="0"/>
              <a:t>Ω</a:t>
            </a:r>
            <a:r>
              <a:rPr lang="lt-LT" sz="3600" b="1" dirty="0" smtClean="0"/>
              <a:t>. Raskite bendrą lempučių varžą.</a:t>
            </a:r>
            <a:endParaRPr lang="lt-LT" sz="3600" b="1" dirty="0"/>
          </a:p>
        </p:txBody>
      </p:sp>
      <p:sp>
        <p:nvSpPr>
          <p:cNvPr id="7" name="Stačiakampis 6"/>
          <p:cNvSpPr/>
          <p:nvPr/>
        </p:nvSpPr>
        <p:spPr>
          <a:xfrm>
            <a:off x="5486400" y="5257800"/>
            <a:ext cx="3429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b="1" dirty="0" smtClean="0">
                <a:solidFill>
                  <a:srgbClr val="FF0000"/>
                </a:solidFill>
              </a:rPr>
              <a:t>R </a:t>
            </a:r>
            <a:r>
              <a:rPr lang="en-GB" sz="2800" b="1" dirty="0" smtClean="0">
                <a:solidFill>
                  <a:srgbClr val="FF0000"/>
                </a:solidFill>
              </a:rPr>
              <a:t>= R</a:t>
            </a:r>
            <a:r>
              <a:rPr lang="en-GB" sz="2400" b="1" dirty="0" smtClean="0">
                <a:solidFill>
                  <a:srgbClr val="FF0000"/>
                </a:solidFill>
              </a:rPr>
              <a:t>1</a:t>
            </a:r>
            <a:r>
              <a:rPr lang="en-GB" sz="2800" b="1" dirty="0" smtClean="0">
                <a:solidFill>
                  <a:srgbClr val="FF0000"/>
                </a:solidFill>
              </a:rPr>
              <a:t>/n</a:t>
            </a:r>
            <a:r>
              <a:rPr lang="lt-LT" sz="2800" b="1" dirty="0" smtClean="0">
                <a:solidFill>
                  <a:srgbClr val="FF0000"/>
                </a:solidFill>
              </a:rPr>
              <a:t> </a:t>
            </a:r>
            <a:r>
              <a:rPr lang="en-GB" sz="2800" b="1" dirty="0" smtClean="0">
                <a:solidFill>
                  <a:srgbClr val="FF0000"/>
                </a:solidFill>
              </a:rPr>
              <a:t>= 3/3</a:t>
            </a:r>
            <a:r>
              <a:rPr lang="lt-LT" sz="2800" b="1" dirty="0" smtClean="0">
                <a:solidFill>
                  <a:srgbClr val="FF0000"/>
                </a:solidFill>
              </a:rPr>
              <a:t> </a:t>
            </a:r>
            <a:r>
              <a:rPr lang="en-GB" sz="2800" b="1" dirty="0" smtClean="0">
                <a:solidFill>
                  <a:srgbClr val="FF0000"/>
                </a:solidFill>
              </a:rPr>
              <a:t>=</a:t>
            </a:r>
            <a:r>
              <a:rPr lang="lt-LT" sz="2800" b="1" dirty="0" smtClean="0">
                <a:solidFill>
                  <a:srgbClr val="FF0000"/>
                </a:solidFill>
              </a:rPr>
              <a:t> </a:t>
            </a:r>
            <a:r>
              <a:rPr lang="en-GB" sz="2800" b="1" dirty="0" smtClean="0">
                <a:solidFill>
                  <a:srgbClr val="FF0000"/>
                </a:solidFill>
              </a:rPr>
              <a:t>1</a:t>
            </a:r>
            <a:r>
              <a:rPr lang="el-GR" sz="2800" b="1" dirty="0" smtClean="0">
                <a:solidFill>
                  <a:srgbClr val="FF0000"/>
                </a:solidFill>
              </a:rPr>
              <a:t>Ω</a:t>
            </a:r>
            <a:endParaRPr lang="lt-LT" sz="2800" b="1" dirty="0">
              <a:solidFill>
                <a:srgbClr val="FF0000"/>
              </a:solidFill>
            </a:endParaRPr>
          </a:p>
        </p:txBody>
      </p:sp>
      <p:pic>
        <p:nvPicPr>
          <p:cNvPr id="8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477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2821" y="-152400"/>
            <a:ext cx="2514600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3 užduotis</a:t>
            </a:r>
            <a:endParaRPr lang="lt-LT" b="1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2578239"/>
            <a:ext cx="3404953" cy="3586068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1473470" y="5933474"/>
            <a:ext cx="10839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400" b="1" dirty="0" smtClean="0"/>
              <a:t>U</a:t>
            </a:r>
            <a:r>
              <a:rPr lang="en-GB" sz="2400" b="1" dirty="0" smtClean="0"/>
              <a:t> = </a:t>
            </a:r>
            <a:r>
              <a:rPr lang="lt-LT" sz="2400" b="1" dirty="0" smtClean="0"/>
              <a:t>3</a:t>
            </a:r>
            <a:r>
              <a:rPr lang="en-GB" sz="2400" b="1" dirty="0" smtClean="0"/>
              <a:t> V</a:t>
            </a:r>
            <a:endParaRPr lang="lt-LT" sz="2400" b="1" dirty="0"/>
          </a:p>
        </p:txBody>
      </p:sp>
      <p:sp>
        <p:nvSpPr>
          <p:cNvPr id="7" name="Stačiakampis 6"/>
          <p:cNvSpPr/>
          <p:nvPr/>
        </p:nvSpPr>
        <p:spPr>
          <a:xfrm>
            <a:off x="80772" y="631552"/>
            <a:ext cx="91348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200" b="1" dirty="0"/>
              <a:t>Į elektros grandinę įjungtos trys </a:t>
            </a:r>
            <a:r>
              <a:rPr lang="lt-LT" sz="3200" b="1" dirty="0" err="1" smtClean="0"/>
              <a:t>vienod</a:t>
            </a:r>
            <a:r>
              <a:rPr lang="en-GB" sz="3200" b="1" dirty="0" err="1" smtClean="0"/>
              <a:t>i</a:t>
            </a:r>
            <a:r>
              <a:rPr lang="lt-LT" sz="3200" b="1" dirty="0" smtClean="0"/>
              <a:t> </a:t>
            </a:r>
            <a:r>
              <a:rPr lang="en-GB" sz="3200" b="1" dirty="0" err="1" smtClean="0"/>
              <a:t>rezistoriai</a:t>
            </a:r>
            <a:r>
              <a:rPr lang="lt-LT" sz="3200" b="1" dirty="0" smtClean="0"/>
              <a:t>, </a:t>
            </a:r>
            <a:r>
              <a:rPr lang="lt-LT" sz="3200" b="1" dirty="0"/>
              <a:t>kurių </a:t>
            </a:r>
            <a:r>
              <a:rPr lang="lt-LT" sz="3200" b="1" dirty="0" err="1" smtClean="0"/>
              <a:t>varž</a:t>
            </a:r>
            <a:r>
              <a:rPr lang="en-GB" sz="3200" b="1" dirty="0" err="1" smtClean="0"/>
              <a:t>os</a:t>
            </a:r>
            <a:r>
              <a:rPr lang="lt-LT" sz="3200" b="1" dirty="0" smtClean="0"/>
              <a:t> </a:t>
            </a:r>
            <a:r>
              <a:rPr lang="lt-LT" sz="3200" b="1" dirty="0"/>
              <a:t>po 6</a:t>
            </a:r>
            <a:r>
              <a:rPr lang="el-GR" sz="2800" b="1" dirty="0" smtClean="0"/>
              <a:t>Ω</a:t>
            </a:r>
            <a:r>
              <a:rPr lang="el-GR" sz="3200" b="1" dirty="0" smtClean="0"/>
              <a:t>.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Koks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kiekvienu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i</a:t>
            </a:r>
            <a:r>
              <a:rPr lang="lt-LT" sz="3200" b="1" dirty="0" smtClean="0"/>
              <a:t>š</a:t>
            </a:r>
            <a:r>
              <a:rPr lang="en-GB" sz="3200" b="1" dirty="0" smtClean="0"/>
              <a:t> j</a:t>
            </a:r>
            <a:r>
              <a:rPr lang="lt-LT" sz="3200" b="1" dirty="0" smtClean="0"/>
              <a:t>ų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tekan</a:t>
            </a:r>
            <a:r>
              <a:rPr lang="lt-LT" sz="3200" b="1" dirty="0" smtClean="0"/>
              <a:t>č</a:t>
            </a:r>
            <a:r>
              <a:rPr lang="en-GB" sz="3200" b="1" dirty="0" err="1" smtClean="0"/>
              <a:t>ios</a:t>
            </a:r>
            <a:r>
              <a:rPr lang="lt-LT" sz="3200" b="1" dirty="0" smtClean="0"/>
              <a:t> elektros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srov</a:t>
            </a:r>
            <a:r>
              <a:rPr lang="lt-LT" sz="3200" b="1" dirty="0" smtClean="0"/>
              <a:t>ė</a:t>
            </a:r>
            <a:r>
              <a:rPr lang="en-GB" sz="3200" b="1" dirty="0" smtClean="0"/>
              <a:t>s </a:t>
            </a:r>
            <a:r>
              <a:rPr lang="en-GB" sz="3200" b="1" dirty="0" err="1" smtClean="0"/>
              <a:t>stipris</a:t>
            </a:r>
            <a:r>
              <a:rPr lang="en-GB" sz="3200" b="1" dirty="0" smtClean="0"/>
              <a:t>?</a:t>
            </a:r>
            <a:r>
              <a:rPr lang="lt-LT" sz="3200" b="1" dirty="0" smtClean="0"/>
              <a:t> Koks srovės stipris nešakotoje grandinės dalyje?</a:t>
            </a:r>
            <a:r>
              <a:rPr lang="el-GR" sz="3200" b="1" dirty="0" smtClean="0"/>
              <a:t> </a:t>
            </a:r>
            <a:endParaRPr lang="lt-LT" sz="3200" b="1" dirty="0"/>
          </a:p>
        </p:txBody>
      </p:sp>
      <p:sp>
        <p:nvSpPr>
          <p:cNvPr id="8" name="Stačiakampis 7"/>
          <p:cNvSpPr/>
          <p:nvPr/>
        </p:nvSpPr>
        <p:spPr>
          <a:xfrm>
            <a:off x="4648200" y="4371273"/>
            <a:ext cx="3124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b="1" dirty="0" smtClean="0">
                <a:solidFill>
                  <a:srgbClr val="FF0000"/>
                </a:solidFill>
              </a:rPr>
              <a:t>I</a:t>
            </a:r>
            <a:r>
              <a:rPr lang="lt-LT" sz="2400" b="1" baseline="-25000" dirty="0" smtClean="0">
                <a:solidFill>
                  <a:srgbClr val="FF0000"/>
                </a:solidFill>
              </a:rPr>
              <a:t>1</a:t>
            </a:r>
            <a:r>
              <a:rPr lang="lt-LT" sz="2800" b="1" dirty="0" smtClean="0">
                <a:solidFill>
                  <a:srgbClr val="FF0000"/>
                </a:solidFill>
              </a:rPr>
              <a:t> </a:t>
            </a:r>
            <a:r>
              <a:rPr lang="en-GB" sz="2800" b="1" dirty="0" smtClean="0">
                <a:solidFill>
                  <a:srgbClr val="FF0000"/>
                </a:solidFill>
              </a:rPr>
              <a:t>= I</a:t>
            </a:r>
            <a:r>
              <a:rPr lang="en-GB" sz="2400" b="1" baseline="-25000" dirty="0" smtClean="0">
                <a:solidFill>
                  <a:srgbClr val="FF0000"/>
                </a:solidFill>
              </a:rPr>
              <a:t>2</a:t>
            </a:r>
            <a:r>
              <a:rPr lang="en-GB" sz="2800" b="1" dirty="0" smtClean="0">
                <a:solidFill>
                  <a:srgbClr val="FF0000"/>
                </a:solidFill>
              </a:rPr>
              <a:t> = I</a:t>
            </a:r>
            <a:r>
              <a:rPr lang="en-GB" sz="2400" b="1" baseline="-25000" dirty="0" smtClean="0">
                <a:solidFill>
                  <a:srgbClr val="FF0000"/>
                </a:solidFill>
              </a:rPr>
              <a:t>3</a:t>
            </a:r>
            <a:r>
              <a:rPr lang="en-GB" sz="2800" b="1" dirty="0" smtClean="0">
                <a:solidFill>
                  <a:srgbClr val="FF0000"/>
                </a:solidFill>
              </a:rPr>
              <a:t> = 0,5A;</a:t>
            </a:r>
          </a:p>
          <a:p>
            <a:r>
              <a:rPr lang="en-GB" sz="2800" b="1" dirty="0" smtClean="0">
                <a:solidFill>
                  <a:srgbClr val="FF0000"/>
                </a:solidFill>
              </a:rPr>
              <a:t>I = 1,5A.</a:t>
            </a:r>
            <a:endParaRPr lang="lt-LT" sz="2800" b="1" dirty="0">
              <a:solidFill>
                <a:srgbClr val="FF0000"/>
              </a:solidFill>
            </a:endParaRPr>
          </a:p>
        </p:txBody>
      </p:sp>
      <p:pic>
        <p:nvPicPr>
          <p:cNvPr id="9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0481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-152400" y="-152400"/>
            <a:ext cx="3473321" cy="1143000"/>
          </a:xfrm>
        </p:spPr>
        <p:txBody>
          <a:bodyPr/>
          <a:lstStyle/>
          <a:p>
            <a:r>
              <a:rPr lang="en-US" b="1" dirty="0" smtClean="0"/>
              <a:t>4 u</a:t>
            </a:r>
            <a:r>
              <a:rPr lang="lt-LT" b="1" dirty="0" smtClean="0"/>
              <a:t>ž</a:t>
            </a:r>
            <a:r>
              <a:rPr lang="en-US" b="1" dirty="0" err="1" smtClean="0"/>
              <a:t>duotis</a:t>
            </a:r>
            <a:endParaRPr lang="lt-LT" b="1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2057400"/>
            <a:ext cx="4902201" cy="4676442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400180" y="704671"/>
            <a:ext cx="9067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b="1" dirty="0" smtClean="0"/>
              <a:t>Palyginkite į šią elektros grandinę įjungtų lempučių varžas.</a:t>
            </a:r>
            <a:endParaRPr lang="lt-LT" sz="3600" b="1" dirty="0"/>
          </a:p>
        </p:txBody>
      </p:sp>
      <p:sp>
        <p:nvSpPr>
          <p:cNvPr id="6" name="Stačiakampis 5"/>
          <p:cNvSpPr/>
          <p:nvPr/>
        </p:nvSpPr>
        <p:spPr>
          <a:xfrm>
            <a:off x="4648200" y="556260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sz="2800" b="1" dirty="0" smtClean="0">
                <a:solidFill>
                  <a:srgbClr val="FF0000"/>
                </a:solidFill>
              </a:rPr>
              <a:t>Lempučių varžos vienodos</a:t>
            </a:r>
            <a:endParaRPr lang="lt-LT" sz="2800" b="1" dirty="0">
              <a:solidFill>
                <a:srgbClr val="FF0000"/>
              </a:solidFill>
            </a:endParaRPr>
          </a:p>
        </p:txBody>
      </p:sp>
      <p:pic>
        <p:nvPicPr>
          <p:cNvPr id="7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1457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0" y="-152400"/>
            <a:ext cx="2590800" cy="1143000"/>
          </a:xfrm>
        </p:spPr>
        <p:txBody>
          <a:bodyPr/>
          <a:lstStyle/>
          <a:p>
            <a:r>
              <a:rPr lang="lt-LT" b="1" dirty="0"/>
              <a:t>5</a:t>
            </a:r>
            <a:r>
              <a:rPr lang="lt-LT" b="1" dirty="0" smtClean="0"/>
              <a:t> užduotis</a:t>
            </a:r>
            <a:endParaRPr lang="lt-LT" b="1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3124200"/>
            <a:ext cx="3216667" cy="3377500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256032" y="650495"/>
            <a:ext cx="8991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b="1" dirty="0" smtClean="0"/>
              <a:t>Įtampa tarp AB taškų yra 6 V. Pasinaudoję </a:t>
            </a:r>
            <a:r>
              <a:rPr lang="lt-LT" sz="2800" b="1" dirty="0"/>
              <a:t>elektrinės grandinės schema </a:t>
            </a:r>
            <a:r>
              <a:rPr lang="lt-LT" sz="2800" b="1" dirty="0" smtClean="0"/>
              <a:t>nustatykite, </a:t>
            </a:r>
            <a:r>
              <a:rPr lang="lt-LT" sz="2800" b="1" dirty="0"/>
              <a:t>kokio stiprio elektros srovė teka </a:t>
            </a:r>
            <a:r>
              <a:rPr lang="lt-LT" sz="2800" b="1" dirty="0" smtClean="0"/>
              <a:t>grandine, kokia  pirmojo ir antrojo </a:t>
            </a:r>
            <a:r>
              <a:rPr lang="lt-LT" sz="2800" b="1" dirty="0"/>
              <a:t>rezistoriaus </a:t>
            </a:r>
            <a:r>
              <a:rPr lang="lt-LT" sz="2800" b="1" dirty="0" smtClean="0"/>
              <a:t>įtampa</a:t>
            </a:r>
            <a:r>
              <a:rPr lang="lt-LT" sz="2800" b="1" dirty="0"/>
              <a:t>?</a:t>
            </a:r>
            <a:r>
              <a:rPr lang="lt-LT" sz="2800" b="1" dirty="0" smtClean="0"/>
              <a:t> Kaip pasiskirsto elektros srovė šakotoje grandinės dalyje</a:t>
            </a:r>
            <a:r>
              <a:rPr lang="en-GB" sz="2800" b="1" dirty="0" smtClean="0"/>
              <a:t>?</a:t>
            </a:r>
            <a:endParaRPr lang="lt-LT" sz="2800" b="1" dirty="0"/>
          </a:p>
        </p:txBody>
      </p:sp>
      <p:sp>
        <p:nvSpPr>
          <p:cNvPr id="6" name="Stačiakampis 5"/>
          <p:cNvSpPr/>
          <p:nvPr/>
        </p:nvSpPr>
        <p:spPr>
          <a:xfrm>
            <a:off x="5190161" y="3526849"/>
            <a:ext cx="1614545" cy="34470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</a:rPr>
              <a:t>R</a:t>
            </a:r>
            <a:r>
              <a:rPr lang="lt-LT" sz="2800" b="1" dirty="0" smtClean="0">
                <a:solidFill>
                  <a:srgbClr val="FF0000"/>
                </a:solidFill>
              </a:rPr>
              <a:t> </a:t>
            </a:r>
            <a:r>
              <a:rPr lang="en-GB" sz="2800" b="1" dirty="0" smtClean="0">
                <a:solidFill>
                  <a:srgbClr val="FF0000"/>
                </a:solidFill>
              </a:rPr>
              <a:t>=</a:t>
            </a:r>
            <a:r>
              <a:rPr lang="lt-LT" sz="2800" b="1" dirty="0" smtClean="0">
                <a:solidFill>
                  <a:srgbClr val="FF0000"/>
                </a:solidFill>
              </a:rPr>
              <a:t> </a:t>
            </a:r>
            <a:r>
              <a:rPr lang="en-GB" sz="2800" b="1" dirty="0" smtClean="0">
                <a:solidFill>
                  <a:srgbClr val="FF0000"/>
                </a:solidFill>
              </a:rPr>
              <a:t>1,</a:t>
            </a:r>
            <a:r>
              <a:rPr lang="lt-LT" sz="2800" b="1" dirty="0" smtClean="0">
                <a:solidFill>
                  <a:srgbClr val="FF0000"/>
                </a:solidFill>
              </a:rPr>
              <a:t>3</a:t>
            </a:r>
            <a:r>
              <a:rPr lang="en-GB" sz="2800" b="1" dirty="0" smtClean="0">
                <a:solidFill>
                  <a:srgbClr val="FF0000"/>
                </a:solidFill>
              </a:rPr>
              <a:t>3</a:t>
            </a:r>
            <a:r>
              <a:rPr lang="el-GR" sz="2800" b="1" dirty="0" smtClean="0">
                <a:solidFill>
                  <a:srgbClr val="FF0000"/>
                </a:solidFill>
              </a:rPr>
              <a:t>Ω</a:t>
            </a:r>
            <a:endParaRPr lang="en-GB" sz="2800" b="1" dirty="0" smtClean="0">
              <a:solidFill>
                <a:srgbClr val="FF0000"/>
              </a:solidFill>
            </a:endParaRPr>
          </a:p>
          <a:p>
            <a:r>
              <a:rPr lang="en-GB" sz="2800" b="1" dirty="0" smtClean="0">
                <a:solidFill>
                  <a:srgbClr val="FF0000"/>
                </a:solidFill>
              </a:rPr>
              <a:t>I</a:t>
            </a:r>
            <a:r>
              <a:rPr lang="lt-LT" sz="2800" b="1" dirty="0" smtClean="0">
                <a:solidFill>
                  <a:srgbClr val="FF0000"/>
                </a:solidFill>
              </a:rPr>
              <a:t> </a:t>
            </a:r>
            <a:r>
              <a:rPr lang="en-GB" sz="2800" b="1" dirty="0" smtClean="0">
                <a:solidFill>
                  <a:srgbClr val="FF0000"/>
                </a:solidFill>
              </a:rPr>
              <a:t>=</a:t>
            </a:r>
            <a:r>
              <a:rPr lang="lt-LT" sz="2800" b="1" dirty="0" smtClean="0">
                <a:solidFill>
                  <a:srgbClr val="FF0000"/>
                </a:solidFill>
              </a:rPr>
              <a:t> </a:t>
            </a:r>
            <a:r>
              <a:rPr lang="en-GB" sz="2800" b="1" dirty="0" smtClean="0">
                <a:solidFill>
                  <a:srgbClr val="FF0000"/>
                </a:solidFill>
              </a:rPr>
              <a:t>4,51 A</a:t>
            </a:r>
          </a:p>
          <a:p>
            <a:r>
              <a:rPr lang="en-GB" sz="2800" b="1" dirty="0" smtClean="0">
                <a:solidFill>
                  <a:srgbClr val="FF0000"/>
                </a:solidFill>
              </a:rPr>
              <a:t>U</a:t>
            </a:r>
            <a:r>
              <a:rPr lang="en-GB" sz="2400" b="1" baseline="-25000" dirty="0" smtClean="0">
                <a:solidFill>
                  <a:srgbClr val="FF0000"/>
                </a:solidFill>
              </a:rPr>
              <a:t>1</a:t>
            </a:r>
            <a:r>
              <a:rPr lang="lt-LT" sz="2400" b="1" baseline="-25000" dirty="0" smtClean="0">
                <a:solidFill>
                  <a:srgbClr val="FF0000"/>
                </a:solidFill>
              </a:rPr>
              <a:t> </a:t>
            </a:r>
            <a:r>
              <a:rPr lang="en-GB" sz="2800" b="1" dirty="0" smtClean="0">
                <a:solidFill>
                  <a:srgbClr val="FF0000"/>
                </a:solidFill>
              </a:rPr>
              <a:t>=</a:t>
            </a:r>
            <a:r>
              <a:rPr lang="lt-LT" sz="2800" b="1" dirty="0" smtClean="0">
                <a:solidFill>
                  <a:srgbClr val="FF0000"/>
                </a:solidFill>
              </a:rPr>
              <a:t> </a:t>
            </a:r>
            <a:r>
              <a:rPr lang="en-GB" sz="2800" b="1" dirty="0" smtClean="0">
                <a:solidFill>
                  <a:srgbClr val="FF0000"/>
                </a:solidFill>
              </a:rPr>
              <a:t>6V</a:t>
            </a:r>
          </a:p>
          <a:p>
            <a:r>
              <a:rPr lang="en-GB" sz="2800" b="1" dirty="0" smtClean="0">
                <a:solidFill>
                  <a:srgbClr val="FF0000"/>
                </a:solidFill>
              </a:rPr>
              <a:t>U</a:t>
            </a:r>
            <a:r>
              <a:rPr lang="en-GB" sz="2400" b="1" baseline="-25000" dirty="0" smtClean="0">
                <a:solidFill>
                  <a:srgbClr val="FF0000"/>
                </a:solidFill>
              </a:rPr>
              <a:t>2</a:t>
            </a:r>
            <a:r>
              <a:rPr lang="lt-LT" sz="2400" b="1" baseline="-25000" dirty="0" smtClean="0">
                <a:solidFill>
                  <a:srgbClr val="FF0000"/>
                </a:solidFill>
              </a:rPr>
              <a:t> </a:t>
            </a:r>
            <a:r>
              <a:rPr lang="en-GB" sz="2800" b="1" dirty="0" smtClean="0">
                <a:solidFill>
                  <a:srgbClr val="FF0000"/>
                </a:solidFill>
              </a:rPr>
              <a:t>=</a:t>
            </a:r>
            <a:r>
              <a:rPr lang="lt-LT" sz="2800" b="1" dirty="0" smtClean="0">
                <a:solidFill>
                  <a:srgbClr val="FF0000"/>
                </a:solidFill>
              </a:rPr>
              <a:t> </a:t>
            </a:r>
            <a:r>
              <a:rPr lang="en-GB" sz="2800" b="1" dirty="0" smtClean="0">
                <a:solidFill>
                  <a:srgbClr val="FF0000"/>
                </a:solidFill>
              </a:rPr>
              <a:t>6V</a:t>
            </a:r>
          </a:p>
          <a:p>
            <a:r>
              <a:rPr lang="en-GB" sz="2800" b="1" dirty="0" smtClean="0">
                <a:solidFill>
                  <a:srgbClr val="FF0000"/>
                </a:solidFill>
              </a:rPr>
              <a:t>I</a:t>
            </a:r>
            <a:r>
              <a:rPr lang="en-GB" sz="2400" b="1" baseline="-25000" dirty="0" smtClean="0">
                <a:solidFill>
                  <a:srgbClr val="FF0000"/>
                </a:solidFill>
              </a:rPr>
              <a:t>1</a:t>
            </a:r>
            <a:r>
              <a:rPr lang="lt-LT" sz="2400" b="1" baseline="-25000" dirty="0" smtClean="0">
                <a:solidFill>
                  <a:srgbClr val="FF0000"/>
                </a:solidFill>
              </a:rPr>
              <a:t> </a:t>
            </a:r>
            <a:r>
              <a:rPr lang="en-GB" sz="2800" b="1" dirty="0" smtClean="0">
                <a:solidFill>
                  <a:srgbClr val="FF0000"/>
                </a:solidFill>
              </a:rPr>
              <a:t>=</a:t>
            </a:r>
            <a:r>
              <a:rPr lang="lt-LT" sz="2800" b="1" dirty="0" smtClean="0">
                <a:solidFill>
                  <a:srgbClr val="FF0000"/>
                </a:solidFill>
              </a:rPr>
              <a:t> </a:t>
            </a:r>
            <a:r>
              <a:rPr lang="en-GB" sz="2800" b="1" dirty="0" smtClean="0">
                <a:solidFill>
                  <a:srgbClr val="FF0000"/>
                </a:solidFill>
              </a:rPr>
              <a:t>3A</a:t>
            </a:r>
          </a:p>
          <a:p>
            <a:r>
              <a:rPr lang="en-GB" sz="2800" b="1" dirty="0" smtClean="0">
                <a:solidFill>
                  <a:srgbClr val="FF0000"/>
                </a:solidFill>
              </a:rPr>
              <a:t>I</a:t>
            </a:r>
            <a:r>
              <a:rPr lang="en-GB" sz="2400" b="1" baseline="-25000" dirty="0" smtClean="0">
                <a:solidFill>
                  <a:srgbClr val="FF0000"/>
                </a:solidFill>
              </a:rPr>
              <a:t>2</a:t>
            </a:r>
            <a:r>
              <a:rPr lang="lt-LT" sz="2400" b="1" baseline="-25000" dirty="0" smtClean="0">
                <a:solidFill>
                  <a:srgbClr val="FF0000"/>
                </a:solidFill>
              </a:rPr>
              <a:t> </a:t>
            </a:r>
            <a:r>
              <a:rPr lang="en-GB" sz="2800" b="1" dirty="0" smtClean="0">
                <a:solidFill>
                  <a:srgbClr val="FF0000"/>
                </a:solidFill>
              </a:rPr>
              <a:t>=</a:t>
            </a:r>
            <a:r>
              <a:rPr lang="lt-LT" sz="2800" b="1" dirty="0" smtClean="0">
                <a:solidFill>
                  <a:srgbClr val="FF0000"/>
                </a:solidFill>
              </a:rPr>
              <a:t> </a:t>
            </a:r>
            <a:r>
              <a:rPr lang="en-GB" sz="2800" b="1" dirty="0" smtClean="0">
                <a:solidFill>
                  <a:srgbClr val="FF0000"/>
                </a:solidFill>
              </a:rPr>
              <a:t>1,51A</a:t>
            </a:r>
            <a:endParaRPr lang="en-GB" sz="2800" b="1" dirty="0">
              <a:solidFill>
                <a:srgbClr val="FF0000"/>
              </a:solidFill>
            </a:endParaRPr>
          </a:p>
          <a:p>
            <a:endParaRPr lang="en-GB" sz="1600" dirty="0" smtClean="0"/>
          </a:p>
          <a:p>
            <a:endParaRPr lang="en-GB" sz="1600" dirty="0" smtClean="0"/>
          </a:p>
          <a:p>
            <a:endParaRPr lang="lt-LT" dirty="0"/>
          </a:p>
        </p:txBody>
      </p:sp>
      <p:sp>
        <p:nvSpPr>
          <p:cNvPr id="7" name="Stačiakampis 6"/>
          <p:cNvSpPr/>
          <p:nvPr/>
        </p:nvSpPr>
        <p:spPr>
          <a:xfrm>
            <a:off x="533400" y="3837481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 smtClean="0"/>
              <a:t>A</a:t>
            </a:r>
            <a:endParaRPr lang="lt-LT" sz="2400" b="1" dirty="0"/>
          </a:p>
        </p:txBody>
      </p:sp>
      <p:sp>
        <p:nvSpPr>
          <p:cNvPr id="8" name="Stačiakampis 7"/>
          <p:cNvSpPr/>
          <p:nvPr/>
        </p:nvSpPr>
        <p:spPr>
          <a:xfrm>
            <a:off x="2583094" y="3894539"/>
            <a:ext cx="30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 smtClean="0"/>
              <a:t>B</a:t>
            </a:r>
            <a:endParaRPr lang="lt-LT" sz="2400" b="1" dirty="0"/>
          </a:p>
        </p:txBody>
      </p:sp>
      <p:sp>
        <p:nvSpPr>
          <p:cNvPr id="9" name="Stačiakampis 8"/>
          <p:cNvSpPr/>
          <p:nvPr/>
        </p:nvSpPr>
        <p:spPr>
          <a:xfrm>
            <a:off x="1932260" y="3244334"/>
            <a:ext cx="838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 smtClean="0"/>
              <a:t>= 2</a:t>
            </a:r>
            <a:r>
              <a:rPr lang="el-GR" b="1" dirty="0" smtClean="0"/>
              <a:t>Ω</a:t>
            </a:r>
            <a:endParaRPr lang="lt-LT" b="1" dirty="0"/>
          </a:p>
        </p:txBody>
      </p:sp>
      <p:sp>
        <p:nvSpPr>
          <p:cNvPr id="10" name="Stačiakampis 9"/>
          <p:cNvSpPr/>
          <p:nvPr/>
        </p:nvSpPr>
        <p:spPr>
          <a:xfrm>
            <a:off x="2039415" y="5050343"/>
            <a:ext cx="6751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/>
              <a:t>= </a:t>
            </a:r>
            <a:r>
              <a:rPr lang="en-GB" sz="2000" b="1" dirty="0" smtClean="0"/>
              <a:t>4</a:t>
            </a:r>
            <a:r>
              <a:rPr lang="el-GR" b="1" dirty="0" smtClean="0"/>
              <a:t>Ω</a:t>
            </a:r>
            <a:endParaRPr lang="el-GR" sz="2000" b="1" dirty="0"/>
          </a:p>
        </p:txBody>
      </p:sp>
      <p:pic>
        <p:nvPicPr>
          <p:cNvPr id="11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3728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600" y="2895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6600" b="1" dirty="0" smtClean="0"/>
              <a:t>Pasiruošimas laboratoriniam darbui „ Elektros lempute tekančios srovės galios ir darbo apskaičiavimas“</a:t>
            </a:r>
            <a:endParaRPr lang="lt-LT" sz="6600" b="1" dirty="0"/>
          </a:p>
        </p:txBody>
      </p:sp>
      <p:pic>
        <p:nvPicPr>
          <p:cNvPr id="6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450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0" y="0"/>
            <a:ext cx="8229600" cy="1143000"/>
          </a:xfrm>
        </p:spPr>
        <p:txBody>
          <a:bodyPr/>
          <a:lstStyle/>
          <a:p>
            <a:r>
              <a:rPr lang="lt-LT" b="1" dirty="0" smtClean="0"/>
              <a:t>Elektros srovės darbas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046800" cy="2438400"/>
          </a:xfrm>
        </p:spPr>
        <p:txBody>
          <a:bodyPr>
            <a:normAutofit fontScale="92500"/>
          </a:bodyPr>
          <a:lstStyle/>
          <a:p>
            <a:pPr marL="457200" lvl="1" indent="0">
              <a:buNone/>
            </a:pPr>
            <a:r>
              <a:rPr lang="lt-LT" sz="2400" dirty="0" smtClean="0"/>
              <a:t>	</a:t>
            </a:r>
            <a:r>
              <a:rPr lang="lt-LT" sz="3900" dirty="0" smtClean="0"/>
              <a:t>Kai </a:t>
            </a:r>
            <a:r>
              <a:rPr lang="lt-LT" sz="3900" dirty="0"/>
              <a:t>elektringosios dalelės laidininke </a:t>
            </a:r>
            <a:r>
              <a:rPr lang="lt-LT" sz="3900" dirty="0" smtClean="0"/>
              <a:t>juda kryptingai</a:t>
            </a:r>
            <a:r>
              <a:rPr lang="lt-LT" sz="3900" dirty="0"/>
              <a:t>, </a:t>
            </a:r>
            <a:r>
              <a:rPr lang="lt-LT" sz="3900" b="1" dirty="0"/>
              <a:t>elektrinis laukas atlieka darbą</a:t>
            </a:r>
            <a:r>
              <a:rPr lang="lt-LT" sz="3900" dirty="0"/>
              <a:t>. Jį įprasta vadinti </a:t>
            </a:r>
            <a:r>
              <a:rPr lang="lt-LT" sz="3900" dirty="0" smtClean="0"/>
              <a:t>elektros srovės </a:t>
            </a:r>
            <a:r>
              <a:rPr lang="lt-LT" sz="3900" dirty="0"/>
              <a:t>darbu</a:t>
            </a:r>
            <a:r>
              <a:rPr lang="lt-LT" sz="3900" dirty="0" smtClean="0"/>
              <a:t>. </a:t>
            </a:r>
            <a:endParaRPr lang="lt-LT" sz="3900" dirty="0"/>
          </a:p>
          <a:p>
            <a:pPr marL="457200" lvl="1" indent="0">
              <a:buNone/>
            </a:pPr>
            <a:r>
              <a:rPr lang="lt-LT" sz="3600" dirty="0" smtClean="0"/>
              <a:t>	</a:t>
            </a:r>
            <a:endParaRPr lang="lt-LT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7800" y="3352800"/>
                <a:ext cx="8763000" cy="2862322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t-LT" sz="4000" b="1" dirty="0" smtClean="0"/>
                  <a:t>Elektros srovės darbas = tos dalies įtampa </a:t>
                </a:r>
                <a14:m>
                  <m:oMath xmlns:m="http://schemas.openxmlformats.org/officeDocument/2006/math">
                    <m:r>
                      <a:rPr lang="lt-LT" sz="4000" b="1" i="1" smtClean="0">
                        <a:latin typeface="Cambria Math"/>
                        <a:ea typeface="Cambria Math"/>
                      </a:rPr>
                      <m:t>× </m:t>
                    </m:r>
                  </m:oMath>
                </a14:m>
                <a:r>
                  <a:rPr lang="lt-LT" sz="4000" b="1" dirty="0" smtClean="0"/>
                  <a:t>srovės stipris </a:t>
                </a:r>
                <a14:m>
                  <m:oMath xmlns:m="http://schemas.openxmlformats.org/officeDocument/2006/math">
                    <m:r>
                      <a:rPr lang="lt-LT" sz="4000" b="1" i="1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lt-LT" sz="4000" b="1" dirty="0" smtClean="0"/>
                  <a:t> jos tekėjimo laikas</a:t>
                </a:r>
              </a:p>
              <a:p>
                <a:pPr algn="ctr"/>
                <a:r>
                  <a:rPr lang="lt-LT" sz="6000" b="1" dirty="0" smtClean="0"/>
                  <a:t>A = U</a:t>
                </a:r>
                <a:r>
                  <a:rPr lang="en-US" sz="6000" b="1" dirty="0" smtClean="0"/>
                  <a:t>I</a:t>
                </a:r>
                <a:r>
                  <a:rPr lang="lt-LT" sz="6000" b="1" dirty="0" smtClean="0"/>
                  <a:t>t</a:t>
                </a:r>
                <a:r>
                  <a:rPr lang="en-US" sz="6000" b="1" dirty="0" smtClean="0"/>
                  <a:t> = Pt</a:t>
                </a:r>
                <a:endParaRPr lang="lt-LT" sz="6000" b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800" y="3352800"/>
                <a:ext cx="8763000" cy="2862322"/>
              </a:xfrm>
              <a:prstGeom prst="rect">
                <a:avLst/>
              </a:prstGeom>
              <a:blipFill rotWithShape="0">
                <a:blip r:embed="rId2" cstate="print"/>
                <a:stretch>
                  <a:fillRect t="-3602" r="-278" b="-13136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0114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urinio vietos rezervavimo ženklas 2"/>
          <p:cNvSpPr>
            <a:spLocks noGrp="1"/>
          </p:cNvSpPr>
          <p:nvPr>
            <p:ph idx="1"/>
          </p:nvPr>
        </p:nvSpPr>
        <p:spPr>
          <a:xfrm>
            <a:off x="436638" y="304800"/>
            <a:ext cx="8229600" cy="1904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2400" dirty="0" smtClean="0"/>
              <a:t>		</a:t>
            </a:r>
            <a:r>
              <a:rPr lang="lt-LT" sz="3600" dirty="0" smtClean="0"/>
              <a:t>Elektros srovės darbo matavimo vienetas yra </a:t>
            </a:r>
            <a:r>
              <a:rPr lang="lt-LT" sz="3600" b="1" i="1" dirty="0" smtClean="0"/>
              <a:t>džaulis</a:t>
            </a:r>
            <a:r>
              <a:rPr lang="lt-LT" sz="3600" dirty="0" smtClean="0"/>
              <a:t> ir jis žymimas </a:t>
            </a:r>
            <a:r>
              <a:rPr lang="lt-LT" sz="3600" b="1" i="1" dirty="0" smtClean="0"/>
              <a:t>J</a:t>
            </a:r>
            <a:r>
              <a:rPr lang="en-US" sz="3600" b="1" i="1" dirty="0" smtClean="0"/>
              <a:t> .</a:t>
            </a:r>
            <a:endParaRPr lang="lt-LT" sz="3600" b="1" i="1" dirty="0" smtClean="0"/>
          </a:p>
          <a:p>
            <a:pPr algn="ctr">
              <a:buNone/>
            </a:pPr>
            <a:r>
              <a:rPr lang="lt-LT" sz="3600" b="1" i="1" dirty="0" smtClean="0"/>
              <a:t>[A] = 1 </a:t>
            </a:r>
            <a:r>
              <a:rPr lang="en-US" sz="3600" b="1" i="1" dirty="0" smtClean="0"/>
              <a:t>J</a:t>
            </a:r>
            <a:endParaRPr lang="lt-LT" sz="3600" b="1" i="1" dirty="0" smtClean="0"/>
          </a:p>
          <a:p>
            <a:pPr>
              <a:buNone/>
            </a:pPr>
            <a:endParaRPr lang="lt-LT" sz="2400" i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318442"/>
              </p:ext>
            </p:extLst>
          </p:nvPr>
        </p:nvGraphicFramePr>
        <p:xfrm>
          <a:off x="0" y="2209801"/>
          <a:ext cx="8763000" cy="4599634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{93296810-A885-4BE3-A3E7-6D5BEEA58F35}</a:tableStyleId>
              </a:tblPr>
              <a:tblGrid>
                <a:gridCol w="3045435"/>
                <a:gridCol w="3049282"/>
                <a:gridCol w="2668283"/>
              </a:tblGrid>
              <a:tr h="1505846"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/>
                        <a:t>Pagrindinis</a:t>
                      </a:r>
                      <a:r>
                        <a:rPr lang="lt-LT" sz="3200" b="1" baseline="0" dirty="0" smtClean="0"/>
                        <a:t> matavimo vienetas</a:t>
                      </a:r>
                      <a:endParaRPr lang="lt-LT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/>
                        <a:t>Išvestiniai</a:t>
                      </a:r>
                      <a:r>
                        <a:rPr lang="lt-LT" sz="3200" b="1" baseline="0" dirty="0" smtClean="0"/>
                        <a:t> matavimo vienetai</a:t>
                      </a:r>
                      <a:endParaRPr lang="lt-LT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/>
                        <a:t>Pavadinimas</a:t>
                      </a:r>
                      <a:endParaRPr lang="lt-LT" sz="3200" b="1" dirty="0"/>
                    </a:p>
                  </a:txBody>
                  <a:tcPr anchor="ctr"/>
                </a:tc>
              </a:tr>
              <a:tr h="610704"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1000000 J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1 MJ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Megadžaulis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</a:tr>
              <a:tr h="602338"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1000 J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1 kJ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Kilodžaulis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</a:tr>
              <a:tr h="610704"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0,001 J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1 mJ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Milidžaulis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</a:tr>
              <a:tr h="610704"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0,000001</a:t>
                      </a:r>
                      <a:r>
                        <a:rPr lang="lt-LT" sz="3200" b="1" baseline="0" dirty="0" smtClean="0">
                          <a:effectLst/>
                        </a:rPr>
                        <a:t> J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3200" b="1" dirty="0" smtClean="0">
                          <a:effectLst/>
                        </a:rPr>
                        <a:t>1 µJ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3200" b="1" dirty="0" smtClean="0">
                          <a:effectLst/>
                        </a:rPr>
                        <a:t>Mikrodžaulis</a:t>
                      </a:r>
                    </a:p>
                  </a:txBody>
                  <a:tcPr/>
                </a:tc>
              </a:tr>
              <a:tr h="610704"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0,000000001 J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1 nJ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Nanodžaulis</a:t>
                      </a:r>
                      <a:endParaRPr lang="lt-LT" sz="3200" b="1" dirty="0">
                        <a:effectLst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840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4551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"/>
            <a:ext cx="8610600" cy="6760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400" b="1" dirty="0" smtClean="0"/>
              <a:t>	</a:t>
            </a:r>
            <a:r>
              <a:rPr lang="lt-LT" sz="2900" b="1" dirty="0" smtClean="0"/>
              <a:t>Džeimsas </a:t>
            </a:r>
            <a:r>
              <a:rPr lang="lt-LT" sz="2900" b="1" dirty="0"/>
              <a:t>Preskotas Džaulis</a:t>
            </a:r>
            <a:r>
              <a:rPr lang="lt-LT" sz="2900" dirty="0"/>
              <a:t> </a:t>
            </a:r>
            <a:r>
              <a:rPr lang="lt-LT" sz="2900" dirty="0" smtClean="0"/>
              <a:t>(1818</a:t>
            </a:r>
            <a:r>
              <a:rPr lang="lt-LT" sz="2900" dirty="0"/>
              <a:t> m. gruodžio 24 d. </a:t>
            </a:r>
            <a:r>
              <a:rPr lang="lt-LT" sz="2900" dirty="0" smtClean="0"/>
              <a:t>Solforde</a:t>
            </a:r>
            <a:r>
              <a:rPr lang="lt-LT" sz="2900" dirty="0"/>
              <a:t>, netoli Mančesterio – 1889 m.spalio 11 d.) – anglų fizikas, Londono karališkosios draugijos narys.</a:t>
            </a:r>
          </a:p>
          <a:p>
            <a:pPr marL="0" indent="0">
              <a:buNone/>
            </a:pPr>
            <a:r>
              <a:rPr lang="lt-LT" sz="2900" dirty="0" smtClean="0"/>
              <a:t>	</a:t>
            </a:r>
            <a:r>
              <a:rPr lang="en-US" sz="2900" dirty="0" smtClean="0"/>
              <a:t>D</a:t>
            </a:r>
            <a:r>
              <a:rPr lang="lt-LT" sz="2900" dirty="0" smtClean="0"/>
              <a:t>ž. P. </a:t>
            </a:r>
            <a:r>
              <a:rPr lang="lt-LT" sz="2900" dirty="0" err="1" smtClean="0"/>
              <a:t>Džaulis</a:t>
            </a:r>
            <a:r>
              <a:rPr lang="lt-LT" sz="2900" dirty="0" smtClean="0"/>
              <a:t> </a:t>
            </a:r>
            <a:r>
              <a:rPr lang="lt-LT" sz="2900" dirty="0"/>
              <a:t>studijavo šilumos kilmę ir nustatė jos ryšį su mechaniniu darbu. Tai padėjo sukurti energijos </a:t>
            </a:r>
            <a:r>
              <a:rPr lang="lt-LT" sz="2900" dirty="0" smtClean="0"/>
              <a:t>tvermės </a:t>
            </a:r>
            <a:r>
              <a:rPr lang="lt-LT" sz="2900" dirty="0"/>
              <a:t>dėsnį, iš kurio išsivystė pirmas termodinamikos dėsnis. Jo vardu pavadintas SI sistemos darbo vienetas – džaulis. Jis dirbo su lordu Kelvinu ir sukūrė temperatūros skalę, tyrė magnetizmo </a:t>
            </a:r>
            <a:r>
              <a:rPr lang="lt-LT" sz="2900" dirty="0" smtClean="0"/>
              <a:t>reiškinius </a:t>
            </a:r>
            <a:r>
              <a:rPr lang="lt-LT" sz="2900" dirty="0"/>
              <a:t>ir atrado ryšį </a:t>
            </a:r>
            <a:endParaRPr lang="lt-LT" sz="2900" dirty="0" smtClean="0"/>
          </a:p>
          <a:p>
            <a:pPr marL="0" indent="0">
              <a:buNone/>
            </a:pPr>
            <a:r>
              <a:rPr lang="lt-LT" sz="2900" dirty="0" smtClean="0"/>
              <a:t>tarp</a:t>
            </a:r>
            <a:r>
              <a:rPr lang="lt-LT" sz="2900" dirty="0"/>
              <a:t> </a:t>
            </a:r>
            <a:r>
              <a:rPr lang="lt-LT" sz="2900" dirty="0" smtClean="0"/>
              <a:t>srovės</a:t>
            </a:r>
            <a:r>
              <a:rPr lang="lt-LT" sz="2900" dirty="0"/>
              <a:t> tekėjimo per </a:t>
            </a:r>
            <a:r>
              <a:rPr lang="lt-LT" sz="2900" dirty="0" err="1" smtClean="0"/>
              <a:t>rezistorių</a:t>
            </a:r>
            <a:r>
              <a:rPr lang="lt-LT" sz="2900" dirty="0" smtClean="0"/>
              <a:t> ir</a:t>
            </a:r>
          </a:p>
          <a:p>
            <a:pPr marL="0" indent="0">
              <a:buNone/>
            </a:pPr>
            <a:r>
              <a:rPr lang="lt-LT" sz="2900" dirty="0" smtClean="0"/>
              <a:t> </a:t>
            </a:r>
            <a:r>
              <a:rPr lang="lt-LT" sz="2900" dirty="0"/>
              <a:t>išsiskyrusios </a:t>
            </a:r>
            <a:r>
              <a:rPr lang="lt-LT" sz="2900" dirty="0" smtClean="0"/>
              <a:t>šilumos </a:t>
            </a:r>
            <a:r>
              <a:rPr lang="lt-LT" sz="2900" dirty="0"/>
              <a:t>kiekio, dabar </a:t>
            </a:r>
            <a:endParaRPr lang="lt-LT" sz="2900" dirty="0" smtClean="0"/>
          </a:p>
          <a:p>
            <a:pPr marL="0" indent="0">
              <a:buNone/>
            </a:pPr>
            <a:r>
              <a:rPr lang="lt-LT" sz="2900" dirty="0" smtClean="0"/>
              <a:t>vadinamą</a:t>
            </a:r>
            <a:r>
              <a:rPr lang="lt-LT" sz="2900" dirty="0"/>
              <a:t> </a:t>
            </a:r>
            <a:r>
              <a:rPr lang="lt-LT" sz="2900" dirty="0" err="1" smtClean="0"/>
              <a:t>Džaulio</a:t>
            </a:r>
            <a:r>
              <a:rPr lang="lt-LT" sz="2900" dirty="0" smtClean="0"/>
              <a:t> </a:t>
            </a:r>
            <a:r>
              <a:rPr lang="lt-LT" sz="2900" dirty="0"/>
              <a:t>dėsniu.</a:t>
            </a:r>
          </a:p>
          <a:p>
            <a:pPr marL="0" indent="0">
              <a:buNone/>
            </a:pPr>
            <a:endParaRPr lang="lt-LT" sz="2400" dirty="0"/>
          </a:p>
        </p:txBody>
      </p:sp>
      <p:pic>
        <p:nvPicPr>
          <p:cNvPr id="5122" name="Picture 2" descr="James Prescott Jou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100" y="3792634"/>
            <a:ext cx="2351700" cy="296816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705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"/>
            <a:ext cx="8839200" cy="152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b="1" dirty="0" smtClean="0"/>
              <a:t>	</a:t>
            </a:r>
            <a:r>
              <a:rPr lang="pt-BR" sz="3600" b="1" dirty="0" smtClean="0"/>
              <a:t>Elektros </a:t>
            </a:r>
            <a:r>
              <a:rPr lang="pt-BR" sz="3600" b="1" dirty="0"/>
              <a:t>skaitiklis</a:t>
            </a:r>
            <a:r>
              <a:rPr lang="pt-BR" sz="2800" dirty="0"/>
              <a:t> – </a:t>
            </a:r>
            <a:r>
              <a:rPr lang="pt-BR" sz="2800" dirty="0" smtClean="0"/>
              <a:t>elektros</a:t>
            </a:r>
            <a:r>
              <a:rPr lang="lt-LT" sz="2800" dirty="0"/>
              <a:t> </a:t>
            </a:r>
            <a:r>
              <a:rPr lang="pt-BR" sz="2800" dirty="0" smtClean="0"/>
              <a:t>energijos</a:t>
            </a:r>
            <a:r>
              <a:rPr lang="pt-BR" sz="2800" dirty="0"/>
              <a:t> apskaitos prietaisas</a:t>
            </a:r>
            <a:r>
              <a:rPr lang="pt-BR" sz="2800" dirty="0" smtClean="0"/>
              <a:t>.</a:t>
            </a:r>
            <a:r>
              <a:rPr lang="lt-LT" sz="2800" dirty="0" smtClean="0"/>
              <a:t> Jame sumontuotas ampermetras, voltmetras ir laikrodis. Elektros skaitiklis yra kiekviename bute ar name.</a:t>
            </a:r>
            <a:endParaRPr lang="lt-LT" sz="2800" dirty="0"/>
          </a:p>
        </p:txBody>
      </p:sp>
      <p:pic>
        <p:nvPicPr>
          <p:cNvPr id="8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10600" y="6248400"/>
            <a:ext cx="360000" cy="360000"/>
          </a:xfrm>
          <a:prstGeom prst="rect">
            <a:avLst/>
          </a:prstGeom>
          <a:noFill/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09800" y="1581558"/>
            <a:ext cx="5029200" cy="49230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tačiakampis 5"/>
          <p:cNvSpPr/>
          <p:nvPr/>
        </p:nvSpPr>
        <p:spPr>
          <a:xfrm>
            <a:off x="12700" y="6542700"/>
            <a:ext cx="90341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400" dirty="0"/>
              <a:t>http://www.ebay.com/itm/GE-ELECTRIC-WATTHOUR-METER-KWH-TYPE-I70S-I-70S-EZ-READ-240V-200A-/190729189781</a:t>
            </a:r>
          </a:p>
        </p:txBody>
      </p:sp>
    </p:spTree>
    <p:extLst>
      <p:ext uri="{BB962C8B-B14F-4D97-AF65-F5344CB8AC3E}">
        <p14:creationId xmlns:p14="http://schemas.microsoft.com/office/powerpoint/2010/main" val="418097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10058400" cy="2209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b="1" dirty="0" smtClean="0"/>
              <a:t>	</a:t>
            </a:r>
            <a:r>
              <a:rPr lang="lt-LT" b="1" dirty="0" smtClean="0"/>
              <a:t>Elektros </a:t>
            </a:r>
            <a:r>
              <a:rPr lang="lt-LT" b="1" dirty="0"/>
              <a:t>srovės galia</a:t>
            </a:r>
            <a:r>
              <a:rPr lang="lt-LT" dirty="0"/>
              <a:t> </a:t>
            </a:r>
            <a:r>
              <a:rPr lang="lt-LT" dirty="0" smtClean="0"/>
              <a:t>– elektros srovės arba</a:t>
            </a:r>
            <a:r>
              <a:rPr lang="lt-LT" dirty="0"/>
              <a:t> </a:t>
            </a:r>
            <a:r>
              <a:rPr lang="lt-LT" dirty="0" smtClean="0"/>
              <a:t> </a:t>
            </a:r>
          </a:p>
          <a:p>
            <a:pPr marL="0" indent="0">
              <a:buNone/>
            </a:pPr>
            <a:r>
              <a:rPr lang="lt-LT" dirty="0" smtClean="0"/>
              <a:t>atliktas </a:t>
            </a:r>
            <a:r>
              <a:rPr lang="lt-LT" dirty="0"/>
              <a:t>per tam tikrą laiko vienetą arba įtampos ir 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srovės </a:t>
            </a:r>
            <a:r>
              <a:rPr lang="lt-LT" dirty="0"/>
              <a:t>stiprio sandauga.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19700" y="2580382"/>
                <a:ext cx="8534400" cy="1521186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t-LT" sz="3200" b="1" dirty="0" smtClean="0"/>
                  <a:t>Elektros srovės galia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32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3200" b="1" i="0" smtClean="0">
                            <a:latin typeface="Cambria Math"/>
                          </a:rPr>
                          <m:t>𝐄𝐥𝐞𝐤𝐭𝐫𝐨𝐬</m:t>
                        </m:r>
                        <m:r>
                          <a:rPr lang="lt-LT" sz="3200" b="1" i="0" smtClean="0">
                            <a:latin typeface="Cambria Math"/>
                          </a:rPr>
                          <m:t> </m:t>
                        </m:r>
                        <m:r>
                          <a:rPr lang="lt-LT" sz="3200" b="1" i="0" smtClean="0">
                            <a:latin typeface="Cambria Math"/>
                          </a:rPr>
                          <m:t>𝐬𝐫𝐨𝐯</m:t>
                        </m:r>
                        <m:r>
                          <a:rPr lang="lt-LT" sz="3200" b="1" i="0" smtClean="0">
                            <a:latin typeface="Cambria Math"/>
                          </a:rPr>
                          <m:t>ė</m:t>
                        </m:r>
                        <m:r>
                          <a:rPr lang="lt-LT" sz="3200" b="1" i="0" smtClean="0">
                            <a:latin typeface="Cambria Math"/>
                          </a:rPr>
                          <m:t>𝐬</m:t>
                        </m:r>
                        <m:r>
                          <a:rPr lang="lt-LT" sz="3200" b="1" i="0" smtClean="0">
                            <a:latin typeface="Cambria Math"/>
                          </a:rPr>
                          <m:t> </m:t>
                        </m:r>
                        <m:r>
                          <a:rPr lang="lt-LT" sz="3200" b="1" i="0" smtClean="0">
                            <a:latin typeface="Cambria Math"/>
                          </a:rPr>
                          <m:t>𝐝𝐚𝐫𝐛𝐚𝐬</m:t>
                        </m:r>
                        <m:r>
                          <a:rPr lang="lt-LT" sz="3200" b="1" i="0" smtClean="0"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lt-LT" sz="3200" b="1" i="0" smtClean="0">
                            <a:latin typeface="Cambria Math"/>
                          </a:rPr>
                          <m:t>𝐥𝐚𝐢𝐤𝐚𝐬</m:t>
                        </m:r>
                      </m:den>
                    </m:f>
                  </m:oMath>
                </a14:m>
                <a:endParaRPr lang="lt-LT" sz="3200" b="1" dirty="0" smtClean="0"/>
              </a:p>
              <a:p>
                <a:pPr algn="ctr"/>
                <a:r>
                  <a:rPr lang="lt-LT" sz="3200" b="1" dirty="0" smtClean="0"/>
                  <a:t>P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32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3200" b="1" i="0" smtClean="0">
                            <a:latin typeface="Cambria Math"/>
                          </a:rPr>
                          <m:t>𝐀</m:t>
                        </m:r>
                      </m:num>
                      <m:den>
                        <m:r>
                          <a:rPr lang="lt-LT" sz="3200" b="1" i="0" smtClean="0">
                            <a:latin typeface="Cambria Math"/>
                          </a:rPr>
                          <m:t>𝐭</m:t>
                        </m:r>
                      </m:den>
                    </m:f>
                  </m:oMath>
                </a14:m>
                <a:endParaRPr lang="lt-LT" sz="3200" b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700" y="2580382"/>
                <a:ext cx="8534400" cy="1521186"/>
              </a:xfrm>
              <a:prstGeom prst="rect">
                <a:avLst/>
              </a:prstGeom>
              <a:blipFill rotWithShape="0">
                <a:blip r:embed="rId2" cstate="print"/>
                <a:stretch>
                  <a:fillRect b="-560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94300" y="5105400"/>
                <a:ext cx="8458200" cy="1077218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t-LT" sz="3200" b="1" dirty="0" smtClean="0"/>
                  <a:t>Elektros srovės galia = Įtampa </a:t>
                </a:r>
                <a14:m>
                  <m:oMath xmlns:m="http://schemas.openxmlformats.org/officeDocument/2006/math">
                    <m:r>
                      <a:rPr lang="lt-LT" sz="3200" b="1" i="1" smtClean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lt-LT" sz="3200" b="1" dirty="0" smtClean="0"/>
                  <a:t> srovės stipris</a:t>
                </a:r>
              </a:p>
              <a:p>
                <a:pPr algn="ctr"/>
                <a:r>
                  <a:rPr lang="lt-LT" sz="3200" b="1" dirty="0" smtClean="0"/>
                  <a:t>P = U </a:t>
                </a:r>
                <a14:m>
                  <m:oMath xmlns:m="http://schemas.openxmlformats.org/officeDocument/2006/math">
                    <m:r>
                      <a:rPr lang="lt-LT" sz="3200" b="1" i="1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lt-LT" sz="3200" b="1" dirty="0" smtClean="0"/>
                  <a:t> I</a:t>
                </a:r>
                <a:endParaRPr lang="lt-LT" sz="32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00" y="5105400"/>
                <a:ext cx="8458200" cy="1077218"/>
              </a:xfrm>
              <a:prstGeom prst="rect">
                <a:avLst/>
              </a:prstGeom>
              <a:blipFill rotWithShape="0">
                <a:blip r:embed="rId3" cstate="print"/>
                <a:stretch>
                  <a:fillRect t="-6818" b="-1818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1" descr="C:\Users\Titas\Desktop\BackButton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721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0"/>
            <a:ext cx="9144000" cy="1905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2400" dirty="0" smtClean="0"/>
              <a:t>		</a:t>
            </a:r>
            <a:r>
              <a:rPr lang="lt-LT" sz="3600" dirty="0" smtClean="0"/>
              <a:t>Elektros srovės galios matavimo vienetas yra </a:t>
            </a:r>
            <a:r>
              <a:rPr lang="lt-LT" sz="3600" b="1" i="1" dirty="0" smtClean="0"/>
              <a:t>vatas</a:t>
            </a:r>
            <a:r>
              <a:rPr lang="lt-LT" sz="3600" dirty="0" smtClean="0"/>
              <a:t> ir jis žymimas </a:t>
            </a:r>
            <a:r>
              <a:rPr lang="lt-LT" sz="3600" b="1" i="1" dirty="0" smtClean="0"/>
              <a:t>W</a:t>
            </a:r>
            <a:r>
              <a:rPr lang="lt-LT" sz="3600" i="1" dirty="0" smtClean="0"/>
              <a:t>.</a:t>
            </a:r>
          </a:p>
          <a:p>
            <a:pPr algn="ctr">
              <a:buNone/>
            </a:pPr>
            <a:r>
              <a:rPr lang="lt-LT" sz="3600" b="1" i="1" dirty="0" smtClean="0"/>
              <a:t>[P] = 1 </a:t>
            </a:r>
            <a:r>
              <a:rPr lang="lt-LT" sz="3600" b="1" i="1" dirty="0"/>
              <a:t>W</a:t>
            </a:r>
            <a:endParaRPr lang="lt-LT" sz="3600" b="1" i="1" dirty="0" smtClean="0"/>
          </a:p>
          <a:p>
            <a:pPr>
              <a:buNone/>
            </a:pPr>
            <a:endParaRPr lang="lt-LT" sz="3600" i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609144"/>
              </p:ext>
            </p:extLst>
          </p:nvPr>
        </p:nvGraphicFramePr>
        <p:xfrm>
          <a:off x="-3" y="1904999"/>
          <a:ext cx="8686804" cy="505150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{93296810-A885-4BE3-A3E7-6D5BEEA58F35}</a:tableStyleId>
              </a:tblPr>
              <a:tblGrid>
                <a:gridCol w="2893164"/>
                <a:gridCol w="2896820"/>
                <a:gridCol w="2896820"/>
              </a:tblGrid>
              <a:tr h="1638860">
                <a:tc>
                  <a:txBody>
                    <a:bodyPr/>
                    <a:lstStyle/>
                    <a:p>
                      <a:pPr algn="ctr"/>
                      <a:r>
                        <a:rPr lang="lt-LT" sz="3600" dirty="0" smtClean="0"/>
                        <a:t>Pagrindinis</a:t>
                      </a:r>
                      <a:r>
                        <a:rPr lang="lt-LT" sz="3600" baseline="0" dirty="0" smtClean="0"/>
                        <a:t> matavimo vienetas</a:t>
                      </a:r>
                      <a:endParaRPr lang="lt-LT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dirty="0" smtClean="0"/>
                        <a:t>Išvestiniai</a:t>
                      </a:r>
                      <a:r>
                        <a:rPr lang="lt-LT" sz="3600" baseline="0" dirty="0" smtClean="0"/>
                        <a:t> matavimo vienetai</a:t>
                      </a:r>
                      <a:endParaRPr lang="lt-LT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dirty="0" smtClean="0"/>
                        <a:t>Pavadinimas</a:t>
                      </a:r>
                      <a:endParaRPr lang="lt-LT" sz="3600" dirty="0"/>
                    </a:p>
                  </a:txBody>
                  <a:tcPr anchor="ctr"/>
                </a:tc>
              </a:tr>
              <a:tr h="664649"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>
                          <a:effectLst/>
                        </a:rPr>
                        <a:t>1000000 W</a:t>
                      </a:r>
                      <a:endParaRPr lang="lt-LT" sz="36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>
                          <a:effectLst/>
                        </a:rPr>
                        <a:t>1 MW</a:t>
                      </a:r>
                      <a:endParaRPr lang="lt-LT" sz="36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>
                          <a:effectLst/>
                        </a:rPr>
                        <a:t>Megavatas</a:t>
                      </a:r>
                      <a:endParaRPr lang="lt-LT" sz="3600" b="1" dirty="0">
                        <a:effectLst/>
                      </a:endParaRPr>
                    </a:p>
                  </a:txBody>
                  <a:tcPr/>
                </a:tc>
              </a:tr>
              <a:tr h="655544"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>
                          <a:effectLst/>
                        </a:rPr>
                        <a:t>1000 W</a:t>
                      </a:r>
                      <a:endParaRPr lang="lt-LT" sz="36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>
                          <a:effectLst/>
                        </a:rPr>
                        <a:t>1 kW</a:t>
                      </a:r>
                      <a:endParaRPr lang="lt-LT" sz="36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>
                          <a:effectLst/>
                        </a:rPr>
                        <a:t>Kilovatas</a:t>
                      </a:r>
                      <a:endParaRPr lang="lt-LT" sz="3600" b="1" dirty="0">
                        <a:effectLst/>
                      </a:endParaRPr>
                    </a:p>
                  </a:txBody>
                  <a:tcPr/>
                </a:tc>
              </a:tr>
              <a:tr h="664649"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>
                          <a:effectLst/>
                        </a:rPr>
                        <a:t>0,001 W</a:t>
                      </a:r>
                      <a:endParaRPr lang="lt-LT" sz="36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>
                          <a:effectLst/>
                        </a:rPr>
                        <a:t>1 mW</a:t>
                      </a:r>
                      <a:endParaRPr lang="lt-LT" sz="36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>
                          <a:effectLst/>
                        </a:rPr>
                        <a:t>Milivatas</a:t>
                      </a:r>
                      <a:endParaRPr lang="lt-LT" sz="3600" b="1" dirty="0">
                        <a:effectLst/>
                      </a:endParaRPr>
                    </a:p>
                  </a:txBody>
                  <a:tcPr/>
                </a:tc>
              </a:tr>
              <a:tr h="664649"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>
                          <a:effectLst/>
                        </a:rPr>
                        <a:t>0,000001</a:t>
                      </a:r>
                      <a:r>
                        <a:rPr lang="lt-LT" sz="3600" b="1" baseline="0" dirty="0" smtClean="0">
                          <a:effectLst/>
                        </a:rPr>
                        <a:t> W</a:t>
                      </a:r>
                      <a:endParaRPr lang="lt-LT" sz="36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3600" b="1" dirty="0" smtClean="0">
                          <a:effectLst/>
                        </a:rPr>
                        <a:t>1 µW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3600" b="1" dirty="0" smtClean="0">
                          <a:effectLst/>
                        </a:rPr>
                        <a:t>Mikrovatas</a:t>
                      </a:r>
                    </a:p>
                  </a:txBody>
                  <a:tcPr/>
                </a:tc>
              </a:tr>
              <a:tr h="664649">
                <a:tc>
                  <a:txBody>
                    <a:bodyPr/>
                    <a:lstStyle/>
                    <a:p>
                      <a:pPr algn="ctr"/>
                      <a:r>
                        <a:rPr lang="lt-LT" sz="3200" b="1" dirty="0" smtClean="0">
                          <a:effectLst/>
                        </a:rPr>
                        <a:t>0,000000001</a:t>
                      </a:r>
                      <a:r>
                        <a:rPr lang="lt-LT" sz="3600" b="1" dirty="0" smtClean="0">
                          <a:effectLst/>
                        </a:rPr>
                        <a:t> W</a:t>
                      </a:r>
                      <a:endParaRPr lang="lt-LT" sz="36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>
                          <a:effectLst/>
                        </a:rPr>
                        <a:t>1 nW</a:t>
                      </a:r>
                      <a:endParaRPr lang="lt-LT" sz="3600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>
                          <a:effectLst/>
                        </a:rPr>
                        <a:t>Nanovatas</a:t>
                      </a:r>
                      <a:endParaRPr lang="lt-LT" sz="3600" b="1" dirty="0">
                        <a:effectLst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07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0460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915400" cy="6705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b="1" dirty="0" smtClean="0"/>
              <a:t>	</a:t>
            </a:r>
            <a:r>
              <a:rPr lang="lt-LT" b="1" dirty="0" smtClean="0"/>
              <a:t>Džeimsas </a:t>
            </a:r>
            <a:r>
              <a:rPr lang="lt-LT" b="1" dirty="0"/>
              <a:t>Vatas</a:t>
            </a:r>
            <a:r>
              <a:rPr lang="lt-LT" dirty="0"/>
              <a:t> </a:t>
            </a:r>
            <a:r>
              <a:rPr lang="lt-LT" dirty="0" smtClean="0"/>
              <a:t>(1736</a:t>
            </a:r>
            <a:r>
              <a:rPr lang="lt-LT" dirty="0"/>
              <a:t> </a:t>
            </a:r>
            <a:r>
              <a:rPr lang="lt-LT" dirty="0" smtClean="0"/>
              <a:t>m</a:t>
            </a:r>
            <a:r>
              <a:rPr lang="lt-LT" dirty="0"/>
              <a:t>. sausio 19 d. – </a:t>
            </a:r>
            <a:r>
              <a:rPr lang="lt-LT" dirty="0" smtClean="0"/>
              <a:t>1819</a:t>
            </a:r>
            <a:r>
              <a:rPr lang="lt-LT" dirty="0"/>
              <a:t> </a:t>
            </a:r>
            <a:r>
              <a:rPr lang="lt-LT" dirty="0" smtClean="0"/>
              <a:t>m</a:t>
            </a:r>
            <a:r>
              <a:rPr lang="lt-LT" dirty="0"/>
              <a:t>. rugpjūčio 19 d.) – britų inžinierius, išradęs garo mašiną, Londono karališkos bendruomenės narys 1785 m</a:t>
            </a:r>
            <a:r>
              <a:rPr lang="lt-LT" dirty="0" smtClean="0"/>
              <a:t>.</a:t>
            </a:r>
          </a:p>
          <a:p>
            <a:pPr marL="0" indent="0">
              <a:buNone/>
            </a:pPr>
            <a:r>
              <a:rPr lang="lt-LT" dirty="0"/>
              <a:t>	Džeimsas </a:t>
            </a:r>
            <a:r>
              <a:rPr lang="lt-LT" dirty="0" smtClean="0"/>
              <a:t>Vatas </a:t>
            </a:r>
            <a:r>
              <a:rPr lang="lt-LT" dirty="0"/>
              <a:t>sugalvojo sąvoką 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arklio </a:t>
            </a:r>
            <a:r>
              <a:rPr lang="lt-LT" dirty="0"/>
              <a:t>galia</a:t>
            </a:r>
            <a:r>
              <a:rPr lang="lt-LT" dirty="0" smtClean="0"/>
              <a:t>. </a:t>
            </a:r>
            <a:r>
              <a:rPr lang="lt-LT" dirty="0"/>
              <a:t>Mes minime </a:t>
            </a:r>
            <a:r>
              <a:rPr lang="lt-LT" dirty="0" err="1" smtClean="0"/>
              <a:t>Dž.Vatą</a:t>
            </a:r>
            <a:r>
              <a:rPr lang="lt-LT" dirty="0" smtClean="0"/>
              <a:t> </a:t>
            </a:r>
          </a:p>
          <a:p>
            <a:pPr marL="0" indent="0">
              <a:buNone/>
            </a:pPr>
            <a:r>
              <a:rPr lang="lt-LT" dirty="0" smtClean="0"/>
              <a:t>beveik </a:t>
            </a:r>
            <a:r>
              <a:rPr lang="lt-LT" dirty="0"/>
              <a:t>kiekvieną dieną, kai 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kalbam </a:t>
            </a:r>
            <a:r>
              <a:rPr lang="lt-LT" dirty="0"/>
              <a:t>apie 60, 75, 100 ir kitas 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vatų </a:t>
            </a:r>
            <a:r>
              <a:rPr lang="lt-LT" dirty="0"/>
              <a:t>lemputes, nes galios 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vienetas </a:t>
            </a:r>
            <a:r>
              <a:rPr lang="lt-LT" dirty="0"/>
              <a:t>– </a:t>
            </a:r>
            <a:r>
              <a:rPr lang="lt-LT" dirty="0" smtClean="0"/>
              <a:t>vatas </a:t>
            </a:r>
            <a:r>
              <a:rPr lang="lt-LT" dirty="0"/>
              <a:t>buvo </a:t>
            </a:r>
            <a:r>
              <a:rPr lang="lt-LT" dirty="0" smtClean="0"/>
              <a:t>pavadintas</a:t>
            </a:r>
          </a:p>
          <a:p>
            <a:pPr marL="0" indent="0">
              <a:buNone/>
            </a:pPr>
            <a:r>
              <a:rPr lang="lt-LT" dirty="0" smtClean="0"/>
              <a:t> </a:t>
            </a:r>
            <a:r>
              <a:rPr lang="lt-LT" dirty="0"/>
              <a:t>jo garbei.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600" y="2557858"/>
            <a:ext cx="3304200" cy="420294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281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818200" cy="2438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 smtClean="0"/>
              <a:t>	</a:t>
            </a:r>
            <a:r>
              <a:rPr lang="lt-LT" sz="3600" dirty="0" smtClean="0"/>
              <a:t>Elektros srovės galią galima išmatuoti voltmetru ir ampermetru, tačiau praktikoje ji matuojama specialiais prietaisais – </a:t>
            </a:r>
            <a:r>
              <a:rPr lang="lt-LT" sz="3600" b="1" dirty="0" smtClean="0"/>
              <a:t>vatmetrais</a:t>
            </a:r>
            <a:r>
              <a:rPr lang="lt-LT" sz="3600" dirty="0" smtClean="0"/>
              <a:t>. </a:t>
            </a:r>
            <a:endParaRPr lang="lt-LT" sz="3600" dirty="0"/>
          </a:p>
        </p:txBody>
      </p:sp>
      <p:pic>
        <p:nvPicPr>
          <p:cNvPr id="7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  <p:pic>
        <p:nvPicPr>
          <p:cNvPr id="4" name="Paveikslėlis 3"/>
          <p:cNvPicPr>
            <a:picLocks noChangeAspect="1"/>
          </p:cNvPicPr>
          <p:nvPr/>
        </p:nvPicPr>
        <p:blipFill rotWithShape="1">
          <a:blip r:embed="rId4" cstate="print"/>
          <a:srcRect t="13508" b="6004"/>
          <a:stretch/>
        </p:blipFill>
        <p:spPr>
          <a:xfrm>
            <a:off x="406454" y="2327275"/>
            <a:ext cx="8267646" cy="4433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210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lt-LT" b="1" dirty="0" smtClean="0"/>
              <a:t>Laboratorinio darbo priemonės</a:t>
            </a:r>
            <a:endParaRPr lang="lt-LT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535415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1" descr="C:\Users\Titas\Desktop\BackButton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2419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174553"/>
            <a:ext cx="8229600" cy="1143000"/>
          </a:xfrm>
        </p:spPr>
        <p:txBody>
          <a:bodyPr/>
          <a:lstStyle/>
          <a:p>
            <a:r>
              <a:rPr lang="lt-LT" b="1" dirty="0" smtClean="0"/>
              <a:t>Darbo eiga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68448"/>
            <a:ext cx="8458200" cy="566095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lt-LT" dirty="0" smtClean="0"/>
              <a:t>1.Remdamiesi pavaizduota schema, </a:t>
            </a:r>
          </a:p>
          <a:p>
            <a:pPr marL="0" indent="0">
              <a:buNone/>
            </a:pPr>
            <a:r>
              <a:rPr lang="lt-LT" dirty="0" smtClean="0"/>
              <a:t>sujunkite elektros grandinę ir pagal </a:t>
            </a:r>
          </a:p>
          <a:p>
            <a:pPr marL="0" indent="0">
              <a:buNone/>
            </a:pPr>
            <a:r>
              <a:rPr lang="lt-LT" dirty="0" smtClean="0"/>
              <a:t>laikrodį nustatykite srovės tekėjimo</a:t>
            </a:r>
          </a:p>
          <a:p>
            <a:pPr marL="0" indent="0">
              <a:buNone/>
            </a:pPr>
            <a:r>
              <a:rPr lang="lt-LT" dirty="0" smtClean="0"/>
              <a:t>pradžią.</a:t>
            </a:r>
          </a:p>
          <a:p>
            <a:pPr marL="0" indent="0">
              <a:buNone/>
            </a:pPr>
            <a:r>
              <a:rPr lang="lt-LT" dirty="0" smtClean="0"/>
              <a:t>2. Užsirašykite voltmetro bei ampermetro rodmenis.</a:t>
            </a:r>
          </a:p>
          <a:p>
            <a:pPr marL="0" indent="0">
              <a:buNone/>
            </a:pPr>
            <a:r>
              <a:rPr lang="lt-LT" dirty="0" smtClean="0"/>
              <a:t>3.  Apskaičiuokite lempute tekančios srovės galią ir palyginkite ją su lemputėje pažymėta galia.</a:t>
            </a:r>
          </a:p>
          <a:p>
            <a:pPr marL="0" indent="0">
              <a:buNone/>
            </a:pPr>
            <a:r>
              <a:rPr lang="lt-LT" dirty="0" smtClean="0"/>
              <a:t>4.  Išjunkite grandinę, užsirašykite, ką tuo metu rodo laikrodis, ir apskaičiuokite, kiek laiko tekėjo elektros srovė (jei naudojotės sekundmačiu, užsirašykite jo rodmenį).</a:t>
            </a:r>
          </a:p>
          <a:p>
            <a:pPr marL="0" indent="0">
              <a:buNone/>
            </a:pPr>
            <a:r>
              <a:rPr lang="lt-LT" dirty="0" smtClean="0"/>
              <a:t>5.Apskaičiuokite lempute pratekėjusios srovės atliktą darbą.</a:t>
            </a:r>
          </a:p>
          <a:p>
            <a:pPr marL="0" indent="0">
              <a:buNone/>
            </a:pPr>
            <a:r>
              <a:rPr lang="lt-LT" dirty="0">
                <a:solidFill>
                  <a:srgbClr val="FF0000"/>
                </a:solidFill>
              </a:rPr>
              <a:t>Priminimas: nepamirštame pasiruošti namuose. </a:t>
            </a:r>
          </a:p>
          <a:p>
            <a:pPr marL="514350" indent="-514350">
              <a:buAutoNum type="arabicPeriod" startAt="5"/>
            </a:pPr>
            <a:endParaRPr lang="lt-LT" dirty="0">
              <a:solidFill>
                <a:srgbClr val="FF0000"/>
              </a:solidFill>
            </a:endParaRPr>
          </a:p>
        </p:txBody>
      </p:sp>
      <p:pic>
        <p:nvPicPr>
          <p:cNvPr id="8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  <p:pic>
        <p:nvPicPr>
          <p:cNvPr id="8194" name="Picture 2" descr="C:\Users\lenovo\Desktop\Messenger\received_587819798043459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3" t="4904" r="7198" b="12653"/>
          <a:stretch/>
        </p:blipFill>
        <p:spPr bwMode="auto">
          <a:xfrm>
            <a:off x="5715000" y="603714"/>
            <a:ext cx="3376282" cy="2215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3453" y="5741317"/>
            <a:ext cx="1054699" cy="105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58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8229600" cy="1143000"/>
          </a:xfrm>
        </p:spPr>
        <p:txBody>
          <a:bodyPr>
            <a:normAutofit/>
          </a:bodyPr>
          <a:lstStyle/>
          <a:p>
            <a:r>
              <a:rPr lang="lt-LT" sz="6600" b="1" dirty="0" smtClean="0"/>
              <a:t>PASITIKRINIMAS</a:t>
            </a:r>
            <a:endParaRPr lang="lt-LT" sz="6600" b="1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67000" y="2743200"/>
            <a:ext cx="3464249" cy="374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19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6783"/>
            <a:ext cx="8382000" cy="53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b="1" dirty="0" smtClean="0"/>
              <a:t>Apskaičiuokite, kokį darbą atlieka elektros srovė:</a:t>
            </a:r>
            <a:endParaRPr lang="lt-LT" b="1" dirty="0"/>
          </a:p>
        </p:txBody>
      </p:sp>
      <p:sp>
        <p:nvSpPr>
          <p:cNvPr id="4" name="Antraštė 1"/>
          <p:cNvSpPr>
            <a:spLocks noGrp="1"/>
          </p:cNvSpPr>
          <p:nvPr>
            <p:ph type="title"/>
          </p:nvPr>
        </p:nvSpPr>
        <p:spPr>
          <a:xfrm>
            <a:off x="38100" y="-152400"/>
            <a:ext cx="2819400" cy="1143000"/>
          </a:xfrm>
        </p:spPr>
        <p:txBody>
          <a:bodyPr/>
          <a:lstStyle/>
          <a:p>
            <a:pPr algn="l"/>
            <a:r>
              <a:rPr lang="lt-LT" b="1" dirty="0" smtClean="0"/>
              <a:t>1 užduotis</a:t>
            </a:r>
            <a:endParaRPr lang="lt-LT" b="1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77861"/>
              </p:ext>
            </p:extLst>
          </p:nvPr>
        </p:nvGraphicFramePr>
        <p:xfrm>
          <a:off x="38100" y="1879792"/>
          <a:ext cx="8496301" cy="491724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71423"/>
                <a:gridCol w="2395677"/>
                <a:gridCol w="1818443"/>
                <a:gridCol w="1605379"/>
                <a:gridCol w="1605379"/>
              </a:tblGrid>
              <a:tr h="1163510"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Eil. nr.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U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I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t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A</a:t>
                      </a:r>
                      <a:endParaRPr lang="lt-LT" sz="3600" b="1" dirty="0"/>
                    </a:p>
                  </a:txBody>
                  <a:tcPr anchor="ctr"/>
                </a:tc>
              </a:tr>
              <a:tr h="932132"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1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6 V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0,5 A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1 s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lt-LT" sz="3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932132"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2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12 V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2 A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0,5 h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lt-LT" sz="3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932132"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3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220 V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10 mA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1s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lt-LT" sz="3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932132"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4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4 V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0,1 A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5 min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lt-LT" sz="3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6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6923061" y="2743200"/>
            <a:ext cx="161133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lt-LT" sz="3600" b="1" dirty="0" smtClean="0">
                <a:solidFill>
                  <a:srgbClr val="FF0000"/>
                </a:solidFill>
              </a:rPr>
              <a:t>3 J</a:t>
            </a:r>
          </a:p>
          <a:p>
            <a:pPr algn="ctr">
              <a:lnSpc>
                <a:spcPct val="200000"/>
              </a:lnSpc>
            </a:pPr>
            <a:r>
              <a:rPr lang="lt-LT" sz="3600" b="1" dirty="0" smtClean="0">
                <a:solidFill>
                  <a:srgbClr val="FF0000"/>
                </a:solidFill>
              </a:rPr>
              <a:t>43200 J</a:t>
            </a:r>
          </a:p>
          <a:p>
            <a:pPr algn="ctr">
              <a:lnSpc>
                <a:spcPct val="150000"/>
              </a:lnSpc>
            </a:pPr>
            <a:r>
              <a:rPr lang="lt-LT" sz="3600" b="1" dirty="0" smtClean="0">
                <a:solidFill>
                  <a:srgbClr val="FF0000"/>
                </a:solidFill>
              </a:rPr>
              <a:t>2,2 J</a:t>
            </a:r>
          </a:p>
          <a:p>
            <a:pPr algn="ctr">
              <a:lnSpc>
                <a:spcPct val="150000"/>
              </a:lnSpc>
            </a:pPr>
            <a:r>
              <a:rPr lang="lt-LT" sz="3600" b="1" dirty="0" smtClean="0">
                <a:solidFill>
                  <a:srgbClr val="FF0000"/>
                </a:solidFill>
              </a:rPr>
              <a:t>120 J</a:t>
            </a:r>
            <a:endParaRPr lang="lt-LT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361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2459"/>
            <a:ext cx="8818200" cy="914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b="1" dirty="0" smtClean="0"/>
              <a:t>Remdamiesi elektros srovės galios formule, apskaičiuokite trūkstamus dydžius :</a:t>
            </a:r>
          </a:p>
        </p:txBody>
      </p:sp>
      <p:sp>
        <p:nvSpPr>
          <p:cNvPr id="4" name="Antraštė 1"/>
          <p:cNvSpPr>
            <a:spLocks noGrp="1"/>
          </p:cNvSpPr>
          <p:nvPr>
            <p:ph type="title"/>
          </p:nvPr>
        </p:nvSpPr>
        <p:spPr>
          <a:xfrm>
            <a:off x="0" y="-184275"/>
            <a:ext cx="2590800" cy="1143000"/>
          </a:xfrm>
        </p:spPr>
        <p:txBody>
          <a:bodyPr/>
          <a:lstStyle/>
          <a:p>
            <a:pPr algn="l"/>
            <a:r>
              <a:rPr lang="lt-LT" dirty="0" smtClean="0"/>
              <a:t>2 užduotis</a:t>
            </a:r>
            <a:endParaRPr lang="lt-LT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688893"/>
              </p:ext>
            </p:extLst>
          </p:nvPr>
        </p:nvGraphicFramePr>
        <p:xfrm>
          <a:off x="457200" y="1905000"/>
          <a:ext cx="8077200" cy="4881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83444"/>
                <a:gridCol w="3155156"/>
                <a:gridCol w="2019300"/>
                <a:gridCol w="2019300"/>
              </a:tblGrid>
              <a:tr h="1680800">
                <a:tc>
                  <a:txBody>
                    <a:bodyPr/>
                    <a:lstStyle/>
                    <a:p>
                      <a:pPr algn="ctr"/>
                      <a:r>
                        <a:rPr lang="lt-LT" sz="3600" dirty="0" smtClean="0"/>
                        <a:t>Eil. nr.</a:t>
                      </a:r>
                      <a:endParaRPr lang="lt-LT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dirty="0" smtClean="0"/>
                        <a:t>U</a:t>
                      </a:r>
                      <a:endParaRPr lang="lt-LT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dirty="0" smtClean="0"/>
                        <a:t>I</a:t>
                      </a:r>
                      <a:endParaRPr lang="lt-LT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dirty="0" smtClean="0"/>
                        <a:t>P</a:t>
                      </a:r>
                      <a:endParaRPr lang="lt-LT" sz="3600" dirty="0"/>
                    </a:p>
                  </a:txBody>
                  <a:tcPr anchor="ctr"/>
                </a:tc>
              </a:tr>
              <a:tr h="592790"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1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12 V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2 A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lt-LT" sz="36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92790"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2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220 V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lt-LT" sz="3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60 W</a:t>
                      </a:r>
                      <a:endParaRPr lang="lt-LT" sz="3600" b="1" dirty="0"/>
                    </a:p>
                  </a:txBody>
                  <a:tcPr anchor="ctr"/>
                </a:tc>
              </a:tr>
              <a:tr h="592790"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3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lt-LT" sz="3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10 mA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1,1 W</a:t>
                      </a:r>
                      <a:endParaRPr lang="lt-LT" sz="3600" b="1" dirty="0"/>
                    </a:p>
                  </a:txBody>
                  <a:tcPr anchor="ctr"/>
                </a:tc>
              </a:tr>
              <a:tr h="592790"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4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6</a:t>
                      </a:r>
                      <a:r>
                        <a:rPr lang="lt-LT" sz="3600" b="1" baseline="0" dirty="0" smtClean="0"/>
                        <a:t> k</a:t>
                      </a:r>
                      <a:r>
                        <a:rPr lang="lt-LT" sz="3600" b="1" dirty="0" smtClean="0"/>
                        <a:t>V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15 A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lt-LT" sz="3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592790"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5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330 kV</a:t>
                      </a:r>
                      <a:endParaRPr lang="lt-LT" sz="3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lt-LT" sz="3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600" b="1" dirty="0" smtClean="0"/>
                        <a:t>990 kW</a:t>
                      </a:r>
                      <a:endParaRPr lang="lt-LT" sz="3600" b="1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6879546" y="3581400"/>
            <a:ext cx="1175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600" b="1" dirty="0" smtClean="0">
                <a:solidFill>
                  <a:srgbClr val="FF0000"/>
                </a:solidFill>
              </a:rPr>
              <a:t>24 W</a:t>
            </a:r>
            <a:endParaRPr lang="lt-LT" sz="36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53563" y="4267200"/>
            <a:ext cx="13901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600" b="1" dirty="0" smtClean="0">
                <a:solidFill>
                  <a:srgbClr val="FF0000"/>
                </a:solidFill>
              </a:rPr>
              <a:t>0,27 A</a:t>
            </a:r>
            <a:endParaRPr lang="lt-LT" sz="36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0" y="4922422"/>
            <a:ext cx="12522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600" b="1" dirty="0" smtClean="0">
                <a:solidFill>
                  <a:srgbClr val="FF0000"/>
                </a:solidFill>
              </a:rPr>
              <a:t>110 V</a:t>
            </a:r>
            <a:endParaRPr lang="lt-LT" sz="36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29400" y="5532022"/>
            <a:ext cx="18694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600" b="1" dirty="0" smtClean="0">
                <a:solidFill>
                  <a:srgbClr val="FF0000"/>
                </a:solidFill>
              </a:rPr>
              <a:t>90000 W</a:t>
            </a:r>
            <a:endParaRPr lang="lt-LT" sz="36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53563" y="6128364"/>
            <a:ext cx="14927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600" b="1" dirty="0" smtClean="0">
                <a:solidFill>
                  <a:srgbClr val="FF0000"/>
                </a:solidFill>
              </a:rPr>
              <a:t>3000 A</a:t>
            </a:r>
            <a:endParaRPr lang="lt-LT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84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  <p:bldP spid="12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0" y="-76200"/>
            <a:ext cx="3276600" cy="1143000"/>
          </a:xfrm>
        </p:spPr>
        <p:txBody>
          <a:bodyPr/>
          <a:lstStyle/>
          <a:p>
            <a:r>
              <a:rPr lang="lt-LT" b="1" dirty="0"/>
              <a:t>3 užduotis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400" y="914400"/>
            <a:ext cx="4318020" cy="59858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aveikslėlis 4"/>
          <p:cNvPicPr>
            <a:picLocks noChangeAspect="1"/>
          </p:cNvPicPr>
          <p:nvPr/>
        </p:nvPicPr>
        <p:blipFill rotWithShape="1">
          <a:blip r:embed="rId2" cstate="print"/>
          <a:srcRect l="29101" t="19085" r="21163" b="66411"/>
          <a:stretch/>
        </p:blipFill>
        <p:spPr>
          <a:xfrm>
            <a:off x="4849620" y="2895600"/>
            <a:ext cx="4057201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Stačiakampis 7"/>
          <p:cNvSpPr/>
          <p:nvPr/>
        </p:nvSpPr>
        <p:spPr>
          <a:xfrm>
            <a:off x="4683973" y="-76200"/>
            <a:ext cx="493797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200" b="1" dirty="0" smtClean="0"/>
              <a:t>Koks fizikinis dydis matuojamas elektros skaitiklio pagalba? Kokie pateikiamų duomenų matavimo vienetai?</a:t>
            </a:r>
            <a:endParaRPr lang="lt-LT" sz="3200" b="1" dirty="0"/>
          </a:p>
        </p:txBody>
      </p:sp>
      <p:sp>
        <p:nvSpPr>
          <p:cNvPr id="9" name="Stačiakampis 8"/>
          <p:cNvSpPr/>
          <p:nvPr/>
        </p:nvSpPr>
        <p:spPr>
          <a:xfrm>
            <a:off x="4953000" y="5562600"/>
            <a:ext cx="38504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b="1" dirty="0" smtClean="0">
                <a:solidFill>
                  <a:srgbClr val="FF0000"/>
                </a:solidFill>
              </a:rPr>
              <a:t>Elektros srovės darbas. </a:t>
            </a:r>
          </a:p>
          <a:p>
            <a:r>
              <a:rPr lang="lt-LT" sz="2800" b="1" dirty="0" smtClean="0">
                <a:solidFill>
                  <a:srgbClr val="FF0000"/>
                </a:solidFill>
              </a:rPr>
              <a:t>Kilovatvalandės - kWh</a:t>
            </a:r>
            <a:endParaRPr lang="lt-LT" sz="2800" b="1" dirty="0">
              <a:solidFill>
                <a:srgbClr val="FF0000"/>
              </a:solidFill>
            </a:endParaRPr>
          </a:p>
        </p:txBody>
      </p:sp>
      <p:cxnSp>
        <p:nvCxnSpPr>
          <p:cNvPr id="11" name="Tiesioji rodyklės jungtis 10"/>
          <p:cNvCxnSpPr/>
          <p:nvPr/>
        </p:nvCxnSpPr>
        <p:spPr>
          <a:xfrm>
            <a:off x="2877724" y="2478345"/>
            <a:ext cx="1905000" cy="64585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323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-12700" y="-152400"/>
            <a:ext cx="2895600" cy="1143000"/>
          </a:xfrm>
        </p:spPr>
        <p:txBody>
          <a:bodyPr/>
          <a:lstStyle/>
          <a:p>
            <a:r>
              <a:rPr lang="lt-LT" b="1" dirty="0"/>
              <a:t>4</a:t>
            </a:r>
            <a:r>
              <a:rPr lang="lt-LT" b="1" dirty="0" smtClean="0"/>
              <a:t> užduotis</a:t>
            </a:r>
            <a:endParaRPr lang="lt-LT" b="1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881882"/>
            <a:ext cx="6355424" cy="4766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tačiakampis 4"/>
          <p:cNvSpPr/>
          <p:nvPr/>
        </p:nvSpPr>
        <p:spPr>
          <a:xfrm>
            <a:off x="304800" y="738882"/>
            <a:ext cx="8839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200" b="1" dirty="0" smtClean="0"/>
              <a:t>Elektros skaitiklio rodmenis kilovatvalandėmis paverskite pagrindiniais SI sistemos vienetais.</a:t>
            </a:r>
            <a:endParaRPr lang="lt-LT" sz="3200" b="1" dirty="0"/>
          </a:p>
        </p:txBody>
      </p:sp>
      <p:sp>
        <p:nvSpPr>
          <p:cNvPr id="6" name="Stačiakampis 5"/>
          <p:cNvSpPr/>
          <p:nvPr/>
        </p:nvSpPr>
        <p:spPr>
          <a:xfrm>
            <a:off x="6581972" y="5791200"/>
            <a:ext cx="2577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800" b="1" dirty="0" smtClean="0">
                <a:solidFill>
                  <a:srgbClr val="FF0000"/>
                </a:solidFill>
              </a:rPr>
              <a:t>105793200000 J</a:t>
            </a:r>
            <a:endParaRPr lang="lt-LT" sz="2800" b="1" dirty="0">
              <a:solidFill>
                <a:srgbClr val="FF0000"/>
              </a:solidFill>
            </a:endParaRPr>
          </a:p>
        </p:txBody>
      </p:sp>
      <p:pic>
        <p:nvPicPr>
          <p:cNvPr id="7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3906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-76200" y="-152400"/>
            <a:ext cx="3505200" cy="1143000"/>
          </a:xfrm>
        </p:spPr>
        <p:txBody>
          <a:bodyPr/>
          <a:lstStyle/>
          <a:p>
            <a:r>
              <a:rPr lang="lt-LT" dirty="0" smtClean="0"/>
              <a:t>5 </a:t>
            </a:r>
            <a:r>
              <a:rPr lang="lt-LT" dirty="0"/>
              <a:t>užduotis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2255460"/>
            <a:ext cx="5943601" cy="4221540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457200" y="68580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200" dirty="0" smtClean="0"/>
              <a:t>  </a:t>
            </a:r>
            <a:r>
              <a:rPr lang="lt-LT" sz="3200" b="1" dirty="0" smtClean="0"/>
              <a:t>Paveiksle </a:t>
            </a:r>
            <a:r>
              <a:rPr lang="lt-LT" sz="3200" b="1" dirty="0"/>
              <a:t>pavaizduotas elektros srovės galios priklausomybės nuo laiko grafikas. </a:t>
            </a:r>
            <a:r>
              <a:rPr lang="lt-LT" sz="3200" b="1" dirty="0" smtClean="0"/>
              <a:t>Kokį </a:t>
            </a:r>
            <a:r>
              <a:rPr lang="lt-LT" sz="3200" b="1" dirty="0"/>
              <a:t>darbą elektros srovė atlieka per 2 valandas?</a:t>
            </a:r>
          </a:p>
        </p:txBody>
      </p:sp>
      <p:sp>
        <p:nvSpPr>
          <p:cNvPr id="7" name="Stačiakampis 6"/>
          <p:cNvSpPr/>
          <p:nvPr/>
        </p:nvSpPr>
        <p:spPr>
          <a:xfrm>
            <a:off x="6629400" y="5781441"/>
            <a:ext cx="2057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b="1" dirty="0" smtClean="0">
                <a:solidFill>
                  <a:srgbClr val="FF0000"/>
                </a:solidFill>
              </a:rPr>
              <a:t>28800000 J</a:t>
            </a:r>
            <a:endParaRPr lang="lt-LT" sz="2800" b="1" dirty="0">
              <a:solidFill>
                <a:srgbClr val="FF0000"/>
              </a:solidFill>
            </a:endParaRPr>
          </a:p>
        </p:txBody>
      </p:sp>
      <p:sp>
        <p:nvSpPr>
          <p:cNvPr id="8" name="Stačiakampis 7"/>
          <p:cNvSpPr/>
          <p:nvPr/>
        </p:nvSpPr>
        <p:spPr>
          <a:xfrm>
            <a:off x="5715000" y="5805269"/>
            <a:ext cx="3353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!</a:t>
            </a:r>
            <a:endParaRPr lang="lt-LT" sz="3600" b="1" dirty="0">
              <a:solidFill>
                <a:srgbClr val="FF0000"/>
              </a:solidFill>
            </a:endParaRPr>
          </a:p>
        </p:txBody>
      </p:sp>
      <p:sp>
        <p:nvSpPr>
          <p:cNvPr id="9" name="Stačiakampis 8"/>
          <p:cNvSpPr/>
          <p:nvPr/>
        </p:nvSpPr>
        <p:spPr>
          <a:xfrm>
            <a:off x="685800" y="2206317"/>
            <a:ext cx="3513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4000" b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10" name="Stačiakampis 9"/>
          <p:cNvSpPr/>
          <p:nvPr/>
        </p:nvSpPr>
        <p:spPr>
          <a:xfrm>
            <a:off x="228600" y="6512123"/>
            <a:ext cx="8839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400" dirty="0"/>
              <a:t>http://testing.etest.lt/index.php?component=print&amp;test_id=5581</a:t>
            </a:r>
          </a:p>
        </p:txBody>
      </p:sp>
      <p:pic>
        <p:nvPicPr>
          <p:cNvPr id="11" name="Picture 1" descr="C:\Users\Titas\Desktop\BackButt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161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19200"/>
            <a:ext cx="8229600" cy="1143000"/>
          </a:xfrm>
        </p:spPr>
        <p:txBody>
          <a:bodyPr>
            <a:noAutofit/>
          </a:bodyPr>
          <a:lstStyle/>
          <a:p>
            <a:r>
              <a:rPr lang="lt-LT" sz="12000" b="1" dirty="0" smtClean="0"/>
              <a:t>Testas</a:t>
            </a:r>
            <a:endParaRPr lang="en-US" sz="12000" b="1" dirty="0"/>
          </a:p>
        </p:txBody>
      </p:sp>
      <p:pic>
        <p:nvPicPr>
          <p:cNvPr id="4" name="Picture 1" descr="C:\Users\Titas\Desktop\BackButt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  <p:pic>
        <p:nvPicPr>
          <p:cNvPr id="3" name="Paveikslėlis 2"/>
          <p:cNvPicPr>
            <a:picLocks noChangeAspect="1"/>
          </p:cNvPicPr>
          <p:nvPr/>
        </p:nvPicPr>
        <p:blipFill rotWithShape="1">
          <a:blip r:embed="rId4" cstate="print"/>
          <a:srcRect t="20170" b="13083"/>
          <a:stretch/>
        </p:blipFill>
        <p:spPr>
          <a:xfrm>
            <a:off x="762000" y="3238500"/>
            <a:ext cx="7617289" cy="3200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1. Kaip žymimas srovės stiprio matavimo vienetas?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  <a:noFill/>
        </p:spPr>
        <p:txBody>
          <a:bodyPr/>
          <a:lstStyle/>
          <a:p>
            <a:pPr>
              <a:buAutoNum type="alphaUcParenR"/>
            </a:pPr>
            <a:r>
              <a:rPr lang="lt-LT" sz="4800" dirty="0" smtClean="0"/>
              <a:t> </a:t>
            </a:r>
            <a:r>
              <a:rPr lang="el-GR" sz="4800" dirty="0" smtClean="0"/>
              <a:t>Ω</a:t>
            </a:r>
            <a:endParaRPr lang="lt-LT" sz="4800" dirty="0" smtClean="0"/>
          </a:p>
          <a:p>
            <a:pPr>
              <a:buAutoNum type="alphaUcParenR"/>
            </a:pPr>
            <a:r>
              <a:rPr lang="lt-LT" sz="4800" dirty="0" smtClean="0"/>
              <a:t> A</a:t>
            </a:r>
          </a:p>
          <a:p>
            <a:pPr>
              <a:buAutoNum type="alphaUcParenR"/>
            </a:pPr>
            <a:r>
              <a:rPr lang="lt-LT" sz="4800" dirty="0" smtClean="0"/>
              <a:t> V</a:t>
            </a:r>
          </a:p>
          <a:p>
            <a:pPr>
              <a:buAutoNum type="alphaUcParenR"/>
            </a:pPr>
            <a:r>
              <a:rPr lang="lt-LT" sz="4800" dirty="0" smtClean="0"/>
              <a:t> I</a:t>
            </a:r>
          </a:p>
          <a:p>
            <a:pPr marL="514350" indent="-514350">
              <a:buAutoNum type="alphaUcParenR"/>
            </a:pPr>
            <a:endParaRPr lang="lt-LT" dirty="0" smtClean="0"/>
          </a:p>
        </p:txBody>
      </p:sp>
      <p:sp>
        <p:nvSpPr>
          <p:cNvPr id="4" name="Oval 3"/>
          <p:cNvSpPr/>
          <p:nvPr/>
        </p:nvSpPr>
        <p:spPr>
          <a:xfrm>
            <a:off x="6057900" y="4898077"/>
            <a:ext cx="2057400" cy="1143000"/>
          </a:xfrm>
          <a:prstGeom prst="ellipse">
            <a:avLst/>
          </a:prstGeom>
          <a:solidFill>
            <a:schemeClr val="accent6">
              <a:alpha val="47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>
                <a:solidFill>
                  <a:schemeClr val="tx1"/>
                </a:solidFill>
              </a:rPr>
              <a:t>B</a:t>
            </a:r>
            <a:endParaRPr lang="lt-LT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2. Koks prietaisas skirtas matuoti elektros srovės stiprį?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  <a:noFill/>
        </p:spPr>
        <p:txBody>
          <a:bodyPr/>
          <a:lstStyle/>
          <a:p>
            <a:pPr>
              <a:buAutoNum type="alphaUcParenR"/>
            </a:pPr>
            <a:r>
              <a:rPr lang="lt-LT" sz="4800" dirty="0" smtClean="0"/>
              <a:t> Voltmetras</a:t>
            </a:r>
          </a:p>
          <a:p>
            <a:pPr>
              <a:buAutoNum type="alphaUcParenR"/>
            </a:pPr>
            <a:r>
              <a:rPr lang="lt-LT" sz="4800" dirty="0" smtClean="0"/>
              <a:t> Reostatas</a:t>
            </a:r>
          </a:p>
          <a:p>
            <a:pPr>
              <a:buAutoNum type="alphaUcParenR"/>
            </a:pPr>
            <a:r>
              <a:rPr lang="lt-LT" sz="4800" dirty="0" smtClean="0"/>
              <a:t> </a:t>
            </a:r>
            <a:r>
              <a:rPr lang="pt-BR" sz="4800" dirty="0" smtClean="0"/>
              <a:t>Elektros skaitiklis</a:t>
            </a:r>
            <a:endParaRPr lang="lt-LT" sz="4800" dirty="0" smtClean="0"/>
          </a:p>
          <a:p>
            <a:pPr>
              <a:buAutoNum type="alphaUcParenR"/>
            </a:pPr>
            <a:r>
              <a:rPr lang="lt-LT" sz="4800" dirty="0" smtClean="0"/>
              <a:t> Ampermetras </a:t>
            </a:r>
          </a:p>
        </p:txBody>
      </p:sp>
      <p:sp>
        <p:nvSpPr>
          <p:cNvPr id="4" name="Oval 3"/>
          <p:cNvSpPr/>
          <p:nvPr/>
        </p:nvSpPr>
        <p:spPr>
          <a:xfrm>
            <a:off x="6057900" y="4898077"/>
            <a:ext cx="2057400" cy="1143000"/>
          </a:xfrm>
          <a:prstGeom prst="ellipse">
            <a:avLst/>
          </a:prstGeom>
          <a:solidFill>
            <a:schemeClr val="accent6">
              <a:alpha val="47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>
                <a:solidFill>
                  <a:schemeClr val="tx1"/>
                </a:solidFill>
              </a:rPr>
              <a:t>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3. Elektrinė įtampa apskaičiuojama: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  <a:noFill/>
        </p:spPr>
        <p:txBody>
          <a:bodyPr/>
          <a:lstStyle/>
          <a:p>
            <a:pPr>
              <a:buAutoNum type="alphaUcParenR"/>
            </a:pPr>
            <a:r>
              <a:rPr lang="lt-LT" sz="4800" dirty="0" smtClean="0"/>
              <a:t> Krūvis/Laikas</a:t>
            </a:r>
          </a:p>
          <a:p>
            <a:pPr>
              <a:buAutoNum type="alphaUcParenR"/>
            </a:pPr>
            <a:r>
              <a:rPr lang="lt-LT" sz="4800" dirty="0" smtClean="0"/>
              <a:t> Įtampa </a:t>
            </a:r>
            <a:r>
              <a:rPr lang="lt-LT" sz="4400" dirty="0" smtClean="0"/>
              <a:t>x</a:t>
            </a:r>
            <a:r>
              <a:rPr lang="lt-LT" sz="4800" dirty="0" smtClean="0"/>
              <a:t> srovės stipris</a:t>
            </a:r>
          </a:p>
          <a:p>
            <a:pPr>
              <a:buFont typeface="Arial" pitchFamily="34" charset="0"/>
              <a:buAutoNum type="alphaUcParenR"/>
            </a:pPr>
            <a:r>
              <a:rPr lang="lt-LT" sz="4800" dirty="0" smtClean="0"/>
              <a:t> Elektros srovės darbas/Krūvis</a:t>
            </a:r>
          </a:p>
          <a:p>
            <a:pPr>
              <a:buAutoNum type="alphaUcParenR"/>
            </a:pPr>
            <a:r>
              <a:rPr lang="lt-LT" sz="4800" dirty="0" smtClean="0"/>
              <a:t>Elektros srovės darbas/Laikas</a:t>
            </a:r>
          </a:p>
        </p:txBody>
      </p:sp>
      <p:sp>
        <p:nvSpPr>
          <p:cNvPr id="4" name="Oval 3"/>
          <p:cNvSpPr/>
          <p:nvPr/>
        </p:nvSpPr>
        <p:spPr>
          <a:xfrm>
            <a:off x="6057900" y="5257800"/>
            <a:ext cx="2057400" cy="1143000"/>
          </a:xfrm>
          <a:prstGeom prst="ellipse">
            <a:avLst/>
          </a:prstGeom>
          <a:solidFill>
            <a:schemeClr val="accent6">
              <a:alpha val="47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>
                <a:solidFill>
                  <a:schemeClr val="tx1"/>
                </a:solidFill>
              </a:rPr>
              <a:t>C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4. Kokio mokslininko garbei buvo pavadintas elektrinės įtampos matavimo vienetas?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373563"/>
          </a:xfrm>
          <a:noFill/>
        </p:spPr>
        <p:txBody>
          <a:bodyPr/>
          <a:lstStyle/>
          <a:p>
            <a:pPr>
              <a:buAutoNum type="alphaUcParenR"/>
            </a:pPr>
            <a:r>
              <a:rPr lang="lt-LT" sz="4800" dirty="0" smtClean="0"/>
              <a:t> Džeimso Vato</a:t>
            </a:r>
          </a:p>
          <a:p>
            <a:pPr>
              <a:buAutoNum type="alphaUcParenR"/>
            </a:pPr>
            <a:r>
              <a:rPr lang="lt-LT" sz="4800" dirty="0" smtClean="0"/>
              <a:t> Aleksandro Voltos</a:t>
            </a:r>
          </a:p>
          <a:p>
            <a:pPr>
              <a:buFont typeface="Arial" pitchFamily="34" charset="0"/>
              <a:buAutoNum type="alphaUcParenR"/>
            </a:pPr>
            <a:r>
              <a:rPr lang="lt-LT" sz="4800" dirty="0" smtClean="0"/>
              <a:t> Džeimso Preskoto Džaulio</a:t>
            </a:r>
          </a:p>
          <a:p>
            <a:pPr>
              <a:buFont typeface="Arial" pitchFamily="34" charset="0"/>
              <a:buAutoNum type="alphaUcParenR"/>
            </a:pPr>
            <a:r>
              <a:rPr lang="lt-LT" sz="4800" dirty="0" smtClean="0"/>
              <a:t> Georgo Simono Omo</a:t>
            </a:r>
          </a:p>
        </p:txBody>
      </p:sp>
      <p:sp>
        <p:nvSpPr>
          <p:cNvPr id="4" name="Oval 3"/>
          <p:cNvSpPr/>
          <p:nvPr/>
        </p:nvSpPr>
        <p:spPr>
          <a:xfrm>
            <a:off x="6089568" y="5181600"/>
            <a:ext cx="2057400" cy="1143000"/>
          </a:xfrm>
          <a:prstGeom prst="ellipse">
            <a:avLst/>
          </a:prstGeom>
          <a:solidFill>
            <a:schemeClr val="accent6">
              <a:alpha val="47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>
                <a:solidFill>
                  <a:schemeClr val="tx1"/>
                </a:solidFill>
              </a:rPr>
              <a:t>B</a:t>
            </a:r>
            <a:endParaRPr lang="lt-LT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143000"/>
          </a:xfrm>
        </p:spPr>
        <p:txBody>
          <a:bodyPr>
            <a:noAutofit/>
          </a:bodyPr>
          <a:lstStyle/>
          <a:p>
            <a:r>
              <a:rPr lang="lt-LT" sz="4000" b="1" dirty="0" smtClean="0"/>
              <a:t>5. </a:t>
            </a:r>
            <a:r>
              <a:rPr lang="lt-LT" altLang="lt-LT" sz="4000" b="1" dirty="0"/>
              <a:t>Kurioje grandinėje voltmetras įjungtas teisingai?</a:t>
            </a:r>
            <a:br>
              <a:rPr lang="lt-LT" altLang="lt-LT" sz="4000" b="1" dirty="0"/>
            </a:b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599"/>
            <a:ext cx="8229600" cy="4373563"/>
          </a:xfrm>
          <a:noFill/>
        </p:spPr>
        <p:txBody>
          <a:bodyPr/>
          <a:lstStyle/>
          <a:p>
            <a:pPr>
              <a:buAutoNum type="alphaUcParenR"/>
            </a:pPr>
            <a:r>
              <a:rPr lang="lt-LT" sz="4800" dirty="0" smtClean="0"/>
              <a:t> </a:t>
            </a:r>
          </a:p>
          <a:p>
            <a:pPr marL="0" indent="0">
              <a:buNone/>
            </a:pPr>
            <a:endParaRPr lang="lt-LT" sz="4800" dirty="0" smtClean="0"/>
          </a:p>
          <a:p>
            <a:pPr>
              <a:buAutoNum type="alphaUcParenR"/>
            </a:pPr>
            <a:endParaRPr lang="lt-LT" sz="4800" dirty="0"/>
          </a:p>
          <a:p>
            <a:pPr marL="0" indent="0">
              <a:buNone/>
            </a:pPr>
            <a:r>
              <a:rPr lang="lt-LT" sz="4800" dirty="0" smtClean="0"/>
              <a:t>B)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7" r="8917" b="15359"/>
          <a:stretch>
            <a:fillRect/>
          </a:stretch>
        </p:blipFill>
        <p:spPr bwMode="auto">
          <a:xfrm>
            <a:off x="1563456" y="1507886"/>
            <a:ext cx="3160944" cy="2431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5" t="5327" r="8844" b="13557"/>
          <a:stretch>
            <a:fillRect/>
          </a:stretch>
        </p:blipFill>
        <p:spPr bwMode="auto">
          <a:xfrm>
            <a:off x="1563456" y="4290030"/>
            <a:ext cx="3198043" cy="23590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>
          <a:xfrm>
            <a:off x="6057900" y="4898077"/>
            <a:ext cx="2057400" cy="1143000"/>
          </a:xfrm>
          <a:prstGeom prst="ellipse">
            <a:avLst/>
          </a:prstGeom>
          <a:solidFill>
            <a:schemeClr val="accent6">
              <a:alpha val="47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>
                <a:solidFill>
                  <a:schemeClr val="tx1"/>
                </a:solidFill>
              </a:rPr>
              <a:t>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r>
              <a:rPr lang="lt-LT" sz="4000" b="1" dirty="0" smtClean="0"/>
              <a:t>6. Kaip </a:t>
            </a:r>
            <a:r>
              <a:rPr lang="lt-LT" sz="4000" b="1" dirty="0"/>
              <a:t>pasikeis laidininku tekančios srovės stipris, kai varžą padidinsime 4 kartus? Įtampa pastovi.</a:t>
            </a:r>
            <a:endParaRPr lang="lt-LT" sz="40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951037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27305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3" pitchFamily="18" charset="2"/>
              <a:buChar char="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7305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3" pitchFamily="18" charset="2"/>
              <a:buChar char="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7305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7305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7305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9850" indent="0">
              <a:buNone/>
            </a:pPr>
            <a:r>
              <a:rPr lang="lt-LT" altLang="lt-LT" sz="4800" dirty="0" smtClean="0">
                <a:latin typeface="+mj-lt"/>
              </a:rPr>
              <a:t>A) Nepasikeis.</a:t>
            </a:r>
          </a:p>
          <a:p>
            <a:pPr marL="69850" indent="0">
              <a:buNone/>
            </a:pPr>
            <a:r>
              <a:rPr lang="lt-LT" altLang="lt-LT" sz="4800" dirty="0" smtClean="0">
                <a:latin typeface="+mj-lt"/>
              </a:rPr>
              <a:t>B) Padidės 4 kartus.</a:t>
            </a:r>
          </a:p>
          <a:p>
            <a:pPr marL="69850" indent="0">
              <a:buNone/>
            </a:pPr>
            <a:r>
              <a:rPr lang="lt-LT" altLang="lt-LT" sz="4800" dirty="0" smtClean="0">
                <a:latin typeface="+mj-lt"/>
              </a:rPr>
              <a:t>C) Sumažės 4 kartus.</a:t>
            </a:r>
          </a:p>
          <a:p>
            <a:pPr marL="69850" indent="0">
              <a:buNone/>
            </a:pPr>
            <a:r>
              <a:rPr lang="lt-LT" altLang="lt-LT" sz="4800" dirty="0" smtClean="0">
                <a:latin typeface="+mj-lt"/>
              </a:rPr>
              <a:t>D) Sumažės 2 kartus.</a:t>
            </a:r>
          </a:p>
        </p:txBody>
      </p:sp>
      <p:sp>
        <p:nvSpPr>
          <p:cNvPr id="5" name="Oval 4"/>
          <p:cNvSpPr/>
          <p:nvPr/>
        </p:nvSpPr>
        <p:spPr>
          <a:xfrm>
            <a:off x="6057900" y="4898077"/>
            <a:ext cx="2057400" cy="1143000"/>
          </a:xfrm>
          <a:prstGeom prst="ellipse">
            <a:avLst/>
          </a:prstGeom>
          <a:solidFill>
            <a:schemeClr val="accent6">
              <a:alpha val="47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>
                <a:solidFill>
                  <a:schemeClr val="tx1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96109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4000" b="1" dirty="0" smtClean="0"/>
              <a:t>7. Kurioje schemoje laidininkai sujungti nuosekliai?</a:t>
            </a:r>
            <a:endParaRPr lang="lt-LT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92600"/>
            <a:ext cx="8229600" cy="3833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4800" dirty="0" smtClean="0"/>
              <a:t>A) </a:t>
            </a:r>
          </a:p>
          <a:p>
            <a:pPr marL="0" indent="0">
              <a:buNone/>
            </a:pPr>
            <a:endParaRPr lang="lt-LT" sz="4800" dirty="0"/>
          </a:p>
          <a:p>
            <a:pPr marL="0" indent="0">
              <a:buNone/>
            </a:pPr>
            <a:r>
              <a:rPr lang="lt-LT" sz="4800" dirty="0" smtClean="0"/>
              <a:t>B) </a:t>
            </a:r>
            <a:endParaRPr lang="lt-LT" sz="4800" dirty="0"/>
          </a:p>
        </p:txBody>
      </p:sp>
      <p:grpSp>
        <p:nvGrpSpPr>
          <p:cNvPr id="4" name="Group 3"/>
          <p:cNvGrpSpPr/>
          <p:nvPr/>
        </p:nvGrpSpPr>
        <p:grpSpPr>
          <a:xfrm>
            <a:off x="1508981" y="2508000"/>
            <a:ext cx="3060000" cy="540000"/>
            <a:chOff x="2156400" y="4009566"/>
            <a:chExt cx="4817293" cy="900001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2156400" y="4464534"/>
              <a:ext cx="104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4084925" y="4464534"/>
              <a:ext cx="104123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5932455" y="4464534"/>
              <a:ext cx="104123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7"/>
            <p:cNvGrpSpPr/>
            <p:nvPr/>
          </p:nvGrpSpPr>
          <p:grpSpPr>
            <a:xfrm>
              <a:off x="3186524" y="4009567"/>
              <a:ext cx="900000" cy="900000"/>
              <a:chOff x="3186524" y="4009567"/>
              <a:chExt cx="881048" cy="909933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3186524" y="4009567"/>
                <a:ext cx="881048" cy="909933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/>
              </a:p>
            </p:txBody>
          </p:sp>
          <p:cxnSp>
            <p:nvCxnSpPr>
              <p:cNvPr id="14" name="Straight Connector 13"/>
              <p:cNvCxnSpPr>
                <a:stCxn id="13" idx="1"/>
                <a:endCxn id="13" idx="5"/>
              </p:cNvCxnSpPr>
              <p:nvPr/>
            </p:nvCxnSpPr>
            <p:spPr>
              <a:xfrm>
                <a:off x="3315551" y="4142824"/>
                <a:ext cx="622994" cy="64341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>
                <a:stCxn id="13" idx="7"/>
                <a:endCxn id="13" idx="3"/>
              </p:cNvCxnSpPr>
              <p:nvPr/>
            </p:nvCxnSpPr>
            <p:spPr>
              <a:xfrm flipH="1">
                <a:off x="3315551" y="4142824"/>
                <a:ext cx="622994" cy="64341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/>
            <p:cNvGrpSpPr/>
            <p:nvPr/>
          </p:nvGrpSpPr>
          <p:grpSpPr>
            <a:xfrm>
              <a:off x="5051408" y="4009566"/>
              <a:ext cx="900000" cy="900000"/>
              <a:chOff x="5051408" y="3975100"/>
              <a:chExt cx="881048" cy="909933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5051408" y="3975100"/>
                <a:ext cx="881048" cy="909933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/>
              </a:p>
            </p:txBody>
          </p:sp>
          <p:cxnSp>
            <p:nvCxnSpPr>
              <p:cNvPr id="11" name="Straight Connector 10"/>
              <p:cNvCxnSpPr>
                <a:stCxn id="10" idx="1"/>
                <a:endCxn id="10" idx="5"/>
              </p:cNvCxnSpPr>
              <p:nvPr/>
            </p:nvCxnSpPr>
            <p:spPr>
              <a:xfrm>
                <a:off x="5180434" y="4108357"/>
                <a:ext cx="622994" cy="64341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>
                <a:stCxn id="10" idx="7"/>
                <a:endCxn id="10" idx="3"/>
              </p:cNvCxnSpPr>
              <p:nvPr/>
            </p:nvCxnSpPr>
            <p:spPr>
              <a:xfrm flipH="1">
                <a:off x="5180434" y="4108357"/>
                <a:ext cx="622994" cy="64341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15"/>
          <p:cNvGrpSpPr/>
          <p:nvPr/>
        </p:nvGrpSpPr>
        <p:grpSpPr>
          <a:xfrm>
            <a:off x="1600200" y="3813600"/>
            <a:ext cx="2915821" cy="1368000"/>
            <a:chOff x="5601863" y="4237200"/>
            <a:chExt cx="2011773" cy="947631"/>
          </a:xfrm>
        </p:grpSpPr>
        <p:grpSp>
          <p:nvGrpSpPr>
            <p:cNvPr id="17" name="Group 16"/>
            <p:cNvGrpSpPr/>
            <p:nvPr/>
          </p:nvGrpSpPr>
          <p:grpSpPr>
            <a:xfrm>
              <a:off x="6405300" y="4237200"/>
              <a:ext cx="417738" cy="399231"/>
              <a:chOff x="1642800" y="4252200"/>
              <a:chExt cx="417738" cy="399231"/>
            </a:xfrm>
          </p:grpSpPr>
          <p:sp>
            <p:nvSpPr>
              <p:cNvPr id="30" name="Oval 29"/>
              <p:cNvSpPr/>
              <p:nvPr/>
            </p:nvSpPr>
            <p:spPr>
              <a:xfrm>
                <a:off x="1642800" y="4252200"/>
                <a:ext cx="417738" cy="3992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/>
              </a:p>
            </p:txBody>
          </p:sp>
          <p:cxnSp>
            <p:nvCxnSpPr>
              <p:cNvPr id="31" name="Straight Connector 30"/>
              <p:cNvCxnSpPr>
                <a:stCxn id="30" idx="1"/>
                <a:endCxn id="30" idx="5"/>
              </p:cNvCxnSpPr>
              <p:nvPr/>
            </p:nvCxnSpPr>
            <p:spPr>
              <a:xfrm>
                <a:off x="1703976" y="4310666"/>
                <a:ext cx="295385" cy="28229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>
                <a:stCxn id="30" idx="7"/>
                <a:endCxn id="30" idx="3"/>
              </p:cNvCxnSpPr>
              <p:nvPr/>
            </p:nvCxnSpPr>
            <p:spPr>
              <a:xfrm flipH="1">
                <a:off x="1703976" y="4310666"/>
                <a:ext cx="295385" cy="28229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Straight Connector 17"/>
            <p:cNvCxnSpPr/>
            <p:nvPr/>
          </p:nvCxnSpPr>
          <p:spPr>
            <a:xfrm>
              <a:off x="6823037" y="4450200"/>
              <a:ext cx="39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009300" y="4450200"/>
              <a:ext cx="39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6009300" y="4450200"/>
              <a:ext cx="0" cy="579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7217636" y="4455400"/>
              <a:ext cx="0" cy="579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6009300" y="5034400"/>
              <a:ext cx="39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/>
          </p:nvGrpSpPr>
          <p:grpSpPr>
            <a:xfrm>
              <a:off x="6405300" y="4785600"/>
              <a:ext cx="417738" cy="399231"/>
              <a:chOff x="1642800" y="4252200"/>
              <a:chExt cx="417738" cy="399231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1642800" y="4252200"/>
                <a:ext cx="417738" cy="3992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/>
              </a:p>
            </p:txBody>
          </p:sp>
          <p:cxnSp>
            <p:nvCxnSpPr>
              <p:cNvPr id="28" name="Straight Connector 27"/>
              <p:cNvCxnSpPr>
                <a:stCxn id="27" idx="1"/>
                <a:endCxn id="27" idx="5"/>
              </p:cNvCxnSpPr>
              <p:nvPr/>
            </p:nvCxnSpPr>
            <p:spPr>
              <a:xfrm>
                <a:off x="1703976" y="4310666"/>
                <a:ext cx="295385" cy="28229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>
                <a:stCxn id="27" idx="7"/>
                <a:endCxn id="27" idx="3"/>
              </p:cNvCxnSpPr>
              <p:nvPr/>
            </p:nvCxnSpPr>
            <p:spPr>
              <a:xfrm flipH="1">
                <a:off x="1703976" y="4310666"/>
                <a:ext cx="295385" cy="28229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Straight Connector 23"/>
            <p:cNvCxnSpPr/>
            <p:nvPr/>
          </p:nvCxnSpPr>
          <p:spPr>
            <a:xfrm>
              <a:off x="6823038" y="5029200"/>
              <a:ext cx="39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601863" y="4732200"/>
              <a:ext cx="396000" cy="0"/>
            </a:xfrm>
            <a:prstGeom prst="line">
              <a:avLst/>
            </a:prstGeom>
            <a:ln w="19050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217636" y="4732200"/>
              <a:ext cx="3960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Oval 32"/>
          <p:cNvSpPr/>
          <p:nvPr/>
        </p:nvSpPr>
        <p:spPr>
          <a:xfrm>
            <a:off x="6057900" y="4898077"/>
            <a:ext cx="2057400" cy="1143000"/>
          </a:xfrm>
          <a:prstGeom prst="ellipse">
            <a:avLst/>
          </a:prstGeom>
          <a:solidFill>
            <a:schemeClr val="accent6">
              <a:alpha val="47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>
                <a:solidFill>
                  <a:schemeClr val="tx1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3268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8. Kaip žymimas elektros srovės darbas?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marL="514350" indent="-514350">
              <a:buAutoNum type="alphaUcParenR"/>
            </a:pPr>
            <a:r>
              <a:rPr lang="lt-LT" sz="4800" dirty="0" smtClean="0"/>
              <a:t> A</a:t>
            </a:r>
          </a:p>
          <a:p>
            <a:pPr marL="514350" indent="-514350">
              <a:buAutoNum type="alphaUcParenR"/>
            </a:pPr>
            <a:r>
              <a:rPr lang="lt-LT" sz="4800" dirty="0" smtClean="0"/>
              <a:t> P</a:t>
            </a:r>
          </a:p>
          <a:p>
            <a:pPr marL="514350" indent="-514350">
              <a:buAutoNum type="alphaUcParenR"/>
            </a:pPr>
            <a:r>
              <a:rPr lang="lt-LT" sz="4800" dirty="0" smtClean="0"/>
              <a:t> I</a:t>
            </a:r>
          </a:p>
          <a:p>
            <a:pPr marL="514350" indent="-514350">
              <a:buAutoNum type="alphaUcParenR"/>
            </a:pPr>
            <a:r>
              <a:rPr lang="lt-LT" sz="4800" dirty="0" smtClean="0"/>
              <a:t> R</a:t>
            </a:r>
            <a:endParaRPr lang="lt-LT" sz="4800" dirty="0"/>
          </a:p>
        </p:txBody>
      </p:sp>
      <p:sp>
        <p:nvSpPr>
          <p:cNvPr id="4" name="Oval 3"/>
          <p:cNvSpPr/>
          <p:nvPr/>
        </p:nvSpPr>
        <p:spPr>
          <a:xfrm>
            <a:off x="6057900" y="4898077"/>
            <a:ext cx="2057400" cy="1143000"/>
          </a:xfrm>
          <a:prstGeom prst="ellipse">
            <a:avLst/>
          </a:prstGeom>
          <a:solidFill>
            <a:schemeClr val="accent6">
              <a:alpha val="47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>
                <a:solidFill>
                  <a:schemeClr val="tx1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54467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AutoNum type="alphaUcParenR"/>
            </a:pPr>
            <a:r>
              <a:rPr lang="lt-LT" sz="4800" dirty="0" smtClean="0"/>
              <a:t> Džeimso Preskoto Džaulio</a:t>
            </a:r>
          </a:p>
          <a:p>
            <a:pPr marL="514350" indent="-514350">
              <a:buAutoNum type="alphaUcParenR"/>
            </a:pPr>
            <a:r>
              <a:rPr lang="lt-LT" sz="4800" dirty="0" smtClean="0"/>
              <a:t> Georgo Simono Omo</a:t>
            </a:r>
          </a:p>
          <a:p>
            <a:pPr marL="514350" indent="-514350">
              <a:buAutoNum type="alphaUcParenR"/>
            </a:pPr>
            <a:r>
              <a:rPr lang="lt-LT" sz="4800" dirty="0" smtClean="0"/>
              <a:t> Andrė </a:t>
            </a:r>
            <a:r>
              <a:rPr lang="lt-LT" sz="4800" dirty="0"/>
              <a:t>Mari </a:t>
            </a:r>
            <a:r>
              <a:rPr lang="lt-LT" sz="4800" dirty="0" smtClean="0"/>
              <a:t>Ampero</a:t>
            </a:r>
          </a:p>
          <a:p>
            <a:pPr marL="514350" indent="-514350">
              <a:buAutoNum type="alphaUcParenR"/>
            </a:pPr>
            <a:r>
              <a:rPr lang="lt-LT" sz="4800" dirty="0" smtClean="0"/>
              <a:t> Džeimso Vato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9. Kokio mokslininko garbei buvo pavadinta elektros srovės galios matavimo vienetas?</a:t>
            </a:r>
            <a:endParaRPr lang="en-US" b="1" dirty="0"/>
          </a:p>
        </p:txBody>
      </p:sp>
      <p:sp>
        <p:nvSpPr>
          <p:cNvPr id="5" name="Oval 4"/>
          <p:cNvSpPr/>
          <p:nvPr/>
        </p:nvSpPr>
        <p:spPr>
          <a:xfrm>
            <a:off x="6057900" y="4898077"/>
            <a:ext cx="2057400" cy="1143000"/>
          </a:xfrm>
          <a:prstGeom prst="ellipse">
            <a:avLst/>
          </a:prstGeom>
          <a:solidFill>
            <a:schemeClr val="accent6">
              <a:alpha val="47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>
                <a:solidFill>
                  <a:schemeClr val="tx1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99057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10. Kokiu prietaisu galime </a:t>
            </a:r>
            <a:r>
              <a:rPr lang="en-GB" b="1" dirty="0" err="1" smtClean="0"/>
              <a:t>i</a:t>
            </a:r>
            <a:r>
              <a:rPr lang="lt-LT" b="1" dirty="0" smtClean="0"/>
              <a:t>š</a:t>
            </a:r>
            <a:r>
              <a:rPr lang="en-GB" b="1" dirty="0" err="1" smtClean="0"/>
              <a:t>matuoti</a:t>
            </a:r>
            <a:r>
              <a:rPr lang="lt-LT" b="1" dirty="0" smtClean="0"/>
              <a:t> elektros srovės galią?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98637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AutoNum type="alphaUcParenR"/>
            </a:pPr>
            <a:r>
              <a:rPr lang="lt-LT" sz="4800" dirty="0" smtClean="0"/>
              <a:t> Elektros skaitikliu</a:t>
            </a:r>
          </a:p>
          <a:p>
            <a:pPr marL="514350" indent="-514350">
              <a:buAutoNum type="alphaUcParenR"/>
            </a:pPr>
            <a:r>
              <a:rPr lang="lt-LT" sz="4800" dirty="0" smtClean="0"/>
              <a:t> Ommetru</a:t>
            </a:r>
          </a:p>
          <a:p>
            <a:pPr marL="514350" indent="-514350">
              <a:buAutoNum type="alphaUcParenR"/>
            </a:pPr>
            <a:r>
              <a:rPr lang="lt-LT" sz="4800" dirty="0" smtClean="0"/>
              <a:t> Vatmetru</a:t>
            </a:r>
          </a:p>
          <a:p>
            <a:pPr marL="514350" indent="-514350">
              <a:buAutoNum type="alphaUcParenR"/>
            </a:pPr>
            <a:r>
              <a:rPr lang="lt-LT" sz="4800" dirty="0" smtClean="0"/>
              <a:t> Ampermetru</a:t>
            </a:r>
            <a:endParaRPr lang="lt-LT" sz="4800" dirty="0"/>
          </a:p>
        </p:txBody>
      </p:sp>
      <p:sp>
        <p:nvSpPr>
          <p:cNvPr id="4" name="Oval 3"/>
          <p:cNvSpPr/>
          <p:nvPr/>
        </p:nvSpPr>
        <p:spPr>
          <a:xfrm>
            <a:off x="6057900" y="4898077"/>
            <a:ext cx="2057400" cy="1143000"/>
          </a:xfrm>
          <a:prstGeom prst="ellipse">
            <a:avLst/>
          </a:prstGeom>
          <a:solidFill>
            <a:schemeClr val="accent6">
              <a:alpha val="47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>
                <a:solidFill>
                  <a:schemeClr val="tx1"/>
                </a:solidFill>
              </a:rPr>
              <a:t>C</a:t>
            </a:r>
            <a:endParaRPr lang="lt-LT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66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Informacijos šaltiniai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lt-LT" dirty="0">
                <a:hlinkClick r:id="rId2"/>
              </a:rPr>
              <a:t>http://</a:t>
            </a:r>
            <a:r>
              <a:rPr lang="lt-LT" dirty="0" smtClean="0">
                <a:hlinkClick r:id="rId2"/>
              </a:rPr>
              <a:t>www.etest.lt/fizikos-testai/sroves-stipris-itampa-varza</a:t>
            </a:r>
            <a:endParaRPr lang="lt-LT" dirty="0" smtClean="0"/>
          </a:p>
          <a:p>
            <a:r>
              <a:rPr lang="lt-LT" dirty="0">
                <a:hlinkClick r:id="rId3"/>
              </a:rPr>
              <a:t>https://</a:t>
            </a:r>
            <a:r>
              <a:rPr lang="lt-LT" dirty="0" smtClean="0">
                <a:hlinkClick r:id="rId3"/>
              </a:rPr>
              <a:t>lt.wikipedia.org</a:t>
            </a:r>
            <a:endParaRPr lang="lt-LT" dirty="0" smtClean="0"/>
          </a:p>
          <a:p>
            <a:r>
              <a:rPr lang="lt-LT" altLang="lt-LT" dirty="0" smtClean="0"/>
              <a:t>Vladas Valentinavičius </a:t>
            </a:r>
            <a:r>
              <a:rPr lang="lt-LT" altLang="lt-LT" dirty="0"/>
              <a:t>Fizika  9 klasei</a:t>
            </a:r>
            <a:r>
              <a:rPr lang="lt-LT" altLang="lt-LT" dirty="0" smtClean="0"/>
              <a:t>.</a:t>
            </a:r>
            <a:endParaRPr lang="en-US" altLang="lt-LT" dirty="0" smtClean="0"/>
          </a:p>
          <a:p>
            <a:r>
              <a:rPr lang="lt-LT" dirty="0" smtClean="0">
                <a:hlinkClick r:id="rId4"/>
              </a:rPr>
              <a:t>http://johnscabin.com/Basic_speaker/amp.htm</a:t>
            </a:r>
            <a:endParaRPr lang="en-US" dirty="0" smtClean="0"/>
          </a:p>
          <a:p>
            <a:r>
              <a:rPr lang="lt-LT" dirty="0" smtClean="0">
                <a:hlinkClick r:id="rId5"/>
              </a:rPr>
              <a:t>http://testing.etest.lt/index.php?component=print&amp;test_id=5581</a:t>
            </a:r>
            <a:endParaRPr lang="en-US" dirty="0" smtClean="0"/>
          </a:p>
          <a:p>
            <a:r>
              <a:rPr lang="lt-LT" dirty="0" smtClean="0">
                <a:hlinkClick r:id="rId6"/>
              </a:rPr>
              <a:t>http://www.ebay.com/itm/GE-ELECTRIC-WATTHOUR-METER-KWH-TYPE-I70S-I-70S-EZ-READ-240V-200A-/190729189781</a:t>
            </a:r>
            <a:endParaRPr lang="lt-LT" dirty="0" smtClean="0"/>
          </a:p>
          <a:p>
            <a:pPr marL="0" indent="0">
              <a:buNone/>
            </a:pPr>
            <a:endParaRPr lang="lt-LT" dirty="0" smtClean="0"/>
          </a:p>
          <a:p>
            <a:endParaRPr lang="lt-LT" dirty="0" smtClean="0"/>
          </a:p>
          <a:p>
            <a:endParaRPr lang="en-US" dirty="0" smtClean="0"/>
          </a:p>
          <a:p>
            <a:endParaRPr lang="lt-LT" dirty="0" smtClean="0"/>
          </a:p>
          <a:p>
            <a:endParaRPr lang="lt-LT" dirty="0"/>
          </a:p>
        </p:txBody>
      </p:sp>
      <p:pic>
        <p:nvPicPr>
          <p:cNvPr id="4" name="Picture 1" descr="C:\Users\Titas\Desktop\BackButton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86800" y="6400800"/>
            <a:ext cx="36000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3383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3064</TotalTime>
  <Words>2078</Words>
  <Application>Microsoft Office PowerPoint</Application>
  <PresentationFormat>Demonstracija ekrane (4:3)</PresentationFormat>
  <Paragraphs>673</Paragraphs>
  <Slides>99</Slides>
  <Notes>3</Notes>
  <HiddenSlides>0</HiddenSlides>
  <MMClips>0</MMClips>
  <ScaleCrop>false</ScaleCrop>
  <HeadingPairs>
    <vt:vector size="8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Įdėtosios OLE paslaugos</vt:lpstr>
      </vt:variant>
      <vt:variant>
        <vt:i4>1</vt:i4>
      </vt:variant>
      <vt:variant>
        <vt:lpstr>Skaidrių pavadinimai</vt:lpstr>
      </vt:variant>
      <vt:variant>
        <vt:i4>99</vt:i4>
      </vt:variant>
    </vt:vector>
  </HeadingPairs>
  <TitlesOfParts>
    <vt:vector size="106" baseType="lpstr">
      <vt:lpstr>Arial</vt:lpstr>
      <vt:lpstr>Arial Black</vt:lpstr>
      <vt:lpstr>Calibri</vt:lpstr>
      <vt:lpstr>Cambria Math</vt:lpstr>
      <vt:lpstr>Wingdings 3</vt:lpstr>
      <vt:lpstr>Office tema</vt:lpstr>
      <vt:lpstr>Wordpad Document</vt:lpstr>
      <vt:lpstr>Pasiruošimas “Elektros” skyriaus  laboratoriniams darbams</vt:lpstr>
      <vt:lpstr>Turinys</vt:lpstr>
      <vt:lpstr>„PowerPoint“ pateiktis</vt:lpstr>
      <vt:lpstr>Pasiruošimas laboratoriniam darbui “Elektros srovės stiprio matavimas”</vt:lpstr>
      <vt:lpstr>„PowerPoint“ pateiktis</vt:lpstr>
      <vt:lpstr>Vandens ir elektros srovės analogija</vt:lpstr>
      <vt:lpstr>Elektros srovės ir elektronų judėjimo kryptys nesutampa</vt:lpstr>
      <vt:lpstr>„PowerPoint“ pateiktis</vt:lpstr>
      <vt:lpstr>„PowerPoint“ pateiktis</vt:lpstr>
      <vt:lpstr>„PowerPoint“ pateiktis</vt:lpstr>
      <vt:lpstr>Ampermetro sutartinis žymėjimas elektrinėse schemose</vt:lpstr>
      <vt:lpstr>„PowerPoint“ pateiktis</vt:lpstr>
      <vt:lpstr>„PowerPoint“ pateiktis</vt:lpstr>
      <vt:lpstr>„PowerPoint“ pateiktis</vt:lpstr>
      <vt:lpstr>Pavyzdys</vt:lpstr>
      <vt:lpstr>Laboratorinio darbo priemonės</vt:lpstr>
      <vt:lpstr>Darbo eiga</vt:lpstr>
      <vt:lpstr>Pasitikrinimas</vt:lpstr>
      <vt:lpstr>1 užduotis</vt:lpstr>
      <vt:lpstr>2 užduotis</vt:lpstr>
      <vt:lpstr>3 užduotis</vt:lpstr>
      <vt:lpstr> 4 užduotis.</vt:lpstr>
      <vt:lpstr>5 užduotis</vt:lpstr>
      <vt:lpstr>6 užduotis</vt:lpstr>
      <vt:lpstr>Atsargiai: trumpasis jungimas!</vt:lpstr>
      <vt:lpstr>Pasiruošimas laboratoriniam darbui “Elektrinės įtampos matavimas įvairiose grandinės dalyse”</vt:lpstr>
      <vt:lpstr>„PowerPoint“ pateiktis</vt:lpstr>
      <vt:lpstr>„PowerPoint“ pateiktis</vt:lpstr>
      <vt:lpstr>„PowerPoint“ pateiktis</vt:lpstr>
      <vt:lpstr>„PowerPoint“ pateiktis</vt:lpstr>
      <vt:lpstr>Voltmetro sutartinis žymėjimas elektrinėse schemose</vt:lpstr>
      <vt:lpstr>„PowerPoint“ pateiktis</vt:lpstr>
      <vt:lpstr>„PowerPoint“ pateiktis</vt:lpstr>
      <vt:lpstr>Laboratorinio darbo priemonės</vt:lpstr>
      <vt:lpstr>Darbo eiga</vt:lpstr>
      <vt:lpstr>Pasitikrinimas</vt:lpstr>
      <vt:lpstr>1 užduotis</vt:lpstr>
      <vt:lpstr>2 užduotis</vt:lpstr>
      <vt:lpstr>3 užduotis</vt:lpstr>
      <vt:lpstr>4 užduotis</vt:lpstr>
      <vt:lpstr>5 užduotis</vt:lpstr>
      <vt:lpstr>6 užduotis</vt:lpstr>
      <vt:lpstr>7 užduotis</vt:lpstr>
      <vt:lpstr>Pasiruošimas laboratoriniam darbui „ Nuosekliojo laidininkų jungimo tyrimas“</vt:lpstr>
      <vt:lpstr>„PowerPoint“ pateiktis</vt:lpstr>
      <vt:lpstr>„PowerPoint“ pateiktis</vt:lpstr>
      <vt:lpstr>„PowerPoint“ pateiktis</vt:lpstr>
      <vt:lpstr>„PowerPoint“ pateiktis</vt:lpstr>
      <vt:lpstr>Omo dėsnis grandinės daliai</vt:lpstr>
      <vt:lpstr>Nuoseklusis laidininkų jungimas</vt:lpstr>
      <vt:lpstr>„PowerPoint“ pateiktis</vt:lpstr>
      <vt:lpstr>Laboratorinio darbo priemonės</vt:lpstr>
      <vt:lpstr>Darbo eiga</vt:lpstr>
      <vt:lpstr>„PowerPoint“ pateiktis</vt:lpstr>
      <vt:lpstr>Pasitikrinimas</vt:lpstr>
      <vt:lpstr>1 užduotis</vt:lpstr>
      <vt:lpstr>2 užduotis</vt:lpstr>
      <vt:lpstr>3 užduotis</vt:lpstr>
      <vt:lpstr>4 užduotis</vt:lpstr>
      <vt:lpstr>Pasiruošimas laboratoriniam darbui „ Lygiagrečiojo laidininkų jungimo tyrimas“</vt:lpstr>
      <vt:lpstr>Lygiagretusis laidininkų jungimas</vt:lpstr>
      <vt:lpstr>„PowerPoint“ pateiktis</vt:lpstr>
      <vt:lpstr>Laboratorinio darbo priemonės</vt:lpstr>
      <vt:lpstr>Darbo eiga</vt:lpstr>
      <vt:lpstr>Pasitikrinimas</vt:lpstr>
      <vt:lpstr>1 užduotis</vt:lpstr>
      <vt:lpstr>2 užduotis</vt:lpstr>
      <vt:lpstr>3 užduotis</vt:lpstr>
      <vt:lpstr>4 užduotis</vt:lpstr>
      <vt:lpstr>5 užduotis</vt:lpstr>
      <vt:lpstr>„PowerPoint“ pateiktis</vt:lpstr>
      <vt:lpstr>Elektros srovės darbas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Laboratorinio darbo priemonės</vt:lpstr>
      <vt:lpstr>Darbo eiga</vt:lpstr>
      <vt:lpstr>PASITIKRINIMAS</vt:lpstr>
      <vt:lpstr>1 užduotis</vt:lpstr>
      <vt:lpstr>2 užduotis</vt:lpstr>
      <vt:lpstr>3 užduotis</vt:lpstr>
      <vt:lpstr>4 užduotis</vt:lpstr>
      <vt:lpstr>5 užduotis</vt:lpstr>
      <vt:lpstr>Testas</vt:lpstr>
      <vt:lpstr>1. Kaip žymimas srovės stiprio matavimo vienetas?</vt:lpstr>
      <vt:lpstr>2. Koks prietaisas skirtas matuoti elektros srovės stiprį?</vt:lpstr>
      <vt:lpstr>3. Elektrinė įtampa apskaičiuojama:</vt:lpstr>
      <vt:lpstr>4. Kokio mokslininko garbei buvo pavadintas elektrinės įtampos matavimo vienetas?</vt:lpstr>
      <vt:lpstr>5. Kurioje grandinėje voltmetras įjungtas teisingai? </vt:lpstr>
      <vt:lpstr>6. Kaip pasikeis laidininku tekančios srovės stipris, kai varžą padidinsime 4 kartus? Įtampa pastovi.</vt:lpstr>
      <vt:lpstr>7. Kurioje schemoje laidininkai sujungti nuosekliai?</vt:lpstr>
      <vt:lpstr>8. Kaip žymimas elektros srovės darbas?</vt:lpstr>
      <vt:lpstr>9. Kokio mokslininko garbei buvo pavadinta elektros srovės galios matavimo vienetas?</vt:lpstr>
      <vt:lpstr>10. Kokiu prietaisu galime išmatuoti elektros srovės galią?</vt:lpstr>
      <vt:lpstr>Informacijos šaltiniai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Pasiruošimas “Elektros” laboratoriniams darbas</dc:title>
  <dc:creator>Fizika</dc:creator>
  <cp:lastModifiedBy>Fizika</cp:lastModifiedBy>
  <cp:revision>272</cp:revision>
  <dcterms:created xsi:type="dcterms:W3CDTF">2016-02-22T12:31:16Z</dcterms:created>
  <dcterms:modified xsi:type="dcterms:W3CDTF">2016-04-04T11:00:24Z</dcterms:modified>
</cp:coreProperties>
</file>