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6" r:id="rId2"/>
    <p:sldId id="297" r:id="rId3"/>
    <p:sldId id="257" r:id="rId4"/>
    <p:sldId id="258" r:id="rId5"/>
    <p:sldId id="275" r:id="rId6"/>
    <p:sldId id="259" r:id="rId7"/>
    <p:sldId id="263" r:id="rId8"/>
    <p:sldId id="293" r:id="rId9"/>
    <p:sldId id="294" r:id="rId10"/>
    <p:sldId id="276" r:id="rId11"/>
    <p:sldId id="265" r:id="rId12"/>
    <p:sldId id="302" r:id="rId13"/>
    <p:sldId id="277" r:id="rId14"/>
    <p:sldId id="279" r:id="rId15"/>
    <p:sldId id="303" r:id="rId16"/>
    <p:sldId id="295" r:id="rId17"/>
    <p:sldId id="296" r:id="rId18"/>
    <p:sldId id="266" r:id="rId19"/>
    <p:sldId id="271" r:id="rId20"/>
    <p:sldId id="306" r:id="rId21"/>
    <p:sldId id="311" r:id="rId22"/>
    <p:sldId id="312" r:id="rId23"/>
    <p:sldId id="308" r:id="rId24"/>
    <p:sldId id="287" r:id="rId25"/>
    <p:sldId id="299" r:id="rId26"/>
    <p:sldId id="301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73" r:id="rId35"/>
    <p:sldId id="278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굴림" pitchFamily="34" charset="-127"/>
        <a:ea typeface="굴림" pitchFamily="34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63300"/>
    <a:srgbClr val="AF5511"/>
    <a:srgbClr val="963200"/>
    <a:srgbClr val="F17B33"/>
    <a:srgbClr val="ED924D"/>
    <a:srgbClr val="EDB78B"/>
    <a:srgbClr val="CB801B"/>
    <a:srgbClr val="E8A5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94461" autoAdjust="0"/>
  </p:normalViewPr>
  <p:slideViewPr>
    <p:cSldViewPr snapToGrid="0" snapToObjects="1">
      <p:cViewPr>
        <p:scale>
          <a:sx n="77" d="100"/>
          <a:sy n="77" d="100"/>
        </p:scale>
        <p:origin x="-2520" y="-7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1">
              <a:defRPr sz="1200">
                <a:latin typeface="굴림" charset="-127"/>
                <a:ea typeface="굴림" charset="-127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1">
              <a:defRPr sz="1200">
                <a:latin typeface="굴림" charset="-127"/>
                <a:ea typeface="굴림" charset="-127"/>
                <a:cs typeface="+mn-cs"/>
              </a:defRPr>
            </a:lvl1pPr>
          </a:lstStyle>
          <a:p>
            <a:pPr>
              <a:defRPr/>
            </a:pPr>
            <a:fld id="{56FBBFDF-79ED-460C-91B9-A48B2B3295C8}" type="datetimeFigureOut">
              <a:rPr lang="ko-KR" altLang="en-US"/>
              <a:pPr>
                <a:defRPr/>
              </a:pPr>
              <a:t>2016-12-20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1">
              <a:defRPr sz="1200">
                <a:latin typeface="굴림" charset="-127"/>
                <a:ea typeface="굴림" charset="-127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1">
              <a:defRPr sz="1200">
                <a:latin typeface="굴림" charset="-127"/>
                <a:ea typeface="굴림" charset="-127"/>
                <a:cs typeface="+mn-cs"/>
              </a:defRPr>
            </a:lvl1pPr>
          </a:lstStyle>
          <a:p>
            <a:pPr>
              <a:defRPr/>
            </a:pPr>
            <a:fld id="{94722C2D-F787-4AC0-8181-6B110ECDD4C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97042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2048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latinLnBrk="1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1pPr>
            <a:lvl2pPr marL="742950" indent="-285750" eaLnBrk="0" latinLnBrk="1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2pPr>
            <a:lvl3pPr marL="1143000" indent="-228600" eaLnBrk="0" latinLnBrk="1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3pPr>
            <a:lvl4pPr marL="1600200" indent="-228600" eaLnBrk="0" latinLnBrk="1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4pPr>
            <a:lvl5pPr marL="2057400" indent="-228600" eaLnBrk="0" latinLnBrk="1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9pPr>
          </a:lstStyle>
          <a:p>
            <a:pPr eaLnBrk="1" hangingPunct="1">
              <a:defRPr/>
            </a:pPr>
            <a:fld id="{9F51A40A-0673-4907-8469-185836E2DF45}" type="slidenum">
              <a:rPr lang="ko-KR" altLang="en-US"/>
              <a:pPr eaLnBrk="1" hangingPunct="1">
                <a:defRPr/>
              </a:pPr>
              <a:t>1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2150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latinLnBrk="1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1pPr>
            <a:lvl2pPr marL="742950" indent="-285750" eaLnBrk="0" latinLnBrk="1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2pPr>
            <a:lvl3pPr marL="1143000" indent="-228600" eaLnBrk="0" latinLnBrk="1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3pPr>
            <a:lvl4pPr marL="1600200" indent="-228600" eaLnBrk="0" latinLnBrk="1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4pPr>
            <a:lvl5pPr marL="2057400" indent="-228600" eaLnBrk="0" latinLnBrk="1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9pPr>
          </a:lstStyle>
          <a:p>
            <a:pPr eaLnBrk="1" hangingPunct="1">
              <a:defRPr/>
            </a:pPr>
            <a:fld id="{D0343968-0055-41DF-8046-229DD94C8A09}" type="slidenum">
              <a:rPr lang="ko-KR" altLang="en-US"/>
              <a:pPr eaLnBrk="1" hangingPunct="1">
                <a:defRPr/>
              </a:pPr>
              <a:t>3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2253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latinLnBrk="1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1pPr>
            <a:lvl2pPr marL="742950" indent="-285750" eaLnBrk="0" latinLnBrk="1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2pPr>
            <a:lvl3pPr marL="1143000" indent="-228600" eaLnBrk="0" latinLnBrk="1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3pPr>
            <a:lvl4pPr marL="1600200" indent="-228600" eaLnBrk="0" latinLnBrk="1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4pPr>
            <a:lvl5pPr marL="2057400" indent="-228600" eaLnBrk="0" latinLnBrk="1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9pPr>
          </a:lstStyle>
          <a:p>
            <a:pPr eaLnBrk="1" hangingPunct="1">
              <a:defRPr/>
            </a:pPr>
            <a:fld id="{2172F6DD-B393-4967-AFA6-9DCBC79DB4F0}" type="slidenum">
              <a:rPr lang="ko-KR" altLang="en-US"/>
              <a:pPr eaLnBrk="1" hangingPunct="1">
                <a:defRPr/>
              </a:pPr>
              <a:t>4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2355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latinLnBrk="1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1pPr>
            <a:lvl2pPr marL="742950" indent="-285750" eaLnBrk="0" latinLnBrk="1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2pPr>
            <a:lvl3pPr marL="1143000" indent="-228600" eaLnBrk="0" latinLnBrk="1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3pPr>
            <a:lvl4pPr marL="1600200" indent="-228600" eaLnBrk="0" latinLnBrk="1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4pPr>
            <a:lvl5pPr marL="2057400" indent="-228600" eaLnBrk="0" latinLnBrk="1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9pPr>
          </a:lstStyle>
          <a:p>
            <a:pPr eaLnBrk="1" hangingPunct="1">
              <a:defRPr/>
            </a:pPr>
            <a:fld id="{4FB10E10-633E-4D05-8519-74357290D350}" type="slidenum">
              <a:rPr lang="ko-KR" altLang="en-US"/>
              <a:pPr eaLnBrk="1" hangingPunct="1">
                <a:defRPr/>
              </a:pPr>
              <a:t>6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722C2D-F787-4AC0-8181-6B110ECDD4CF}" type="slidenum">
              <a:rPr lang="ko-KR" altLang="en-US" smtClean="0"/>
              <a:pPr>
                <a:defRPr/>
              </a:pPr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525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각 삼각형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 altLang="ko-KR">
              <a:solidFill>
                <a:srgbClr val="FFFFFF"/>
              </a:solidFill>
              <a:ea typeface="굴림" charset="-127"/>
            </a:endParaRPr>
          </a:p>
        </p:txBody>
      </p:sp>
      <p:sp>
        <p:nvSpPr>
          <p:cNvPr id="9" name="제목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>
            <a:sp3d prstMaterial="softEdge">
              <a:bevelT w="25400" h="25400"/>
            </a:sp3d>
          </a:bodyPr>
          <a:lstStyle>
            <a:lvl1pPr algn="ctr">
              <a:defRPr sz="4800" b="1"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sp>
        <p:nvSpPr>
          <p:cNvPr id="17" name="부제목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ko-KR" altLang="en-US" dirty="0" smtClean="0"/>
              <a:t>마스터 부제목 스타일 편집</a:t>
            </a:r>
            <a:endParaRPr lang="en-US" dirty="0"/>
          </a:p>
        </p:txBody>
      </p:sp>
      <p:sp>
        <p:nvSpPr>
          <p:cNvPr id="5" name="날짜 개체 틀 29"/>
          <p:cNvSpPr>
            <a:spLocks noGrp="1"/>
          </p:cNvSpPr>
          <p:nvPr>
            <p:ph type="dt" sz="half" idx="10"/>
          </p:nvPr>
        </p:nvSpPr>
        <p:spPr>
          <a:xfrm>
            <a:off x="6823075" y="6470650"/>
            <a:ext cx="1919288" cy="366713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D918763-1D7F-405F-BFB3-C887C76E984C}" type="datetimeFigureOut">
              <a:rPr lang="en-US" altLang="ko-KR"/>
              <a:pPr>
                <a:defRPr/>
              </a:pPr>
              <a:t>12/20/2016</a:t>
            </a:fld>
            <a:endParaRPr lang="en-US" altLang="ko-KR"/>
          </a:p>
        </p:txBody>
      </p:sp>
      <p:sp>
        <p:nvSpPr>
          <p:cNvPr id="6" name="바닥글 개체 틀 18"/>
          <p:cNvSpPr>
            <a:spLocks noGrp="1"/>
          </p:cNvSpPr>
          <p:nvPr>
            <p:ph type="ftr" sz="quarter" idx="11"/>
          </p:nvPr>
        </p:nvSpPr>
        <p:spPr>
          <a:xfrm>
            <a:off x="4475163" y="6470650"/>
            <a:ext cx="2351087" cy="365125"/>
          </a:xfrm>
        </p:spPr>
        <p:txBody>
          <a:bodyPr/>
          <a:lstStyle>
            <a:lvl1pPr>
              <a:defRPr>
                <a:solidFill>
                  <a:srgbClr val="FFEDE8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슬라이드 번호 개체 틀 26"/>
          <p:cNvSpPr>
            <a:spLocks noGrp="1"/>
          </p:cNvSpPr>
          <p:nvPr>
            <p:ph type="sldNum" sz="quarter" idx="12"/>
          </p:nvPr>
        </p:nvSpPr>
        <p:spPr>
          <a:xfrm>
            <a:off x="8742363" y="6470650"/>
            <a:ext cx="366712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DB7DA31-BF56-4499-A0B7-0E2FA90DAD7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28140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423317"/>
            <a:ext cx="8229600" cy="4525963"/>
          </a:xfrm>
        </p:spPr>
        <p:txBody>
          <a:bodyPr/>
          <a:lstStyle>
            <a:extLst/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467544" y="548680"/>
            <a:ext cx="7632700" cy="693737"/>
          </a:xfrm>
        </p:spPr>
        <p:txBody>
          <a:bodyPr rtlCol="0"/>
          <a:lstStyle>
            <a:extLst/>
          </a:lstStyle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823075" y="6470650"/>
            <a:ext cx="1919288" cy="3667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96612A7-20D6-49A8-A542-0C2E71BA4C17}" type="datetimeFigureOut">
              <a:rPr lang="en-US" altLang="ko-KR"/>
              <a:pPr>
                <a:defRPr/>
              </a:pPr>
              <a:t>12/20/2016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475163" y="6470650"/>
            <a:ext cx="235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742363" y="6470650"/>
            <a:ext cx="36671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E31B739-FC5B-4379-AABF-0C64DE53BF3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9379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개체 틀 8"/>
          <p:cNvSpPr>
            <a:spLocks noGrp="1"/>
          </p:cNvSpPr>
          <p:nvPr>
            <p:ph type="title"/>
          </p:nvPr>
        </p:nvSpPr>
        <p:spPr>
          <a:xfrm>
            <a:off x="179388" y="26988"/>
            <a:ext cx="7632700" cy="693737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/>
          </a:bodyPr>
          <a:lstStyle>
            <a:extLst/>
          </a:lstStyle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sp>
        <p:nvSpPr>
          <p:cNvPr id="1027" name="텍스트 개체 틀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latinLnBrk="0">
              <a:defRPr kumimoji="0" sz="1000">
                <a:latin typeface="Lucida Sans Unicode" pitchFamily="34" charset="0"/>
                <a:ea typeface="굴림" charset="-127"/>
                <a:cs typeface="+mn-cs"/>
              </a:defRPr>
            </a:lvl1pPr>
          </a:lstStyle>
          <a:p>
            <a:pPr>
              <a:defRPr/>
            </a:pPr>
            <a:fld id="{4A383F9F-ED1D-4992-B3EF-9B9659E78EA9}" type="datetimeFigureOut">
              <a:rPr lang="en-US" altLang="ko-KR"/>
              <a:pPr>
                <a:defRPr/>
              </a:pPr>
              <a:t>12/20/2016</a:t>
            </a:fld>
            <a:endParaRPr lang="en-US" altLang="ko-KR"/>
          </a:p>
        </p:txBody>
      </p:sp>
      <p:sp>
        <p:nvSpPr>
          <p:cNvPr id="22" name="바닥글 개체 틀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latinLnBrk="0">
              <a:defRPr kumimoji="0" sz="1000">
                <a:latin typeface="Lucida Sans Unicode" pitchFamily="34" charset="0"/>
                <a:ea typeface="굴림" charset="-127"/>
                <a:cs typeface="+mn-cs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latinLnBrk="0">
              <a:defRPr kumimoji="0" sz="1000">
                <a:latin typeface="Lucida Sans Unicode" pitchFamily="34" charset="0"/>
                <a:ea typeface="굴림" charset="-127"/>
                <a:cs typeface="+mn-cs"/>
              </a:defRPr>
            </a:lvl1pPr>
          </a:lstStyle>
          <a:p>
            <a:pPr>
              <a:defRPr/>
            </a:pPr>
            <a:fld id="{45D4136D-E754-4349-9FD4-E9E5BD0D78B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Lucida Sans Unicode" pitchFamily="34" charset="0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Lucida Sans Unicode" pitchFamily="34" charset="0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Lucida Sans Unicode" pitchFamily="34" charset="0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Lucida Sans Unicode" pitchFamily="34" charset="0"/>
        </a:defRPr>
      </a:lvl5pPr>
      <a:lvl6pPr marL="457200" algn="l" rtl="0" fontAlgn="base" latinLnBrk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Lucida Sans Unicode" pitchFamily="34" charset="0"/>
        </a:defRPr>
      </a:lvl6pPr>
      <a:lvl7pPr marL="914400" algn="l" rtl="0" fontAlgn="base" latinLnBrk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Lucida Sans Unicode" pitchFamily="34" charset="0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Lucida Sans Unicode" pitchFamily="34" charset="0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latinLnBrk="1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" pitchFamily="2" charset="2"/>
        <a:buChar char="§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latinLnBrk="1" hangingPunct="0">
        <a:spcBef>
          <a:spcPts val="325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latinLnBrk="1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" pitchFamily="2" charset="2"/>
        <a:buChar char="§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latinLnBrk="1" hangingPunct="0">
        <a:spcBef>
          <a:spcPts val="35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latinLnBrk="1" hangingPunct="0">
        <a:spcBef>
          <a:spcPts val="35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slide" Target="slide23.xml"/><Relationship Id="rId18" Type="http://schemas.openxmlformats.org/officeDocument/2006/relationships/slide" Target="slide27.xml"/><Relationship Id="rId3" Type="http://schemas.openxmlformats.org/officeDocument/2006/relationships/slide" Target="slide6.xml"/><Relationship Id="rId7" Type="http://schemas.openxmlformats.org/officeDocument/2006/relationships/slide" Target="slide13.xml"/><Relationship Id="rId12" Type="http://schemas.openxmlformats.org/officeDocument/2006/relationships/slide" Target="slide22.xml"/><Relationship Id="rId17" Type="http://schemas.openxmlformats.org/officeDocument/2006/relationships/slide" Target="slide26.xml"/><Relationship Id="rId2" Type="http://schemas.openxmlformats.org/officeDocument/2006/relationships/slide" Target="slide4.xml"/><Relationship Id="rId16" Type="http://schemas.openxmlformats.org/officeDocument/2006/relationships/slide" Target="slide25.xml"/><Relationship Id="rId20" Type="http://schemas.openxmlformats.org/officeDocument/2006/relationships/slide" Target="slide3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11" Type="http://schemas.openxmlformats.org/officeDocument/2006/relationships/slide" Target="slide18.xml"/><Relationship Id="rId5" Type="http://schemas.openxmlformats.org/officeDocument/2006/relationships/slide" Target="slide8.xml"/><Relationship Id="rId15" Type="http://schemas.openxmlformats.org/officeDocument/2006/relationships/slide" Target="slide24.xml"/><Relationship Id="rId10" Type="http://schemas.openxmlformats.org/officeDocument/2006/relationships/slide" Target="slide16.xml"/><Relationship Id="rId19" Type="http://schemas.openxmlformats.org/officeDocument/2006/relationships/slide" Target="slide33.xml"/><Relationship Id="rId4" Type="http://schemas.openxmlformats.org/officeDocument/2006/relationships/slide" Target="slide7.xml"/><Relationship Id="rId9" Type="http://schemas.openxmlformats.org/officeDocument/2006/relationships/slide" Target="slide14.xml"/><Relationship Id="rId14" Type="http://schemas.openxmlformats.org/officeDocument/2006/relationships/slide" Target="slide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lt/url?sa=i&amp;rct=j&amp;q=kietejimas&amp;source=images&amp;cd=&amp;cad=rja&amp;docid=8FjZy-gbBZjFEM&amp;tbnid=EAT2psXsULRy-M:&amp;ved=0CAUQjRw&amp;url=http://kids-on-the-blog.blogspot.com/2011_02_01_archive.html&amp;ei=c_lEUbLUBpHPsgbhxIHQDA&amp;psig=AFQjCNHHqcnN4lFhShrzF1B-RMlryqQv9A&amp;ust=1363560973049333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1.jpeg"/><Relationship Id="rId2" Type="http://schemas.openxmlformats.org/officeDocument/2006/relationships/hyperlink" Target="http://www.google.lt/url?sa=i&amp;rct=j&amp;q=garavimas+ir+kondensacija&amp;source=images&amp;cd=&amp;cad=rja&amp;docid=-MV_nExKdQC_EM&amp;tbnid=sb6GnRVrnD2_dM:&amp;ved=0CAUQjRw&amp;url=http://www.it.iitb.ac.in/ekshiksha/eContent-Show.do?documentId=77&amp;ei=BP9EUfDvNs3JswbmjICIDw&amp;psig=AFQjCNFHSkoPJXSpRMpjHF2ZOOIw8M3TcA&amp;ust=136356171551923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lt/url?sa=i&amp;rct=j&amp;q=garavimas+ir+kondensacija&amp;source=images&amp;cd=&amp;cad=rja&amp;docid=l8hsk94GIR4FQM&amp;tbnid=e4bOC4TLfOxMqM:&amp;ved=0CAUQjRw&amp;url=http://www.glogster.com/old/view?nickname=uriel123&amp;title=phases-changes/&amp;ei=vP5EUZueI8bbtAaN1IGABw&amp;psig=AFQjCNFHSkoPJXSpRMpjHF2ZOOIw8M3TcA&amp;ust=1363561715519231" TargetMode="External"/><Relationship Id="rId5" Type="http://schemas.openxmlformats.org/officeDocument/2006/relationships/image" Target="../media/image20.jpeg"/><Relationship Id="rId4" Type="http://schemas.openxmlformats.org/officeDocument/2006/relationships/hyperlink" Target="http://www.google.lt/url?sa=i&amp;rct=j&amp;q=garavimas+ir+kondensacija&amp;source=images&amp;cd=&amp;cad=rja&amp;docid=d_49n6OZGmXynM&amp;tbnid=h-GMuLIHrUoVFM:&amp;ved=0CAUQjRw&amp;url=http://lt.wikipedia.org/wiki/Kondensacija&amp;ei=ePtEUYeWD4Xzsgak2YHoCQ&amp;psig=AFQjCNFHSkoPJXSpRMpjHF2ZOOIw8M3TcA&amp;ust=1363561715519231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://www.google.lt/url?sa=i&amp;rct=j&amp;q=kietejimas&amp;source=images&amp;cd=&amp;cad=rja&amp;docid=rBDkpKbjYqeN8M&amp;tbnid=6cMEoAsoYgCFSM:&amp;ved=0CAUQjRw&amp;url=http://www.fao.org/docrep/008/y5979e/y5979e03.htm&amp;ei=mvhEUfPvHI_Cswby5YDIDA&amp;psig=AFQjCNHHqcnN4lFhShrzF1B-RMlryqQv9A&amp;ust=1363560973049333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://www.google.lt/url?sa=i&amp;rct=j&amp;q=klausimynas&amp;source=images&amp;cd=&amp;cad=rja&amp;docid=p6kcYBhHVX338M&amp;tbnid=93GUMUj_hR6voM:&amp;ved=0CAUQjRw&amp;url=http://www.kfsa.lt/lt/naujienos/item/310-klausimynas&amp;ei=QltHUdvDAsjJPJjZgIAM&amp;bvm=bv.43828540,d.ZWU&amp;psig=AFQjCNGqSMzFwzdjTBuJ1FfDeebmn16AtQ&amp;ust=1363717253027100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://www.google.lt/url?sa=i&amp;rct=j&amp;q=klausimynas&amp;source=images&amp;cd=&amp;cad=rja&amp;docid=p6kcYBhHVX338M&amp;tbnid=93GUMUj_hR6voM:&amp;ved=0CAUQjRw&amp;url=http://www.kfsa.lt/lt/naujienos/item/310-klausimynas&amp;ei=QltHUdvDAsjJPJjZgIAM&amp;bvm=bv.43828540,d.ZWU&amp;psig=AFQjCNGqSMzFwzdjTBuJ1FfDeebmn16AtQ&amp;ust=1363717253027100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://www.google.lt/url?sa=i&amp;rct=j&amp;q=klausimynas&amp;source=images&amp;cd=&amp;cad=rja&amp;docid=p6kcYBhHVX338M&amp;tbnid=93GUMUj_hR6voM:&amp;ved=0CAUQjRw&amp;url=http://www.kfsa.lt/lt/naujienos/item/310-klausimynas&amp;ei=QltHUdvDAsjJPJjZgIAM&amp;bvm=bv.43828540,d.ZWU&amp;psig=AFQjCNGqSMzFwzdjTBuJ1FfDeebmn16AtQ&amp;ust=1363717253027100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://www.google.lt/url?sa=i&amp;rct=j&amp;q=klausimynas&amp;source=images&amp;cd=&amp;cad=rja&amp;docid=p6kcYBhHVX338M&amp;tbnid=93GUMUj_hR6voM:&amp;ved=0CAUQjRw&amp;url=http://www.kfsa.lt/lt/naujienos/item/310-klausimynas&amp;ei=QltHUdvDAsjJPJjZgIAM&amp;bvm=bv.43828540,d.ZWU&amp;psig=AFQjCNGqSMzFwzdjTBuJ1FfDeebmn16AtQ&amp;ust=1363717253027100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://www.google.lt/url?sa=i&amp;rct=j&amp;q=klausimynas&amp;source=images&amp;cd=&amp;cad=rja&amp;docid=p6kcYBhHVX338M&amp;tbnid=93GUMUj_hR6voM:&amp;ved=0CAUQjRw&amp;url=http://www.kfsa.lt/lt/naujienos/item/310-klausimynas&amp;ei=QltHUdvDAsjJPJjZgIAM&amp;bvm=bv.43828540,d.ZWU&amp;psig=AFQjCNGqSMzFwzdjTBuJ1FfDeebmn16AtQ&amp;ust=1363717253027100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://www.google.lt/url?sa=i&amp;rct=j&amp;q=klausimynas&amp;source=images&amp;cd=&amp;cad=rja&amp;docid=p6kcYBhHVX338M&amp;tbnid=93GUMUj_hR6voM:&amp;ved=0CAUQjRw&amp;url=http://www.kfsa.lt/lt/naujienos/item/310-klausimynas&amp;ei=QltHUdvDAsjJPJjZgIAM&amp;bvm=bv.43828540,d.ZWU&amp;psig=AFQjCNGqSMzFwzdjTBuJ1FfDeebmn16AtQ&amp;ust=1363717253027100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okslai.lt/referatai/referatas/1552.html" TargetMode="External"/><Relationship Id="rId3" Type="http://schemas.openxmlformats.org/officeDocument/2006/relationships/hyperlink" Target="http://lt.wikipedia.org/wiki/Virimas" TargetMode="External"/><Relationship Id="rId7" Type="http://schemas.openxmlformats.org/officeDocument/2006/relationships/hyperlink" Target="http://lt.wikipedia.org/wiki/Agregatin%C4%97_b%C5%ABsena" TargetMode="External"/><Relationship Id="rId2" Type="http://schemas.openxmlformats.org/officeDocument/2006/relationships/hyperlink" Target="http://www.ifizika.info/print;ODN8MTk6MzU6Mj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lt.wikipedia.org/wiki/Kiet%C4%97jimas" TargetMode="External"/><Relationship Id="rId5" Type="http://schemas.openxmlformats.org/officeDocument/2006/relationships/hyperlink" Target="http://lt.wikipedia.org/wiki/Kondensacija" TargetMode="External"/><Relationship Id="rId4" Type="http://schemas.openxmlformats.org/officeDocument/2006/relationships/hyperlink" Target="http://mkp.emokykla.lt/imo/lt/mo/349/" TargetMode="External"/><Relationship Id="rId9" Type="http://schemas.openxmlformats.org/officeDocument/2006/relationships/hyperlink" Target="http://www.google.lt/search?hl=lt&amp;site=imghp&amp;tbm=isch&amp;source=hp&amp;biw=1366&amp;bih=656&amp;q=zmogus&amp;oq=zmogus&amp;gs_l=img.3..0l10.2215.4432.0.8122.6.5.0.1.1.0.126.413.4j1.5.0...0.0...1ac.1.6.img.UFglu6_R5hw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12108" y="1186249"/>
            <a:ext cx="6882714" cy="1955096"/>
          </a:xfrm>
        </p:spPr>
        <p:txBody>
          <a:bodyPr wrap="square" lIns="91440" tIns="45720" rIns="91440" bIns="45720">
            <a:normAutofit fontScale="90000"/>
          </a:bodyPr>
          <a:lstStyle/>
          <a:p>
            <a:pPr eaLnBrk="1" hangingPunct="1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4400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Skyriaus</a:t>
            </a:r>
            <a:r>
              <a:rPr lang="en-US" altLang="ko-KR" sz="4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altLang="ko-KR" sz="4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altLang="ko-KR" sz="4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ko-KR" sz="4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"Medžiagų agregatinės būsenos" apibendrinimas</a:t>
            </a:r>
            <a:endParaRPr lang="ko-KR" altLang="en-US" sz="44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부제목 2"/>
          <p:cNvSpPr>
            <a:spLocks noGrp="1"/>
          </p:cNvSpPr>
          <p:nvPr>
            <p:ph type="subTitle" idx="1"/>
          </p:nvPr>
        </p:nvSpPr>
        <p:spPr>
          <a:xfrm>
            <a:off x="685800" y="3657600"/>
            <a:ext cx="7772400" cy="1900238"/>
          </a:xfrm>
        </p:spPr>
        <p:txBody>
          <a:bodyPr lIns="0" tIns="0" rIns="0" bIns="0"/>
          <a:lstStyle/>
          <a:p>
            <a:pPr marR="0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en-US" altLang="ko-KR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Vilniaus</a:t>
            </a:r>
            <a:r>
              <a:rPr lang="en-US" altLang="ko-KR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šv</a:t>
            </a:r>
            <a:r>
              <a:rPr lang="en-US" altLang="ko-KR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ko-KR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Kristoforo</a:t>
            </a:r>
            <a:r>
              <a:rPr lang="en-US" altLang="ko-KR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gimnazijos</a:t>
            </a:r>
            <a:endParaRPr lang="ko-KR" altLang="en-US" sz="24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R="0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en-US" altLang="ko-KR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en-US" altLang="ko-KR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kl.mokiniai</a:t>
            </a:r>
            <a:r>
              <a:rPr lang="en-US" altLang="ko-KR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ko-KR" altLang="en-US" sz="24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R="0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en-US" altLang="ko-KR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Emilija</a:t>
            </a:r>
            <a:r>
              <a:rPr lang="en-US" altLang="ko-KR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Dūdaitė</a:t>
            </a:r>
            <a:r>
              <a:rPr lang="en-US" altLang="ko-KR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US" altLang="ko-KR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Antanas</a:t>
            </a:r>
            <a:r>
              <a:rPr lang="en-US" altLang="ko-KR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Katilauskas</a:t>
            </a:r>
            <a:endParaRPr lang="ko-KR" altLang="en-US" sz="24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R="0" eaLnBrk="1" hangingPunct="1">
              <a:lnSpc>
                <a:spcPct val="102000"/>
              </a:lnSpc>
              <a:spcBef>
                <a:spcPct val="0"/>
              </a:spcBef>
              <a:buFontTx/>
              <a:buNone/>
            </a:pPr>
            <a:r>
              <a:rPr lang="en-US" altLang="ko-KR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Mokytoja</a:t>
            </a:r>
            <a:r>
              <a:rPr lang="en-US" altLang="ko-KR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altLang="ko-KR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Daiva</a:t>
            </a:r>
            <a:r>
              <a:rPr lang="en-US" altLang="ko-KR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2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Keršienė</a:t>
            </a:r>
            <a:endParaRPr lang="ko-KR" altLang="en-US" sz="24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71850"/>
            <a:ext cx="8229600" cy="6153664"/>
          </a:xfrm>
        </p:spPr>
        <p:txBody>
          <a:bodyPr/>
          <a:lstStyle/>
          <a:p>
            <a:pPr>
              <a:buNone/>
            </a:pP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lt-LT" sz="16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Lydymasis </a:t>
            </a:r>
            <a:r>
              <a:rPr lang="en-US" sz="1600" b="1" i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ir</a:t>
            </a:r>
            <a:r>
              <a:rPr lang="en-US" sz="16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</a:t>
            </a:r>
            <a:r>
              <a:rPr lang="en-US" sz="1600" b="1" i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kiet</a:t>
            </a:r>
            <a:r>
              <a:rPr lang="lt-LT" sz="16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ė</a:t>
            </a:r>
            <a:r>
              <a:rPr lang="en-US" sz="1600" b="1" i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jimas</a:t>
            </a:r>
            <a:r>
              <a:rPr lang="lt-LT" sz="16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                                                 </a:t>
            </a:r>
            <a:endParaRPr lang="lt-LT" sz="1600" b="1" i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lt-LT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14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sąvokos ir formulės</a:t>
            </a:r>
            <a:endParaRPr lang="lt-LT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lt-LT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1400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klausymai</a:t>
            </a:r>
            <a:endParaRPr lang="lt-LT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lt-LT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1400" dirty="0" smtClean="0"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lydymasis (pavyzdys)</a:t>
            </a:r>
            <a:endParaRPr lang="lt-LT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lt-LT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1400" dirty="0" smtClean="0">
                <a:latin typeface="Times New Roman" pitchFamily="18" charset="0"/>
                <a:cs typeface="Times New Roman" pitchFamily="18" charset="0"/>
                <a:hlinkClick r:id="rId5" action="ppaction://hlinksldjump"/>
              </a:rPr>
              <a:t>kietėjimas (pavyzdys)</a:t>
            </a:r>
            <a:endParaRPr lang="lt-LT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lt-LT" sz="14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lt-LT" sz="16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Virimas</a:t>
            </a:r>
            <a:endParaRPr lang="lt-LT" sz="1600" b="1" i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lt-LT" sz="1400" dirty="0" smtClean="0"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sąvokos</a:t>
            </a:r>
            <a:endParaRPr lang="lt-LT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lt-LT" sz="1400" dirty="0" smtClean="0">
                <a:latin typeface="Times New Roman" pitchFamily="18" charset="0"/>
                <a:cs typeface="Times New Roman" pitchFamily="18" charset="0"/>
                <a:hlinkClick r:id="rId5" action="ppaction://hlinksldjump"/>
              </a:rPr>
              <a:t>bandymas</a:t>
            </a:r>
            <a:endParaRPr lang="lt-LT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lt-LT" sz="1400" dirty="0" smtClean="0">
                <a:latin typeface="Times New Roman" pitchFamily="18" charset="0"/>
                <a:cs typeface="Times New Roman" pitchFamily="18" charset="0"/>
                <a:hlinkClick r:id="rId6" action="ppaction://hlinksldjump"/>
              </a:rPr>
              <a:t>klausymai</a:t>
            </a:r>
            <a:endParaRPr lang="lt-LT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7" action="ppaction://hlinksldjump"/>
              </a:rPr>
              <a:t>p</a:t>
            </a:r>
            <a:r>
              <a:rPr lang="lt-LT" sz="1400" dirty="0" smtClean="0">
                <a:latin typeface="Times New Roman" pitchFamily="18" charset="0"/>
                <a:cs typeface="Times New Roman" pitchFamily="18" charset="0"/>
                <a:hlinkClick r:id="rId7" action="ppaction://hlinksldjump"/>
              </a:rPr>
              <a:t>avyzdys</a:t>
            </a:r>
            <a:endParaRPr lang="lt-LT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lt-LT" sz="14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lt-LT" sz="16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8" action="ppaction://hlinksldjump"/>
              </a:rPr>
              <a:t>Garavimas ir kondensacija</a:t>
            </a:r>
            <a:endParaRPr lang="lt-LT" sz="1600" b="1" i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lt-LT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1400" dirty="0" smtClean="0">
                <a:latin typeface="Times New Roman" pitchFamily="18" charset="0"/>
                <a:cs typeface="Times New Roman" pitchFamily="18" charset="0"/>
                <a:hlinkClick r:id="rId8" action="ppaction://hlinksldjump"/>
              </a:rPr>
              <a:t>sąvokos ir formulės</a:t>
            </a:r>
            <a:endParaRPr lang="lt-LT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lt-LT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1400" dirty="0" smtClean="0">
                <a:latin typeface="Times New Roman" pitchFamily="18" charset="0"/>
                <a:cs typeface="Times New Roman" pitchFamily="18" charset="0"/>
                <a:hlinkClick r:id="rId9" action="ppaction://hlinksldjump"/>
              </a:rPr>
              <a:t>pavyzdžiai gamtoje</a:t>
            </a:r>
            <a:endParaRPr lang="lt-LT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lt-LT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1400" dirty="0" smtClean="0">
                <a:latin typeface="Times New Roman" pitchFamily="18" charset="0"/>
                <a:cs typeface="Times New Roman" pitchFamily="18" charset="0"/>
                <a:hlinkClick r:id="rId10" action="ppaction://hlinksldjump"/>
              </a:rPr>
              <a:t>bandymas</a:t>
            </a:r>
            <a:endParaRPr lang="lt-LT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lt-LT" sz="14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1400" smtClean="0">
                <a:latin typeface="Times New Roman" pitchFamily="18" charset="0"/>
                <a:cs typeface="Times New Roman" pitchFamily="18" charset="0"/>
                <a:hlinkClick r:id="rId11" action="ppaction://hlinksldjump"/>
              </a:rPr>
              <a:t>klausimai</a:t>
            </a:r>
            <a:endParaRPr lang="lt-LT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lt-LT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1400" dirty="0" smtClean="0">
                <a:latin typeface="Times New Roman" pitchFamily="18" charset="0"/>
                <a:cs typeface="Times New Roman" pitchFamily="18" charset="0"/>
                <a:hlinkClick r:id="rId12" action="ppaction://hlinksldjump"/>
              </a:rPr>
              <a:t>garavimas (pavyzdys)</a:t>
            </a:r>
            <a:endParaRPr lang="lt-LT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lt-LT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1400" dirty="0" smtClean="0">
                <a:latin typeface="Times New Roman" pitchFamily="18" charset="0"/>
                <a:cs typeface="Times New Roman" pitchFamily="18" charset="0"/>
                <a:hlinkClick r:id="rId13" action="ppaction://hlinksldjump"/>
              </a:rPr>
              <a:t>kondensacija (pavyzdys)</a:t>
            </a:r>
            <a:endParaRPr lang="lt-LT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452437" indent="-342900">
              <a:buNone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lt-LT" sz="16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14" action="ppaction://hlinksldjump"/>
              </a:rPr>
              <a:t>Apibendrinimas</a:t>
            </a:r>
            <a:endParaRPr lang="lt-LT" sz="1600" b="1" i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2437" indent="-342900">
              <a:buFont typeface="Wingdings" pitchFamily="2" charset="2"/>
              <a:buChar char="v"/>
            </a:pPr>
            <a:r>
              <a:rPr lang="lt-LT" sz="1400" dirty="0" smtClean="0">
                <a:latin typeface="Times New Roman" pitchFamily="18" charset="0"/>
                <a:cs typeface="Times New Roman" pitchFamily="18" charset="0"/>
                <a:hlinkClick r:id="rId15" action="ppaction://hlinksldjump"/>
              </a:rPr>
              <a:t>uždavinys</a:t>
            </a:r>
            <a:r>
              <a:rPr lang="lt-LT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lt-LT" sz="1400" dirty="0" smtClean="0">
                <a:latin typeface="Times New Roman" pitchFamily="18" charset="0"/>
                <a:cs typeface="Times New Roman" pitchFamily="18" charset="0"/>
                <a:hlinkClick r:id="rId16" action="ppaction://hlinksldjump"/>
              </a:rPr>
              <a:t>sprendimas</a:t>
            </a:r>
            <a:r>
              <a:rPr lang="lt-LT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lt-LT" sz="1400" dirty="0" smtClean="0">
                <a:latin typeface="Times New Roman" pitchFamily="18" charset="0"/>
                <a:cs typeface="Times New Roman" pitchFamily="18" charset="0"/>
                <a:hlinkClick r:id="rId17" action="ppaction://hlinksldjump"/>
              </a:rPr>
              <a:t>grafikas</a:t>
            </a:r>
            <a:endParaRPr lang="en-US" sz="1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2437" indent="-342900">
              <a:buNone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lt-LT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18" action="ppaction://hlinksldjump"/>
              </a:rPr>
              <a:t>Testas</a:t>
            </a:r>
            <a:endParaRPr lang="lt-LT" sz="1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lt-LT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1400" dirty="0" smtClean="0">
                <a:latin typeface="Times New Roman" pitchFamily="18" charset="0"/>
                <a:cs typeface="Times New Roman" pitchFamily="18" charset="0"/>
                <a:hlinkClick r:id="rId19" action="ppaction://hlinksldjump"/>
              </a:rPr>
              <a:t>testo atsakymai</a:t>
            </a:r>
            <a:endParaRPr lang="lt-LT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lt-LT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0" action="ppaction://hlinksldjump"/>
              </a:rPr>
              <a:t>Šaltiniai</a:t>
            </a:r>
            <a:endParaRPr lang="lt-LT" sz="16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lt-LT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lt-LT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lt-LT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lt-LT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339914" y="778476"/>
            <a:ext cx="370702" cy="5226908"/>
          </a:xfrm>
        </p:spPr>
        <p:txBody>
          <a:bodyPr>
            <a:noAutofit/>
          </a:bodyPr>
          <a:lstStyle/>
          <a:p>
            <a:r>
              <a:rPr lang="lt-LT" sz="4800" dirty="0" smtClean="0">
                <a:solidFill>
                  <a:schemeClr val="accent3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TURINYS</a:t>
            </a:r>
            <a:endParaRPr lang="en-US" sz="4800" dirty="0">
              <a:solidFill>
                <a:schemeClr val="accent3">
                  <a:lumMod val="50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66725" y="428625"/>
            <a:ext cx="7632700" cy="593725"/>
          </a:xfrm>
          <a:prstGeom prst="rect">
            <a:avLst/>
          </a:prstGeom>
        </p:spPr>
        <p:txBody>
          <a:bodyPr anchor="ctr">
            <a:normAutofit lnSpcReduction="10000"/>
          </a:bodyPr>
          <a:lstStyle/>
          <a:p>
            <a:pPr marL="444500" algn="ctr" latinLnBrk="1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3500" dirty="0">
                <a:solidFill>
                  <a:srgbClr val="C00000"/>
                </a:solidFill>
                <a:latin typeface="Arial" charset="0"/>
                <a:ea typeface="굴림" charset="-127"/>
              </a:rPr>
              <a:t>Medžiagų agregatinės būsenos</a:t>
            </a:r>
            <a:endParaRPr lang="ko-KR" altLang="en-US" sz="3500" dirty="0">
              <a:solidFill>
                <a:srgbClr val="C00000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6147" name="Rect 3"/>
          <p:cNvSpPr>
            <a:spLocks noGrp="1" noChangeArrowheads="1"/>
          </p:cNvSpPr>
          <p:nvPr/>
        </p:nvSpPr>
        <p:spPr bwMode="auto">
          <a:xfrm>
            <a:off x="3408363" y="1490663"/>
            <a:ext cx="2297112" cy="687387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317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anchor="ctr"/>
          <a:lstStyle/>
          <a:p>
            <a:pPr algn="ctr" defTabSz="508000" latinLnBrk="1">
              <a:lnSpc>
                <a:spcPct val="129000"/>
              </a:lnSpc>
            </a:pPr>
            <a:r>
              <a:rPr lang="en-US" altLang="ko-KR" b="1" dirty="0">
                <a:solidFill>
                  <a:srgbClr val="000000"/>
                </a:solidFill>
                <a:latin typeface="Times New Roman" pitchFamily="18" charset="0"/>
              </a:rPr>
              <a:t>DUJINĖ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ko-KR" altLang="en-US" dirty="0"/>
          </a:p>
        </p:txBody>
      </p:sp>
      <p:sp>
        <p:nvSpPr>
          <p:cNvPr id="6148" name="Rect 3"/>
          <p:cNvSpPr>
            <a:spLocks noGrp="1" noChangeArrowheads="1"/>
          </p:cNvSpPr>
          <p:nvPr/>
        </p:nvSpPr>
        <p:spPr bwMode="auto">
          <a:xfrm>
            <a:off x="3370263" y="3051175"/>
            <a:ext cx="2297112" cy="687388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317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anchor="ctr"/>
          <a:lstStyle/>
          <a:p>
            <a:pPr algn="ctr" defTabSz="508000" latinLnBrk="1">
              <a:lnSpc>
                <a:spcPct val="129000"/>
              </a:lnSpc>
            </a:pPr>
            <a:r>
              <a:rPr lang="en-US" altLang="ko-KR" b="1" dirty="0">
                <a:solidFill>
                  <a:srgbClr val="000000"/>
                </a:solidFill>
                <a:latin typeface="Times New Roman" pitchFamily="18" charset="0"/>
              </a:rPr>
              <a:t>SKYSTOJI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ko-KR" altLang="en-US" dirty="0"/>
          </a:p>
        </p:txBody>
      </p:sp>
      <p:sp>
        <p:nvSpPr>
          <p:cNvPr id="6149" name="Rect 3"/>
          <p:cNvSpPr>
            <a:spLocks noGrp="1" noChangeArrowheads="1"/>
          </p:cNvSpPr>
          <p:nvPr/>
        </p:nvSpPr>
        <p:spPr bwMode="auto">
          <a:xfrm>
            <a:off x="3400425" y="4681538"/>
            <a:ext cx="2297113" cy="687387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  <a:ln w="317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anchor="ctr"/>
          <a:lstStyle/>
          <a:p>
            <a:pPr algn="ctr" defTabSz="508000" latinLnBrk="1">
              <a:lnSpc>
                <a:spcPct val="129000"/>
              </a:lnSpc>
            </a:pPr>
            <a:r>
              <a:rPr lang="en-US" altLang="ko-KR" b="1" dirty="0">
                <a:latin typeface="Times New Roman" pitchFamily="18" charset="0"/>
              </a:rPr>
              <a:t>KIETOJI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ko-KR" altLang="en-US" dirty="0"/>
          </a:p>
        </p:txBody>
      </p:sp>
      <p:cxnSp>
        <p:nvCxnSpPr>
          <p:cNvPr id="223" name="Rect 3"/>
          <p:cNvCxnSpPr/>
          <p:nvPr/>
        </p:nvCxnSpPr>
        <p:spPr>
          <a:xfrm flipH="1">
            <a:off x="5514975" y="2211388"/>
            <a:ext cx="15875" cy="806450"/>
          </a:xfrm>
          <a:prstGeom prst="straightConnector1">
            <a:avLst/>
          </a:prstGeom>
          <a:noFill/>
          <a:ln w="3175" cap="flat" cmpd="sng">
            <a:solidFill>
              <a:srgbClr val="000000">
                <a:alpha val="100000"/>
              </a:srgbClr>
            </a:solidFill>
            <a:prstDash val="soli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1" name="Rect 3"/>
          <p:cNvSpPr>
            <a:spLocks noGrp="1" noChangeArrowheads="1"/>
          </p:cNvSpPr>
          <p:nvPr/>
        </p:nvSpPr>
        <p:spPr bwMode="auto">
          <a:xfrm>
            <a:off x="4413250" y="3235325"/>
            <a:ext cx="414338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535" tIns="46355" rIns="89535" bIns="46355">
            <a:spAutoFit/>
          </a:bodyPr>
          <a:lstStyle/>
          <a:p>
            <a:pPr defTabSz="508000" latinLnBrk="1">
              <a:lnSpc>
                <a:spcPct val="129000"/>
              </a:lnSpc>
            </a:pPr>
            <a:endParaRPr lang="ko-KR" altLang="en-US"/>
          </a:p>
        </p:txBody>
      </p:sp>
      <p:sp>
        <p:nvSpPr>
          <p:cNvPr id="6152" name="Rect 3"/>
          <p:cNvSpPr>
            <a:spLocks noGrp="1" noChangeArrowheads="1"/>
          </p:cNvSpPr>
          <p:nvPr/>
        </p:nvSpPr>
        <p:spPr bwMode="auto">
          <a:xfrm>
            <a:off x="5667375" y="2443163"/>
            <a:ext cx="1074738" cy="300038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  <a:ln w="317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anchor="ctr"/>
          <a:lstStyle/>
          <a:p>
            <a:pPr algn="ctr" defTabSz="508000" latinLnBrk="1">
              <a:lnSpc>
                <a:spcPct val="129000"/>
              </a:lnSpc>
            </a:pPr>
            <a:r>
              <a:rPr lang="en-US" altLang="ko-KR" sz="1200" b="1" dirty="0" err="1">
                <a:solidFill>
                  <a:srgbClr val="000000"/>
                </a:solidFill>
                <a:latin typeface="Times New Roman" pitchFamily="18" charset="0"/>
              </a:rPr>
              <a:t>Kondensacij</a:t>
            </a:r>
            <a:r>
              <a:rPr lang="en-US" altLang="ko-KR" sz="1200" dirty="0" err="1">
                <a:solidFill>
                  <a:srgbClr val="000000"/>
                </a:solidFill>
                <a:latin typeface="Times New Roman" pitchFamily="18" charset="0"/>
              </a:rPr>
              <a:t>a</a:t>
            </a:r>
            <a:endParaRPr lang="ko-KR" altLang="en-US" sz="1200" dirty="0"/>
          </a:p>
        </p:txBody>
      </p:sp>
      <p:cxnSp>
        <p:nvCxnSpPr>
          <p:cNvPr id="5" name="Rect 3"/>
          <p:cNvCxnSpPr/>
          <p:nvPr/>
        </p:nvCxnSpPr>
        <p:spPr>
          <a:xfrm flipH="1">
            <a:off x="5468938" y="3813175"/>
            <a:ext cx="15875" cy="808038"/>
          </a:xfrm>
          <a:prstGeom prst="straightConnector1">
            <a:avLst/>
          </a:prstGeom>
          <a:noFill/>
          <a:ln w="3175" cap="flat" cmpd="sng">
            <a:solidFill>
              <a:srgbClr val="000000">
                <a:alpha val="100000"/>
              </a:srgbClr>
            </a:solidFill>
            <a:prstDash val="soli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ct 3"/>
          <p:cNvCxnSpPr/>
          <p:nvPr/>
        </p:nvCxnSpPr>
        <p:spPr>
          <a:xfrm flipH="1">
            <a:off x="3625850" y="2208213"/>
            <a:ext cx="15875" cy="806450"/>
          </a:xfrm>
          <a:prstGeom prst="straightConnector1">
            <a:avLst/>
          </a:prstGeom>
          <a:noFill/>
          <a:ln w="3175" cap="flat" cmpd="sng">
            <a:solidFill>
              <a:srgbClr val="000000">
                <a:alpha val="100000"/>
              </a:srgbClr>
            </a:solidFill>
            <a:prstDash val="solid"/>
            <a:head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ct 3"/>
          <p:cNvCxnSpPr/>
          <p:nvPr/>
        </p:nvCxnSpPr>
        <p:spPr>
          <a:xfrm flipH="1">
            <a:off x="3630613" y="3808413"/>
            <a:ext cx="15875" cy="808037"/>
          </a:xfrm>
          <a:prstGeom prst="straightConnector1">
            <a:avLst/>
          </a:prstGeom>
          <a:noFill/>
          <a:ln w="3175" cap="flat" cmpd="sng">
            <a:solidFill>
              <a:srgbClr val="000000">
                <a:alpha val="100000"/>
              </a:srgbClr>
            </a:solidFill>
            <a:prstDash val="solid"/>
            <a:head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6" name="Rect 3"/>
          <p:cNvSpPr>
            <a:spLocks noGrp="1" noChangeArrowheads="1"/>
          </p:cNvSpPr>
          <p:nvPr/>
        </p:nvSpPr>
        <p:spPr bwMode="auto">
          <a:xfrm>
            <a:off x="5667375" y="4062413"/>
            <a:ext cx="1001713" cy="300037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  <a:ln w="317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anchor="ctr"/>
          <a:lstStyle/>
          <a:p>
            <a:pPr algn="ctr" defTabSz="508000" latinLnBrk="1">
              <a:lnSpc>
                <a:spcPct val="129000"/>
              </a:lnSpc>
            </a:pPr>
            <a:r>
              <a:rPr lang="en-US" altLang="ko-KR" sz="1200" b="1" dirty="0" err="1">
                <a:solidFill>
                  <a:srgbClr val="000000"/>
                </a:solidFill>
                <a:latin typeface="Times New Roman" pitchFamily="18" charset="0"/>
              </a:rPr>
              <a:t>Kietėjimas</a:t>
            </a:r>
            <a:endParaRPr lang="ko-KR" altLang="en-US" sz="1200" b="1" dirty="0"/>
          </a:p>
        </p:txBody>
      </p:sp>
      <p:sp>
        <p:nvSpPr>
          <p:cNvPr id="6157" name="Rect 3"/>
          <p:cNvSpPr>
            <a:spLocks noGrp="1" noChangeArrowheads="1"/>
          </p:cNvSpPr>
          <p:nvPr/>
        </p:nvSpPr>
        <p:spPr bwMode="auto">
          <a:xfrm>
            <a:off x="2505075" y="4056063"/>
            <a:ext cx="1000125" cy="301625"/>
          </a:xfrm>
          <a:prstGeom prst="rect">
            <a:avLst/>
          </a:prstGeom>
          <a:blipFill>
            <a:blip r:embed="rId7" cstate="print"/>
            <a:tile tx="0" ty="0" sx="100000" sy="100000" flip="none" algn="tl"/>
          </a:blipFill>
          <a:ln w="317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anchor="ctr"/>
          <a:lstStyle/>
          <a:p>
            <a:pPr algn="ctr" defTabSz="508000" latinLnBrk="1">
              <a:lnSpc>
                <a:spcPct val="129000"/>
              </a:lnSpc>
            </a:pPr>
            <a:r>
              <a:rPr lang="en-US" altLang="ko-KR" sz="1200" b="1" dirty="0" err="1">
                <a:solidFill>
                  <a:srgbClr val="000000"/>
                </a:solidFill>
                <a:latin typeface="Times New Roman" pitchFamily="18" charset="0"/>
              </a:rPr>
              <a:t>Lyd</a:t>
            </a:r>
            <a:r>
              <a:rPr lang="lt-LT" altLang="ko-KR" sz="1200" b="1" dirty="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altLang="ko-KR" sz="1200" b="1" dirty="0" err="1">
                <a:solidFill>
                  <a:srgbClr val="000000"/>
                </a:solidFill>
                <a:latin typeface="Times New Roman" pitchFamily="18" charset="0"/>
              </a:rPr>
              <a:t>masis</a:t>
            </a:r>
            <a:endParaRPr lang="ko-KR" altLang="en-US" sz="1200" b="1" dirty="0"/>
          </a:p>
        </p:txBody>
      </p:sp>
      <p:sp>
        <p:nvSpPr>
          <p:cNvPr id="6158" name="Rect 3"/>
          <p:cNvSpPr>
            <a:spLocks noGrp="1" noChangeArrowheads="1"/>
          </p:cNvSpPr>
          <p:nvPr/>
        </p:nvSpPr>
        <p:spPr bwMode="auto">
          <a:xfrm>
            <a:off x="2528888" y="2443163"/>
            <a:ext cx="1001712" cy="300037"/>
          </a:xfrm>
          <a:prstGeom prst="rect">
            <a:avLst/>
          </a:prstGeom>
          <a:blipFill>
            <a:blip r:embed="rId7" cstate="print"/>
            <a:tile tx="0" ty="0" sx="100000" sy="100000" flip="none" algn="tl"/>
          </a:blipFill>
          <a:ln w="317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anchor="ctr"/>
          <a:lstStyle/>
          <a:p>
            <a:pPr algn="ctr" defTabSz="508000" latinLnBrk="1">
              <a:lnSpc>
                <a:spcPct val="129000"/>
              </a:lnSpc>
            </a:pPr>
            <a:r>
              <a:rPr lang="en-US" altLang="ko-KR" sz="1200" b="1" dirty="0" err="1">
                <a:solidFill>
                  <a:srgbClr val="000000"/>
                </a:solidFill>
                <a:latin typeface="Times New Roman" pitchFamily="18" charset="0"/>
              </a:rPr>
              <a:t>Garavimas</a:t>
            </a:r>
            <a:endParaRPr lang="ko-KR" altLang="en-US" sz="1200" b="1" dirty="0"/>
          </a:p>
        </p:txBody>
      </p:sp>
      <p:sp>
        <p:nvSpPr>
          <p:cNvPr id="237" name="Rect 3"/>
          <p:cNvSpPr>
            <a:spLocks noGrp="1" noChangeArrowheads="1"/>
          </p:cNvSpPr>
          <p:nvPr/>
        </p:nvSpPr>
        <p:spPr>
          <a:xfrm>
            <a:off x="1433384" y="1490663"/>
            <a:ext cx="980749" cy="3878262"/>
          </a:xfrm>
          <a:prstGeom prst="upArrow">
            <a:avLst/>
          </a:prstGeom>
          <a:solidFill>
            <a:srgbClr val="F17B33"/>
          </a:solidFill>
          <a:ln w="3175" cap="flat" cmpd="sng">
            <a:solidFill>
              <a:srgbClr val="000000">
                <a:alpha val="100000"/>
              </a:srgbClr>
            </a:solidFill>
            <a:prstDash val="solid"/>
          </a:ln>
        </p:spPr>
        <p:txBody>
          <a:bodyPr vert="vert270" lIns="229870" tIns="650875" rIns="229870" bIns="0" anchor="ctr"/>
          <a:lstStyle/>
          <a:p>
            <a:pPr algn="ctr" defTabSz="360000" latinLnBrk="1">
              <a:spcBef>
                <a:spcPts val="0"/>
              </a:spcBef>
              <a:spcAft>
                <a:spcPts val="0"/>
              </a:spcAft>
              <a:defRPr/>
            </a:pPr>
            <a:endParaRPr lang="lt-LT" altLang="ko-KR" dirty="0">
              <a:latin typeface="Times New Roman" pitchFamily="18" charset="0"/>
              <a:ea typeface="굴림" charset="-127"/>
              <a:cs typeface="Times New Roman" pitchFamily="18" charset="0"/>
            </a:endParaRPr>
          </a:p>
          <a:p>
            <a:pPr algn="ctr" defTabSz="360000" latinLnBrk="1">
              <a:spcBef>
                <a:spcPts val="0"/>
              </a:spcBef>
              <a:spcAft>
                <a:spcPts val="0"/>
              </a:spcAft>
              <a:defRPr/>
            </a:pPr>
            <a:endParaRPr lang="lt-LT" altLang="ko-KR" dirty="0">
              <a:latin typeface="Times New Roman" pitchFamily="18" charset="0"/>
              <a:ea typeface="굴림" charset="-127"/>
              <a:cs typeface="Times New Roman" pitchFamily="18" charset="0"/>
            </a:endParaRPr>
          </a:p>
          <a:p>
            <a:pPr algn="ctr" defTabSz="360000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lt-LT" altLang="ko-KR" b="1" dirty="0" smtClean="0">
                <a:latin typeface="Times New Roman" pitchFamily="18" charset="0"/>
                <a:ea typeface="굴림" charset="-127"/>
                <a:cs typeface="Times New Roman" pitchFamily="18" charset="0"/>
              </a:rPr>
              <a:t>Vidinė  energija  </a:t>
            </a:r>
            <a:r>
              <a:rPr lang="lt-LT" altLang="ko-KR" b="1" dirty="0">
                <a:latin typeface="Times New Roman" pitchFamily="18" charset="0"/>
                <a:ea typeface="굴림" charset="-127"/>
                <a:cs typeface="Times New Roman" pitchFamily="18" charset="0"/>
              </a:rPr>
              <a:t>didėja</a:t>
            </a:r>
            <a:endParaRPr lang="ko-KR" altLang="en-US" b="1" dirty="0">
              <a:latin typeface="Times New Roman" pitchFamily="18" charset="0"/>
              <a:ea typeface="굴림" charset="-127"/>
              <a:cs typeface="Times New Roman" pitchFamily="18" charset="0"/>
            </a:endParaRPr>
          </a:p>
          <a:p>
            <a:pPr algn="ctr" defTabSz="360000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 dirty="0">
              <a:latin typeface="굴림" charset="-127"/>
              <a:ea typeface="굴림" charset="-127"/>
            </a:endParaRPr>
          </a:p>
          <a:p>
            <a:pPr algn="ctr" defTabSz="508000" latinLnBrk="1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dirty="0">
              <a:latin typeface="굴림" charset="-127"/>
              <a:ea typeface="굴림" charset="-127"/>
            </a:endParaRPr>
          </a:p>
        </p:txBody>
      </p:sp>
      <p:sp>
        <p:nvSpPr>
          <p:cNvPr id="6160" name="Rect 3"/>
          <p:cNvSpPr>
            <a:spLocks noGrp="1" noChangeArrowheads="1"/>
          </p:cNvSpPr>
          <p:nvPr/>
        </p:nvSpPr>
        <p:spPr bwMode="auto">
          <a:xfrm>
            <a:off x="6686550" y="1309817"/>
            <a:ext cx="1110564" cy="4250724"/>
          </a:xfrm>
          <a:prstGeom prst="downArrow">
            <a:avLst>
              <a:gd name="adj1" fmla="val 50000"/>
              <a:gd name="adj2" fmla="val 50007"/>
            </a:avLst>
          </a:prstGeom>
          <a:solidFill>
            <a:schemeClr val="accent2">
              <a:lumMod val="75000"/>
            </a:schemeClr>
          </a:solidFill>
          <a:ln w="317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eaVert" lIns="229235" tIns="0" rIns="229235" bIns="1282700" anchor="ctr"/>
          <a:lstStyle/>
          <a:p>
            <a:pPr algn="ctr" defTabSz="508000" latinLnBrk="1">
              <a:lnSpc>
                <a:spcPct val="79000"/>
              </a:lnSpc>
            </a:pPr>
            <a:r>
              <a:rPr lang="lt-LT" altLang="ko-KR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altLang="ko-KR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altLang="ko-KR" b="1" dirty="0" smtClean="0">
                <a:latin typeface="Times New Roman" pitchFamily="18" charset="0"/>
                <a:cs typeface="Times New Roman" pitchFamily="18" charset="0"/>
              </a:rPr>
              <a:t>Vidinė </a:t>
            </a:r>
            <a:r>
              <a:rPr lang="lt-LT" altLang="ko-KR" b="1" dirty="0">
                <a:latin typeface="Times New Roman" pitchFamily="18" charset="0"/>
                <a:cs typeface="Times New Roman" pitchFamily="18" charset="0"/>
              </a:rPr>
              <a:t>energija </a:t>
            </a:r>
            <a:r>
              <a:rPr lang="lt-LT" altLang="ko-KR" b="1" dirty="0" smtClean="0">
                <a:latin typeface="Times New Roman" pitchFamily="18" charset="0"/>
                <a:cs typeface="Times New Roman" pitchFamily="18" charset="0"/>
              </a:rPr>
              <a:t>mažėja        </a:t>
            </a:r>
            <a:endParaRPr lang="ko-KR" alt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4650" y="428624"/>
            <a:ext cx="8435718" cy="918261"/>
          </a:xfrm>
        </p:spPr>
        <p:txBody>
          <a:bodyPr wrap="square" lIns="91440" tIns="45720" rIns="91440" bIns="45720">
            <a:normAutofit fontScale="90000"/>
          </a:bodyPr>
          <a:lstStyle/>
          <a:p>
            <a:pPr eaLnBrk="1" hangingPunct="1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3500" dirty="0" smtClean="0">
                <a:solidFill>
                  <a:srgbClr val="663300"/>
                </a:solidFill>
                <a:latin typeface="Arial" charset="0"/>
              </a:rPr>
              <a:t>LYD</a:t>
            </a:r>
            <a:r>
              <a:rPr lang="lt-LT" altLang="ko-KR" sz="3500" dirty="0">
                <a:solidFill>
                  <a:srgbClr val="663300"/>
                </a:solidFill>
                <a:latin typeface="Arial" charset="0"/>
              </a:rPr>
              <a:t>I</a:t>
            </a:r>
            <a:r>
              <a:rPr lang="en-US" altLang="ko-KR" sz="3500" dirty="0" smtClean="0">
                <a:solidFill>
                  <a:srgbClr val="663300"/>
                </a:solidFill>
                <a:latin typeface="Arial" charset="0"/>
              </a:rPr>
              <a:t>MASIS </a:t>
            </a:r>
            <a:r>
              <a:rPr lang="lt-LT" altLang="ko-KR" sz="3500" dirty="0" smtClean="0">
                <a:solidFill>
                  <a:srgbClr val="663300"/>
                </a:solidFill>
                <a:latin typeface="Arial" charset="0"/>
              </a:rPr>
              <a:t>IR</a:t>
            </a:r>
            <a:r>
              <a:rPr lang="en-US" altLang="ko-KR" sz="3500" dirty="0" smtClean="0">
                <a:solidFill>
                  <a:srgbClr val="663300"/>
                </a:solidFill>
                <a:latin typeface="Arial" charset="0"/>
              </a:rPr>
              <a:t> KIETĖJIMAS</a:t>
            </a:r>
            <a:r>
              <a:rPr lang="lt-LT" altLang="ko-KR" sz="3500" dirty="0" smtClean="0">
                <a:solidFill>
                  <a:srgbClr val="663300"/>
                </a:solidFill>
                <a:latin typeface="Arial" charset="0"/>
              </a:rPr>
              <a:t>  </a:t>
            </a:r>
            <a:r>
              <a:rPr lang="en-US" altLang="ko-KR" sz="1800" dirty="0" smtClean="0">
                <a:solidFill>
                  <a:srgbClr val="663300"/>
                </a:solidFill>
                <a:latin typeface="Arial" charset="0"/>
              </a:rPr>
              <a:t>(</a:t>
            </a:r>
            <a:r>
              <a:rPr lang="en-US" altLang="ko-KR" sz="2200" dirty="0" err="1" smtClean="0">
                <a:solidFill>
                  <a:srgbClr val="663300"/>
                </a:solidFill>
                <a:latin typeface="Arial" charset="0"/>
              </a:rPr>
              <a:t>sąvokos</a:t>
            </a:r>
            <a:r>
              <a:rPr lang="en-US" altLang="ko-KR" sz="2200" dirty="0" smtClean="0">
                <a:solidFill>
                  <a:srgbClr val="663300"/>
                </a:solidFill>
                <a:latin typeface="Arial" charset="0"/>
              </a:rPr>
              <a:t> </a:t>
            </a:r>
            <a:r>
              <a:rPr lang="en-US" altLang="ko-KR" sz="2200" dirty="0" err="1" smtClean="0">
                <a:solidFill>
                  <a:srgbClr val="663300"/>
                </a:solidFill>
                <a:latin typeface="Arial" charset="0"/>
              </a:rPr>
              <a:t>ir</a:t>
            </a:r>
            <a:r>
              <a:rPr lang="en-US" altLang="ko-KR" sz="2200" dirty="0" smtClean="0">
                <a:solidFill>
                  <a:srgbClr val="663300"/>
                </a:solidFill>
                <a:latin typeface="Arial" charset="0"/>
              </a:rPr>
              <a:t> </a:t>
            </a:r>
            <a:r>
              <a:rPr lang="en-US" altLang="ko-KR" sz="2200" dirty="0" err="1" smtClean="0">
                <a:solidFill>
                  <a:srgbClr val="663300"/>
                </a:solidFill>
                <a:latin typeface="Arial" charset="0"/>
              </a:rPr>
              <a:t>formulės</a:t>
            </a:r>
            <a:r>
              <a:rPr lang="lt-LT" altLang="ko-KR" sz="1800" dirty="0" smtClean="0">
                <a:solidFill>
                  <a:srgbClr val="663300"/>
                </a:solidFill>
                <a:latin typeface="Arial" charset="0"/>
              </a:rPr>
              <a:t>)</a:t>
            </a:r>
            <a:endParaRPr lang="ko-KR" altLang="en-US" sz="1800" dirty="0" smtClean="0"/>
          </a:p>
        </p:txBody>
      </p:sp>
      <p:sp>
        <p:nvSpPr>
          <p:cNvPr id="7171" name="Rect 3"/>
          <p:cNvSpPr>
            <a:spLocks noGrp="1" noChangeArrowheads="1"/>
          </p:cNvSpPr>
          <p:nvPr/>
        </p:nvSpPr>
        <p:spPr bwMode="auto">
          <a:xfrm>
            <a:off x="374650" y="1124465"/>
            <a:ext cx="8435718" cy="2699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508000" latinLnBrk="1">
              <a:lnSpc>
                <a:spcPct val="129000"/>
              </a:lnSpc>
            </a:pPr>
            <a:r>
              <a:rPr lang="en-US" altLang="ko-KR" b="1" u="sng" dirty="0" err="1" smtClean="0">
                <a:solidFill>
                  <a:srgbClr val="FF0000"/>
                </a:solidFill>
                <a:latin typeface="Times New Roman" pitchFamily="18" charset="0"/>
              </a:rPr>
              <a:t>Lydymasis</a:t>
            </a:r>
            <a:r>
              <a:rPr lang="en-US" altLang="ko-KR" b="1" u="sng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smtClean="0">
                <a:solidFill>
                  <a:srgbClr val="000000"/>
                </a:solidFill>
                <a:latin typeface="Times New Roman" pitchFamily="18" charset="0"/>
              </a:rPr>
              <a:t>-</a:t>
            </a:r>
            <a:r>
              <a:rPr lang="en-US" altLang="ko-KR" sz="20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kietosios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medžiagos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virsmas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skystąja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  <a:endParaRPr lang="lt-LT" altLang="ko-KR" dirty="0">
              <a:solidFill>
                <a:srgbClr val="000000"/>
              </a:solidFill>
              <a:latin typeface="Times New Roman" pitchFamily="18" charset="0"/>
            </a:endParaRPr>
          </a:p>
          <a:p>
            <a:pPr defTabSz="508000" latinLnBrk="1">
              <a:lnSpc>
                <a:spcPct val="129000"/>
              </a:lnSpc>
            </a:pPr>
            <a:r>
              <a:rPr lang="en-US" altLang="ko-KR" b="1" u="sng" dirty="0" err="1">
                <a:solidFill>
                  <a:srgbClr val="FF0000"/>
                </a:solidFill>
                <a:latin typeface="Times New Roman" pitchFamily="18" charset="0"/>
              </a:rPr>
              <a:t>Lydymosi</a:t>
            </a:r>
            <a:r>
              <a:rPr lang="en-US" altLang="ko-KR" b="1" u="sng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ko-KR" b="1" u="sng" dirty="0" err="1" smtClean="0">
                <a:solidFill>
                  <a:srgbClr val="FF0000"/>
                </a:solidFill>
                <a:latin typeface="Times New Roman" pitchFamily="18" charset="0"/>
              </a:rPr>
              <a:t>temperatūra</a:t>
            </a:r>
            <a:r>
              <a:rPr lang="en-US" altLang="ko-KR" b="1" u="sng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ko-KR" dirty="0" smtClean="0">
                <a:solidFill>
                  <a:srgbClr val="000000"/>
                </a:solidFill>
                <a:latin typeface="Times New Roman" pitchFamily="18" charset="0"/>
              </a:rPr>
              <a:t>-</a:t>
            </a:r>
            <a:r>
              <a:rPr lang="en-US" altLang="ko-KR" sz="20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temperatūra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,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kurioje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lydosi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medžiaga</a:t>
            </a:r>
            <a:r>
              <a:rPr lang="en-US" altLang="ko-KR" dirty="0" smtClean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  <a:p>
            <a:pPr defTabSz="508000" latinLnBrk="1">
              <a:lnSpc>
                <a:spcPct val="129000"/>
              </a:lnSpc>
            </a:pPr>
            <a:r>
              <a:rPr lang="en-US" altLang="ko-KR" b="1" u="sng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b="1" u="sng" dirty="0" err="1" smtClean="0">
                <a:solidFill>
                  <a:srgbClr val="FF0000"/>
                </a:solidFill>
                <a:latin typeface="Times New Roman" pitchFamily="18" charset="0"/>
              </a:rPr>
              <a:t>Savitoji</a:t>
            </a:r>
            <a:r>
              <a:rPr lang="en-US" altLang="ko-KR" b="1" u="sng" dirty="0" smtClean="0">
                <a:solidFill>
                  <a:srgbClr val="FF0000"/>
                </a:solidFill>
                <a:latin typeface="Times New Roman" pitchFamily="18" charset="0"/>
              </a:rPr>
              <a:t>  </a:t>
            </a:r>
            <a:r>
              <a:rPr lang="en-US" altLang="ko-KR" b="1" u="sng" dirty="0" err="1" smtClean="0">
                <a:solidFill>
                  <a:srgbClr val="FF0000"/>
                </a:solidFill>
                <a:latin typeface="Times New Roman" pitchFamily="18" charset="0"/>
              </a:rPr>
              <a:t>lydymosi</a:t>
            </a:r>
            <a:r>
              <a:rPr lang="en-US" altLang="ko-KR" b="1" u="sng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ko-KR" b="1" u="sng" dirty="0" err="1" smtClean="0">
                <a:solidFill>
                  <a:srgbClr val="FF0000"/>
                </a:solidFill>
                <a:latin typeface="Times New Roman" pitchFamily="18" charset="0"/>
              </a:rPr>
              <a:t>šiluma</a:t>
            </a:r>
            <a:r>
              <a:rPr lang="en-US" altLang="ko-KR" b="1" u="sng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ko-KR" dirty="0" smtClean="0">
                <a:latin typeface="Times New Roman" pitchFamily="18" charset="0"/>
              </a:rPr>
              <a:t>-</a:t>
            </a:r>
            <a:r>
              <a:rPr lang="en-US" altLang="ko-KR" sz="2000" dirty="0" smtClean="0">
                <a:latin typeface="Times New Roman" pitchFamily="18" charset="0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Times New Roman" pitchFamily="18" charset="0"/>
              </a:rPr>
              <a:t>šilumos</a:t>
            </a:r>
            <a:r>
              <a:rPr lang="en-US" altLang="ko-KR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Times New Roman" pitchFamily="18" charset="0"/>
              </a:rPr>
              <a:t>kiekis</a:t>
            </a:r>
            <a:r>
              <a:rPr lang="en-US" altLang="ko-KR" dirty="0" smtClean="0">
                <a:solidFill>
                  <a:srgbClr val="000000"/>
                </a:solidFill>
                <a:latin typeface="Times New Roman" pitchFamily="18" charset="0"/>
              </a:rPr>
              <a:t>, </a:t>
            </a:r>
            <a:r>
              <a:rPr lang="en-US" altLang="ko-KR" dirty="0" err="1" smtClean="0">
                <a:solidFill>
                  <a:srgbClr val="000000"/>
                </a:solidFill>
                <a:latin typeface="Times New Roman" pitchFamily="18" charset="0"/>
              </a:rPr>
              <a:t>kurio</a:t>
            </a:r>
            <a:r>
              <a:rPr lang="en-US" altLang="ko-KR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Times New Roman" pitchFamily="18" charset="0"/>
              </a:rPr>
              <a:t>reikia</a:t>
            </a:r>
            <a:r>
              <a:rPr lang="en-US" altLang="ko-KR" dirty="0" smtClean="0">
                <a:solidFill>
                  <a:srgbClr val="000000"/>
                </a:solidFill>
                <a:latin typeface="Times New Roman" pitchFamily="18" charset="0"/>
              </a:rPr>
              <a:t> 1kg </a:t>
            </a:r>
            <a:r>
              <a:rPr lang="en-US" altLang="ko-KR" dirty="0" err="1" smtClean="0">
                <a:solidFill>
                  <a:srgbClr val="000000"/>
                </a:solidFill>
                <a:latin typeface="Times New Roman" pitchFamily="18" charset="0"/>
              </a:rPr>
              <a:t>kietosios</a:t>
            </a:r>
            <a:r>
              <a:rPr lang="en-US" altLang="ko-KR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Times New Roman" pitchFamily="18" charset="0"/>
              </a:rPr>
              <a:t>medžiagos</a:t>
            </a:r>
            <a:r>
              <a:rPr lang="en-US" altLang="ko-KR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Times New Roman" pitchFamily="18" charset="0"/>
              </a:rPr>
              <a:t>paversti</a:t>
            </a:r>
            <a:r>
              <a:rPr lang="en-US" altLang="ko-KR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Times New Roman" pitchFamily="18" charset="0"/>
              </a:rPr>
              <a:t>skysčiu</a:t>
            </a:r>
            <a:r>
              <a:rPr lang="en-US" altLang="ko-KR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Times New Roman" pitchFamily="18" charset="0"/>
              </a:rPr>
              <a:t>jos</a:t>
            </a:r>
            <a:r>
              <a:rPr lang="en-US" altLang="ko-KR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Times New Roman" pitchFamily="18" charset="0"/>
              </a:rPr>
              <a:t>lydymosi</a:t>
            </a:r>
            <a:r>
              <a:rPr lang="en-US" altLang="ko-KR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 smtClean="0">
                <a:solidFill>
                  <a:srgbClr val="000000"/>
                </a:solidFill>
                <a:latin typeface="Times New Roman" pitchFamily="18" charset="0"/>
              </a:rPr>
              <a:t>temperatūroje</a:t>
            </a:r>
            <a:r>
              <a:rPr lang="en-US" altLang="ko-KR" dirty="0" smtClean="0">
                <a:solidFill>
                  <a:srgbClr val="000000"/>
                </a:solidFill>
                <a:latin typeface="Times New Roman" pitchFamily="18" charset="0"/>
              </a:rPr>
              <a:t>.</a:t>
            </a:r>
            <a:endParaRPr lang="ko-KR" altLang="en-US" dirty="0"/>
          </a:p>
          <a:p>
            <a:pPr defTabSz="508000" latinLnBrk="1">
              <a:lnSpc>
                <a:spcPct val="129000"/>
              </a:lnSpc>
            </a:pPr>
            <a:r>
              <a:rPr lang="en-US" altLang="ko-KR" b="1" u="sng" dirty="0" err="1" smtClean="0">
                <a:solidFill>
                  <a:srgbClr val="0070C0"/>
                </a:solidFill>
                <a:latin typeface="Times New Roman" pitchFamily="18" charset="0"/>
              </a:rPr>
              <a:t>Kietėjimas</a:t>
            </a:r>
            <a:r>
              <a:rPr lang="en-US" altLang="ko-KR" b="1" u="sng" dirty="0" smtClean="0">
                <a:solidFill>
                  <a:srgbClr val="000000"/>
                </a:solidFill>
                <a:latin typeface="Times New Roman" pitchFamily="18" charset="0"/>
              </a:rPr>
              <a:t> -</a:t>
            </a:r>
            <a:r>
              <a:rPr lang="en-US" altLang="ko-KR" sz="20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skystosios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medžiagos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virsmas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kietąja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  <a:endParaRPr lang="ko-KR" altLang="en-US" dirty="0"/>
          </a:p>
          <a:p>
            <a:pPr defTabSz="508000" latinLnBrk="1">
              <a:lnSpc>
                <a:spcPct val="129000"/>
              </a:lnSpc>
            </a:pPr>
            <a:r>
              <a:rPr lang="en-US" altLang="ko-KR" b="1" u="sng" dirty="0" err="1">
                <a:solidFill>
                  <a:srgbClr val="0070C0"/>
                </a:solidFill>
                <a:latin typeface="Times New Roman" pitchFamily="18" charset="0"/>
              </a:rPr>
              <a:t>Kietėjimo</a:t>
            </a:r>
            <a:r>
              <a:rPr lang="en-US" altLang="ko-KR" b="1" u="sng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altLang="ko-KR" b="1" u="sng" dirty="0" err="1" smtClean="0">
                <a:solidFill>
                  <a:srgbClr val="0070C0"/>
                </a:solidFill>
                <a:latin typeface="Times New Roman" pitchFamily="18" charset="0"/>
              </a:rPr>
              <a:t>temperatūra</a:t>
            </a:r>
            <a:r>
              <a:rPr lang="en-US" altLang="ko-KR" b="1" u="sng" dirty="0" smtClean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altLang="ko-KR" b="1" u="sng" dirty="0" smtClean="0">
                <a:solidFill>
                  <a:srgbClr val="000000"/>
                </a:solidFill>
                <a:latin typeface="Times New Roman" pitchFamily="18" charset="0"/>
              </a:rPr>
              <a:t>-</a:t>
            </a:r>
            <a:r>
              <a:rPr lang="en-US" altLang="ko-KR" sz="20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temperatūra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,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kurioje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medžiaga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kietėja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  <a:endParaRPr lang="ko-KR" altLang="en-US" dirty="0"/>
          </a:p>
          <a:p>
            <a:pPr defTabSz="508000" latinLnBrk="1">
              <a:lnSpc>
                <a:spcPct val="129000"/>
              </a:lnSpc>
            </a:pPr>
            <a:r>
              <a:rPr lang="en-US" altLang="ko-KR" b="1" u="sng" dirty="0" err="1" smtClean="0">
                <a:solidFill>
                  <a:srgbClr val="FF0000"/>
                </a:solidFill>
                <a:latin typeface="Times New Roman" pitchFamily="18" charset="0"/>
              </a:rPr>
              <a:t>Medžiagos</a:t>
            </a:r>
            <a:r>
              <a:rPr lang="en-US" altLang="ko-KR" b="1" u="sng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ko-KR" b="1" u="sng" dirty="0" err="1" smtClean="0">
                <a:solidFill>
                  <a:srgbClr val="FF0000"/>
                </a:solidFill>
                <a:latin typeface="Times New Roman" pitchFamily="18" charset="0"/>
              </a:rPr>
              <a:t>lydymosi</a:t>
            </a:r>
            <a:r>
              <a:rPr lang="en-US" altLang="ko-KR" b="1" u="sng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ko-KR" b="1" u="sng" dirty="0" err="1" smtClean="0">
                <a:solidFill>
                  <a:srgbClr val="FF0000"/>
                </a:solidFill>
                <a:latin typeface="Times New Roman" pitchFamily="18" charset="0"/>
              </a:rPr>
              <a:t>temperatūra</a:t>
            </a:r>
            <a:r>
              <a:rPr lang="en-US" altLang="ko-KR" b="1" u="sng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ko-KR" b="1" u="sng" dirty="0" smtClean="0">
                <a:solidFill>
                  <a:srgbClr val="000000"/>
                </a:solidFill>
                <a:latin typeface="Times New Roman" pitchFamily="18" charset="0"/>
              </a:rPr>
              <a:t>=  </a:t>
            </a:r>
            <a:r>
              <a:rPr lang="en-US" altLang="ko-KR" b="1" u="sng" dirty="0" err="1" smtClean="0">
                <a:solidFill>
                  <a:srgbClr val="0070C0"/>
                </a:solidFill>
                <a:latin typeface="Times New Roman" pitchFamily="18" charset="0"/>
              </a:rPr>
              <a:t>Medžiagos</a:t>
            </a:r>
            <a:r>
              <a:rPr lang="en-US" altLang="ko-KR" b="1" u="sng" dirty="0" smtClean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altLang="ko-KR" b="1" u="sng" dirty="0" err="1">
                <a:solidFill>
                  <a:srgbClr val="0070C0"/>
                </a:solidFill>
                <a:latin typeface="Times New Roman" pitchFamily="18" charset="0"/>
              </a:rPr>
              <a:t>kietėjimo</a:t>
            </a:r>
            <a:r>
              <a:rPr lang="en-US" altLang="ko-KR" b="1" u="sng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en-US" altLang="ko-KR" b="1" u="sng" dirty="0" err="1" smtClean="0">
                <a:solidFill>
                  <a:srgbClr val="0070C0"/>
                </a:solidFill>
                <a:latin typeface="Times New Roman" pitchFamily="18" charset="0"/>
              </a:rPr>
              <a:t>temperatūrai</a:t>
            </a:r>
            <a:endParaRPr lang="en-US" altLang="ko-KR" b="1" u="sng" dirty="0">
              <a:solidFill>
                <a:srgbClr val="0070C0"/>
              </a:solidFill>
              <a:latin typeface="Times New Roman" pitchFamily="18" charset="0"/>
            </a:endParaRPr>
          </a:p>
        </p:txBody>
      </p:sp>
      <p:sp>
        <p:nvSpPr>
          <p:cNvPr id="7172" name="Rect 3"/>
          <p:cNvSpPr>
            <a:spLocks noGrp="1" noChangeArrowheads="1"/>
          </p:cNvSpPr>
          <p:nvPr/>
        </p:nvSpPr>
        <p:spPr bwMode="auto">
          <a:xfrm>
            <a:off x="4413250" y="3235325"/>
            <a:ext cx="414338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535" tIns="46355" rIns="89535" bIns="46355">
            <a:spAutoFit/>
          </a:bodyPr>
          <a:lstStyle/>
          <a:p>
            <a:pPr defTabSz="508000" latinLnBrk="1">
              <a:lnSpc>
                <a:spcPct val="129000"/>
              </a:lnSpc>
            </a:pPr>
            <a:endParaRPr lang="ko-KR" altLang="en-US"/>
          </a:p>
        </p:txBody>
      </p:sp>
      <p:sp>
        <p:nvSpPr>
          <p:cNvPr id="7173" name="Rect 3"/>
          <p:cNvSpPr>
            <a:spLocks noGrp="1" noChangeArrowheads="1"/>
          </p:cNvSpPr>
          <p:nvPr/>
        </p:nvSpPr>
        <p:spPr bwMode="auto">
          <a:xfrm>
            <a:off x="4413250" y="3235325"/>
            <a:ext cx="414338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535" tIns="46355" rIns="89535" bIns="46355">
            <a:spAutoFit/>
          </a:bodyPr>
          <a:lstStyle/>
          <a:p>
            <a:pPr defTabSz="508000" latinLnBrk="1">
              <a:lnSpc>
                <a:spcPct val="129000"/>
              </a:lnSpc>
            </a:pPr>
            <a:endParaRPr lang="ko-KR" altLang="en-US"/>
          </a:p>
        </p:txBody>
      </p:sp>
      <p:sp>
        <p:nvSpPr>
          <p:cNvPr id="7174" name="Rect 3"/>
          <p:cNvSpPr>
            <a:spLocks noGrp="1" noChangeArrowheads="1"/>
          </p:cNvSpPr>
          <p:nvPr/>
        </p:nvSpPr>
        <p:spPr bwMode="auto">
          <a:xfrm>
            <a:off x="4352925" y="4171950"/>
            <a:ext cx="415925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535" tIns="46355" rIns="89535" bIns="46355">
            <a:spAutoFit/>
          </a:bodyPr>
          <a:lstStyle/>
          <a:p>
            <a:pPr defTabSz="508000" latinLnBrk="1">
              <a:lnSpc>
                <a:spcPct val="129000"/>
              </a:lnSpc>
            </a:pPr>
            <a:endParaRPr lang="ko-KR" altLang="en-US"/>
          </a:p>
        </p:txBody>
      </p:sp>
      <p:pic>
        <p:nvPicPr>
          <p:cNvPr id="7" name="irc_mi" descr="http://1.bp.blogspot.com/-dOWf5ghVGmM/TWkKfOsBOiI/AAAAAAAAA7Q/x4hS2tVOlyg/s1600/melting%2Bchcolate.JPG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0760" y="3824306"/>
            <a:ext cx="5099662" cy="2392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42416"/>
            <a:ext cx="8229600" cy="4935962"/>
          </a:xfrm>
        </p:spPr>
        <p:txBody>
          <a:bodyPr/>
          <a:lstStyle/>
          <a:p>
            <a:pPr marL="109537" indent="0" defTabSz="508000">
              <a:lnSpc>
                <a:spcPct val="129000"/>
              </a:lnSpc>
              <a:buFont typeface="Wingdings" pitchFamily="2" charset="2"/>
              <a:buNone/>
              <a:defRPr/>
            </a:pPr>
            <a:endParaRPr lang="lt-LT" altLang="ko-KR" sz="1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9537" indent="0" defTabSz="508000">
              <a:lnSpc>
                <a:spcPct val="129000"/>
              </a:lnSpc>
              <a:buFont typeface="Wingdings" pitchFamily="2" charset="2"/>
              <a:buNone/>
              <a:defRPr/>
            </a:pPr>
            <a:r>
              <a:rPr lang="en-US" altLang="ko-KR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Lydymosi</a:t>
            </a:r>
            <a:r>
              <a:rPr lang="lt-LT" altLang="ko-KR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lt-LT" altLang="ko-KR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kietėjimo</a:t>
            </a:r>
            <a:r>
              <a:rPr lang="en-US" altLang="ko-KR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šiluma</a:t>
            </a:r>
            <a:r>
              <a:rPr lang="en-US" altLang="ko-KR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altLang="ko-KR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apskaičiuojama</a:t>
            </a:r>
            <a:r>
              <a:rPr lang="lt-LT" altLang="ko-KR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09537" indent="0" defTabSz="508000">
              <a:lnSpc>
                <a:spcPct val="129000"/>
              </a:lnSpc>
              <a:buFont typeface="Wingdings" pitchFamily="2" charset="2"/>
              <a:buNone/>
              <a:defRPr/>
            </a:pPr>
            <a:r>
              <a:rPr lang="lt-LT" altLang="ko-KR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(kai kūnas yra lydymosi temperatūros)</a:t>
            </a:r>
            <a:r>
              <a:rPr lang="en-US" altLang="ko-KR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lt-LT" altLang="ko-KR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ko-KR" alt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9537" indent="0" defTabSz="508000">
              <a:lnSpc>
                <a:spcPct val="129000"/>
              </a:lnSpc>
              <a:buFont typeface="Wingdings" pitchFamily="2" charset="2"/>
              <a:buNone/>
              <a:defRPr/>
            </a:pPr>
            <a:r>
              <a:rPr lang="lt-LT" altLang="ko-KR" sz="1800" b="1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altLang="ko-KR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lt-LT" altLang="ko-KR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l-GR" altLang="ko-KR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lt-LT" altLang="ko-KR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endParaRPr lang="ko-KR" altLang="en-US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508000">
              <a:lnSpc>
                <a:spcPct val="129000"/>
              </a:lnSpc>
              <a:defRPr/>
            </a:pPr>
            <a:endParaRPr lang="ko-KR" alt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defTabSz="508000">
              <a:lnSpc>
                <a:spcPct val="129000"/>
              </a:lnSpc>
              <a:defRPr/>
            </a:pPr>
            <a:endParaRPr lang="lt-LT" altLang="ko-KR" sz="1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508000">
              <a:lnSpc>
                <a:spcPct val="129000"/>
              </a:lnSpc>
              <a:defRPr/>
            </a:pPr>
            <a:endParaRPr lang="lt-LT" altLang="ko-KR" sz="1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508000">
              <a:lnSpc>
                <a:spcPct val="129000"/>
              </a:lnSpc>
              <a:defRPr/>
            </a:pPr>
            <a:endParaRPr lang="lt-LT" altLang="ko-KR" sz="1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9537" indent="0" defTabSz="508000">
              <a:lnSpc>
                <a:spcPct val="129000"/>
              </a:lnSpc>
              <a:buNone/>
              <a:defRPr/>
            </a:pPr>
            <a:r>
              <a:rPr lang="en-US" altLang="ko-KR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lt-LT" altLang="ko-KR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Kūnas turi būti lydymosi temperatūros. Jei taip nėra, kūną reikia sušildyti iki lydymosi </a:t>
            </a:r>
            <a:r>
              <a:rPr lang="en-US" altLang="ko-KR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temperatūr</a:t>
            </a:r>
            <a:r>
              <a:rPr lang="lt-LT" altLang="ko-KR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os (kūnui suteikiamas šilumos kiekis apskaičiuojamas  pagal</a:t>
            </a:r>
            <a:r>
              <a:rPr lang="en-US" altLang="ko-KR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formul</a:t>
            </a:r>
            <a:r>
              <a:rPr lang="lt-LT" altLang="ko-KR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ę</a:t>
            </a:r>
            <a:r>
              <a:rPr lang="en-US" altLang="ko-KR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lt-LT" altLang="ko-KR" sz="1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ko-KR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lt-LT" altLang="ko-KR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= cm (t</a:t>
            </a:r>
            <a:r>
              <a:rPr lang="en-US" altLang="ko-KR" sz="1800" baseline="-25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lt-LT" altLang="ko-KR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 -</a:t>
            </a:r>
            <a:r>
              <a:rPr lang="lt-LT" altLang="ko-KR" sz="1800" baseline="-25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ko-KR" sz="1800" baseline="-25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ko-KR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lt-LT" altLang="ko-KR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altLang="ko-KR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ko-KR" alt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548680"/>
            <a:ext cx="7922694" cy="69373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ko-KR" sz="800" dirty="0" smtClean="0">
                <a:solidFill>
                  <a:srgbClr val="000000"/>
                </a:solidFill>
                <a:latin typeface="Times New Roman" charset="0"/>
              </a:rPr>
              <a:t/>
            </a:r>
            <a:br>
              <a:rPr lang="en-US" altLang="ko-KR" sz="800" dirty="0" smtClean="0">
                <a:solidFill>
                  <a:srgbClr val="000000"/>
                </a:solidFill>
                <a:latin typeface="Times New Roman" charset="0"/>
              </a:rPr>
            </a:br>
            <a:r>
              <a:rPr lang="lt-LT" altLang="ko-KR" sz="800" dirty="0" smtClean="0">
                <a:solidFill>
                  <a:srgbClr val="000000"/>
                </a:solidFill>
                <a:latin typeface="Times New Roman" charset="0"/>
              </a:rPr>
              <a:t/>
            </a:r>
            <a:br>
              <a:rPr lang="lt-LT" altLang="ko-KR" sz="800" dirty="0" smtClean="0">
                <a:solidFill>
                  <a:srgbClr val="000000"/>
                </a:solidFill>
                <a:latin typeface="Times New Roman" charset="0"/>
              </a:rPr>
            </a:br>
            <a:r>
              <a:rPr lang="en-US" altLang="ko-KR" sz="3600" dirty="0" smtClean="0">
                <a:solidFill>
                  <a:srgbClr val="663300"/>
                </a:solidFill>
                <a:latin typeface="Arial" charset="0"/>
              </a:rPr>
              <a:t>LYD</a:t>
            </a:r>
            <a:r>
              <a:rPr lang="lt-LT" altLang="ko-KR" sz="3600" dirty="0" smtClean="0">
                <a:solidFill>
                  <a:srgbClr val="663300"/>
                </a:solidFill>
                <a:latin typeface="Arial" charset="0"/>
              </a:rPr>
              <a:t>I</a:t>
            </a:r>
            <a:r>
              <a:rPr lang="en-US" altLang="ko-KR" sz="3600" dirty="0" smtClean="0">
                <a:solidFill>
                  <a:srgbClr val="663300"/>
                </a:solidFill>
                <a:latin typeface="Arial" charset="0"/>
              </a:rPr>
              <a:t>MASIS </a:t>
            </a:r>
            <a:r>
              <a:rPr lang="lt-LT" altLang="ko-KR" sz="3600" dirty="0" smtClean="0">
                <a:solidFill>
                  <a:srgbClr val="663300"/>
                </a:solidFill>
                <a:latin typeface="Arial" charset="0"/>
              </a:rPr>
              <a:t>IR </a:t>
            </a:r>
            <a:r>
              <a:rPr lang="en-US" altLang="ko-KR" sz="3600" dirty="0" smtClean="0">
                <a:solidFill>
                  <a:srgbClr val="663300"/>
                </a:solidFill>
                <a:latin typeface="Arial" charset="0"/>
              </a:rPr>
              <a:t>KIETĖJIMAS</a:t>
            </a:r>
            <a:r>
              <a:rPr lang="lt-LT" altLang="ko-KR" sz="3600" dirty="0" smtClean="0">
                <a:solidFill>
                  <a:srgbClr val="663300"/>
                </a:solidFill>
                <a:latin typeface="Arial" charset="0"/>
              </a:rPr>
              <a:t>  </a:t>
            </a:r>
            <a:r>
              <a:rPr lang="en-US" altLang="ko-KR" sz="2200" dirty="0" smtClean="0">
                <a:solidFill>
                  <a:srgbClr val="663300"/>
                </a:solidFill>
                <a:latin typeface="Arial" charset="0"/>
              </a:rPr>
              <a:t>(</a:t>
            </a:r>
            <a:r>
              <a:rPr lang="en-US" altLang="ko-KR" sz="2200" dirty="0" err="1" smtClean="0">
                <a:solidFill>
                  <a:srgbClr val="663300"/>
                </a:solidFill>
                <a:latin typeface="Arial" charset="0"/>
              </a:rPr>
              <a:t>sąvokos</a:t>
            </a:r>
            <a:r>
              <a:rPr lang="en-US" altLang="ko-KR" sz="2200" dirty="0" smtClean="0">
                <a:solidFill>
                  <a:srgbClr val="663300"/>
                </a:solidFill>
                <a:latin typeface="Arial" charset="0"/>
              </a:rPr>
              <a:t> </a:t>
            </a:r>
            <a:r>
              <a:rPr lang="en-US" altLang="ko-KR" sz="2200" dirty="0" err="1" smtClean="0">
                <a:solidFill>
                  <a:srgbClr val="663300"/>
                </a:solidFill>
                <a:latin typeface="Arial" charset="0"/>
              </a:rPr>
              <a:t>ir</a:t>
            </a:r>
            <a:r>
              <a:rPr lang="lt-LT" altLang="ko-KR" sz="2200" dirty="0">
                <a:solidFill>
                  <a:srgbClr val="663300"/>
                </a:solidFill>
                <a:latin typeface="Arial" charset="0"/>
              </a:rPr>
              <a:t> </a:t>
            </a:r>
            <a:r>
              <a:rPr lang="en-US" altLang="ko-KR" sz="2200" dirty="0" err="1" smtClean="0">
                <a:solidFill>
                  <a:srgbClr val="663300"/>
                </a:solidFill>
                <a:latin typeface="Arial" charset="0"/>
              </a:rPr>
              <a:t>formulės</a:t>
            </a:r>
            <a:r>
              <a:rPr lang="en-US" altLang="ko-KR" sz="2200" dirty="0" smtClean="0">
                <a:solidFill>
                  <a:srgbClr val="663300"/>
                </a:solidFill>
                <a:latin typeface="Arial" charset="0"/>
              </a:rPr>
              <a:t>)</a:t>
            </a:r>
            <a:endParaRPr lang="en-US" sz="2200" dirty="0"/>
          </a:p>
        </p:txBody>
      </p:sp>
      <p:sp>
        <p:nvSpPr>
          <p:cNvPr id="8196" name="Rect 3"/>
          <p:cNvSpPr>
            <a:spLocks noGrp="1" noChangeArrowheads="1"/>
          </p:cNvSpPr>
          <p:nvPr/>
        </p:nvSpPr>
        <p:spPr bwMode="auto">
          <a:xfrm>
            <a:off x="803189" y="3361038"/>
            <a:ext cx="3793525" cy="10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508000" latinLnBrk="1">
              <a:lnSpc>
                <a:spcPct val="129000"/>
              </a:lnSpc>
            </a:pPr>
            <a:r>
              <a:rPr lang="en-US" altLang="ko-KR" dirty="0" smtClean="0">
                <a:solidFill>
                  <a:srgbClr val="FF0000"/>
                </a:solidFill>
                <a:latin typeface="Times New Roman" pitchFamily="18" charset="0"/>
              </a:rPr>
              <a:t>Q</a:t>
            </a:r>
            <a:r>
              <a:rPr lang="lt-LT" altLang="ko-KR" dirty="0" smtClean="0">
                <a:solidFill>
                  <a:srgbClr val="FF0000"/>
                </a:solidFill>
                <a:latin typeface="Times New Roman" pitchFamily="18" charset="0"/>
              </a:rPr>
              <a:t> - </a:t>
            </a:r>
            <a:r>
              <a:rPr lang="en-US" altLang="ko-KR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FF0000"/>
                </a:solidFill>
                <a:latin typeface="Times New Roman" pitchFamily="18" charset="0"/>
              </a:rPr>
              <a:t>šilumos</a:t>
            </a:r>
            <a:r>
              <a:rPr lang="en-US" altLang="ko-KR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ko-KR" dirty="0" err="1" smtClean="0">
                <a:solidFill>
                  <a:srgbClr val="FF0000"/>
                </a:solidFill>
                <a:latin typeface="Times New Roman" pitchFamily="18" charset="0"/>
              </a:rPr>
              <a:t>kiekis</a:t>
            </a:r>
            <a:r>
              <a:rPr lang="lt-LT" altLang="ko-KR" dirty="0" smtClean="0">
                <a:solidFill>
                  <a:srgbClr val="FF0000"/>
                </a:solidFill>
                <a:latin typeface="Times New Roman" pitchFamily="18" charset="0"/>
              </a:rPr>
              <a:t>, </a:t>
            </a:r>
            <a:r>
              <a:rPr lang="en-US" altLang="ko-KR" dirty="0" smtClean="0">
                <a:solidFill>
                  <a:srgbClr val="FF0000"/>
                </a:solidFill>
                <a:latin typeface="Times New Roman" pitchFamily="18" charset="0"/>
              </a:rPr>
              <a:t> J</a:t>
            </a:r>
            <a:endParaRPr lang="ko-KR" altLang="en-US" dirty="0">
              <a:solidFill>
                <a:srgbClr val="FF0000"/>
              </a:solidFill>
            </a:endParaRPr>
          </a:p>
          <a:p>
            <a:pPr defTabSz="508000" latinLnBrk="1">
              <a:lnSpc>
                <a:spcPct val="129000"/>
              </a:lnSpc>
            </a:pPr>
            <a:r>
              <a:rPr lang="lt-LT" altLang="ko-KR" dirty="0" smtClean="0">
                <a:solidFill>
                  <a:srgbClr val="FF0000"/>
                </a:solidFill>
                <a:latin typeface="La Bamba LET" pitchFamily="2" charset="0"/>
              </a:rPr>
              <a:t> </a:t>
            </a:r>
            <a:r>
              <a:rPr lang="el-GR" altLang="ko-K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lt-LT" altLang="ko-KR" dirty="0" smtClean="0">
                <a:solidFill>
                  <a:srgbClr val="FF0000"/>
                </a:solidFill>
                <a:latin typeface="Times New Roman" pitchFamily="18" charset="0"/>
              </a:rPr>
              <a:t> - </a:t>
            </a:r>
            <a:r>
              <a:rPr lang="en-US" altLang="ko-KR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FF0000"/>
                </a:solidFill>
                <a:latin typeface="Times New Roman" pitchFamily="18" charset="0"/>
              </a:rPr>
              <a:t>savitoji</a:t>
            </a:r>
            <a:r>
              <a:rPr lang="en-US" altLang="ko-KR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FF0000"/>
                </a:solidFill>
                <a:latin typeface="Times New Roman" pitchFamily="18" charset="0"/>
              </a:rPr>
              <a:t>lydymosi</a:t>
            </a:r>
            <a:r>
              <a:rPr lang="en-US" altLang="ko-KR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FF0000"/>
                </a:solidFill>
                <a:latin typeface="Times New Roman" pitchFamily="18" charset="0"/>
              </a:rPr>
              <a:t>šiluma</a:t>
            </a:r>
            <a:r>
              <a:rPr lang="en-US" altLang="ko-KR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lt-LT" altLang="ko-KR" dirty="0" smtClean="0">
                <a:solidFill>
                  <a:srgbClr val="FF0000"/>
                </a:solidFill>
                <a:latin typeface="Times New Roman" pitchFamily="18" charset="0"/>
              </a:rPr>
              <a:t>, </a:t>
            </a:r>
            <a:r>
              <a:rPr lang="en-US" altLang="ko-KR" dirty="0" smtClean="0">
                <a:solidFill>
                  <a:srgbClr val="FF0000"/>
                </a:solidFill>
                <a:latin typeface="Times New Roman" pitchFamily="18" charset="0"/>
              </a:rPr>
              <a:t>J/kg</a:t>
            </a:r>
            <a:endParaRPr lang="ko-KR" altLang="en-US" dirty="0">
              <a:solidFill>
                <a:srgbClr val="FF0000"/>
              </a:solidFill>
            </a:endParaRPr>
          </a:p>
          <a:p>
            <a:pPr defTabSz="508000" latinLnBrk="1">
              <a:lnSpc>
                <a:spcPct val="129000"/>
              </a:lnSpc>
            </a:pPr>
            <a:r>
              <a:rPr lang="lt-LT" altLang="ko-KR" dirty="0" smtClean="0">
                <a:solidFill>
                  <a:srgbClr val="FF0000"/>
                </a:solidFill>
                <a:latin typeface="Times New Roman" pitchFamily="18" charset="0"/>
              </a:rPr>
              <a:t>m - </a:t>
            </a:r>
            <a:r>
              <a:rPr lang="en-US" altLang="ko-KR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ko-KR" dirty="0" err="1" smtClean="0">
                <a:solidFill>
                  <a:srgbClr val="FF0000"/>
                </a:solidFill>
                <a:latin typeface="Times New Roman" pitchFamily="18" charset="0"/>
              </a:rPr>
              <a:t>masė</a:t>
            </a:r>
            <a:r>
              <a:rPr lang="lt-LT" altLang="ko-KR" dirty="0" smtClean="0">
                <a:solidFill>
                  <a:srgbClr val="FF0000"/>
                </a:solidFill>
                <a:latin typeface="Times New Roman" pitchFamily="18" charset="0"/>
              </a:rPr>
              <a:t>,</a:t>
            </a:r>
            <a:r>
              <a:rPr lang="en-US" altLang="ko-KR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lt-LT" altLang="ko-KR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ko-KR" dirty="0" smtClean="0">
                <a:solidFill>
                  <a:srgbClr val="FF0000"/>
                </a:solidFill>
                <a:latin typeface="Times New Roman" pitchFamily="18" charset="0"/>
              </a:rPr>
              <a:t>kg</a:t>
            </a:r>
            <a:endParaRPr lang="ko-KR" altLang="en-US" dirty="0">
              <a:solidFill>
                <a:srgbClr val="FF0000"/>
              </a:solidFill>
            </a:endParaRPr>
          </a:p>
        </p:txBody>
      </p:sp>
      <p:pic>
        <p:nvPicPr>
          <p:cNvPr id="8197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336" y="1423988"/>
            <a:ext cx="1995487" cy="320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849" y="1242418"/>
            <a:ext cx="8612660" cy="4935959"/>
          </a:xfrm>
        </p:spPr>
        <p:txBody>
          <a:bodyPr/>
          <a:lstStyle/>
          <a:p>
            <a:pPr marL="109537" lvl="0" indent="0">
              <a:buNone/>
            </a:pP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9537" lvl="0" indent="0">
              <a:buNone/>
            </a:pP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Dujinės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viryklės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liepsna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švino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gabaliuką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galima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išlydyti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o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geležies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– ne.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 Kodėl?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Ats</a:t>
            </a:r>
            <a:r>
              <a:rPr lang="lt-LT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lt-LT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Švino lydymosi temperatūra ir savitoji lydymosi šiluma mažesnė nei geležies. </a:t>
            </a:r>
            <a:r>
              <a:rPr lang="lt-LT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Įkaitęs </a:t>
            </a:r>
            <a:r>
              <a:rPr lang="lt-LT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geležies gabaliukas iš dujinės viryklės liepsnos gautą šilumos </a:t>
            </a:r>
            <a:r>
              <a:rPr lang="lt-LT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kiekį                    </a:t>
            </a:r>
            <a:r>
              <a:rPr lang="lt-LT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išspinduliuoja į aplinką</a:t>
            </a:r>
            <a:r>
              <a:rPr lang="lt-LT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09537" lvl="0" indent="0">
              <a:buNone/>
            </a:pP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9537" lvl="0" indent="0">
              <a:buNone/>
            </a:pP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Ledas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tirpsta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ºC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temperatūroje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vanduo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užšąla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taip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pat 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ºC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temperatūroje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9537" lvl="0" indent="0">
              <a:buNone/>
            </a:pP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Kaip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tai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suderinti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109537" indent="0">
              <a:buNone/>
            </a:pPr>
            <a:r>
              <a:rPr lang="en-US" sz="18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Ats</a:t>
            </a:r>
            <a:r>
              <a:rPr lang="lt-LT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Ledo</a:t>
            </a:r>
            <a:r>
              <a:rPr lang="lt-LT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ar</a:t>
            </a: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vandens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tolesnis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likimas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priklauso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nuo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aplinkos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temperatūros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jeigu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18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nėra</a:t>
            </a: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šilumos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šaltinio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palaikančio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ºC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temperatūrą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vanduo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virsta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ledu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109537" lvl="0" indent="0">
              <a:buNone/>
            </a:pP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9537" lvl="0" indent="0">
              <a:buNone/>
            </a:pP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Per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stiprius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šalčius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čiuožyklos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ledas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laistomas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karštu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vandeniu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kad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vėl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pasidaytų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lygus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Kodėl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109537" indent="0">
              <a:buNone/>
            </a:pPr>
            <a:r>
              <a:rPr lang="en-US" sz="18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Ats</a:t>
            </a:r>
            <a:r>
              <a:rPr lang="lt-LT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Karštas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vanduo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ištirpina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ploną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ledo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sluoksnį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ne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taip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greit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sušąla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suspėja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lt-LT" sz="18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en-US" sz="18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nutekėti</a:t>
            </a: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į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žemesnes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vietas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užpildo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nelygumus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todėl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ledo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paviršius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vėl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būna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lygus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109537" indent="0"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3" y="210066"/>
            <a:ext cx="7811483" cy="1032352"/>
          </a:xfrm>
        </p:spPr>
        <p:txBody>
          <a:bodyPr wrap="square" lIns="91440" tIns="45720" rIns="91440" bIns="45720">
            <a:normAutofit fontScale="90000"/>
          </a:bodyPr>
          <a:lstStyle/>
          <a:p>
            <a:pPr algn="ctr" eaLnBrk="1" hangingPunct="1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 smtClean="0">
                <a:solidFill>
                  <a:srgbClr val="000000"/>
                </a:solidFill>
                <a:latin typeface="Times New Roman" charset="0"/>
              </a:rPr>
              <a:t/>
            </a:r>
            <a:br>
              <a:rPr lang="en-US" altLang="ko-KR" sz="1000" dirty="0" smtClean="0">
                <a:solidFill>
                  <a:srgbClr val="000000"/>
                </a:solidFill>
                <a:latin typeface="Times New Roman" charset="0"/>
              </a:rPr>
            </a:br>
            <a:r>
              <a:rPr lang="lt-LT" altLang="ko-KR" sz="1000" dirty="0" smtClean="0">
                <a:solidFill>
                  <a:srgbClr val="000000"/>
                </a:solidFill>
                <a:latin typeface="Times New Roman" charset="0"/>
              </a:rPr>
              <a:t/>
            </a:r>
            <a:br>
              <a:rPr lang="lt-LT" altLang="ko-KR" sz="1000" dirty="0" smtClean="0">
                <a:solidFill>
                  <a:srgbClr val="000000"/>
                </a:solidFill>
                <a:latin typeface="Times New Roman" charset="0"/>
              </a:rPr>
            </a:br>
            <a:r>
              <a:rPr lang="en-US" altLang="ko-KR" sz="3500" b="1" dirty="0" smtClean="0">
                <a:solidFill>
                  <a:srgbClr val="FF0000"/>
                </a:solidFill>
                <a:latin typeface="Arial" charset="0"/>
              </a:rPr>
              <a:t>LYD</a:t>
            </a:r>
            <a:r>
              <a:rPr lang="lt-LT" altLang="ko-KR" sz="3500" b="1" dirty="0">
                <a:solidFill>
                  <a:srgbClr val="FF0000"/>
                </a:solidFill>
                <a:latin typeface="Arial" charset="0"/>
              </a:rPr>
              <a:t>Y</a:t>
            </a:r>
            <a:r>
              <a:rPr lang="en-US" altLang="ko-KR" sz="3500" b="1" dirty="0" smtClean="0">
                <a:solidFill>
                  <a:srgbClr val="FF0000"/>
                </a:solidFill>
                <a:latin typeface="Arial" charset="0"/>
              </a:rPr>
              <a:t>MASIS</a:t>
            </a:r>
            <a:r>
              <a:rPr lang="lt-LT" altLang="ko-KR" sz="3500" b="1" dirty="0" smtClean="0">
                <a:solidFill>
                  <a:srgbClr val="FF0000"/>
                </a:solidFill>
                <a:latin typeface="Arial" charset="0"/>
              </a:rPr>
              <a:t> IR KIETĖJIMAS</a:t>
            </a:r>
            <a:r>
              <a:rPr lang="lt-LT" altLang="ko-KR" sz="3500" b="1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US" altLang="ko-KR" sz="3500" dirty="0" smtClean="0">
                <a:solidFill>
                  <a:srgbClr val="FF0000"/>
                </a:solidFill>
                <a:latin typeface="Arial" charset="0"/>
              </a:rPr>
              <a:t>(</a:t>
            </a:r>
            <a:r>
              <a:rPr lang="lt-LT" altLang="ko-KR" sz="3500" smtClean="0">
                <a:solidFill>
                  <a:srgbClr val="FF0000"/>
                </a:solidFill>
                <a:latin typeface="Arial" charset="0"/>
              </a:rPr>
              <a:t>klausimai</a:t>
            </a:r>
            <a:r>
              <a:rPr lang="en-US" altLang="ko-KR" sz="3500" dirty="0" smtClean="0">
                <a:solidFill>
                  <a:srgbClr val="FF0000"/>
                </a:solidFill>
                <a:latin typeface="Arial" charset="0"/>
              </a:rPr>
              <a:t>)</a:t>
            </a:r>
            <a:endParaRPr lang="ko-KR" altLang="en-US" sz="3500" dirty="0" smtClean="0">
              <a:solidFill>
                <a:srgbClr val="FF0000"/>
              </a:solidFill>
            </a:endParaRPr>
          </a:p>
        </p:txBody>
      </p:sp>
      <p:sp>
        <p:nvSpPr>
          <p:cNvPr id="9219" name="Rect 3"/>
          <p:cNvSpPr>
            <a:spLocks noGrp="1" noChangeArrowheads="1"/>
          </p:cNvSpPr>
          <p:nvPr/>
        </p:nvSpPr>
        <p:spPr bwMode="auto">
          <a:xfrm>
            <a:off x="4413250" y="3235325"/>
            <a:ext cx="414338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535" tIns="46355" rIns="89535" bIns="46355">
            <a:spAutoFit/>
          </a:bodyPr>
          <a:lstStyle/>
          <a:p>
            <a:pPr defTabSz="508000" latinLnBrk="1">
              <a:lnSpc>
                <a:spcPct val="129000"/>
              </a:lnSpc>
            </a:pPr>
            <a:endParaRPr lang="ko-KR" altLang="en-US"/>
          </a:p>
        </p:txBody>
      </p:sp>
      <p:sp>
        <p:nvSpPr>
          <p:cNvPr id="9220" name="Rect 3"/>
          <p:cNvSpPr>
            <a:spLocks noGrp="1" noChangeArrowheads="1"/>
          </p:cNvSpPr>
          <p:nvPr/>
        </p:nvSpPr>
        <p:spPr bwMode="auto">
          <a:xfrm>
            <a:off x="955675" y="1423317"/>
            <a:ext cx="7146925" cy="420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508000" latinLnBrk="1">
              <a:lnSpc>
                <a:spcPct val="129000"/>
              </a:lnSpc>
            </a:pPr>
            <a:endParaRPr lang="ko-KR" altLang="en-US" sz="2000" b="1" u="sn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360" y="548640"/>
            <a:ext cx="7632700" cy="594360"/>
          </a:xfrm>
        </p:spPr>
        <p:txBody>
          <a:bodyPr wrap="square" lIns="91440" tIns="45720" rIns="91440" bIns="45720">
            <a:normAutofit fontScale="90000"/>
          </a:bodyPr>
          <a:lstStyle/>
          <a:p>
            <a:pPr eaLnBrk="1" hangingPunct="1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lt-LT" altLang="ko-KR" sz="3500" dirty="0" smtClean="0">
                <a:solidFill>
                  <a:srgbClr val="663300"/>
                </a:solidFill>
                <a:latin typeface="Arial" charset="0"/>
              </a:rPr>
              <a:t>    </a:t>
            </a:r>
            <a:r>
              <a:rPr lang="en-US" altLang="ko-KR" sz="3500" dirty="0" smtClean="0">
                <a:solidFill>
                  <a:srgbClr val="663300"/>
                </a:solidFill>
                <a:latin typeface="Arial" charset="0"/>
              </a:rPr>
              <a:t>VIRIMAS </a:t>
            </a:r>
            <a:r>
              <a:rPr lang="lt-LT" altLang="ko-KR" sz="3500" dirty="0" smtClean="0">
                <a:solidFill>
                  <a:srgbClr val="663300"/>
                </a:solidFill>
                <a:latin typeface="Arial" charset="0"/>
              </a:rPr>
              <a:t> (sąvokos)</a:t>
            </a:r>
            <a:endParaRPr lang="ko-KR" altLang="en-US" sz="3500" dirty="0" smtClean="0"/>
          </a:p>
        </p:txBody>
      </p:sp>
      <p:sp>
        <p:nvSpPr>
          <p:cNvPr id="13315" name="Rect 3"/>
          <p:cNvSpPr>
            <a:spLocks noGrp="1" noChangeArrowheads="1"/>
          </p:cNvSpPr>
          <p:nvPr/>
        </p:nvSpPr>
        <p:spPr bwMode="auto">
          <a:xfrm>
            <a:off x="467360" y="1359243"/>
            <a:ext cx="8275003" cy="182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508000" latinLnBrk="1">
              <a:lnSpc>
                <a:spcPct val="129000"/>
              </a:lnSpc>
            </a:pPr>
            <a:r>
              <a:rPr lang="en-US" altLang="ko-KR" b="1" u="sng" dirty="0" err="1" smtClean="0">
                <a:solidFill>
                  <a:srgbClr val="000000"/>
                </a:solidFill>
                <a:latin typeface="Times New Roman" pitchFamily="18" charset="0"/>
              </a:rPr>
              <a:t>Virimas</a:t>
            </a:r>
            <a:r>
              <a:rPr lang="lt-LT" altLang="ko-KR" b="1" u="sng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smtClean="0">
                <a:solidFill>
                  <a:srgbClr val="000000"/>
                </a:solidFill>
                <a:latin typeface="Times New Roman" pitchFamily="18" charset="0"/>
              </a:rPr>
              <a:t>-</a:t>
            </a:r>
            <a:r>
              <a:rPr lang="en-US" altLang="ko-KR" sz="20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skysčio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virsmas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garais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skysčio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viduje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  <a:endParaRPr lang="ko-KR" altLang="en-US" dirty="0"/>
          </a:p>
          <a:p>
            <a:pPr defTabSz="508000" latinLnBrk="1">
              <a:lnSpc>
                <a:spcPct val="129000"/>
              </a:lnSpc>
            </a:pPr>
            <a:r>
              <a:rPr lang="en-US" altLang="ko-KR" b="1" u="sng" dirty="0" err="1">
                <a:solidFill>
                  <a:srgbClr val="000000"/>
                </a:solidFill>
                <a:latin typeface="Times New Roman" pitchFamily="18" charset="0"/>
              </a:rPr>
              <a:t>Virimo</a:t>
            </a:r>
            <a:r>
              <a:rPr lang="en-US" altLang="ko-KR" b="1" u="sng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b="1" u="sng" dirty="0" err="1" smtClean="0">
                <a:solidFill>
                  <a:srgbClr val="000000"/>
                </a:solidFill>
                <a:latin typeface="Times New Roman" pitchFamily="18" charset="0"/>
              </a:rPr>
              <a:t>temperatūra</a:t>
            </a:r>
            <a:r>
              <a:rPr lang="lt-LT" altLang="ko-KR" b="1" u="sng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b="1" u="sng" dirty="0" smtClean="0">
                <a:solidFill>
                  <a:srgbClr val="000000"/>
                </a:solidFill>
                <a:latin typeface="Times New Roman" pitchFamily="18" charset="0"/>
              </a:rPr>
              <a:t>-</a:t>
            </a:r>
            <a:r>
              <a:rPr lang="en-US" altLang="ko-KR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temperatūra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,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kurioje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skystis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verda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  <a:endParaRPr lang="ko-KR" altLang="en-US" dirty="0"/>
          </a:p>
          <a:p>
            <a:pPr defTabSz="508000" latinLnBrk="1">
              <a:lnSpc>
                <a:spcPct val="129000"/>
              </a:lnSpc>
            </a:pP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Verdančio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skysčio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temperatūra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ir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vidinė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jo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energija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b="1" u="sng" dirty="0" err="1">
                <a:solidFill>
                  <a:srgbClr val="000000"/>
                </a:solidFill>
                <a:latin typeface="Times New Roman" pitchFamily="18" charset="0"/>
              </a:rPr>
              <a:t>nekinta</a:t>
            </a:r>
            <a:r>
              <a:rPr lang="en-US" altLang="ko-KR" b="1" u="sng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  <a:endParaRPr lang="ko-KR" altLang="en-US" b="1" u="sng" dirty="0"/>
          </a:p>
          <a:p>
            <a:pPr defTabSz="508000" latinLnBrk="1">
              <a:lnSpc>
                <a:spcPct val="129000"/>
              </a:lnSpc>
            </a:pPr>
            <a:r>
              <a:rPr lang="en-US" altLang="ko-KR" dirty="0" err="1" smtClean="0">
                <a:solidFill>
                  <a:srgbClr val="000000"/>
                </a:solidFill>
                <a:latin typeface="Times New Roman" pitchFamily="18" charset="0"/>
              </a:rPr>
              <a:t>Virimo</a:t>
            </a:r>
            <a:r>
              <a:rPr lang="en-US" altLang="ko-KR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temperatūra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priklauso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nuo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b="1" u="sng" dirty="0" err="1">
                <a:solidFill>
                  <a:srgbClr val="000000"/>
                </a:solidFill>
                <a:latin typeface="Times New Roman" pitchFamily="18" charset="0"/>
              </a:rPr>
              <a:t>slėgio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(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kuo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didesnis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slėgis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tuo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mažesnė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temperatūra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reikalinga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tam,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kad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skystis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</a:rPr>
              <a:t>virtų</a:t>
            </a:r>
            <a:r>
              <a:rPr lang="en-US" altLang="ko-KR" dirty="0" smtClean="0">
                <a:solidFill>
                  <a:srgbClr val="000000"/>
                </a:solidFill>
                <a:latin typeface="Times New Roman" pitchFamily="18" charset="0"/>
              </a:rPr>
              <a:t>)</a:t>
            </a:r>
            <a:r>
              <a:rPr lang="lt-LT" altLang="ko-KR" dirty="0" smtClean="0">
                <a:solidFill>
                  <a:srgbClr val="000000"/>
                </a:solidFill>
                <a:latin typeface="Times New Roman" pitchFamily="18" charset="0"/>
              </a:rPr>
              <a:t>.</a:t>
            </a:r>
            <a:endParaRPr lang="ko-KR" altLang="en-US" dirty="0"/>
          </a:p>
        </p:txBody>
      </p:sp>
      <p:pic>
        <p:nvPicPr>
          <p:cNvPr id="13316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240" y="457200"/>
            <a:ext cx="2394123" cy="1964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19881" y="3185640"/>
            <a:ext cx="4090087" cy="3116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609968" y="3410465"/>
            <a:ext cx="2953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Vanduo garuoja lėtai, virsdamas dujomis ir susimaištydamas su oru.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09968" y="4922094"/>
            <a:ext cx="2953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Tačiau, kai vanduo yra kaitinamas, jis garuoja greitai. Vandeniui verdant jis tampa garais.</a:t>
            </a: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42417"/>
            <a:ext cx="8229600" cy="4706863"/>
          </a:xfrm>
        </p:spPr>
        <p:txBody>
          <a:bodyPr/>
          <a:lstStyle/>
          <a:p>
            <a:pPr marL="109537" indent="0">
              <a:buNone/>
            </a:pPr>
            <a:r>
              <a:rPr lang="lt-LT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Bandymo tikslas: </a:t>
            </a:r>
          </a:p>
          <a:p>
            <a:pPr marL="109537" indent="0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Band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ymo metu nustatyti kiek pakis vandens tūris jam garuojant.</a:t>
            </a:r>
          </a:p>
          <a:p>
            <a:pPr marL="109537" indent="0">
              <a:buNone/>
            </a:pPr>
            <a:r>
              <a:rPr lang="lt-LT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Bandymo eiga: </a:t>
            </a:r>
          </a:p>
          <a:p>
            <a:pPr marL="109537" indent="0">
              <a:buNone/>
            </a:pPr>
            <a:r>
              <a:rPr lang="lt-LT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 Turime 1 l  6</a:t>
            </a:r>
            <a:r>
              <a:rPr lang="el-GR" sz="1800" baseline="30000" dirty="0" smtClean="0">
                <a:latin typeface="Times New Roman" pitchFamily="18" charset="0"/>
                <a:cs typeface="Times New Roman" pitchFamily="18" charset="0"/>
              </a:rPr>
              <a:t>ο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C temperatūros vandenį.</a:t>
            </a:r>
          </a:p>
          <a:p>
            <a:pPr marL="109537" indent="0">
              <a:buNone/>
            </a:pPr>
            <a:r>
              <a:rPr lang="lt-LT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2)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 Vandens virimo temperatūra 100</a:t>
            </a:r>
            <a:r>
              <a:rPr lang="el-GR" sz="1800" baseline="30000" dirty="0" smtClean="0">
                <a:latin typeface="Times New Roman" pitchFamily="18" charset="0"/>
                <a:cs typeface="Times New Roman" pitchFamily="18" charset="0"/>
              </a:rPr>
              <a:t> ο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C, taigi kaitiname vandenį 3 min tol, kol jis         pasiekia šią temperatūrą.</a:t>
            </a:r>
          </a:p>
          <a:p>
            <a:pPr marL="109537" indent="0">
              <a:buNone/>
            </a:pPr>
            <a:r>
              <a:rPr lang="lt-LT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3)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 Paliekame vandenį virti ir garuoti 10 min.</a:t>
            </a:r>
          </a:p>
          <a:p>
            <a:pPr marL="109537" indent="0">
              <a:buNone/>
            </a:pPr>
            <a:r>
              <a:rPr lang="lt-LT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4)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 Apskaičiuojame likusio vandens tūrį ir palyginame jį su pradiniu tūriu.</a:t>
            </a:r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3200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VIRIMAS (bandymas</a:t>
            </a:r>
            <a:r>
              <a:rPr lang="lt-LT" sz="3200" dirty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6" r="12034"/>
          <a:stretch/>
        </p:blipFill>
        <p:spPr>
          <a:xfrm rot="5400000">
            <a:off x="3039762" y="3524768"/>
            <a:ext cx="2199503" cy="2984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79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07" y="1423987"/>
            <a:ext cx="2481486" cy="3308649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3200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VIRIMAS   (bandymas</a:t>
            </a:r>
            <a:r>
              <a:rPr lang="lt-LT" sz="3200" dirty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043" y="1423985"/>
            <a:ext cx="2481487" cy="3308649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2508422" y="2730843"/>
            <a:ext cx="679621" cy="413952"/>
          </a:xfrm>
          <a:prstGeom prst="rightArrow">
            <a:avLst/>
          </a:prstGeom>
          <a:solidFill>
            <a:srgbClr val="E8A56E"/>
          </a:solidFill>
          <a:ln w="381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784" y="1423986"/>
            <a:ext cx="2481487" cy="3308649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5478163" y="2769390"/>
            <a:ext cx="679621" cy="413952"/>
          </a:xfrm>
          <a:prstGeom prst="rightArrow">
            <a:avLst/>
          </a:prstGeom>
          <a:solidFill>
            <a:srgbClr val="E8A56E"/>
          </a:solidFill>
          <a:ln w="381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22650" y="4844534"/>
            <a:ext cx="11785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lt-LT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1l vandens</a:t>
            </a:r>
            <a:endParaRPr lang="en-US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33764" y="4844534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10 min garavimo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60746" y="4856891"/>
            <a:ext cx="875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∼0,71 l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6907" y="5659394"/>
            <a:ext cx="76166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IŠVADOS: Garuojant vandeniui jo tūris mažėja.  Per 10 min garuojančio vandens tūris sumažėjo  0,29 l.</a:t>
            </a:r>
            <a:endParaRPr lang="en-US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6907" y="5290062"/>
            <a:ext cx="7602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Tūris sumažėjo. Apskaičiuojame tūrio pokytį  </a:t>
            </a:r>
            <a:r>
              <a:rPr lang="lt-LT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lt-LT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lt-LT" baseline="-25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lt-LT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lt-LT" baseline="-25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lt-LT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V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lt-LT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 l – 0,71 l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lt-LT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0,29 l</a:t>
            </a:r>
            <a:endParaRPr lang="en-US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89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1"/>
          <p:cNvSpPr>
            <a:spLocks noGrp="1"/>
          </p:cNvSpPr>
          <p:nvPr>
            <p:ph idx="1"/>
          </p:nvPr>
        </p:nvSpPr>
        <p:spPr>
          <a:xfrm>
            <a:off x="296562" y="1423988"/>
            <a:ext cx="8550876" cy="4525962"/>
          </a:xfrm>
        </p:spPr>
        <p:txBody>
          <a:bodyPr/>
          <a:lstStyle/>
          <a:p>
            <a:pPr marL="107950" indent="0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Kaip atsiranda burbulai matomi verdant skysčiui?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7950" indent="0">
              <a:buNone/>
            </a:pPr>
            <a:r>
              <a:rPr lang="en-US" sz="1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Ats</a:t>
            </a:r>
            <a:r>
              <a:rPr lang="en-US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lt-LT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Skystyje yra ištirpusių dujų, kurios mažais burbulais kaupiasi ant indo dugno, </a:t>
            </a:r>
            <a:r>
              <a:rPr lang="lt-LT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sienelių</a:t>
            </a:r>
            <a:r>
              <a:rPr lang="lt-LT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skystyje esančių </a:t>
            </a:r>
            <a:r>
              <a:rPr lang="lt-LT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dulkelių</a:t>
            </a:r>
            <a:r>
              <a:rPr lang="en-US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lt-LT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7950" indent="0">
              <a:buFont typeface="Wingdings" pitchFamily="2" charset="2"/>
              <a:buNone/>
            </a:pP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2) Kodėl verdant vandeniui burbulas kyla aukštyn?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7950" indent="0">
              <a:buNone/>
            </a:pPr>
            <a:r>
              <a:rPr lang="en-US" sz="1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Ats</a:t>
            </a:r>
            <a:r>
              <a:rPr lang="en-US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lt-LT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Burbulo tūris didėja, kartu didėja ir Archimedo jėga, kelianti jį aukštyn.</a:t>
            </a:r>
            <a:endParaRPr lang="lt-LT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7950" indent="0">
              <a:buFont typeface="Wingdings" pitchFamily="2" charset="2"/>
              <a:buNone/>
            </a:pP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3) Kas turi susilyginti, kad skystis imtų virti?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7950" indent="0">
              <a:buNone/>
            </a:pPr>
            <a:r>
              <a:rPr lang="en-US" sz="1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Ats</a:t>
            </a:r>
            <a:r>
              <a:rPr lang="en-US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lt-LT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Turi</a:t>
            </a:r>
            <a:r>
              <a:rPr lang="en-US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susilyginti</a:t>
            </a:r>
            <a:r>
              <a:rPr lang="en-US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gar</a:t>
            </a:r>
            <a:r>
              <a:rPr lang="lt-LT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ų slėgis burbuluose su slėgiu.</a:t>
            </a:r>
          </a:p>
          <a:p>
            <a:pPr marL="107950" indent="0">
              <a:buFont typeface="Wingdings" pitchFamily="2" charset="2"/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) Kodėl, užvirinant vandenį arbatinuku, uždengiamas jo dangtis?</a:t>
            </a:r>
          </a:p>
          <a:p>
            <a:pPr marL="107950" indent="0">
              <a:buFont typeface="Wingdings" pitchFamily="2" charset="2"/>
              <a:buNone/>
            </a:pPr>
            <a:r>
              <a:rPr lang="lt-LT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Ats: Tam kad verdant vandeniui, kylantys burbulai nesitaškytų iš arbatinuko.</a:t>
            </a:r>
            <a:endParaRPr lang="en-US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7950" lvl="0" indent="0"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Ar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skiriasi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vandens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virimo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temperatūra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pirmame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paskutiniame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dangoraižio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aukšte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Kodėl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7950" lvl="0" indent="0">
              <a:buNone/>
            </a:pPr>
            <a:r>
              <a:rPr lang="lt-LT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Ats: </a:t>
            </a:r>
            <a:r>
              <a:rPr lang="lt-LT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Paskutiniame dangoraižio aukšte vanduo verda įkaitęs iki žemesnės nei 100 </a:t>
            </a:r>
            <a:r>
              <a:rPr lang="en-US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ºC</a:t>
            </a:r>
            <a:r>
              <a:rPr lang="lt-LT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temperatūros</a:t>
            </a:r>
            <a:r>
              <a:rPr lang="en-US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07950" indent="0">
              <a:buFont typeface="Wingdings" pitchFamily="2" charset="2"/>
              <a:buNone/>
            </a:pP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7950" indent="0">
              <a:buFont typeface="Wingdings" pitchFamily="2" charset="2"/>
              <a:buNone/>
            </a:pP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>
              <a:defRPr/>
            </a:pPr>
            <a:r>
              <a:rPr lang="en-US" altLang="ko-KR" sz="3200" b="1" dirty="0" smtClean="0">
                <a:solidFill>
                  <a:srgbClr val="FF0000"/>
                </a:solidFill>
                <a:latin typeface="Arial" charset="0"/>
              </a:rPr>
              <a:t>VIRIMAS</a:t>
            </a:r>
            <a:r>
              <a:rPr lang="lt-LT" altLang="ko-KR" sz="3200" dirty="0" smtClean="0">
                <a:solidFill>
                  <a:srgbClr val="FF0000"/>
                </a:solidFill>
                <a:latin typeface="Arial" charset="0"/>
              </a:rPr>
              <a:t> (</a:t>
            </a:r>
            <a:r>
              <a:rPr lang="lt-LT" altLang="ko-KR" sz="3200" dirty="0" smtClean="0">
                <a:solidFill>
                  <a:srgbClr val="FF0000"/>
                </a:solidFill>
                <a:latin typeface="Arial" charset="0"/>
              </a:rPr>
              <a:t>klausimai</a:t>
            </a:r>
            <a:r>
              <a:rPr lang="lt-LT" altLang="ko-KR" sz="3200" dirty="0" smtClean="0">
                <a:solidFill>
                  <a:srgbClr val="FF0000"/>
                </a:solidFill>
                <a:latin typeface="Arial" charset="0"/>
              </a:rPr>
              <a:t>)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205" y="527479"/>
            <a:ext cx="8563233" cy="594360"/>
          </a:xfrm>
        </p:spPr>
        <p:txBody>
          <a:bodyPr wrap="square" lIns="91440" tIns="45720" rIns="91440" bIns="45720">
            <a:normAutofit fontScale="90000"/>
          </a:bodyPr>
          <a:lstStyle/>
          <a:p>
            <a:pPr algn="ctr" eaLnBrk="1" hangingPunct="1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 smtClean="0">
                <a:solidFill>
                  <a:srgbClr val="000000"/>
                </a:solidFill>
                <a:latin typeface="Times New Roman" charset="0"/>
              </a:rPr>
              <a:t/>
            </a:r>
            <a:br>
              <a:rPr lang="en-US" altLang="ko-KR" sz="1000" dirty="0" smtClean="0">
                <a:solidFill>
                  <a:srgbClr val="000000"/>
                </a:solidFill>
                <a:latin typeface="Times New Roman" charset="0"/>
              </a:rPr>
            </a:br>
            <a:r>
              <a:rPr lang="lt-LT" altLang="ko-KR" sz="1000" dirty="0" smtClean="0">
                <a:solidFill>
                  <a:srgbClr val="000000"/>
                </a:solidFill>
                <a:latin typeface="Times New Roman" charset="0"/>
              </a:rPr>
              <a:t/>
            </a:r>
            <a:br>
              <a:rPr lang="lt-LT" altLang="ko-KR" sz="1000" dirty="0" smtClean="0">
                <a:solidFill>
                  <a:srgbClr val="000000"/>
                </a:solidFill>
                <a:latin typeface="Times New Roman" charset="0"/>
              </a:rPr>
            </a:br>
            <a:r>
              <a:rPr lang="en-US" altLang="ko-KR" sz="35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GARAVIMAS</a:t>
            </a:r>
            <a:r>
              <a:rPr lang="en-US" altLang="ko-KR" sz="3500" dirty="0" smtClean="0">
                <a:solidFill>
                  <a:srgbClr val="663300"/>
                </a:solidFill>
                <a:latin typeface="Arial" charset="0"/>
              </a:rPr>
              <a:t> </a:t>
            </a:r>
            <a:r>
              <a:rPr lang="lt-LT" altLang="ko-KR" sz="3500" dirty="0" smtClean="0">
                <a:solidFill>
                  <a:srgbClr val="663300"/>
                </a:solidFill>
                <a:latin typeface="Arial" charset="0"/>
              </a:rPr>
              <a:t>IR</a:t>
            </a:r>
            <a:r>
              <a:rPr lang="en-US" altLang="ko-KR" sz="3500" dirty="0" smtClean="0">
                <a:solidFill>
                  <a:srgbClr val="663300"/>
                </a:solidFill>
                <a:latin typeface="Arial" charset="0"/>
              </a:rPr>
              <a:t> </a:t>
            </a:r>
            <a:r>
              <a:rPr lang="en-US" altLang="ko-KR" sz="3500" b="1" dirty="0" smtClean="0">
                <a:solidFill>
                  <a:srgbClr val="00B050"/>
                </a:solidFill>
                <a:latin typeface="Arial" charset="0"/>
              </a:rPr>
              <a:t>KONDENSACIJA</a:t>
            </a:r>
            <a:r>
              <a:rPr lang="en-US" altLang="ko-KR" sz="3500" dirty="0" smtClean="0">
                <a:solidFill>
                  <a:srgbClr val="663300"/>
                </a:solidFill>
                <a:latin typeface="Arial" charset="0"/>
              </a:rPr>
              <a:t> </a:t>
            </a:r>
            <a:r>
              <a:rPr lang="lt-LT" altLang="ko-KR" sz="3500" dirty="0" smtClean="0">
                <a:solidFill>
                  <a:srgbClr val="663300"/>
                </a:solidFill>
                <a:latin typeface="Arial" charset="0"/>
              </a:rPr>
              <a:t/>
            </a:r>
            <a:br>
              <a:rPr lang="lt-LT" altLang="ko-KR" sz="3500" dirty="0" smtClean="0">
                <a:solidFill>
                  <a:srgbClr val="663300"/>
                </a:solidFill>
                <a:latin typeface="Arial" charset="0"/>
              </a:rPr>
            </a:br>
            <a:r>
              <a:rPr lang="en-US" altLang="ko-KR" sz="3500" dirty="0" smtClean="0">
                <a:solidFill>
                  <a:srgbClr val="663300"/>
                </a:solidFill>
                <a:latin typeface="Arial" charset="0"/>
              </a:rPr>
              <a:t>(sąvokos ir formulės)</a:t>
            </a:r>
            <a:endParaRPr lang="ko-KR" altLang="en-US" sz="3500" dirty="0" smtClean="0"/>
          </a:p>
        </p:txBody>
      </p:sp>
      <p:sp>
        <p:nvSpPr>
          <p:cNvPr id="16387" name="Rect 3"/>
          <p:cNvSpPr>
            <a:spLocks noGrp="1" noChangeArrowheads="1"/>
          </p:cNvSpPr>
          <p:nvPr/>
        </p:nvSpPr>
        <p:spPr bwMode="auto">
          <a:xfrm>
            <a:off x="444500" y="1520825"/>
            <a:ext cx="8207375" cy="1748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508000" latinLnBrk="1">
              <a:lnSpc>
                <a:spcPct val="129000"/>
              </a:lnSpc>
            </a:pPr>
            <a:r>
              <a:rPr lang="en-US" altLang="ko-KR" b="1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Garavimas</a:t>
            </a:r>
            <a:r>
              <a:rPr lang="lt-LT" altLang="ko-KR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skysčio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virsmas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garais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skysčio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paviršiuje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ko-KR" altLang="en-US" dirty="0">
              <a:latin typeface="Times New Roman" pitchFamily="18" charset="0"/>
              <a:cs typeface="Times New Roman" pitchFamily="18" charset="0"/>
            </a:endParaRPr>
          </a:p>
          <a:p>
            <a:pPr defTabSz="508000" latinLnBrk="1">
              <a:lnSpc>
                <a:spcPct val="129000"/>
              </a:lnSpc>
            </a:pP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Skysčio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garavimo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samprata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priklauso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nuo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skysčio</a:t>
            </a:r>
            <a:r>
              <a:rPr lang="en-US" altLang="ko-KR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rūšies</a:t>
            </a:r>
            <a:r>
              <a:rPr lang="en-US" altLang="ko-KR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ko-KR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skysčio</a:t>
            </a:r>
            <a:r>
              <a:rPr lang="en-US" altLang="ko-KR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paviršiaus</a:t>
            </a:r>
            <a:r>
              <a:rPr lang="en-US" altLang="ko-KR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ploto</a:t>
            </a:r>
            <a:r>
              <a:rPr lang="en-US" altLang="ko-KR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ko-KR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skysčio</a:t>
            </a:r>
            <a:r>
              <a:rPr lang="en-US" altLang="ko-KR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temperatūros</a:t>
            </a:r>
            <a:r>
              <a:rPr lang="en-US" altLang="ko-KR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ko-KR" altLang="en-US" b="1" dirty="0">
              <a:latin typeface="Times New Roman" pitchFamily="18" charset="0"/>
              <a:cs typeface="Times New Roman" pitchFamily="18" charset="0"/>
            </a:endParaRPr>
          </a:p>
          <a:p>
            <a:pPr defTabSz="508000" latinLnBrk="1">
              <a:lnSpc>
                <a:spcPct val="129000"/>
              </a:lnSpc>
            </a:pPr>
            <a:r>
              <a:rPr lang="en-US" altLang="ko-KR" b="1" u="sng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Savitoji</a:t>
            </a:r>
            <a:r>
              <a:rPr lang="en-US" altLang="ko-KR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altLang="ko-KR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garavimo</a:t>
            </a:r>
            <a:r>
              <a:rPr lang="en-US" altLang="ko-KR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altLang="ko-KR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b="1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šiluma</a:t>
            </a:r>
            <a:r>
              <a:rPr lang="lt-LT" altLang="ko-KR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šilumos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kiekis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kurio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reikia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1kg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virimo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temperatūros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skysčio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paversti</a:t>
            </a:r>
            <a:r>
              <a:rPr lang="en-US" altLang="ko-KR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garais</a:t>
            </a:r>
            <a:r>
              <a:rPr lang="en-US" altLang="ko-KR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ko-KR" alt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http://media.web.britannica.com/eb-media/20/93820-004-4E258BA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81817" y="3630955"/>
            <a:ext cx="1825755" cy="2577322"/>
          </a:xfrm>
          <a:prstGeom prst="rect">
            <a:avLst/>
          </a:prstGeom>
          <a:noFill/>
        </p:spPr>
      </p:pic>
      <p:pic>
        <p:nvPicPr>
          <p:cNvPr id="1030" name="Picture 6" descr="http://www.crh.noaa.gov/Image/jkl/steamfo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85198" y="3630954"/>
            <a:ext cx="3857505" cy="257732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548680"/>
            <a:ext cx="7632700" cy="1094769"/>
          </a:xfrm>
        </p:spPr>
        <p:txBody>
          <a:bodyPr>
            <a:normAutofit/>
          </a:bodyPr>
          <a:lstStyle/>
          <a:p>
            <a:r>
              <a:rPr lang="lt-LT" altLang="ko-KR" sz="2200" b="1" dirty="0" smtClean="0">
                <a:solidFill>
                  <a:srgbClr val="00B050"/>
                </a:solidFill>
                <a:latin typeface="Times New Roman" pitchFamily="18" charset="0"/>
              </a:rPr>
              <a:t>            </a:t>
            </a:r>
            <a:r>
              <a:rPr lang="en-US" altLang="ko-KR" sz="2200" b="1" u="sng" dirty="0" err="1" smtClean="0">
                <a:solidFill>
                  <a:srgbClr val="00B050"/>
                </a:solidFill>
                <a:latin typeface="Times New Roman" pitchFamily="18" charset="0"/>
              </a:rPr>
              <a:t>Kondensacija</a:t>
            </a:r>
            <a:r>
              <a:rPr lang="lt-LT" altLang="ko-KR" sz="2200" b="1" u="sng" dirty="0" smtClean="0">
                <a:solidFill>
                  <a:srgbClr val="00B050"/>
                </a:solidFill>
                <a:latin typeface="Times New Roman" pitchFamily="18" charset="0"/>
              </a:rPr>
              <a:t> </a:t>
            </a:r>
            <a:r>
              <a:rPr lang="en-US" altLang="ko-KR" sz="2200" b="1" dirty="0" smtClean="0">
                <a:solidFill>
                  <a:srgbClr val="000000"/>
                </a:solidFill>
                <a:latin typeface="Times New Roman" pitchFamily="18" charset="0"/>
              </a:rPr>
              <a:t>-</a:t>
            </a:r>
            <a:r>
              <a:rPr lang="en-US" altLang="ko-KR" sz="22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sz="2200" dirty="0" err="1" smtClean="0">
                <a:solidFill>
                  <a:srgbClr val="000000"/>
                </a:solidFill>
                <a:latin typeface="Times New Roman" pitchFamily="18" charset="0"/>
              </a:rPr>
              <a:t>garų</a:t>
            </a:r>
            <a:r>
              <a:rPr lang="en-US" altLang="ko-KR" sz="22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sz="2200" dirty="0" err="1" smtClean="0">
                <a:solidFill>
                  <a:srgbClr val="000000"/>
                </a:solidFill>
                <a:latin typeface="Times New Roman" pitchFamily="18" charset="0"/>
              </a:rPr>
              <a:t>virsmas</a:t>
            </a:r>
            <a:r>
              <a:rPr lang="en-US" altLang="ko-KR" sz="22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sz="2200" dirty="0" err="1" smtClean="0">
                <a:solidFill>
                  <a:srgbClr val="000000"/>
                </a:solidFill>
                <a:latin typeface="Times New Roman" pitchFamily="18" charset="0"/>
              </a:rPr>
              <a:t>skysčiu</a:t>
            </a:r>
            <a:r>
              <a:rPr lang="en-US" altLang="ko-KR" sz="2200" dirty="0" smtClean="0">
                <a:solidFill>
                  <a:srgbClr val="000000"/>
                </a:solidFill>
                <a:latin typeface="Times New Roman" pitchFamily="18" charset="0"/>
              </a:rPr>
              <a:t>.</a:t>
            </a:r>
            <a:r>
              <a:rPr lang="ko-KR" altLang="en-US" dirty="0" smtClean="0"/>
              <a:t/>
            </a:r>
            <a:br>
              <a:rPr lang="ko-KR" altLang="en-US" dirty="0" smtClean="0"/>
            </a:br>
            <a:endParaRPr lang="en-US" dirty="0"/>
          </a:p>
        </p:txBody>
      </p:sp>
      <p:pic>
        <p:nvPicPr>
          <p:cNvPr id="4" name="irc_mi" descr="http://t2.gstatic.com/images?q=tbn:ANd9GcQHawt9EZofsPyMYrdeRFOMcY3g1ttHL5yjcQbWR4Q2hjoBZnHcxA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0604" y="1248033"/>
            <a:ext cx="2930564" cy="2241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rc_mi" descr="http://upload.wikimedia.org/wikipedia/commons/thumb/d/d8/Condensation_on_water_bottle.jpg/250px-Condensation_on_water_bottle.jpg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60099" y="3785820"/>
            <a:ext cx="3072456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rc_mi" descr="http://e08595.medialib.glogster.com/media/fc/fcee0dc3535305e1d61d582dc8203b71b36f495f02f70986cd1ac8cd6acf8999/condensate.jpg">
            <a:hlinkClick r:id="rId6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32555" y="791368"/>
            <a:ext cx="25527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23988"/>
            <a:ext cx="8229600" cy="4525962"/>
          </a:xfrm>
        </p:spPr>
        <p:txBody>
          <a:bodyPr/>
          <a:lstStyle/>
          <a:p>
            <a:pPr marL="109537" indent="0" defTabSz="508000">
              <a:lnSpc>
                <a:spcPct val="129000"/>
              </a:lnSpc>
              <a:buNone/>
              <a:defRPr/>
            </a:pPr>
            <a:r>
              <a:rPr lang="en-US" altLang="ko-KR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Garavimo</a:t>
            </a:r>
            <a:r>
              <a:rPr lang="lt-LT" altLang="ko-KR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ko-KR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lt-LT" altLang="ko-KR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kondensavimosi</a:t>
            </a:r>
            <a:r>
              <a:rPr lang="en-US" altLang="ko-KR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altLang="ko-KR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šiluma</a:t>
            </a:r>
            <a:r>
              <a:rPr lang="en-US" altLang="ko-KR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altLang="ko-KR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apskaičiuojama</a:t>
            </a:r>
            <a:r>
              <a:rPr lang="en-US" altLang="ko-KR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lt-LT" altLang="ko-KR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</a:p>
          <a:p>
            <a:pPr marL="109537" indent="0" defTabSz="508000">
              <a:lnSpc>
                <a:spcPct val="129000"/>
              </a:lnSpc>
              <a:buNone/>
              <a:defRPr/>
            </a:pPr>
            <a:r>
              <a:rPr lang="lt-LT" altLang="ko-KR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en-US" altLang="ko-K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lt-LT" altLang="ko-K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ko-K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Lm</a:t>
            </a:r>
            <a:endParaRPr lang="ko-KR" altLang="en-US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508000">
              <a:lnSpc>
                <a:spcPct val="129000"/>
              </a:lnSpc>
              <a:defRPr/>
            </a:pPr>
            <a:endParaRPr lang="ko-KR" alt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9537" indent="0" defTabSz="508000">
              <a:lnSpc>
                <a:spcPct val="129000"/>
              </a:lnSpc>
              <a:buFont typeface="Wingdings" pitchFamily="2" charset="2"/>
              <a:buNone/>
              <a:defRPr/>
            </a:pPr>
            <a:endParaRPr lang="lt-LT" altLang="ko-KR" sz="1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9537" indent="0" defTabSz="508000">
              <a:lnSpc>
                <a:spcPct val="129000"/>
              </a:lnSpc>
              <a:buFont typeface="Wingdings" pitchFamily="2" charset="2"/>
              <a:buNone/>
              <a:defRPr/>
            </a:pPr>
            <a:endParaRPr lang="lt-LT" altLang="ko-KR" sz="1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9537" indent="0" defTabSz="508000">
              <a:lnSpc>
                <a:spcPct val="129000"/>
              </a:lnSpc>
              <a:buFont typeface="Wingdings" pitchFamily="2" charset="2"/>
              <a:buNone/>
              <a:defRPr/>
            </a:pPr>
            <a:endParaRPr lang="lt-LT" altLang="ko-KR" sz="1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9537" indent="0" defTabSz="508000">
              <a:lnSpc>
                <a:spcPct val="129000"/>
              </a:lnSpc>
              <a:buFont typeface="Wingdings" pitchFamily="2" charset="2"/>
              <a:buNone/>
              <a:defRPr/>
            </a:pPr>
            <a:endParaRPr lang="lt-LT" altLang="ko-KR" sz="1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9537" indent="0" defTabSz="508000">
              <a:lnSpc>
                <a:spcPct val="129000"/>
              </a:lnSpc>
              <a:buFont typeface="Wingdings" pitchFamily="2" charset="2"/>
              <a:buNone/>
              <a:defRPr/>
            </a:pPr>
            <a:endParaRPr lang="lt-LT" altLang="ko-KR" sz="1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9537" indent="0" defTabSz="508000">
              <a:lnSpc>
                <a:spcPct val="129000"/>
              </a:lnSpc>
              <a:buFont typeface="Wingdings" pitchFamily="2" charset="2"/>
              <a:buNone/>
              <a:defRPr/>
            </a:pPr>
            <a:r>
              <a:rPr lang="en-US" altLang="ko-KR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lt-LT" altLang="ko-KR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Skystis turi būti virimo temperatūros. 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1112" y="338615"/>
            <a:ext cx="7632700" cy="693737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  <a:t/>
            </a:r>
            <a:br>
              <a:rPr lang="en-US" altLang="ko-KR" sz="3200" dirty="0" smtClean="0">
                <a:solidFill>
                  <a:srgbClr val="000000"/>
                </a:solidFill>
                <a:latin typeface="Times New Roman" charset="0"/>
              </a:rPr>
            </a:br>
            <a:r>
              <a:rPr lang="lt-LT" altLang="ko-KR" sz="3200" dirty="0" smtClean="0">
                <a:solidFill>
                  <a:srgbClr val="000000"/>
                </a:solidFill>
                <a:latin typeface="Times New Roman" charset="0"/>
              </a:rPr>
              <a:t/>
            </a:r>
            <a:br>
              <a:rPr lang="lt-LT" altLang="ko-KR" sz="3200" dirty="0" smtClean="0">
                <a:solidFill>
                  <a:srgbClr val="000000"/>
                </a:solidFill>
                <a:latin typeface="Times New Roman" charset="0"/>
              </a:rPr>
            </a:br>
            <a:r>
              <a:rPr lang="en-US" altLang="ko-KR" sz="3200" dirty="0" smtClean="0">
                <a:solidFill>
                  <a:srgbClr val="663300"/>
                </a:solidFill>
                <a:latin typeface="Arial" charset="0"/>
              </a:rPr>
              <a:t>GARAVIMAS </a:t>
            </a:r>
            <a:r>
              <a:rPr lang="lt-LT" altLang="ko-KR" sz="3200" dirty="0" smtClean="0">
                <a:solidFill>
                  <a:srgbClr val="663300"/>
                </a:solidFill>
                <a:latin typeface="Arial" charset="0"/>
              </a:rPr>
              <a:t>IR</a:t>
            </a:r>
            <a:r>
              <a:rPr lang="en-US" altLang="ko-KR" sz="3200" dirty="0" smtClean="0">
                <a:solidFill>
                  <a:srgbClr val="663300"/>
                </a:solidFill>
                <a:latin typeface="Arial" charset="0"/>
              </a:rPr>
              <a:t> KONDENSACIJA (</a:t>
            </a:r>
            <a:r>
              <a:rPr lang="en-US" altLang="ko-KR" sz="3200" dirty="0" err="1" smtClean="0">
                <a:solidFill>
                  <a:srgbClr val="663300"/>
                </a:solidFill>
                <a:latin typeface="Arial" charset="0"/>
              </a:rPr>
              <a:t>sąvokos</a:t>
            </a:r>
            <a:r>
              <a:rPr lang="en-US" altLang="ko-KR" sz="3200" dirty="0" smtClean="0">
                <a:solidFill>
                  <a:srgbClr val="663300"/>
                </a:solidFill>
                <a:latin typeface="Arial" charset="0"/>
              </a:rPr>
              <a:t> </a:t>
            </a:r>
            <a:r>
              <a:rPr lang="en-US" altLang="ko-KR" sz="3200" dirty="0" err="1" smtClean="0">
                <a:solidFill>
                  <a:srgbClr val="663300"/>
                </a:solidFill>
                <a:latin typeface="Arial" charset="0"/>
              </a:rPr>
              <a:t>ir</a:t>
            </a:r>
            <a:r>
              <a:rPr lang="en-US" altLang="ko-KR" sz="3200" dirty="0" smtClean="0">
                <a:solidFill>
                  <a:srgbClr val="663300"/>
                </a:solidFill>
                <a:latin typeface="Arial" charset="0"/>
              </a:rPr>
              <a:t> </a:t>
            </a:r>
            <a:r>
              <a:rPr lang="en-US" altLang="ko-KR" sz="3200" dirty="0" err="1" smtClean="0">
                <a:solidFill>
                  <a:srgbClr val="663300"/>
                </a:solidFill>
                <a:latin typeface="Arial" charset="0"/>
              </a:rPr>
              <a:t>formulės</a:t>
            </a:r>
            <a:r>
              <a:rPr lang="en-US" altLang="ko-KR" sz="3200" dirty="0" smtClean="0">
                <a:solidFill>
                  <a:srgbClr val="663300"/>
                </a:solidFill>
                <a:latin typeface="Arial" charset="0"/>
              </a:rPr>
              <a:t>)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17412" name="Rect 3"/>
          <p:cNvSpPr>
            <a:spLocks noGrp="1" noChangeArrowheads="1"/>
          </p:cNvSpPr>
          <p:nvPr/>
        </p:nvSpPr>
        <p:spPr bwMode="auto">
          <a:xfrm>
            <a:off x="3830594" y="1865871"/>
            <a:ext cx="4856205" cy="10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508000" latinLnBrk="1">
              <a:lnSpc>
                <a:spcPct val="129000"/>
              </a:lnSpc>
            </a:pPr>
            <a:r>
              <a:rPr lang="en-US" altLang="ko-KR" dirty="0" smtClean="0">
                <a:solidFill>
                  <a:srgbClr val="FF0000"/>
                </a:solidFill>
                <a:latin typeface="Times New Roman" pitchFamily="18" charset="0"/>
              </a:rPr>
              <a:t>Q</a:t>
            </a:r>
            <a:r>
              <a:rPr lang="lt-LT" altLang="ko-KR" dirty="0" smtClean="0">
                <a:solidFill>
                  <a:srgbClr val="FF0000"/>
                </a:solidFill>
                <a:latin typeface="Times New Roman" pitchFamily="18" charset="0"/>
              </a:rPr>
              <a:t> -</a:t>
            </a:r>
            <a:r>
              <a:rPr lang="en-US" altLang="ko-KR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FF0000"/>
                </a:solidFill>
                <a:latin typeface="Times New Roman" pitchFamily="18" charset="0"/>
              </a:rPr>
              <a:t>šilumos</a:t>
            </a:r>
            <a:r>
              <a:rPr lang="en-US" altLang="ko-KR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ko-KR" dirty="0" err="1" smtClean="0">
                <a:solidFill>
                  <a:srgbClr val="FF0000"/>
                </a:solidFill>
                <a:latin typeface="Times New Roman" pitchFamily="18" charset="0"/>
              </a:rPr>
              <a:t>kiekis</a:t>
            </a:r>
            <a:r>
              <a:rPr lang="lt-LT" altLang="ko-KR" dirty="0" smtClean="0">
                <a:solidFill>
                  <a:srgbClr val="FF0000"/>
                </a:solidFill>
                <a:latin typeface="Times New Roman" pitchFamily="18" charset="0"/>
              </a:rPr>
              <a:t>, </a:t>
            </a:r>
            <a:r>
              <a:rPr lang="en-US" altLang="ko-KR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lt-LT" altLang="ko-KR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ko-KR" dirty="0" smtClean="0">
                <a:solidFill>
                  <a:srgbClr val="FF0000"/>
                </a:solidFill>
                <a:latin typeface="Times New Roman" pitchFamily="18" charset="0"/>
              </a:rPr>
              <a:t>J</a:t>
            </a:r>
            <a:r>
              <a:rPr lang="lt-LT" altLang="ko-KR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endParaRPr lang="ko-KR" altLang="en-US" dirty="0">
              <a:solidFill>
                <a:srgbClr val="FF0000"/>
              </a:solidFill>
            </a:endParaRPr>
          </a:p>
          <a:p>
            <a:pPr defTabSz="508000" latinLnBrk="1">
              <a:lnSpc>
                <a:spcPct val="129000"/>
              </a:lnSpc>
            </a:pPr>
            <a:r>
              <a:rPr lang="en-US" altLang="ko-KR" dirty="0" smtClean="0">
                <a:solidFill>
                  <a:srgbClr val="FF0000"/>
                </a:solidFill>
                <a:latin typeface="Times New Roman" pitchFamily="18" charset="0"/>
              </a:rPr>
              <a:t>L</a:t>
            </a:r>
            <a:r>
              <a:rPr lang="lt-LT" altLang="ko-KR" dirty="0" smtClean="0">
                <a:solidFill>
                  <a:srgbClr val="FF0000"/>
                </a:solidFill>
                <a:latin typeface="Times New Roman" pitchFamily="18" charset="0"/>
              </a:rPr>
              <a:t>  -</a:t>
            </a:r>
            <a:r>
              <a:rPr lang="en-US" altLang="ko-KR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FF0000"/>
                </a:solidFill>
                <a:latin typeface="Times New Roman" pitchFamily="18" charset="0"/>
              </a:rPr>
              <a:t>savitoji</a:t>
            </a:r>
            <a:r>
              <a:rPr lang="en-US" altLang="ko-KR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ko-KR" dirty="0" err="1">
                <a:solidFill>
                  <a:srgbClr val="FF0000"/>
                </a:solidFill>
                <a:latin typeface="Times New Roman" pitchFamily="18" charset="0"/>
              </a:rPr>
              <a:t>garavimo</a:t>
            </a:r>
            <a:r>
              <a:rPr lang="en-US" altLang="ko-KR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ko-KR" dirty="0" err="1" smtClean="0">
                <a:solidFill>
                  <a:srgbClr val="FF0000"/>
                </a:solidFill>
                <a:latin typeface="Times New Roman" pitchFamily="18" charset="0"/>
              </a:rPr>
              <a:t>šiluma</a:t>
            </a:r>
            <a:r>
              <a:rPr lang="lt-LT" altLang="ko-KR" dirty="0" smtClean="0">
                <a:solidFill>
                  <a:srgbClr val="FF0000"/>
                </a:solidFill>
                <a:latin typeface="Times New Roman" pitchFamily="18" charset="0"/>
              </a:rPr>
              <a:t>,   </a:t>
            </a:r>
            <a:r>
              <a:rPr lang="en-US" altLang="ko-KR" dirty="0" smtClean="0">
                <a:solidFill>
                  <a:srgbClr val="FF0000"/>
                </a:solidFill>
                <a:latin typeface="Times New Roman" pitchFamily="18" charset="0"/>
              </a:rPr>
              <a:t>J/kg</a:t>
            </a:r>
            <a:endParaRPr lang="ko-KR" altLang="en-US" dirty="0">
              <a:solidFill>
                <a:srgbClr val="FF0000"/>
              </a:solidFill>
            </a:endParaRPr>
          </a:p>
          <a:p>
            <a:pPr defTabSz="508000" latinLnBrk="1">
              <a:lnSpc>
                <a:spcPct val="129000"/>
              </a:lnSpc>
            </a:pPr>
            <a:r>
              <a:rPr lang="lt-LT" altLang="ko-KR" dirty="0" smtClean="0">
                <a:solidFill>
                  <a:srgbClr val="FF0000"/>
                </a:solidFill>
                <a:latin typeface="Times New Roman" pitchFamily="18" charset="0"/>
              </a:rPr>
              <a:t>m - </a:t>
            </a:r>
            <a:r>
              <a:rPr lang="en-US" altLang="ko-KR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altLang="ko-KR" dirty="0" err="1" smtClean="0">
                <a:solidFill>
                  <a:srgbClr val="FF0000"/>
                </a:solidFill>
                <a:latin typeface="Times New Roman" pitchFamily="18" charset="0"/>
              </a:rPr>
              <a:t>masė</a:t>
            </a:r>
            <a:r>
              <a:rPr lang="lt-LT" altLang="ko-KR" dirty="0" smtClean="0">
                <a:solidFill>
                  <a:srgbClr val="FF0000"/>
                </a:solidFill>
                <a:latin typeface="Times New Roman" pitchFamily="18" charset="0"/>
              </a:rPr>
              <a:t>, </a:t>
            </a:r>
            <a:r>
              <a:rPr lang="en-US" altLang="ko-KR" dirty="0" smtClean="0">
                <a:solidFill>
                  <a:srgbClr val="FF0000"/>
                </a:solidFill>
                <a:latin typeface="Times New Roman" pitchFamily="18" charset="0"/>
              </a:rPr>
              <a:t> kg</a:t>
            </a:r>
            <a:endParaRPr lang="ko-KR" altLang="en-US" dirty="0">
              <a:solidFill>
                <a:srgbClr val="FF0000"/>
              </a:solidFill>
            </a:endParaRPr>
          </a:p>
        </p:txBody>
      </p:sp>
      <p:pic>
        <p:nvPicPr>
          <p:cNvPr id="174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465" y="3126259"/>
            <a:ext cx="6710188" cy="1820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67" y="3354978"/>
            <a:ext cx="2819505" cy="1515773"/>
          </a:xfrm>
          <a:prstGeom prst="rect">
            <a:avLst/>
          </a:prstGeom>
        </p:spPr>
      </p:pic>
      <p:sp>
        <p:nvSpPr>
          <p:cNvPr id="18434" name="Content Placeholder 1"/>
          <p:cNvSpPr>
            <a:spLocks noGrp="1"/>
          </p:cNvSpPr>
          <p:nvPr>
            <p:ph idx="1"/>
          </p:nvPr>
        </p:nvSpPr>
        <p:spPr>
          <a:xfrm>
            <a:off x="457200" y="1423988"/>
            <a:ext cx="8229600" cy="4525962"/>
          </a:xfrm>
        </p:spPr>
        <p:txBody>
          <a:bodyPr/>
          <a:lstStyle/>
          <a:p>
            <a:pPr marL="107950" indent="0">
              <a:buFont typeface="Wingdings" pitchFamily="2" charset="2"/>
              <a:buNone/>
            </a:pP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7950" indent="0">
              <a:buFont typeface="Wingdings" pitchFamily="2" charset="2"/>
              <a:buNone/>
            </a:pP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7950" indent="0">
              <a:buFont typeface="Wingdings" pitchFamily="2" charset="2"/>
              <a:buNone/>
            </a:pP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7950" indent="0">
              <a:buFont typeface="Wingdings" pitchFamily="2" charset="2"/>
              <a:buNone/>
            </a:pP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7950" indent="0">
              <a:buFont typeface="Wingdings" pitchFamily="2" charset="2"/>
              <a:buNone/>
            </a:pP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7950" indent="0">
              <a:buFont typeface="Wingdings" pitchFamily="2" charset="2"/>
              <a:buNone/>
            </a:pP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7950" indent="0">
              <a:buFont typeface="Wingdings" pitchFamily="2" charset="2"/>
              <a:buNone/>
            </a:pP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7950" indent="0">
              <a:buFont typeface="Wingdings" pitchFamily="2" charset="2"/>
              <a:buNone/>
            </a:pP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7950" indent="0">
              <a:buFont typeface="Wingdings" pitchFamily="2" charset="2"/>
              <a:buNone/>
            </a:pP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7950" indent="0">
              <a:buFont typeface="Wingdings" pitchFamily="2" charset="2"/>
              <a:buNone/>
            </a:pP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7950" indent="0">
              <a:buFont typeface="Wingdings" pitchFamily="2" charset="2"/>
              <a:buNone/>
            </a:pP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7950" indent="0">
              <a:buNone/>
            </a:pP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Šylantys ežerai, vandenynai, jūros</a:t>
            </a:r>
            <a:r>
              <a:rPr lang="lt-LT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ir kiti vandens telkiniai garuoja</a:t>
            </a:r>
            <a:r>
              <a:rPr lang="lt-LT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taip pat    garuoja  vėstanti žemė</a:t>
            </a:r>
            <a:r>
              <a:rPr lang="lt-LT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                             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400399"/>
            <a:ext cx="7632700" cy="693737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altLang="ko-KR" sz="3200" dirty="0" smtClean="0">
                <a:solidFill>
                  <a:srgbClr val="663300"/>
                </a:solidFill>
                <a:latin typeface="Arial" charset="0"/>
              </a:rPr>
              <a:t>GARAVIMAS  </a:t>
            </a:r>
            <a:r>
              <a:rPr lang="lt-LT" altLang="ko-KR" sz="3200" dirty="0" smtClean="0">
                <a:solidFill>
                  <a:srgbClr val="663300"/>
                </a:solidFill>
                <a:latin typeface="Arial" charset="0"/>
              </a:rPr>
              <a:t>gamtoje</a:t>
            </a:r>
            <a:endParaRPr lang="en-US" sz="3200" dirty="0"/>
          </a:p>
        </p:txBody>
      </p:sp>
      <p:pic>
        <p:nvPicPr>
          <p:cNvPr id="22530" name="Picture 2" descr="http://www.theinnovationdiaries.com/wp-content/uploads/2011/07/what-is-evapora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19550" y="1975150"/>
            <a:ext cx="4667250" cy="2895601"/>
          </a:xfrm>
          <a:prstGeom prst="rect">
            <a:avLst/>
          </a:prstGeom>
          <a:noFill/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67" y="1242417"/>
            <a:ext cx="2614098" cy="19658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altLang="ko-KR" sz="2200" dirty="0" smtClean="0">
                <a:latin typeface="Arial" charset="0"/>
              </a:rPr>
              <a:t>Garų kondensacija paaiškinamas rasos, rūko, debesų susidarymas.</a:t>
            </a:r>
            <a:endParaRPr lang="en-US" sz="2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240" y="4098699"/>
            <a:ext cx="2697981" cy="2124001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98698"/>
            <a:ext cx="2120767" cy="212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372" y="1446284"/>
            <a:ext cx="2813736" cy="2110302"/>
          </a:xfrm>
          <a:prstGeom prst="rect">
            <a:avLst/>
          </a:prstGeom>
        </p:spPr>
      </p:pic>
      <p:pic>
        <p:nvPicPr>
          <p:cNvPr id="48130" name="Picture 2" descr="http://kaselita.lt/images/vandenyno%20garavimas_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7640" y="1413461"/>
            <a:ext cx="2857500" cy="2143125"/>
          </a:xfrm>
          <a:prstGeom prst="rect">
            <a:avLst/>
          </a:prstGeom>
          <a:noFill/>
        </p:spPr>
      </p:pic>
      <p:pic>
        <p:nvPicPr>
          <p:cNvPr id="48132" name="Picture 4" descr="http://t2.gstatic.com/images?q=tbn:ANd9GcQrg9RiiKSBESXTAaSl-98FivHX1SywLahsO_RS5D3vX3BHWzt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60541" y="4098699"/>
            <a:ext cx="3157650" cy="212400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>
              <a:buNone/>
            </a:pPr>
            <a:r>
              <a:rPr lang="lt-LT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Bandymo tikslas: </a:t>
            </a:r>
          </a:p>
          <a:p>
            <a:pPr marL="109537" indent="0">
              <a:buNone/>
            </a:pP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 Apskaičiuoti kiek šilumos reikia vandeniui išgarinti.</a:t>
            </a:r>
          </a:p>
          <a:p>
            <a:pPr marL="109537" indent="0">
              <a:buNone/>
            </a:pPr>
            <a:r>
              <a:rPr lang="lt-LT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Bandymo eiga: </a:t>
            </a:r>
          </a:p>
          <a:p>
            <a:pPr marL="109537" indent="0">
              <a:buNone/>
            </a:pPr>
            <a:r>
              <a:rPr lang="lt-LT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Turime 1 l 6</a:t>
            </a:r>
            <a:r>
              <a:rPr lang="el-GR" sz="1800" baseline="30000" dirty="0" smtClean="0">
                <a:latin typeface="Times New Roman" pitchFamily="18" charset="0"/>
                <a:cs typeface="Times New Roman" pitchFamily="18" charset="0"/>
              </a:rPr>
              <a:t>ο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C temperatūros vandenį.</a:t>
            </a:r>
          </a:p>
          <a:p>
            <a:pPr marL="109537" indent="0">
              <a:buNone/>
            </a:pPr>
            <a:r>
              <a:rPr lang="lt-LT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Vandens virimo temperatūra 100</a:t>
            </a:r>
            <a:r>
              <a:rPr lang="el-GR" sz="1800" baseline="30000" dirty="0" smtClean="0">
                <a:latin typeface="Times New Roman" pitchFamily="18" charset="0"/>
                <a:cs typeface="Times New Roman" pitchFamily="18" charset="0"/>
              </a:rPr>
              <a:t> ο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C, taigi kaitiname vandenį apie 3min tol, kol jis   pasiekia šią temperatūrą ir pradeda garuoti.</a:t>
            </a:r>
          </a:p>
          <a:p>
            <a:pPr marL="109537" indent="0">
              <a:buNone/>
            </a:pPr>
            <a:r>
              <a:rPr lang="lt-LT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Apskaičiuojame sunaudotą šilumą.</a:t>
            </a:r>
          </a:p>
          <a:p>
            <a:pPr marL="109537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350972"/>
            <a:ext cx="7632700" cy="693737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ko-KR" sz="800" dirty="0">
                <a:solidFill>
                  <a:srgbClr val="000000"/>
                </a:solidFill>
                <a:latin typeface="Times New Roman" charset="0"/>
              </a:rPr>
              <a:t/>
            </a:r>
            <a:br>
              <a:rPr lang="en-US" altLang="ko-KR" sz="800" dirty="0">
                <a:solidFill>
                  <a:srgbClr val="000000"/>
                </a:solidFill>
                <a:latin typeface="Times New Roman" charset="0"/>
              </a:rPr>
            </a:br>
            <a:r>
              <a:rPr lang="lt-LT" altLang="ko-KR" sz="36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lt-LT" altLang="ko-KR" sz="36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altLang="ko-KR" sz="3600" dirty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GARAVIMAS</a:t>
            </a:r>
            <a:r>
              <a:rPr lang="lt-LT" altLang="ko-KR" sz="3600" dirty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 IR KONDENSACIJA</a:t>
            </a:r>
            <a:r>
              <a:rPr lang="en-US" altLang="ko-KR" sz="3600" dirty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altLang="ko-KR" sz="3600" dirty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</a:br>
            <a:r>
              <a:rPr lang="en-US" altLang="ko-KR" sz="3600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lt-LT" altLang="ko-KR" sz="3600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bandymas</a:t>
            </a:r>
            <a:r>
              <a:rPr lang="en-US" altLang="ko-KR" sz="3600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921" y="3716422"/>
            <a:ext cx="4772025" cy="239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295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23317"/>
            <a:ext cx="2829697" cy="2345495"/>
          </a:xfrm>
        </p:spPr>
        <p:txBody>
          <a:bodyPr/>
          <a:lstStyle/>
          <a:p>
            <a:pPr marL="109537" indent="0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Duota: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Q?     V= 1l= 1 </a:t>
            </a:r>
            <a:r>
              <a:rPr lang="en-US" sz="1800" baseline="10000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sz="1800" baseline="30000" dirty="0" smtClean="0">
                <a:latin typeface="Times New Roman" pitchFamily="18" charset="0"/>
                <a:cs typeface="Times New Roman" pitchFamily="18" charset="0"/>
              </a:rPr>
              <a:t>-3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m</a:t>
            </a:r>
            <a:r>
              <a:rPr lang="en-US" sz="18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l-GR" sz="1800" dirty="0" smtClean="0">
                <a:latin typeface="Times New Roman" pitchFamily="18" charset="0"/>
                <a:cs typeface="Times New Roman" pitchFamily="18" charset="0"/>
              </a:rPr>
              <a:t>ρ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= 1000 kg/m</a:t>
            </a:r>
            <a:r>
              <a:rPr lang="en-US" sz="18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br>
              <a:rPr lang="en-US" sz="1800" baseline="30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800" baseline="30000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c= 4200 J/(kg</a:t>
            </a:r>
            <a:r>
              <a:rPr lang="el-GR" sz="1800" baseline="30000" dirty="0" smtClean="0">
                <a:latin typeface="Times New Roman" pitchFamily="18" charset="0"/>
                <a:cs typeface="Times New Roman" pitchFamily="18" charset="0"/>
              </a:rPr>
              <a:t> ο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en-US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      t</a:t>
            </a:r>
            <a:r>
              <a:rPr lang="en-US" sz="1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= 6</a:t>
            </a:r>
            <a:r>
              <a:rPr lang="el-GR" sz="1800" baseline="30000" dirty="0" smtClean="0">
                <a:latin typeface="Times New Roman" pitchFamily="18" charset="0"/>
                <a:cs typeface="Times New Roman" pitchFamily="18" charset="0"/>
              </a:rPr>
              <a:t> ο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      t</a:t>
            </a:r>
            <a:r>
              <a:rPr lang="en-US" sz="1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= 100 </a:t>
            </a:r>
            <a:r>
              <a:rPr lang="el-GR" sz="1800" baseline="30000" dirty="0" smtClean="0">
                <a:latin typeface="Times New Roman" pitchFamily="18" charset="0"/>
                <a:cs typeface="Times New Roman" pitchFamily="18" charset="0"/>
              </a:rPr>
              <a:t>ο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      L= 2,3 </a:t>
            </a:r>
            <a:r>
              <a:rPr lang="en-US" sz="1800" baseline="10000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sz="1800" baseline="300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J/kg </a:t>
            </a:r>
          </a:p>
          <a:p>
            <a:pPr marL="109537" indent="0">
              <a:buNone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605380"/>
            <a:ext cx="7632700" cy="693737"/>
          </a:xfrm>
        </p:spPr>
        <p:txBody>
          <a:bodyPr>
            <a:noAutofit/>
          </a:bodyPr>
          <a:lstStyle/>
          <a:p>
            <a:pPr algn="ctr"/>
            <a:r>
              <a:rPr lang="en-US" altLang="ko-KR" sz="3200" dirty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GARAVIMAS</a:t>
            </a:r>
            <a:r>
              <a:rPr lang="lt-LT" altLang="ko-KR" sz="3200" dirty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 IR KONDENSACIJA</a:t>
            </a:r>
            <a:r>
              <a:rPr lang="en-US" altLang="ko-KR" sz="3200" dirty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altLang="ko-KR" sz="3200" dirty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</a:br>
            <a:r>
              <a:rPr lang="en-US" altLang="ko-KR" sz="3200" dirty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lt-LT" altLang="ko-KR" sz="3200" dirty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bandymas</a:t>
            </a:r>
            <a:r>
              <a:rPr lang="en-US" altLang="ko-KR" sz="3200" dirty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32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593124" y="1423317"/>
            <a:ext cx="2323071" cy="0"/>
          </a:xfrm>
          <a:prstGeom prst="line">
            <a:avLst/>
          </a:prstGeom>
          <a:ln>
            <a:solidFill>
              <a:srgbClr val="66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062681" y="1423317"/>
            <a:ext cx="12357" cy="2036575"/>
          </a:xfrm>
          <a:prstGeom prst="line">
            <a:avLst/>
          </a:prstGeom>
          <a:ln>
            <a:solidFill>
              <a:srgbClr val="66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768809" y="2545492"/>
            <a:ext cx="485620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l-GR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ρ</a:t>
            </a:r>
            <a:r>
              <a:rPr lang="lt-LT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endParaRPr lang="lt-LT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baseline="-25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= cm (t</a:t>
            </a:r>
            <a:r>
              <a:rPr lang="en-US" baseline="-25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lt-LT" baseline="-25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lt-LT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baseline="-25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    </a:t>
            </a:r>
            <a:endParaRPr lang="lt-LT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baseline="-25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   </a:t>
            </a:r>
            <a:endParaRPr lang="lt-LT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lt-LT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= Q</a:t>
            </a:r>
            <a:r>
              <a:rPr lang="en-US" baseline="-25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+Q</a:t>
            </a:r>
            <a:r>
              <a:rPr lang="en-US" baseline="-25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m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 1000 </a:t>
            </a:r>
            <a:r>
              <a:rPr lang="en-US" baseline="10000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0,001= 1 kg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 4200 </a:t>
            </a:r>
            <a:r>
              <a:rPr lang="en-US" baseline="10000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 (100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6)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 394800 J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 2,3 </a:t>
            </a:r>
            <a:r>
              <a:rPr lang="en-US" baseline="10000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baseline="30000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baseline="10000" dirty="0" smtClean="0">
                <a:latin typeface="Times New Roman" pitchFamily="18" charset="0"/>
                <a:cs typeface="Times New Roman" pitchFamily="18" charset="0"/>
              </a:rPr>
              <a:t> x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1= 2300000 J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 394800+2300000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 2694800 J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3124" y="5548184"/>
            <a:ext cx="6938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Ats.: 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Garuodamas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vanduo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sunaudojo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2694800 J </a:t>
            </a:r>
            <a:r>
              <a:rPr lang="lt-LT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šilumos.</a:t>
            </a:r>
            <a:endParaRPr lang="en-US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319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919" y="1423317"/>
            <a:ext cx="8377881" cy="4525963"/>
          </a:xfrm>
        </p:spPr>
        <p:txBody>
          <a:bodyPr/>
          <a:lstStyle/>
          <a:p>
            <a:pPr marL="109537" lvl="0" indent="0">
              <a:buNone/>
            </a:pP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452437" lvl="0" indent="-342900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Pasibaigus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lenktynėms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ant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Sartų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ežero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ledo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šaltą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žiemos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dieną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žirgai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tuoj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pat 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452437" lvl="0" indent="-342900">
              <a:buNone/>
            </a:pP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apklojami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šiltomis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gūniomis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Kodėl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taip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daroma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109537" indent="0">
              <a:buNone/>
            </a:pPr>
            <a:r>
              <a:rPr lang="lt-LT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Ats: </a:t>
            </a:r>
            <a:r>
              <a:rPr lang="en-US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Žirgai</a:t>
            </a:r>
            <a:r>
              <a:rPr lang="en-US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smarkai</a:t>
            </a:r>
            <a:r>
              <a:rPr lang="en-US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sušyla</a:t>
            </a:r>
            <a:r>
              <a:rPr lang="en-US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US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suprakaituoja</a:t>
            </a:r>
            <a:r>
              <a:rPr lang="en-US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todėl</a:t>
            </a:r>
            <a:r>
              <a:rPr lang="en-US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šaltą</a:t>
            </a:r>
            <a:r>
              <a:rPr lang="en-US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dieną</a:t>
            </a:r>
            <a:r>
              <a:rPr lang="en-US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jų</a:t>
            </a:r>
            <a:r>
              <a:rPr lang="en-US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kūno</a:t>
            </a:r>
            <a:r>
              <a:rPr lang="en-US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intensyviai</a:t>
            </a:r>
            <a:r>
              <a:rPr lang="en-US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garuoja</a:t>
            </a:r>
            <a:r>
              <a:rPr lang="en-US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prakaitas</a:t>
            </a:r>
            <a:r>
              <a:rPr lang="en-US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Kad</a:t>
            </a:r>
            <a:r>
              <a:rPr lang="en-US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garavimas</a:t>
            </a:r>
            <a:r>
              <a:rPr lang="en-US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sulėtėtų</a:t>
            </a:r>
            <a:r>
              <a:rPr lang="en-US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US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žirgai</a:t>
            </a:r>
            <a:r>
              <a:rPr lang="en-US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neperšaltų</a:t>
            </a:r>
            <a:r>
              <a:rPr lang="en-US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jie</a:t>
            </a:r>
            <a:r>
              <a:rPr lang="en-US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apklojami</a:t>
            </a:r>
            <a:r>
              <a:rPr lang="en-US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lt-LT" sz="18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endParaRPr lang="lt-LT" sz="18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9537" lvl="0" indent="0">
              <a:buNone/>
            </a:pP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Kodėl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išplovus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grindis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kambaryje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pasidaro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vėsiau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9537" lvl="0" indent="0">
              <a:buNone/>
            </a:pPr>
            <a:r>
              <a:rPr lang="lt-LT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Ats: I</a:t>
            </a:r>
            <a:r>
              <a:rPr lang="en-US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šplovus</a:t>
            </a:r>
            <a:r>
              <a:rPr lang="en-US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grindis</a:t>
            </a:r>
            <a:r>
              <a:rPr lang="en-US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kambaryje</a:t>
            </a:r>
            <a:r>
              <a:rPr lang="en-US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pasidaro</a:t>
            </a:r>
            <a:r>
              <a:rPr lang="en-US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vėsiau</a:t>
            </a:r>
            <a:r>
              <a:rPr lang="en-US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todėl</a:t>
            </a:r>
            <a:r>
              <a:rPr lang="en-US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kad</a:t>
            </a:r>
            <a:r>
              <a:rPr lang="en-US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nuo</a:t>
            </a:r>
            <a:r>
              <a:rPr lang="en-US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sudrėkintų</a:t>
            </a:r>
            <a:r>
              <a:rPr lang="en-US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grindų</a:t>
            </a:r>
            <a:r>
              <a:rPr lang="en-US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garuoja</a:t>
            </a:r>
            <a:r>
              <a:rPr lang="en-US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vanduo</a:t>
            </a:r>
            <a:r>
              <a:rPr lang="en-US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lt-LT" sz="18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9537" lvl="0" indent="0">
              <a:buNone/>
            </a:pPr>
            <a:endParaRPr lang="lt-LT" sz="18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Kodėl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nenudega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drėgnas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pirštas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jei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juo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trumpai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paliečiame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karštą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laidynę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Ats: </a:t>
            </a:r>
            <a:r>
              <a:rPr lang="en-US" sz="1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Iš</a:t>
            </a:r>
            <a:r>
              <a:rPr lang="en-US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laidynės</a:t>
            </a:r>
            <a:r>
              <a:rPr lang="en-US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gautas</a:t>
            </a:r>
            <a:r>
              <a:rPr lang="en-US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šilumos</a:t>
            </a:r>
            <a:r>
              <a:rPr lang="en-US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kiekis</a:t>
            </a:r>
            <a:r>
              <a:rPr lang="en-US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sunaudojamas</a:t>
            </a:r>
            <a:r>
              <a:rPr lang="en-US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ant </a:t>
            </a:r>
            <a:r>
              <a:rPr lang="en-US" sz="1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piršto</a:t>
            </a:r>
            <a:r>
              <a:rPr lang="en-US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esančiai</a:t>
            </a:r>
            <a:r>
              <a:rPr lang="en-US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drėgmei</a:t>
            </a:r>
            <a:r>
              <a:rPr lang="en-US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sz="1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išgarinti</a:t>
            </a:r>
            <a:r>
              <a:rPr lang="en-US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09537" indent="0">
              <a:buNone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9537" lvl="0" indent="0">
              <a:buNone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2423" y="425113"/>
            <a:ext cx="8711512" cy="693737"/>
          </a:xfrm>
        </p:spPr>
        <p:txBody>
          <a:bodyPr wrap="square" lIns="91440" tIns="45720" rIns="91440" bIns="45720">
            <a:normAutofit fontScale="90000"/>
          </a:bodyPr>
          <a:lstStyle/>
          <a:p>
            <a:pPr eaLnBrk="1" hangingPunct="1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dirty="0" smtClean="0">
                <a:solidFill>
                  <a:srgbClr val="000000"/>
                </a:solidFill>
                <a:latin typeface="Times New Roman" charset="0"/>
              </a:rPr>
              <a:t/>
            </a:r>
            <a:br>
              <a:rPr lang="en-US" altLang="ko-KR" sz="1000" dirty="0" smtClean="0">
                <a:solidFill>
                  <a:srgbClr val="000000"/>
                </a:solidFill>
                <a:latin typeface="Times New Roman" charset="0"/>
              </a:rPr>
            </a:br>
            <a:r>
              <a:rPr lang="lt-LT" altLang="ko-KR" sz="1000" dirty="0" smtClean="0">
                <a:solidFill>
                  <a:srgbClr val="000000"/>
                </a:solidFill>
                <a:latin typeface="Times New Roman" charset="0"/>
              </a:rPr>
              <a:t/>
            </a:r>
            <a:br>
              <a:rPr lang="lt-LT" altLang="ko-KR" sz="1000" dirty="0" smtClean="0">
                <a:solidFill>
                  <a:srgbClr val="000000"/>
                </a:solidFill>
                <a:latin typeface="Times New Roman" charset="0"/>
              </a:rPr>
            </a:br>
            <a:r>
              <a:rPr lang="en-US" altLang="ko-KR" sz="3500" b="1" dirty="0" smtClean="0">
                <a:solidFill>
                  <a:srgbClr val="FF0000"/>
                </a:solidFill>
                <a:latin typeface="Arial" charset="0"/>
              </a:rPr>
              <a:t>GARAVIMAS</a:t>
            </a:r>
            <a:r>
              <a:rPr lang="lt-LT" altLang="ko-KR" sz="3500" b="1" dirty="0" smtClean="0">
                <a:solidFill>
                  <a:srgbClr val="FF0000"/>
                </a:solidFill>
                <a:latin typeface="Arial" charset="0"/>
              </a:rPr>
              <a:t> IR KONDENSACIJA</a:t>
            </a:r>
            <a:r>
              <a:rPr lang="lt-LT" altLang="ko-KR" sz="3500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US" altLang="ko-KR" sz="3500" dirty="0" smtClean="0">
                <a:solidFill>
                  <a:srgbClr val="FF0000"/>
                </a:solidFill>
                <a:latin typeface="Arial" charset="0"/>
              </a:rPr>
              <a:t>(</a:t>
            </a:r>
            <a:r>
              <a:rPr lang="lt-LT" altLang="ko-KR" sz="3500" dirty="0" smtClean="0">
                <a:solidFill>
                  <a:srgbClr val="FF0000"/>
                </a:solidFill>
                <a:latin typeface="Arial" charset="0"/>
              </a:rPr>
              <a:t>klausimai</a:t>
            </a:r>
            <a:r>
              <a:rPr lang="en-US" altLang="ko-KR" sz="3500" dirty="0" smtClean="0">
                <a:solidFill>
                  <a:srgbClr val="FF0000"/>
                </a:solidFill>
                <a:latin typeface="Arial" charset="0"/>
              </a:rPr>
              <a:t>)</a:t>
            </a:r>
            <a:endParaRPr lang="ko-KR" altLang="en-US" sz="3500" dirty="0" smtClean="0">
              <a:solidFill>
                <a:srgbClr val="FF0000"/>
              </a:solidFill>
            </a:endParaRPr>
          </a:p>
        </p:txBody>
      </p:sp>
      <p:sp>
        <p:nvSpPr>
          <p:cNvPr id="19459" name="Rect 3"/>
          <p:cNvSpPr>
            <a:spLocks noGrp="1" noChangeArrowheads="1"/>
          </p:cNvSpPr>
          <p:nvPr/>
        </p:nvSpPr>
        <p:spPr bwMode="auto">
          <a:xfrm>
            <a:off x="4413250" y="3235325"/>
            <a:ext cx="414338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535" tIns="46355" rIns="89535" bIns="46355">
            <a:spAutoFit/>
          </a:bodyPr>
          <a:lstStyle/>
          <a:p>
            <a:pPr defTabSz="508000" latinLnBrk="1">
              <a:lnSpc>
                <a:spcPct val="129000"/>
              </a:lnSpc>
            </a:pPr>
            <a:endParaRPr lang="ko-KR" altLang="en-US"/>
          </a:p>
        </p:txBody>
      </p:sp>
      <p:sp>
        <p:nvSpPr>
          <p:cNvPr id="19460" name="Rect 3"/>
          <p:cNvSpPr>
            <a:spLocks noGrp="1" noChangeArrowheads="1"/>
          </p:cNvSpPr>
          <p:nvPr/>
        </p:nvSpPr>
        <p:spPr bwMode="auto">
          <a:xfrm>
            <a:off x="955675" y="1441450"/>
            <a:ext cx="7146925" cy="420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508000" latinLnBrk="1">
              <a:lnSpc>
                <a:spcPct val="129000"/>
              </a:lnSpc>
            </a:pPr>
            <a:endParaRPr lang="ko-KR" altLang="en-US" sz="2000" b="1" u="sn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1"/>
          <p:cNvSpPr>
            <a:spLocks noGrp="1"/>
          </p:cNvSpPr>
          <p:nvPr>
            <p:ph idx="1"/>
          </p:nvPr>
        </p:nvSpPr>
        <p:spPr>
          <a:xfrm>
            <a:off x="457201" y="1742302"/>
            <a:ext cx="4127500" cy="4207647"/>
          </a:xfrm>
        </p:spPr>
        <p:txBody>
          <a:bodyPr/>
          <a:lstStyle/>
          <a:p>
            <a:pPr marL="0" indent="0" defTabSz="508000" eaLnBrk="1" hangingPunct="1">
              <a:lnSpc>
                <a:spcPct val="104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altLang="ko-KR" sz="2200" b="1" u="sng" dirty="0" err="1" smtClean="0">
                <a:solidFill>
                  <a:srgbClr val="00B050"/>
                </a:solidFill>
                <a:latin typeface="Times New Roman" pitchFamily="18" charset="0"/>
              </a:rPr>
              <a:t>Agregatinės</a:t>
            </a:r>
            <a:r>
              <a:rPr lang="en-US" altLang="ko-KR" sz="2200" b="1" u="sng" dirty="0" smtClean="0">
                <a:solidFill>
                  <a:srgbClr val="00B050"/>
                </a:solidFill>
                <a:latin typeface="Times New Roman" pitchFamily="18" charset="0"/>
              </a:rPr>
              <a:t> </a:t>
            </a:r>
            <a:r>
              <a:rPr lang="en-US" altLang="ko-KR" sz="2200" b="1" u="sng" dirty="0" err="1" smtClean="0">
                <a:solidFill>
                  <a:srgbClr val="00B050"/>
                </a:solidFill>
                <a:latin typeface="Times New Roman" pitchFamily="18" charset="0"/>
              </a:rPr>
              <a:t>medžiagos</a:t>
            </a:r>
            <a:r>
              <a:rPr lang="en-US" altLang="ko-KR" sz="2200" b="1" u="sng" dirty="0" smtClean="0">
                <a:solidFill>
                  <a:srgbClr val="00B050"/>
                </a:solidFill>
                <a:latin typeface="Times New Roman" pitchFamily="18" charset="0"/>
              </a:rPr>
              <a:t> </a:t>
            </a:r>
            <a:r>
              <a:rPr lang="en-US" altLang="ko-KR" sz="2200" b="1" u="sng" dirty="0" err="1" smtClean="0">
                <a:solidFill>
                  <a:srgbClr val="00B050"/>
                </a:solidFill>
                <a:latin typeface="Times New Roman" pitchFamily="18" charset="0"/>
              </a:rPr>
              <a:t>būsenos</a:t>
            </a:r>
            <a:r>
              <a:rPr lang="en-US" altLang="ko-KR" sz="2200" b="1" u="sng" dirty="0" smtClean="0">
                <a:solidFill>
                  <a:srgbClr val="00B050"/>
                </a:solidFill>
                <a:latin typeface="Times New Roman" pitchFamily="18" charset="0"/>
              </a:rPr>
              <a:t>:</a:t>
            </a:r>
            <a:r>
              <a:rPr lang="en-US" altLang="ko-KR" sz="22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sz="2200" dirty="0" err="1" smtClean="0">
                <a:solidFill>
                  <a:srgbClr val="000000"/>
                </a:solidFill>
                <a:latin typeface="Times New Roman" pitchFamily="18" charset="0"/>
              </a:rPr>
              <a:t>kieta</a:t>
            </a:r>
            <a:r>
              <a:rPr lang="en-US" altLang="ko-KR" sz="2200" dirty="0" smtClean="0">
                <a:solidFill>
                  <a:srgbClr val="000000"/>
                </a:solidFill>
                <a:latin typeface="Times New Roman" pitchFamily="18" charset="0"/>
              </a:rPr>
              <a:t>, </a:t>
            </a:r>
            <a:r>
              <a:rPr lang="en-US" altLang="ko-KR" sz="2200" dirty="0" err="1" smtClean="0">
                <a:solidFill>
                  <a:srgbClr val="000000"/>
                </a:solidFill>
                <a:latin typeface="Times New Roman" pitchFamily="18" charset="0"/>
              </a:rPr>
              <a:t>skysta</a:t>
            </a:r>
            <a:r>
              <a:rPr lang="en-US" altLang="ko-KR" sz="2200" dirty="0" smtClean="0">
                <a:solidFill>
                  <a:srgbClr val="000000"/>
                </a:solidFill>
                <a:latin typeface="Times New Roman" pitchFamily="18" charset="0"/>
              </a:rPr>
              <a:t>, </a:t>
            </a:r>
            <a:r>
              <a:rPr lang="en-US" altLang="ko-KR" sz="2200" dirty="0" err="1" smtClean="0">
                <a:solidFill>
                  <a:srgbClr val="000000"/>
                </a:solidFill>
                <a:latin typeface="Times New Roman" pitchFamily="18" charset="0"/>
              </a:rPr>
              <a:t>dujinė</a:t>
            </a:r>
            <a:r>
              <a:rPr lang="en-US" altLang="ko-KR" sz="2200" dirty="0" smtClean="0">
                <a:solidFill>
                  <a:srgbClr val="000000"/>
                </a:solidFill>
                <a:latin typeface="Times New Roman" pitchFamily="18" charset="0"/>
              </a:rPr>
              <a:t>.</a:t>
            </a:r>
            <a:endParaRPr lang="ko-KR" altLang="en-US" sz="2200" dirty="0" smtClean="0"/>
          </a:p>
          <a:p>
            <a:pPr marL="0" indent="0" defTabSz="508000" eaLnBrk="1" hangingPunct="1">
              <a:lnSpc>
                <a:spcPct val="104000"/>
              </a:lnSpc>
              <a:spcBef>
                <a:spcPct val="0"/>
              </a:spcBef>
              <a:buFont typeface="Wingdings" pitchFamily="2" charset="2"/>
              <a:buNone/>
            </a:pPr>
            <a:endParaRPr lang="ko-KR" altLang="en-US" sz="2200" dirty="0" smtClean="0"/>
          </a:p>
          <a:p>
            <a:pPr marL="0" indent="0" defTabSz="508000" eaLnBrk="1" hangingPunct="1">
              <a:lnSpc>
                <a:spcPct val="104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altLang="ko-KR" sz="2200" dirty="0" err="1" smtClean="0">
                <a:solidFill>
                  <a:srgbClr val="000000"/>
                </a:solidFill>
                <a:latin typeface="Times New Roman" pitchFamily="18" charset="0"/>
              </a:rPr>
              <a:t>Garavimas</a:t>
            </a:r>
            <a:r>
              <a:rPr lang="en-US" altLang="ko-KR" sz="2200" dirty="0" smtClean="0">
                <a:solidFill>
                  <a:srgbClr val="000000"/>
                </a:solidFill>
                <a:latin typeface="Times New Roman" pitchFamily="18" charset="0"/>
              </a:rPr>
              <a:t>, </a:t>
            </a:r>
            <a:r>
              <a:rPr lang="en-US" altLang="ko-KR" sz="2200" dirty="0" err="1" smtClean="0">
                <a:solidFill>
                  <a:srgbClr val="000000"/>
                </a:solidFill>
                <a:latin typeface="Times New Roman" pitchFamily="18" charset="0"/>
              </a:rPr>
              <a:t>kondensacija</a:t>
            </a:r>
            <a:r>
              <a:rPr lang="en-US" altLang="ko-KR" sz="2200" dirty="0" smtClean="0">
                <a:solidFill>
                  <a:srgbClr val="000000"/>
                </a:solidFill>
                <a:latin typeface="Times New Roman" pitchFamily="18" charset="0"/>
              </a:rPr>
              <a:t>, </a:t>
            </a:r>
            <a:r>
              <a:rPr lang="en-US" altLang="ko-KR" sz="2200" dirty="0" err="1" smtClean="0">
                <a:solidFill>
                  <a:srgbClr val="000000"/>
                </a:solidFill>
                <a:latin typeface="Times New Roman" pitchFamily="18" charset="0"/>
              </a:rPr>
              <a:t>lyd</a:t>
            </a:r>
            <a:r>
              <a:rPr lang="lt-LT" altLang="ko-KR" sz="2200" dirty="0" smtClean="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altLang="ko-KR" sz="2200" dirty="0" err="1" smtClean="0">
                <a:solidFill>
                  <a:srgbClr val="000000"/>
                </a:solidFill>
                <a:latin typeface="Times New Roman" pitchFamily="18" charset="0"/>
              </a:rPr>
              <a:t>masis</a:t>
            </a:r>
            <a:r>
              <a:rPr lang="en-US" altLang="ko-KR" sz="22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sz="2200" dirty="0" err="1" smtClean="0">
                <a:solidFill>
                  <a:srgbClr val="000000"/>
                </a:solidFill>
                <a:latin typeface="Times New Roman" pitchFamily="18" charset="0"/>
              </a:rPr>
              <a:t>ir</a:t>
            </a:r>
            <a:r>
              <a:rPr lang="en-US" altLang="ko-KR" sz="22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sz="2200" dirty="0" err="1" smtClean="0">
                <a:solidFill>
                  <a:srgbClr val="000000"/>
                </a:solidFill>
                <a:latin typeface="Times New Roman" pitchFamily="18" charset="0"/>
              </a:rPr>
              <a:t>kietėjimas</a:t>
            </a:r>
            <a:r>
              <a:rPr lang="en-US" altLang="ko-KR" sz="22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sz="2200" dirty="0" err="1" smtClean="0">
                <a:solidFill>
                  <a:srgbClr val="000000"/>
                </a:solidFill>
                <a:latin typeface="Times New Roman" pitchFamily="18" charset="0"/>
              </a:rPr>
              <a:t>vadinami</a:t>
            </a:r>
            <a:r>
              <a:rPr lang="en-US" altLang="ko-KR" sz="22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sz="2200" dirty="0" err="1" smtClean="0">
                <a:solidFill>
                  <a:srgbClr val="00B050"/>
                </a:solidFill>
                <a:latin typeface="Times New Roman" pitchFamily="18" charset="0"/>
              </a:rPr>
              <a:t>agregatiniais</a:t>
            </a:r>
            <a:r>
              <a:rPr lang="en-US" altLang="ko-KR" sz="2200" dirty="0" smtClean="0">
                <a:solidFill>
                  <a:srgbClr val="00B050"/>
                </a:solidFill>
                <a:latin typeface="Times New Roman" pitchFamily="18" charset="0"/>
              </a:rPr>
              <a:t> </a:t>
            </a:r>
            <a:r>
              <a:rPr lang="en-US" altLang="ko-KR" sz="2200" dirty="0" err="1" smtClean="0">
                <a:solidFill>
                  <a:srgbClr val="00B050"/>
                </a:solidFill>
                <a:latin typeface="Times New Roman" pitchFamily="18" charset="0"/>
              </a:rPr>
              <a:t>virsmais</a:t>
            </a:r>
            <a:r>
              <a:rPr lang="en-US" altLang="ko-KR" sz="2200" dirty="0" smtClean="0">
                <a:solidFill>
                  <a:srgbClr val="000000"/>
                </a:solidFill>
                <a:latin typeface="Times New Roman" pitchFamily="18" charset="0"/>
              </a:rPr>
              <a:t>.</a:t>
            </a:r>
            <a:endParaRPr lang="lt-LT" altLang="ko-KR" sz="22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marL="0" indent="0" defTabSz="508000" eaLnBrk="1" hangingPunct="1">
              <a:lnSpc>
                <a:spcPct val="104000"/>
              </a:lnSpc>
              <a:spcBef>
                <a:spcPct val="0"/>
              </a:spcBef>
              <a:buFont typeface="Wingdings" pitchFamily="2" charset="2"/>
              <a:buNone/>
            </a:pPr>
            <a:endParaRPr lang="ko-KR" altLang="en-US" sz="2200" dirty="0" smtClean="0"/>
          </a:p>
          <a:p>
            <a:pPr marL="0" indent="0" defTabSz="508000" eaLnBrk="1" hangingPunct="1">
              <a:lnSpc>
                <a:spcPct val="104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altLang="ko-KR" sz="2200" dirty="0" err="1" smtClean="0">
                <a:solidFill>
                  <a:srgbClr val="000000"/>
                </a:solidFill>
                <a:latin typeface="Times New Roman" pitchFamily="18" charset="0"/>
              </a:rPr>
              <a:t>Agregatinio</a:t>
            </a:r>
            <a:r>
              <a:rPr lang="en-US" altLang="ko-KR" sz="22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sz="2200" dirty="0" err="1" smtClean="0">
                <a:solidFill>
                  <a:srgbClr val="000000"/>
                </a:solidFill>
                <a:latin typeface="Times New Roman" pitchFamily="18" charset="0"/>
              </a:rPr>
              <a:t>virsmo</a:t>
            </a:r>
            <a:r>
              <a:rPr lang="en-US" altLang="ko-KR" sz="22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sz="2200" dirty="0" err="1" smtClean="0">
                <a:solidFill>
                  <a:srgbClr val="000000"/>
                </a:solidFill>
                <a:latin typeface="Times New Roman" pitchFamily="18" charset="0"/>
              </a:rPr>
              <a:t>metu</a:t>
            </a:r>
            <a:r>
              <a:rPr lang="en-US" altLang="ko-KR" sz="22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ko-KR" sz="2200" dirty="0" err="1" smtClean="0">
                <a:solidFill>
                  <a:srgbClr val="00B050"/>
                </a:solidFill>
                <a:latin typeface="Times New Roman" pitchFamily="18" charset="0"/>
              </a:rPr>
              <a:t>kūno</a:t>
            </a:r>
            <a:r>
              <a:rPr lang="en-US" altLang="ko-KR" sz="2200" dirty="0" smtClean="0">
                <a:solidFill>
                  <a:srgbClr val="00B050"/>
                </a:solidFill>
                <a:latin typeface="Times New Roman" pitchFamily="18" charset="0"/>
              </a:rPr>
              <a:t> </a:t>
            </a:r>
            <a:r>
              <a:rPr lang="en-US" altLang="ko-KR" sz="2200" dirty="0" err="1" smtClean="0">
                <a:solidFill>
                  <a:srgbClr val="00B050"/>
                </a:solidFill>
                <a:latin typeface="Times New Roman" pitchFamily="18" charset="0"/>
              </a:rPr>
              <a:t>temperatūra</a:t>
            </a:r>
            <a:r>
              <a:rPr lang="en-US" altLang="ko-KR" sz="2200" dirty="0" smtClean="0">
                <a:solidFill>
                  <a:srgbClr val="00B050"/>
                </a:solidFill>
                <a:latin typeface="Times New Roman" pitchFamily="18" charset="0"/>
              </a:rPr>
              <a:t> </a:t>
            </a:r>
            <a:r>
              <a:rPr lang="lt-LT" altLang="ko-KR" sz="2200" dirty="0" smtClean="0">
                <a:solidFill>
                  <a:srgbClr val="00B050"/>
                </a:solidFill>
                <a:latin typeface="Times New Roman" pitchFamily="18" charset="0"/>
              </a:rPr>
              <a:t> </a:t>
            </a:r>
            <a:r>
              <a:rPr lang="en-US" altLang="ko-KR" sz="2200" dirty="0" err="1" smtClean="0">
                <a:solidFill>
                  <a:srgbClr val="00B050"/>
                </a:solidFill>
                <a:latin typeface="Times New Roman" pitchFamily="18" charset="0"/>
              </a:rPr>
              <a:t>nekinta</a:t>
            </a:r>
            <a:r>
              <a:rPr lang="en-US" altLang="ko-KR" sz="2200" dirty="0" smtClean="0">
                <a:solidFill>
                  <a:srgbClr val="000000"/>
                </a:solidFill>
                <a:latin typeface="Times New Roman" pitchFamily="18" charset="0"/>
              </a:rPr>
              <a:t>.</a:t>
            </a:r>
            <a:endParaRPr lang="ko-KR" altLang="en-US" sz="2200" dirty="0" smtClean="0"/>
          </a:p>
          <a:p>
            <a:pPr marL="0" indent="0" defTabSz="508000" eaLnBrk="1" hangingPunct="1">
              <a:lnSpc>
                <a:spcPct val="104000"/>
              </a:lnSpc>
              <a:spcBef>
                <a:spcPct val="0"/>
              </a:spcBef>
              <a:buFont typeface="Wingdings" pitchFamily="2" charset="2"/>
              <a:buNone/>
            </a:pPr>
            <a:endParaRPr lang="ko-KR" altLang="en-US" sz="28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altLang="ko-KR" sz="32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  <a:t>APIBENDRINIMAS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362" name="Picture 2" descr="http://wps.prenhall.com/wps/media/objects/165/169061/GIFS/AACQJAL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84700" y="1482811"/>
            <a:ext cx="4089743" cy="435760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3" y="457200"/>
            <a:ext cx="5092998" cy="5745892"/>
          </a:xfrm>
        </p:spPr>
        <p:txBody>
          <a:bodyPr>
            <a:normAutofit/>
          </a:bodyPr>
          <a:lstStyle/>
          <a:p>
            <a:r>
              <a:rPr lang="lt-LT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Sublimacija</a:t>
            </a:r>
            <a:r>
              <a:rPr lang="lt-LT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 tai sniego ar ledo garavimas. </a:t>
            </a:r>
            <a:br>
              <a:rPr lang="lt-LT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2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200" dirty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Sublimacijos metu vandens molekulės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tiesiogiai nuo sniego ar ledo kyla į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atmosferą  ir virsta garu. </a:t>
            </a:r>
            <a:br>
              <a:rPr lang="lt-LT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Sublimacija vyksta kai: </a:t>
            </a:r>
            <a:br>
              <a:rPr lang="lt-LT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maža santykinė oro drėgmė, </a:t>
            </a:r>
            <a:br>
              <a:rPr lang="lt-LT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pučia sausi vėjai,</a:t>
            </a:r>
            <a:br>
              <a:rPr lang="lt-LT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žema temperatūra, </a:t>
            </a:r>
            <a:br>
              <a:rPr lang="lt-LT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pučia stiprus vėjas, </a:t>
            </a:r>
            <a:br>
              <a:rPr lang="lt-LT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šviečia intensyviai saulė, </a:t>
            </a:r>
            <a:br>
              <a:rPr lang="lt-LT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labai žemas oro slėgis. </a:t>
            </a:r>
            <a:r>
              <a:rPr lang="lt-LT" sz="2200" dirty="0" smtClean="0"/>
              <a:t/>
            </a:r>
            <a:br>
              <a:rPr lang="lt-LT" sz="2200" dirty="0" smtClean="0"/>
            </a:br>
            <a:endParaRPr lang="en-US" sz="2200" dirty="0"/>
          </a:p>
        </p:txBody>
      </p:sp>
      <p:pic>
        <p:nvPicPr>
          <p:cNvPr id="5" name="irc_mi" descr="http://www.fao.org/docrep/008/y5979e/y5979e01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07675" y="889687"/>
            <a:ext cx="3064475" cy="4880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0" y="-107722"/>
            <a:ext cx="21352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kaselita.lt/images/vandens%20apytaka_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7329" y="914400"/>
            <a:ext cx="7512907" cy="505861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192" y="390385"/>
            <a:ext cx="4998839" cy="3749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416" y="4139514"/>
            <a:ext cx="840259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lt-LT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Evapotranspiracija</a:t>
            </a:r>
            <a:r>
              <a:rPr lang="lt-LT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200" dirty="0">
                <a:latin typeface="Times New Roman" pitchFamily="18" charset="0"/>
                <a:cs typeface="Times New Roman" pitchFamily="18" charset="0"/>
              </a:rPr>
              <a:t>- tai vandens garavimas </a:t>
            </a:r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į </a:t>
            </a:r>
            <a:r>
              <a:rPr lang="lt-LT" sz="2200" dirty="0">
                <a:latin typeface="Times New Roman" pitchFamily="18" charset="0"/>
                <a:cs typeface="Times New Roman" pitchFamily="18" charset="0"/>
              </a:rPr>
              <a:t>atmosferą nuo augalais apaugusio žemės ploto </a:t>
            </a:r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pro </a:t>
            </a:r>
            <a:r>
              <a:rPr lang="lt-LT" sz="2200" dirty="0">
                <a:latin typeface="Times New Roman" pitchFamily="18" charset="0"/>
                <a:cs typeface="Times New Roman" pitchFamily="18" charset="0"/>
              </a:rPr>
              <a:t>augalų lapus. </a:t>
            </a:r>
          </a:p>
          <a:p>
            <a:endParaRPr lang="lt-LT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Augalo </a:t>
            </a:r>
            <a:r>
              <a:rPr lang="lt-LT" sz="2200" dirty="0">
                <a:latin typeface="Times New Roman" pitchFamily="18" charset="0"/>
                <a:cs typeface="Times New Roman" pitchFamily="18" charset="0"/>
              </a:rPr>
              <a:t>šaknų paimtas iš grunto vanduo per augalą nukeliauja </a:t>
            </a:r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į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smulkias </a:t>
            </a:r>
            <a:r>
              <a:rPr lang="lt-LT" sz="2200" dirty="0">
                <a:latin typeface="Times New Roman" pitchFamily="18" charset="0"/>
                <a:cs typeface="Times New Roman" pitchFamily="18" charset="0"/>
              </a:rPr>
              <a:t>poras, esančias </a:t>
            </a:r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apatinėje lapo </a:t>
            </a:r>
            <a:r>
              <a:rPr lang="lt-LT" sz="2200" dirty="0">
                <a:latin typeface="Times New Roman" pitchFamily="18" charset="0"/>
                <a:cs typeface="Times New Roman" pitchFamily="18" charset="0"/>
              </a:rPr>
              <a:t>dalyje. Čia vanduo virsta garu ir pakyla į orą. 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457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8919" y="803190"/>
            <a:ext cx="6017610" cy="4621426"/>
          </a:xfrm>
        </p:spPr>
        <p:txBody>
          <a:bodyPr>
            <a:normAutofit fontScale="90000"/>
          </a:bodyPr>
          <a:lstStyle/>
          <a:p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000" dirty="0">
                <a:latin typeface="Times New Roman" pitchFamily="18" charset="0"/>
                <a:cs typeface="Times New Roman" pitchFamily="18" charset="0"/>
              </a:rPr>
            </a:b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000" dirty="0">
                <a:latin typeface="Times New Roman" pitchFamily="18" charset="0"/>
                <a:cs typeface="Times New Roman" pitchFamily="18" charset="0"/>
              </a:rPr>
            </a:b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lt-LT" sz="2700" dirty="0" smtClean="0">
                <a:latin typeface="Times New Roman" pitchFamily="18" charset="0"/>
                <a:cs typeface="Times New Roman" pitchFamily="18" charset="0"/>
              </a:rPr>
              <a:t>Per metus iš Žemės rutulio paviršiaus 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2700" dirty="0" smtClean="0">
                <a:latin typeface="Times New Roman" pitchFamily="18" charset="0"/>
                <a:cs typeface="Times New Roman" pitchFamily="18" charset="0"/>
              </a:rPr>
              <a:t>išgaruoja maždaug  500000 km</a:t>
            </a:r>
            <a:r>
              <a:rPr lang="lt-LT" sz="27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lt-LT" sz="2700" dirty="0" smtClean="0">
                <a:latin typeface="Times New Roman" pitchFamily="18" charset="0"/>
                <a:cs typeface="Times New Roman" pitchFamily="18" charset="0"/>
              </a:rPr>
              <a:t> vandens.</a:t>
            </a:r>
            <a:r>
              <a:rPr lang="lt-LT" sz="2700" dirty="0" smtClean="0"/>
              <a:t/>
            </a:r>
            <a:br>
              <a:rPr lang="lt-LT" sz="2700" dirty="0" smtClean="0"/>
            </a:br>
            <a:r>
              <a:rPr lang="lt-LT" sz="2700" dirty="0" smtClean="0"/>
              <a:t/>
            </a:r>
            <a:br>
              <a:rPr lang="lt-LT" sz="2700" dirty="0" smtClean="0"/>
            </a:br>
            <a:r>
              <a:rPr lang="lt-LT" sz="2700" dirty="0" smtClean="0"/>
              <a:t/>
            </a:r>
            <a:br>
              <a:rPr lang="lt-LT" sz="2700" dirty="0" smtClean="0"/>
            </a:br>
            <a:r>
              <a:rPr lang="lt-LT" sz="2700" dirty="0" smtClean="0"/>
              <a:t/>
            </a:r>
            <a:br>
              <a:rPr lang="lt-LT" sz="2700" dirty="0" smtClean="0"/>
            </a:br>
            <a:r>
              <a:rPr lang="lt-LT" sz="2700" dirty="0" smtClean="0"/>
              <a:t/>
            </a:r>
            <a:br>
              <a:rPr lang="lt-LT" sz="2700" dirty="0" smtClean="0"/>
            </a:br>
            <a:r>
              <a:rPr lang="lt-LT" sz="2700" dirty="0"/>
              <a:t/>
            </a:r>
            <a:br>
              <a:rPr lang="lt-LT" sz="2700" dirty="0"/>
            </a:br>
            <a:r>
              <a:rPr lang="lt-LT" sz="2700" dirty="0" smtClean="0">
                <a:latin typeface="Times New Roman" pitchFamily="18" charset="0"/>
                <a:cs typeface="Times New Roman" pitchFamily="18" charset="0"/>
              </a:rPr>
              <a:t>- Mūsų kūno temperatūrą  reguliuoja vandens 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2700" dirty="0" smtClean="0">
                <a:latin typeface="Times New Roman" pitchFamily="18" charset="0"/>
                <a:cs typeface="Times New Roman" pitchFamily="18" charset="0"/>
              </a:rPr>
              <a:t>garavimas iš organizmo, t.y. prakaitavimas; 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2700" dirty="0" smtClean="0">
                <a:latin typeface="Times New Roman" pitchFamily="18" charset="0"/>
                <a:cs typeface="Times New Roman" pitchFamily="18" charset="0"/>
              </a:rPr>
              <a:t>vanduo išgaruoja per odą, ir kūnas vėsta. 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endParaRPr lang="en-US" dirty="0"/>
          </a:p>
        </p:txBody>
      </p:sp>
      <p:pic>
        <p:nvPicPr>
          <p:cNvPr id="53250" name="Picture 2" descr="http://www.dia.lt/laikrastis/39/vanduo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6529" y="3081005"/>
            <a:ext cx="2409699" cy="3134444"/>
          </a:xfrm>
          <a:prstGeom prst="rect">
            <a:avLst/>
          </a:prstGeom>
          <a:noFill/>
        </p:spPr>
      </p:pic>
      <p:pic>
        <p:nvPicPr>
          <p:cNvPr id="53252" name="Picture 4" descr="http://upload.wikimedia.org/wikipedia/commons/thumb/7/78/The_Blue_Marble.jpg/250px-The_Blue_Marb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6529" y="407667"/>
            <a:ext cx="2409699" cy="238125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>
              <a:buNone/>
            </a:pPr>
            <a:r>
              <a:rPr lang="lt-LT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Kiek reikia šilumos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 m = 10 g masės </a:t>
            </a:r>
            <a:r>
              <a:rPr lang="lt-LT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ledui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, kurio temperatūra t</a:t>
            </a:r>
            <a:r>
              <a:rPr lang="lt-LT" sz="1800" baseline="-25000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= – 20 </a:t>
            </a:r>
            <a:r>
              <a:rPr lang="lt-LT" sz="1800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C, </a:t>
            </a:r>
            <a:r>
              <a:rPr lang="lt-LT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paversti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      t</a:t>
            </a:r>
            <a:r>
              <a:rPr lang="lt-LT" sz="1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= 100 </a:t>
            </a:r>
            <a:r>
              <a:rPr lang="lt-LT" sz="1800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C temperatūros </a:t>
            </a:r>
            <a:r>
              <a:rPr lang="lt-LT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garais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Nubraižyti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temperatūros priklausomybės nuo 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suteikto šilumos 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kiekio </a:t>
            </a:r>
            <a:r>
              <a:rPr lang="lt-LT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grafiką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lt-LT" dirty="0" smtClean="0"/>
          </a:p>
          <a:p>
            <a:pPr marL="109537" indent="0">
              <a:buNone/>
            </a:pPr>
            <a:endParaRPr lang="lt-LT" sz="1800" dirty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 smtClean="0"/>
              <a:t>           m</a:t>
            </a:r>
            <a:r>
              <a:rPr lang="lt-LT" sz="1800" baseline="-25000" dirty="0" smtClean="0"/>
              <a:t> </a:t>
            </a:r>
            <a:r>
              <a:rPr lang="lt-LT" sz="1800" dirty="0"/>
              <a:t>= 10 g = 0,1 kg	</a:t>
            </a:r>
          </a:p>
          <a:p>
            <a:pPr marL="109537" indent="0">
              <a:buNone/>
            </a:pPr>
            <a:r>
              <a:rPr lang="lt-LT" sz="1800" dirty="0" smtClean="0"/>
              <a:t>   Q</a:t>
            </a:r>
            <a:r>
              <a:rPr lang="lt-LT" sz="1800" dirty="0"/>
              <a:t>	t</a:t>
            </a:r>
            <a:r>
              <a:rPr lang="lt-LT" sz="1800" baseline="-25000" dirty="0"/>
              <a:t>1</a:t>
            </a:r>
            <a:r>
              <a:rPr lang="lt-LT" sz="1800" dirty="0"/>
              <a:t> = - 20 </a:t>
            </a:r>
            <a:r>
              <a:rPr lang="lt-LT" sz="1800" baseline="30000" dirty="0"/>
              <a:t>0</a:t>
            </a:r>
            <a:r>
              <a:rPr lang="lt-LT" sz="1800" dirty="0"/>
              <a:t>C</a:t>
            </a:r>
            <a:endParaRPr lang="en-US" sz="1800" dirty="0"/>
          </a:p>
          <a:p>
            <a:pPr marL="109537" indent="0">
              <a:buNone/>
            </a:pPr>
            <a:r>
              <a:rPr lang="lt-LT" sz="1800" dirty="0" smtClean="0"/>
              <a:t>           t</a:t>
            </a:r>
            <a:r>
              <a:rPr lang="lt-LT" sz="1800" baseline="-25000" dirty="0" smtClean="0"/>
              <a:t>2</a:t>
            </a:r>
            <a:r>
              <a:rPr lang="lt-LT" sz="1800" dirty="0" smtClean="0"/>
              <a:t> </a:t>
            </a:r>
            <a:r>
              <a:rPr lang="lt-LT" sz="1800" dirty="0"/>
              <a:t>= 100 </a:t>
            </a:r>
            <a:r>
              <a:rPr lang="lt-LT" sz="1800" baseline="30000" dirty="0"/>
              <a:t>0</a:t>
            </a:r>
            <a:r>
              <a:rPr lang="lt-LT" sz="1800" dirty="0"/>
              <a:t>C</a:t>
            </a:r>
            <a:endParaRPr lang="en-US" sz="1800" dirty="0"/>
          </a:p>
          <a:p>
            <a:pPr marL="109537" indent="0">
              <a:buNone/>
            </a:pPr>
            <a:r>
              <a:rPr lang="lt-LT" sz="1800" dirty="0" smtClean="0"/>
              <a:t>           t</a:t>
            </a:r>
            <a:r>
              <a:rPr lang="lt-LT" sz="1800" baseline="-25000" dirty="0" smtClean="0"/>
              <a:t>0</a:t>
            </a:r>
            <a:r>
              <a:rPr lang="lt-LT" sz="1800" dirty="0" smtClean="0"/>
              <a:t> </a:t>
            </a:r>
            <a:r>
              <a:rPr lang="lt-LT" sz="1800" dirty="0"/>
              <a:t>= 0 </a:t>
            </a:r>
            <a:r>
              <a:rPr lang="lt-LT" sz="1800" baseline="30000" dirty="0"/>
              <a:t>0</a:t>
            </a:r>
            <a:r>
              <a:rPr lang="lt-LT" sz="1800" dirty="0"/>
              <a:t>C</a:t>
            </a:r>
            <a:endParaRPr lang="en-US" sz="1800" dirty="0"/>
          </a:p>
          <a:p>
            <a:pPr marL="109537" indent="0">
              <a:buNone/>
            </a:pPr>
            <a:r>
              <a:rPr lang="lt-LT" sz="1800" dirty="0" smtClean="0"/>
              <a:t>           c</a:t>
            </a:r>
            <a:r>
              <a:rPr lang="lt-LT" sz="1800" baseline="-25000" dirty="0" smtClean="0"/>
              <a:t>1</a:t>
            </a:r>
            <a:r>
              <a:rPr lang="lt-LT" sz="1800" dirty="0" smtClean="0"/>
              <a:t> </a:t>
            </a:r>
            <a:r>
              <a:rPr lang="lt-LT" sz="1800" dirty="0"/>
              <a:t>= 2100 J/(kg </a:t>
            </a:r>
            <a:r>
              <a:rPr lang="en-US" sz="1800" baseline="100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lt-LT" sz="1800" dirty="0" smtClean="0"/>
              <a:t> </a:t>
            </a:r>
            <a:r>
              <a:rPr lang="lt-LT" sz="1800" baseline="30000" dirty="0"/>
              <a:t>0</a:t>
            </a:r>
            <a:r>
              <a:rPr lang="lt-LT" sz="1800" dirty="0"/>
              <a:t>C)</a:t>
            </a:r>
            <a:endParaRPr lang="en-US" sz="1800" dirty="0"/>
          </a:p>
          <a:p>
            <a:pPr marL="109537" indent="0">
              <a:buNone/>
            </a:pPr>
            <a:r>
              <a:rPr lang="lt-LT" sz="1800" dirty="0" smtClean="0"/>
              <a:t>           c</a:t>
            </a:r>
            <a:r>
              <a:rPr lang="lt-LT" sz="1800" baseline="-25000" dirty="0" smtClean="0"/>
              <a:t>v</a:t>
            </a:r>
            <a:r>
              <a:rPr lang="lt-LT" sz="1800" dirty="0" smtClean="0"/>
              <a:t> </a:t>
            </a:r>
            <a:r>
              <a:rPr lang="lt-LT" sz="1800" dirty="0"/>
              <a:t>= 4200 J/(kg </a:t>
            </a:r>
            <a:r>
              <a:rPr lang="en-US" sz="1800" baseline="100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lt-LT" sz="1800" dirty="0" smtClean="0"/>
              <a:t> </a:t>
            </a:r>
            <a:r>
              <a:rPr lang="lt-LT" sz="1800" baseline="30000" dirty="0"/>
              <a:t>0</a:t>
            </a:r>
            <a:r>
              <a:rPr lang="lt-LT" sz="1800" dirty="0"/>
              <a:t>C)</a:t>
            </a:r>
            <a:endParaRPr lang="en-US" sz="1800" dirty="0"/>
          </a:p>
          <a:p>
            <a:pPr marL="109537" indent="0">
              <a:buNone/>
            </a:pPr>
            <a:r>
              <a:rPr lang="lt-LT" sz="1800" dirty="0" smtClean="0"/>
              <a:t>           L </a:t>
            </a:r>
            <a:r>
              <a:rPr lang="lt-LT" sz="1800" dirty="0"/>
              <a:t>= 2,3 </a:t>
            </a:r>
            <a:r>
              <a:rPr lang="en-US" sz="1800" baseline="100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lt-LT" sz="1800" dirty="0" smtClean="0"/>
              <a:t> </a:t>
            </a:r>
            <a:r>
              <a:rPr lang="lt-LT" sz="1800" dirty="0"/>
              <a:t>10</a:t>
            </a:r>
            <a:r>
              <a:rPr lang="lt-LT" sz="1800" baseline="30000" dirty="0"/>
              <a:t>6</a:t>
            </a:r>
            <a:r>
              <a:rPr lang="lt-LT" sz="1800" dirty="0"/>
              <a:t> J/kg </a:t>
            </a:r>
            <a:endParaRPr lang="en-US" sz="1800" dirty="0"/>
          </a:p>
          <a:p>
            <a:pPr marL="109537" indent="0">
              <a:buNone/>
            </a:pPr>
            <a:r>
              <a:rPr lang="lt-LT" sz="1800" dirty="0" smtClean="0"/>
              <a:t>           λ </a:t>
            </a:r>
            <a:r>
              <a:rPr lang="lt-LT" sz="1800" dirty="0"/>
              <a:t>= 3,3 </a:t>
            </a:r>
            <a:r>
              <a:rPr lang="en-US" sz="1800" baseline="100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lt-LT" sz="1800" dirty="0" smtClean="0"/>
              <a:t> 10</a:t>
            </a:r>
            <a:r>
              <a:rPr lang="lt-LT" sz="1800" baseline="30000" dirty="0" smtClean="0"/>
              <a:t>5</a:t>
            </a:r>
            <a:r>
              <a:rPr lang="lt-LT" sz="1800" dirty="0" smtClean="0"/>
              <a:t> </a:t>
            </a:r>
            <a:r>
              <a:rPr lang="lt-LT" sz="1800" dirty="0"/>
              <a:t>J/kg</a:t>
            </a:r>
            <a:endParaRPr lang="en-US" sz="1800" dirty="0"/>
          </a:p>
          <a:p>
            <a:pPr marL="109537" indent="0"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358347"/>
            <a:ext cx="7632700" cy="654908"/>
          </a:xfrm>
        </p:spPr>
        <p:txBody>
          <a:bodyPr>
            <a:noAutofit/>
          </a:bodyPr>
          <a:lstStyle/>
          <a:p>
            <a:pPr algn="ctr"/>
            <a:r>
              <a:rPr lang="lt-LT" altLang="ko-KR" sz="3200" dirty="0" smtClean="0">
                <a:solidFill>
                  <a:srgbClr val="663300"/>
                </a:solidFill>
                <a:latin typeface="Arial" charset="0"/>
              </a:rPr>
              <a:t/>
            </a:r>
            <a:br>
              <a:rPr lang="lt-LT" altLang="ko-KR" sz="3200" dirty="0" smtClean="0">
                <a:solidFill>
                  <a:srgbClr val="663300"/>
                </a:solidFill>
                <a:latin typeface="Arial" charset="0"/>
              </a:rPr>
            </a:br>
            <a:r>
              <a:rPr lang="lt-LT" altLang="ko-KR" sz="3200" dirty="0" smtClean="0">
                <a:solidFill>
                  <a:srgbClr val="663300"/>
                </a:solidFill>
                <a:latin typeface="Arial" charset="0"/>
              </a:rPr>
              <a:t>Uždavinys</a:t>
            </a:r>
            <a:endParaRPr lang="en-US" sz="3200" dirty="0">
              <a:solidFill>
                <a:srgbClr val="6633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322173" y="2520778"/>
            <a:ext cx="24713" cy="2829698"/>
          </a:xfrm>
          <a:prstGeom prst="line">
            <a:avLst/>
          </a:prstGeom>
          <a:ln>
            <a:solidFill>
              <a:srgbClr val="66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54908" y="2520778"/>
            <a:ext cx="3089189" cy="0"/>
          </a:xfrm>
          <a:prstGeom prst="line">
            <a:avLst/>
          </a:prstGeom>
          <a:ln>
            <a:solidFill>
              <a:srgbClr val="66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1" descr="C:\Users\Home\Desktop\untitl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7088" y="3765207"/>
            <a:ext cx="2410054" cy="25490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52061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23317"/>
            <a:ext cx="8229600" cy="5014553"/>
          </a:xfrm>
        </p:spPr>
        <p:txBody>
          <a:bodyPr/>
          <a:lstStyle/>
          <a:p>
            <a:pPr marL="109537" indent="0">
              <a:buNone/>
            </a:pP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Ledui pašildyti nuo t</a:t>
            </a:r>
            <a:r>
              <a:rPr lang="lt-LT" sz="18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 temperatūros iki t</a:t>
            </a:r>
            <a:r>
              <a:rPr lang="lt-LT" sz="18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 temperatūros sunaudojamas šilumos kiekis 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 Q</a:t>
            </a:r>
            <a:r>
              <a:rPr lang="lt-LT" sz="1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1800" baseline="-25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= c</a:t>
            </a:r>
            <a:r>
              <a:rPr lang="en-US" sz="1800" baseline="-25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 (t</a:t>
            </a:r>
            <a:r>
              <a:rPr lang="en-US" sz="1800" baseline="-25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-t</a:t>
            </a:r>
            <a:r>
              <a:rPr lang="en-US" sz="1800" baseline="-25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109537" indent="0">
              <a:buNone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Q</a:t>
            </a:r>
            <a:r>
              <a:rPr lang="en-US" sz="1800" baseline="-25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= 420 J</a:t>
            </a:r>
            <a:endParaRPr lang="lt-LT" sz="18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Ledui 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ištirpinti reikia šilumos kiekio Q</a:t>
            </a:r>
            <a:r>
              <a:rPr lang="lt-LT" sz="1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lt-LT" sz="14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lt-LT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1800" baseline="-25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l-GR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</a:p>
          <a:p>
            <a:pPr marL="109537" indent="0">
              <a:buNone/>
            </a:pP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</a:t>
            </a:r>
            <a:r>
              <a:rPr lang="lt-LT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1800" baseline="-25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2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= 3300 J</a:t>
            </a:r>
            <a:endParaRPr lang="lt-LT" sz="18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Susidariusiam 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vandeniui pašildyti iki virimo temperatūros reikia šilumos kiekio Q</a:t>
            </a:r>
            <a:r>
              <a:rPr lang="lt-LT" sz="18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109537" indent="0">
              <a:buNone/>
            </a:pPr>
            <a:r>
              <a:rPr lang="lt-LT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lt-LT" sz="1800" baseline="-25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= c</a:t>
            </a:r>
            <a:r>
              <a:rPr lang="en-US" sz="1800" baseline="-25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 (t</a:t>
            </a: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-t</a:t>
            </a: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109537" indent="0">
              <a:buNone/>
            </a:pPr>
            <a:r>
              <a:rPr lang="lt-LT" sz="1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lt-LT" sz="1800" baseline="-25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= 4200 J</a:t>
            </a:r>
            <a:endParaRPr lang="lt-LT" sz="11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Verdančiam vandeniui paversti garais reikia šilumos kiekio Q</a:t>
            </a:r>
            <a:r>
              <a:rPr lang="lt-LT" sz="18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109537" indent="0">
              <a:buNone/>
            </a:pPr>
            <a:r>
              <a:rPr lang="lt-LT" sz="1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lt-LT" sz="1800" baseline="-25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lt-LT" sz="1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= Lm,</a:t>
            </a:r>
            <a:endParaRPr lang="en-US" sz="18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lt-LT" sz="1800" baseline="-25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lt-LT" sz="1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= 23000 </a:t>
            </a:r>
            <a:r>
              <a:rPr lang="lt-LT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endParaRPr lang="en-US" sz="18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Visas sunaudotas šilumos kiekis Q: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Q = Q</a:t>
            </a:r>
            <a:r>
              <a:rPr lang="lt-LT" sz="1800" baseline="-25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lt-LT" sz="1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+ Q</a:t>
            </a:r>
            <a:r>
              <a:rPr lang="lt-LT" sz="1800" baseline="-25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lt-LT" sz="1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+ Q</a:t>
            </a:r>
            <a:r>
              <a:rPr lang="lt-LT" sz="1800" baseline="-25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lt-LT" sz="1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+ Q</a:t>
            </a:r>
            <a:r>
              <a:rPr lang="lt-LT" sz="1800" baseline="-25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4,</a:t>
            </a:r>
            <a:endParaRPr lang="en-US" sz="18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Q = 30920 J ≈ 31 </a:t>
            </a:r>
            <a:r>
              <a:rPr lang="lt-LT" sz="1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kJ</a:t>
            </a:r>
            <a:endParaRPr lang="en-US" sz="18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308920"/>
            <a:ext cx="7632700" cy="593123"/>
          </a:xfrm>
        </p:spPr>
        <p:txBody>
          <a:bodyPr>
            <a:noAutofit/>
          </a:bodyPr>
          <a:lstStyle/>
          <a:p>
            <a:pPr algn="ctr"/>
            <a:r>
              <a:rPr lang="lt-LT" altLang="ko-KR" sz="3200" dirty="0">
                <a:solidFill>
                  <a:srgbClr val="663300"/>
                </a:solidFill>
                <a:latin typeface="Arial" charset="0"/>
              </a:rPr>
              <a:t/>
            </a:r>
            <a:br>
              <a:rPr lang="lt-LT" altLang="ko-KR" sz="3200" dirty="0">
                <a:solidFill>
                  <a:srgbClr val="663300"/>
                </a:solidFill>
                <a:latin typeface="Arial" charset="0"/>
              </a:rPr>
            </a:br>
            <a:r>
              <a:rPr lang="lt-LT" altLang="ko-KR" sz="3200" dirty="0" smtClean="0">
                <a:solidFill>
                  <a:srgbClr val="663300"/>
                </a:solidFill>
                <a:latin typeface="Arial" charset="0"/>
              </a:rPr>
              <a:t>Uždavinio sprendimas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59473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altLang="ko-KR" sz="3200" dirty="0" smtClean="0">
                <a:solidFill>
                  <a:srgbClr val="663300"/>
                </a:solidFill>
                <a:latin typeface="Arial" charset="0"/>
              </a:rPr>
              <a:t>Uždavinio grafikas</a:t>
            </a:r>
            <a:endParaRPr lang="en-US" sz="32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739" y="1620807"/>
            <a:ext cx="5961456" cy="3806581"/>
          </a:xfrm>
          <a:prstGeom prst="rect">
            <a:avLst/>
          </a:prstGeom>
          <a:solidFill>
            <a:srgbClr val="000000">
              <a:shade val="95000"/>
            </a:srgbClr>
          </a:solidFill>
          <a:ln w="762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3816500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lvl="0" indent="0">
              <a:buNone/>
            </a:pPr>
            <a:r>
              <a:rPr lang="lt-LT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 Kuris </a:t>
            </a:r>
            <a:r>
              <a:rPr lang="lt-LT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teiginys teisingas?</a:t>
            </a:r>
            <a:endParaRPr lang="en-US" sz="18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09537" lvl="0" indent="0">
              <a:buNone/>
            </a:pPr>
            <a:r>
              <a:rPr lang="lt-LT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Virimas 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– tai skysčio virsmas dujomis skysčio 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paviršiuje.</a:t>
            </a:r>
            <a:endParaRPr lang="lt-LT" sz="1800" dirty="0">
              <a:latin typeface="Times New Roman" pitchFamily="18" charset="0"/>
              <a:cs typeface="Times New Roman" pitchFamily="18" charset="0"/>
            </a:endParaRPr>
          </a:p>
          <a:p>
            <a:pPr marL="109537" lvl="0" indent="0">
              <a:buNone/>
            </a:pPr>
            <a:r>
              <a:rPr lang="lt-LT" sz="18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b.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Virimas 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– tai vandens lašelių susidarymas 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ore.</a:t>
            </a:r>
            <a:endParaRPr lang="lt-LT" sz="1800" dirty="0">
              <a:latin typeface="Times New Roman" pitchFamily="18" charset="0"/>
              <a:cs typeface="Times New Roman" pitchFamily="18" charset="0"/>
            </a:endParaRPr>
          </a:p>
          <a:p>
            <a:pPr marL="109537" lvl="0" indent="0">
              <a:buNone/>
            </a:pPr>
            <a:r>
              <a:rPr lang="lt-LT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c.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Skysčių 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virimo temperatūra priklauso nuo išorinio 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slėgio.</a:t>
            </a:r>
            <a:endParaRPr lang="lt-LT" sz="1800" dirty="0">
              <a:latin typeface="Times New Roman" pitchFamily="18" charset="0"/>
              <a:cs typeface="Times New Roman" pitchFamily="18" charset="0"/>
            </a:endParaRPr>
          </a:p>
          <a:p>
            <a:pPr marL="109537" lvl="0" indent="0">
              <a:buNone/>
            </a:pPr>
            <a:r>
              <a:rPr lang="lt-LT" sz="1800" dirty="0" smtClean="0">
                <a:solidFill>
                  <a:srgbClr val="963200"/>
                </a:solidFill>
                <a:latin typeface="Times New Roman" pitchFamily="18" charset="0"/>
                <a:cs typeface="Times New Roman" pitchFamily="18" charset="0"/>
              </a:rPr>
              <a:t>d.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Verdančio 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skysčio temperatūra didėja. </a:t>
            </a: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9537" lvl="0" indent="0">
              <a:buNone/>
            </a:pP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9537" lvl="0" indent="0">
              <a:buNone/>
            </a:pPr>
            <a:r>
              <a:rPr lang="lt-LT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Nurodykite</a:t>
            </a:r>
            <a:r>
              <a:rPr lang="lt-LT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kuris teiginys teisingas?</a:t>
            </a:r>
            <a:endParaRPr lang="en-US" sz="18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09537" lvl="0" indent="0">
              <a:buNone/>
            </a:pPr>
            <a:r>
              <a:rPr lang="lt-LT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Skysčio 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virimo temperatūra priklauso nuo skysčio 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rūšies.</a:t>
            </a:r>
            <a:endParaRPr lang="lt-LT" sz="1800" dirty="0">
              <a:latin typeface="Times New Roman" pitchFamily="18" charset="0"/>
              <a:cs typeface="Times New Roman" pitchFamily="18" charset="0"/>
            </a:endParaRPr>
          </a:p>
          <a:p>
            <a:pPr marL="109537" lvl="0" indent="0">
              <a:buNone/>
            </a:pPr>
            <a:r>
              <a:rPr lang="lt-LT" sz="1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b.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Skysčio 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virimo temperatūra mažėja didėjant išoriniam 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slėgiui.</a:t>
            </a:r>
            <a:endParaRPr lang="lt-LT" sz="1800" dirty="0">
              <a:latin typeface="Times New Roman" pitchFamily="18" charset="0"/>
              <a:cs typeface="Times New Roman" pitchFamily="18" charset="0"/>
            </a:endParaRPr>
          </a:p>
          <a:p>
            <a:pPr marL="109537" lvl="0" indent="0">
              <a:buNone/>
            </a:pPr>
            <a:r>
              <a:rPr lang="lt-LT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c.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Skysčio 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virimo temperatūra didėja didėjant išoriniam 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slėgiui.</a:t>
            </a:r>
            <a:endParaRPr lang="lt-LT" sz="1800" dirty="0">
              <a:latin typeface="Times New Roman" pitchFamily="18" charset="0"/>
              <a:cs typeface="Times New Roman" pitchFamily="18" charset="0"/>
            </a:endParaRPr>
          </a:p>
          <a:p>
            <a:pPr marL="109537" lvl="0" indent="0">
              <a:buNone/>
            </a:pPr>
            <a:r>
              <a:rPr lang="lt-LT" sz="18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d.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Teisingi 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1 ir 3 teiginiai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32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TESTAS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http://www.kfsa.lt/dokumentai/nuotraukos/2011_BIRZELIS/image_questionnair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7557" y="260596"/>
            <a:ext cx="1624523" cy="15124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1354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199" y="1734699"/>
            <a:ext cx="8279028" cy="4214581"/>
          </a:xfrm>
        </p:spPr>
        <p:txBody>
          <a:bodyPr/>
          <a:lstStyle/>
          <a:p>
            <a:pPr marL="109537" lvl="0" indent="0">
              <a:buNone/>
            </a:pPr>
            <a:r>
              <a:rPr lang="lt-LT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 Nuo </a:t>
            </a:r>
            <a:r>
              <a:rPr lang="lt-LT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ko priklauso skysčio garavimo sparta?</a:t>
            </a:r>
            <a:endParaRPr lang="en-US" sz="18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Skysčio 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garavimo sparta priklauso nuo skysčio masės, skysčio tūrio, jo 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temperatūros.</a:t>
            </a:r>
            <a:endParaRPr lang="lt-LT" sz="1800" dirty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b.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Skysčio 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garavimo sparta priklauso nuo skysčio masės, skysčio paviršiaus ploto,  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      skysčio 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tūrio, skysčio 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slėgio.</a:t>
            </a:r>
            <a:endParaRPr lang="lt-LT" sz="1800" dirty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c.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Skysčio 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garavimo sparta priklauso nuo skysčio rūšies, skysčio paviršiaus 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ploto, jo     temperatūros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, aplinkos 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slėgio</a:t>
            </a:r>
            <a:endParaRPr lang="lt-LT" sz="1800" dirty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d.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Skysčio 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garavimo sparta priklauso nuo skysčio rūšies, jo masės, skysčio paviršiaus 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  ploto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32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TESTAS</a:t>
            </a:r>
            <a:endParaRPr lang="en-US" sz="3200" dirty="0"/>
          </a:p>
        </p:txBody>
      </p:sp>
      <p:pic>
        <p:nvPicPr>
          <p:cNvPr id="4" name="Picture 4" descr="http://www.kfsa.lt/dokumentai/nuotraukos/2011_BIRZELIS/image_questionnair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596" y="260596"/>
            <a:ext cx="1583295" cy="14741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332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lvl="0" indent="0">
              <a:buNone/>
            </a:pPr>
            <a:r>
              <a:rPr lang="lt-LT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en-US" sz="18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Keičiantis</a:t>
            </a: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medžiagos</a:t>
            </a: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agregatinei</a:t>
            </a: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būsenai</a:t>
            </a: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kinta</a:t>
            </a: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109537" indent="0">
              <a:buNone/>
            </a:pPr>
            <a:r>
              <a:rPr lang="lt-LT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Tik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kūno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vidinė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energija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b.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Kūno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vidinė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energija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dalelių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išsidėstymo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tvarka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atstumai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tarp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kūną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sudarančių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dalelių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c.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ik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kūno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temperatūra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d.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Kūno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temperatūra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dalelių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išsidėstymo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tvarka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atstumai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tarp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kūną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sudarančių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dalelių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623887" lvl="0" indent="-514350">
              <a:buAutoNum type="alphaLcPeriod"/>
            </a:pPr>
            <a:endParaRPr lang="lt-LT" sz="1800" dirty="0">
              <a:latin typeface="Times New Roman" pitchFamily="18" charset="0"/>
              <a:cs typeface="Times New Roman" pitchFamily="18" charset="0"/>
            </a:endParaRPr>
          </a:p>
          <a:p>
            <a:pPr marL="109537" lvl="0" indent="0">
              <a:buNone/>
            </a:pPr>
            <a:r>
              <a:rPr lang="lt-LT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en-US" sz="18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Pagal</a:t>
            </a: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kurią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formulę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apskaičiuojamas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šilumos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kiekis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reikalingas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m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masės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18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09537" lvl="0" indent="0">
              <a:buNone/>
            </a:pPr>
            <a:r>
              <a:rPr lang="en-US" sz="18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ledui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lt-LT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kurio</a:t>
            </a: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temperatūra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0 ºC,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paversti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100 ºC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temperatūros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garais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109537" indent="0">
              <a:buNone/>
            </a:pPr>
            <a:r>
              <a:rPr lang="lt-LT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= c m( t2 – t1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);</a:t>
            </a: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b.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mλ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+ c m( t2 – t1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);</a:t>
            </a: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c.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mλ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Lm;</a:t>
            </a: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d.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Teisingos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formulės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nėra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623887" lvl="0" indent="-514350">
              <a:buAutoNum type="alphaLcPeriod"/>
            </a:pP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623887" lvl="0" indent="-514350">
              <a:buAutoNum type="alphaLcPeriod"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32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TESTAS</a:t>
            </a:r>
            <a:endParaRPr lang="en-US" sz="3200" dirty="0"/>
          </a:p>
        </p:txBody>
      </p:sp>
      <p:pic>
        <p:nvPicPr>
          <p:cNvPr id="4" name="Picture 4" descr="http://www.kfsa.lt/dokumentai/nuotraukos/2011_BIRZELIS/image_questionnair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88195" y="231313"/>
            <a:ext cx="1509779" cy="14056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8975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lvl="0" indent="0">
              <a:buNone/>
            </a:pPr>
            <a:r>
              <a:rPr lang="lt-LT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en-US" sz="18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Nuo</a:t>
            </a: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ko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priklauso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medžiagos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savitoji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lydymosi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šiluma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109537" indent="0">
              <a:buNone/>
            </a:pPr>
            <a:r>
              <a:rPr lang="lt-LT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Medžiagos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savitoji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lydymosi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šiluma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priklauso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nuo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atmosferos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slėgio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medžiagos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rūšies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b.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Medžiagos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savitoji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lydymosi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šiluma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priklauso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nuo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lydimosi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temperatūros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atmosferos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slėgio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c.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Medžiagos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savitoji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lydymosi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šiluma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priklauso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tik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nuo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medžiagos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rūšies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d.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Medžiagos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savitoji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lydymosi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šiluma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priklauso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tik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nuo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lydymosi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temperatūros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109537" lvl="0" indent="0">
              <a:buNone/>
            </a:pP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9537" lvl="0" indent="0">
              <a:buNone/>
            </a:pPr>
            <a:r>
              <a:rPr lang="lt-LT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en-US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Kuris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iš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šių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teiginių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neteisingas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109537" indent="0">
              <a:buNone/>
            </a:pPr>
            <a:r>
              <a:rPr lang="lt-LT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Kai 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medžiaga lydosi ir kietėja, kinta jos 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tūris.</a:t>
            </a:r>
            <a:endParaRPr lang="lt-LT" sz="1800" dirty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b.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Medžiagos 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lydimosi temperatūra nuolat 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didėja.</a:t>
            </a:r>
            <a:endParaRPr lang="lt-LT" sz="1800" dirty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c.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Kūnui 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pereinant iš skystos medžiagos būsenos į kietą, vidinė energija 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didėja.</a:t>
            </a:r>
            <a:endParaRPr lang="lt-LT" sz="1800" dirty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d.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Skysčio 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virsmas garais vadinamas kondensacija.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32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TESTAS</a:t>
            </a:r>
            <a:endParaRPr lang="en-US" sz="3200" dirty="0"/>
          </a:p>
        </p:txBody>
      </p:sp>
      <p:pic>
        <p:nvPicPr>
          <p:cNvPr id="4" name="Picture 4" descr="http://www.kfsa.lt/dokumentai/nuotraukos/2011_BIRZELIS/image_questionnair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3481" y="260597"/>
            <a:ext cx="1521511" cy="14165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6210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lvl="0" indent="0">
              <a:buNone/>
            </a:pPr>
            <a:r>
              <a:rPr lang="lt-LT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8. Lydant </a:t>
            </a:r>
            <a:r>
              <a:rPr lang="lt-LT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lydimosi temperatūros ledą reikia:</a:t>
            </a:r>
            <a:endParaRPr lang="en-US" sz="18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Sumažinti 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ledo 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temperatūrą.</a:t>
            </a:r>
            <a:endParaRPr lang="lt-LT" sz="1800" dirty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b.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Suteikti 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ledui šilumos 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kiekį.</a:t>
            </a:r>
            <a:endParaRPr lang="lt-LT" sz="1800" dirty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c.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Padidinti 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ledo 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temperatūrą.</a:t>
            </a:r>
            <a:endParaRPr lang="lt-LT" sz="1800" dirty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d.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Nėra 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teisingo atsakymo.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9537" lvl="0" indent="0">
              <a:buNone/>
            </a:pPr>
            <a:r>
              <a:rPr lang="lt-LT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9. Kuris </a:t>
            </a:r>
            <a:r>
              <a:rPr lang="lt-LT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teiginys teisingas?</a:t>
            </a:r>
            <a:endParaRPr lang="en-US" sz="18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09537" lvl="0" indent="0">
              <a:buNone/>
            </a:pPr>
            <a:r>
              <a:rPr lang="lt-LT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Verdančio 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skysčio temperatūra 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didėja.</a:t>
            </a:r>
            <a:endParaRPr lang="lt-LT" sz="1800" dirty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b.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Savitoji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lydimosi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šiluma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lygi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savitajai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garavimo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šilumai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c.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Garavimu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vadinamas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skysčio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virsmas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garais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skysčio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viduje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d.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Virimas 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yra skysčio virsmas garais skysčio viduje.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32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TESTAS</a:t>
            </a:r>
            <a:endParaRPr lang="en-US" sz="3200" dirty="0"/>
          </a:p>
        </p:txBody>
      </p:sp>
      <p:pic>
        <p:nvPicPr>
          <p:cNvPr id="4" name="Picture 4" descr="http://www.kfsa.lt/dokumentai/nuotraukos/2011_BIRZELIS/image_questionnair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36640" y="238493"/>
            <a:ext cx="1535570" cy="14296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3357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lvl="0" indent="0">
              <a:buNone/>
            </a:pPr>
            <a:r>
              <a:rPr lang="lt-LT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10. Savitoli </a:t>
            </a:r>
            <a:r>
              <a:rPr lang="lt-LT" sz="1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garavimo šiluma matuojama:</a:t>
            </a:r>
            <a:endParaRPr lang="en-US" sz="18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Džiauliais.</a:t>
            </a:r>
            <a:endParaRPr lang="lt-LT" sz="1800" dirty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b.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Džiauliais 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kilogramui Celsijaus laipsniui </a:t>
            </a:r>
          </a:p>
          <a:p>
            <a:pPr marL="109537" indent="0">
              <a:buNone/>
            </a:pPr>
            <a:r>
              <a:rPr lang="lt-LT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c.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Džiauliais kilogramui.</a:t>
            </a:r>
            <a:endParaRPr lang="lt-LT" sz="1800" dirty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r>
              <a:rPr lang="lt-LT" sz="18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d.</a:t>
            </a: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Teisingo </a:t>
            </a: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>atsakymo nėra. 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32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TESTAS</a:t>
            </a:r>
            <a:endParaRPr lang="en-US" sz="3200" dirty="0"/>
          </a:p>
        </p:txBody>
      </p:sp>
      <p:pic>
        <p:nvPicPr>
          <p:cNvPr id="4" name="Picture 4" descr="http://www.kfsa.lt/dokumentai/nuotraukos/2011_BIRZELIS/image_questionnair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260597"/>
            <a:ext cx="1669792" cy="1554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97933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9382383"/>
              </p:ext>
            </p:extLst>
          </p:nvPr>
        </p:nvGraphicFramePr>
        <p:xfrm>
          <a:off x="630196" y="1779374"/>
          <a:ext cx="7599404" cy="12237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03188"/>
                <a:gridCol w="741405"/>
                <a:gridCol w="741406"/>
                <a:gridCol w="753762"/>
                <a:gridCol w="741405"/>
                <a:gridCol w="766119"/>
                <a:gridCol w="741405"/>
                <a:gridCol w="778476"/>
                <a:gridCol w="729049"/>
                <a:gridCol w="803189"/>
              </a:tblGrid>
              <a:tr h="605481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1829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92D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lang="en-US" sz="2400" dirty="0">
                        <a:solidFill>
                          <a:srgbClr val="92D05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endParaRPr lang="en-US" sz="2400" dirty="0">
                        <a:solidFill>
                          <a:srgbClr val="6633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92D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lang="en-US" sz="2400" dirty="0">
                        <a:solidFill>
                          <a:srgbClr val="92D05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lang="en-US" sz="2400" dirty="0"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lang="en-US" sz="2400" dirty="0"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en-US" sz="24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en-US" sz="24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lang="en-US" sz="2400" dirty="0"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endParaRPr lang="en-US" sz="2400" dirty="0">
                        <a:solidFill>
                          <a:srgbClr val="6633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92D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lang="en-US" sz="2400" dirty="0">
                        <a:solidFill>
                          <a:srgbClr val="92D05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32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ATSAKYMAI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3550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179388" y="298836"/>
            <a:ext cx="7632700" cy="693737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lt-LT" sz="3200" dirty="0" smtClean="0">
                <a:solidFill>
                  <a:srgbClr val="663300"/>
                </a:solidFill>
                <a:latin typeface="Arial" pitchFamily="34" charset="0"/>
              </a:rPr>
              <a:t>Šaltiniai</a:t>
            </a:r>
            <a:endParaRPr lang="en-US" sz="3200" dirty="0" smtClean="0">
              <a:solidFill>
                <a:srgbClr val="663300"/>
              </a:solidFill>
              <a:latin typeface="Arial" pitchFamily="34" charset="0"/>
            </a:endParaRPr>
          </a:p>
        </p:txBody>
      </p:sp>
      <p:sp>
        <p:nvSpPr>
          <p:cNvPr id="24579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992573"/>
            <a:ext cx="8229600" cy="5014527"/>
          </a:xfrm>
        </p:spPr>
        <p:txBody>
          <a:bodyPr/>
          <a:lstStyle/>
          <a:p>
            <a:pPr marL="107950" indent="0">
              <a:buFont typeface="Wingdings" pitchFamily="2" charset="2"/>
              <a:buNone/>
            </a:pPr>
            <a:r>
              <a:rPr lang="en-US" sz="105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http://www.ifizika.info/print;ODN8MTk6MzU6MjM</a:t>
            </a:r>
            <a:endParaRPr lang="lt-LT" sz="1050" dirty="0" smtClean="0">
              <a:latin typeface="Times New Roman" pitchFamily="18" charset="0"/>
              <a:cs typeface="Times New Roman" pitchFamily="18" charset="0"/>
            </a:endParaRPr>
          </a:p>
          <a:p>
            <a:pPr marL="107950" indent="0">
              <a:buFont typeface="Wingdings" pitchFamily="2" charset="2"/>
              <a:buNone/>
            </a:pPr>
            <a:r>
              <a:rPr lang="lt-LT" sz="1050" dirty="0" smtClean="0">
                <a:latin typeface="Times New Roman" pitchFamily="18" charset="0"/>
                <a:cs typeface="Times New Roman" pitchFamily="18" charset="0"/>
              </a:rPr>
              <a:t>Valentinavičius V. 9 klasės fizikos vadovėlis</a:t>
            </a:r>
            <a:r>
              <a:rPr lang="en-US" sz="1050" dirty="0" smtClean="0">
                <a:latin typeface="Times New Roman" pitchFamily="18" charset="0"/>
                <a:cs typeface="Times New Roman" pitchFamily="18" charset="0"/>
              </a:rPr>
              <a:t>. K.:</a:t>
            </a:r>
            <a:r>
              <a:rPr lang="lt-LT" sz="1050" dirty="0" smtClean="0">
                <a:latin typeface="Times New Roman" pitchFamily="18" charset="0"/>
                <a:cs typeface="Times New Roman" pitchFamily="18" charset="0"/>
              </a:rPr>
              <a:t>Šviesa, 2005.</a:t>
            </a:r>
          </a:p>
          <a:p>
            <a:pPr marL="107950" indent="0">
              <a:buNone/>
            </a:pPr>
            <a:r>
              <a:rPr lang="lt-LT" sz="1050" dirty="0" smtClean="0">
                <a:latin typeface="Times New Roman" pitchFamily="18" charset="0"/>
                <a:cs typeface="Times New Roman" pitchFamily="18" charset="0"/>
              </a:rPr>
              <a:t>Sirtautas P. Kokybinės fizikos užduotys IX klasei. </a:t>
            </a:r>
            <a:r>
              <a:rPr lang="en-US" sz="1050" dirty="0" smtClean="0">
                <a:latin typeface="Times New Roman" pitchFamily="18" charset="0"/>
                <a:cs typeface="Times New Roman" pitchFamily="18" charset="0"/>
              </a:rPr>
              <a:t>K.:</a:t>
            </a:r>
            <a:r>
              <a:rPr lang="lt-LT" sz="1050" dirty="0" smtClean="0">
                <a:latin typeface="Times New Roman" pitchFamily="18" charset="0"/>
                <a:cs typeface="Times New Roman" pitchFamily="18" charset="0"/>
              </a:rPr>
              <a:t>Šviesa, 2003. </a:t>
            </a:r>
          </a:p>
          <a:p>
            <a:pPr marL="107950" indent="0">
              <a:buFont typeface="Wingdings" pitchFamily="2" charset="2"/>
              <a:buNone/>
            </a:pPr>
            <a:r>
              <a:rPr lang="lt-LT" sz="1050" dirty="0" smtClean="0">
                <a:latin typeface="Times New Roman" pitchFamily="18" charset="0"/>
                <a:cs typeface="Times New Roman" pitchFamily="18" charset="0"/>
              </a:rPr>
              <a:t>Autoriniai Antano Katilausko filmukai</a:t>
            </a:r>
          </a:p>
          <a:p>
            <a:pPr marL="107950" indent="0">
              <a:buFont typeface="Wingdings" pitchFamily="2" charset="2"/>
              <a:buNone/>
            </a:pPr>
            <a:r>
              <a:rPr lang="lt-LT" sz="105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http://lt.wikipedia.org/wiki/Virimas</a:t>
            </a:r>
            <a:endParaRPr lang="lt-LT" sz="1050" dirty="0" smtClean="0">
              <a:latin typeface="Times New Roman" pitchFamily="18" charset="0"/>
              <a:cs typeface="Times New Roman" pitchFamily="18" charset="0"/>
            </a:endParaRPr>
          </a:p>
          <a:p>
            <a:pPr marL="107950" indent="0">
              <a:buFont typeface="Wingdings" pitchFamily="2" charset="2"/>
              <a:buNone/>
            </a:pPr>
            <a:r>
              <a:rPr lang="lt-LT" sz="105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http://mkp.emokykla.lt/imo/lt/mo/349/</a:t>
            </a:r>
            <a:endParaRPr lang="lt-LT" sz="1050" dirty="0" smtClean="0">
              <a:latin typeface="Times New Roman" pitchFamily="18" charset="0"/>
              <a:cs typeface="Times New Roman" pitchFamily="18" charset="0"/>
            </a:endParaRPr>
          </a:p>
          <a:p>
            <a:pPr marL="107950" indent="0">
              <a:buFont typeface="Wingdings" pitchFamily="2" charset="2"/>
              <a:buNone/>
            </a:pPr>
            <a:r>
              <a:rPr lang="lt-LT" sz="1050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http://lt.wikipedia.org/wiki/Kondensacija</a:t>
            </a:r>
            <a:endParaRPr lang="lt-LT" sz="1050" dirty="0" smtClean="0">
              <a:latin typeface="Times New Roman" pitchFamily="18" charset="0"/>
              <a:cs typeface="Times New Roman" pitchFamily="18" charset="0"/>
            </a:endParaRPr>
          </a:p>
          <a:p>
            <a:pPr marL="107950" indent="0">
              <a:buNone/>
            </a:pPr>
            <a:r>
              <a:rPr lang="lt-LT" sz="1050" dirty="0" smtClean="0">
                <a:latin typeface="Times New Roman" pitchFamily="18" charset="0"/>
                <a:cs typeface="Times New Roman" pitchFamily="18" charset="0"/>
                <a:hlinkClick r:id="rId6"/>
              </a:rPr>
              <a:t>http://lt.wikipedia.org/wiki/Kiet%C4%97jimas</a:t>
            </a:r>
            <a:endParaRPr lang="lt-LT" sz="1050" dirty="0" smtClean="0">
              <a:latin typeface="Times New Roman" pitchFamily="18" charset="0"/>
              <a:cs typeface="Times New Roman" pitchFamily="18" charset="0"/>
            </a:endParaRPr>
          </a:p>
          <a:p>
            <a:pPr marL="107950" indent="0">
              <a:buNone/>
            </a:pPr>
            <a:r>
              <a:rPr lang="lt-LT" sz="1050" dirty="0" smtClean="0">
                <a:latin typeface="Times New Roman" pitchFamily="18" charset="0"/>
                <a:cs typeface="Times New Roman" pitchFamily="18" charset="0"/>
                <a:hlinkClick r:id="rId7"/>
              </a:rPr>
              <a:t>http://lt.wikipedia.org/wiki/Agregatin%C4%97_b%C5%ABsena</a:t>
            </a:r>
            <a:endParaRPr lang="lt-LT" sz="1050" dirty="0" smtClean="0">
              <a:latin typeface="Times New Roman" pitchFamily="18" charset="0"/>
              <a:cs typeface="Times New Roman" pitchFamily="18" charset="0"/>
            </a:endParaRPr>
          </a:p>
          <a:p>
            <a:pPr marL="107950" indent="0">
              <a:buNone/>
            </a:pPr>
            <a:r>
              <a:rPr lang="lt-LT" sz="1050" dirty="0" smtClean="0">
                <a:latin typeface="Times New Roman" pitchFamily="18" charset="0"/>
                <a:cs typeface="Times New Roman" pitchFamily="18" charset="0"/>
                <a:hlinkClick r:id="rId8"/>
              </a:rPr>
              <a:t>http://www.mokslai.lt/referatai/referatas/1552.html</a:t>
            </a:r>
            <a:endParaRPr lang="lt-LT" sz="1050" dirty="0" smtClean="0">
              <a:latin typeface="Times New Roman" pitchFamily="18" charset="0"/>
              <a:cs typeface="Times New Roman" pitchFamily="18" charset="0"/>
            </a:endParaRPr>
          </a:p>
          <a:p>
            <a:pPr marL="107950" indent="0">
              <a:buNone/>
            </a:pPr>
            <a:r>
              <a:rPr lang="en-US" sz="1050" u="sng" dirty="0">
                <a:latin typeface="Times New Roman" pitchFamily="18" charset="0"/>
                <a:cs typeface="Times New Roman" pitchFamily="18" charset="0"/>
                <a:hlinkClick r:id="rId9"/>
              </a:rPr>
              <a:t>http://www.google.lt/</a:t>
            </a:r>
            <a:r>
              <a:rPr lang="en-US" sz="1050" u="sng" dirty="0" err="1">
                <a:latin typeface="Times New Roman" pitchFamily="18" charset="0"/>
                <a:cs typeface="Times New Roman" pitchFamily="18" charset="0"/>
                <a:hlinkClick r:id="rId9"/>
              </a:rPr>
              <a:t>search?hl</a:t>
            </a:r>
            <a:r>
              <a:rPr lang="en-US" sz="1050" u="sng" dirty="0">
                <a:latin typeface="Times New Roman" pitchFamily="18" charset="0"/>
                <a:cs typeface="Times New Roman" pitchFamily="18" charset="0"/>
                <a:hlinkClick r:id="rId9"/>
              </a:rPr>
              <a:t>=</a:t>
            </a:r>
            <a:r>
              <a:rPr lang="en-US" sz="1050" u="sng" dirty="0" err="1">
                <a:latin typeface="Times New Roman" pitchFamily="18" charset="0"/>
                <a:cs typeface="Times New Roman" pitchFamily="18" charset="0"/>
                <a:hlinkClick r:id="rId9"/>
              </a:rPr>
              <a:t>lt&amp;site</a:t>
            </a:r>
            <a:r>
              <a:rPr lang="en-US" sz="1050" u="sng" dirty="0">
                <a:latin typeface="Times New Roman" pitchFamily="18" charset="0"/>
                <a:cs typeface="Times New Roman" pitchFamily="18" charset="0"/>
                <a:hlinkClick r:id="rId9"/>
              </a:rPr>
              <a:t>=</a:t>
            </a:r>
            <a:r>
              <a:rPr lang="en-US" sz="1050" u="sng" dirty="0" err="1">
                <a:latin typeface="Times New Roman" pitchFamily="18" charset="0"/>
                <a:cs typeface="Times New Roman" pitchFamily="18" charset="0"/>
                <a:hlinkClick r:id="rId9"/>
              </a:rPr>
              <a:t>imghp&amp;tbm</a:t>
            </a:r>
            <a:r>
              <a:rPr lang="en-US" sz="1050" u="sng" dirty="0">
                <a:latin typeface="Times New Roman" pitchFamily="18" charset="0"/>
                <a:cs typeface="Times New Roman" pitchFamily="18" charset="0"/>
                <a:hlinkClick r:id="rId9"/>
              </a:rPr>
              <a:t>=</a:t>
            </a:r>
            <a:r>
              <a:rPr lang="en-US" sz="1050" u="sng" dirty="0" err="1">
                <a:latin typeface="Times New Roman" pitchFamily="18" charset="0"/>
                <a:cs typeface="Times New Roman" pitchFamily="18" charset="0"/>
                <a:hlinkClick r:id="rId9"/>
              </a:rPr>
              <a:t>isch&amp;source</a:t>
            </a:r>
            <a:r>
              <a:rPr lang="en-US" sz="1050" u="sng" dirty="0">
                <a:latin typeface="Times New Roman" pitchFamily="18" charset="0"/>
                <a:cs typeface="Times New Roman" pitchFamily="18" charset="0"/>
                <a:hlinkClick r:id="rId9"/>
              </a:rPr>
              <a:t>=</a:t>
            </a:r>
            <a:r>
              <a:rPr lang="en-US" sz="1050" u="sng" dirty="0" err="1">
                <a:latin typeface="Times New Roman" pitchFamily="18" charset="0"/>
                <a:cs typeface="Times New Roman" pitchFamily="18" charset="0"/>
                <a:hlinkClick r:id="rId9"/>
              </a:rPr>
              <a:t>hp&amp;biw</a:t>
            </a:r>
            <a:r>
              <a:rPr lang="en-US" sz="1050" u="sng" dirty="0">
                <a:latin typeface="Times New Roman" pitchFamily="18" charset="0"/>
                <a:cs typeface="Times New Roman" pitchFamily="18" charset="0"/>
                <a:hlinkClick r:id="rId9"/>
              </a:rPr>
              <a:t>=1366&amp;bih=656&amp;q=</a:t>
            </a:r>
            <a:r>
              <a:rPr lang="en-US" sz="1050" u="sng" dirty="0" err="1">
                <a:latin typeface="Times New Roman" pitchFamily="18" charset="0"/>
                <a:cs typeface="Times New Roman" pitchFamily="18" charset="0"/>
                <a:hlinkClick r:id="rId9"/>
              </a:rPr>
              <a:t>zmogus&amp;oq</a:t>
            </a:r>
            <a:r>
              <a:rPr lang="en-US" sz="1050" u="sng" dirty="0">
                <a:latin typeface="Times New Roman" pitchFamily="18" charset="0"/>
                <a:cs typeface="Times New Roman" pitchFamily="18" charset="0"/>
                <a:hlinkClick r:id="rId9"/>
              </a:rPr>
              <a:t>=</a:t>
            </a:r>
            <a:r>
              <a:rPr lang="en-US" sz="1050" u="sng" dirty="0" err="1">
                <a:latin typeface="Times New Roman" pitchFamily="18" charset="0"/>
                <a:cs typeface="Times New Roman" pitchFamily="18" charset="0"/>
                <a:hlinkClick r:id="rId9"/>
              </a:rPr>
              <a:t>zmogus&amp;gs_l</a:t>
            </a:r>
            <a:r>
              <a:rPr lang="en-US" sz="1050" u="sng" dirty="0">
                <a:latin typeface="Times New Roman" pitchFamily="18" charset="0"/>
                <a:cs typeface="Times New Roman" pitchFamily="18" charset="0"/>
                <a:hlinkClick r:id="rId9"/>
              </a:rPr>
              <a:t>=img.3..0l10.2215.4432.0.8122.6.5.0.1.1.0.126.413.4j1.5.0...0.0...1ac.1.6.img.UFglu6_R5hw#hl=</a:t>
            </a:r>
            <a:r>
              <a:rPr lang="en-US" sz="1050" u="sng" dirty="0" err="1">
                <a:latin typeface="Times New Roman" pitchFamily="18" charset="0"/>
                <a:cs typeface="Times New Roman" pitchFamily="18" charset="0"/>
                <a:hlinkClick r:id="rId9"/>
              </a:rPr>
              <a:t>lt&amp;site</a:t>
            </a:r>
            <a:r>
              <a:rPr lang="en-US" sz="1050" u="sng" dirty="0">
                <a:latin typeface="Times New Roman" pitchFamily="18" charset="0"/>
                <a:cs typeface="Times New Roman" pitchFamily="18" charset="0"/>
                <a:hlinkClick r:id="rId9"/>
              </a:rPr>
              <a:t>=</a:t>
            </a:r>
            <a:r>
              <a:rPr lang="en-US" sz="1050" u="sng" dirty="0" err="1">
                <a:latin typeface="Times New Roman" pitchFamily="18" charset="0"/>
                <a:cs typeface="Times New Roman" pitchFamily="18" charset="0"/>
                <a:hlinkClick r:id="rId9"/>
              </a:rPr>
              <a:t>imghp&amp;tbm</a:t>
            </a:r>
            <a:r>
              <a:rPr lang="en-US" sz="1050" u="sng" dirty="0">
                <a:latin typeface="Times New Roman" pitchFamily="18" charset="0"/>
                <a:cs typeface="Times New Roman" pitchFamily="18" charset="0"/>
                <a:hlinkClick r:id="rId9"/>
              </a:rPr>
              <a:t>=</a:t>
            </a:r>
            <a:r>
              <a:rPr lang="en-US" sz="1050" u="sng" dirty="0" err="1">
                <a:latin typeface="Times New Roman" pitchFamily="18" charset="0"/>
                <a:cs typeface="Times New Roman" pitchFamily="18" charset="0"/>
                <a:hlinkClick r:id="rId9"/>
              </a:rPr>
              <a:t>isch&amp;sa</a:t>
            </a:r>
            <a:r>
              <a:rPr lang="en-US" sz="1050" u="sng" dirty="0">
                <a:latin typeface="Times New Roman" pitchFamily="18" charset="0"/>
                <a:cs typeface="Times New Roman" pitchFamily="18" charset="0"/>
                <a:hlinkClick r:id="rId9"/>
              </a:rPr>
              <a:t>=1&amp;q=</a:t>
            </a:r>
            <a:r>
              <a:rPr lang="en-US" sz="1050" u="sng" dirty="0" err="1">
                <a:latin typeface="Times New Roman" pitchFamily="18" charset="0"/>
                <a:cs typeface="Times New Roman" pitchFamily="18" charset="0"/>
                <a:hlinkClick r:id="rId9"/>
              </a:rPr>
              <a:t>garavimas+ir+kondensacija&amp;oq</a:t>
            </a:r>
            <a:r>
              <a:rPr lang="en-US" sz="1050" u="sng" dirty="0">
                <a:latin typeface="Times New Roman" pitchFamily="18" charset="0"/>
                <a:cs typeface="Times New Roman" pitchFamily="18" charset="0"/>
                <a:hlinkClick r:id="rId9"/>
              </a:rPr>
              <a:t>=</a:t>
            </a:r>
            <a:r>
              <a:rPr lang="en-US" sz="1050" u="sng" dirty="0" err="1">
                <a:latin typeface="Times New Roman" pitchFamily="18" charset="0"/>
                <a:cs typeface="Times New Roman" pitchFamily="18" charset="0"/>
                <a:hlinkClick r:id="rId9"/>
              </a:rPr>
              <a:t>garavimas&amp;gs_l</a:t>
            </a:r>
            <a:r>
              <a:rPr lang="en-US" sz="1050" u="sng" dirty="0">
                <a:latin typeface="Times New Roman" pitchFamily="18" charset="0"/>
                <a:cs typeface="Times New Roman" pitchFamily="18" charset="0"/>
                <a:hlinkClick r:id="rId9"/>
              </a:rPr>
              <a:t>=img.1.1.0j0i24l4.728923.736971.7.739247.18.17.0.1.1.0.219.2069.1j15j1.17.0...0.0...1c.1.6.img.TphWVEHLHTg&amp;bav=on.2,or.r_qf.&amp;fp=1fd70a2beae50fe2&amp;biw=1366&amp;bih=656&amp;imgrc=Gj0XHHYe71mVZM%3A%3BpVvoXvlj47hW3M%3Bhttp%253A%252F%252Fwww.nasa.gov%252Fimages%252Fcontent%252F115722main_k_evaporation.gif%3Bhttp%253A%252F%252Fmontscience.wordpress.com%252F%3B250%3B247</a:t>
            </a:r>
            <a:endParaRPr lang="en-US" sz="1050" dirty="0">
              <a:latin typeface="Times New Roman" pitchFamily="18" charset="0"/>
              <a:cs typeface="Times New Roman" pitchFamily="18" charset="0"/>
            </a:endParaRPr>
          </a:p>
          <a:p>
            <a:pPr marL="107950" indent="0">
              <a:buNone/>
            </a:pPr>
            <a:r>
              <a:rPr lang="en-US" sz="1050" u="sng" dirty="0">
                <a:hlinkClick r:id="rId9"/>
              </a:rPr>
              <a:t>http://www.google.lt/</a:t>
            </a:r>
            <a:r>
              <a:rPr lang="en-US" sz="1050" u="sng" dirty="0" err="1">
                <a:hlinkClick r:id="rId9"/>
              </a:rPr>
              <a:t>search?hl</a:t>
            </a:r>
            <a:r>
              <a:rPr lang="en-US" sz="1050" u="sng" dirty="0">
                <a:hlinkClick r:id="rId9"/>
              </a:rPr>
              <a:t>=</a:t>
            </a:r>
            <a:r>
              <a:rPr lang="en-US" sz="1050" u="sng" dirty="0" err="1">
                <a:hlinkClick r:id="rId9"/>
              </a:rPr>
              <a:t>lt&amp;site</a:t>
            </a:r>
            <a:r>
              <a:rPr lang="en-US" sz="1050" u="sng" dirty="0">
                <a:hlinkClick r:id="rId9"/>
              </a:rPr>
              <a:t>=</a:t>
            </a:r>
            <a:r>
              <a:rPr lang="en-US" sz="1050" u="sng" dirty="0" err="1">
                <a:hlinkClick r:id="rId9"/>
              </a:rPr>
              <a:t>imghp&amp;tbm</a:t>
            </a:r>
            <a:r>
              <a:rPr lang="en-US" sz="1050" u="sng" dirty="0">
                <a:hlinkClick r:id="rId9"/>
              </a:rPr>
              <a:t>=</a:t>
            </a:r>
            <a:r>
              <a:rPr lang="en-US" sz="1050" u="sng" dirty="0" err="1">
                <a:hlinkClick r:id="rId9"/>
              </a:rPr>
              <a:t>isch&amp;source</a:t>
            </a:r>
            <a:r>
              <a:rPr lang="en-US" sz="1050" u="sng" dirty="0">
                <a:hlinkClick r:id="rId9"/>
              </a:rPr>
              <a:t>=</a:t>
            </a:r>
            <a:r>
              <a:rPr lang="en-US" sz="1050" u="sng" dirty="0" err="1">
                <a:hlinkClick r:id="rId9"/>
              </a:rPr>
              <a:t>hp&amp;biw</a:t>
            </a:r>
            <a:r>
              <a:rPr lang="en-US" sz="1050" u="sng" dirty="0">
                <a:hlinkClick r:id="rId9"/>
              </a:rPr>
              <a:t>=1366&amp;bih=656&amp;q=</a:t>
            </a:r>
            <a:r>
              <a:rPr lang="en-US" sz="1050" u="sng" dirty="0" err="1">
                <a:hlinkClick r:id="rId9"/>
              </a:rPr>
              <a:t>zmogus&amp;oq</a:t>
            </a:r>
            <a:r>
              <a:rPr lang="en-US" sz="1050" u="sng" dirty="0">
                <a:hlinkClick r:id="rId9"/>
              </a:rPr>
              <a:t>=</a:t>
            </a:r>
            <a:r>
              <a:rPr lang="en-US" sz="1050" u="sng" dirty="0" err="1">
                <a:hlinkClick r:id="rId9"/>
              </a:rPr>
              <a:t>zmogus&amp;gs_l</a:t>
            </a:r>
            <a:r>
              <a:rPr lang="en-US" sz="1050" u="sng" dirty="0">
                <a:hlinkClick r:id="rId9"/>
              </a:rPr>
              <a:t>=img.3..0l10.2215.4432.0.8122.6.5.0.1.1.0.126.413.4j1.5.0...0.0...1ac.1.6.img.UFglu6_R5hw#hl=</a:t>
            </a:r>
            <a:r>
              <a:rPr lang="en-US" sz="1050" u="sng" dirty="0" err="1">
                <a:hlinkClick r:id="rId9"/>
              </a:rPr>
              <a:t>lt&amp;site</a:t>
            </a:r>
            <a:r>
              <a:rPr lang="en-US" sz="1050" u="sng" dirty="0">
                <a:hlinkClick r:id="rId9"/>
              </a:rPr>
              <a:t>=</a:t>
            </a:r>
            <a:r>
              <a:rPr lang="en-US" sz="1050" u="sng" dirty="0" err="1">
                <a:hlinkClick r:id="rId9"/>
              </a:rPr>
              <a:t>imghp&amp;tbm</a:t>
            </a:r>
            <a:r>
              <a:rPr lang="en-US" sz="1050" u="sng" dirty="0">
                <a:hlinkClick r:id="rId9"/>
              </a:rPr>
              <a:t>=</a:t>
            </a:r>
            <a:r>
              <a:rPr lang="en-US" sz="1050" u="sng" dirty="0" err="1">
                <a:hlinkClick r:id="rId9"/>
              </a:rPr>
              <a:t>isch&amp;sa</a:t>
            </a:r>
            <a:r>
              <a:rPr lang="en-US" sz="1050" u="sng" dirty="0">
                <a:hlinkClick r:id="rId9"/>
              </a:rPr>
              <a:t>=1&amp;q=</a:t>
            </a:r>
            <a:r>
              <a:rPr lang="en-US" sz="1050" u="sng" dirty="0" err="1">
                <a:hlinkClick r:id="rId9"/>
              </a:rPr>
              <a:t>kietejimas&amp;oq</a:t>
            </a:r>
            <a:r>
              <a:rPr lang="en-US" sz="1050" u="sng" dirty="0">
                <a:hlinkClick r:id="rId9"/>
              </a:rPr>
              <a:t>=</a:t>
            </a:r>
            <a:r>
              <a:rPr lang="en-US" sz="1050" u="sng" dirty="0" err="1">
                <a:hlinkClick r:id="rId9"/>
              </a:rPr>
              <a:t>kietejimas&amp;gs_l</a:t>
            </a:r>
            <a:r>
              <a:rPr lang="en-US" sz="1050" u="sng" dirty="0">
                <a:hlinkClick r:id="rId9"/>
              </a:rPr>
              <a:t>=img.3..0i24.1101.11338.5.12510.30.20.0.2.2.4.105.1456.19j1.20.0...0.0...1c.1.6.img.qNaLA8CjjFI&amp;bav=on.2,or.r_qf.&amp;fp=1fd70a2beae50fe2&amp;biw=1366&amp;bih=656&amp;imgrc=EAT2psXsULRy-M%3A%3B8FjZy-gbBZjFEM%3Bhttp%253A%252F%252F1.bp.blogspot.com%252F-oILzEQ7aazs%252FTchbIbdKE4I%252FAAAAAAAADWs%252FVMMF9kffZI8%252Fs1600%252Fice-freezing-up-02.jpg%3Bhttp%253A%252F%252Foption9.blogspot.com%252F2011%252F05%252Fcitrix-xenapp-60-servers-freezing.html%3B640%3B597</a:t>
            </a:r>
            <a:endParaRPr lang="en-US" sz="1050" dirty="0"/>
          </a:p>
          <a:p>
            <a:pPr marL="107950" indent="0">
              <a:buNone/>
            </a:pPr>
            <a:r>
              <a:rPr lang="en-US" sz="1050" u="sng" dirty="0">
                <a:hlinkClick r:id="rId9"/>
              </a:rPr>
              <a:t>http://www.google.lt/</a:t>
            </a:r>
            <a:r>
              <a:rPr lang="en-US" sz="1050" u="sng" dirty="0" err="1">
                <a:hlinkClick r:id="rId9"/>
              </a:rPr>
              <a:t>search?hl</a:t>
            </a:r>
            <a:r>
              <a:rPr lang="en-US" sz="1050" u="sng" dirty="0">
                <a:hlinkClick r:id="rId9"/>
              </a:rPr>
              <a:t>=</a:t>
            </a:r>
            <a:r>
              <a:rPr lang="en-US" sz="1050" u="sng" dirty="0" err="1">
                <a:hlinkClick r:id="rId9"/>
              </a:rPr>
              <a:t>lt&amp;site</a:t>
            </a:r>
            <a:r>
              <a:rPr lang="en-US" sz="1050" u="sng" dirty="0">
                <a:hlinkClick r:id="rId9"/>
              </a:rPr>
              <a:t>=</a:t>
            </a:r>
            <a:r>
              <a:rPr lang="en-US" sz="1050" u="sng" dirty="0" err="1">
                <a:hlinkClick r:id="rId9"/>
              </a:rPr>
              <a:t>imghp&amp;tbm</a:t>
            </a:r>
            <a:r>
              <a:rPr lang="en-US" sz="1050" u="sng" dirty="0">
                <a:hlinkClick r:id="rId9"/>
              </a:rPr>
              <a:t>=</a:t>
            </a:r>
            <a:r>
              <a:rPr lang="en-US" sz="1050" u="sng" dirty="0" err="1">
                <a:hlinkClick r:id="rId9"/>
              </a:rPr>
              <a:t>isch&amp;source</a:t>
            </a:r>
            <a:r>
              <a:rPr lang="en-US" sz="1050" u="sng" dirty="0">
                <a:hlinkClick r:id="rId9"/>
              </a:rPr>
              <a:t>=</a:t>
            </a:r>
            <a:r>
              <a:rPr lang="en-US" sz="1050" u="sng" dirty="0" err="1">
                <a:hlinkClick r:id="rId9"/>
              </a:rPr>
              <a:t>hp&amp;biw</a:t>
            </a:r>
            <a:r>
              <a:rPr lang="en-US" sz="1050" u="sng" dirty="0">
                <a:hlinkClick r:id="rId9"/>
              </a:rPr>
              <a:t>=1366&amp;bih=656&amp;q=</a:t>
            </a:r>
            <a:r>
              <a:rPr lang="en-US" sz="1050" u="sng" dirty="0" err="1">
                <a:hlinkClick r:id="rId9"/>
              </a:rPr>
              <a:t>zmogus&amp;oq</a:t>
            </a:r>
            <a:r>
              <a:rPr lang="en-US" sz="1050" u="sng" dirty="0">
                <a:hlinkClick r:id="rId9"/>
              </a:rPr>
              <a:t>=</a:t>
            </a:r>
            <a:r>
              <a:rPr lang="en-US" sz="1050" u="sng" dirty="0" err="1">
                <a:hlinkClick r:id="rId9"/>
              </a:rPr>
              <a:t>zmogus&amp;gs_l</a:t>
            </a:r>
            <a:r>
              <a:rPr lang="en-US" sz="1050" u="sng" dirty="0">
                <a:hlinkClick r:id="rId9"/>
              </a:rPr>
              <a:t>=img.3..0l10.2215.4432.0.8122.6.5.0.1.1.0.126.413.4j1.5.0...0.0...1ac.1.6.img.UFglu6_R5hw#hl=</a:t>
            </a:r>
            <a:r>
              <a:rPr lang="en-US" sz="1050" u="sng" dirty="0" err="1">
                <a:hlinkClick r:id="rId9"/>
              </a:rPr>
              <a:t>lt&amp;site</a:t>
            </a:r>
            <a:r>
              <a:rPr lang="en-US" sz="1050" u="sng" dirty="0">
                <a:hlinkClick r:id="rId9"/>
              </a:rPr>
              <a:t>=</a:t>
            </a:r>
            <a:r>
              <a:rPr lang="en-US" sz="1050" u="sng" dirty="0" err="1">
                <a:hlinkClick r:id="rId9"/>
              </a:rPr>
              <a:t>imghp&amp;tbm</a:t>
            </a:r>
            <a:r>
              <a:rPr lang="en-US" sz="1050" u="sng" dirty="0">
                <a:hlinkClick r:id="rId9"/>
              </a:rPr>
              <a:t>=</a:t>
            </a:r>
            <a:r>
              <a:rPr lang="en-US" sz="1050" u="sng" dirty="0" err="1">
                <a:hlinkClick r:id="rId9"/>
              </a:rPr>
              <a:t>isch&amp;sa</a:t>
            </a:r>
            <a:r>
              <a:rPr lang="en-US" sz="1050" u="sng" dirty="0">
                <a:hlinkClick r:id="rId9"/>
              </a:rPr>
              <a:t>=1&amp;q=</a:t>
            </a:r>
            <a:r>
              <a:rPr lang="en-US" sz="1050" u="sng" dirty="0" err="1">
                <a:hlinkClick r:id="rId9"/>
              </a:rPr>
              <a:t>kietejimas&amp;oq</a:t>
            </a:r>
            <a:r>
              <a:rPr lang="en-US" sz="1050" u="sng" dirty="0">
                <a:hlinkClick r:id="rId9"/>
              </a:rPr>
              <a:t>=</a:t>
            </a:r>
            <a:r>
              <a:rPr lang="en-US" sz="1050" u="sng" dirty="0" err="1">
                <a:hlinkClick r:id="rId9"/>
              </a:rPr>
              <a:t>kietejimas&amp;gs_l</a:t>
            </a:r>
            <a:r>
              <a:rPr lang="en-US" sz="1050" u="sng" dirty="0">
                <a:hlinkClick r:id="rId9"/>
              </a:rPr>
              <a:t>=img.3..0i24.1101.11338.5.12510.30.20.0.2.2.4.105.1456.19j1.20.0...0.0...1c.1.6.img.qNaLA8CjjFI&amp;bav=on.2,or.r_qf.&amp;fp=1fd70a2beae50fe2&amp;biw=1366&amp;bih=656&amp;imgrc=6cMEoAsoYgCFSM%3A%3BrBDkpKbjYqeN8M%3Bhttp%253A%252F%252Fwww.fao.org%252Fdocrep%252F008%252Fy5979e%252Fy5979e01.jpg%3Bhttp%253A%252F%252Fwww.fao.org%252Fdocrep%252F008%252Fy5979e%252Fy5979e03.htm%3B291%3B335</a:t>
            </a:r>
            <a:endParaRPr lang="en-US" sz="1050" dirty="0"/>
          </a:p>
          <a:p>
            <a:pPr marL="107950" indent="0">
              <a:buNone/>
            </a:pP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7950" indent="0">
              <a:buFont typeface="Wingdings" pitchFamily="2" charset="2"/>
              <a:buNone/>
            </a:pP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07950" indent="0">
              <a:buFont typeface="Wingdings" pitchFamily="2" charset="2"/>
              <a:buNone/>
            </a:pPr>
            <a:endParaRPr lang="lt-LT" sz="1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96863" y="1423988"/>
            <a:ext cx="8229600" cy="4525962"/>
          </a:xfrm>
        </p:spPr>
        <p:txBody>
          <a:bodyPr/>
          <a:lstStyle/>
          <a:p>
            <a:pPr marL="109537" indent="0" algn="ctr">
              <a:buFont typeface="Wingdings" pitchFamily="2" charset="2"/>
              <a:buNone/>
              <a:defRPr/>
            </a:pPr>
            <a:r>
              <a:rPr lang="en-US" altLang="ko-KR" sz="88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  <a:t>AČIŪ UŽ DĖMESĮ!</a:t>
            </a:r>
            <a:endParaRPr lang="ko-KR" altLang="en-US" sz="8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9537" indent="0">
              <a:buFont typeface="Wingdings" pitchFamily="2" charset="2"/>
              <a:buNone/>
              <a:defRPr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오렌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>
        <a:solidFill>
          <a:srgbClr val="E8A56E"/>
        </a:solidFill>
        <a:ln w="38100" cmpd="sng">
          <a:noFill/>
          <a:prstDash val="soli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7412</TotalTime>
  <Words>1753</Words>
  <Application>Microsoft Office PowerPoint</Application>
  <PresentationFormat>Demonstracija ekrane (4:3)</PresentationFormat>
  <Paragraphs>312</Paragraphs>
  <Slides>35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35</vt:i4>
      </vt:variant>
    </vt:vector>
  </HeadingPairs>
  <TitlesOfParts>
    <vt:vector size="36" baseType="lpstr">
      <vt:lpstr>Concourse</vt:lpstr>
      <vt:lpstr>Skyriaus  "Medžiagų agregatinės būsenos" apibendrinimas</vt:lpstr>
      <vt:lpstr>TURINYS</vt:lpstr>
      <vt:lpstr>PowerPoint pristatymas</vt:lpstr>
      <vt:lpstr>LYDIMASIS IR KIETĖJIMAS  (sąvokos ir formulės)</vt:lpstr>
      <vt:lpstr>  LYDIMASIS IR KIETĖJIMAS  (sąvokos ir formulės)</vt:lpstr>
      <vt:lpstr>  LYDYMASIS IR KIETĖJIMAS (klausimai)</vt:lpstr>
      <vt:lpstr>    VIRIMAS  (sąvokos)</vt:lpstr>
      <vt:lpstr>VIRIMAS (bandymas)</vt:lpstr>
      <vt:lpstr>VIRIMAS   (bandymas)</vt:lpstr>
      <vt:lpstr>VIRIMAS (klausimai)</vt:lpstr>
      <vt:lpstr>  GARAVIMAS IR KONDENSACIJA  (sąvokos ir formulės)</vt:lpstr>
      <vt:lpstr>            Kondensacija - garų virsmas skysčiu. </vt:lpstr>
      <vt:lpstr>  GARAVIMAS IR KONDENSACIJA (sąvokos ir formulės) </vt:lpstr>
      <vt:lpstr>GARAVIMAS  gamtoje</vt:lpstr>
      <vt:lpstr>Garų kondensacija paaiškinamas rasos, rūko, debesų susidarymas.</vt:lpstr>
      <vt:lpstr>  GARAVIMAS IR KONDENSACIJA (bandymas)</vt:lpstr>
      <vt:lpstr>GARAVIMAS IR KONDENSACIJA (bandymas)</vt:lpstr>
      <vt:lpstr>  GARAVIMAS IR KONDENSACIJA (klausimai)</vt:lpstr>
      <vt:lpstr>APIBENDRINIMAS</vt:lpstr>
      <vt:lpstr>Sublimacija- tai sniego ar ledo garavimas.     - Sublimacijos metu vandens molekulės  tiesiogiai nuo sniego ar ledo kyla į  atmosferą  ir virsta garu.   - Sublimacija vyksta kai:             maža santykinė oro drėgmė,             pučia sausi vėjai,            žema temperatūra,             pučia stiprus vėjas,             šviečia intensyviai saulė,             labai žemas oro slėgis.  </vt:lpstr>
      <vt:lpstr>PowerPoint pristatymas</vt:lpstr>
      <vt:lpstr>PowerPoint pristatymas</vt:lpstr>
      <vt:lpstr>    - Per metus iš Žemės rutulio paviršiaus  išgaruoja maždaug  500000 km3 vandens.      - Mūsų kūno temperatūrą  reguliuoja vandens  garavimas iš organizmo, t.y. prakaitavimas;  vanduo išgaruoja per odą, ir kūnas vėsta.    </vt:lpstr>
      <vt:lpstr> Uždavinys</vt:lpstr>
      <vt:lpstr> Uždavinio sprendimas</vt:lpstr>
      <vt:lpstr>Uždavinio grafikas</vt:lpstr>
      <vt:lpstr>TESTAS</vt:lpstr>
      <vt:lpstr>TESTAS</vt:lpstr>
      <vt:lpstr>TESTAS</vt:lpstr>
      <vt:lpstr>TESTAS</vt:lpstr>
      <vt:lpstr>TESTAS</vt:lpstr>
      <vt:lpstr>TESTAS</vt:lpstr>
      <vt:lpstr>ATSAKYMAI</vt:lpstr>
      <vt:lpstr>Šaltiniai</vt:lpstr>
      <vt:lpstr>PowerPoint pristatymas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제목</dc:title>
  <dc:creator>김준범</dc:creator>
  <cp:lastModifiedBy>Mokytoja</cp:lastModifiedBy>
  <cp:revision>213</cp:revision>
  <dcterms:created xsi:type="dcterms:W3CDTF">2011-02-17T05:47:24Z</dcterms:created>
  <dcterms:modified xsi:type="dcterms:W3CDTF">2016-12-20T06:48:42Z</dcterms:modified>
</cp:coreProperties>
</file>