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61" r:id="rId2"/>
    <p:sldId id="298" r:id="rId3"/>
    <p:sldId id="288" r:id="rId4"/>
    <p:sldId id="289" r:id="rId5"/>
    <p:sldId id="290" r:id="rId6"/>
    <p:sldId id="291" r:id="rId7"/>
    <p:sldId id="297" r:id="rId8"/>
    <p:sldId id="292" r:id="rId9"/>
    <p:sldId id="293" r:id="rId10"/>
    <p:sldId id="294" r:id="rId11"/>
    <p:sldId id="295" r:id="rId12"/>
    <p:sldId id="296" r:id="rId13"/>
    <p:sldId id="260" r:id="rId14"/>
    <p:sldId id="262" r:id="rId15"/>
    <p:sldId id="264" r:id="rId16"/>
    <p:sldId id="265" r:id="rId17"/>
    <p:sldId id="259" r:id="rId18"/>
    <p:sldId id="257" r:id="rId19"/>
    <p:sldId id="256" r:id="rId20"/>
    <p:sldId id="258" r:id="rId21"/>
    <p:sldId id="300" r:id="rId22"/>
    <p:sldId id="311" r:id="rId23"/>
    <p:sldId id="299" r:id="rId24"/>
    <p:sldId id="301" r:id="rId25"/>
    <p:sldId id="302" r:id="rId26"/>
    <p:sldId id="303" r:id="rId27"/>
    <p:sldId id="304" r:id="rId28"/>
    <p:sldId id="305" r:id="rId29"/>
    <p:sldId id="306" r:id="rId30"/>
    <p:sldId id="307" r:id="rId31"/>
    <p:sldId id="308" r:id="rId32"/>
    <p:sldId id="309" r:id="rId33"/>
    <p:sldId id="310" r:id="rId34"/>
    <p:sldId id="273" r:id="rId35"/>
    <p:sldId id="272"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63" autoAdjust="0"/>
    <p:restoredTop sz="94676" autoAdjust="0"/>
  </p:normalViewPr>
  <p:slideViewPr>
    <p:cSldViewPr>
      <p:cViewPr>
        <p:scale>
          <a:sx n="70" d="100"/>
          <a:sy n="70" d="100"/>
        </p:scale>
        <p:origin x="-1188" y="-19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6.2484272877562509E-2"/>
          <c:y val="0.2091565084499655"/>
          <c:w val="0.92093399878645965"/>
          <c:h val="0.52902277653904084"/>
        </c:manualLayout>
      </c:layout>
      <c:barChart>
        <c:barDir val="col"/>
        <c:grouping val="clustered"/>
        <c:varyColors val="0"/>
        <c:ser>
          <c:idx val="0"/>
          <c:order val="0"/>
          <c:tx>
            <c:strRef>
              <c:f>Sheet1!$B$1</c:f>
              <c:strCache>
                <c:ptCount val="1"/>
                <c:pt idx="0">
                  <c:v>Mokinių skaičius</c:v>
                </c:pt>
              </c:strCache>
            </c:strRef>
          </c:tx>
          <c:invertIfNegative val="0"/>
          <c:cat>
            <c:strRef>
              <c:f>Sheet1!$A$2:$A$9</c:f>
              <c:strCache>
                <c:ptCount val="8"/>
                <c:pt idx="0">
                  <c:v>5 klasė</c:v>
                </c:pt>
                <c:pt idx="1">
                  <c:v>6 klasė</c:v>
                </c:pt>
                <c:pt idx="2">
                  <c:v>7 klasė</c:v>
                </c:pt>
                <c:pt idx="3">
                  <c:v>8 klasė</c:v>
                </c:pt>
                <c:pt idx="4">
                  <c:v>9 klasė</c:v>
                </c:pt>
                <c:pt idx="5">
                  <c:v>10 klasė</c:v>
                </c:pt>
                <c:pt idx="6">
                  <c:v>11 klasė</c:v>
                </c:pt>
                <c:pt idx="7">
                  <c:v>12 klasė</c:v>
                </c:pt>
              </c:strCache>
            </c:strRef>
          </c:cat>
          <c:val>
            <c:numRef>
              <c:f>Sheet1!$B$2:$B$9</c:f>
              <c:numCache>
                <c:formatCode>General</c:formatCode>
                <c:ptCount val="8"/>
                <c:pt idx="0">
                  <c:v>18</c:v>
                </c:pt>
                <c:pt idx="1">
                  <c:v>13</c:v>
                </c:pt>
                <c:pt idx="2">
                  <c:v>19</c:v>
                </c:pt>
                <c:pt idx="3">
                  <c:v>17</c:v>
                </c:pt>
                <c:pt idx="4">
                  <c:v>26</c:v>
                </c:pt>
                <c:pt idx="5">
                  <c:v>18</c:v>
                </c:pt>
                <c:pt idx="6">
                  <c:v>8</c:v>
                </c:pt>
                <c:pt idx="7">
                  <c:v>12</c:v>
                </c:pt>
              </c:numCache>
            </c:numRef>
          </c:val>
        </c:ser>
        <c:ser>
          <c:idx val="1"/>
          <c:order val="1"/>
          <c:tx>
            <c:strRef>
              <c:f>Sheet1!$C$1</c:f>
              <c:strCache>
                <c:ptCount val="1"/>
                <c:pt idx="0">
                  <c:v>Akiniai, lešiai</c:v>
                </c:pt>
              </c:strCache>
            </c:strRef>
          </c:tx>
          <c:invertIfNegative val="0"/>
          <c:cat>
            <c:strRef>
              <c:f>Sheet1!$A$2:$A$9</c:f>
              <c:strCache>
                <c:ptCount val="8"/>
                <c:pt idx="0">
                  <c:v>5 klasė</c:v>
                </c:pt>
                <c:pt idx="1">
                  <c:v>6 klasė</c:v>
                </c:pt>
                <c:pt idx="2">
                  <c:v>7 klasė</c:v>
                </c:pt>
                <c:pt idx="3">
                  <c:v>8 klasė</c:v>
                </c:pt>
                <c:pt idx="4">
                  <c:v>9 klasė</c:v>
                </c:pt>
                <c:pt idx="5">
                  <c:v>10 klasė</c:v>
                </c:pt>
                <c:pt idx="6">
                  <c:v>11 klasė</c:v>
                </c:pt>
                <c:pt idx="7">
                  <c:v>12 klasė</c:v>
                </c:pt>
              </c:strCache>
            </c:strRef>
          </c:cat>
          <c:val>
            <c:numRef>
              <c:f>Sheet1!$C$2:$C$9</c:f>
              <c:numCache>
                <c:formatCode>General</c:formatCode>
                <c:ptCount val="8"/>
                <c:pt idx="0">
                  <c:v>4</c:v>
                </c:pt>
                <c:pt idx="1">
                  <c:v>2</c:v>
                </c:pt>
                <c:pt idx="2">
                  <c:v>1</c:v>
                </c:pt>
                <c:pt idx="3">
                  <c:v>5</c:v>
                </c:pt>
                <c:pt idx="4">
                  <c:v>6</c:v>
                </c:pt>
                <c:pt idx="5">
                  <c:v>4</c:v>
                </c:pt>
                <c:pt idx="6">
                  <c:v>3</c:v>
                </c:pt>
                <c:pt idx="7">
                  <c:v>2</c:v>
                </c:pt>
              </c:numCache>
            </c:numRef>
          </c:val>
        </c:ser>
        <c:ser>
          <c:idx val="2"/>
          <c:order val="2"/>
          <c:tx>
            <c:strRef>
              <c:f>Sheet1!$D$1</c:f>
              <c:strCache>
                <c:ptCount val="1"/>
                <c:pt idx="0">
                  <c:v>Toliaregiai</c:v>
                </c:pt>
              </c:strCache>
            </c:strRef>
          </c:tx>
          <c:invertIfNegative val="0"/>
          <c:cat>
            <c:strRef>
              <c:f>Sheet1!$A$2:$A$9</c:f>
              <c:strCache>
                <c:ptCount val="8"/>
                <c:pt idx="0">
                  <c:v>5 klasė</c:v>
                </c:pt>
                <c:pt idx="1">
                  <c:v>6 klasė</c:v>
                </c:pt>
                <c:pt idx="2">
                  <c:v>7 klasė</c:v>
                </c:pt>
                <c:pt idx="3">
                  <c:v>8 klasė</c:v>
                </c:pt>
                <c:pt idx="4">
                  <c:v>9 klasė</c:v>
                </c:pt>
                <c:pt idx="5">
                  <c:v>10 klasė</c:v>
                </c:pt>
                <c:pt idx="6">
                  <c:v>11 klasė</c:v>
                </c:pt>
                <c:pt idx="7">
                  <c:v>12 klasė</c:v>
                </c:pt>
              </c:strCache>
            </c:strRef>
          </c:cat>
          <c:val>
            <c:numRef>
              <c:f>Sheet1!$D$2:$D$9</c:f>
              <c:numCache>
                <c:formatCode>General</c:formatCode>
                <c:ptCount val="8"/>
                <c:pt idx="0">
                  <c:v>1</c:v>
                </c:pt>
                <c:pt idx="1">
                  <c:v>0</c:v>
                </c:pt>
                <c:pt idx="2">
                  <c:v>0</c:v>
                </c:pt>
                <c:pt idx="3">
                  <c:v>0</c:v>
                </c:pt>
                <c:pt idx="4">
                  <c:v>0</c:v>
                </c:pt>
                <c:pt idx="5">
                  <c:v>0</c:v>
                </c:pt>
                <c:pt idx="6">
                  <c:v>1</c:v>
                </c:pt>
                <c:pt idx="7">
                  <c:v>0</c:v>
                </c:pt>
              </c:numCache>
            </c:numRef>
          </c:val>
        </c:ser>
        <c:ser>
          <c:idx val="3"/>
          <c:order val="3"/>
          <c:tx>
            <c:strRef>
              <c:f>Sheet1!$E$1</c:f>
              <c:strCache>
                <c:ptCount val="1"/>
                <c:pt idx="0">
                  <c:v>Trumparegiai</c:v>
                </c:pt>
              </c:strCache>
            </c:strRef>
          </c:tx>
          <c:invertIfNegative val="0"/>
          <c:cat>
            <c:strRef>
              <c:f>Sheet1!$A$2:$A$9</c:f>
              <c:strCache>
                <c:ptCount val="8"/>
                <c:pt idx="0">
                  <c:v>5 klasė</c:v>
                </c:pt>
                <c:pt idx="1">
                  <c:v>6 klasė</c:v>
                </c:pt>
                <c:pt idx="2">
                  <c:v>7 klasė</c:v>
                </c:pt>
                <c:pt idx="3">
                  <c:v>8 klasė</c:v>
                </c:pt>
                <c:pt idx="4">
                  <c:v>9 klasė</c:v>
                </c:pt>
                <c:pt idx="5">
                  <c:v>10 klasė</c:v>
                </c:pt>
                <c:pt idx="6">
                  <c:v>11 klasė</c:v>
                </c:pt>
                <c:pt idx="7">
                  <c:v>12 klasė</c:v>
                </c:pt>
              </c:strCache>
            </c:strRef>
          </c:cat>
          <c:val>
            <c:numRef>
              <c:f>Sheet1!$E$2:$E$9</c:f>
              <c:numCache>
                <c:formatCode>General</c:formatCode>
                <c:ptCount val="8"/>
                <c:pt idx="0">
                  <c:v>3</c:v>
                </c:pt>
                <c:pt idx="1">
                  <c:v>2</c:v>
                </c:pt>
                <c:pt idx="2">
                  <c:v>1</c:v>
                </c:pt>
                <c:pt idx="3">
                  <c:v>5</c:v>
                </c:pt>
                <c:pt idx="4">
                  <c:v>6</c:v>
                </c:pt>
                <c:pt idx="5">
                  <c:v>4</c:v>
                </c:pt>
                <c:pt idx="6">
                  <c:v>2</c:v>
                </c:pt>
                <c:pt idx="7">
                  <c:v>2</c:v>
                </c:pt>
              </c:numCache>
            </c:numRef>
          </c:val>
        </c:ser>
        <c:ser>
          <c:idx val="4"/>
          <c:order val="4"/>
          <c:tx>
            <c:strRef>
              <c:f>Sheet1!$F$1</c:f>
              <c:strCache>
                <c:ptCount val="1"/>
                <c:pt idx="0">
                  <c:v>Tėvai, kurie nešioja akinius</c:v>
                </c:pt>
              </c:strCache>
            </c:strRef>
          </c:tx>
          <c:invertIfNegative val="0"/>
          <c:cat>
            <c:strRef>
              <c:f>Sheet1!$A$2:$A$9</c:f>
              <c:strCache>
                <c:ptCount val="8"/>
                <c:pt idx="0">
                  <c:v>5 klasė</c:v>
                </c:pt>
                <c:pt idx="1">
                  <c:v>6 klasė</c:v>
                </c:pt>
                <c:pt idx="2">
                  <c:v>7 klasė</c:v>
                </c:pt>
                <c:pt idx="3">
                  <c:v>8 klasė</c:v>
                </c:pt>
                <c:pt idx="4">
                  <c:v>9 klasė</c:v>
                </c:pt>
                <c:pt idx="5">
                  <c:v>10 klasė</c:v>
                </c:pt>
                <c:pt idx="6">
                  <c:v>11 klasė</c:v>
                </c:pt>
                <c:pt idx="7">
                  <c:v>12 klasė</c:v>
                </c:pt>
              </c:strCache>
            </c:strRef>
          </c:cat>
          <c:val>
            <c:numRef>
              <c:f>Sheet1!$F$2:$F$9</c:f>
              <c:numCache>
                <c:formatCode>General</c:formatCode>
                <c:ptCount val="8"/>
                <c:pt idx="0">
                  <c:v>8</c:v>
                </c:pt>
                <c:pt idx="1">
                  <c:v>4</c:v>
                </c:pt>
                <c:pt idx="2">
                  <c:v>17</c:v>
                </c:pt>
                <c:pt idx="3">
                  <c:v>6</c:v>
                </c:pt>
                <c:pt idx="4">
                  <c:v>8</c:v>
                </c:pt>
                <c:pt idx="5">
                  <c:v>12</c:v>
                </c:pt>
                <c:pt idx="6">
                  <c:v>3</c:v>
                </c:pt>
                <c:pt idx="7">
                  <c:v>5</c:v>
                </c:pt>
              </c:numCache>
            </c:numRef>
          </c:val>
        </c:ser>
        <c:dLbls>
          <c:showLegendKey val="0"/>
          <c:showVal val="0"/>
          <c:showCatName val="0"/>
          <c:showSerName val="0"/>
          <c:showPercent val="0"/>
          <c:showBubbleSize val="0"/>
        </c:dLbls>
        <c:gapWidth val="75"/>
        <c:axId val="157128960"/>
        <c:axId val="157143040"/>
      </c:barChart>
      <c:catAx>
        <c:axId val="157128960"/>
        <c:scaling>
          <c:orientation val="minMax"/>
        </c:scaling>
        <c:delete val="0"/>
        <c:axPos val="b"/>
        <c:majorTickMark val="none"/>
        <c:minorTickMark val="none"/>
        <c:tickLblPos val="nextTo"/>
        <c:crossAx val="157143040"/>
        <c:crosses val="autoZero"/>
        <c:auto val="1"/>
        <c:lblAlgn val="ctr"/>
        <c:lblOffset val="100"/>
        <c:noMultiLvlLbl val="0"/>
      </c:catAx>
      <c:valAx>
        <c:axId val="157143040"/>
        <c:scaling>
          <c:orientation val="minMax"/>
        </c:scaling>
        <c:delete val="0"/>
        <c:axPos val="l"/>
        <c:majorGridlines/>
        <c:numFmt formatCode="General" sourceLinked="1"/>
        <c:majorTickMark val="none"/>
        <c:minorTickMark val="none"/>
        <c:tickLblPos val="nextTo"/>
        <c:crossAx val="157128960"/>
        <c:crosses val="autoZero"/>
        <c:crossBetween val="between"/>
      </c:valAx>
    </c:plotArea>
    <c:legend>
      <c:legendPos val="b"/>
      <c:layout/>
      <c:overlay val="0"/>
    </c:legend>
    <c:plotVisOnly val="1"/>
    <c:dispBlanksAs val="gap"/>
    <c:showDLblsOverMax val="0"/>
  </c:chart>
  <c:txPr>
    <a:bodyPr/>
    <a:lstStyle/>
    <a:p>
      <a:pPr>
        <a:defRPr sz="1800"/>
      </a:pPr>
      <a:endParaRPr lang="lt-LT"/>
    </a:p>
  </c:txPr>
  <c:externalData r:id="rId1">
    <c:autoUpdate val="0"/>
  </c:externalData>
  <c:userShapes r:id="rId2"/>
</c:chartSpace>
</file>

<file path=ppt/drawings/_rels/drawing1.x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 Id="rId4" Type="http://schemas.openxmlformats.org/officeDocument/2006/relationships/image" Target="../media/image9.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png"/></Relationships>
</file>

<file path=ppt/drawings/drawing1.xml><?xml version="1.0" encoding="utf-8"?>
<c:userShapes xmlns:c="http://schemas.openxmlformats.org/drawingml/2006/chart">
  <cdr:relSizeAnchor xmlns:cdr="http://schemas.openxmlformats.org/drawingml/2006/chartDrawing">
    <cdr:from>
      <cdr:x>0.05128</cdr:x>
      <cdr:y>0.03488</cdr:y>
    </cdr:from>
    <cdr:to>
      <cdr:x>0.96581</cdr:x>
      <cdr:y>0.16279</cdr:y>
    </cdr:to>
    <cdr:sp macro="" textlink="">
      <cdr:nvSpPr>
        <cdr:cNvPr id="2" name="TextBox 1"/>
        <cdr:cNvSpPr txBox="1"/>
      </cdr:nvSpPr>
      <cdr:spPr>
        <a:xfrm xmlns:a="http://schemas.openxmlformats.org/drawingml/2006/main">
          <a:off x="432048" y="216024"/>
          <a:ext cx="7704856" cy="79208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lt-LT" sz="1100" dirty="0"/>
        </a:p>
      </cdr:txBody>
    </cdr:sp>
  </cdr:relSizeAnchor>
  <cdr:relSizeAnchor xmlns:cdr="http://schemas.openxmlformats.org/drawingml/2006/chartDrawing">
    <cdr:from>
      <cdr:x>0</cdr:x>
      <cdr:y>0</cdr:y>
    </cdr:from>
    <cdr:to>
      <cdr:x>1</cdr:x>
      <cdr:y>0.17425</cdr:y>
    </cdr:to>
    <cdr:pic>
      <cdr:nvPicPr>
        <cdr:cNvPr id="3"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12089416" cy="1079086"/>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dirty="0"/>
          </a:p>
        </p:txBody>
      </p:sp>
      <p:sp>
        <p:nvSpPr>
          <p:cNvPr id="3" name="Datos vietos rezervavimo ženklas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AAFE9E-4CB7-4F05-B96B-030C38CE3193}" type="datetimeFigureOut">
              <a:rPr lang="lt-LT" smtClean="0"/>
              <a:t>2017.04.05</a:t>
            </a:fld>
            <a:endParaRPr lang="lt-LT" dirty="0"/>
          </a:p>
        </p:txBody>
      </p:sp>
      <p:sp>
        <p:nvSpPr>
          <p:cNvPr id="4" name="Skaidrės vaizdo vietos rezervavimo ženkla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dirty="0"/>
          </a:p>
        </p:txBody>
      </p:sp>
      <p:sp>
        <p:nvSpPr>
          <p:cNvPr id="5" name="Pastabų vietos rezervavimo ženkl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6" name="Poraštės vietos rezervavimo ženklas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dirty="0"/>
          </a:p>
        </p:txBody>
      </p:sp>
      <p:sp>
        <p:nvSpPr>
          <p:cNvPr id="7" name="Skaidrės numerio vietos rezervavimo ženklas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F57CB2-BB14-49A7-B550-2B945B984675}" type="slidenum">
              <a:rPr lang="lt-LT" smtClean="0"/>
              <a:t>‹#›</a:t>
            </a:fld>
            <a:endParaRPr lang="lt-LT" dirty="0"/>
          </a:p>
        </p:txBody>
      </p:sp>
    </p:spTree>
    <p:extLst>
      <p:ext uri="{BB962C8B-B14F-4D97-AF65-F5344CB8AC3E}">
        <p14:creationId xmlns:p14="http://schemas.microsoft.com/office/powerpoint/2010/main" val="1898474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03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30000"/>
              </a:spcBef>
              <a:defRPr sz="1200">
                <a:solidFill>
                  <a:schemeClr val="tx1"/>
                </a:solidFill>
                <a:latin typeface="Times New Roman" pitchFamily="18" charset="0"/>
              </a:defRPr>
            </a:lvl1pPr>
            <a:lvl2pPr marL="742950" indent="-285750" algn="l" eaLnBrk="0" hangingPunct="0">
              <a:spcBef>
                <a:spcPct val="30000"/>
              </a:spcBef>
              <a:defRPr sz="1200">
                <a:solidFill>
                  <a:schemeClr val="tx1"/>
                </a:solidFill>
                <a:latin typeface="Times New Roman" pitchFamily="18" charset="0"/>
              </a:defRPr>
            </a:lvl2pPr>
            <a:lvl3pPr marL="1143000" indent="-228600" algn="l" eaLnBrk="0" hangingPunct="0">
              <a:spcBef>
                <a:spcPct val="30000"/>
              </a:spcBef>
              <a:defRPr sz="1200">
                <a:solidFill>
                  <a:schemeClr val="tx1"/>
                </a:solidFill>
                <a:latin typeface="Times New Roman" pitchFamily="18" charset="0"/>
              </a:defRPr>
            </a:lvl3pPr>
            <a:lvl4pPr marL="1600200" indent="-228600" algn="l" eaLnBrk="0" hangingPunct="0">
              <a:spcBef>
                <a:spcPct val="30000"/>
              </a:spcBef>
              <a:defRPr sz="1200">
                <a:solidFill>
                  <a:schemeClr val="tx1"/>
                </a:solidFill>
                <a:latin typeface="Times New Roman" pitchFamily="18" charset="0"/>
              </a:defRPr>
            </a:lvl4pPr>
            <a:lvl5pPr marL="2057400" indent="-228600" algn="l"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lgn="r" eaLnBrk="1" hangingPunct="1">
              <a:spcBef>
                <a:spcPct val="20000"/>
              </a:spcBef>
            </a:pPr>
            <a:fld id="{DCF2318D-724F-43AB-83D3-7313D06EF328}" type="slidenum">
              <a:rPr lang="en-US" altLang="lt-LT" smtClean="0"/>
              <a:pPr algn="r" eaLnBrk="1" hangingPunct="1">
                <a:spcBef>
                  <a:spcPct val="20000"/>
                </a:spcBef>
              </a:pPr>
              <a:t>8</a:t>
            </a:fld>
            <a:endParaRPr lang="en-US" altLang="lt-LT" dirty="0" smtClean="0"/>
          </a:p>
        </p:txBody>
      </p:sp>
      <p:sp>
        <p:nvSpPr>
          <p:cNvPr id="27651" name="Rectangle 2050"/>
          <p:cNvSpPr>
            <a:spLocks noGrp="1" noRot="1" noChangeAspect="1" noChangeArrowheads="1" noTextEdit="1"/>
          </p:cNvSpPr>
          <p:nvPr>
            <p:ph type="sldImg"/>
          </p:nvPr>
        </p:nvSpPr>
        <p:spPr>
          <a:ln/>
        </p:spPr>
      </p:sp>
      <p:sp>
        <p:nvSpPr>
          <p:cNvPr id="27652"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lt-LT" altLang="lt-LT"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02CA144-E5EA-428A-A2CB-53FD39CBBE24}" type="datetimeFigureOut">
              <a:rPr lang="en-GB" smtClean="0"/>
              <a:t>05/04/2017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6E1F669-489E-47E4-AB44-C9466D99651D}" type="slidenum">
              <a:rPr lang="en-GB" smtClean="0"/>
              <a:t>‹#›</a:t>
            </a:fld>
            <a:endParaRPr lang="en-GB" dirty="0"/>
          </a:p>
        </p:txBody>
      </p:sp>
    </p:spTree>
    <p:extLst>
      <p:ext uri="{BB962C8B-B14F-4D97-AF65-F5344CB8AC3E}">
        <p14:creationId xmlns:p14="http://schemas.microsoft.com/office/powerpoint/2010/main" val="33427781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02CA144-E5EA-428A-A2CB-53FD39CBBE24}" type="datetimeFigureOut">
              <a:rPr lang="en-GB" smtClean="0"/>
              <a:t>05/04/2017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6E1F669-489E-47E4-AB44-C9466D99651D}" type="slidenum">
              <a:rPr lang="en-GB" smtClean="0"/>
              <a:t>‹#›</a:t>
            </a:fld>
            <a:endParaRPr lang="en-GB" dirty="0"/>
          </a:p>
        </p:txBody>
      </p:sp>
    </p:spTree>
    <p:extLst>
      <p:ext uri="{BB962C8B-B14F-4D97-AF65-F5344CB8AC3E}">
        <p14:creationId xmlns:p14="http://schemas.microsoft.com/office/powerpoint/2010/main" val="4138305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2CA144-E5EA-428A-A2CB-53FD39CBBE24}" type="datetimeFigureOut">
              <a:rPr lang="en-GB" smtClean="0"/>
              <a:t>05/04/2017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6E1F669-489E-47E4-AB44-C9466D99651D}" type="slidenum">
              <a:rPr lang="en-GB" smtClean="0"/>
              <a:t>‹#›</a:t>
            </a:fld>
            <a:endParaRPr lang="en-GB" dirty="0"/>
          </a:p>
        </p:txBody>
      </p:sp>
    </p:spTree>
    <p:extLst>
      <p:ext uri="{BB962C8B-B14F-4D97-AF65-F5344CB8AC3E}">
        <p14:creationId xmlns:p14="http://schemas.microsoft.com/office/powerpoint/2010/main" val="2055111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02CA144-E5EA-428A-A2CB-53FD39CBBE24}" type="datetimeFigureOut">
              <a:rPr lang="en-GB" smtClean="0"/>
              <a:t>05/04/2017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96E1F669-489E-47E4-AB44-C9466D99651D}" type="slidenum">
              <a:rPr lang="en-GB" smtClean="0"/>
              <a:t>‹#›</a:t>
            </a:fld>
            <a:endParaRPr lang="en-GB" dirty="0"/>
          </a:p>
        </p:txBody>
      </p:sp>
    </p:spTree>
    <p:extLst>
      <p:ext uri="{BB962C8B-B14F-4D97-AF65-F5344CB8AC3E}">
        <p14:creationId xmlns:p14="http://schemas.microsoft.com/office/powerpoint/2010/main" val="1466400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02CA144-E5EA-428A-A2CB-53FD39CBBE24}" type="datetimeFigureOut">
              <a:rPr lang="en-GB" smtClean="0"/>
              <a:t>05/04/2017</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96E1F669-489E-47E4-AB44-C9466D99651D}" type="slidenum">
              <a:rPr lang="en-GB" smtClean="0"/>
              <a:t>‹#›</a:t>
            </a:fld>
            <a:endParaRPr lang="en-GB" dirty="0"/>
          </a:p>
        </p:txBody>
      </p:sp>
    </p:spTree>
    <p:extLst>
      <p:ext uri="{BB962C8B-B14F-4D97-AF65-F5344CB8AC3E}">
        <p14:creationId xmlns:p14="http://schemas.microsoft.com/office/powerpoint/2010/main" val="1173481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02CA144-E5EA-428A-A2CB-53FD39CBBE24}" type="datetimeFigureOut">
              <a:rPr lang="en-GB" smtClean="0"/>
              <a:t>05/04/2017</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96E1F669-489E-47E4-AB44-C9466D99651D}" type="slidenum">
              <a:rPr lang="en-GB" smtClean="0"/>
              <a:t>‹#›</a:t>
            </a:fld>
            <a:endParaRPr lang="en-GB" dirty="0"/>
          </a:p>
        </p:txBody>
      </p:sp>
    </p:spTree>
    <p:extLst>
      <p:ext uri="{BB962C8B-B14F-4D97-AF65-F5344CB8AC3E}">
        <p14:creationId xmlns:p14="http://schemas.microsoft.com/office/powerpoint/2010/main" val="1161101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2CA144-E5EA-428A-A2CB-53FD39CBBE24}" type="datetimeFigureOut">
              <a:rPr lang="en-GB" smtClean="0"/>
              <a:t>05/04/2017</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96E1F669-489E-47E4-AB44-C9466D99651D}" type="slidenum">
              <a:rPr lang="en-GB" smtClean="0"/>
              <a:t>‹#›</a:t>
            </a:fld>
            <a:endParaRPr lang="en-GB" dirty="0"/>
          </a:p>
        </p:txBody>
      </p:sp>
    </p:spTree>
    <p:extLst>
      <p:ext uri="{BB962C8B-B14F-4D97-AF65-F5344CB8AC3E}">
        <p14:creationId xmlns:p14="http://schemas.microsoft.com/office/powerpoint/2010/main" val="2877581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2CA144-E5EA-428A-A2CB-53FD39CBBE24}" type="datetimeFigureOut">
              <a:rPr lang="en-GB" smtClean="0"/>
              <a:t>05/04/2017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96E1F669-489E-47E4-AB44-C9466D99651D}" type="slidenum">
              <a:rPr lang="en-GB" smtClean="0"/>
              <a:t>‹#›</a:t>
            </a:fld>
            <a:endParaRPr lang="en-GB" dirty="0"/>
          </a:p>
        </p:txBody>
      </p:sp>
    </p:spTree>
    <p:extLst>
      <p:ext uri="{BB962C8B-B14F-4D97-AF65-F5344CB8AC3E}">
        <p14:creationId xmlns:p14="http://schemas.microsoft.com/office/powerpoint/2010/main" val="1776581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2CA144-E5EA-428A-A2CB-53FD39CBBE24}" type="datetimeFigureOut">
              <a:rPr lang="en-GB" smtClean="0"/>
              <a:t>05/04/2017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96E1F669-489E-47E4-AB44-C9466D99651D}" type="slidenum">
              <a:rPr lang="en-GB" smtClean="0"/>
              <a:t>‹#›</a:t>
            </a:fld>
            <a:endParaRPr lang="en-GB" dirty="0"/>
          </a:p>
        </p:txBody>
      </p:sp>
    </p:spTree>
    <p:extLst>
      <p:ext uri="{BB962C8B-B14F-4D97-AF65-F5344CB8AC3E}">
        <p14:creationId xmlns:p14="http://schemas.microsoft.com/office/powerpoint/2010/main" val="317836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02CA144-E5EA-428A-A2CB-53FD39CBBE24}" type="datetimeFigureOut">
              <a:rPr lang="en-GB" smtClean="0"/>
              <a:t>05/04/2017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6E1F669-489E-47E4-AB44-C9466D99651D}" type="slidenum">
              <a:rPr lang="en-GB" smtClean="0"/>
              <a:t>‹#›</a:t>
            </a:fld>
            <a:endParaRPr lang="en-GB" dirty="0"/>
          </a:p>
        </p:txBody>
      </p:sp>
    </p:spTree>
    <p:extLst>
      <p:ext uri="{BB962C8B-B14F-4D97-AF65-F5344CB8AC3E}">
        <p14:creationId xmlns:p14="http://schemas.microsoft.com/office/powerpoint/2010/main" val="2893691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02CA144-E5EA-428A-A2CB-53FD39CBBE24}" type="datetimeFigureOut">
              <a:rPr lang="en-GB" smtClean="0"/>
              <a:t>05/04/2017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96E1F669-489E-47E4-AB44-C9466D99651D}" type="slidenum">
              <a:rPr lang="en-GB" smtClean="0"/>
              <a:t>‹#›</a:t>
            </a:fld>
            <a:endParaRPr lang="en-GB" dirty="0"/>
          </a:p>
        </p:txBody>
      </p:sp>
    </p:spTree>
    <p:extLst>
      <p:ext uri="{BB962C8B-B14F-4D97-AF65-F5344CB8AC3E}">
        <p14:creationId xmlns:p14="http://schemas.microsoft.com/office/powerpoint/2010/main" val="548139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5000"/>
            <a:lum/>
          </a:blip>
          <a:srcRect/>
          <a:stretch>
            <a:fillRect t="-17000" b="-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2CA144-E5EA-428A-A2CB-53FD39CBBE24}" type="datetimeFigureOut">
              <a:rPr lang="en-GB" smtClean="0"/>
              <a:t>05/04/2017</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E1F669-489E-47E4-AB44-C9466D99651D}" type="slidenum">
              <a:rPr lang="en-GB" smtClean="0"/>
              <a:t>‹#›</a:t>
            </a:fld>
            <a:endParaRPr lang="en-GB" dirty="0"/>
          </a:p>
        </p:txBody>
      </p:sp>
    </p:spTree>
    <p:extLst>
      <p:ext uri="{BB962C8B-B14F-4D97-AF65-F5344CB8AC3E}">
        <p14:creationId xmlns:p14="http://schemas.microsoft.com/office/powerpoint/2010/main" val="28549714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oleObject" Target="../embeddings/oleObject1.bin"/><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png"/><Relationship Id="rId7" Type="http://schemas.openxmlformats.org/officeDocument/2006/relationships/oleObject" Target="../embeddings/oleObject3.bin"/><Relationship Id="rId12"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6.png"/><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8.png"/><Relationship Id="rId4" Type="http://schemas.openxmlformats.org/officeDocument/2006/relationships/image" Target="../media/image5.png"/><Relationship Id="rId9" Type="http://schemas.openxmlformats.org/officeDocument/2006/relationships/oleObject" Target="../embeddings/oleObject4.bin"/></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10.png"/><Relationship Id="rId5" Type="http://schemas.openxmlformats.org/officeDocument/2006/relationships/oleObject" Target="../embeddings/oleObject6.bin"/><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http://www.horusgo.com/Grafica%20Miopia.JPG" TargetMode="External"/><Relationship Id="rId5" Type="http://schemas.openxmlformats.org/officeDocument/2006/relationships/image" Target="../media/image12.jpe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http://www.horusgo.com/grafica%20hipermetropia.JPG" TargetMode="Externa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hyperlink" Target="http://www.medcentras.lt/lt/apie-mus/centro-padaliniai/oftalmologijos-centras-akiu-klinika/akiu-ligos-trumparegyste-toliaregyste-astigmatizmas/" TargetMode="External"/><Relationship Id="rId3" Type="http://schemas.openxmlformats.org/officeDocument/2006/relationships/hyperlink" Target="http://www.google.lt/" TargetMode="External"/><Relationship Id="rId7" Type="http://schemas.openxmlformats.org/officeDocument/2006/relationships/hyperlink" Target="http://www.eyedoctorplus.lt/apie-akis/akies-sandara/" TargetMode="External"/><Relationship Id="rId2" Type="http://schemas.openxmlformats.org/officeDocument/2006/relationships/hyperlink" Target="http://lt.wikipedia.org/" TargetMode="External"/><Relationship Id="rId1" Type="http://schemas.openxmlformats.org/officeDocument/2006/relationships/slideLayout" Target="../slideLayouts/slideLayout2.xml"/><Relationship Id="rId6" Type="http://schemas.openxmlformats.org/officeDocument/2006/relationships/hyperlink" Target="https://lt.wikipedia.org/wiki/%C5%BDmogaus_akis" TargetMode="External"/><Relationship Id="rId5" Type="http://schemas.openxmlformats.org/officeDocument/2006/relationships/hyperlink" Target="http://www.beligu.lt/index.php?aid=1127" TargetMode="External"/><Relationship Id="rId4" Type="http://schemas.openxmlformats.org/officeDocument/2006/relationships/hyperlink" Target="http://ik.su.lt/~mariusbm/optika/teorija/plonieji_lesiai.htm"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2636912"/>
            <a:ext cx="7772400" cy="1470025"/>
          </a:xfrm>
        </p:spPr>
        <p:txBody>
          <a:bodyPr>
            <a:normAutofit fontScale="90000"/>
          </a:bodyPr>
          <a:lstStyle/>
          <a:p>
            <a:r>
              <a:rPr lang="lt-LT" sz="5300" b="1" dirty="0" smtClean="0">
                <a:latin typeface="Arial" pitchFamily="34" charset="0"/>
                <a:cs typeface="Arial" pitchFamily="34" charset="0"/>
              </a:rPr>
              <a:t>Virbalio pagrindinė mokykla </a:t>
            </a:r>
            <a:r>
              <a:rPr lang="lt-LT" dirty="0" smtClean="0">
                <a:solidFill>
                  <a:srgbClr val="FF0000"/>
                </a:solidFill>
                <a:latin typeface="Arial" pitchFamily="34" charset="0"/>
                <a:cs typeface="Arial" pitchFamily="34" charset="0"/>
              </a:rPr>
              <a:t/>
            </a:r>
            <a:br>
              <a:rPr lang="lt-LT" dirty="0" smtClean="0">
                <a:solidFill>
                  <a:srgbClr val="FF0000"/>
                </a:solidFill>
                <a:latin typeface="Arial" pitchFamily="34" charset="0"/>
                <a:cs typeface="Arial" pitchFamily="34" charset="0"/>
              </a:rPr>
            </a:br>
            <a:r>
              <a:rPr lang="lt-LT" dirty="0" smtClean="0">
                <a:solidFill>
                  <a:srgbClr val="FF0000"/>
                </a:solidFill>
                <a:latin typeface="Arial" pitchFamily="34" charset="0"/>
                <a:cs typeface="Arial" pitchFamily="34" charset="0"/>
              </a:rPr>
              <a:t/>
            </a:r>
            <a:br>
              <a:rPr lang="lt-LT" dirty="0" smtClean="0">
                <a:solidFill>
                  <a:srgbClr val="FF0000"/>
                </a:solidFill>
                <a:latin typeface="Arial" pitchFamily="34" charset="0"/>
                <a:cs typeface="Arial" pitchFamily="34" charset="0"/>
              </a:rPr>
            </a:br>
            <a:r>
              <a:rPr lang="lt-LT" sz="7300" b="1" dirty="0" smtClean="0">
                <a:latin typeface="Arial" pitchFamily="34" charset="0"/>
                <a:cs typeface="Arial" pitchFamily="34" charset="0"/>
              </a:rPr>
              <a:t>Akys</a:t>
            </a:r>
            <a:r>
              <a:rPr lang="lt-LT" dirty="0" smtClean="0">
                <a:solidFill>
                  <a:srgbClr val="FF0000"/>
                </a:solidFill>
              </a:rPr>
              <a:t/>
            </a:r>
            <a:br>
              <a:rPr lang="lt-LT" dirty="0" smtClean="0">
                <a:solidFill>
                  <a:srgbClr val="FF0000"/>
                </a:solidFill>
              </a:rPr>
            </a:br>
            <a:r>
              <a:rPr lang="lt-LT" dirty="0" smtClean="0">
                <a:solidFill>
                  <a:srgbClr val="FF0000"/>
                </a:solidFill>
              </a:rPr>
              <a:t/>
            </a:r>
            <a:br>
              <a:rPr lang="lt-LT" dirty="0" smtClean="0">
                <a:solidFill>
                  <a:srgbClr val="FF0000"/>
                </a:solidFill>
              </a:rPr>
            </a:br>
            <a:endParaRPr lang="en-GB" dirty="0">
              <a:solidFill>
                <a:srgbClr val="FF0000"/>
              </a:solidFill>
            </a:endParaRPr>
          </a:p>
        </p:txBody>
      </p:sp>
      <p:sp>
        <p:nvSpPr>
          <p:cNvPr id="3" name="Subtitle 2"/>
          <p:cNvSpPr>
            <a:spLocks noGrp="1"/>
          </p:cNvSpPr>
          <p:nvPr>
            <p:ph type="subTitle" idx="1"/>
          </p:nvPr>
        </p:nvSpPr>
        <p:spPr>
          <a:xfrm>
            <a:off x="3779912" y="5661248"/>
            <a:ext cx="6400800" cy="1752600"/>
          </a:xfrm>
        </p:spPr>
        <p:txBody>
          <a:bodyPr>
            <a:normAutofit/>
          </a:bodyPr>
          <a:lstStyle/>
          <a:p>
            <a:r>
              <a:rPr lang="lt-LT" sz="2400" dirty="0" smtClean="0">
                <a:solidFill>
                  <a:schemeClr val="tx1"/>
                </a:solidFill>
                <a:latin typeface="Arial" pitchFamily="34" charset="0"/>
                <a:cs typeface="Arial" pitchFamily="34" charset="0"/>
              </a:rPr>
              <a:t>Darba atliko: Diana Dimšaitė</a:t>
            </a:r>
          </a:p>
          <a:p>
            <a:r>
              <a:rPr lang="lt-LT" sz="2400" dirty="0" smtClean="0">
                <a:solidFill>
                  <a:schemeClr val="tx1"/>
                </a:solidFill>
                <a:latin typeface="Arial" pitchFamily="34" charset="0"/>
                <a:cs typeface="Arial" pitchFamily="34" charset="0"/>
              </a:rPr>
              <a:t>Mokytoja: </a:t>
            </a:r>
            <a:r>
              <a:rPr lang="lt-LT" sz="2400" dirty="0">
                <a:solidFill>
                  <a:schemeClr val="tx1"/>
                </a:solidFill>
                <a:latin typeface="Arial" pitchFamily="34" charset="0"/>
                <a:cs typeface="Arial" pitchFamily="34" charset="0"/>
              </a:rPr>
              <a:t>Lina </a:t>
            </a:r>
            <a:r>
              <a:rPr lang="lt-LT" sz="2400" dirty="0" smtClean="0">
                <a:solidFill>
                  <a:schemeClr val="tx1"/>
                </a:solidFill>
                <a:latin typeface="Arial" pitchFamily="34" charset="0"/>
                <a:cs typeface="Arial" pitchFamily="34" charset="0"/>
              </a:rPr>
              <a:t>Gruč</a:t>
            </a:r>
            <a:r>
              <a:rPr lang="en-US" sz="2400" dirty="0" smtClean="0">
                <a:solidFill>
                  <a:schemeClr val="tx1"/>
                </a:solidFill>
                <a:latin typeface="Arial" pitchFamily="34" charset="0"/>
                <a:cs typeface="Arial" pitchFamily="34" charset="0"/>
              </a:rPr>
              <a:t>k</a:t>
            </a:r>
            <a:r>
              <a:rPr lang="lt-LT" sz="2400" dirty="0" err="1" smtClean="0">
                <a:solidFill>
                  <a:schemeClr val="tx1"/>
                </a:solidFill>
                <a:latin typeface="Arial" pitchFamily="34" charset="0"/>
                <a:cs typeface="Arial" pitchFamily="34" charset="0"/>
              </a:rPr>
              <a:t>iūnienė</a:t>
            </a:r>
            <a:r>
              <a:rPr lang="lt-LT" sz="2400" dirty="0" smtClean="0">
                <a:solidFill>
                  <a:schemeClr val="tx1"/>
                </a:solidFill>
                <a:latin typeface="Arial" pitchFamily="34" charset="0"/>
                <a:cs typeface="Arial" pitchFamily="34" charset="0"/>
              </a:rPr>
              <a:t> </a:t>
            </a:r>
            <a:endParaRPr lang="en-GB" sz="24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0470106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en-US" sz="5400" b="1" dirty="0" smtClean="0">
                <a:latin typeface="Arial" pitchFamily="34" charset="0"/>
                <a:cs typeface="Arial" pitchFamily="34" charset="0"/>
              </a:rPr>
              <a:t>Turinys</a:t>
            </a:r>
            <a:endParaRPr lang="lt-LT" sz="5400" b="1" dirty="0">
              <a:latin typeface="Arial" pitchFamily="34" charset="0"/>
              <a:cs typeface="Arial" pitchFamily="34" charset="0"/>
            </a:endParaRPr>
          </a:p>
        </p:txBody>
      </p:sp>
      <p:sp>
        <p:nvSpPr>
          <p:cNvPr id="3" name="Turinio vietos rezervavimo ženklas 2"/>
          <p:cNvSpPr>
            <a:spLocks noGrp="1"/>
          </p:cNvSpPr>
          <p:nvPr>
            <p:ph idx="1"/>
          </p:nvPr>
        </p:nvSpPr>
        <p:spPr/>
        <p:txBody>
          <a:bodyPr/>
          <a:lstStyle/>
          <a:p>
            <a:endParaRPr lang="lt-LT" dirty="0" smtClean="0"/>
          </a:p>
          <a:p>
            <a:endParaRPr lang="lt-LT" dirty="0" smtClean="0"/>
          </a:p>
          <a:p>
            <a:endParaRPr lang="lt-LT" dirty="0" smtClean="0"/>
          </a:p>
          <a:p>
            <a:endParaRPr lang="lt-LT" dirty="0"/>
          </a:p>
        </p:txBody>
      </p:sp>
      <p:sp>
        <p:nvSpPr>
          <p:cNvPr id="4" name="Stačiakampis 3"/>
          <p:cNvSpPr/>
          <p:nvPr/>
        </p:nvSpPr>
        <p:spPr>
          <a:xfrm>
            <a:off x="899592" y="1340768"/>
            <a:ext cx="7488832" cy="7940635"/>
          </a:xfrm>
          <a:prstGeom prst="rect">
            <a:avLst/>
          </a:prstGeom>
        </p:spPr>
        <p:txBody>
          <a:bodyPr wrap="square">
            <a:spAutoFit/>
          </a:bodyPr>
          <a:lstStyle/>
          <a:p>
            <a:pPr marL="285750" indent="-285750">
              <a:buFont typeface="Arial" pitchFamily="34" charset="0"/>
              <a:buChar char="•"/>
            </a:pPr>
            <a:r>
              <a:rPr lang="lt-LT" altLang="lt-LT" sz="2200" b="1" dirty="0">
                <a:latin typeface="Arial" pitchFamily="34" charset="0"/>
                <a:cs typeface="Arial" pitchFamily="34" charset="0"/>
              </a:rPr>
              <a:t>Akies sandara </a:t>
            </a:r>
            <a:r>
              <a:rPr lang="lt-LT" altLang="lt-LT" sz="2200" b="1" dirty="0" smtClean="0">
                <a:latin typeface="Arial" pitchFamily="34" charset="0"/>
                <a:cs typeface="Arial" pitchFamily="34" charset="0"/>
              </a:rPr>
              <a:t>biologijoje</a:t>
            </a:r>
            <a:endParaRPr lang="en-US" altLang="lt-LT" sz="2200" b="1" dirty="0" smtClean="0">
              <a:latin typeface="Arial" pitchFamily="34" charset="0"/>
              <a:cs typeface="Arial" pitchFamily="34" charset="0"/>
            </a:endParaRPr>
          </a:p>
          <a:p>
            <a:pPr marL="285750" indent="-285750">
              <a:buFont typeface="Arial" pitchFamily="34" charset="0"/>
              <a:buChar char="•"/>
            </a:pPr>
            <a:r>
              <a:rPr lang="lt-LT" altLang="lt-LT" sz="2200" b="1" dirty="0">
                <a:latin typeface="Arial" pitchFamily="34" charset="0"/>
                <a:cs typeface="Arial" pitchFamily="34" charset="0"/>
              </a:rPr>
              <a:t>Akis </a:t>
            </a:r>
            <a:r>
              <a:rPr lang="lt-LT" altLang="lt-LT" sz="2200" b="1" dirty="0" smtClean="0">
                <a:latin typeface="Arial" pitchFamily="34" charset="0"/>
                <a:cs typeface="Arial" pitchFamily="34" charset="0"/>
              </a:rPr>
              <a:t>fizikoje</a:t>
            </a:r>
            <a:endParaRPr lang="en-US" altLang="lt-LT" sz="2200" b="1" dirty="0" smtClean="0">
              <a:latin typeface="Arial" pitchFamily="34" charset="0"/>
              <a:cs typeface="Arial" pitchFamily="34" charset="0"/>
            </a:endParaRPr>
          </a:p>
          <a:p>
            <a:pPr marL="285750" indent="-285750">
              <a:buFont typeface="Arial" pitchFamily="34" charset="0"/>
              <a:buChar char="•"/>
            </a:pPr>
            <a:r>
              <a:rPr lang="en-US" altLang="lt-LT" sz="2200" b="1" dirty="0" smtClean="0">
                <a:latin typeface="Arial" pitchFamily="34" charset="0"/>
                <a:cs typeface="Arial" pitchFamily="34" charset="0"/>
              </a:rPr>
              <a:t>Akiniai</a:t>
            </a:r>
          </a:p>
          <a:p>
            <a:pPr marL="285750" indent="-285750">
              <a:buFont typeface="Arial" pitchFamily="34" charset="0"/>
              <a:buChar char="•"/>
            </a:pPr>
            <a:r>
              <a:rPr lang="en-US" altLang="lt-LT" sz="2200" b="1" dirty="0" smtClean="0">
                <a:latin typeface="Arial" pitchFamily="34" charset="0"/>
                <a:cs typeface="Arial" pitchFamily="34" charset="0"/>
              </a:rPr>
              <a:t>Spindu</a:t>
            </a:r>
            <a:r>
              <a:rPr lang="lt-LT" altLang="lt-LT" sz="2200" b="1" dirty="0" smtClean="0">
                <a:latin typeface="Arial" pitchFamily="34" charset="0"/>
                <a:cs typeface="Arial" pitchFamily="34" charset="0"/>
              </a:rPr>
              <a:t>lių eiga</a:t>
            </a:r>
          </a:p>
          <a:p>
            <a:pPr marL="285750" indent="-285750">
              <a:buFont typeface="Arial" pitchFamily="34" charset="0"/>
              <a:buChar char="•"/>
            </a:pPr>
            <a:r>
              <a:rPr lang="lt-LT" altLang="lt-LT" sz="2200" b="1" dirty="0" smtClean="0">
                <a:latin typeface="Arial" pitchFamily="34" charset="0"/>
                <a:cs typeface="Arial" pitchFamily="34" charset="0"/>
              </a:rPr>
              <a:t>Trumparegystė</a:t>
            </a:r>
          </a:p>
          <a:p>
            <a:pPr marL="285750" indent="-285750">
              <a:buFont typeface="Arial" pitchFamily="34" charset="0"/>
              <a:buChar char="•"/>
            </a:pPr>
            <a:r>
              <a:rPr lang="lt-LT" altLang="lt-LT" sz="2200" b="1" dirty="0" smtClean="0">
                <a:latin typeface="Arial" pitchFamily="34" charset="0"/>
                <a:cs typeface="Arial" pitchFamily="34" charset="0"/>
              </a:rPr>
              <a:t>Toliaregystė</a:t>
            </a:r>
          </a:p>
          <a:p>
            <a:pPr marL="285750" indent="-285750">
              <a:buFont typeface="Arial" pitchFamily="34" charset="0"/>
              <a:buChar char="•"/>
            </a:pPr>
            <a:r>
              <a:rPr lang="lt-LT" altLang="lt-LT" sz="2200" b="1" dirty="0" smtClean="0">
                <a:latin typeface="Arial" pitchFamily="34" charset="0"/>
                <a:cs typeface="Arial" pitchFamily="34" charset="0"/>
              </a:rPr>
              <a:t>Lęšiai</a:t>
            </a:r>
          </a:p>
          <a:p>
            <a:pPr marL="285750" indent="-285750">
              <a:buFont typeface="Arial" pitchFamily="34" charset="0"/>
              <a:buChar char="•"/>
            </a:pPr>
            <a:r>
              <a:rPr lang="lt-LT" sz="2200" b="1" dirty="0" smtClean="0">
                <a:latin typeface="Arial" pitchFamily="34" charset="0"/>
                <a:cs typeface="Arial" pitchFamily="34" charset="0"/>
              </a:rPr>
              <a:t>Lęšiais </a:t>
            </a:r>
            <a:r>
              <a:rPr lang="lt-LT" sz="2200" b="1" dirty="0">
                <a:latin typeface="Arial" pitchFamily="34" charset="0"/>
                <a:cs typeface="Arial" pitchFamily="34" charset="0"/>
              </a:rPr>
              <a:t>gaunamų atvaizdų </a:t>
            </a:r>
            <a:r>
              <a:rPr lang="lt-LT" sz="2200" b="1" dirty="0" smtClean="0">
                <a:latin typeface="Arial" pitchFamily="34" charset="0"/>
                <a:cs typeface="Arial" pitchFamily="34" charset="0"/>
              </a:rPr>
              <a:t>braižymas</a:t>
            </a:r>
          </a:p>
          <a:p>
            <a:pPr marL="285750" indent="-285750">
              <a:buFont typeface="Arial" pitchFamily="34" charset="0"/>
              <a:buChar char="•"/>
            </a:pPr>
            <a:r>
              <a:rPr lang="lt-LT" sz="2200" b="1" dirty="0">
                <a:latin typeface="Arial" pitchFamily="34" charset="0"/>
                <a:cs typeface="Arial" pitchFamily="34" charset="0"/>
              </a:rPr>
              <a:t>Plonojo lęšio </a:t>
            </a:r>
            <a:r>
              <a:rPr lang="lt-LT" sz="2200" b="1" dirty="0" smtClean="0">
                <a:latin typeface="Arial" pitchFamily="34" charset="0"/>
                <a:cs typeface="Arial" pitchFamily="34" charset="0"/>
              </a:rPr>
              <a:t>formulė</a:t>
            </a:r>
          </a:p>
          <a:p>
            <a:pPr marL="285750" indent="-285750">
              <a:buFont typeface="Arial" pitchFamily="34" charset="0"/>
              <a:buChar char="•"/>
            </a:pPr>
            <a:r>
              <a:rPr lang="lt-LT" altLang="lt-LT" sz="2200" b="1" dirty="0" smtClean="0">
                <a:latin typeface="Arial" pitchFamily="34" charset="0"/>
                <a:cs typeface="Arial" pitchFamily="34" charset="0"/>
              </a:rPr>
              <a:t>Tyrimas</a:t>
            </a:r>
          </a:p>
          <a:p>
            <a:pPr marL="285750" indent="-285750">
              <a:buFont typeface="Arial" pitchFamily="34" charset="0"/>
              <a:buChar char="•"/>
            </a:pPr>
            <a:r>
              <a:rPr lang="lt-LT" altLang="lt-LT" sz="2200" b="1" dirty="0" smtClean="0">
                <a:latin typeface="Arial" pitchFamily="34" charset="0"/>
                <a:cs typeface="Arial" pitchFamily="34" charset="0"/>
              </a:rPr>
              <a:t>Tyrimo klausimai </a:t>
            </a:r>
          </a:p>
          <a:p>
            <a:pPr marL="285750" indent="-285750">
              <a:buFont typeface="Arial" pitchFamily="34" charset="0"/>
              <a:buChar char="•"/>
            </a:pPr>
            <a:r>
              <a:rPr lang="lt-LT" altLang="lt-LT" sz="2200" b="1" dirty="0" smtClean="0">
                <a:latin typeface="Arial" pitchFamily="34" charset="0"/>
                <a:cs typeface="Arial" pitchFamily="34" charset="0"/>
              </a:rPr>
              <a:t>Patarimai, kaip saugoti akis</a:t>
            </a:r>
          </a:p>
          <a:p>
            <a:pPr marL="285750" indent="-285750">
              <a:buFont typeface="Arial" pitchFamily="34" charset="0"/>
              <a:buChar char="•"/>
            </a:pPr>
            <a:r>
              <a:rPr lang="lt-LT" altLang="lt-LT" sz="2200" b="1" dirty="0" smtClean="0">
                <a:latin typeface="Arial" pitchFamily="34" charset="0"/>
                <a:cs typeface="Arial" pitchFamily="34" charset="0"/>
              </a:rPr>
              <a:t>Tyrimo </a:t>
            </a:r>
            <a:r>
              <a:rPr lang="lt-LT" altLang="lt-LT" sz="2200" b="1" dirty="0" smtClean="0">
                <a:latin typeface="Arial" pitchFamily="34" charset="0"/>
                <a:cs typeface="Arial" pitchFamily="34" charset="0"/>
              </a:rPr>
              <a:t>išvada, </a:t>
            </a:r>
            <a:r>
              <a:rPr lang="lt-LT" altLang="lt-LT" sz="2200" b="1" dirty="0" smtClean="0">
                <a:latin typeface="Arial" pitchFamily="34" charset="0"/>
                <a:cs typeface="Arial" pitchFamily="34" charset="0"/>
              </a:rPr>
              <a:t>vaizdavimas diagramoje</a:t>
            </a:r>
          </a:p>
          <a:p>
            <a:pPr marL="285750" indent="-285750">
              <a:buFont typeface="Arial" pitchFamily="34" charset="0"/>
              <a:buChar char="•"/>
            </a:pPr>
            <a:r>
              <a:rPr lang="lt-LT" altLang="lt-LT" sz="2200" b="1" dirty="0" smtClean="0">
                <a:latin typeface="Arial" pitchFamily="34" charset="0"/>
                <a:cs typeface="Arial" pitchFamily="34" charset="0"/>
              </a:rPr>
              <a:t>Testas </a:t>
            </a:r>
          </a:p>
          <a:p>
            <a:pPr marL="285750" indent="-285750">
              <a:buFont typeface="Arial" pitchFamily="34" charset="0"/>
              <a:buChar char="•"/>
            </a:pPr>
            <a:r>
              <a:rPr lang="lt-LT" altLang="lt-LT" sz="2200" b="1" dirty="0" smtClean="0">
                <a:latin typeface="Arial" pitchFamily="34" charset="0"/>
                <a:cs typeface="Arial" pitchFamily="34" charset="0"/>
              </a:rPr>
              <a:t>Šaltiniai </a:t>
            </a:r>
          </a:p>
          <a:p>
            <a:pPr marL="285750" indent="-285750">
              <a:buFont typeface="Arial" pitchFamily="34" charset="0"/>
              <a:buChar char="•"/>
            </a:pPr>
            <a:endParaRPr lang="lt-LT" altLang="lt-LT" b="1" dirty="0" smtClean="0">
              <a:latin typeface="Arial" pitchFamily="34" charset="0"/>
              <a:cs typeface="Arial" pitchFamily="34" charset="0"/>
            </a:endParaRPr>
          </a:p>
          <a:p>
            <a:pPr marL="285750" indent="-285750">
              <a:buFont typeface="Arial" pitchFamily="34" charset="0"/>
              <a:buChar char="•"/>
            </a:pPr>
            <a:endParaRPr lang="lt-LT" altLang="lt-LT" b="1" dirty="0" smtClean="0">
              <a:latin typeface="Arial" pitchFamily="34" charset="0"/>
              <a:cs typeface="Arial" pitchFamily="34" charset="0"/>
            </a:endParaRPr>
          </a:p>
          <a:p>
            <a:endParaRPr lang="en-US" altLang="lt-LT" b="1" dirty="0" smtClean="0">
              <a:latin typeface="Verdana" pitchFamily="34" charset="0"/>
            </a:endParaRPr>
          </a:p>
          <a:p>
            <a:endParaRPr lang="en-US" b="1" dirty="0">
              <a:latin typeface="Verdana" pitchFamily="34" charset="0"/>
            </a:endParaRPr>
          </a:p>
          <a:p>
            <a:endParaRPr lang="en-US" b="1" dirty="0" smtClean="0">
              <a:latin typeface="Verdana" pitchFamily="34" charset="0"/>
            </a:endParaRPr>
          </a:p>
          <a:p>
            <a:endParaRPr lang="en-US" b="1" dirty="0">
              <a:latin typeface="Verdana" pitchFamily="34" charset="0"/>
            </a:endParaRPr>
          </a:p>
          <a:p>
            <a:endParaRPr lang="en-US" b="1" dirty="0" smtClean="0">
              <a:latin typeface="Verdana" pitchFamily="34" charset="0"/>
            </a:endParaRPr>
          </a:p>
          <a:p>
            <a:endParaRPr lang="lt-LT" b="1" dirty="0"/>
          </a:p>
          <a:p>
            <a:endParaRPr lang="en-US" altLang="lt-LT" b="1" dirty="0" smtClean="0">
              <a:latin typeface="Arial" pitchFamily="34" charset="0"/>
              <a:cs typeface="Arial" pitchFamily="34" charset="0"/>
            </a:endParaRPr>
          </a:p>
          <a:p>
            <a:endParaRPr lang="lt-LT" dirty="0"/>
          </a:p>
        </p:txBody>
      </p:sp>
    </p:spTree>
    <p:extLst>
      <p:ext uri="{BB962C8B-B14F-4D97-AF65-F5344CB8AC3E}">
        <p14:creationId xmlns:p14="http://schemas.microsoft.com/office/powerpoint/2010/main" val="7074948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rrowheads="1"/>
          </p:cNvSpPr>
          <p:nvPr>
            <p:ph type="title"/>
          </p:nvPr>
        </p:nvSpPr>
        <p:spPr/>
        <p:txBody>
          <a:bodyPr/>
          <a:lstStyle/>
          <a:p>
            <a:pPr eaLnBrk="1" hangingPunct="1"/>
            <a:r>
              <a:rPr lang="lt-LT" altLang="lt-LT" b="1" dirty="0" smtClean="0">
                <a:latin typeface="Arial" pitchFamily="34" charset="0"/>
                <a:cs typeface="Arial" pitchFamily="34" charset="0"/>
              </a:rPr>
              <a:t>Akies sandara biologijoje</a:t>
            </a:r>
          </a:p>
        </p:txBody>
      </p:sp>
      <p:pic>
        <p:nvPicPr>
          <p:cNvPr id="8195" name="Picture 4" descr="schema"/>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0" y="1646238"/>
            <a:ext cx="9144000" cy="4483100"/>
          </a:xfrm>
          <a:noFill/>
        </p:spPr>
      </p:pic>
    </p:spTree>
    <p:extLst>
      <p:ext uri="{BB962C8B-B14F-4D97-AF65-F5344CB8AC3E}">
        <p14:creationId xmlns:p14="http://schemas.microsoft.com/office/powerpoint/2010/main" val="3678090899"/>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251520" y="884129"/>
            <a:ext cx="8776593"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buBlip>
                <a:blip r:embed="rId3"/>
              </a:buBlip>
              <a:defRPr sz="3200">
                <a:solidFill>
                  <a:schemeClr val="tx1"/>
                </a:solidFill>
                <a:latin typeface="Times New Roman" pitchFamily="18" charset="0"/>
              </a:defRPr>
            </a:lvl1pPr>
            <a:lvl2pPr marL="742950" indent="-285750" algn="l" eaLnBrk="0" hangingPunct="0">
              <a:buClr>
                <a:schemeClr val="accent2"/>
              </a:buClr>
              <a:buFont typeface="Wingdings" pitchFamily="2" charset="2"/>
              <a:buBlip>
                <a:blip r:embed="rId4"/>
              </a:buBlip>
              <a:defRPr sz="2800">
                <a:solidFill>
                  <a:schemeClr val="tx1"/>
                </a:solidFill>
                <a:latin typeface="Times New Roman" pitchFamily="18" charset="0"/>
              </a:defRPr>
            </a:lvl2pPr>
            <a:lvl3pPr marL="1143000" indent="-228600" algn="l" eaLnBrk="0" hangingPunct="0">
              <a:buChar char="•"/>
              <a:defRPr sz="2400">
                <a:solidFill>
                  <a:schemeClr val="tx1"/>
                </a:solidFill>
                <a:latin typeface="Times New Roman" pitchFamily="18" charset="0"/>
              </a:defRPr>
            </a:lvl3pPr>
            <a:lvl4pPr marL="1600200" indent="-228600" algn="l" eaLnBrk="0" hangingPunct="0">
              <a:buClr>
                <a:schemeClr val="tx2"/>
              </a:buClr>
              <a:buFont typeface="Wingdings" pitchFamily="2" charset="2"/>
              <a:buChar char="s"/>
              <a:defRPr sz="2000">
                <a:solidFill>
                  <a:schemeClr val="tx1"/>
                </a:solidFill>
                <a:latin typeface="Times New Roman" pitchFamily="18" charset="0"/>
              </a:defRPr>
            </a:lvl4pPr>
            <a:lvl5pPr marL="2057400" indent="-228600" algn="l" eaLnBrk="0" hangingPunct="0">
              <a:buClr>
                <a:schemeClr val="tx2"/>
              </a:buClr>
              <a:buFont typeface="Wingdings" pitchFamily="2" charset="2"/>
              <a:buChar char="s"/>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9pPr>
          </a:lstStyle>
          <a:p>
            <a:pPr eaLnBrk="1" hangingPunct="1">
              <a:buFontTx/>
              <a:buNone/>
            </a:pPr>
            <a:endParaRPr lang="en-US" altLang="lt-LT" sz="2400" dirty="0"/>
          </a:p>
          <a:p>
            <a:pPr eaLnBrk="1" hangingPunct="1">
              <a:buFontTx/>
              <a:buNone/>
            </a:pPr>
            <a:r>
              <a:rPr lang="en-US" altLang="lt-LT" sz="2400" dirty="0">
                <a:latin typeface="Arial" pitchFamily="34" charset="0"/>
                <a:cs typeface="Arial" pitchFamily="34" charset="0"/>
              </a:rPr>
              <a:t>Lęšis </a:t>
            </a:r>
            <a:r>
              <a:rPr lang="lt-LT" altLang="lt-LT" sz="2400" dirty="0" smtClean="0">
                <a:latin typeface="Arial" pitchFamily="34" charset="0"/>
                <a:cs typeface="Arial" pitchFamily="34" charset="0"/>
              </a:rPr>
              <a:t>yra svarbiausia žmogaus akies optinės sistemos dalis</a:t>
            </a:r>
            <a:r>
              <a:rPr lang="en-US" altLang="lt-LT" sz="2400" dirty="0" smtClean="0">
                <a:latin typeface="Arial" pitchFamily="34" charset="0"/>
                <a:cs typeface="Arial" pitchFamily="34" charset="0"/>
              </a:rPr>
              <a:t>.</a:t>
            </a:r>
            <a:endParaRPr lang="en-US" altLang="lt-LT" sz="2400" dirty="0">
              <a:latin typeface="Arial" pitchFamily="34" charset="0"/>
              <a:cs typeface="Arial" pitchFamily="34" charset="0"/>
            </a:endParaRPr>
          </a:p>
          <a:p>
            <a:pPr eaLnBrk="1" hangingPunct="1">
              <a:buFontTx/>
              <a:buNone/>
            </a:pPr>
            <a:r>
              <a:rPr lang="en-US" altLang="lt-LT" sz="2400" dirty="0"/>
              <a:t> </a:t>
            </a:r>
            <a:endParaRPr lang="lt-LT" altLang="lt-LT" sz="2400" dirty="0"/>
          </a:p>
          <a:p>
            <a:pPr eaLnBrk="1" hangingPunct="1">
              <a:buFontTx/>
              <a:buNone/>
            </a:pPr>
            <a:r>
              <a:rPr lang="lt-LT" altLang="lt-LT" sz="2400" dirty="0" smtClean="0">
                <a:latin typeface="Arial" pitchFamily="34" charset="0"/>
                <a:cs typeface="Arial" pitchFamily="34" charset="0"/>
              </a:rPr>
              <a:t>Akis - regos organas</a:t>
            </a:r>
            <a:r>
              <a:rPr lang="en-US" altLang="lt-LT" sz="2400" dirty="0" smtClean="0">
                <a:latin typeface="Arial" pitchFamily="34" charset="0"/>
                <a:cs typeface="Arial" pitchFamily="34" charset="0"/>
              </a:rPr>
              <a:t>. </a:t>
            </a:r>
            <a:endParaRPr lang="lt-LT" altLang="lt-LT" sz="2400" dirty="0" smtClean="0">
              <a:latin typeface="Arial" pitchFamily="34" charset="0"/>
              <a:cs typeface="Arial" pitchFamily="34" charset="0"/>
            </a:endParaRPr>
          </a:p>
          <a:p>
            <a:pPr eaLnBrk="1" hangingPunct="1">
              <a:buFontTx/>
              <a:buNone/>
            </a:pPr>
            <a:r>
              <a:rPr lang="lt-LT" altLang="lt-LT" sz="2400" dirty="0" smtClean="0">
                <a:latin typeface="Arial" pitchFamily="34" charset="0"/>
                <a:cs typeface="Arial" pitchFamily="34" charset="0"/>
              </a:rPr>
              <a:t>Akies optinė sistema, kurią sudaro ragena, lęšiukas ir stiklakūnis veikia kaip mažo židinio  nuotolio glaudžiamasis lęšis.</a:t>
            </a:r>
          </a:p>
          <a:p>
            <a:pPr algn="just" eaLnBrk="1" hangingPunct="1">
              <a:buFontTx/>
              <a:buNone/>
            </a:pPr>
            <a:endParaRPr lang="en-US" altLang="lt-LT" sz="2400" dirty="0" smtClean="0">
              <a:latin typeface="Arial" pitchFamily="34" charset="0"/>
              <a:cs typeface="Arial" pitchFamily="34" charset="0"/>
            </a:endParaRPr>
          </a:p>
          <a:p>
            <a:pPr algn="just" eaLnBrk="1" hangingPunct="1">
              <a:buFontTx/>
              <a:buNone/>
            </a:pPr>
            <a:endParaRPr lang="en-US" altLang="lt-LT" sz="2400" dirty="0" smtClean="0">
              <a:latin typeface="Arial" pitchFamily="34" charset="0"/>
              <a:cs typeface="Arial" pitchFamily="34" charset="0"/>
            </a:endParaRPr>
          </a:p>
          <a:p>
            <a:pPr algn="just" eaLnBrk="1" hangingPunct="1">
              <a:buFontTx/>
              <a:buNone/>
            </a:pPr>
            <a:endParaRPr lang="en-US" altLang="lt-LT" sz="2400" dirty="0" smtClean="0">
              <a:latin typeface="Arial" pitchFamily="34" charset="0"/>
              <a:cs typeface="Arial" pitchFamily="34" charset="0"/>
            </a:endParaRPr>
          </a:p>
          <a:p>
            <a:pPr algn="just" eaLnBrk="1" hangingPunct="1">
              <a:buFontTx/>
              <a:buNone/>
            </a:pPr>
            <a:endParaRPr lang="en-US" altLang="lt-LT" sz="2400" dirty="0" smtClean="0">
              <a:latin typeface="Arial" pitchFamily="34" charset="0"/>
              <a:cs typeface="Arial" pitchFamily="34" charset="0"/>
            </a:endParaRPr>
          </a:p>
          <a:p>
            <a:pPr algn="just" eaLnBrk="1" hangingPunct="1">
              <a:buFontTx/>
              <a:buNone/>
            </a:pPr>
            <a:endParaRPr lang="en-US" altLang="lt-LT" sz="2400" dirty="0" smtClean="0">
              <a:latin typeface="Arial" pitchFamily="34" charset="0"/>
              <a:cs typeface="Arial" pitchFamily="34" charset="0"/>
            </a:endParaRPr>
          </a:p>
          <a:p>
            <a:pPr algn="just" eaLnBrk="1" hangingPunct="1">
              <a:buFontTx/>
              <a:buNone/>
            </a:pPr>
            <a:endParaRPr lang="en-US" altLang="lt-LT" sz="2400" dirty="0" smtClean="0">
              <a:latin typeface="Arial" pitchFamily="34" charset="0"/>
              <a:cs typeface="Arial" pitchFamily="34" charset="0"/>
            </a:endParaRPr>
          </a:p>
          <a:p>
            <a:pPr algn="just" eaLnBrk="1" hangingPunct="1">
              <a:buFontTx/>
              <a:buNone/>
            </a:pPr>
            <a:endParaRPr lang="en-US" altLang="lt-LT" sz="2400" dirty="0">
              <a:latin typeface="Arial" pitchFamily="34" charset="0"/>
              <a:cs typeface="Arial" pitchFamily="34" charset="0"/>
            </a:endParaRPr>
          </a:p>
        </p:txBody>
      </p:sp>
      <p:graphicFrame>
        <p:nvGraphicFramePr>
          <p:cNvPr id="36864" name="Object 2"/>
          <p:cNvGraphicFramePr>
            <a:graphicFrameLocks noChangeAspect="1"/>
          </p:cNvGraphicFramePr>
          <p:nvPr>
            <p:extLst>
              <p:ext uri="{D42A27DB-BD31-4B8C-83A1-F6EECF244321}">
                <p14:modId xmlns:p14="http://schemas.microsoft.com/office/powerpoint/2010/main" val="572305687"/>
              </p:ext>
            </p:extLst>
          </p:nvPr>
        </p:nvGraphicFramePr>
        <p:xfrm>
          <a:off x="2971800" y="3314700"/>
          <a:ext cx="3449032" cy="3564000"/>
        </p:xfrm>
        <a:graphic>
          <a:graphicData uri="http://schemas.openxmlformats.org/presentationml/2006/ole">
            <mc:AlternateContent xmlns:mc="http://schemas.openxmlformats.org/markup-compatibility/2006">
              <mc:Choice xmlns:v="urn:schemas-microsoft-com:vml" Requires="v">
                <p:oleObj spid="_x0000_s1043" name="Bitmap Image" r:id="rId5" imgW="2142857" imgH="2133898" progId="Paint.Picture">
                  <p:embed/>
                </p:oleObj>
              </mc:Choice>
              <mc:Fallback>
                <p:oleObj name="Bitmap Image" r:id="rId5" imgW="2142857" imgH="2133898" progId="Paint.Picture">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71800" y="3314700"/>
                        <a:ext cx="3449032" cy="3564000"/>
                      </a:xfrm>
                      <a:prstGeom prst="rect">
                        <a:avLst/>
                      </a:prstGeom>
                      <a:solidFill>
                        <a:schemeClr val="folHlink"/>
                      </a:solidFill>
                      <a:ln>
                        <a:noFill/>
                      </a:ln>
                      <a:extLst/>
                    </p:spPr>
                  </p:pic>
                </p:oleObj>
              </mc:Fallback>
            </mc:AlternateContent>
          </a:graphicData>
        </a:graphic>
      </p:graphicFrame>
      <p:sp>
        <p:nvSpPr>
          <p:cNvPr id="21516" name="Line 12"/>
          <p:cNvSpPr>
            <a:spLocks noChangeShapeType="1"/>
          </p:cNvSpPr>
          <p:nvPr/>
        </p:nvSpPr>
        <p:spPr bwMode="auto">
          <a:xfrm flipV="1">
            <a:off x="4800600" y="3581400"/>
            <a:ext cx="762000" cy="152400"/>
          </a:xfrm>
          <a:prstGeom prst="line">
            <a:avLst/>
          </a:prstGeom>
          <a:ln>
            <a:headEnd/>
            <a:tailEnd/>
          </a:ln>
          <a:extLst/>
        </p:spPr>
        <p:style>
          <a:lnRef idx="1">
            <a:schemeClr val="dk1"/>
          </a:lnRef>
          <a:fillRef idx="0">
            <a:schemeClr val="dk1"/>
          </a:fillRef>
          <a:effectRef idx="0">
            <a:schemeClr val="dk1"/>
          </a:effectRef>
          <a:fontRef idx="minor">
            <a:schemeClr val="tx1"/>
          </a:fontRef>
        </p:style>
        <p:txBody>
          <a:bodyPr wrap="none" anchor="ctr"/>
          <a:lstStyle/>
          <a:p>
            <a:endParaRPr lang="lt-LT" dirty="0"/>
          </a:p>
        </p:txBody>
      </p:sp>
      <p:sp>
        <p:nvSpPr>
          <p:cNvPr id="21517" name="Text Box 13"/>
          <p:cNvSpPr txBox="1">
            <a:spLocks noChangeArrowheads="1"/>
          </p:cNvSpPr>
          <p:nvPr/>
        </p:nvSpPr>
        <p:spPr bwMode="auto">
          <a:xfrm>
            <a:off x="5507097" y="3352800"/>
            <a:ext cx="15111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buBlip>
                <a:blip r:embed="rId3"/>
              </a:buBlip>
              <a:defRPr sz="3200">
                <a:solidFill>
                  <a:schemeClr val="tx1"/>
                </a:solidFill>
                <a:latin typeface="Times New Roman" pitchFamily="18" charset="0"/>
              </a:defRPr>
            </a:lvl1pPr>
            <a:lvl2pPr marL="742950" indent="-285750" algn="l" eaLnBrk="0" hangingPunct="0">
              <a:buClr>
                <a:schemeClr val="accent2"/>
              </a:buClr>
              <a:buFont typeface="Wingdings" pitchFamily="2" charset="2"/>
              <a:buBlip>
                <a:blip r:embed="rId4"/>
              </a:buBlip>
              <a:defRPr sz="2800">
                <a:solidFill>
                  <a:schemeClr val="tx1"/>
                </a:solidFill>
                <a:latin typeface="Times New Roman" pitchFamily="18" charset="0"/>
              </a:defRPr>
            </a:lvl2pPr>
            <a:lvl3pPr marL="1143000" indent="-228600" algn="l" eaLnBrk="0" hangingPunct="0">
              <a:buChar char="•"/>
              <a:defRPr sz="2400">
                <a:solidFill>
                  <a:schemeClr val="tx1"/>
                </a:solidFill>
                <a:latin typeface="Times New Roman" pitchFamily="18" charset="0"/>
              </a:defRPr>
            </a:lvl3pPr>
            <a:lvl4pPr marL="1600200" indent="-228600" algn="l" eaLnBrk="0" hangingPunct="0">
              <a:buClr>
                <a:schemeClr val="tx2"/>
              </a:buClr>
              <a:buFont typeface="Wingdings" pitchFamily="2" charset="2"/>
              <a:buChar char="s"/>
              <a:defRPr sz="2000">
                <a:solidFill>
                  <a:schemeClr val="tx1"/>
                </a:solidFill>
                <a:latin typeface="Times New Roman" pitchFamily="18" charset="0"/>
              </a:defRPr>
            </a:lvl4pPr>
            <a:lvl5pPr marL="2057400" indent="-228600" algn="l" eaLnBrk="0" hangingPunct="0">
              <a:buClr>
                <a:schemeClr val="tx2"/>
              </a:buClr>
              <a:buFont typeface="Wingdings" pitchFamily="2" charset="2"/>
              <a:buChar char="s"/>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9pPr>
          </a:lstStyle>
          <a:p>
            <a:pPr algn="ctr" eaLnBrk="1" hangingPunct="1">
              <a:buFontTx/>
              <a:buNone/>
            </a:pPr>
            <a:r>
              <a:rPr lang="lt-LT" altLang="lt-LT" sz="2400" b="1" i="1" dirty="0">
                <a:latin typeface="Arial" pitchFamily="34" charset="0"/>
                <a:cs typeface="Arial" pitchFamily="34" charset="0"/>
              </a:rPr>
              <a:t>T</a:t>
            </a:r>
            <a:r>
              <a:rPr lang="en-US" altLang="lt-LT" sz="2400" b="1" i="1" dirty="0" smtClean="0">
                <a:latin typeface="Arial" pitchFamily="34" charset="0"/>
                <a:cs typeface="Arial" pitchFamily="34" charset="0"/>
              </a:rPr>
              <a:t>inklainė</a:t>
            </a:r>
            <a:endParaRPr lang="en-US" altLang="lt-LT" sz="2400" b="1" i="1" dirty="0">
              <a:latin typeface="Arial" pitchFamily="34" charset="0"/>
              <a:cs typeface="Arial" pitchFamily="34" charset="0"/>
            </a:endParaRPr>
          </a:p>
        </p:txBody>
      </p:sp>
      <p:sp>
        <p:nvSpPr>
          <p:cNvPr id="21518" name="Line 14"/>
          <p:cNvSpPr>
            <a:spLocks noChangeShapeType="1"/>
          </p:cNvSpPr>
          <p:nvPr/>
        </p:nvSpPr>
        <p:spPr bwMode="auto">
          <a:xfrm>
            <a:off x="4343400" y="4724400"/>
            <a:ext cx="1828800" cy="838200"/>
          </a:xfrm>
          <a:prstGeom prst="line">
            <a:avLst/>
          </a:prstGeom>
          <a:ln>
            <a:headEnd/>
            <a:tailEnd/>
          </a:ln>
          <a:extLst/>
        </p:spPr>
        <p:style>
          <a:lnRef idx="1">
            <a:schemeClr val="dk1"/>
          </a:lnRef>
          <a:fillRef idx="0">
            <a:schemeClr val="dk1"/>
          </a:fillRef>
          <a:effectRef idx="0">
            <a:schemeClr val="dk1"/>
          </a:effectRef>
          <a:fontRef idx="minor">
            <a:schemeClr val="tx1"/>
          </a:fontRef>
        </p:style>
        <p:txBody>
          <a:bodyPr wrap="none" anchor="ctr"/>
          <a:lstStyle/>
          <a:p>
            <a:endParaRPr lang="lt-LT" dirty="0"/>
          </a:p>
        </p:txBody>
      </p:sp>
      <p:sp>
        <p:nvSpPr>
          <p:cNvPr id="21519" name="Text Box 15"/>
          <p:cNvSpPr txBox="1">
            <a:spLocks noChangeArrowheads="1"/>
          </p:cNvSpPr>
          <p:nvPr/>
        </p:nvSpPr>
        <p:spPr bwMode="auto">
          <a:xfrm>
            <a:off x="6172200" y="5334000"/>
            <a:ext cx="178417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buBlip>
                <a:blip r:embed="rId3"/>
              </a:buBlip>
              <a:defRPr sz="3200">
                <a:solidFill>
                  <a:schemeClr val="tx1"/>
                </a:solidFill>
                <a:latin typeface="Times New Roman" pitchFamily="18" charset="0"/>
              </a:defRPr>
            </a:lvl1pPr>
            <a:lvl2pPr marL="742950" indent="-285750" algn="l" eaLnBrk="0" hangingPunct="0">
              <a:buClr>
                <a:schemeClr val="accent2"/>
              </a:buClr>
              <a:buFont typeface="Wingdings" pitchFamily="2" charset="2"/>
              <a:buBlip>
                <a:blip r:embed="rId4"/>
              </a:buBlip>
              <a:defRPr sz="2800">
                <a:solidFill>
                  <a:schemeClr val="tx1"/>
                </a:solidFill>
                <a:latin typeface="Times New Roman" pitchFamily="18" charset="0"/>
              </a:defRPr>
            </a:lvl2pPr>
            <a:lvl3pPr marL="1143000" indent="-228600" algn="l" eaLnBrk="0" hangingPunct="0">
              <a:buChar char="•"/>
              <a:defRPr sz="2400">
                <a:solidFill>
                  <a:schemeClr val="tx1"/>
                </a:solidFill>
                <a:latin typeface="Times New Roman" pitchFamily="18" charset="0"/>
              </a:defRPr>
            </a:lvl3pPr>
            <a:lvl4pPr marL="1600200" indent="-228600" algn="l" eaLnBrk="0" hangingPunct="0">
              <a:buClr>
                <a:schemeClr val="tx2"/>
              </a:buClr>
              <a:buFont typeface="Wingdings" pitchFamily="2" charset="2"/>
              <a:buChar char="s"/>
              <a:defRPr sz="2000">
                <a:solidFill>
                  <a:schemeClr val="tx1"/>
                </a:solidFill>
                <a:latin typeface="Times New Roman" pitchFamily="18" charset="0"/>
              </a:defRPr>
            </a:lvl4pPr>
            <a:lvl5pPr marL="2057400" indent="-228600" algn="l" eaLnBrk="0" hangingPunct="0">
              <a:buClr>
                <a:schemeClr val="tx2"/>
              </a:buClr>
              <a:buFont typeface="Wingdings" pitchFamily="2" charset="2"/>
              <a:buChar char="s"/>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9pPr>
          </a:lstStyle>
          <a:p>
            <a:pPr algn="ctr" eaLnBrk="1" hangingPunct="1">
              <a:buFontTx/>
              <a:buNone/>
            </a:pPr>
            <a:r>
              <a:rPr lang="lt-LT" altLang="lt-LT" sz="2000" b="1" i="1" dirty="0" smtClean="0">
                <a:latin typeface="Arial" pitchFamily="34" charset="0"/>
                <a:cs typeface="Arial" pitchFamily="34" charset="0"/>
              </a:rPr>
              <a:t>Stiklakūnis</a:t>
            </a:r>
            <a:endParaRPr lang="lt-LT" altLang="lt-LT" sz="2000" b="1" i="1" dirty="0">
              <a:latin typeface="Arial" pitchFamily="34" charset="0"/>
              <a:cs typeface="Arial" pitchFamily="34" charset="0"/>
            </a:endParaRPr>
          </a:p>
        </p:txBody>
      </p:sp>
      <p:sp>
        <p:nvSpPr>
          <p:cNvPr id="21521" name="Text Box 17"/>
          <p:cNvSpPr txBox="1">
            <a:spLocks noChangeArrowheads="1"/>
          </p:cNvSpPr>
          <p:nvPr/>
        </p:nvSpPr>
        <p:spPr bwMode="auto">
          <a:xfrm>
            <a:off x="1497012" y="5334000"/>
            <a:ext cx="16319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buBlip>
                <a:blip r:embed="rId3"/>
              </a:buBlip>
              <a:defRPr sz="3200">
                <a:solidFill>
                  <a:schemeClr val="tx1"/>
                </a:solidFill>
                <a:latin typeface="Times New Roman" pitchFamily="18" charset="0"/>
              </a:defRPr>
            </a:lvl1pPr>
            <a:lvl2pPr marL="742950" indent="-285750" algn="l" eaLnBrk="0" hangingPunct="0">
              <a:buClr>
                <a:schemeClr val="accent2"/>
              </a:buClr>
              <a:buFont typeface="Wingdings" pitchFamily="2" charset="2"/>
              <a:buBlip>
                <a:blip r:embed="rId4"/>
              </a:buBlip>
              <a:defRPr sz="2800">
                <a:solidFill>
                  <a:schemeClr val="tx1"/>
                </a:solidFill>
                <a:latin typeface="Times New Roman" pitchFamily="18" charset="0"/>
              </a:defRPr>
            </a:lvl2pPr>
            <a:lvl3pPr marL="1143000" indent="-228600" algn="l" eaLnBrk="0" hangingPunct="0">
              <a:buChar char="•"/>
              <a:defRPr sz="2400">
                <a:solidFill>
                  <a:schemeClr val="tx1"/>
                </a:solidFill>
                <a:latin typeface="Times New Roman" pitchFamily="18" charset="0"/>
              </a:defRPr>
            </a:lvl3pPr>
            <a:lvl4pPr marL="1600200" indent="-228600" algn="l" eaLnBrk="0" hangingPunct="0">
              <a:buClr>
                <a:schemeClr val="tx2"/>
              </a:buClr>
              <a:buFont typeface="Wingdings" pitchFamily="2" charset="2"/>
              <a:buChar char="s"/>
              <a:defRPr sz="2000">
                <a:solidFill>
                  <a:schemeClr val="tx1"/>
                </a:solidFill>
                <a:latin typeface="Times New Roman" pitchFamily="18" charset="0"/>
              </a:defRPr>
            </a:lvl4pPr>
            <a:lvl5pPr marL="2057400" indent="-228600" algn="l" eaLnBrk="0" hangingPunct="0">
              <a:buClr>
                <a:schemeClr val="tx2"/>
              </a:buClr>
              <a:buFont typeface="Wingdings" pitchFamily="2" charset="2"/>
              <a:buChar char="s"/>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9pPr>
          </a:lstStyle>
          <a:p>
            <a:pPr algn="ctr" eaLnBrk="1" hangingPunct="1">
              <a:buFontTx/>
              <a:buNone/>
            </a:pPr>
            <a:r>
              <a:rPr lang="lt-LT" altLang="lt-LT" sz="2400" b="1" i="1" dirty="0">
                <a:latin typeface="Arial" pitchFamily="34" charset="0"/>
                <a:cs typeface="Arial" pitchFamily="34" charset="0"/>
              </a:rPr>
              <a:t>R</a:t>
            </a:r>
            <a:r>
              <a:rPr lang="en-US" altLang="lt-LT" sz="2400" b="1" i="1" dirty="0" smtClean="0">
                <a:latin typeface="Arial" pitchFamily="34" charset="0"/>
                <a:cs typeface="Arial" pitchFamily="34" charset="0"/>
              </a:rPr>
              <a:t>agena</a:t>
            </a:r>
            <a:endParaRPr lang="en-US" altLang="lt-LT" sz="2400" b="1" i="1" dirty="0">
              <a:latin typeface="Arial" pitchFamily="34" charset="0"/>
              <a:cs typeface="Arial" pitchFamily="34" charset="0"/>
            </a:endParaRPr>
          </a:p>
        </p:txBody>
      </p:sp>
      <p:sp>
        <p:nvSpPr>
          <p:cNvPr id="21522" name="Line 18"/>
          <p:cNvSpPr>
            <a:spLocks noChangeShapeType="1"/>
          </p:cNvSpPr>
          <p:nvPr/>
        </p:nvSpPr>
        <p:spPr bwMode="auto">
          <a:xfrm flipH="1" flipV="1">
            <a:off x="2133600" y="4191000"/>
            <a:ext cx="1295400" cy="152400"/>
          </a:xfrm>
          <a:prstGeom prst="line">
            <a:avLst/>
          </a:prstGeom>
          <a:ln>
            <a:headEnd/>
            <a:tailEnd/>
          </a:ln>
          <a:extLst/>
        </p:spPr>
        <p:style>
          <a:lnRef idx="1">
            <a:schemeClr val="dk1"/>
          </a:lnRef>
          <a:fillRef idx="0">
            <a:schemeClr val="dk1"/>
          </a:fillRef>
          <a:effectRef idx="0">
            <a:schemeClr val="dk1"/>
          </a:effectRef>
          <a:fontRef idx="minor">
            <a:schemeClr val="tx1"/>
          </a:fontRef>
        </p:style>
        <p:txBody>
          <a:bodyPr wrap="none" anchor="ctr"/>
          <a:lstStyle/>
          <a:p>
            <a:endParaRPr lang="lt-LT" dirty="0">
              <a:ln>
                <a:solidFill>
                  <a:sysClr val="windowText" lastClr="000000"/>
                </a:solidFill>
              </a:ln>
            </a:endParaRPr>
          </a:p>
        </p:txBody>
      </p:sp>
      <p:sp>
        <p:nvSpPr>
          <p:cNvPr id="21523" name="Text Box 19"/>
          <p:cNvSpPr txBox="1">
            <a:spLocks noChangeArrowheads="1"/>
          </p:cNvSpPr>
          <p:nvPr/>
        </p:nvSpPr>
        <p:spPr bwMode="auto">
          <a:xfrm>
            <a:off x="467544" y="3962400"/>
            <a:ext cx="16120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buBlip>
                <a:blip r:embed="rId3"/>
              </a:buBlip>
              <a:defRPr sz="3200">
                <a:solidFill>
                  <a:schemeClr val="tx1"/>
                </a:solidFill>
                <a:latin typeface="Times New Roman" pitchFamily="18" charset="0"/>
              </a:defRPr>
            </a:lvl1pPr>
            <a:lvl2pPr marL="742950" indent="-285750" algn="l" eaLnBrk="0" hangingPunct="0">
              <a:buClr>
                <a:schemeClr val="accent2"/>
              </a:buClr>
              <a:buFont typeface="Wingdings" pitchFamily="2" charset="2"/>
              <a:buBlip>
                <a:blip r:embed="rId4"/>
              </a:buBlip>
              <a:defRPr sz="2800">
                <a:solidFill>
                  <a:schemeClr val="tx1"/>
                </a:solidFill>
                <a:latin typeface="Times New Roman" pitchFamily="18" charset="0"/>
              </a:defRPr>
            </a:lvl2pPr>
            <a:lvl3pPr marL="1143000" indent="-228600" algn="l" eaLnBrk="0" hangingPunct="0">
              <a:buChar char="•"/>
              <a:defRPr sz="2400">
                <a:solidFill>
                  <a:schemeClr val="tx1"/>
                </a:solidFill>
                <a:latin typeface="Times New Roman" pitchFamily="18" charset="0"/>
              </a:defRPr>
            </a:lvl3pPr>
            <a:lvl4pPr marL="1600200" indent="-228600" algn="l" eaLnBrk="0" hangingPunct="0">
              <a:buClr>
                <a:schemeClr val="tx2"/>
              </a:buClr>
              <a:buFont typeface="Wingdings" pitchFamily="2" charset="2"/>
              <a:buChar char="s"/>
              <a:defRPr sz="2000">
                <a:solidFill>
                  <a:schemeClr val="tx1"/>
                </a:solidFill>
                <a:latin typeface="Times New Roman" pitchFamily="18" charset="0"/>
              </a:defRPr>
            </a:lvl4pPr>
            <a:lvl5pPr marL="2057400" indent="-228600" algn="l" eaLnBrk="0" hangingPunct="0">
              <a:buClr>
                <a:schemeClr val="tx2"/>
              </a:buClr>
              <a:buFont typeface="Wingdings" pitchFamily="2" charset="2"/>
              <a:buChar char="s"/>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9pPr>
          </a:lstStyle>
          <a:p>
            <a:pPr algn="ctr" eaLnBrk="1" hangingPunct="1">
              <a:buFontTx/>
              <a:buNone/>
            </a:pPr>
            <a:r>
              <a:rPr lang="lt-LT" altLang="lt-LT" sz="2400" b="1" i="1" dirty="0">
                <a:latin typeface="Arial" pitchFamily="34" charset="0"/>
                <a:cs typeface="Arial" pitchFamily="34" charset="0"/>
              </a:rPr>
              <a:t>L</a:t>
            </a:r>
            <a:r>
              <a:rPr lang="en-US" altLang="lt-LT" sz="2400" b="1" i="1" dirty="0" smtClean="0">
                <a:latin typeface="Arial" pitchFamily="34" charset="0"/>
                <a:cs typeface="Arial" pitchFamily="34" charset="0"/>
              </a:rPr>
              <a:t>ęšiukas</a:t>
            </a:r>
            <a:endParaRPr lang="en-US" altLang="lt-LT" sz="2400" b="1" i="1" dirty="0">
              <a:latin typeface="Arial" pitchFamily="34" charset="0"/>
              <a:cs typeface="Arial" pitchFamily="34" charset="0"/>
            </a:endParaRPr>
          </a:p>
        </p:txBody>
      </p:sp>
      <p:sp>
        <p:nvSpPr>
          <p:cNvPr id="21524" name="Line 20"/>
          <p:cNvSpPr>
            <a:spLocks noChangeShapeType="1"/>
          </p:cNvSpPr>
          <p:nvPr/>
        </p:nvSpPr>
        <p:spPr bwMode="auto">
          <a:xfrm flipH="1">
            <a:off x="2971800" y="4648200"/>
            <a:ext cx="304800" cy="838200"/>
          </a:xfrm>
          <a:prstGeom prst="line">
            <a:avLst/>
          </a:prstGeom>
          <a:ln>
            <a:headEnd/>
            <a:tailEnd/>
          </a:ln>
          <a:extLst/>
        </p:spPr>
        <p:style>
          <a:lnRef idx="1">
            <a:schemeClr val="dk1"/>
          </a:lnRef>
          <a:fillRef idx="0">
            <a:schemeClr val="dk1"/>
          </a:fillRef>
          <a:effectRef idx="0">
            <a:schemeClr val="dk1"/>
          </a:effectRef>
          <a:fontRef idx="minor">
            <a:schemeClr val="tx1"/>
          </a:fontRef>
        </p:style>
        <p:txBody>
          <a:bodyPr wrap="none" anchor="ctr"/>
          <a:lstStyle/>
          <a:p>
            <a:endParaRPr lang="lt-LT" dirty="0"/>
          </a:p>
        </p:txBody>
      </p:sp>
      <p:sp>
        <p:nvSpPr>
          <p:cNvPr id="2" name="Stačiakampis 1"/>
          <p:cNvSpPr/>
          <p:nvPr/>
        </p:nvSpPr>
        <p:spPr>
          <a:xfrm>
            <a:off x="2227548" y="476672"/>
            <a:ext cx="4824536" cy="584775"/>
          </a:xfrm>
          <a:prstGeom prst="rect">
            <a:avLst/>
          </a:prstGeom>
        </p:spPr>
        <p:txBody>
          <a:bodyPr wrap="square">
            <a:spAutoFit/>
          </a:bodyPr>
          <a:lstStyle/>
          <a:p>
            <a:r>
              <a:rPr lang="lt-LT" altLang="lt-LT" sz="3200" b="1" dirty="0" smtClean="0">
                <a:latin typeface="Arial" pitchFamily="34" charset="0"/>
                <a:cs typeface="Arial" pitchFamily="34" charset="0"/>
              </a:rPr>
              <a:t>Akis fizikoje</a:t>
            </a:r>
            <a:endParaRPr lang="lt-LT" sz="3200" b="1" dirty="0">
              <a:latin typeface="Arial" pitchFamily="34" charset="0"/>
              <a:cs typeface="Arial" pitchFamily="34" charset="0"/>
            </a:endParaRPr>
          </a:p>
        </p:txBody>
      </p:sp>
    </p:spTree>
    <p:extLst>
      <p:ext uri="{BB962C8B-B14F-4D97-AF65-F5344CB8AC3E}">
        <p14:creationId xmlns:p14="http://schemas.microsoft.com/office/powerpoint/2010/main" val="1549566272"/>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827087" y="188640"/>
            <a:ext cx="8137525"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buBlip>
                <a:blip r:embed="rId3"/>
              </a:buBlip>
              <a:defRPr sz="3200">
                <a:solidFill>
                  <a:schemeClr val="tx1"/>
                </a:solidFill>
                <a:latin typeface="Times New Roman" pitchFamily="18" charset="0"/>
              </a:defRPr>
            </a:lvl1pPr>
            <a:lvl2pPr marL="742950" indent="-285750" algn="l" eaLnBrk="0" hangingPunct="0">
              <a:buClr>
                <a:schemeClr val="accent2"/>
              </a:buClr>
              <a:buFont typeface="Wingdings" pitchFamily="2" charset="2"/>
              <a:buBlip>
                <a:blip r:embed="rId4"/>
              </a:buBlip>
              <a:defRPr sz="2800">
                <a:solidFill>
                  <a:schemeClr val="tx1"/>
                </a:solidFill>
                <a:latin typeface="Times New Roman" pitchFamily="18" charset="0"/>
              </a:defRPr>
            </a:lvl2pPr>
            <a:lvl3pPr marL="1143000" indent="-228600" algn="l" eaLnBrk="0" hangingPunct="0">
              <a:buChar char="•"/>
              <a:defRPr sz="2400">
                <a:solidFill>
                  <a:schemeClr val="tx1"/>
                </a:solidFill>
                <a:latin typeface="Times New Roman" pitchFamily="18" charset="0"/>
              </a:defRPr>
            </a:lvl3pPr>
            <a:lvl4pPr marL="1600200" indent="-228600" algn="l" eaLnBrk="0" hangingPunct="0">
              <a:buClr>
                <a:schemeClr val="tx2"/>
              </a:buClr>
              <a:buFont typeface="Wingdings" pitchFamily="2" charset="2"/>
              <a:buChar char="s"/>
              <a:defRPr sz="2000">
                <a:solidFill>
                  <a:schemeClr val="tx1"/>
                </a:solidFill>
                <a:latin typeface="Times New Roman" pitchFamily="18" charset="0"/>
              </a:defRPr>
            </a:lvl4pPr>
            <a:lvl5pPr marL="2057400" indent="-228600" algn="l" eaLnBrk="0" hangingPunct="0">
              <a:buClr>
                <a:schemeClr val="tx2"/>
              </a:buClr>
              <a:buFont typeface="Wingdings" pitchFamily="2" charset="2"/>
              <a:buChar char="s"/>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9pPr>
          </a:lstStyle>
          <a:p>
            <a:pPr eaLnBrk="1" hangingPunct="1">
              <a:buFontTx/>
              <a:buNone/>
            </a:pPr>
            <a:r>
              <a:rPr lang="lt-LT" altLang="lt-LT" sz="2400" b="1" dirty="0" smtClean="0">
                <a:latin typeface="Arial" pitchFamily="34" charset="0"/>
                <a:cs typeface="Arial" pitchFamily="34" charset="0"/>
              </a:rPr>
              <a:t>Akies</a:t>
            </a:r>
            <a:r>
              <a:rPr lang="en-US" altLang="lt-LT" sz="2400" b="1" dirty="0" smtClean="0">
                <a:latin typeface="Arial" pitchFamily="34" charset="0"/>
                <a:cs typeface="Arial" pitchFamily="34" charset="0"/>
              </a:rPr>
              <a:t> </a:t>
            </a:r>
            <a:r>
              <a:rPr lang="lt-LT" altLang="lt-LT" sz="2400" b="1" dirty="0" smtClean="0">
                <a:latin typeface="Arial" pitchFamily="34" charset="0"/>
                <a:cs typeface="Arial" pitchFamily="34" charset="0"/>
              </a:rPr>
              <a:t>prisitaikymas matyti įvairiai nuo jos nutolusius</a:t>
            </a:r>
          </a:p>
          <a:p>
            <a:pPr eaLnBrk="1" hangingPunct="1">
              <a:buFontTx/>
              <a:buNone/>
            </a:pPr>
            <a:r>
              <a:rPr lang="lt-LT" altLang="lt-LT" sz="2400" b="1" dirty="0" smtClean="0">
                <a:latin typeface="Arial" pitchFamily="34" charset="0"/>
                <a:cs typeface="Arial" pitchFamily="34" charset="0"/>
              </a:rPr>
              <a:t>daiktus </a:t>
            </a:r>
            <a:r>
              <a:rPr lang="en-US" altLang="lt-LT" sz="2400" b="1" dirty="0" smtClean="0">
                <a:latin typeface="Arial" pitchFamily="34" charset="0"/>
                <a:cs typeface="Arial" pitchFamily="34" charset="0"/>
              </a:rPr>
              <a:t>vadinamas akomodacija</a:t>
            </a:r>
            <a:r>
              <a:rPr lang="lt-LT" altLang="lt-LT" sz="2400" b="1" dirty="0" smtClean="0"/>
              <a:t>.</a:t>
            </a:r>
          </a:p>
          <a:p>
            <a:pPr eaLnBrk="1" hangingPunct="1">
              <a:buFontTx/>
              <a:buNone/>
            </a:pPr>
            <a:endParaRPr lang="en-US" altLang="lt-LT" sz="2400" b="1" u="sng" dirty="0"/>
          </a:p>
          <a:p>
            <a:pPr eaLnBrk="1" hangingPunct="1">
              <a:buFontTx/>
              <a:buNone/>
            </a:pPr>
            <a:r>
              <a:rPr lang="lt-LT" altLang="lt-LT" sz="2400" dirty="0" smtClean="0">
                <a:latin typeface="Arial" pitchFamily="34" charset="0"/>
                <a:cs typeface="Arial" pitchFamily="34" charset="0"/>
              </a:rPr>
              <a:t>AKIS- </a:t>
            </a:r>
            <a:r>
              <a:rPr lang="lt-LT" altLang="lt-LT" sz="2400" b="1" u="sng" dirty="0" smtClean="0">
                <a:latin typeface="Arial" pitchFamily="34" charset="0"/>
                <a:cs typeface="Arial" pitchFamily="34" charset="0"/>
              </a:rPr>
              <a:t>kintamo židinio nuotolio optinė sistema. </a:t>
            </a:r>
          </a:p>
          <a:p>
            <a:pPr eaLnBrk="1" hangingPunct="1">
              <a:buFontTx/>
              <a:buNone/>
            </a:pPr>
            <a:r>
              <a:rPr lang="lt-LT" altLang="lt-LT" sz="2400" dirty="0" smtClean="0">
                <a:latin typeface="Arial" pitchFamily="34" charset="0"/>
                <a:cs typeface="Arial" pitchFamily="34" charset="0"/>
              </a:rPr>
              <a:t>Rezultatas</a:t>
            </a:r>
            <a:r>
              <a:rPr lang="en-US" altLang="lt-LT" sz="2400" dirty="0" smtClean="0">
                <a:latin typeface="Arial" pitchFamily="34" charset="0"/>
                <a:cs typeface="Arial" pitchFamily="34" charset="0"/>
              </a:rPr>
              <a:t> </a:t>
            </a:r>
            <a:r>
              <a:rPr lang="lt-LT" altLang="lt-LT" sz="2400" dirty="0" smtClean="0">
                <a:latin typeface="Arial" pitchFamily="34" charset="0"/>
                <a:cs typeface="Arial" pitchFamily="34" charset="0"/>
              </a:rPr>
              <a:t>- galime gerai matyti skirtingame nuotolyje </a:t>
            </a:r>
          </a:p>
          <a:p>
            <a:pPr eaLnBrk="1" hangingPunct="1">
              <a:buFontTx/>
              <a:buNone/>
            </a:pPr>
            <a:r>
              <a:rPr lang="lt-LT" altLang="lt-LT" sz="2400" dirty="0" smtClean="0">
                <a:latin typeface="Arial" pitchFamily="34" charset="0"/>
                <a:cs typeface="Arial" pitchFamily="34" charset="0"/>
              </a:rPr>
              <a:t>esančius daiktus. Žiūrėdami į daiktą akis pakreipiame taip, kad jų regėjimo ašys susikirstų viename </a:t>
            </a:r>
            <a:r>
              <a:rPr lang="en-US" altLang="lt-LT" sz="2400" dirty="0" smtClean="0">
                <a:latin typeface="Arial" pitchFamily="34" charset="0"/>
                <a:cs typeface="Arial" pitchFamily="34" charset="0"/>
              </a:rPr>
              <a:t>taške</a:t>
            </a:r>
            <a:r>
              <a:rPr lang="lt-LT" altLang="lt-LT" sz="2400" dirty="0" smtClean="0">
                <a:latin typeface="Arial" pitchFamily="34" charset="0"/>
                <a:cs typeface="Arial" pitchFamily="34" charset="0"/>
              </a:rPr>
              <a:t>.</a:t>
            </a:r>
            <a:endParaRPr lang="en-US" altLang="lt-LT" sz="2400" dirty="0">
              <a:latin typeface="Arial" pitchFamily="34" charset="0"/>
              <a:cs typeface="Arial" pitchFamily="34" charset="0"/>
            </a:endParaRPr>
          </a:p>
        </p:txBody>
      </p:sp>
      <p:graphicFrame>
        <p:nvGraphicFramePr>
          <p:cNvPr id="4156" name="Object 2"/>
          <p:cNvGraphicFramePr>
            <a:graphicFrameLocks noChangeAspect="1"/>
          </p:cNvGraphicFramePr>
          <p:nvPr/>
        </p:nvGraphicFramePr>
        <p:xfrm>
          <a:off x="3276600" y="5334000"/>
          <a:ext cx="1162050" cy="1219200"/>
        </p:xfrm>
        <a:graphic>
          <a:graphicData uri="http://schemas.openxmlformats.org/presentationml/2006/ole">
            <mc:AlternateContent xmlns:mc="http://schemas.openxmlformats.org/markup-compatibility/2006">
              <mc:Choice xmlns:v="urn:schemas-microsoft-com:vml" Requires="v">
                <p:oleObj spid="_x0000_s2118" name="Image" r:id="rId5" imgW="1537593" imgH="1613267" progId="Photoshop.Image.5">
                  <p:embed/>
                </p:oleObj>
              </mc:Choice>
              <mc:Fallback>
                <p:oleObj name="Image" r:id="rId5" imgW="1537593" imgH="1613267" progId="Photoshop.Image.5">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76600" y="5334000"/>
                        <a:ext cx="116205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59" name="Object 3"/>
          <p:cNvGraphicFramePr>
            <a:graphicFrameLocks noChangeAspect="1"/>
          </p:cNvGraphicFramePr>
          <p:nvPr/>
        </p:nvGraphicFramePr>
        <p:xfrm>
          <a:off x="1371600" y="5334000"/>
          <a:ext cx="1117600" cy="1219200"/>
        </p:xfrm>
        <a:graphic>
          <a:graphicData uri="http://schemas.openxmlformats.org/presentationml/2006/ole">
            <mc:AlternateContent xmlns:mc="http://schemas.openxmlformats.org/markup-compatibility/2006">
              <mc:Choice xmlns:v="urn:schemas-microsoft-com:vml" Requires="v">
                <p:oleObj spid="_x0000_s2119" name="Image" r:id="rId7" imgW="1524347" imgH="1664666" progId="Photoshop.Image.5">
                  <p:embed/>
                </p:oleObj>
              </mc:Choice>
              <mc:Fallback>
                <p:oleObj name="Image" r:id="rId7" imgW="1524347" imgH="1664666" progId="Photoshop.Image.5">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71600" y="5334000"/>
                        <a:ext cx="11176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64" name="Object 4"/>
          <p:cNvGraphicFramePr>
            <a:graphicFrameLocks noChangeAspect="1"/>
          </p:cNvGraphicFramePr>
          <p:nvPr/>
        </p:nvGraphicFramePr>
        <p:xfrm>
          <a:off x="7391400" y="5378450"/>
          <a:ext cx="1182688" cy="1174750"/>
        </p:xfrm>
        <a:graphic>
          <a:graphicData uri="http://schemas.openxmlformats.org/presentationml/2006/ole">
            <mc:AlternateContent xmlns:mc="http://schemas.openxmlformats.org/markup-compatibility/2006">
              <mc:Choice xmlns:v="urn:schemas-microsoft-com:vml" Requires="v">
                <p:oleObj spid="_x0000_s2120" name="Image" r:id="rId9" imgW="2020473" imgH="2007766" progId="Photoshop.Image.5">
                  <p:embed/>
                </p:oleObj>
              </mc:Choice>
              <mc:Fallback>
                <p:oleObj name="Image" r:id="rId9" imgW="2020473" imgH="2007766" progId="Photoshop.Image.5">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91400" y="5378450"/>
                        <a:ext cx="1182688" cy="117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66" name="Object 5"/>
          <p:cNvGraphicFramePr>
            <a:graphicFrameLocks noChangeAspect="1"/>
          </p:cNvGraphicFramePr>
          <p:nvPr/>
        </p:nvGraphicFramePr>
        <p:xfrm>
          <a:off x="5486400" y="5334000"/>
          <a:ext cx="1165225" cy="1219200"/>
        </p:xfrm>
        <a:graphic>
          <a:graphicData uri="http://schemas.openxmlformats.org/presentationml/2006/ole">
            <mc:AlternateContent xmlns:mc="http://schemas.openxmlformats.org/markup-compatibility/2006">
              <mc:Choice xmlns:v="urn:schemas-microsoft-com:vml" Requires="v">
                <p:oleObj spid="_x0000_s2121" name="Image" r:id="rId11" imgW="1956936" imgH="2045888" progId="Photoshop.Image.5">
                  <p:embed/>
                </p:oleObj>
              </mc:Choice>
              <mc:Fallback>
                <p:oleObj name="Image" r:id="rId11" imgW="1956936" imgH="2045888" progId="Photoshop.Image.5">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86400" y="5334000"/>
                        <a:ext cx="1165225"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68" name="Line 72"/>
          <p:cNvSpPr>
            <a:spLocks noChangeShapeType="1"/>
          </p:cNvSpPr>
          <p:nvPr/>
        </p:nvSpPr>
        <p:spPr bwMode="auto">
          <a:xfrm flipH="1">
            <a:off x="1676400" y="4267200"/>
            <a:ext cx="1219200" cy="2133600"/>
          </a:xfrm>
          <a:prstGeom prst="line">
            <a:avLst/>
          </a:prstGeom>
          <a:ln w="28575">
            <a:headEnd type="none" w="sm" len="sm"/>
            <a:tailEnd type="triangle" w="lg" len="lg"/>
          </a:ln>
          <a:extLst/>
        </p:spPr>
        <p:style>
          <a:lnRef idx="1">
            <a:schemeClr val="dk1"/>
          </a:lnRef>
          <a:fillRef idx="0">
            <a:schemeClr val="dk1"/>
          </a:fillRef>
          <a:effectRef idx="0">
            <a:schemeClr val="dk1"/>
          </a:effectRef>
          <a:fontRef idx="minor">
            <a:schemeClr val="tx1"/>
          </a:fontRef>
        </p:style>
        <p:txBody>
          <a:bodyPr wrap="none" anchor="ctr"/>
          <a:lstStyle/>
          <a:p>
            <a:endParaRPr lang="lt-LT" dirty="0"/>
          </a:p>
        </p:txBody>
      </p:sp>
      <p:sp>
        <p:nvSpPr>
          <p:cNvPr id="4169" name="Line 73"/>
          <p:cNvSpPr>
            <a:spLocks noChangeShapeType="1"/>
          </p:cNvSpPr>
          <p:nvPr/>
        </p:nvSpPr>
        <p:spPr bwMode="auto">
          <a:xfrm>
            <a:off x="2895600" y="4267200"/>
            <a:ext cx="1219200" cy="2209800"/>
          </a:xfrm>
          <a:prstGeom prst="line">
            <a:avLst/>
          </a:prstGeom>
          <a:ln w="28575">
            <a:headEnd type="none" w="sm" len="sm"/>
            <a:tailEnd type="triangle" w="lg" len="lg"/>
          </a:ln>
          <a:extLst/>
        </p:spPr>
        <p:style>
          <a:lnRef idx="1">
            <a:schemeClr val="dk1"/>
          </a:lnRef>
          <a:fillRef idx="0">
            <a:schemeClr val="dk1"/>
          </a:fillRef>
          <a:effectRef idx="0">
            <a:schemeClr val="dk1"/>
          </a:effectRef>
          <a:fontRef idx="minor">
            <a:schemeClr val="tx1"/>
          </a:fontRef>
        </p:style>
        <p:txBody>
          <a:bodyPr wrap="none" anchor="ctr"/>
          <a:lstStyle/>
          <a:p>
            <a:endParaRPr lang="lt-LT" dirty="0"/>
          </a:p>
        </p:txBody>
      </p:sp>
      <p:sp>
        <p:nvSpPr>
          <p:cNvPr id="4171" name="Line 75"/>
          <p:cNvSpPr>
            <a:spLocks noChangeShapeType="1"/>
          </p:cNvSpPr>
          <p:nvPr/>
        </p:nvSpPr>
        <p:spPr bwMode="auto">
          <a:xfrm flipH="1">
            <a:off x="5715000" y="4876800"/>
            <a:ext cx="1219200" cy="1524000"/>
          </a:xfrm>
          <a:prstGeom prst="line">
            <a:avLst/>
          </a:prstGeom>
          <a:ln w="28575">
            <a:headEnd type="none" w="sm" len="sm"/>
            <a:tailEnd type="triangle" w="lg" len="lg"/>
          </a:ln>
          <a:extLst/>
        </p:spPr>
        <p:style>
          <a:lnRef idx="1">
            <a:schemeClr val="dk1"/>
          </a:lnRef>
          <a:fillRef idx="0">
            <a:schemeClr val="dk1"/>
          </a:fillRef>
          <a:effectRef idx="0">
            <a:schemeClr val="dk1"/>
          </a:effectRef>
          <a:fontRef idx="minor">
            <a:schemeClr val="tx1"/>
          </a:fontRef>
        </p:style>
        <p:txBody>
          <a:bodyPr wrap="none" anchor="ctr"/>
          <a:lstStyle/>
          <a:p>
            <a:endParaRPr lang="lt-LT" dirty="0"/>
          </a:p>
        </p:txBody>
      </p:sp>
      <p:sp>
        <p:nvSpPr>
          <p:cNvPr id="4172" name="Line 76"/>
          <p:cNvSpPr>
            <a:spLocks noChangeShapeType="1"/>
          </p:cNvSpPr>
          <p:nvPr/>
        </p:nvSpPr>
        <p:spPr bwMode="auto">
          <a:xfrm>
            <a:off x="6934200" y="4876800"/>
            <a:ext cx="1447800" cy="1447800"/>
          </a:xfrm>
          <a:prstGeom prst="line">
            <a:avLst/>
          </a:prstGeom>
          <a:ln w="28575">
            <a:headEnd type="none" w="sm" len="sm"/>
            <a:tailEnd type="triangle" w="lg" len="lg"/>
          </a:ln>
          <a:extLst/>
        </p:spPr>
        <p:style>
          <a:lnRef idx="1">
            <a:schemeClr val="dk1"/>
          </a:lnRef>
          <a:fillRef idx="0">
            <a:schemeClr val="dk1"/>
          </a:fillRef>
          <a:effectRef idx="0">
            <a:schemeClr val="dk1"/>
          </a:effectRef>
          <a:fontRef idx="minor">
            <a:schemeClr val="tx1"/>
          </a:fontRef>
        </p:style>
        <p:txBody>
          <a:bodyPr wrap="none" anchor="ctr"/>
          <a:lstStyle/>
          <a:p>
            <a:endParaRPr lang="lt-LT" dirty="0"/>
          </a:p>
        </p:txBody>
      </p:sp>
      <p:sp>
        <p:nvSpPr>
          <p:cNvPr id="4173" name="Text Box 77"/>
          <p:cNvSpPr txBox="1">
            <a:spLocks noChangeArrowheads="1"/>
          </p:cNvSpPr>
          <p:nvPr/>
        </p:nvSpPr>
        <p:spPr bwMode="auto">
          <a:xfrm>
            <a:off x="1962199" y="3933825"/>
            <a:ext cx="203190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lgn="l" eaLnBrk="0" hangingPunct="0">
              <a:buBlip>
                <a:blip r:embed="rId3"/>
              </a:buBlip>
              <a:defRPr sz="3200">
                <a:solidFill>
                  <a:schemeClr val="tx1"/>
                </a:solidFill>
                <a:latin typeface="Times New Roman" pitchFamily="18" charset="0"/>
              </a:defRPr>
            </a:lvl1pPr>
            <a:lvl2pPr marL="742950" indent="-285750" algn="l" eaLnBrk="0" hangingPunct="0">
              <a:buClr>
                <a:schemeClr val="accent2"/>
              </a:buClr>
              <a:buFont typeface="Wingdings" pitchFamily="2" charset="2"/>
              <a:buBlip>
                <a:blip r:embed="rId4"/>
              </a:buBlip>
              <a:defRPr sz="2800">
                <a:solidFill>
                  <a:schemeClr val="tx1"/>
                </a:solidFill>
                <a:latin typeface="Times New Roman" pitchFamily="18" charset="0"/>
              </a:defRPr>
            </a:lvl2pPr>
            <a:lvl3pPr marL="1143000" indent="-228600" algn="l" eaLnBrk="0" hangingPunct="0">
              <a:buChar char="•"/>
              <a:defRPr sz="2400">
                <a:solidFill>
                  <a:schemeClr val="tx1"/>
                </a:solidFill>
                <a:latin typeface="Times New Roman" pitchFamily="18" charset="0"/>
              </a:defRPr>
            </a:lvl3pPr>
            <a:lvl4pPr marL="1600200" indent="-228600" algn="l" eaLnBrk="0" hangingPunct="0">
              <a:buClr>
                <a:schemeClr val="tx2"/>
              </a:buClr>
              <a:buFont typeface="Wingdings" pitchFamily="2" charset="2"/>
              <a:buChar char="s"/>
              <a:defRPr sz="2000">
                <a:solidFill>
                  <a:schemeClr val="tx1"/>
                </a:solidFill>
                <a:latin typeface="Times New Roman" pitchFamily="18" charset="0"/>
              </a:defRPr>
            </a:lvl4pPr>
            <a:lvl5pPr marL="2057400" indent="-228600" algn="l" eaLnBrk="0" hangingPunct="0">
              <a:buClr>
                <a:schemeClr val="tx2"/>
              </a:buClr>
              <a:buFont typeface="Wingdings" pitchFamily="2" charset="2"/>
              <a:buChar char="s"/>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9pPr>
          </a:lstStyle>
          <a:p>
            <a:pPr algn="ctr" eaLnBrk="1" hangingPunct="1">
              <a:buFontTx/>
              <a:buNone/>
            </a:pPr>
            <a:r>
              <a:rPr lang="en-US" altLang="lt-LT" sz="2000" b="1" dirty="0">
                <a:latin typeface="Arial" pitchFamily="34" charset="0"/>
                <a:cs typeface="Arial" pitchFamily="34" charset="0"/>
              </a:rPr>
              <a:t>DAIKTAS TOLI</a:t>
            </a:r>
          </a:p>
        </p:txBody>
      </p:sp>
      <p:sp>
        <p:nvSpPr>
          <p:cNvPr id="4174" name="Text Box 78"/>
          <p:cNvSpPr txBox="1">
            <a:spLocks noChangeArrowheads="1"/>
          </p:cNvSpPr>
          <p:nvPr/>
        </p:nvSpPr>
        <p:spPr bwMode="auto">
          <a:xfrm>
            <a:off x="6156325" y="4365625"/>
            <a:ext cx="1854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lgn="l" eaLnBrk="0" hangingPunct="0">
              <a:buBlip>
                <a:blip r:embed="rId3"/>
              </a:buBlip>
              <a:defRPr sz="3200">
                <a:solidFill>
                  <a:schemeClr val="tx1"/>
                </a:solidFill>
                <a:latin typeface="Times New Roman" pitchFamily="18" charset="0"/>
              </a:defRPr>
            </a:lvl1pPr>
            <a:lvl2pPr marL="742950" indent="-285750" algn="l" eaLnBrk="0" hangingPunct="0">
              <a:buClr>
                <a:schemeClr val="accent2"/>
              </a:buClr>
              <a:buFont typeface="Wingdings" pitchFamily="2" charset="2"/>
              <a:buBlip>
                <a:blip r:embed="rId4"/>
              </a:buBlip>
              <a:defRPr sz="2800">
                <a:solidFill>
                  <a:schemeClr val="tx1"/>
                </a:solidFill>
                <a:latin typeface="Times New Roman" pitchFamily="18" charset="0"/>
              </a:defRPr>
            </a:lvl2pPr>
            <a:lvl3pPr marL="1143000" indent="-228600" algn="l" eaLnBrk="0" hangingPunct="0">
              <a:buChar char="•"/>
              <a:defRPr sz="2400">
                <a:solidFill>
                  <a:schemeClr val="tx1"/>
                </a:solidFill>
                <a:latin typeface="Times New Roman" pitchFamily="18" charset="0"/>
              </a:defRPr>
            </a:lvl3pPr>
            <a:lvl4pPr marL="1600200" indent="-228600" algn="l" eaLnBrk="0" hangingPunct="0">
              <a:buClr>
                <a:schemeClr val="tx2"/>
              </a:buClr>
              <a:buFont typeface="Wingdings" pitchFamily="2" charset="2"/>
              <a:buChar char="s"/>
              <a:defRPr sz="2000">
                <a:solidFill>
                  <a:schemeClr val="tx1"/>
                </a:solidFill>
                <a:latin typeface="Times New Roman" pitchFamily="18" charset="0"/>
              </a:defRPr>
            </a:lvl4pPr>
            <a:lvl5pPr marL="2057400" indent="-228600" algn="l" eaLnBrk="0" hangingPunct="0">
              <a:buClr>
                <a:schemeClr val="tx2"/>
              </a:buClr>
              <a:buFont typeface="Wingdings" pitchFamily="2" charset="2"/>
              <a:buChar char="s"/>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9pPr>
          </a:lstStyle>
          <a:p>
            <a:pPr algn="ctr" eaLnBrk="1" hangingPunct="1">
              <a:buFontTx/>
              <a:buNone/>
            </a:pPr>
            <a:r>
              <a:rPr lang="en-US" altLang="lt-LT" sz="1800" b="1" dirty="0">
                <a:latin typeface="Arial" pitchFamily="34" charset="0"/>
                <a:cs typeface="Arial" pitchFamily="34" charset="0"/>
              </a:rPr>
              <a:t>DAIKTAS ARTI</a:t>
            </a:r>
            <a:endParaRPr lang="en-US" altLang="lt-LT" sz="2400" dirty="0">
              <a:latin typeface="Arial" pitchFamily="34" charset="0"/>
              <a:cs typeface="Arial" pitchFamily="34" charset="0"/>
            </a:endParaRPr>
          </a:p>
        </p:txBody>
      </p:sp>
      <p:sp>
        <p:nvSpPr>
          <p:cNvPr id="2" name="TextBox 1"/>
          <p:cNvSpPr txBox="1"/>
          <p:nvPr/>
        </p:nvSpPr>
        <p:spPr>
          <a:xfrm>
            <a:off x="1115616" y="3397642"/>
            <a:ext cx="936104" cy="461665"/>
          </a:xfrm>
          <a:prstGeom prst="rect">
            <a:avLst/>
          </a:prstGeom>
          <a:noFill/>
        </p:spPr>
        <p:txBody>
          <a:bodyPr wrap="square" rtlCol="0">
            <a:spAutoFit/>
          </a:bodyPr>
          <a:lstStyle/>
          <a:p>
            <a:r>
              <a:rPr lang="lt-LT" sz="2400" b="1" u="sng" dirty="0" smtClean="0">
                <a:latin typeface="Arial" pitchFamily="34" charset="0"/>
                <a:cs typeface="Arial" pitchFamily="34" charset="0"/>
              </a:rPr>
              <a:t>Pvz.</a:t>
            </a:r>
            <a:endParaRPr lang="lt-LT" sz="2400" b="1" u="sng" dirty="0">
              <a:latin typeface="Arial" pitchFamily="34" charset="0"/>
              <a:cs typeface="Arial" pitchFamily="34" charset="0"/>
            </a:endParaRPr>
          </a:p>
        </p:txBody>
      </p:sp>
    </p:spTree>
    <p:extLst>
      <p:ext uri="{BB962C8B-B14F-4D97-AF65-F5344CB8AC3E}">
        <p14:creationId xmlns:p14="http://schemas.microsoft.com/office/powerpoint/2010/main" val="636983671"/>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467544" y="332656"/>
            <a:ext cx="849706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eaLnBrk="0" hangingPunct="0">
              <a:buBlip>
                <a:blip r:embed="rId3"/>
              </a:buBlip>
              <a:defRPr sz="3200">
                <a:solidFill>
                  <a:schemeClr val="tx1"/>
                </a:solidFill>
                <a:latin typeface="Times New Roman" pitchFamily="18" charset="0"/>
              </a:defRPr>
            </a:lvl1pPr>
            <a:lvl2pPr marL="742950" indent="-285750" algn="l" eaLnBrk="0" hangingPunct="0">
              <a:buClr>
                <a:schemeClr val="accent2"/>
              </a:buClr>
              <a:buFont typeface="Wingdings" pitchFamily="2" charset="2"/>
              <a:buBlip>
                <a:blip r:embed="rId4"/>
              </a:buBlip>
              <a:defRPr sz="2800">
                <a:solidFill>
                  <a:schemeClr val="tx1"/>
                </a:solidFill>
                <a:latin typeface="Times New Roman" pitchFamily="18" charset="0"/>
              </a:defRPr>
            </a:lvl2pPr>
            <a:lvl3pPr marL="1143000" indent="-228600" algn="l" eaLnBrk="0" hangingPunct="0">
              <a:buChar char="•"/>
              <a:defRPr sz="2400">
                <a:solidFill>
                  <a:schemeClr val="tx1"/>
                </a:solidFill>
                <a:latin typeface="Times New Roman" pitchFamily="18" charset="0"/>
              </a:defRPr>
            </a:lvl3pPr>
            <a:lvl4pPr marL="1600200" indent="-228600" algn="l" eaLnBrk="0" hangingPunct="0">
              <a:buClr>
                <a:schemeClr val="tx2"/>
              </a:buClr>
              <a:buFont typeface="Wingdings" pitchFamily="2" charset="2"/>
              <a:buChar char="s"/>
              <a:defRPr sz="2000">
                <a:solidFill>
                  <a:schemeClr val="tx1"/>
                </a:solidFill>
                <a:latin typeface="Times New Roman" pitchFamily="18" charset="0"/>
              </a:defRPr>
            </a:lvl4pPr>
            <a:lvl5pPr marL="2057400" indent="-228600" algn="l" eaLnBrk="0" hangingPunct="0">
              <a:buClr>
                <a:schemeClr val="tx2"/>
              </a:buClr>
              <a:buFont typeface="Wingdings" pitchFamily="2" charset="2"/>
              <a:buChar char="s"/>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9pPr>
          </a:lstStyle>
          <a:p>
            <a:pPr eaLnBrk="1" hangingPunct="1">
              <a:buFontTx/>
              <a:buNone/>
            </a:pPr>
            <a:r>
              <a:rPr lang="en-US" altLang="lt-LT" b="1" dirty="0">
                <a:latin typeface="Arial" pitchFamily="34" charset="0"/>
                <a:cs typeface="Arial" pitchFamily="34" charset="0"/>
              </a:rPr>
              <a:t>Sveikos akies geriausias matymo nuotolis yra apie 25 cm</a:t>
            </a:r>
          </a:p>
          <a:p>
            <a:pPr algn="ctr" eaLnBrk="1" hangingPunct="1">
              <a:buFontTx/>
              <a:buNone/>
            </a:pPr>
            <a:r>
              <a:rPr lang="en-US" altLang="lt-LT" b="1" dirty="0"/>
              <a:t>  </a:t>
            </a:r>
            <a:r>
              <a:rPr lang="en-US" altLang="lt-LT" b="1" i="1" dirty="0">
                <a:latin typeface="Arial" pitchFamily="34" charset="0"/>
                <a:cs typeface="Arial" pitchFamily="34" charset="0"/>
              </a:rPr>
              <a:t>Atvaizdas susidaro tinklainėje</a:t>
            </a:r>
            <a:r>
              <a:rPr lang="en-US" altLang="lt-LT" i="1" dirty="0">
                <a:latin typeface="Arial" pitchFamily="34" charset="0"/>
                <a:cs typeface="Arial" pitchFamily="34" charset="0"/>
              </a:rPr>
              <a:t>.</a:t>
            </a:r>
          </a:p>
        </p:txBody>
      </p:sp>
      <p:graphicFrame>
        <p:nvGraphicFramePr>
          <p:cNvPr id="17411" name="Object 2"/>
          <p:cNvGraphicFramePr>
            <a:graphicFrameLocks noChangeAspect="1"/>
          </p:cNvGraphicFramePr>
          <p:nvPr/>
        </p:nvGraphicFramePr>
        <p:xfrm>
          <a:off x="4419600" y="2565400"/>
          <a:ext cx="3657600" cy="2749550"/>
        </p:xfrm>
        <a:graphic>
          <a:graphicData uri="http://schemas.openxmlformats.org/presentationml/2006/ole">
            <mc:AlternateContent xmlns:mc="http://schemas.openxmlformats.org/markup-compatibility/2006">
              <mc:Choice xmlns:v="urn:schemas-microsoft-com:vml" Requires="v">
                <p:oleObj spid="_x0000_s3091" name="Bitmap Image" r:id="rId5" imgW="923810" imgH="685714" progId="Paint.Picture">
                  <p:embed/>
                </p:oleObj>
              </mc:Choice>
              <mc:Fallback>
                <p:oleObj name="Bitmap Image" r:id="rId5" imgW="923810" imgH="685714" progId="Paint.Picture">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9600" y="2565400"/>
                        <a:ext cx="3657600" cy="274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68" name="Line 9"/>
          <p:cNvSpPr>
            <a:spLocks noChangeShapeType="1"/>
          </p:cNvSpPr>
          <p:nvPr/>
        </p:nvSpPr>
        <p:spPr bwMode="auto">
          <a:xfrm>
            <a:off x="5715000" y="2895600"/>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lt-LT" dirty="0"/>
          </a:p>
        </p:txBody>
      </p:sp>
      <p:sp>
        <p:nvSpPr>
          <p:cNvPr id="11269" name="Text Box 16"/>
          <p:cNvSpPr txBox="1">
            <a:spLocks noChangeArrowheads="1"/>
          </p:cNvSpPr>
          <p:nvPr/>
        </p:nvSpPr>
        <p:spPr bwMode="auto">
          <a:xfrm>
            <a:off x="990600" y="32004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buBlip>
                <a:blip r:embed="rId3"/>
              </a:buBlip>
              <a:defRPr sz="3200">
                <a:solidFill>
                  <a:schemeClr val="tx1"/>
                </a:solidFill>
                <a:latin typeface="Times New Roman" pitchFamily="18" charset="0"/>
              </a:defRPr>
            </a:lvl1pPr>
            <a:lvl2pPr marL="742950" indent="-285750" algn="l" eaLnBrk="0" hangingPunct="0">
              <a:buClr>
                <a:schemeClr val="accent2"/>
              </a:buClr>
              <a:buFont typeface="Wingdings" pitchFamily="2" charset="2"/>
              <a:buBlip>
                <a:blip r:embed="rId4"/>
              </a:buBlip>
              <a:defRPr sz="2800">
                <a:solidFill>
                  <a:schemeClr val="tx1"/>
                </a:solidFill>
                <a:latin typeface="Times New Roman" pitchFamily="18" charset="0"/>
              </a:defRPr>
            </a:lvl2pPr>
            <a:lvl3pPr marL="1143000" indent="-228600" algn="l" eaLnBrk="0" hangingPunct="0">
              <a:buChar char="•"/>
              <a:defRPr sz="2400">
                <a:solidFill>
                  <a:schemeClr val="tx1"/>
                </a:solidFill>
                <a:latin typeface="Times New Roman" pitchFamily="18" charset="0"/>
              </a:defRPr>
            </a:lvl3pPr>
            <a:lvl4pPr marL="1600200" indent="-228600" algn="l" eaLnBrk="0" hangingPunct="0">
              <a:buClr>
                <a:schemeClr val="tx2"/>
              </a:buClr>
              <a:buFont typeface="Wingdings" pitchFamily="2" charset="2"/>
              <a:buChar char="s"/>
              <a:defRPr sz="2000">
                <a:solidFill>
                  <a:schemeClr val="tx1"/>
                </a:solidFill>
                <a:latin typeface="Times New Roman" pitchFamily="18" charset="0"/>
              </a:defRPr>
            </a:lvl4pPr>
            <a:lvl5pPr marL="2057400" indent="-228600" algn="l" eaLnBrk="0" hangingPunct="0">
              <a:buClr>
                <a:schemeClr val="tx2"/>
              </a:buClr>
              <a:buFont typeface="Wingdings" pitchFamily="2" charset="2"/>
              <a:buChar char="s"/>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9pPr>
          </a:lstStyle>
          <a:p>
            <a:pPr algn="ctr" eaLnBrk="1" hangingPunct="1">
              <a:buFontTx/>
              <a:buNone/>
            </a:pPr>
            <a:endParaRPr lang="lt-LT" altLang="lt-LT" sz="2400" dirty="0"/>
          </a:p>
        </p:txBody>
      </p:sp>
      <p:sp>
        <p:nvSpPr>
          <p:cNvPr id="11270" name="Text Box 17"/>
          <p:cNvSpPr txBox="1">
            <a:spLocks noChangeArrowheads="1"/>
          </p:cNvSpPr>
          <p:nvPr/>
        </p:nvSpPr>
        <p:spPr bwMode="auto">
          <a:xfrm>
            <a:off x="4953000" y="32004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buBlip>
                <a:blip r:embed="rId3"/>
              </a:buBlip>
              <a:defRPr sz="3200">
                <a:solidFill>
                  <a:schemeClr val="tx1"/>
                </a:solidFill>
                <a:latin typeface="Times New Roman" pitchFamily="18" charset="0"/>
              </a:defRPr>
            </a:lvl1pPr>
            <a:lvl2pPr marL="742950" indent="-285750" algn="l" eaLnBrk="0" hangingPunct="0">
              <a:buClr>
                <a:schemeClr val="accent2"/>
              </a:buClr>
              <a:buFont typeface="Wingdings" pitchFamily="2" charset="2"/>
              <a:buBlip>
                <a:blip r:embed="rId4"/>
              </a:buBlip>
              <a:defRPr sz="2800">
                <a:solidFill>
                  <a:schemeClr val="tx1"/>
                </a:solidFill>
                <a:latin typeface="Times New Roman" pitchFamily="18" charset="0"/>
              </a:defRPr>
            </a:lvl2pPr>
            <a:lvl3pPr marL="1143000" indent="-228600" algn="l" eaLnBrk="0" hangingPunct="0">
              <a:buChar char="•"/>
              <a:defRPr sz="2400">
                <a:solidFill>
                  <a:schemeClr val="tx1"/>
                </a:solidFill>
                <a:latin typeface="Times New Roman" pitchFamily="18" charset="0"/>
              </a:defRPr>
            </a:lvl3pPr>
            <a:lvl4pPr marL="1600200" indent="-228600" algn="l" eaLnBrk="0" hangingPunct="0">
              <a:buClr>
                <a:schemeClr val="tx2"/>
              </a:buClr>
              <a:buFont typeface="Wingdings" pitchFamily="2" charset="2"/>
              <a:buChar char="s"/>
              <a:defRPr sz="2000">
                <a:solidFill>
                  <a:schemeClr val="tx1"/>
                </a:solidFill>
                <a:latin typeface="Times New Roman" pitchFamily="18" charset="0"/>
              </a:defRPr>
            </a:lvl4pPr>
            <a:lvl5pPr marL="2057400" indent="-228600" algn="l" eaLnBrk="0" hangingPunct="0">
              <a:buClr>
                <a:schemeClr val="tx2"/>
              </a:buClr>
              <a:buFont typeface="Wingdings" pitchFamily="2" charset="2"/>
              <a:buChar char="s"/>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9pPr>
          </a:lstStyle>
          <a:p>
            <a:pPr algn="ctr" eaLnBrk="1" hangingPunct="1">
              <a:buFontTx/>
              <a:buNone/>
            </a:pPr>
            <a:endParaRPr lang="lt-LT" altLang="lt-LT" sz="2400" dirty="0">
              <a:solidFill>
                <a:schemeClr val="bg1"/>
              </a:solidFill>
            </a:endParaRPr>
          </a:p>
        </p:txBody>
      </p:sp>
      <p:sp>
        <p:nvSpPr>
          <p:cNvPr id="11271" name="Text Box 39"/>
          <p:cNvSpPr txBox="1">
            <a:spLocks noChangeArrowheads="1"/>
          </p:cNvSpPr>
          <p:nvPr/>
        </p:nvSpPr>
        <p:spPr bwMode="auto">
          <a:xfrm>
            <a:off x="898525" y="955675"/>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buBlip>
                <a:blip r:embed="rId3"/>
              </a:buBlip>
              <a:defRPr sz="3200">
                <a:solidFill>
                  <a:schemeClr val="tx1"/>
                </a:solidFill>
                <a:latin typeface="Times New Roman" pitchFamily="18" charset="0"/>
              </a:defRPr>
            </a:lvl1pPr>
            <a:lvl2pPr marL="742950" indent="-285750" algn="l" eaLnBrk="0" hangingPunct="0">
              <a:buClr>
                <a:schemeClr val="accent2"/>
              </a:buClr>
              <a:buFont typeface="Wingdings" pitchFamily="2" charset="2"/>
              <a:buBlip>
                <a:blip r:embed="rId4"/>
              </a:buBlip>
              <a:defRPr sz="2800">
                <a:solidFill>
                  <a:schemeClr val="tx1"/>
                </a:solidFill>
                <a:latin typeface="Times New Roman" pitchFamily="18" charset="0"/>
              </a:defRPr>
            </a:lvl2pPr>
            <a:lvl3pPr marL="1143000" indent="-228600" algn="l" eaLnBrk="0" hangingPunct="0">
              <a:buChar char="•"/>
              <a:defRPr sz="2400">
                <a:solidFill>
                  <a:schemeClr val="tx1"/>
                </a:solidFill>
                <a:latin typeface="Times New Roman" pitchFamily="18" charset="0"/>
              </a:defRPr>
            </a:lvl3pPr>
            <a:lvl4pPr marL="1600200" indent="-228600" algn="l" eaLnBrk="0" hangingPunct="0">
              <a:buClr>
                <a:schemeClr val="tx2"/>
              </a:buClr>
              <a:buFont typeface="Wingdings" pitchFamily="2" charset="2"/>
              <a:buChar char="s"/>
              <a:defRPr sz="2000">
                <a:solidFill>
                  <a:schemeClr val="tx1"/>
                </a:solidFill>
                <a:latin typeface="Times New Roman" pitchFamily="18" charset="0"/>
              </a:defRPr>
            </a:lvl4pPr>
            <a:lvl5pPr marL="2057400" indent="-228600" algn="l" eaLnBrk="0" hangingPunct="0">
              <a:buClr>
                <a:schemeClr val="tx2"/>
              </a:buClr>
              <a:buFont typeface="Wingdings" pitchFamily="2" charset="2"/>
              <a:buChar char="s"/>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9pPr>
          </a:lstStyle>
          <a:p>
            <a:pPr algn="ctr" eaLnBrk="1" hangingPunct="1">
              <a:buFontTx/>
              <a:buNone/>
            </a:pPr>
            <a:r>
              <a:rPr lang="en-US" altLang="lt-LT" sz="2400" b="1" dirty="0">
                <a:solidFill>
                  <a:schemeClr val="bg1"/>
                </a:solidFill>
              </a:rPr>
              <a:t>  </a:t>
            </a:r>
            <a:endParaRPr lang="en-US" altLang="lt-LT" sz="2400" dirty="0"/>
          </a:p>
        </p:txBody>
      </p:sp>
      <p:sp>
        <p:nvSpPr>
          <p:cNvPr id="17452" name="Line 44"/>
          <p:cNvSpPr>
            <a:spLocks noChangeShapeType="1"/>
          </p:cNvSpPr>
          <p:nvPr/>
        </p:nvSpPr>
        <p:spPr bwMode="auto">
          <a:xfrm>
            <a:off x="4800600" y="3810000"/>
            <a:ext cx="2895600" cy="152400"/>
          </a:xfrm>
          <a:prstGeom prst="line">
            <a:avLst/>
          </a:prstGeom>
          <a:ln>
            <a:headEnd type="none" w="sm" len="sm"/>
            <a:tailEnd type="none" w="sm" len="sm"/>
          </a:ln>
          <a:extLst/>
        </p:spPr>
        <p:style>
          <a:lnRef idx="1">
            <a:schemeClr val="dk1"/>
          </a:lnRef>
          <a:fillRef idx="0">
            <a:schemeClr val="dk1"/>
          </a:fillRef>
          <a:effectRef idx="0">
            <a:schemeClr val="dk1"/>
          </a:effectRef>
          <a:fontRef idx="minor">
            <a:schemeClr val="tx1"/>
          </a:fontRef>
        </p:style>
        <p:txBody>
          <a:bodyPr wrap="none" anchor="ctr"/>
          <a:lstStyle/>
          <a:p>
            <a:endParaRPr lang="lt-LT" dirty="0"/>
          </a:p>
        </p:txBody>
      </p:sp>
      <p:sp>
        <p:nvSpPr>
          <p:cNvPr id="17453" name="Line 45"/>
          <p:cNvSpPr>
            <a:spLocks noChangeShapeType="1"/>
          </p:cNvSpPr>
          <p:nvPr/>
        </p:nvSpPr>
        <p:spPr bwMode="auto">
          <a:xfrm flipV="1">
            <a:off x="4800600" y="3962400"/>
            <a:ext cx="2895600" cy="152400"/>
          </a:xfrm>
          <a:prstGeom prst="line">
            <a:avLst/>
          </a:prstGeom>
          <a:ln>
            <a:headEnd type="none" w="sm" len="sm"/>
            <a:tailEnd type="none" w="sm" len="sm"/>
          </a:ln>
          <a:extLst/>
        </p:spPr>
        <p:style>
          <a:lnRef idx="1">
            <a:schemeClr val="dk1"/>
          </a:lnRef>
          <a:fillRef idx="0">
            <a:schemeClr val="dk1"/>
          </a:fillRef>
          <a:effectRef idx="0">
            <a:schemeClr val="dk1"/>
          </a:effectRef>
          <a:fontRef idx="minor">
            <a:schemeClr val="tx1"/>
          </a:fontRef>
        </p:style>
        <p:txBody>
          <a:bodyPr wrap="none" anchor="ctr"/>
          <a:lstStyle/>
          <a:p>
            <a:endParaRPr lang="lt-LT" dirty="0"/>
          </a:p>
        </p:txBody>
      </p:sp>
      <p:sp>
        <p:nvSpPr>
          <p:cNvPr id="17454" name="Line 46"/>
          <p:cNvSpPr>
            <a:spLocks noChangeShapeType="1"/>
          </p:cNvSpPr>
          <p:nvPr/>
        </p:nvSpPr>
        <p:spPr bwMode="auto">
          <a:xfrm>
            <a:off x="2057400" y="3810000"/>
            <a:ext cx="2743200" cy="0"/>
          </a:xfrm>
          <a:prstGeom prst="line">
            <a:avLst/>
          </a:prstGeom>
          <a:ln>
            <a:headEnd type="none" w="sm" len="sm"/>
            <a:tailEnd type="triangle" w="lg" len="lg"/>
          </a:ln>
          <a:extLst/>
        </p:spPr>
        <p:style>
          <a:lnRef idx="1">
            <a:schemeClr val="dk1"/>
          </a:lnRef>
          <a:fillRef idx="0">
            <a:schemeClr val="dk1"/>
          </a:fillRef>
          <a:effectRef idx="0">
            <a:schemeClr val="dk1"/>
          </a:effectRef>
          <a:fontRef idx="minor">
            <a:schemeClr val="tx1"/>
          </a:fontRef>
        </p:style>
        <p:txBody>
          <a:bodyPr wrap="none" anchor="ctr"/>
          <a:lstStyle/>
          <a:p>
            <a:endParaRPr lang="lt-LT" dirty="0"/>
          </a:p>
        </p:txBody>
      </p:sp>
      <p:sp>
        <p:nvSpPr>
          <p:cNvPr id="17455" name="Line 47"/>
          <p:cNvSpPr>
            <a:spLocks noChangeShapeType="1"/>
          </p:cNvSpPr>
          <p:nvPr/>
        </p:nvSpPr>
        <p:spPr bwMode="auto">
          <a:xfrm>
            <a:off x="2133600" y="3962400"/>
            <a:ext cx="5562600" cy="0"/>
          </a:xfrm>
          <a:prstGeom prst="line">
            <a:avLst/>
          </a:prstGeom>
          <a:ln>
            <a:headEnd type="none" w="sm" len="sm"/>
            <a:tailEnd type="triangle" w="lg" len="lg"/>
          </a:ln>
          <a:extLst/>
        </p:spPr>
        <p:style>
          <a:lnRef idx="1">
            <a:schemeClr val="dk1"/>
          </a:lnRef>
          <a:fillRef idx="0">
            <a:schemeClr val="dk1"/>
          </a:fillRef>
          <a:effectRef idx="0">
            <a:schemeClr val="dk1"/>
          </a:effectRef>
          <a:fontRef idx="minor">
            <a:schemeClr val="tx1"/>
          </a:fontRef>
        </p:style>
        <p:txBody>
          <a:bodyPr wrap="none" anchor="ctr"/>
          <a:lstStyle/>
          <a:p>
            <a:endParaRPr lang="lt-LT" dirty="0"/>
          </a:p>
        </p:txBody>
      </p:sp>
      <p:sp>
        <p:nvSpPr>
          <p:cNvPr id="17456" name="Line 48"/>
          <p:cNvSpPr>
            <a:spLocks noChangeShapeType="1"/>
          </p:cNvSpPr>
          <p:nvPr/>
        </p:nvSpPr>
        <p:spPr bwMode="auto">
          <a:xfrm>
            <a:off x="2057400" y="4114800"/>
            <a:ext cx="2743200" cy="0"/>
          </a:xfrm>
          <a:prstGeom prst="line">
            <a:avLst/>
          </a:prstGeom>
          <a:ln>
            <a:headEnd type="none" w="sm" len="sm"/>
            <a:tailEnd type="triangle" w="lg" len="lg"/>
          </a:ln>
          <a:extLst/>
        </p:spPr>
        <p:style>
          <a:lnRef idx="1">
            <a:schemeClr val="dk1"/>
          </a:lnRef>
          <a:fillRef idx="0">
            <a:schemeClr val="dk1"/>
          </a:fillRef>
          <a:effectRef idx="0">
            <a:schemeClr val="dk1"/>
          </a:effectRef>
          <a:fontRef idx="minor">
            <a:schemeClr val="tx1"/>
          </a:fontRef>
        </p:style>
        <p:txBody>
          <a:bodyPr wrap="none" anchor="ctr"/>
          <a:lstStyle/>
          <a:p>
            <a:endParaRPr lang="lt-LT" dirty="0"/>
          </a:p>
        </p:txBody>
      </p:sp>
    </p:spTree>
    <p:extLst>
      <p:ext uri="{BB962C8B-B14F-4D97-AF65-F5344CB8AC3E}">
        <p14:creationId xmlns:p14="http://schemas.microsoft.com/office/powerpoint/2010/main" val="3603875705"/>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rrowheads="1"/>
          </p:cNvSpPr>
          <p:nvPr>
            <p:ph type="title"/>
          </p:nvPr>
        </p:nvSpPr>
        <p:spPr/>
        <p:txBody>
          <a:bodyPr>
            <a:normAutofit fontScale="90000"/>
          </a:bodyPr>
          <a:lstStyle/>
          <a:p>
            <a:pPr algn="l" eaLnBrk="1" hangingPunct="1"/>
            <a:r>
              <a:rPr lang="lt-LT" altLang="lt-LT" sz="3200" b="1" dirty="0" smtClean="0">
                <a:latin typeface="Arial" pitchFamily="34" charset="0"/>
                <a:cs typeface="Arial" pitchFamily="34" charset="0"/>
              </a:rPr>
              <a:t>Medicinoje regos aštrumui tirti naudojama lentelė - lietuviškos raidės ir Landolto žiedai.</a:t>
            </a:r>
          </a:p>
        </p:txBody>
      </p:sp>
      <p:pic>
        <p:nvPicPr>
          <p:cNvPr id="24579" name="Picture 4" descr="IMGP7088"/>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1475656" y="1844824"/>
            <a:ext cx="6553225" cy="4915299"/>
          </a:xfrm>
          <a:noFill/>
        </p:spPr>
      </p:pic>
    </p:spTree>
    <p:extLst>
      <p:ext uri="{BB962C8B-B14F-4D97-AF65-F5344CB8AC3E}">
        <p14:creationId xmlns:p14="http://schemas.microsoft.com/office/powerpoint/2010/main" val="22226636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596106" y="376774"/>
            <a:ext cx="831532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lgn="l" eaLnBrk="0" hangingPunct="0">
              <a:buBlip>
                <a:blip r:embed="rId3"/>
              </a:buBlip>
              <a:defRPr sz="3200">
                <a:solidFill>
                  <a:schemeClr val="tx1"/>
                </a:solidFill>
                <a:latin typeface="Times New Roman" pitchFamily="18" charset="0"/>
              </a:defRPr>
            </a:lvl1pPr>
            <a:lvl2pPr marL="742950" indent="-285750" algn="l" eaLnBrk="0" hangingPunct="0">
              <a:buClr>
                <a:schemeClr val="accent2"/>
              </a:buClr>
              <a:buFont typeface="Wingdings" pitchFamily="2" charset="2"/>
              <a:buBlip>
                <a:blip r:embed="rId4"/>
              </a:buBlip>
              <a:defRPr sz="2800">
                <a:solidFill>
                  <a:schemeClr val="tx1"/>
                </a:solidFill>
                <a:latin typeface="Times New Roman" pitchFamily="18" charset="0"/>
              </a:defRPr>
            </a:lvl2pPr>
            <a:lvl3pPr marL="1143000" indent="-228600" algn="l" eaLnBrk="0" hangingPunct="0">
              <a:buChar char="•"/>
              <a:defRPr sz="2400">
                <a:solidFill>
                  <a:schemeClr val="tx1"/>
                </a:solidFill>
                <a:latin typeface="Times New Roman" pitchFamily="18" charset="0"/>
              </a:defRPr>
            </a:lvl3pPr>
            <a:lvl4pPr marL="1600200" indent="-228600" algn="l" eaLnBrk="0" hangingPunct="0">
              <a:buClr>
                <a:schemeClr val="tx2"/>
              </a:buClr>
              <a:buFont typeface="Wingdings" pitchFamily="2" charset="2"/>
              <a:buChar char="s"/>
              <a:defRPr sz="2000">
                <a:solidFill>
                  <a:schemeClr val="tx1"/>
                </a:solidFill>
                <a:latin typeface="Times New Roman" pitchFamily="18" charset="0"/>
              </a:defRPr>
            </a:lvl4pPr>
            <a:lvl5pPr marL="2057400" indent="-228600" algn="l" eaLnBrk="0" hangingPunct="0">
              <a:buClr>
                <a:schemeClr val="tx2"/>
              </a:buClr>
              <a:buFont typeface="Wingdings" pitchFamily="2" charset="2"/>
              <a:buChar char="s"/>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9pPr>
          </a:lstStyle>
          <a:p>
            <a:pPr algn="ctr" eaLnBrk="1" hangingPunct="1">
              <a:buFontTx/>
              <a:buNone/>
            </a:pPr>
            <a:r>
              <a:rPr lang="en-US" altLang="lt-LT" sz="2800" b="1" dirty="0">
                <a:latin typeface="Arial" pitchFamily="34" charset="0"/>
                <a:cs typeface="Arial" pitchFamily="34" charset="0"/>
              </a:rPr>
              <a:t>Trumparegėje akyje atvaizdas susidaro prieš tinklainę (blogai mato tolimus daiktus)</a:t>
            </a:r>
          </a:p>
          <a:p>
            <a:pPr algn="ctr" eaLnBrk="1" hangingPunct="1">
              <a:buFontTx/>
              <a:buNone/>
            </a:pPr>
            <a:endParaRPr lang="en-US" altLang="lt-LT" sz="2400" dirty="0"/>
          </a:p>
        </p:txBody>
      </p:sp>
      <p:sp>
        <p:nvSpPr>
          <p:cNvPr id="12291" name="Line 7"/>
          <p:cNvSpPr>
            <a:spLocks noChangeShapeType="1"/>
          </p:cNvSpPr>
          <p:nvPr/>
        </p:nvSpPr>
        <p:spPr bwMode="auto">
          <a:xfrm>
            <a:off x="2514600" y="3429000"/>
            <a:ext cx="3175"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lt-LT" dirty="0"/>
          </a:p>
        </p:txBody>
      </p:sp>
      <p:pic>
        <p:nvPicPr>
          <p:cNvPr id="12292" name="Picture 4" descr="http://www.horusgo.com/Grafica%20Miopia.JPG"/>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1187624" y="1556792"/>
            <a:ext cx="6989762"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6604103"/>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677654" y="332656"/>
            <a:ext cx="8137525"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lgn="l" eaLnBrk="0" hangingPunct="0">
              <a:buBlip>
                <a:blip r:embed="rId2"/>
              </a:buBlip>
              <a:defRPr sz="3200">
                <a:solidFill>
                  <a:schemeClr val="tx1"/>
                </a:solidFill>
                <a:latin typeface="Times New Roman" pitchFamily="18" charset="0"/>
              </a:defRPr>
            </a:lvl1pPr>
            <a:lvl2pPr marL="742950" indent="-285750" algn="l" eaLnBrk="0" hangingPunct="0">
              <a:buClr>
                <a:schemeClr val="accent2"/>
              </a:buClr>
              <a:buFont typeface="Wingdings" pitchFamily="2" charset="2"/>
              <a:buBlip>
                <a:blip r:embed="rId3"/>
              </a:buBlip>
              <a:defRPr sz="2800">
                <a:solidFill>
                  <a:schemeClr val="tx1"/>
                </a:solidFill>
                <a:latin typeface="Times New Roman" pitchFamily="18" charset="0"/>
              </a:defRPr>
            </a:lvl2pPr>
            <a:lvl3pPr marL="1143000" indent="-228600" algn="l" eaLnBrk="0" hangingPunct="0">
              <a:buChar char="•"/>
              <a:defRPr sz="2400">
                <a:solidFill>
                  <a:schemeClr val="tx1"/>
                </a:solidFill>
                <a:latin typeface="Times New Roman" pitchFamily="18" charset="0"/>
              </a:defRPr>
            </a:lvl3pPr>
            <a:lvl4pPr marL="1600200" indent="-228600" algn="l" eaLnBrk="0" hangingPunct="0">
              <a:buClr>
                <a:schemeClr val="tx2"/>
              </a:buClr>
              <a:buFont typeface="Wingdings" pitchFamily="2" charset="2"/>
              <a:buChar char="s"/>
              <a:defRPr sz="2000">
                <a:solidFill>
                  <a:schemeClr val="tx1"/>
                </a:solidFill>
                <a:latin typeface="Times New Roman" pitchFamily="18" charset="0"/>
              </a:defRPr>
            </a:lvl4pPr>
            <a:lvl5pPr marL="2057400" indent="-228600" algn="l" eaLnBrk="0" hangingPunct="0">
              <a:buClr>
                <a:schemeClr val="tx2"/>
              </a:buClr>
              <a:buFont typeface="Wingdings" pitchFamily="2" charset="2"/>
              <a:buChar char="s"/>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Font typeface="Wingdings" pitchFamily="2" charset="2"/>
              <a:buChar char="s"/>
              <a:defRPr sz="2000">
                <a:solidFill>
                  <a:schemeClr val="tx1"/>
                </a:solidFill>
                <a:latin typeface="Times New Roman" pitchFamily="18" charset="0"/>
              </a:defRPr>
            </a:lvl9pPr>
          </a:lstStyle>
          <a:p>
            <a:pPr algn="ctr" eaLnBrk="1" hangingPunct="1">
              <a:buFontTx/>
              <a:buNone/>
            </a:pPr>
            <a:r>
              <a:rPr lang="lt-LT" altLang="lt-LT" sz="2800" b="1" dirty="0" smtClean="0">
                <a:latin typeface="Arial" pitchFamily="34" charset="0"/>
                <a:cs typeface="Arial" pitchFamily="34" charset="0"/>
              </a:rPr>
              <a:t>Toliaregėje akyje atvaizdas susidaro už tinklainės (blogai mato artimus daiktus).</a:t>
            </a:r>
          </a:p>
          <a:p>
            <a:pPr algn="ctr" eaLnBrk="1" hangingPunct="1">
              <a:buFontTx/>
              <a:buNone/>
            </a:pPr>
            <a:r>
              <a:rPr lang="en-US" altLang="lt-LT" b="1" dirty="0" smtClean="0"/>
              <a:t> </a:t>
            </a:r>
            <a:endParaRPr lang="en-US" altLang="lt-LT" b="1" dirty="0"/>
          </a:p>
          <a:p>
            <a:pPr algn="ctr" eaLnBrk="1" hangingPunct="1">
              <a:buFontTx/>
              <a:buNone/>
            </a:pPr>
            <a:endParaRPr lang="en-US" altLang="lt-LT" sz="2800" b="1" dirty="0"/>
          </a:p>
        </p:txBody>
      </p:sp>
      <p:pic>
        <p:nvPicPr>
          <p:cNvPr id="13315" name="Picture 7" descr="http://www.horusgo.com/grafica%20hipermetropia.JPG"/>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1261059" y="1484783"/>
            <a:ext cx="6970713" cy="459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3808705"/>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p:txBody>
          <a:bodyPr>
            <a:normAutofit/>
          </a:bodyPr>
          <a:lstStyle/>
          <a:p>
            <a:pPr eaLnBrk="1" hangingPunct="1"/>
            <a:r>
              <a:rPr lang="lt-LT" altLang="lt-LT" sz="4800" b="1" dirty="0" smtClean="0">
                <a:latin typeface="Verdana" pitchFamily="34" charset="0"/>
              </a:rPr>
              <a:t>Akiniai</a:t>
            </a:r>
            <a:r>
              <a:rPr lang="lt-LT" altLang="lt-LT" sz="4800" b="1" dirty="0" smtClean="0"/>
              <a:t> </a:t>
            </a:r>
          </a:p>
        </p:txBody>
      </p:sp>
      <p:pic>
        <p:nvPicPr>
          <p:cNvPr id="15363" name="Picture 4" descr="Akiniai"/>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0" y="1844675"/>
            <a:ext cx="9144000" cy="4464050"/>
          </a:xfrm>
          <a:noFill/>
        </p:spPr>
      </p:pic>
    </p:spTree>
    <p:extLst>
      <p:ext uri="{BB962C8B-B14F-4D97-AF65-F5344CB8AC3E}">
        <p14:creationId xmlns:p14="http://schemas.microsoft.com/office/powerpoint/2010/main" val="430442688"/>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rrowheads="1"/>
          </p:cNvSpPr>
          <p:nvPr>
            <p:ph type="title"/>
          </p:nvPr>
        </p:nvSpPr>
        <p:spPr/>
        <p:txBody>
          <a:bodyPr>
            <a:normAutofit/>
          </a:bodyPr>
          <a:lstStyle/>
          <a:p>
            <a:pPr eaLnBrk="1" hangingPunct="1"/>
            <a:r>
              <a:rPr lang="lt-LT" altLang="lt-LT" sz="4000" b="1" dirty="0" smtClean="0">
                <a:latin typeface="Verdana" pitchFamily="34" charset="0"/>
              </a:rPr>
              <a:t>Spindulių eiga lęšiuose</a:t>
            </a:r>
          </a:p>
        </p:txBody>
      </p:sp>
      <p:pic>
        <p:nvPicPr>
          <p:cNvPr id="14339" name="Picture 4" descr="Lesiai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116013" y="1916113"/>
            <a:ext cx="7775575" cy="4759325"/>
          </a:xfrm>
          <a:noFill/>
        </p:spPr>
      </p:pic>
    </p:spTree>
    <p:extLst>
      <p:ext uri="{BB962C8B-B14F-4D97-AF65-F5344CB8AC3E}">
        <p14:creationId xmlns:p14="http://schemas.microsoft.com/office/powerpoint/2010/main" val="1708139256"/>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ntraštė 1"/>
          <p:cNvSpPr>
            <a:spLocks noGrp="1"/>
          </p:cNvSpPr>
          <p:nvPr>
            <p:ph type="title"/>
          </p:nvPr>
        </p:nvSpPr>
        <p:spPr/>
        <p:txBody>
          <a:bodyPr/>
          <a:lstStyle/>
          <a:p>
            <a:r>
              <a:rPr lang="lt-LT" altLang="lt-LT" b="1" dirty="0" smtClean="0"/>
              <a:t>Trumparegiai, toliaregiai</a:t>
            </a:r>
          </a:p>
        </p:txBody>
      </p:sp>
      <p:sp>
        <p:nvSpPr>
          <p:cNvPr id="16387" name="Turinio vietos rezervavimo ženklas 2"/>
          <p:cNvSpPr>
            <a:spLocks noGrp="1"/>
          </p:cNvSpPr>
          <p:nvPr>
            <p:ph idx="1"/>
          </p:nvPr>
        </p:nvSpPr>
        <p:spPr/>
        <p:txBody>
          <a:bodyPr/>
          <a:lstStyle/>
          <a:p>
            <a:r>
              <a:rPr lang="en-US" altLang="lt-LT" dirty="0" smtClean="0">
                <a:latin typeface="Arial" pitchFamily="34" charset="0"/>
                <a:cs typeface="Arial" pitchFamily="34" charset="0"/>
              </a:rPr>
              <a:t>Trumparegi</a:t>
            </a:r>
            <a:r>
              <a:rPr lang="lt-LT" altLang="lt-LT" dirty="0" smtClean="0">
                <a:latin typeface="Arial" pitchFamily="34" charset="0"/>
                <a:cs typeface="Arial" pitchFamily="34" charset="0"/>
              </a:rPr>
              <a:t>ai nešioja akinius, kurių laužiamoji geba -</a:t>
            </a:r>
            <a:r>
              <a:rPr lang="en-US" altLang="lt-LT" dirty="0" smtClean="0">
                <a:latin typeface="Arial" pitchFamily="34" charset="0"/>
                <a:cs typeface="Arial" pitchFamily="34" charset="0"/>
              </a:rPr>
              <a:t>0,5 D, - 1D… (sklaidomieji l</a:t>
            </a:r>
            <a:r>
              <a:rPr lang="lt-LT" altLang="lt-LT" dirty="0" smtClean="0">
                <a:latin typeface="Arial" pitchFamily="34" charset="0"/>
                <a:cs typeface="Arial" pitchFamily="34" charset="0"/>
              </a:rPr>
              <a:t>ęšiai sumažina akies laužiamąją gebą</a:t>
            </a:r>
            <a:r>
              <a:rPr lang="en-US" altLang="lt-LT" dirty="0" smtClean="0">
                <a:latin typeface="Arial" pitchFamily="34" charset="0"/>
                <a:cs typeface="Arial" pitchFamily="34" charset="0"/>
              </a:rPr>
              <a:t>)</a:t>
            </a:r>
            <a:r>
              <a:rPr lang="lt-LT" altLang="lt-LT" dirty="0" smtClean="0">
                <a:latin typeface="Arial" pitchFamily="34" charset="0"/>
                <a:cs typeface="Arial" pitchFamily="34" charset="0"/>
              </a:rPr>
              <a:t>.</a:t>
            </a:r>
            <a:endParaRPr lang="en-US" altLang="lt-LT" dirty="0" smtClean="0">
              <a:latin typeface="Arial" pitchFamily="34" charset="0"/>
              <a:cs typeface="Arial" pitchFamily="34" charset="0"/>
            </a:endParaRPr>
          </a:p>
          <a:p>
            <a:r>
              <a:rPr lang="lt-LT" altLang="lt-LT" dirty="0" smtClean="0">
                <a:latin typeface="Arial" pitchFamily="34" charset="0"/>
                <a:cs typeface="Arial" pitchFamily="34" charset="0"/>
              </a:rPr>
              <a:t>Toleregiai nešioja akinius, kurių laužiamoji geba </a:t>
            </a:r>
            <a:r>
              <a:rPr lang="en-US" altLang="lt-LT" dirty="0" smtClean="0">
                <a:latin typeface="Arial" pitchFamily="34" charset="0"/>
                <a:cs typeface="Arial" pitchFamily="34" charset="0"/>
              </a:rPr>
              <a:t>+</a:t>
            </a:r>
            <a:r>
              <a:rPr lang="lt-LT" altLang="lt-LT" dirty="0" smtClean="0">
                <a:latin typeface="Arial" pitchFamily="34" charset="0"/>
                <a:cs typeface="Arial" pitchFamily="34" charset="0"/>
              </a:rPr>
              <a:t>0,5 D, </a:t>
            </a:r>
            <a:r>
              <a:rPr lang="en-US" altLang="lt-LT" dirty="0" smtClean="0">
                <a:latin typeface="Arial" pitchFamily="34" charset="0"/>
                <a:cs typeface="Arial" pitchFamily="34" charset="0"/>
              </a:rPr>
              <a:t>+</a:t>
            </a:r>
            <a:r>
              <a:rPr lang="lt-LT" altLang="lt-LT" dirty="0" smtClean="0">
                <a:latin typeface="Arial" pitchFamily="34" charset="0"/>
                <a:cs typeface="Arial" pitchFamily="34" charset="0"/>
              </a:rPr>
              <a:t>1D… (</a:t>
            </a:r>
            <a:r>
              <a:rPr lang="en-US" altLang="lt-LT" dirty="0" smtClean="0">
                <a:latin typeface="Arial" pitchFamily="34" charset="0"/>
                <a:cs typeface="Arial" pitchFamily="34" charset="0"/>
              </a:rPr>
              <a:t>glaud</a:t>
            </a:r>
            <a:r>
              <a:rPr lang="lt-LT" altLang="lt-LT" dirty="0" smtClean="0">
                <a:latin typeface="Arial" pitchFamily="34" charset="0"/>
                <a:cs typeface="Arial" pitchFamily="34" charset="0"/>
              </a:rPr>
              <a:t>žiamieji lęšiai padidina akies laužiamąją gebą).</a:t>
            </a:r>
          </a:p>
          <a:p>
            <a:endParaRPr lang="lt-LT" altLang="lt-LT" dirty="0" smtClean="0"/>
          </a:p>
        </p:txBody>
      </p:sp>
    </p:spTree>
    <p:extLst>
      <p:ext uri="{BB962C8B-B14F-4D97-AF65-F5344CB8AC3E}">
        <p14:creationId xmlns:p14="http://schemas.microsoft.com/office/powerpoint/2010/main" val="12631813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latin typeface="Arial" pitchFamily="34" charset="0"/>
                <a:cs typeface="Arial" pitchFamily="34" charset="0"/>
              </a:rPr>
              <a:t>Lęšiai</a:t>
            </a:r>
            <a:r>
              <a:rPr lang="lt-LT" dirty="0" smtClean="0"/>
              <a:t> </a:t>
            </a:r>
            <a:endParaRPr lang="en-GB" dirty="0"/>
          </a:p>
        </p:txBody>
      </p:sp>
      <p:sp>
        <p:nvSpPr>
          <p:cNvPr id="3" name="Content Placeholder 2"/>
          <p:cNvSpPr>
            <a:spLocks noGrp="1"/>
          </p:cNvSpPr>
          <p:nvPr>
            <p:ph idx="1"/>
          </p:nvPr>
        </p:nvSpPr>
        <p:spPr/>
        <p:txBody>
          <a:bodyPr/>
          <a:lstStyle/>
          <a:p>
            <a:pPr marL="457200" indent="-457200">
              <a:buAutoNum type="arabicPeriod"/>
            </a:pPr>
            <a:r>
              <a:rPr lang="lt-LT" sz="2200" dirty="0" smtClean="0">
                <a:latin typeface="Arial" pitchFamily="34" charset="0"/>
                <a:cs typeface="Arial" pitchFamily="34" charset="0"/>
              </a:rPr>
              <a:t>Lęšiu- vadinamas </a:t>
            </a:r>
            <a:r>
              <a:rPr lang="lt-LT" sz="2200" dirty="0">
                <a:latin typeface="Arial" pitchFamily="34" charset="0"/>
                <a:cs typeface="Arial" pitchFamily="34" charset="0"/>
              </a:rPr>
              <a:t>šviesai skaidrus kūnas, apribotas dviejų rutuliškų paviršių (vienas </a:t>
            </a:r>
            <a:r>
              <a:rPr lang="lt-LT" sz="2200" dirty="0" smtClean="0">
                <a:latin typeface="Arial" pitchFamily="34" charset="0"/>
                <a:cs typeface="Arial" pitchFamily="34" charset="0"/>
              </a:rPr>
              <a:t>tų </a:t>
            </a:r>
            <a:r>
              <a:rPr lang="lt-LT" sz="2200" dirty="0">
                <a:latin typeface="Arial" pitchFamily="34" charset="0"/>
                <a:cs typeface="Arial" pitchFamily="34" charset="0"/>
              </a:rPr>
              <a:t>paviršių gali būti plokščias)</a:t>
            </a:r>
          </a:p>
          <a:p>
            <a:pPr marL="457200" indent="-457200">
              <a:buAutoNum type="arabicPeriod"/>
            </a:pPr>
            <a:r>
              <a:rPr lang="lt-LT" sz="2200" dirty="0">
                <a:latin typeface="Arial" pitchFamily="34" charset="0"/>
                <a:cs typeface="Arial" pitchFamily="34" charset="0"/>
              </a:rPr>
              <a:t>Lęšius galima skirstyti į dvi grupes</a:t>
            </a:r>
            <a:r>
              <a:rPr lang="lt-LT" sz="2200" dirty="0" smtClean="0">
                <a:latin typeface="Arial" pitchFamily="34" charset="0"/>
                <a:cs typeface="Arial" pitchFamily="34" charset="0"/>
              </a:rPr>
              <a:t>: </a:t>
            </a:r>
            <a:endParaRPr lang="lt-LT" sz="2200" dirty="0">
              <a:latin typeface="Arial" pitchFamily="34" charset="0"/>
              <a:cs typeface="Arial" pitchFamily="34" charset="0"/>
            </a:endParaRPr>
          </a:p>
          <a:p>
            <a:pPr marL="0" indent="0">
              <a:buNone/>
            </a:pPr>
            <a:endParaRPr lang="en-GB" dirty="0"/>
          </a:p>
        </p:txBody>
      </p:sp>
      <p:sp>
        <p:nvSpPr>
          <p:cNvPr id="9" name="TextBox 8"/>
          <p:cNvSpPr txBox="1"/>
          <p:nvPr/>
        </p:nvSpPr>
        <p:spPr>
          <a:xfrm>
            <a:off x="1187624" y="3129302"/>
            <a:ext cx="6768752" cy="1477328"/>
          </a:xfrm>
          <a:prstGeom prst="rect">
            <a:avLst/>
          </a:prstGeom>
          <a:noFill/>
        </p:spPr>
        <p:txBody>
          <a:bodyPr wrap="square" rtlCol="0">
            <a:spAutoFit/>
          </a:bodyPr>
          <a:lstStyle/>
          <a:p>
            <a:r>
              <a:rPr lang="lt-LT" b="1" dirty="0">
                <a:latin typeface="Arial" pitchFamily="34" charset="0"/>
                <a:cs typeface="Arial" pitchFamily="34" charset="0"/>
              </a:rPr>
              <a:t>Iškiliųjų </a:t>
            </a:r>
            <a:r>
              <a:rPr lang="lt-LT" b="1" dirty="0" smtClean="0">
                <a:latin typeface="Arial" pitchFamily="34" charset="0"/>
                <a:cs typeface="Arial" pitchFamily="34" charset="0"/>
              </a:rPr>
              <a:t>lęšių - </a:t>
            </a:r>
            <a:r>
              <a:rPr lang="lt-LT" b="1" dirty="0">
                <a:latin typeface="Arial" pitchFamily="34" charset="0"/>
                <a:cs typeface="Arial" pitchFamily="34" charset="0"/>
              </a:rPr>
              <a:t>vidurinė dalis    </a:t>
            </a:r>
            <a:r>
              <a:rPr lang="lt-LT" b="1" dirty="0" smtClean="0">
                <a:latin typeface="Arial" pitchFamily="34" charset="0"/>
                <a:cs typeface="Arial" pitchFamily="34" charset="0"/>
              </a:rPr>
              <a:t>         </a:t>
            </a:r>
            <a:r>
              <a:rPr lang="lt-LT" b="1" dirty="0">
                <a:latin typeface="Arial" pitchFamily="34" charset="0"/>
                <a:cs typeface="Arial" pitchFamily="34" charset="0"/>
              </a:rPr>
              <a:t>Įgaubtųjų lęšių- vidurinė </a:t>
            </a:r>
          </a:p>
          <a:p>
            <a:r>
              <a:rPr lang="lt-LT" b="1" dirty="0" smtClean="0">
                <a:latin typeface="Arial" pitchFamily="34" charset="0"/>
                <a:cs typeface="Arial" pitchFamily="34" charset="0"/>
              </a:rPr>
              <a:t>storesnė </a:t>
            </a:r>
            <a:r>
              <a:rPr lang="lt-LT" b="1" dirty="0">
                <a:latin typeface="Arial" pitchFamily="34" charset="0"/>
                <a:cs typeface="Arial" pitchFamily="34" charset="0"/>
              </a:rPr>
              <a:t>nei kraštai      </a:t>
            </a:r>
            <a:r>
              <a:rPr lang="lt-LT" b="1" dirty="0" smtClean="0">
                <a:latin typeface="Arial" pitchFamily="34" charset="0"/>
                <a:cs typeface="Arial" pitchFamily="34" charset="0"/>
              </a:rPr>
              <a:t>                      dalis </a:t>
            </a:r>
            <a:r>
              <a:rPr lang="lt-LT" b="1" dirty="0">
                <a:latin typeface="Arial" pitchFamily="34" charset="0"/>
                <a:cs typeface="Arial" pitchFamily="34" charset="0"/>
              </a:rPr>
              <a:t>plonesnė nei kraštai</a:t>
            </a:r>
          </a:p>
          <a:p>
            <a:r>
              <a:rPr lang="lt-LT" dirty="0"/>
              <a:t> </a:t>
            </a:r>
            <a:endParaRPr lang="lt-LT" u="sng" dirty="0"/>
          </a:p>
          <a:p>
            <a:endParaRPr lang="en-GB" dirty="0"/>
          </a:p>
        </p:txBody>
      </p:sp>
      <p:pic>
        <p:nvPicPr>
          <p:cNvPr id="10" name="Turinio vietos rezervavimo ženklas 9"/>
          <p:cNvPicPr>
            <a:picLocks noGrp="1"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7664" y="4149080"/>
            <a:ext cx="936104" cy="2124237"/>
          </a:xfrm>
          <a:prstGeom prst="rect">
            <a:avLst/>
          </a:prstGeom>
        </p:spPr>
      </p:pic>
      <p:pic>
        <p:nvPicPr>
          <p:cNvPr id="11" name="Paveikslėlis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115808" y="4511964"/>
            <a:ext cx="2063017" cy="1278425"/>
          </a:xfrm>
          <a:prstGeom prst="rect">
            <a:avLst/>
          </a:prstGeom>
        </p:spPr>
      </p:pic>
      <p:cxnSp>
        <p:nvCxnSpPr>
          <p:cNvPr id="7" name="Tiesioji rodyklės jungtis 11"/>
          <p:cNvCxnSpPr/>
          <p:nvPr/>
        </p:nvCxnSpPr>
        <p:spPr>
          <a:xfrm>
            <a:off x="3131840" y="4491118"/>
            <a:ext cx="0" cy="1440160"/>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8" name="Grupė 7"/>
          <p:cNvGrpSpPr/>
          <p:nvPr/>
        </p:nvGrpSpPr>
        <p:grpSpPr>
          <a:xfrm>
            <a:off x="7205938" y="4365104"/>
            <a:ext cx="432048" cy="1512168"/>
            <a:chOff x="2555776" y="4941168"/>
            <a:chExt cx="432048" cy="1512168"/>
          </a:xfrm>
        </p:grpSpPr>
        <p:cxnSp>
          <p:nvCxnSpPr>
            <p:cNvPr id="12" name="Tiesioji jungtis 6"/>
            <p:cNvCxnSpPr/>
            <p:nvPr/>
          </p:nvCxnSpPr>
          <p:spPr>
            <a:xfrm>
              <a:off x="2771800" y="5157192"/>
              <a:ext cx="0" cy="10801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6"/>
            <p:cNvCxnSpPr/>
            <p:nvPr/>
          </p:nvCxnSpPr>
          <p:spPr>
            <a:xfrm flipV="1">
              <a:off x="2555776" y="6237312"/>
              <a:ext cx="216024" cy="21602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7"/>
            <p:cNvCxnSpPr/>
            <p:nvPr/>
          </p:nvCxnSpPr>
          <p:spPr>
            <a:xfrm flipV="1">
              <a:off x="2771800" y="4941168"/>
              <a:ext cx="216024" cy="21602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9"/>
            <p:cNvCxnSpPr/>
            <p:nvPr/>
          </p:nvCxnSpPr>
          <p:spPr>
            <a:xfrm>
              <a:off x="2771800" y="6237312"/>
              <a:ext cx="216024" cy="21602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0"/>
            <p:cNvCxnSpPr/>
            <p:nvPr/>
          </p:nvCxnSpPr>
          <p:spPr>
            <a:xfrm>
              <a:off x="2555776" y="4960974"/>
              <a:ext cx="216024" cy="21602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913719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43408"/>
            <a:ext cx="8229600" cy="1143000"/>
          </a:xfrm>
        </p:spPr>
        <p:txBody>
          <a:bodyPr>
            <a:normAutofit/>
          </a:bodyPr>
          <a:lstStyle/>
          <a:p>
            <a:r>
              <a:rPr lang="lt-LT" sz="3600" b="1" dirty="0">
                <a:latin typeface="Arial" pitchFamily="34" charset="0"/>
                <a:cs typeface="Arial" pitchFamily="34" charset="0"/>
              </a:rPr>
              <a:t>Lęšiais gaunamų atvaizdų braižymas</a:t>
            </a:r>
            <a:endParaRPr lang="en-GB" sz="3600" dirty="0">
              <a:solidFill>
                <a:srgbClr val="FF0000"/>
              </a:solidFill>
              <a:latin typeface="Arial" pitchFamily="34" charset="0"/>
              <a:cs typeface="Arial" pitchFamily="34" charset="0"/>
            </a:endParaRPr>
          </a:p>
        </p:txBody>
      </p:sp>
      <p:sp>
        <p:nvSpPr>
          <p:cNvPr id="3" name="Content Placeholder 2"/>
          <p:cNvSpPr>
            <a:spLocks noGrp="1"/>
          </p:cNvSpPr>
          <p:nvPr>
            <p:ph idx="1"/>
          </p:nvPr>
        </p:nvSpPr>
        <p:spPr>
          <a:xfrm>
            <a:off x="421196" y="4033521"/>
            <a:ext cx="8229600" cy="2635839"/>
          </a:xfrm>
        </p:spPr>
        <p:txBody>
          <a:bodyPr>
            <a:normAutofit/>
          </a:bodyPr>
          <a:lstStyle/>
          <a:p>
            <a:r>
              <a:rPr lang="lt-LT" sz="2000" b="1" u="sng" dirty="0">
                <a:latin typeface="Arial" pitchFamily="34" charset="0"/>
                <a:cs typeface="Arial" pitchFamily="34" charset="0"/>
              </a:rPr>
              <a:t>Pagrindinė optinė ašis</a:t>
            </a:r>
            <a:r>
              <a:rPr lang="lt-LT" sz="2000" b="1" dirty="0">
                <a:latin typeface="Arial" pitchFamily="34" charset="0"/>
                <a:cs typeface="Arial" pitchFamily="34" charset="0"/>
              </a:rPr>
              <a:t>- </a:t>
            </a:r>
            <a:r>
              <a:rPr lang="lt-LT" sz="2000" dirty="0">
                <a:latin typeface="Arial" pitchFamily="34" charset="0"/>
                <a:cs typeface="Arial" pitchFamily="34" charset="0"/>
              </a:rPr>
              <a:t>tiesė, einanti per lęšio paviršių kreivumo centrus ir optinį centrą (O</a:t>
            </a:r>
            <a:r>
              <a:rPr lang="lt-LT" sz="1400" dirty="0">
                <a:latin typeface="Arial" pitchFamily="34" charset="0"/>
                <a:cs typeface="Arial" pitchFamily="34" charset="0"/>
              </a:rPr>
              <a:t>1</a:t>
            </a:r>
            <a:r>
              <a:rPr lang="lt-LT" sz="2000" dirty="0">
                <a:latin typeface="Arial" pitchFamily="34" charset="0"/>
                <a:cs typeface="Arial" pitchFamily="34" charset="0"/>
              </a:rPr>
              <a:t>O</a:t>
            </a:r>
            <a:r>
              <a:rPr lang="lt-LT" sz="1400" dirty="0">
                <a:latin typeface="Arial" pitchFamily="34" charset="0"/>
                <a:cs typeface="Arial" pitchFamily="34" charset="0"/>
              </a:rPr>
              <a:t>2</a:t>
            </a:r>
            <a:r>
              <a:rPr lang="lt-LT" sz="2000" dirty="0">
                <a:latin typeface="Arial" pitchFamily="34" charset="0"/>
                <a:cs typeface="Arial" pitchFamily="34" charset="0"/>
              </a:rPr>
              <a:t>)</a:t>
            </a:r>
          </a:p>
          <a:p>
            <a:r>
              <a:rPr lang="lt-LT" sz="2000" b="1" u="sng" dirty="0">
                <a:latin typeface="Arial" pitchFamily="34" charset="0"/>
                <a:cs typeface="Arial" pitchFamily="34" charset="0"/>
              </a:rPr>
              <a:t>Šalutinė optinė ašis</a:t>
            </a:r>
            <a:r>
              <a:rPr lang="lt-LT" sz="2000" b="1" dirty="0">
                <a:latin typeface="Arial" pitchFamily="34" charset="0"/>
                <a:cs typeface="Arial" pitchFamily="34" charset="0"/>
              </a:rPr>
              <a:t>- </a:t>
            </a:r>
            <a:r>
              <a:rPr lang="lt-LT" sz="2000" dirty="0">
                <a:latin typeface="Arial" pitchFamily="34" charset="0"/>
                <a:cs typeface="Arial" pitchFamily="34" charset="0"/>
              </a:rPr>
              <a:t>tiesė, einanti per lęšio optinį centrą (B</a:t>
            </a:r>
            <a:r>
              <a:rPr lang="lt-LT" sz="1400" dirty="0">
                <a:latin typeface="Arial" pitchFamily="34" charset="0"/>
                <a:cs typeface="Arial" pitchFamily="34" charset="0"/>
              </a:rPr>
              <a:t>1</a:t>
            </a:r>
            <a:r>
              <a:rPr lang="lt-LT" sz="2000" dirty="0">
                <a:latin typeface="Arial" pitchFamily="34" charset="0"/>
                <a:cs typeface="Arial" pitchFamily="34" charset="0"/>
              </a:rPr>
              <a:t>B</a:t>
            </a:r>
            <a:r>
              <a:rPr lang="lt-LT" sz="1400" dirty="0">
                <a:latin typeface="Arial" pitchFamily="34" charset="0"/>
                <a:cs typeface="Arial" pitchFamily="34" charset="0"/>
              </a:rPr>
              <a:t>2</a:t>
            </a:r>
            <a:r>
              <a:rPr lang="lt-LT" sz="2000" dirty="0">
                <a:latin typeface="Arial" pitchFamily="34" charset="0"/>
                <a:cs typeface="Arial" pitchFamily="34" charset="0"/>
              </a:rPr>
              <a:t>)</a:t>
            </a:r>
          </a:p>
          <a:p>
            <a:r>
              <a:rPr lang="lt-LT" sz="2000" b="1" u="sng" dirty="0">
                <a:latin typeface="Arial" pitchFamily="34" charset="0"/>
                <a:cs typeface="Arial" pitchFamily="34" charset="0"/>
              </a:rPr>
              <a:t>Pagrindinis židinys</a:t>
            </a:r>
            <a:r>
              <a:rPr lang="lt-LT" sz="2000" b="1" dirty="0">
                <a:latin typeface="Arial" pitchFamily="34" charset="0"/>
                <a:cs typeface="Arial" pitchFamily="34" charset="0"/>
              </a:rPr>
              <a:t>- </a:t>
            </a:r>
            <a:r>
              <a:rPr lang="lt-LT" sz="2000" dirty="0">
                <a:latin typeface="Arial" pitchFamily="34" charset="0"/>
                <a:cs typeface="Arial" pitchFamily="34" charset="0"/>
              </a:rPr>
              <a:t>taškas, kuriame susikerta lygiagretūs su pagrindine optine ašimi spinduliai (Pagrindinis židinys žymimas F)</a:t>
            </a:r>
          </a:p>
          <a:p>
            <a:r>
              <a:rPr lang="lt-LT" sz="2000" b="1" u="sng" dirty="0">
                <a:latin typeface="Arial" pitchFamily="34" charset="0"/>
                <a:cs typeface="Arial" pitchFamily="34" charset="0"/>
              </a:rPr>
              <a:t>Židinio plokštuma</a:t>
            </a:r>
            <a:r>
              <a:rPr lang="lt-LT" sz="2000" b="1" dirty="0">
                <a:latin typeface="Arial" pitchFamily="34" charset="0"/>
                <a:cs typeface="Arial" pitchFamily="34" charset="0"/>
              </a:rPr>
              <a:t>- </a:t>
            </a:r>
            <a:r>
              <a:rPr lang="lt-LT" sz="2000" dirty="0">
                <a:latin typeface="Arial" pitchFamily="34" charset="0"/>
                <a:cs typeface="Arial" pitchFamily="34" charset="0"/>
              </a:rPr>
              <a:t>plokštuma, einanti per lęšio pagrindinį židinį statmenai pagrindinei optiniai ašiai</a:t>
            </a:r>
            <a:endParaRPr lang="lt-LT" sz="2000" u="sng" dirty="0">
              <a:latin typeface="Arial" pitchFamily="34" charset="0"/>
              <a:cs typeface="Arial" pitchFamily="34" charset="0"/>
            </a:endParaRPr>
          </a:p>
          <a:p>
            <a:endParaRPr lang="en-GB" dirty="0"/>
          </a:p>
        </p:txBody>
      </p:sp>
      <p:pic>
        <p:nvPicPr>
          <p:cNvPr id="4" name="Turinio vietos rezervavimo ženklas 1"/>
          <p:cNvPicPr>
            <a:picLocks noGrp="1"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692696"/>
            <a:ext cx="7992888" cy="3286881"/>
          </a:xfrm>
          <a:prstGeom prst="rect">
            <a:avLst/>
          </a:prstGeom>
        </p:spPr>
      </p:pic>
    </p:spTree>
    <p:extLst>
      <p:ext uri="{BB962C8B-B14F-4D97-AF65-F5344CB8AC3E}">
        <p14:creationId xmlns:p14="http://schemas.microsoft.com/office/powerpoint/2010/main" val="1412209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lt-LT" sz="2800" b="1" dirty="0">
                <a:latin typeface="Arial" pitchFamily="34" charset="0"/>
                <a:cs typeface="Arial" pitchFamily="34" charset="0"/>
              </a:rPr>
              <a:t>Įdomu!</a:t>
            </a:r>
          </a:p>
          <a:p>
            <a:pPr marL="0" indent="0">
              <a:buNone/>
            </a:pPr>
            <a:r>
              <a:rPr lang="lt-LT" sz="2000" dirty="0" smtClean="0">
                <a:latin typeface="Arial" pitchFamily="34" charset="0"/>
                <a:cs typeface="Arial" pitchFamily="34" charset="0"/>
              </a:rPr>
              <a:t>Ar </a:t>
            </a:r>
            <a:r>
              <a:rPr lang="lt-LT" sz="2000" dirty="0">
                <a:latin typeface="Arial" pitchFamily="34" charset="0"/>
                <a:cs typeface="Arial" pitchFamily="34" charset="0"/>
              </a:rPr>
              <a:t>tikrai norint rasti daikto taško atvaizdą, pakanka nubraižyti du iš šių trijų spindulių:</a:t>
            </a:r>
          </a:p>
          <a:p>
            <a:pPr marL="0" indent="0">
              <a:buNone/>
            </a:pPr>
            <a:r>
              <a:rPr lang="lt-LT" sz="2000" dirty="0" smtClean="0">
                <a:latin typeface="Arial" pitchFamily="34" charset="0"/>
                <a:cs typeface="Arial" pitchFamily="34" charset="0"/>
              </a:rPr>
              <a:t>1</a:t>
            </a:r>
            <a:r>
              <a:rPr lang="lt-LT" sz="2000" dirty="0">
                <a:latin typeface="Arial" pitchFamily="34" charset="0"/>
                <a:cs typeface="Arial" pitchFamily="34" charset="0"/>
              </a:rPr>
              <a:t>. </a:t>
            </a:r>
            <a:r>
              <a:rPr lang="lt-LT" sz="2000" dirty="0" smtClean="0">
                <a:latin typeface="Arial" pitchFamily="34" charset="0"/>
                <a:cs typeface="Arial" pitchFamily="34" charset="0"/>
              </a:rPr>
              <a:t>Spindulį</a:t>
            </a:r>
            <a:r>
              <a:rPr lang="lt-LT" sz="2000" dirty="0">
                <a:latin typeface="Arial" pitchFamily="34" charset="0"/>
                <a:cs typeface="Arial" pitchFamily="34" charset="0"/>
              </a:rPr>
              <a:t>, sutampantį su pagrindine optine ašimi.</a:t>
            </a:r>
          </a:p>
          <a:p>
            <a:pPr marL="0" indent="0">
              <a:buNone/>
            </a:pPr>
            <a:r>
              <a:rPr lang="lt-LT" sz="2000" dirty="0" smtClean="0">
                <a:latin typeface="Arial" pitchFamily="34" charset="0"/>
                <a:cs typeface="Arial" pitchFamily="34" charset="0"/>
              </a:rPr>
              <a:t>2</a:t>
            </a:r>
            <a:r>
              <a:rPr lang="lt-LT" sz="2000" dirty="0">
                <a:latin typeface="Arial" pitchFamily="34" charset="0"/>
                <a:cs typeface="Arial" pitchFamily="34" charset="0"/>
              </a:rPr>
              <a:t>. S</a:t>
            </a:r>
            <a:r>
              <a:rPr lang="lt-LT" sz="2000" dirty="0" smtClean="0">
                <a:latin typeface="Arial" pitchFamily="34" charset="0"/>
                <a:cs typeface="Arial" pitchFamily="34" charset="0"/>
              </a:rPr>
              <a:t>pindulį</a:t>
            </a:r>
            <a:r>
              <a:rPr lang="lt-LT" sz="2000" dirty="0">
                <a:latin typeface="Arial" pitchFamily="34" charset="0"/>
                <a:cs typeface="Arial" pitchFamily="34" charset="0"/>
              </a:rPr>
              <a:t>, lygiagretų su pagrindine optine ašimi (lūžęs jis eina per lęšio pagrindinį židinį).</a:t>
            </a:r>
          </a:p>
          <a:p>
            <a:pPr marL="0" indent="0">
              <a:buNone/>
            </a:pPr>
            <a:r>
              <a:rPr lang="lt-LT" sz="2000" dirty="0" smtClean="0">
                <a:latin typeface="Arial" pitchFamily="34" charset="0"/>
                <a:cs typeface="Arial" pitchFamily="34" charset="0"/>
              </a:rPr>
              <a:t>3</a:t>
            </a:r>
            <a:r>
              <a:rPr lang="lt-LT" sz="2000" dirty="0">
                <a:latin typeface="Arial" pitchFamily="34" charset="0"/>
                <a:cs typeface="Arial" pitchFamily="34" charset="0"/>
              </a:rPr>
              <a:t>. S</a:t>
            </a:r>
            <a:r>
              <a:rPr lang="lt-LT" sz="2000" dirty="0" smtClean="0">
                <a:latin typeface="Arial" pitchFamily="34" charset="0"/>
                <a:cs typeface="Arial" pitchFamily="34" charset="0"/>
              </a:rPr>
              <a:t>pindulį</a:t>
            </a:r>
            <a:r>
              <a:rPr lang="lt-LT" sz="2000" dirty="0">
                <a:latin typeface="Arial" pitchFamily="34" charset="0"/>
                <a:cs typeface="Arial" pitchFamily="34" charset="0"/>
              </a:rPr>
              <a:t>, einantį per lęšio pagrindinį židinį (lūžęs jis eina lygiagrečiai su pagrindine optine ašimi).</a:t>
            </a:r>
          </a:p>
          <a:p>
            <a:pPr marL="0" indent="0">
              <a:buNone/>
            </a:pPr>
            <a:endParaRPr lang="en-GB" dirty="0"/>
          </a:p>
        </p:txBody>
      </p:sp>
    </p:spTree>
    <p:extLst>
      <p:ext uri="{BB962C8B-B14F-4D97-AF65-F5344CB8AC3E}">
        <p14:creationId xmlns:p14="http://schemas.microsoft.com/office/powerpoint/2010/main" val="11193538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a:latin typeface="Arial" pitchFamily="34" charset="0"/>
                <a:cs typeface="Arial" pitchFamily="34" charset="0"/>
              </a:rPr>
              <a:t>Plonojo lęšio formulė</a:t>
            </a:r>
            <a:endParaRPr lang="en-GB" dirty="0">
              <a:latin typeface="Arial" pitchFamily="34" charset="0"/>
              <a:cs typeface="Arial" pitchFamily="34" charset="0"/>
            </a:endParaRPr>
          </a:p>
        </p:txBody>
      </p:sp>
      <p:sp>
        <p:nvSpPr>
          <p:cNvPr id="3" name="Content Placeholder 2"/>
          <p:cNvSpPr>
            <a:spLocks noGrp="1"/>
          </p:cNvSpPr>
          <p:nvPr>
            <p:ph idx="1"/>
          </p:nvPr>
        </p:nvSpPr>
        <p:spPr/>
        <p:txBody>
          <a:bodyPr/>
          <a:lstStyle/>
          <a:p>
            <a:pPr marL="0" indent="0">
              <a:buNone/>
            </a:pPr>
            <a:r>
              <a:rPr lang="lt-LT" sz="2400" dirty="0">
                <a:latin typeface="Arial" pitchFamily="34" charset="0"/>
                <a:cs typeface="Arial" pitchFamily="34" charset="0"/>
              </a:rPr>
              <a:t>Plonuoju vadinamas toks lęšis, kurio storis mažas, palyginti su jo sferinių paviršių kreivumo spinduliais R</a:t>
            </a:r>
            <a:r>
              <a:rPr lang="lt-LT" sz="1600" dirty="0">
                <a:latin typeface="Arial" pitchFamily="34" charset="0"/>
                <a:cs typeface="Arial" pitchFamily="34" charset="0"/>
              </a:rPr>
              <a:t>1</a:t>
            </a:r>
            <a:r>
              <a:rPr lang="lt-LT" sz="2400" dirty="0">
                <a:latin typeface="Arial" pitchFamily="34" charset="0"/>
                <a:cs typeface="Arial" pitchFamily="34" charset="0"/>
              </a:rPr>
              <a:t> ir R</a:t>
            </a:r>
            <a:r>
              <a:rPr lang="lt-LT" sz="1600" dirty="0">
                <a:latin typeface="Arial" pitchFamily="34" charset="0"/>
                <a:cs typeface="Arial" pitchFamily="34" charset="0"/>
              </a:rPr>
              <a:t>2</a:t>
            </a:r>
            <a:r>
              <a:rPr lang="lt-LT" sz="2400" dirty="0">
                <a:latin typeface="Arial" pitchFamily="34" charset="0"/>
                <a:cs typeface="Arial" pitchFamily="34" charset="0"/>
              </a:rPr>
              <a:t>.</a:t>
            </a:r>
          </a:p>
          <a:p>
            <a:endParaRPr lang="en-GB" b="1" dirty="0"/>
          </a:p>
        </p:txBody>
      </p:sp>
      <p:grpSp>
        <p:nvGrpSpPr>
          <p:cNvPr id="5" name="Group 4"/>
          <p:cNvGrpSpPr/>
          <p:nvPr/>
        </p:nvGrpSpPr>
        <p:grpSpPr>
          <a:xfrm>
            <a:off x="467544" y="2653274"/>
            <a:ext cx="2664296" cy="1184145"/>
            <a:chOff x="467544" y="1710527"/>
            <a:chExt cx="2664296" cy="1184145"/>
          </a:xfrm>
        </p:grpSpPr>
        <p:sp>
          <p:nvSpPr>
            <p:cNvPr id="6" name="Debesis 5"/>
            <p:cNvSpPr/>
            <p:nvPr/>
          </p:nvSpPr>
          <p:spPr>
            <a:xfrm>
              <a:off x="467544" y="1715358"/>
              <a:ext cx="2664296" cy="936104"/>
            </a:xfrm>
            <a:prstGeom prst="cloud">
              <a:avLst/>
            </a:prstGeom>
            <a:blipFill dpi="0" rotWithShape="1">
              <a:blip r:embed="rId2">
                <a:extLst>
                  <a:ext uri="{28A0092B-C50C-407E-A947-70E740481C1C}">
                    <a14:useLocalDpi xmlns:a14="http://schemas.microsoft.com/office/drawing/2010/main" val="0"/>
                  </a:ext>
                </a:extLst>
              </a:blip>
              <a:srcRect/>
              <a:stretch>
                <a:fillRect/>
              </a:stretch>
            </a:bli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1</a:t>
              </a:r>
            </a:p>
            <a:p>
              <a:pPr algn="ctr"/>
              <a:r>
                <a:rPr lang="en-US" sz="2400" dirty="0">
                  <a:solidFill>
                    <a:schemeClr val="tx1"/>
                  </a:solidFill>
                </a:rPr>
                <a:t>d</a:t>
              </a:r>
              <a:endParaRPr lang="lt-LT" sz="2400" dirty="0">
                <a:solidFill>
                  <a:schemeClr val="tx1"/>
                </a:solidFill>
              </a:endParaRPr>
            </a:p>
          </p:txBody>
        </p:sp>
        <p:sp>
          <p:nvSpPr>
            <p:cNvPr id="7" name="TextBox 6"/>
            <p:cNvSpPr txBox="1"/>
            <p:nvPr/>
          </p:nvSpPr>
          <p:spPr>
            <a:xfrm>
              <a:off x="844843" y="1710527"/>
              <a:ext cx="622927" cy="1184145"/>
            </a:xfrm>
            <a:prstGeom prst="rect">
              <a:avLst/>
            </a:prstGeom>
            <a:noFill/>
          </p:spPr>
          <p:txBody>
            <a:bodyPr vert="wordArtVert" wrap="square" rtlCol="0">
              <a:spAutoFit/>
            </a:bodyPr>
            <a:lstStyle/>
            <a:p>
              <a:r>
                <a:rPr lang="lt-LT" sz="2400" dirty="0" smtClean="0"/>
                <a:t>1F</a:t>
              </a:r>
              <a:endParaRPr lang="lt-LT" sz="2400" dirty="0"/>
            </a:p>
          </p:txBody>
        </p:sp>
        <p:sp>
          <p:nvSpPr>
            <p:cNvPr id="8" name="TextBox 7"/>
            <p:cNvSpPr txBox="1"/>
            <p:nvPr/>
          </p:nvSpPr>
          <p:spPr>
            <a:xfrm>
              <a:off x="1243900" y="1964956"/>
              <a:ext cx="339392" cy="461665"/>
            </a:xfrm>
            <a:prstGeom prst="rect">
              <a:avLst/>
            </a:prstGeom>
            <a:noFill/>
          </p:spPr>
          <p:txBody>
            <a:bodyPr wrap="square" rtlCol="0">
              <a:spAutoFit/>
            </a:bodyPr>
            <a:lstStyle/>
            <a:p>
              <a:r>
                <a:rPr lang="en-US" sz="2400" dirty="0" smtClean="0"/>
                <a:t>=</a:t>
              </a:r>
              <a:endParaRPr lang="lt-LT" sz="2400" dirty="0"/>
            </a:p>
          </p:txBody>
        </p:sp>
        <p:cxnSp>
          <p:nvCxnSpPr>
            <p:cNvPr id="9" name="Tiesioji jungtis 15"/>
            <p:cNvCxnSpPr/>
            <p:nvPr/>
          </p:nvCxnSpPr>
          <p:spPr>
            <a:xfrm flipH="1">
              <a:off x="1583292" y="2183410"/>
              <a:ext cx="216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Tiesioji jungtis 16"/>
            <p:cNvCxnSpPr/>
            <p:nvPr/>
          </p:nvCxnSpPr>
          <p:spPr>
            <a:xfrm flipH="1">
              <a:off x="1028685" y="2195788"/>
              <a:ext cx="21639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979712" y="1710527"/>
              <a:ext cx="622927" cy="1176311"/>
            </a:xfrm>
            <a:prstGeom prst="rect">
              <a:avLst/>
            </a:prstGeom>
            <a:noFill/>
          </p:spPr>
          <p:txBody>
            <a:bodyPr vert="wordArtVert" wrap="square" rtlCol="0">
              <a:spAutoFit/>
            </a:bodyPr>
            <a:lstStyle/>
            <a:p>
              <a:r>
                <a:rPr lang="lt-LT" sz="2400" dirty="0" smtClean="0"/>
                <a:t>1f</a:t>
              </a:r>
              <a:endParaRPr lang="lt-LT" sz="2400" dirty="0"/>
            </a:p>
          </p:txBody>
        </p:sp>
      </p:grpSp>
      <p:cxnSp>
        <p:nvCxnSpPr>
          <p:cNvPr id="14" name="Straight Connector 13"/>
          <p:cNvCxnSpPr/>
          <p:nvPr/>
        </p:nvCxnSpPr>
        <p:spPr>
          <a:xfrm>
            <a:off x="2140785" y="3138448"/>
            <a:ext cx="288032" cy="0"/>
          </a:xfrm>
          <a:prstGeom prst="line">
            <a:avLst/>
          </a:prstGeom>
        </p:spPr>
        <p:style>
          <a:lnRef idx="1">
            <a:schemeClr val="dk1"/>
          </a:lnRef>
          <a:fillRef idx="0">
            <a:schemeClr val="dk1"/>
          </a:fillRef>
          <a:effectRef idx="0">
            <a:schemeClr val="dk1"/>
          </a:effectRef>
          <a:fontRef idx="minor">
            <a:schemeClr val="tx1"/>
          </a:fontRef>
        </p:style>
      </p:cxnSp>
      <p:sp>
        <p:nvSpPr>
          <p:cNvPr id="23" name="TextBox 22"/>
          <p:cNvSpPr txBox="1"/>
          <p:nvPr/>
        </p:nvSpPr>
        <p:spPr>
          <a:xfrm>
            <a:off x="1827830" y="2670483"/>
            <a:ext cx="300082" cy="646331"/>
          </a:xfrm>
          <a:prstGeom prst="rect">
            <a:avLst/>
          </a:prstGeom>
          <a:noFill/>
        </p:spPr>
        <p:txBody>
          <a:bodyPr wrap="none" rtlCol="0">
            <a:spAutoFit/>
          </a:bodyPr>
          <a:lstStyle/>
          <a:p>
            <a:r>
              <a:rPr lang="en-US" dirty="0"/>
              <a:t/>
            </a:r>
            <a:br>
              <a:rPr lang="en-US" dirty="0"/>
            </a:br>
            <a:r>
              <a:rPr lang="en-US" dirty="0" smtClean="0"/>
              <a:t>+</a:t>
            </a:r>
            <a:endParaRPr lang="en-GB" dirty="0"/>
          </a:p>
        </p:txBody>
      </p:sp>
      <p:sp>
        <p:nvSpPr>
          <p:cNvPr id="24" name="TextBox 23"/>
          <p:cNvSpPr txBox="1"/>
          <p:nvPr/>
        </p:nvSpPr>
        <p:spPr>
          <a:xfrm>
            <a:off x="3131840" y="2774589"/>
            <a:ext cx="5256584" cy="923330"/>
          </a:xfrm>
          <a:prstGeom prst="rect">
            <a:avLst/>
          </a:prstGeom>
          <a:noFill/>
        </p:spPr>
        <p:txBody>
          <a:bodyPr wrap="square" rtlCol="0">
            <a:spAutoFit/>
          </a:bodyPr>
          <a:lstStyle/>
          <a:p>
            <a:r>
              <a:rPr lang="lt-LT" dirty="0">
                <a:latin typeface="Arial" pitchFamily="34" charset="0"/>
                <a:cs typeface="Arial" pitchFamily="34" charset="0"/>
              </a:rPr>
              <a:t>Ši formulė sieja židinio nuotolį F, daikto atstumą d nuo lęšio ir atvaizdo atstumą f nuo lęšio.</a:t>
            </a:r>
          </a:p>
          <a:p>
            <a:endParaRPr lang="en-GB" dirty="0"/>
          </a:p>
        </p:txBody>
      </p:sp>
      <p:grpSp>
        <p:nvGrpSpPr>
          <p:cNvPr id="25" name="Group 24"/>
          <p:cNvGrpSpPr/>
          <p:nvPr/>
        </p:nvGrpSpPr>
        <p:grpSpPr>
          <a:xfrm>
            <a:off x="575556" y="3562500"/>
            <a:ext cx="7812868" cy="1176312"/>
            <a:chOff x="791580" y="1750756"/>
            <a:chExt cx="7812868" cy="1176312"/>
          </a:xfrm>
        </p:grpSpPr>
        <p:sp>
          <p:nvSpPr>
            <p:cNvPr id="26" name="TextBox 25"/>
            <p:cNvSpPr txBox="1"/>
            <p:nvPr/>
          </p:nvSpPr>
          <p:spPr>
            <a:xfrm>
              <a:off x="3491880" y="1916832"/>
              <a:ext cx="5112568" cy="461665"/>
            </a:xfrm>
            <a:prstGeom prst="rect">
              <a:avLst/>
            </a:prstGeom>
            <a:noFill/>
          </p:spPr>
          <p:txBody>
            <a:bodyPr wrap="square" rtlCol="0">
              <a:spAutoFit/>
            </a:bodyPr>
            <a:lstStyle/>
            <a:p>
              <a:endParaRPr lang="lt-LT" sz="2400" dirty="0"/>
            </a:p>
          </p:txBody>
        </p:sp>
        <p:sp>
          <p:nvSpPr>
            <p:cNvPr id="27" name="TextBox 26"/>
            <p:cNvSpPr txBox="1"/>
            <p:nvPr/>
          </p:nvSpPr>
          <p:spPr>
            <a:xfrm>
              <a:off x="791580" y="1993966"/>
              <a:ext cx="2448272" cy="461665"/>
            </a:xfrm>
            <a:prstGeom prst="rect">
              <a:avLst/>
            </a:prstGeom>
            <a:noFill/>
          </p:spPr>
          <p:txBody>
            <a:bodyPr wrap="square" rtlCol="0">
              <a:spAutoFit/>
            </a:bodyPr>
            <a:lstStyle/>
            <a:p>
              <a:r>
                <a:rPr lang="lt-LT" sz="2400" dirty="0" smtClean="0"/>
                <a:t>D=</a:t>
              </a:r>
              <a:endParaRPr lang="lt-LT" sz="2400" dirty="0"/>
            </a:p>
          </p:txBody>
        </p:sp>
        <p:sp>
          <p:nvSpPr>
            <p:cNvPr id="28" name="TextBox 27"/>
            <p:cNvSpPr txBox="1"/>
            <p:nvPr/>
          </p:nvSpPr>
          <p:spPr>
            <a:xfrm>
              <a:off x="1200408" y="1750756"/>
              <a:ext cx="622927" cy="1176312"/>
            </a:xfrm>
            <a:prstGeom prst="rect">
              <a:avLst/>
            </a:prstGeom>
            <a:noFill/>
          </p:spPr>
          <p:txBody>
            <a:bodyPr vert="wordArtVert" wrap="square" rtlCol="0">
              <a:spAutoFit/>
            </a:bodyPr>
            <a:lstStyle/>
            <a:p>
              <a:r>
                <a:rPr lang="lt-LT" sz="2400" dirty="0" smtClean="0"/>
                <a:t>1d</a:t>
              </a:r>
              <a:endParaRPr lang="lt-LT" sz="2400" dirty="0"/>
            </a:p>
          </p:txBody>
        </p:sp>
        <p:sp>
          <p:nvSpPr>
            <p:cNvPr id="29" name="TextBox 28"/>
            <p:cNvSpPr txBox="1"/>
            <p:nvPr/>
          </p:nvSpPr>
          <p:spPr>
            <a:xfrm>
              <a:off x="1799316" y="1750756"/>
              <a:ext cx="622927" cy="1176311"/>
            </a:xfrm>
            <a:prstGeom prst="rect">
              <a:avLst/>
            </a:prstGeom>
            <a:noFill/>
          </p:spPr>
          <p:txBody>
            <a:bodyPr vert="wordArtVert" wrap="square" rtlCol="0">
              <a:spAutoFit/>
            </a:bodyPr>
            <a:lstStyle/>
            <a:p>
              <a:r>
                <a:rPr lang="lt-LT" sz="2400" dirty="0" smtClean="0"/>
                <a:t>1f</a:t>
              </a:r>
              <a:endParaRPr lang="lt-LT" sz="2400" dirty="0"/>
            </a:p>
          </p:txBody>
        </p:sp>
        <p:cxnSp>
          <p:nvCxnSpPr>
            <p:cNvPr id="30" name="Tiesioji jungtis 21"/>
            <p:cNvCxnSpPr/>
            <p:nvPr/>
          </p:nvCxnSpPr>
          <p:spPr>
            <a:xfrm flipH="1">
              <a:off x="1968480" y="2229342"/>
              <a:ext cx="2845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Tiesioji jungtis 22"/>
            <p:cNvCxnSpPr/>
            <p:nvPr/>
          </p:nvCxnSpPr>
          <p:spPr>
            <a:xfrm flipH="1">
              <a:off x="1361202" y="2229340"/>
              <a:ext cx="21639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2" name="TextBox 31"/>
          <p:cNvSpPr txBox="1"/>
          <p:nvPr/>
        </p:nvSpPr>
        <p:spPr>
          <a:xfrm>
            <a:off x="1413596" y="3918907"/>
            <a:ext cx="432048" cy="369332"/>
          </a:xfrm>
          <a:prstGeom prst="rect">
            <a:avLst/>
          </a:prstGeom>
          <a:noFill/>
        </p:spPr>
        <p:txBody>
          <a:bodyPr wrap="square" rtlCol="0">
            <a:spAutoFit/>
          </a:bodyPr>
          <a:lstStyle/>
          <a:p>
            <a:r>
              <a:rPr lang="en-US" dirty="0"/>
              <a:t>+</a:t>
            </a:r>
            <a:endParaRPr lang="en-GB" dirty="0"/>
          </a:p>
        </p:txBody>
      </p:sp>
      <p:sp>
        <p:nvSpPr>
          <p:cNvPr id="34" name="Rectangle 33"/>
          <p:cNvSpPr/>
          <p:nvPr/>
        </p:nvSpPr>
        <p:spPr>
          <a:xfrm>
            <a:off x="2417999" y="3728576"/>
            <a:ext cx="6570965" cy="2246769"/>
          </a:xfrm>
          <a:prstGeom prst="rect">
            <a:avLst/>
          </a:prstGeom>
        </p:spPr>
        <p:txBody>
          <a:bodyPr wrap="square">
            <a:spAutoFit/>
          </a:bodyPr>
          <a:lstStyle/>
          <a:p>
            <a:r>
              <a:rPr lang="lt-LT" sz="2000" dirty="0">
                <a:latin typeface="Arial" pitchFamily="34" charset="0"/>
                <a:cs typeface="Arial" pitchFamily="34" charset="0"/>
              </a:rPr>
              <a:t>Dydžiai F, d ir f gali būti tiek teigiami, tiek neigiami. Sprendžiant uždavinius, laikomasi tokių taisyklių:</a:t>
            </a:r>
          </a:p>
          <a:p>
            <a:r>
              <a:rPr lang="lt-LT" sz="2000" dirty="0">
                <a:latin typeface="Arial" pitchFamily="34" charset="0"/>
                <a:cs typeface="Arial" pitchFamily="34" charset="0"/>
              </a:rPr>
              <a:t>    1. Kai lęšis glaudžiamasis (jo židinys tikrasis) dydis F yra teigiamas.</a:t>
            </a:r>
          </a:p>
          <a:p>
            <a:r>
              <a:rPr lang="lt-LT" sz="2000" dirty="0">
                <a:latin typeface="Arial" pitchFamily="34" charset="0"/>
                <a:cs typeface="Arial" pitchFamily="34" charset="0"/>
              </a:rPr>
              <a:t>    2. Kai lęšis sklaidomasis (tada jo židinys menamas) dydis F yra neigiamas.</a:t>
            </a:r>
          </a:p>
          <a:p>
            <a:r>
              <a:rPr lang="lt-LT" sz="2000" dirty="0">
                <a:latin typeface="Arial" pitchFamily="34" charset="0"/>
                <a:cs typeface="Arial" pitchFamily="34" charset="0"/>
              </a:rPr>
              <a:t>    3. Kai daikto atvaizdas tikras, dydis f yra teigiamas.</a:t>
            </a:r>
          </a:p>
        </p:txBody>
      </p:sp>
      <p:sp>
        <p:nvSpPr>
          <p:cNvPr id="35" name="Cloud 34"/>
          <p:cNvSpPr/>
          <p:nvPr/>
        </p:nvSpPr>
        <p:spPr>
          <a:xfrm>
            <a:off x="228298" y="3588561"/>
            <a:ext cx="2135095" cy="1247765"/>
          </a:xfrm>
          <a:prstGeom prst="cloud">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2678801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lt-LT" b="1" dirty="0" smtClean="0">
                <a:latin typeface="Arial" pitchFamily="34" charset="0"/>
                <a:cs typeface="Arial" pitchFamily="34" charset="0"/>
              </a:rPr>
              <a:t>Tyrimas</a:t>
            </a:r>
            <a:r>
              <a:rPr lang="lt-LT" b="1" dirty="0" smtClean="0">
                <a:latin typeface="Times New Roman" pitchFamily="18" charset="0"/>
                <a:cs typeface="Times New Roman" pitchFamily="18" charset="0"/>
              </a:rPr>
              <a:t/>
            </a:r>
            <a:br>
              <a:rPr lang="lt-LT" b="1" dirty="0" smtClean="0">
                <a:latin typeface="Times New Roman" pitchFamily="18" charset="0"/>
                <a:cs typeface="Times New Roman" pitchFamily="18" charset="0"/>
              </a:rPr>
            </a:br>
            <a:r>
              <a:rPr lang="lt-LT" dirty="0" smtClean="0">
                <a:latin typeface="Times New Roman" pitchFamily="18" charset="0"/>
                <a:cs typeface="Times New Roman" pitchFamily="18" charset="0"/>
              </a:rPr>
              <a:t/>
            </a:r>
            <a:br>
              <a:rPr lang="lt-LT" dirty="0" smtClean="0">
                <a:latin typeface="Times New Roman" pitchFamily="18" charset="0"/>
                <a:cs typeface="Times New Roman" pitchFamily="18" charset="0"/>
              </a:rPr>
            </a:br>
            <a:r>
              <a:rPr lang="lt-LT" dirty="0" smtClean="0">
                <a:latin typeface="Arial" pitchFamily="34" charset="0"/>
                <a:cs typeface="Arial" pitchFamily="34" charset="0"/>
              </a:rPr>
              <a:t>„Trumparegystės ir toliaregystės paplitimas mokykloje“</a:t>
            </a:r>
            <a:endParaRPr lang="en-GB" dirty="0">
              <a:latin typeface="Arial" pitchFamily="34" charset="0"/>
              <a:cs typeface="Arial" pitchFamily="34" charset="0"/>
            </a:endParaRPr>
          </a:p>
        </p:txBody>
      </p:sp>
    </p:spTree>
    <p:extLst>
      <p:ext uri="{BB962C8B-B14F-4D97-AF65-F5344CB8AC3E}">
        <p14:creationId xmlns:p14="http://schemas.microsoft.com/office/powerpoint/2010/main" val="23987702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i="1" dirty="0" smtClean="0">
                <a:latin typeface="Times New Roman" pitchFamily="18" charset="0"/>
                <a:cs typeface="Times New Roman" pitchFamily="18" charset="0"/>
              </a:rPr>
              <a:t>Tyrimo klausimai</a:t>
            </a:r>
            <a:endParaRPr lang="en-GB" b="1" i="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lt-LT" b="1" dirty="0" smtClean="0">
                <a:latin typeface="Times New Roman" pitchFamily="18" charset="0"/>
                <a:cs typeface="Times New Roman" pitchFamily="18" charset="0"/>
              </a:rPr>
              <a:t>Kokioje klasėje mokotės?</a:t>
            </a:r>
          </a:p>
          <a:p>
            <a:r>
              <a:rPr lang="lt-LT" b="1" dirty="0" smtClean="0">
                <a:latin typeface="Times New Roman" pitchFamily="18" charset="0"/>
                <a:cs typeface="Times New Roman" pitchFamily="18" charset="0"/>
              </a:rPr>
              <a:t>Kiek šiandien mokinių klasėje?</a:t>
            </a:r>
          </a:p>
          <a:p>
            <a:r>
              <a:rPr lang="lt-LT" b="1" dirty="0" smtClean="0">
                <a:latin typeface="Times New Roman" pitchFamily="18" charset="0"/>
                <a:cs typeface="Times New Roman" pitchFamily="18" charset="0"/>
              </a:rPr>
              <a:t>Ar turite problemų su regėjimu?</a:t>
            </a:r>
          </a:p>
          <a:p>
            <a:r>
              <a:rPr lang="lt-LT" b="1" dirty="0" smtClean="0">
                <a:latin typeface="Times New Roman" pitchFamily="18" charset="0"/>
                <a:cs typeface="Times New Roman" pitchFamily="18" charset="0"/>
              </a:rPr>
              <a:t>Ar nešiojate akinius, kontaktinius lęšius?</a:t>
            </a:r>
          </a:p>
          <a:p>
            <a:r>
              <a:rPr lang="lt-LT" b="1" dirty="0" smtClean="0">
                <a:latin typeface="Times New Roman" pitchFamily="18" charset="0"/>
                <a:cs typeface="Times New Roman" pitchFamily="18" charset="0"/>
              </a:rPr>
              <a:t>Priklausot toliaregiams ar trumparegiams?</a:t>
            </a:r>
          </a:p>
          <a:p>
            <a:r>
              <a:rPr lang="lt-LT" b="1" dirty="0" smtClean="0">
                <a:latin typeface="Times New Roman" pitchFamily="18" charset="0"/>
                <a:cs typeface="Times New Roman" pitchFamily="18" charset="0"/>
              </a:rPr>
              <a:t>Ar jūsų tėvai nešioja lęšius? </a:t>
            </a:r>
          </a:p>
          <a:p>
            <a:endParaRPr lang="en-GB" b="1" dirty="0">
              <a:latin typeface="Times New Roman" pitchFamily="18" charset="0"/>
              <a:cs typeface="Times New Roman" pitchFamily="18" charset="0"/>
            </a:endParaRPr>
          </a:p>
        </p:txBody>
      </p:sp>
    </p:spTree>
    <p:extLst>
      <p:ext uri="{BB962C8B-B14F-4D97-AF65-F5344CB8AC3E}">
        <p14:creationId xmlns:p14="http://schemas.microsoft.com/office/powerpoint/2010/main" val="31467321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126175255"/>
              </p:ext>
            </p:extLst>
          </p:nvPr>
        </p:nvGraphicFramePr>
        <p:xfrm>
          <a:off x="467544" y="332656"/>
          <a:ext cx="8424936" cy="61926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738704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548680"/>
            <a:ext cx="8229600" cy="4525963"/>
          </a:xfrm>
        </p:spPr>
        <p:txBody>
          <a:bodyPr>
            <a:normAutofit/>
          </a:bodyPr>
          <a:lstStyle/>
          <a:p>
            <a:pPr marL="0" indent="0">
              <a:buNone/>
            </a:pPr>
            <a:r>
              <a:rPr lang="lt-LT" sz="2000" b="1" i="1" dirty="0">
                <a:latin typeface="Arial" pitchFamily="34" charset="0"/>
                <a:cs typeface="Arial" pitchFamily="34" charset="0"/>
              </a:rPr>
              <a:t>Mes skaitome knygas, žurnalus, žiūrime TV ir filmus, vairuojame automobilius ir apskritai pasaulį matome savo akių pagalba. Taip pat yra žinoma, kad akys yra ne tik kūno organas, bet ir jausmingumo akceptorius.</a:t>
            </a:r>
          </a:p>
          <a:p>
            <a:pPr marL="0" indent="0">
              <a:buNone/>
            </a:pPr>
            <a:endParaRPr lang="lt-LT" sz="2000" dirty="0" smtClean="0">
              <a:latin typeface="Arial" pitchFamily="34" charset="0"/>
              <a:cs typeface="Arial" pitchFamily="34" charset="0"/>
            </a:endParaRPr>
          </a:p>
          <a:p>
            <a:pPr marL="0" indent="0">
              <a:buNone/>
            </a:pPr>
            <a:r>
              <a:rPr lang="lt-LT" sz="2000" dirty="0" smtClean="0">
                <a:latin typeface="Arial" pitchFamily="34" charset="0"/>
                <a:cs typeface="Arial" pitchFamily="34" charset="0"/>
              </a:rPr>
              <a:t>Tyrimo metu  mokiniai atpažino kokią regos ydą turi, ar jie trumparegiai ar toliaregiai. Taip pat šio tyrimo metu buvo aptariama, kaip apsaugoti akis nuo jų nusilpimo.</a:t>
            </a:r>
          </a:p>
          <a:p>
            <a:pPr marL="0" indent="0">
              <a:buNone/>
            </a:pPr>
            <a:r>
              <a:rPr lang="lt-LT" sz="2000" dirty="0">
                <a:latin typeface="Arial" pitchFamily="34" charset="0"/>
                <a:cs typeface="Arial" pitchFamily="34" charset="0"/>
              </a:rPr>
              <a:t>Dar tyrimo metu sužinojome , kiek mokinių tėvelių nešioja akinius ar lęšius. </a:t>
            </a:r>
            <a:r>
              <a:rPr lang="lt-LT" sz="2000" dirty="0" smtClean="0">
                <a:latin typeface="Arial" pitchFamily="34" charset="0"/>
                <a:cs typeface="Arial" pitchFamily="34" charset="0"/>
              </a:rPr>
              <a:t>Mūsų </a:t>
            </a:r>
            <a:r>
              <a:rPr lang="lt-LT" sz="2000" dirty="0" smtClean="0">
                <a:latin typeface="Arial" pitchFamily="34" charset="0"/>
                <a:cs typeface="Arial" pitchFamily="34" charset="0"/>
              </a:rPr>
              <a:t>5-12</a:t>
            </a:r>
            <a:r>
              <a:rPr lang="en-US" sz="2000" dirty="0" smtClean="0">
                <a:latin typeface="Arial" pitchFamily="34" charset="0"/>
                <a:cs typeface="Arial" pitchFamily="34" charset="0"/>
              </a:rPr>
              <a:t> </a:t>
            </a:r>
            <a:r>
              <a:rPr lang="lt-LT" sz="2000" dirty="0" smtClean="0">
                <a:latin typeface="Arial" pitchFamily="34" charset="0"/>
                <a:cs typeface="Arial" pitchFamily="34" charset="0"/>
              </a:rPr>
              <a:t>kl</a:t>
            </a:r>
            <a:r>
              <a:rPr lang="lt-LT" sz="2000" dirty="0" smtClean="0">
                <a:latin typeface="Arial" pitchFamily="34" charset="0"/>
                <a:cs typeface="Arial" pitchFamily="34" charset="0"/>
              </a:rPr>
              <a:t>. mokinių, mokyklos mastu, </a:t>
            </a:r>
            <a:r>
              <a:rPr lang="lt-LT" sz="2000" dirty="0">
                <a:latin typeface="Arial" pitchFamily="34" charset="0"/>
                <a:cs typeface="Arial" pitchFamily="34" charset="0"/>
              </a:rPr>
              <a:t>susidarė 62 tėvai ,kurie nešioja akinius arba  turi problemas su akimis. </a:t>
            </a:r>
          </a:p>
        </p:txBody>
      </p:sp>
    </p:spTree>
    <p:extLst>
      <p:ext uri="{BB962C8B-B14F-4D97-AF65-F5344CB8AC3E}">
        <p14:creationId xmlns:p14="http://schemas.microsoft.com/office/powerpoint/2010/main" val="27543218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normAutofit fontScale="77500" lnSpcReduction="20000"/>
          </a:bodyPr>
          <a:lstStyle/>
          <a:p>
            <a:r>
              <a:rPr lang="lt-LT" dirty="0" smtClean="0">
                <a:latin typeface="Arial" pitchFamily="34" charset="0"/>
                <a:cs typeface="Arial" pitchFamily="34" charset="0"/>
              </a:rPr>
              <a:t>Skaitydami </a:t>
            </a:r>
            <a:r>
              <a:rPr lang="lt-LT" dirty="0">
                <a:latin typeface="Arial" pitchFamily="34" charset="0"/>
                <a:cs typeface="Arial" pitchFamily="34" charset="0"/>
              </a:rPr>
              <a:t>ar rašydami turite užtikrinti tinkamą apšvietimą. Jei šviesa sklinda iš apačios arba nugaros, gali neigiamai atsiliepti akims;</a:t>
            </a:r>
          </a:p>
          <a:p>
            <a:r>
              <a:rPr lang="lt-LT" dirty="0">
                <a:latin typeface="Arial" pitchFamily="34" charset="0"/>
                <a:cs typeface="Arial" pitchFamily="34" charset="0"/>
              </a:rPr>
              <a:t>Venkite tiesioginių saulės spindulių, jie gali sužeisti akis; </a:t>
            </a:r>
          </a:p>
          <a:p>
            <a:r>
              <a:rPr lang="lt-LT" dirty="0">
                <a:latin typeface="Arial" pitchFamily="34" charset="0"/>
                <a:cs typeface="Arial" pitchFamily="34" charset="0"/>
              </a:rPr>
              <a:t>Visada turėtumėte atkreipti dėmesį į akių siunčiamus signalus. Laiku pastebėti simptomai gali apsaugoti nuo rimtesnių problemų. </a:t>
            </a:r>
          </a:p>
          <a:p>
            <a:r>
              <a:rPr lang="lt-LT" dirty="0">
                <a:latin typeface="Arial" pitchFamily="34" charset="0"/>
                <a:cs typeface="Arial" pitchFamily="34" charset="0"/>
              </a:rPr>
              <a:t>Jei kas nors įkrinta į akį, jokiais būdais netrinkite. Tegu ašaros ir sekrecija pasirūpina šiuo reikalu, sudrėkinant ir išvalant akis. Jei svetimkūnis yra per didelis, akies išvalymui naudokite tekantį vandenį.</a:t>
            </a:r>
          </a:p>
          <a:p>
            <a:r>
              <a:rPr lang="lt-LT" dirty="0">
                <a:latin typeface="Arial" pitchFamily="34" charset="0"/>
                <a:cs typeface="Arial" pitchFamily="34" charset="0"/>
              </a:rPr>
              <a:t>Mankšta, pertraukos, maistas</a:t>
            </a:r>
          </a:p>
          <a:p>
            <a:endParaRPr lang="lt-LT" dirty="0"/>
          </a:p>
        </p:txBody>
      </p:sp>
      <p:sp>
        <p:nvSpPr>
          <p:cNvPr id="4" name="TextBox 3"/>
          <p:cNvSpPr txBox="1"/>
          <p:nvPr/>
        </p:nvSpPr>
        <p:spPr>
          <a:xfrm>
            <a:off x="827584" y="692695"/>
            <a:ext cx="7128792" cy="738664"/>
          </a:xfrm>
          <a:prstGeom prst="rect">
            <a:avLst/>
          </a:prstGeom>
          <a:noFill/>
        </p:spPr>
        <p:txBody>
          <a:bodyPr wrap="square" rtlCol="0">
            <a:spAutoFit/>
          </a:bodyPr>
          <a:lstStyle/>
          <a:p>
            <a:r>
              <a:rPr lang="lt-LT" sz="2400" b="1" dirty="0">
                <a:latin typeface="Arial" pitchFamily="34" charset="0"/>
                <a:cs typeface="Arial" pitchFamily="34" charset="0"/>
              </a:rPr>
              <a:t>Keli dalykai  kaip apsaugoti akis:</a:t>
            </a:r>
          </a:p>
          <a:p>
            <a:endParaRPr lang="lt-LT" dirty="0"/>
          </a:p>
        </p:txBody>
      </p:sp>
    </p:spTree>
    <p:extLst>
      <p:ext uri="{BB962C8B-B14F-4D97-AF65-F5344CB8AC3E}">
        <p14:creationId xmlns:p14="http://schemas.microsoft.com/office/powerpoint/2010/main" val="10899114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5152" y="2492896"/>
            <a:ext cx="8229600" cy="1143000"/>
          </a:xfrm>
        </p:spPr>
        <p:txBody>
          <a:bodyPr>
            <a:noAutofit/>
          </a:bodyPr>
          <a:lstStyle/>
          <a:p>
            <a:r>
              <a:rPr lang="lt-LT" sz="8000" b="1" i="1" dirty="0" smtClean="0">
                <a:latin typeface="Arial" pitchFamily="34" charset="0"/>
                <a:cs typeface="Arial" pitchFamily="34" charset="0"/>
              </a:rPr>
              <a:t>Testas</a:t>
            </a:r>
            <a:endParaRPr lang="lt-LT" sz="8000" b="1" i="1" dirty="0">
              <a:latin typeface="Arial" pitchFamily="34" charset="0"/>
              <a:cs typeface="Arial" pitchFamily="34" charset="0"/>
            </a:endParaRPr>
          </a:p>
        </p:txBody>
      </p:sp>
    </p:spTree>
    <p:extLst>
      <p:ext uri="{BB962C8B-B14F-4D97-AF65-F5344CB8AC3E}">
        <p14:creationId xmlns:p14="http://schemas.microsoft.com/office/powerpoint/2010/main" val="22342066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normAutofit/>
          </a:bodyPr>
          <a:lstStyle/>
          <a:p>
            <a:pPr marL="0" indent="0">
              <a:buNone/>
            </a:pPr>
            <a:r>
              <a:rPr lang="lt-LT" b="1" i="1" dirty="0" smtClean="0">
                <a:latin typeface="Arial" pitchFamily="34" charset="0"/>
                <a:cs typeface="Arial" pitchFamily="34" charset="0"/>
              </a:rPr>
              <a:t>1. Akies sandara fizikoje? </a:t>
            </a:r>
          </a:p>
          <a:p>
            <a:pPr marL="457200" indent="-457200">
              <a:buAutoNum type="alphaLcParenR"/>
            </a:pPr>
            <a:r>
              <a:rPr lang="lt-LT" b="1" dirty="0" smtClean="0">
                <a:latin typeface="Arial" pitchFamily="34" charset="0"/>
                <a:cs typeface="Arial" pitchFamily="34" charset="0"/>
              </a:rPr>
              <a:t>Lęšiukas, Ragena, Stiklakūnis, Tinklainė </a:t>
            </a:r>
          </a:p>
          <a:p>
            <a:pPr marL="457200" indent="-457200">
              <a:buAutoNum type="alphaLcParenR"/>
            </a:pPr>
            <a:r>
              <a:rPr lang="lt-LT" b="1" dirty="0" smtClean="0">
                <a:latin typeface="Arial" pitchFamily="34" charset="0"/>
                <a:cs typeface="Arial" pitchFamily="34" charset="0"/>
              </a:rPr>
              <a:t>Rainelė, Tinklainė, Lęšiukas, Ragena, Vizdys  </a:t>
            </a:r>
          </a:p>
          <a:p>
            <a:pPr marL="457200" indent="-457200">
              <a:buAutoNum type="alphaLcParenR"/>
            </a:pPr>
            <a:r>
              <a:rPr lang="lt-LT" b="1" dirty="0" smtClean="0">
                <a:latin typeface="Arial" pitchFamily="34" charset="0"/>
                <a:cs typeface="Arial" pitchFamily="34" charset="0"/>
              </a:rPr>
              <a:t>Ragena , Lęšiukas, </a:t>
            </a:r>
            <a:r>
              <a:rPr lang="lt-LT" b="1" dirty="0">
                <a:latin typeface="Arial" pitchFamily="34" charset="0"/>
                <a:cs typeface="Arial" pitchFamily="34" charset="0"/>
              </a:rPr>
              <a:t>G</a:t>
            </a:r>
            <a:r>
              <a:rPr lang="lt-LT" b="1" dirty="0" smtClean="0">
                <a:latin typeface="Arial" pitchFamily="34" charset="0"/>
                <a:cs typeface="Arial" pitchFamily="34" charset="0"/>
              </a:rPr>
              <a:t>yslainė </a:t>
            </a:r>
          </a:p>
          <a:p>
            <a:pPr marL="0" indent="0">
              <a:buNone/>
            </a:pPr>
            <a:endParaRPr lang="lt-LT" sz="2400" dirty="0" smtClean="0">
              <a:latin typeface="Arial" pitchFamily="34" charset="0"/>
              <a:cs typeface="Arial" pitchFamily="34" charset="0"/>
            </a:endParaRPr>
          </a:p>
          <a:p>
            <a:pPr>
              <a:buFont typeface="Wingdings" pitchFamily="2" charset="2"/>
              <a:buChar char="ü"/>
            </a:pPr>
            <a:endParaRPr lang="lt-LT" sz="2400" dirty="0" smtClean="0">
              <a:latin typeface="Arial" pitchFamily="34" charset="0"/>
              <a:cs typeface="Arial" pitchFamily="34" charset="0"/>
            </a:endParaRPr>
          </a:p>
          <a:p>
            <a:pPr>
              <a:buFont typeface="Wingdings" pitchFamily="2" charset="2"/>
              <a:buChar char="ü"/>
            </a:pPr>
            <a:endParaRPr lang="lt-LT" sz="2400" dirty="0" smtClean="0"/>
          </a:p>
          <a:p>
            <a:pPr>
              <a:buFont typeface="Wingdings" pitchFamily="2" charset="2"/>
              <a:buChar char="ü"/>
            </a:pPr>
            <a:endParaRPr lang="lt-LT" sz="2400" dirty="0" smtClean="0"/>
          </a:p>
          <a:p>
            <a:pPr>
              <a:buFont typeface="Wingdings" pitchFamily="2" charset="2"/>
              <a:buChar char="ü"/>
            </a:pPr>
            <a:endParaRPr lang="lt-LT" sz="2400" dirty="0"/>
          </a:p>
          <a:p>
            <a:pPr>
              <a:buFont typeface="Wingdings" pitchFamily="2" charset="2"/>
              <a:buChar char="ü"/>
            </a:pPr>
            <a:endParaRPr lang="lt-LT" dirty="0"/>
          </a:p>
        </p:txBody>
      </p:sp>
    </p:spTree>
    <p:extLst>
      <p:ext uri="{BB962C8B-B14F-4D97-AF65-F5344CB8AC3E}">
        <p14:creationId xmlns:p14="http://schemas.microsoft.com/office/powerpoint/2010/main" val="5991808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lstStyle/>
          <a:p>
            <a:pPr marL="0" indent="0">
              <a:buNone/>
            </a:pPr>
            <a:r>
              <a:rPr lang="lt-LT" b="1" i="1" dirty="0" smtClean="0">
                <a:latin typeface="Arial" pitchFamily="34" charset="0"/>
                <a:cs typeface="Arial" pitchFamily="34" charset="0"/>
              </a:rPr>
              <a:t>2. Prisitaikymas </a:t>
            </a:r>
            <a:r>
              <a:rPr lang="lt-LT" b="1" i="1" dirty="0">
                <a:latin typeface="Arial" pitchFamily="34" charset="0"/>
                <a:cs typeface="Arial" pitchFamily="34" charset="0"/>
              </a:rPr>
              <a:t>matyti įvairiai nuo jos nutolusius daiktus vadinamas</a:t>
            </a:r>
          </a:p>
          <a:p>
            <a:pPr marL="514350" indent="-514350">
              <a:buFont typeface="+mj-lt"/>
              <a:buAutoNum type="alphaLcParenR"/>
            </a:pPr>
            <a:r>
              <a:rPr lang="lt-LT" b="1" dirty="0">
                <a:latin typeface="Arial" pitchFamily="34" charset="0"/>
                <a:cs typeface="Arial" pitchFamily="34" charset="0"/>
              </a:rPr>
              <a:t>Toliaregystė </a:t>
            </a:r>
          </a:p>
          <a:p>
            <a:pPr marL="514350" indent="-514350">
              <a:buFont typeface="+mj-lt"/>
              <a:buAutoNum type="alphaLcParenR"/>
            </a:pPr>
            <a:r>
              <a:rPr lang="lt-LT" b="1" dirty="0">
                <a:latin typeface="Arial" pitchFamily="34" charset="0"/>
                <a:cs typeface="Arial" pitchFamily="34" charset="0"/>
              </a:rPr>
              <a:t>Akomodacija</a:t>
            </a:r>
          </a:p>
          <a:p>
            <a:pPr marL="514350" indent="-514350">
              <a:buFont typeface="+mj-lt"/>
              <a:buAutoNum type="alphaLcParenR"/>
            </a:pPr>
            <a:r>
              <a:rPr lang="lt-LT" b="1" dirty="0">
                <a:latin typeface="Arial" pitchFamily="34" charset="0"/>
                <a:cs typeface="Arial" pitchFamily="34" charset="0"/>
              </a:rPr>
              <a:t>Trumparegystė</a:t>
            </a:r>
          </a:p>
          <a:p>
            <a:pPr>
              <a:buFont typeface="Wingdings" pitchFamily="2" charset="2"/>
              <a:buChar char="ü"/>
            </a:pPr>
            <a:endParaRPr lang="lt-LT" dirty="0"/>
          </a:p>
        </p:txBody>
      </p:sp>
    </p:spTree>
    <p:extLst>
      <p:ext uri="{BB962C8B-B14F-4D97-AF65-F5344CB8AC3E}">
        <p14:creationId xmlns:p14="http://schemas.microsoft.com/office/powerpoint/2010/main" val="13555797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lstStyle/>
          <a:p>
            <a:pPr marL="0" indent="0">
              <a:buNone/>
            </a:pPr>
            <a:r>
              <a:rPr lang="lt-LT" b="1" i="1" dirty="0" smtClean="0">
                <a:latin typeface="Arial" pitchFamily="34" charset="0"/>
                <a:cs typeface="Arial" pitchFamily="34" charset="0"/>
              </a:rPr>
              <a:t>3. Koks  </a:t>
            </a:r>
            <a:r>
              <a:rPr lang="lt-LT" b="1" i="1" dirty="0">
                <a:latin typeface="Arial" pitchFamily="34" charset="0"/>
                <a:cs typeface="Arial" pitchFamily="34" charset="0"/>
              </a:rPr>
              <a:t>yra  geriausias sveikos akies matomumo nuotolis?</a:t>
            </a:r>
          </a:p>
          <a:p>
            <a:pPr marL="514350" indent="-514350">
              <a:buFont typeface="+mj-lt"/>
              <a:buAutoNum type="alphaLcParenR"/>
            </a:pPr>
            <a:r>
              <a:rPr lang="lt-LT" b="1" dirty="0">
                <a:latin typeface="Arial" pitchFamily="34" charset="0"/>
                <a:cs typeface="Arial" pitchFamily="34" charset="0"/>
              </a:rPr>
              <a:t>22</a:t>
            </a:r>
          </a:p>
          <a:p>
            <a:pPr marL="514350" indent="-514350">
              <a:buFont typeface="+mj-lt"/>
              <a:buAutoNum type="alphaLcParenR"/>
            </a:pPr>
            <a:r>
              <a:rPr lang="lt-LT" b="1" dirty="0">
                <a:latin typeface="Arial" pitchFamily="34" charset="0"/>
                <a:cs typeface="Arial" pitchFamily="34" charset="0"/>
              </a:rPr>
              <a:t>35</a:t>
            </a:r>
          </a:p>
          <a:p>
            <a:pPr marL="514350" indent="-514350">
              <a:buFont typeface="+mj-lt"/>
              <a:buAutoNum type="alphaLcParenR"/>
            </a:pPr>
            <a:r>
              <a:rPr lang="lt-LT" b="1" dirty="0">
                <a:latin typeface="Arial" pitchFamily="34" charset="0"/>
                <a:cs typeface="Arial" pitchFamily="34" charset="0"/>
              </a:rPr>
              <a:t>25 </a:t>
            </a:r>
          </a:p>
          <a:p>
            <a:endParaRPr lang="lt-LT" dirty="0"/>
          </a:p>
        </p:txBody>
      </p:sp>
    </p:spTree>
    <p:extLst>
      <p:ext uri="{BB962C8B-B14F-4D97-AF65-F5344CB8AC3E}">
        <p14:creationId xmlns:p14="http://schemas.microsoft.com/office/powerpoint/2010/main" val="11797840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lstStyle/>
          <a:p>
            <a:pPr marL="0" indent="0">
              <a:buNone/>
            </a:pPr>
            <a:r>
              <a:rPr lang="lt-LT" b="1" i="1" dirty="0" smtClean="0">
                <a:latin typeface="Arial" pitchFamily="34" charset="0"/>
                <a:cs typeface="Arial" pitchFamily="34" charset="0"/>
              </a:rPr>
              <a:t>4. Kokia </a:t>
            </a:r>
            <a:r>
              <a:rPr lang="lt-LT" b="1" i="1" dirty="0">
                <a:latin typeface="Arial" pitchFamily="34" charset="0"/>
                <a:cs typeface="Arial" pitchFamily="34" charset="0"/>
              </a:rPr>
              <a:t>lentelė naudojama regos aštrumui tikrinti?</a:t>
            </a:r>
          </a:p>
          <a:p>
            <a:pPr marL="514350" indent="-514350">
              <a:buFont typeface="+mj-lt"/>
              <a:buAutoNum type="alphaLcParenR"/>
            </a:pPr>
            <a:r>
              <a:rPr lang="lt-LT" b="1" dirty="0" err="1">
                <a:latin typeface="Arial" pitchFamily="34" charset="0"/>
                <a:cs typeface="Arial" pitchFamily="34" charset="0"/>
              </a:rPr>
              <a:t>Landolto</a:t>
            </a:r>
            <a:r>
              <a:rPr lang="lt-LT" b="1" dirty="0">
                <a:latin typeface="Arial" pitchFamily="34" charset="0"/>
                <a:cs typeface="Arial" pitchFamily="34" charset="0"/>
              </a:rPr>
              <a:t> žiedai</a:t>
            </a:r>
          </a:p>
          <a:p>
            <a:pPr marL="514350" indent="-514350">
              <a:buFont typeface="+mj-lt"/>
              <a:buAutoNum type="alphaLcParenR"/>
            </a:pPr>
            <a:r>
              <a:rPr lang="lt-LT" b="1" dirty="0">
                <a:latin typeface="Arial" pitchFamily="34" charset="0"/>
                <a:cs typeface="Arial" pitchFamily="34" charset="0"/>
              </a:rPr>
              <a:t>Lietuviškos raidės ir </a:t>
            </a:r>
            <a:r>
              <a:rPr lang="lt-LT" b="1" dirty="0" err="1">
                <a:latin typeface="Arial" pitchFamily="34" charset="0"/>
                <a:cs typeface="Arial" pitchFamily="34" charset="0"/>
              </a:rPr>
              <a:t>Landolto</a:t>
            </a:r>
            <a:r>
              <a:rPr lang="lt-LT" b="1" dirty="0">
                <a:latin typeface="Arial" pitchFamily="34" charset="0"/>
                <a:cs typeface="Arial" pitchFamily="34" charset="0"/>
              </a:rPr>
              <a:t> žiedai.</a:t>
            </a:r>
          </a:p>
          <a:p>
            <a:pPr marL="514350" indent="-514350">
              <a:buFont typeface="+mj-lt"/>
              <a:buAutoNum type="alphaLcParenR"/>
            </a:pPr>
            <a:r>
              <a:rPr lang="lt-LT" b="1" dirty="0">
                <a:latin typeface="Arial" pitchFamily="34" charset="0"/>
                <a:cs typeface="Arial" pitchFamily="34" charset="0"/>
              </a:rPr>
              <a:t>Lietuviškos raidės</a:t>
            </a:r>
          </a:p>
          <a:p>
            <a:endParaRPr lang="lt-LT" dirty="0"/>
          </a:p>
        </p:txBody>
      </p:sp>
    </p:spTree>
    <p:extLst>
      <p:ext uri="{BB962C8B-B14F-4D97-AF65-F5344CB8AC3E}">
        <p14:creationId xmlns:p14="http://schemas.microsoft.com/office/powerpoint/2010/main" val="226767148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lstStyle/>
          <a:p>
            <a:pPr marL="0" indent="0">
              <a:buNone/>
            </a:pPr>
            <a:r>
              <a:rPr lang="lt-LT" b="1" i="1" dirty="0" smtClean="0">
                <a:latin typeface="Arial" pitchFamily="34" charset="0"/>
                <a:cs typeface="Arial" pitchFamily="34" charset="0"/>
              </a:rPr>
              <a:t>5. </a:t>
            </a:r>
            <a:r>
              <a:rPr lang="pt-BR" b="1" i="1" dirty="0" smtClean="0">
                <a:latin typeface="Arial" pitchFamily="34" charset="0"/>
                <a:cs typeface="Arial" pitchFamily="34" charset="0"/>
              </a:rPr>
              <a:t>Trumparegių </a:t>
            </a:r>
            <a:r>
              <a:rPr lang="pt-BR" b="1" i="1" dirty="0">
                <a:latin typeface="Arial" pitchFamily="34" charset="0"/>
                <a:cs typeface="Arial" pitchFamily="34" charset="0"/>
              </a:rPr>
              <a:t>matymas aplinkoje</a:t>
            </a:r>
          </a:p>
          <a:p>
            <a:pPr marL="514350" indent="-514350">
              <a:buFont typeface="+mj-lt"/>
              <a:buAutoNum type="alphaLcParenR"/>
            </a:pPr>
            <a:r>
              <a:rPr lang="pt-BR" b="1" dirty="0">
                <a:latin typeface="Arial" pitchFamily="34" charset="0"/>
                <a:cs typeface="Arial" pitchFamily="34" charset="0"/>
              </a:rPr>
              <a:t>Blogai  mato artimus daiktus </a:t>
            </a:r>
          </a:p>
          <a:p>
            <a:pPr marL="514350" indent="-514350">
              <a:buFont typeface="+mj-lt"/>
              <a:buAutoNum type="alphaLcParenR"/>
            </a:pPr>
            <a:r>
              <a:rPr lang="pt-BR" b="1" dirty="0">
                <a:latin typeface="Arial" pitchFamily="34" charset="0"/>
                <a:cs typeface="Arial" pitchFamily="34" charset="0"/>
              </a:rPr>
              <a:t>Blogai mato tolimus daiktus</a:t>
            </a:r>
          </a:p>
          <a:p>
            <a:endParaRPr lang="lt-LT" dirty="0"/>
          </a:p>
        </p:txBody>
      </p:sp>
    </p:spTree>
    <p:extLst>
      <p:ext uri="{BB962C8B-B14F-4D97-AF65-F5344CB8AC3E}">
        <p14:creationId xmlns:p14="http://schemas.microsoft.com/office/powerpoint/2010/main" val="22871266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lstStyle/>
          <a:p>
            <a:pPr marL="0" indent="0">
              <a:buNone/>
            </a:pPr>
            <a:r>
              <a:rPr lang="lt-LT" b="1" i="1" dirty="0" smtClean="0">
                <a:latin typeface="Arial" pitchFamily="34" charset="0"/>
                <a:cs typeface="Arial" pitchFamily="34" charset="0"/>
              </a:rPr>
              <a:t>6. </a:t>
            </a:r>
            <a:r>
              <a:rPr lang="pt-BR" b="1" i="1" dirty="0" smtClean="0">
                <a:latin typeface="Arial" pitchFamily="34" charset="0"/>
                <a:cs typeface="Arial" pitchFamily="34" charset="0"/>
              </a:rPr>
              <a:t>T</a:t>
            </a:r>
            <a:r>
              <a:rPr lang="lt-LT" b="1" i="1" dirty="0" err="1" smtClean="0">
                <a:latin typeface="Arial" pitchFamily="34" charset="0"/>
                <a:cs typeface="Arial" pitchFamily="34" charset="0"/>
              </a:rPr>
              <a:t>oliaregių</a:t>
            </a:r>
            <a:r>
              <a:rPr lang="pt-BR" b="1" i="1" dirty="0" smtClean="0">
                <a:latin typeface="Arial" pitchFamily="34" charset="0"/>
                <a:cs typeface="Arial" pitchFamily="34" charset="0"/>
              </a:rPr>
              <a:t> </a:t>
            </a:r>
            <a:r>
              <a:rPr lang="pt-BR" b="1" i="1" dirty="0">
                <a:latin typeface="Arial" pitchFamily="34" charset="0"/>
                <a:cs typeface="Arial" pitchFamily="34" charset="0"/>
              </a:rPr>
              <a:t>matymas aplinkoje</a:t>
            </a:r>
          </a:p>
          <a:p>
            <a:pPr marL="514350" indent="-514350">
              <a:buFont typeface="+mj-lt"/>
              <a:buAutoNum type="alphaLcParenR"/>
            </a:pPr>
            <a:r>
              <a:rPr lang="pt-BR" b="1" dirty="0" smtClean="0">
                <a:latin typeface="Arial" pitchFamily="34" charset="0"/>
                <a:cs typeface="Arial" pitchFamily="34" charset="0"/>
              </a:rPr>
              <a:t>Blogai </a:t>
            </a:r>
            <a:r>
              <a:rPr lang="pt-BR" b="1" dirty="0">
                <a:latin typeface="Arial" pitchFamily="34" charset="0"/>
                <a:cs typeface="Arial" pitchFamily="34" charset="0"/>
              </a:rPr>
              <a:t>mato tolimus </a:t>
            </a:r>
            <a:r>
              <a:rPr lang="pt-BR" b="1" dirty="0" smtClean="0">
                <a:latin typeface="Arial" pitchFamily="34" charset="0"/>
                <a:cs typeface="Arial" pitchFamily="34" charset="0"/>
              </a:rPr>
              <a:t>daiktus</a:t>
            </a:r>
            <a:endParaRPr lang="lt-LT" b="1" dirty="0" smtClean="0">
              <a:latin typeface="Arial" pitchFamily="34" charset="0"/>
              <a:cs typeface="Arial" pitchFamily="34" charset="0"/>
            </a:endParaRPr>
          </a:p>
          <a:p>
            <a:pPr marL="514350" indent="-514350">
              <a:buFont typeface="+mj-lt"/>
              <a:buAutoNum type="alphaLcParenR"/>
            </a:pPr>
            <a:r>
              <a:rPr lang="pt-BR" b="1" dirty="0">
                <a:latin typeface="Arial" pitchFamily="34" charset="0"/>
                <a:cs typeface="Arial" pitchFamily="34" charset="0"/>
              </a:rPr>
              <a:t>Blogai  mato artimus daiktus </a:t>
            </a:r>
          </a:p>
          <a:p>
            <a:endParaRPr lang="pt-BR" dirty="0"/>
          </a:p>
          <a:p>
            <a:endParaRPr lang="lt-LT" dirty="0"/>
          </a:p>
        </p:txBody>
      </p:sp>
    </p:spTree>
    <p:extLst>
      <p:ext uri="{BB962C8B-B14F-4D97-AF65-F5344CB8AC3E}">
        <p14:creationId xmlns:p14="http://schemas.microsoft.com/office/powerpoint/2010/main" val="328080127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67544" y="1196752"/>
            <a:ext cx="8229600" cy="4525963"/>
          </a:xfrm>
        </p:spPr>
        <p:txBody>
          <a:bodyPr/>
          <a:lstStyle/>
          <a:p>
            <a:pPr marL="0" indent="0">
              <a:buNone/>
            </a:pPr>
            <a:r>
              <a:rPr lang="lt-LT" b="1" i="1" dirty="0" smtClean="0">
                <a:latin typeface="Arial" pitchFamily="34" charset="0"/>
                <a:cs typeface="Arial" pitchFamily="34" charset="0"/>
              </a:rPr>
              <a:t>7. Kas yra lęšis?</a:t>
            </a:r>
          </a:p>
          <a:p>
            <a:pPr marL="514350" indent="-514350">
              <a:buFont typeface="+mj-lt"/>
              <a:buAutoNum type="alphaLcParenR"/>
            </a:pPr>
            <a:r>
              <a:rPr lang="lt-LT" sz="2800" b="1" i="1" dirty="0" smtClean="0">
                <a:latin typeface="Arial" pitchFamily="34" charset="0"/>
                <a:cs typeface="Arial" pitchFamily="34" charset="0"/>
              </a:rPr>
              <a:t>Šviesai </a:t>
            </a:r>
            <a:r>
              <a:rPr lang="lt-LT" sz="2800" b="1" i="1" dirty="0">
                <a:latin typeface="Arial" pitchFamily="34" charset="0"/>
                <a:cs typeface="Arial" pitchFamily="34" charset="0"/>
              </a:rPr>
              <a:t>skaidrus kūnas, apribotas dviejų rutuliškų paviršių (vienas tų paviršių gali būti plokščias</a:t>
            </a:r>
            <a:r>
              <a:rPr lang="lt-LT" sz="2800" b="1" i="1" dirty="0" smtClean="0">
                <a:latin typeface="Arial" pitchFamily="34" charset="0"/>
                <a:cs typeface="Arial" pitchFamily="34" charset="0"/>
              </a:rPr>
              <a:t>)</a:t>
            </a:r>
          </a:p>
          <a:p>
            <a:pPr marL="514350" indent="-514350">
              <a:buFont typeface="+mj-lt"/>
              <a:buAutoNum type="alphaLcParenR"/>
            </a:pPr>
            <a:r>
              <a:rPr lang="lt-LT" sz="2800" b="1" i="1" dirty="0">
                <a:latin typeface="Arial" pitchFamily="34" charset="0"/>
                <a:cs typeface="Arial" pitchFamily="34" charset="0"/>
              </a:rPr>
              <a:t>lęšis, kurio storis mažas, palyginti su jo sferinių paviršių kreivumo spinduliais R1 ir R2</a:t>
            </a:r>
            <a:r>
              <a:rPr lang="lt-LT" sz="2800" b="1" i="1" dirty="0" smtClean="0">
                <a:latin typeface="Arial" pitchFamily="34" charset="0"/>
                <a:cs typeface="Arial" pitchFamily="34" charset="0"/>
              </a:rPr>
              <a:t>.</a:t>
            </a:r>
          </a:p>
          <a:p>
            <a:pPr marL="514350" indent="-514350">
              <a:buFont typeface="+mj-lt"/>
              <a:buAutoNum type="alphaLcParenR"/>
            </a:pPr>
            <a:r>
              <a:rPr lang="lt-LT" sz="2800" b="1" dirty="0">
                <a:latin typeface="Arial" pitchFamily="34" charset="0"/>
                <a:cs typeface="Arial" pitchFamily="34" charset="0"/>
              </a:rPr>
              <a:t>K</a:t>
            </a:r>
            <a:r>
              <a:rPr lang="lt-LT" sz="2800" b="1" dirty="0" smtClean="0">
                <a:latin typeface="Arial" pitchFamily="34" charset="0"/>
                <a:cs typeface="Arial" pitchFamily="34" charset="0"/>
              </a:rPr>
              <a:t>uriame </a:t>
            </a:r>
            <a:r>
              <a:rPr lang="lt-LT" sz="2800" b="1" dirty="0">
                <a:latin typeface="Arial" pitchFamily="34" charset="0"/>
                <a:cs typeface="Arial" pitchFamily="34" charset="0"/>
              </a:rPr>
              <a:t>susikerta lygiagretūs su pagrindine optine ašimi spinduliai</a:t>
            </a:r>
            <a:endParaRPr lang="lt-LT" sz="2800" b="1" i="1" dirty="0">
              <a:latin typeface="Arial" pitchFamily="34" charset="0"/>
              <a:cs typeface="Arial" pitchFamily="34" charset="0"/>
            </a:endParaRPr>
          </a:p>
          <a:p>
            <a:pPr marL="514350" indent="-514350">
              <a:buFont typeface="+mj-lt"/>
              <a:buAutoNum type="alphaLcParenR"/>
            </a:pPr>
            <a:endParaRPr lang="lt-LT" b="1" i="1" dirty="0" smtClean="0">
              <a:latin typeface="Arial" pitchFamily="34" charset="0"/>
              <a:cs typeface="Arial" pitchFamily="34" charset="0"/>
            </a:endParaRPr>
          </a:p>
          <a:p>
            <a:pPr marL="514350" indent="-514350">
              <a:buFont typeface="+mj-lt"/>
              <a:buAutoNum type="alphaLcParenR"/>
            </a:pPr>
            <a:endParaRPr lang="lt-LT" b="1" i="1" dirty="0" smtClean="0">
              <a:latin typeface="Arial" pitchFamily="34" charset="0"/>
              <a:cs typeface="Arial" pitchFamily="34" charset="0"/>
            </a:endParaRPr>
          </a:p>
          <a:p>
            <a:pPr marL="514350" indent="-514350">
              <a:buFont typeface="+mj-lt"/>
              <a:buAutoNum type="alphaLcParenR"/>
            </a:pPr>
            <a:endParaRPr lang="lt-LT" b="1" i="1" dirty="0">
              <a:latin typeface="Arial" pitchFamily="34" charset="0"/>
              <a:cs typeface="Arial" pitchFamily="34" charset="0"/>
            </a:endParaRPr>
          </a:p>
        </p:txBody>
      </p:sp>
    </p:spTree>
    <p:extLst>
      <p:ext uri="{BB962C8B-B14F-4D97-AF65-F5344CB8AC3E}">
        <p14:creationId xmlns:p14="http://schemas.microsoft.com/office/powerpoint/2010/main" val="298587558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lstStyle/>
          <a:p>
            <a:pPr marL="0" indent="0">
              <a:buNone/>
            </a:pPr>
            <a:r>
              <a:rPr lang="lt-LT" b="1" i="1" dirty="0" smtClean="0">
                <a:latin typeface="Arial" pitchFamily="34" charset="0"/>
                <a:cs typeface="Arial" pitchFamily="34" charset="0"/>
              </a:rPr>
              <a:t>8. Į </a:t>
            </a:r>
            <a:r>
              <a:rPr lang="lt-LT" b="1" i="1" dirty="0">
                <a:latin typeface="Arial" pitchFamily="34" charset="0"/>
                <a:cs typeface="Arial" pitchFamily="34" charset="0"/>
              </a:rPr>
              <a:t>kokias dvi grupes skirstomi lęšiai</a:t>
            </a:r>
            <a:r>
              <a:rPr lang="lt-LT" b="1" i="1" dirty="0" smtClean="0">
                <a:latin typeface="Arial" pitchFamily="34" charset="0"/>
                <a:cs typeface="Arial" pitchFamily="34" charset="0"/>
              </a:rPr>
              <a:t>?</a:t>
            </a:r>
          </a:p>
          <a:p>
            <a:pPr marL="514350" indent="-514350">
              <a:buFont typeface="+mj-lt"/>
              <a:buAutoNum type="alphaLcParenR"/>
            </a:pPr>
            <a:r>
              <a:rPr lang="lt-LT" b="1" dirty="0" smtClean="0">
                <a:latin typeface="Arial" pitchFamily="34" charset="0"/>
                <a:cs typeface="Arial" pitchFamily="34" charset="0"/>
              </a:rPr>
              <a:t>Iškiliųjų, glaudžiamųjų</a:t>
            </a:r>
          </a:p>
          <a:p>
            <a:pPr marL="514350" indent="-514350">
              <a:buFont typeface="+mj-lt"/>
              <a:buAutoNum type="alphaLcParenR"/>
            </a:pPr>
            <a:r>
              <a:rPr lang="lt-LT" b="1" dirty="0" smtClean="0">
                <a:latin typeface="Arial" pitchFamily="34" charset="0"/>
                <a:cs typeface="Arial" pitchFamily="34" charset="0"/>
              </a:rPr>
              <a:t>Įgaubtųjų, </a:t>
            </a:r>
            <a:r>
              <a:rPr lang="lt-LT" b="1" dirty="0" smtClean="0">
                <a:latin typeface="Arial" pitchFamily="34" charset="0"/>
                <a:cs typeface="Arial" pitchFamily="34" charset="0"/>
              </a:rPr>
              <a:t>skaidomųjų</a:t>
            </a:r>
            <a:endParaRPr lang="lt-LT" b="1" dirty="0" smtClean="0">
              <a:latin typeface="Arial" pitchFamily="34" charset="0"/>
              <a:cs typeface="Arial" pitchFamily="34" charset="0"/>
            </a:endParaRPr>
          </a:p>
          <a:p>
            <a:pPr marL="514350" indent="-514350">
              <a:buFont typeface="+mj-lt"/>
              <a:buAutoNum type="alphaLcParenR"/>
            </a:pPr>
            <a:r>
              <a:rPr lang="lt-LT" b="1" i="1" dirty="0">
                <a:latin typeface="Arial" pitchFamily="34" charset="0"/>
                <a:cs typeface="Arial" pitchFamily="34" charset="0"/>
              </a:rPr>
              <a:t> </a:t>
            </a:r>
            <a:r>
              <a:rPr lang="lt-LT" b="1" dirty="0" smtClean="0">
                <a:latin typeface="Arial" pitchFamily="34" charset="0"/>
                <a:cs typeface="Arial" pitchFamily="34" charset="0"/>
              </a:rPr>
              <a:t>Abu variantai teisingi </a:t>
            </a:r>
            <a:endParaRPr lang="lt-LT" b="1" dirty="0">
              <a:latin typeface="Arial" pitchFamily="34" charset="0"/>
              <a:cs typeface="Arial" pitchFamily="34" charset="0"/>
            </a:endParaRPr>
          </a:p>
          <a:p>
            <a:endParaRPr lang="lt-LT" dirty="0"/>
          </a:p>
        </p:txBody>
      </p:sp>
    </p:spTree>
    <p:extLst>
      <p:ext uri="{BB962C8B-B14F-4D97-AF65-F5344CB8AC3E}">
        <p14:creationId xmlns:p14="http://schemas.microsoft.com/office/powerpoint/2010/main" val="257046844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noFill/>
        </p:spPr>
        <p:txBody>
          <a:bodyPr/>
          <a:lstStyle/>
          <a:p>
            <a:pPr marL="0" indent="0">
              <a:buNone/>
            </a:pPr>
            <a:r>
              <a:rPr lang="lt-LT" b="1" i="1" dirty="0" smtClean="0">
                <a:latin typeface="Arial" pitchFamily="34" charset="0"/>
                <a:cs typeface="Arial" pitchFamily="34" charset="0"/>
              </a:rPr>
              <a:t>9. Sutartinis lęšio žymėjimas </a:t>
            </a:r>
          </a:p>
          <a:p>
            <a:pPr marL="514350" indent="-514350">
              <a:buFont typeface="+mj-lt"/>
              <a:buAutoNum type="alphaLcParenR"/>
            </a:pPr>
            <a:r>
              <a:rPr lang="lt-LT" b="1" i="1" dirty="0">
                <a:latin typeface="Arial" pitchFamily="34" charset="0"/>
                <a:cs typeface="Arial" pitchFamily="34" charset="0"/>
              </a:rPr>
              <a:t> </a:t>
            </a:r>
            <a:r>
              <a:rPr lang="lt-LT" b="1" i="1" dirty="0" smtClean="0">
                <a:latin typeface="Arial" pitchFamily="34" charset="0"/>
                <a:cs typeface="Arial" pitchFamily="34" charset="0"/>
              </a:rPr>
              <a:t>                     b)                     c) </a:t>
            </a:r>
          </a:p>
          <a:p>
            <a:pPr>
              <a:buFont typeface="Wingdings" pitchFamily="2" charset="2"/>
              <a:buChar char="ü"/>
            </a:pPr>
            <a:endParaRPr lang="lt-LT" b="1" i="1" dirty="0" smtClean="0">
              <a:latin typeface="Arial" pitchFamily="34" charset="0"/>
              <a:cs typeface="Arial" pitchFamily="34" charset="0"/>
            </a:endParaRPr>
          </a:p>
          <a:p>
            <a:pPr marL="0" indent="0">
              <a:buNone/>
            </a:pPr>
            <a:r>
              <a:rPr lang="lt-LT" b="1" i="1" dirty="0" smtClean="0">
                <a:latin typeface="Arial" pitchFamily="34" charset="0"/>
                <a:cs typeface="Arial" pitchFamily="34" charset="0"/>
              </a:rPr>
              <a:t> </a:t>
            </a:r>
          </a:p>
          <a:p>
            <a:pPr marL="0" indent="0">
              <a:buNone/>
            </a:pPr>
            <a:r>
              <a:rPr lang="lt-LT" b="1" i="1" dirty="0" smtClean="0">
                <a:latin typeface="Arial" pitchFamily="34" charset="0"/>
                <a:cs typeface="Arial" pitchFamily="34" charset="0"/>
              </a:rPr>
              <a:t>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2204864"/>
            <a:ext cx="274637" cy="1719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Alkūninė jungtis 6"/>
          <p:cNvCxnSpPr/>
          <p:nvPr/>
        </p:nvCxnSpPr>
        <p:spPr>
          <a:xfrm rot="16200000" flipH="1">
            <a:off x="1657501" y="2668451"/>
            <a:ext cx="1296144" cy="792088"/>
          </a:xfrm>
          <a:prstGeom prst="bentConnector3">
            <a:avLst/>
          </a:prstGeom>
          <a:ln w="28575"/>
        </p:spPr>
        <p:style>
          <a:lnRef idx="1">
            <a:schemeClr val="dk1"/>
          </a:lnRef>
          <a:fillRef idx="0">
            <a:schemeClr val="dk1"/>
          </a:fillRef>
          <a:effectRef idx="0">
            <a:schemeClr val="dk1"/>
          </a:effectRef>
          <a:fontRef idx="minor">
            <a:schemeClr val="tx1"/>
          </a:fontRef>
        </p:style>
      </p:cxnSp>
      <p:cxnSp>
        <p:nvCxnSpPr>
          <p:cNvPr id="9" name="Tiesioji rodyklės jungtis 11"/>
          <p:cNvCxnSpPr/>
          <p:nvPr/>
        </p:nvCxnSpPr>
        <p:spPr>
          <a:xfrm>
            <a:off x="4499992" y="2344415"/>
            <a:ext cx="0" cy="1440160"/>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10" name="Grupė 9"/>
          <p:cNvGrpSpPr/>
          <p:nvPr/>
        </p:nvGrpSpPr>
        <p:grpSpPr>
          <a:xfrm>
            <a:off x="5292080" y="2308410"/>
            <a:ext cx="432048" cy="1512168"/>
            <a:chOff x="2555776" y="4941168"/>
            <a:chExt cx="432048" cy="1512168"/>
          </a:xfrm>
        </p:grpSpPr>
        <p:cxnSp>
          <p:nvCxnSpPr>
            <p:cNvPr id="11" name="Tiesioji jungtis 6"/>
            <p:cNvCxnSpPr/>
            <p:nvPr/>
          </p:nvCxnSpPr>
          <p:spPr>
            <a:xfrm>
              <a:off x="2771800" y="5157192"/>
              <a:ext cx="0" cy="10801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6"/>
            <p:cNvCxnSpPr/>
            <p:nvPr/>
          </p:nvCxnSpPr>
          <p:spPr>
            <a:xfrm flipV="1">
              <a:off x="2555776" y="6237312"/>
              <a:ext cx="216024" cy="21602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7"/>
            <p:cNvCxnSpPr/>
            <p:nvPr/>
          </p:nvCxnSpPr>
          <p:spPr>
            <a:xfrm flipV="1">
              <a:off x="2771800" y="4941168"/>
              <a:ext cx="216024" cy="21602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9"/>
            <p:cNvCxnSpPr/>
            <p:nvPr/>
          </p:nvCxnSpPr>
          <p:spPr>
            <a:xfrm>
              <a:off x="2771800" y="6237312"/>
              <a:ext cx="216024" cy="21602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0"/>
            <p:cNvCxnSpPr/>
            <p:nvPr/>
          </p:nvCxnSpPr>
          <p:spPr>
            <a:xfrm>
              <a:off x="2555776" y="4960974"/>
              <a:ext cx="216024" cy="21602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Grupė 15"/>
          <p:cNvGrpSpPr/>
          <p:nvPr/>
        </p:nvGrpSpPr>
        <p:grpSpPr>
          <a:xfrm>
            <a:off x="7205938" y="2307464"/>
            <a:ext cx="432048" cy="1512168"/>
            <a:chOff x="2555776" y="4941168"/>
            <a:chExt cx="432048" cy="1512168"/>
          </a:xfrm>
        </p:grpSpPr>
        <p:cxnSp>
          <p:nvCxnSpPr>
            <p:cNvPr id="17" name="Tiesioji jungtis 6"/>
            <p:cNvCxnSpPr/>
            <p:nvPr/>
          </p:nvCxnSpPr>
          <p:spPr>
            <a:xfrm>
              <a:off x="2771800" y="5157192"/>
              <a:ext cx="0" cy="108012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6"/>
            <p:cNvCxnSpPr/>
            <p:nvPr/>
          </p:nvCxnSpPr>
          <p:spPr>
            <a:xfrm flipV="1">
              <a:off x="2555776" y="6237312"/>
              <a:ext cx="216024" cy="21602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7"/>
            <p:cNvCxnSpPr/>
            <p:nvPr/>
          </p:nvCxnSpPr>
          <p:spPr>
            <a:xfrm flipV="1">
              <a:off x="2771800" y="4941168"/>
              <a:ext cx="216024" cy="21602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9"/>
            <p:cNvCxnSpPr/>
            <p:nvPr/>
          </p:nvCxnSpPr>
          <p:spPr>
            <a:xfrm>
              <a:off x="2771800" y="6237312"/>
              <a:ext cx="216024" cy="21602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10"/>
            <p:cNvCxnSpPr/>
            <p:nvPr/>
          </p:nvCxnSpPr>
          <p:spPr>
            <a:xfrm>
              <a:off x="2555776" y="4960974"/>
              <a:ext cx="216024" cy="21602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2" name="Lenkta jungtis 21"/>
          <p:cNvCxnSpPr/>
          <p:nvPr/>
        </p:nvCxnSpPr>
        <p:spPr>
          <a:xfrm rot="16200000" flipH="1">
            <a:off x="7624241" y="2659405"/>
            <a:ext cx="1384350" cy="720080"/>
          </a:xfrm>
          <a:prstGeom prst="curvedConnector3">
            <a:avLst>
              <a:gd name="adj1" fmla="val 53932"/>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530468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lstStyle/>
          <a:p>
            <a:pPr marL="0" indent="0">
              <a:buNone/>
            </a:pPr>
            <a:r>
              <a:rPr lang="lt-LT" b="1" i="1" dirty="0" smtClean="0"/>
              <a:t>10. Plonojo lęšio formulė</a:t>
            </a:r>
          </a:p>
          <a:p>
            <a:pPr marL="514350" indent="-514350">
              <a:buFont typeface="+mj-lt"/>
              <a:buAutoNum type="alphaLcParenR"/>
            </a:pPr>
            <a:r>
              <a:rPr lang="lt-LT" b="1" i="1" dirty="0" smtClean="0"/>
              <a:t>                          b)                        c)</a:t>
            </a:r>
            <a:endParaRPr lang="lt-LT" b="1" i="1"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2236" y="2448179"/>
            <a:ext cx="1020713"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2457769"/>
            <a:ext cx="1947507" cy="6698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2200" y="2448179"/>
            <a:ext cx="976685" cy="679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26966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b="1" i="1" dirty="0" smtClean="0">
                <a:latin typeface="Arial" pitchFamily="34" charset="0"/>
                <a:cs typeface="Arial" pitchFamily="34" charset="0"/>
              </a:rPr>
              <a:t>Atsakymai</a:t>
            </a:r>
            <a:endParaRPr lang="lt-LT" b="1" i="1" dirty="0">
              <a:latin typeface="Arial" pitchFamily="34" charset="0"/>
              <a:cs typeface="Arial" pitchFamily="34" charset="0"/>
            </a:endParaRPr>
          </a:p>
        </p:txBody>
      </p:sp>
      <p:sp>
        <p:nvSpPr>
          <p:cNvPr id="3" name="Turinio vietos rezervavimo ženklas 2"/>
          <p:cNvSpPr>
            <a:spLocks noGrp="1"/>
          </p:cNvSpPr>
          <p:nvPr>
            <p:ph idx="1"/>
          </p:nvPr>
        </p:nvSpPr>
        <p:spPr>
          <a:xfrm>
            <a:off x="457200" y="1600201"/>
            <a:ext cx="8229600" cy="4349080"/>
          </a:xfrm>
        </p:spPr>
        <p:txBody>
          <a:bodyPr>
            <a:normAutofit fontScale="85000" lnSpcReduction="20000"/>
          </a:bodyPr>
          <a:lstStyle/>
          <a:p>
            <a:pPr marL="514350" indent="-514350">
              <a:buFont typeface="+mj-lt"/>
              <a:buAutoNum type="arabicPeriod"/>
            </a:pPr>
            <a:r>
              <a:rPr lang="lt-LT" b="1" dirty="0">
                <a:latin typeface="Arial" pitchFamily="34" charset="0"/>
                <a:cs typeface="Arial" pitchFamily="34" charset="0"/>
              </a:rPr>
              <a:t> </a:t>
            </a:r>
            <a:r>
              <a:rPr lang="lt-LT" b="1" dirty="0" smtClean="0">
                <a:latin typeface="Arial" pitchFamily="34" charset="0"/>
                <a:cs typeface="Arial" pitchFamily="34" charset="0"/>
              </a:rPr>
              <a:t>a)</a:t>
            </a:r>
          </a:p>
          <a:p>
            <a:pPr marL="514350" indent="-514350">
              <a:buFont typeface="+mj-lt"/>
              <a:buAutoNum type="arabicPeriod"/>
            </a:pPr>
            <a:r>
              <a:rPr lang="lt-LT" b="1" dirty="0">
                <a:latin typeface="Arial" pitchFamily="34" charset="0"/>
                <a:cs typeface="Arial" pitchFamily="34" charset="0"/>
              </a:rPr>
              <a:t> </a:t>
            </a:r>
            <a:r>
              <a:rPr lang="lt-LT" b="1" dirty="0" smtClean="0">
                <a:latin typeface="Arial" pitchFamily="34" charset="0"/>
                <a:cs typeface="Arial" pitchFamily="34" charset="0"/>
              </a:rPr>
              <a:t>b)</a:t>
            </a:r>
          </a:p>
          <a:p>
            <a:pPr marL="514350" indent="-514350">
              <a:buFont typeface="+mj-lt"/>
              <a:buAutoNum type="arabicPeriod"/>
            </a:pPr>
            <a:r>
              <a:rPr lang="lt-LT" b="1" dirty="0">
                <a:latin typeface="Arial" pitchFamily="34" charset="0"/>
                <a:cs typeface="Arial" pitchFamily="34" charset="0"/>
              </a:rPr>
              <a:t> </a:t>
            </a:r>
            <a:r>
              <a:rPr lang="lt-LT" b="1" dirty="0" smtClean="0">
                <a:latin typeface="Arial" pitchFamily="34" charset="0"/>
                <a:cs typeface="Arial" pitchFamily="34" charset="0"/>
              </a:rPr>
              <a:t>c)</a:t>
            </a:r>
          </a:p>
          <a:p>
            <a:pPr marL="514350" indent="-514350">
              <a:buFont typeface="+mj-lt"/>
              <a:buAutoNum type="arabicPeriod"/>
            </a:pPr>
            <a:r>
              <a:rPr lang="lt-LT" b="1" dirty="0" smtClean="0">
                <a:latin typeface="Arial" pitchFamily="34" charset="0"/>
                <a:cs typeface="Arial" pitchFamily="34" charset="0"/>
              </a:rPr>
              <a:t> b)</a:t>
            </a:r>
          </a:p>
          <a:p>
            <a:pPr marL="514350" indent="-514350">
              <a:buFont typeface="+mj-lt"/>
              <a:buAutoNum type="arabicPeriod"/>
            </a:pPr>
            <a:r>
              <a:rPr lang="lt-LT" b="1" dirty="0">
                <a:latin typeface="Arial" pitchFamily="34" charset="0"/>
                <a:cs typeface="Arial" pitchFamily="34" charset="0"/>
              </a:rPr>
              <a:t> </a:t>
            </a:r>
            <a:r>
              <a:rPr lang="lt-LT" b="1" dirty="0" smtClean="0">
                <a:latin typeface="Arial" pitchFamily="34" charset="0"/>
                <a:cs typeface="Arial" pitchFamily="34" charset="0"/>
              </a:rPr>
              <a:t>b) </a:t>
            </a:r>
          </a:p>
          <a:p>
            <a:pPr marL="514350" indent="-514350">
              <a:buFont typeface="+mj-lt"/>
              <a:buAutoNum type="arabicPeriod"/>
            </a:pPr>
            <a:r>
              <a:rPr lang="lt-LT" dirty="0" smtClean="0"/>
              <a:t> </a:t>
            </a:r>
            <a:r>
              <a:rPr lang="lt-LT" b="1" dirty="0">
                <a:latin typeface="Arial" pitchFamily="34" charset="0"/>
                <a:cs typeface="Arial" pitchFamily="34" charset="0"/>
              </a:rPr>
              <a:t>b</a:t>
            </a:r>
            <a:r>
              <a:rPr lang="lt-LT" b="1" dirty="0" smtClean="0">
                <a:latin typeface="Arial" pitchFamily="34" charset="0"/>
                <a:cs typeface="Arial" pitchFamily="34" charset="0"/>
              </a:rPr>
              <a:t>)</a:t>
            </a:r>
          </a:p>
          <a:p>
            <a:pPr marL="514350" indent="-514350">
              <a:buFont typeface="+mj-lt"/>
              <a:buAutoNum type="arabicPeriod"/>
            </a:pPr>
            <a:r>
              <a:rPr lang="lt-LT" b="1" dirty="0" smtClean="0">
                <a:latin typeface="Arial" pitchFamily="34" charset="0"/>
                <a:cs typeface="Arial" pitchFamily="34" charset="0"/>
              </a:rPr>
              <a:t> a)</a:t>
            </a:r>
          </a:p>
          <a:p>
            <a:pPr marL="514350" indent="-514350">
              <a:buFont typeface="+mj-lt"/>
              <a:buAutoNum type="arabicPeriod"/>
            </a:pPr>
            <a:r>
              <a:rPr lang="lt-LT" b="1" dirty="0">
                <a:latin typeface="Arial" pitchFamily="34" charset="0"/>
                <a:cs typeface="Arial" pitchFamily="34" charset="0"/>
              </a:rPr>
              <a:t> </a:t>
            </a:r>
            <a:r>
              <a:rPr lang="lt-LT" b="1" dirty="0" smtClean="0">
                <a:latin typeface="Arial" pitchFamily="34" charset="0"/>
                <a:cs typeface="Arial" pitchFamily="34" charset="0"/>
              </a:rPr>
              <a:t>c)</a:t>
            </a:r>
          </a:p>
          <a:p>
            <a:pPr marL="514350" indent="-514350">
              <a:buFont typeface="+mj-lt"/>
              <a:buAutoNum type="arabicPeriod"/>
            </a:pPr>
            <a:r>
              <a:rPr lang="lt-LT" b="1" dirty="0">
                <a:latin typeface="Arial" pitchFamily="34" charset="0"/>
                <a:cs typeface="Arial" pitchFamily="34" charset="0"/>
              </a:rPr>
              <a:t> </a:t>
            </a:r>
            <a:r>
              <a:rPr lang="lt-LT" b="1" dirty="0" smtClean="0">
                <a:latin typeface="Arial" pitchFamily="34" charset="0"/>
                <a:cs typeface="Arial" pitchFamily="34" charset="0"/>
              </a:rPr>
              <a:t>b)</a:t>
            </a:r>
          </a:p>
          <a:p>
            <a:pPr marL="514350" indent="-514350">
              <a:buFont typeface="+mj-lt"/>
              <a:buAutoNum type="arabicPeriod"/>
            </a:pPr>
            <a:r>
              <a:rPr lang="lt-LT" b="1" dirty="0">
                <a:latin typeface="Arial" pitchFamily="34" charset="0"/>
                <a:cs typeface="Arial" pitchFamily="34" charset="0"/>
              </a:rPr>
              <a:t> </a:t>
            </a:r>
            <a:r>
              <a:rPr lang="lt-LT" b="1" dirty="0" smtClean="0">
                <a:latin typeface="Arial" pitchFamily="34" charset="0"/>
                <a:cs typeface="Arial" pitchFamily="34" charset="0"/>
              </a:rPr>
              <a:t>b)</a:t>
            </a:r>
          </a:p>
          <a:p>
            <a:pPr>
              <a:buFont typeface="Wingdings" pitchFamily="2" charset="2"/>
              <a:buChar char="ü"/>
            </a:pPr>
            <a:endParaRPr lang="lt-LT" b="1" dirty="0" smtClean="0">
              <a:latin typeface="Arial" pitchFamily="34" charset="0"/>
              <a:cs typeface="Arial" pitchFamily="34" charset="0"/>
            </a:endParaRPr>
          </a:p>
          <a:p>
            <a:pPr>
              <a:buFont typeface="Wingdings" pitchFamily="2" charset="2"/>
              <a:buChar char="ü"/>
            </a:pPr>
            <a:endParaRPr lang="lt-LT" dirty="0"/>
          </a:p>
        </p:txBody>
      </p:sp>
    </p:spTree>
    <p:extLst>
      <p:ext uri="{BB962C8B-B14F-4D97-AF65-F5344CB8AC3E}">
        <p14:creationId xmlns:p14="http://schemas.microsoft.com/office/powerpoint/2010/main" val="16211978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Šaltiniai </a:t>
            </a:r>
            <a:endParaRPr lang="en-GB" dirty="0"/>
          </a:p>
        </p:txBody>
      </p:sp>
      <p:sp>
        <p:nvSpPr>
          <p:cNvPr id="3" name="Content Placeholder 2"/>
          <p:cNvSpPr>
            <a:spLocks noGrp="1"/>
          </p:cNvSpPr>
          <p:nvPr>
            <p:ph idx="1"/>
          </p:nvPr>
        </p:nvSpPr>
        <p:spPr/>
        <p:txBody>
          <a:bodyPr/>
          <a:lstStyle/>
          <a:p>
            <a:pPr>
              <a:buFont typeface="Wingdings" pitchFamily="2" charset="2"/>
              <a:buChar char="Ø"/>
            </a:pPr>
            <a:r>
              <a:rPr lang="lt-LT" sz="2400" dirty="0">
                <a:latin typeface="Arial" pitchFamily="34" charset="0"/>
                <a:cs typeface="Arial" pitchFamily="34" charset="0"/>
              </a:rPr>
              <a:t>VI. Valentinavičius, Fizika 10 kl., šviesa, 2006</a:t>
            </a:r>
          </a:p>
          <a:p>
            <a:pPr>
              <a:buFont typeface="Wingdings" pitchFamily="2" charset="2"/>
              <a:buChar char="Ø"/>
            </a:pPr>
            <a:r>
              <a:rPr lang="lt-LT" sz="2400" dirty="0">
                <a:latin typeface="Arial" pitchFamily="34" charset="0"/>
                <a:cs typeface="Arial" pitchFamily="34" charset="0"/>
                <a:hlinkClick r:id="rId2"/>
              </a:rPr>
              <a:t>http://lt.wikipedia.org</a:t>
            </a:r>
            <a:endParaRPr lang="lt-LT" sz="2400" dirty="0">
              <a:latin typeface="Arial" pitchFamily="34" charset="0"/>
              <a:cs typeface="Arial" pitchFamily="34" charset="0"/>
            </a:endParaRPr>
          </a:p>
          <a:p>
            <a:pPr>
              <a:buFont typeface="Wingdings" pitchFamily="2" charset="2"/>
              <a:buChar char="Ø"/>
            </a:pPr>
            <a:r>
              <a:rPr lang="lt-LT" sz="2400" dirty="0" err="1" smtClean="0">
                <a:latin typeface="Arial" pitchFamily="34" charset="0"/>
                <a:cs typeface="Arial" pitchFamily="34" charset="0"/>
                <a:hlinkClick r:id="rId3"/>
              </a:rPr>
              <a:t>www.google.lt</a:t>
            </a:r>
            <a:endParaRPr lang="lt-LT" sz="2400" dirty="0" smtClean="0">
              <a:latin typeface="Arial" pitchFamily="34" charset="0"/>
              <a:cs typeface="Arial" pitchFamily="34" charset="0"/>
            </a:endParaRPr>
          </a:p>
          <a:p>
            <a:pPr>
              <a:buFont typeface="Wingdings" pitchFamily="2" charset="2"/>
              <a:buChar char="Ø"/>
            </a:pPr>
            <a:r>
              <a:rPr lang="lt-LT" sz="2400" dirty="0">
                <a:latin typeface="Arial" pitchFamily="34" charset="0"/>
                <a:cs typeface="Arial" pitchFamily="34" charset="0"/>
                <a:hlinkClick r:id="rId4"/>
              </a:rPr>
              <a:t>http://ik.su.lt/~</a:t>
            </a:r>
            <a:r>
              <a:rPr lang="lt-LT" sz="2400" dirty="0" smtClean="0">
                <a:latin typeface="Arial" pitchFamily="34" charset="0"/>
                <a:cs typeface="Arial" pitchFamily="34" charset="0"/>
                <a:hlinkClick r:id="rId4"/>
              </a:rPr>
              <a:t>mariusbm/optika/teorija/plonieji_lesiai.htm</a:t>
            </a:r>
            <a:endParaRPr lang="lt-LT" sz="2400" dirty="0" smtClean="0">
              <a:latin typeface="Arial" pitchFamily="34" charset="0"/>
              <a:cs typeface="Arial" pitchFamily="34" charset="0"/>
            </a:endParaRPr>
          </a:p>
          <a:p>
            <a:pPr>
              <a:buFont typeface="Wingdings" pitchFamily="2" charset="2"/>
              <a:buChar char="Ø"/>
            </a:pPr>
            <a:r>
              <a:rPr lang="lt-LT" sz="2400" dirty="0">
                <a:latin typeface="Arial" pitchFamily="34" charset="0"/>
                <a:cs typeface="Arial" pitchFamily="34" charset="0"/>
                <a:hlinkClick r:id="rId5"/>
              </a:rPr>
              <a:t>http://</a:t>
            </a:r>
            <a:r>
              <a:rPr lang="lt-LT" sz="2400" dirty="0" smtClean="0">
                <a:latin typeface="Arial" pitchFamily="34" charset="0"/>
                <a:cs typeface="Arial" pitchFamily="34" charset="0"/>
                <a:hlinkClick r:id="rId5"/>
              </a:rPr>
              <a:t>www.beligu.lt/index.php?aid=1127</a:t>
            </a:r>
            <a:endParaRPr lang="lt-LT" sz="2400" dirty="0">
              <a:latin typeface="Arial" pitchFamily="34" charset="0"/>
              <a:cs typeface="Arial" pitchFamily="34" charset="0"/>
            </a:endParaRPr>
          </a:p>
          <a:p>
            <a:pPr>
              <a:buFont typeface="Wingdings" pitchFamily="2" charset="2"/>
              <a:buChar char="Ø"/>
            </a:pPr>
            <a:r>
              <a:rPr lang="lt-LT" sz="2400" dirty="0">
                <a:latin typeface="Arial" pitchFamily="34" charset="0"/>
                <a:cs typeface="Arial" pitchFamily="34" charset="0"/>
                <a:hlinkClick r:id="rId6"/>
              </a:rPr>
              <a:t>https://lt.wikipedia.org/wiki/%</a:t>
            </a:r>
            <a:r>
              <a:rPr lang="lt-LT" sz="2400" dirty="0" smtClean="0">
                <a:latin typeface="Arial" pitchFamily="34" charset="0"/>
                <a:cs typeface="Arial" pitchFamily="34" charset="0"/>
                <a:hlinkClick r:id="rId6"/>
              </a:rPr>
              <a:t>C5%BDmogaus_akis</a:t>
            </a:r>
            <a:endParaRPr lang="lt-LT" sz="2400" dirty="0" smtClean="0">
              <a:latin typeface="Arial" pitchFamily="34" charset="0"/>
              <a:cs typeface="Arial" pitchFamily="34" charset="0"/>
            </a:endParaRPr>
          </a:p>
          <a:p>
            <a:pPr>
              <a:buFont typeface="Wingdings" pitchFamily="2" charset="2"/>
              <a:buChar char="Ø"/>
            </a:pPr>
            <a:r>
              <a:rPr lang="lt-LT" sz="2400" dirty="0">
                <a:latin typeface="Arial" pitchFamily="34" charset="0"/>
                <a:cs typeface="Arial" pitchFamily="34" charset="0"/>
                <a:hlinkClick r:id="rId7"/>
              </a:rPr>
              <a:t>http://www.eyedoctorplus.lt/apie-akis/akies-sandara</a:t>
            </a:r>
            <a:r>
              <a:rPr lang="lt-LT" sz="2400" dirty="0" smtClean="0">
                <a:latin typeface="Arial" pitchFamily="34" charset="0"/>
                <a:cs typeface="Arial" pitchFamily="34" charset="0"/>
                <a:hlinkClick r:id="rId7"/>
              </a:rPr>
              <a:t>/</a:t>
            </a:r>
            <a:endParaRPr lang="lt-LT" sz="2400" dirty="0" smtClean="0">
              <a:latin typeface="Arial" pitchFamily="34" charset="0"/>
              <a:cs typeface="Arial" pitchFamily="34" charset="0"/>
            </a:endParaRPr>
          </a:p>
          <a:p>
            <a:pPr>
              <a:buFont typeface="Wingdings" pitchFamily="2" charset="2"/>
              <a:buChar char="Ø"/>
            </a:pPr>
            <a:r>
              <a:rPr lang="lt-LT" sz="2400" dirty="0">
                <a:latin typeface="Arial" pitchFamily="34" charset="0"/>
                <a:cs typeface="Arial" pitchFamily="34" charset="0"/>
                <a:hlinkClick r:id="rId8"/>
              </a:rPr>
              <a:t>http://www.medcentras.lt/lt/apie-mus/centro-padaliniai/oftalmologijos-centras-akiu-klinika/akiu-ligos-trumparegyste-toliaregyste-astigmatizmas</a:t>
            </a:r>
            <a:r>
              <a:rPr lang="lt-LT" sz="2400" dirty="0" smtClean="0">
                <a:latin typeface="Arial" pitchFamily="34" charset="0"/>
                <a:cs typeface="Arial" pitchFamily="34" charset="0"/>
                <a:hlinkClick r:id="rId8"/>
              </a:rPr>
              <a:t>/</a:t>
            </a:r>
            <a:r>
              <a:rPr lang="lt-LT" sz="2400" dirty="0" smtClean="0">
                <a:latin typeface="Arial" pitchFamily="34" charset="0"/>
                <a:cs typeface="Arial" pitchFamily="34" charset="0"/>
              </a:rPr>
              <a:t> </a:t>
            </a:r>
          </a:p>
          <a:p>
            <a:pPr>
              <a:buFont typeface="Wingdings" pitchFamily="2" charset="2"/>
              <a:buChar char="Ø"/>
            </a:pPr>
            <a:endParaRPr lang="lt-LT" sz="2400" dirty="0" smtClean="0"/>
          </a:p>
          <a:p>
            <a:pPr>
              <a:buFont typeface="Wingdings" pitchFamily="2" charset="2"/>
              <a:buChar char="Ø"/>
            </a:pPr>
            <a:endParaRPr lang="lt-LT" dirty="0" smtClean="0"/>
          </a:p>
        </p:txBody>
      </p:sp>
    </p:spTree>
    <p:extLst>
      <p:ext uri="{BB962C8B-B14F-4D97-AF65-F5344CB8AC3E}">
        <p14:creationId xmlns:p14="http://schemas.microsoft.com/office/powerpoint/2010/main" val="202431922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36912"/>
            <a:ext cx="8229600" cy="1143000"/>
          </a:xfrm>
        </p:spPr>
        <p:txBody>
          <a:bodyPr/>
          <a:lstStyle/>
          <a:p>
            <a:r>
              <a:rPr lang="lt-LT" dirty="0" smtClean="0">
                <a:latin typeface="Arial" pitchFamily="34" charset="0"/>
                <a:cs typeface="Arial" pitchFamily="34" charset="0"/>
              </a:rPr>
              <a:t>Ačiū už dėmesį </a:t>
            </a:r>
            <a:r>
              <a:rPr lang="lt-LT" dirty="0" smtClean="0">
                <a:latin typeface="Arial" pitchFamily="34" charset="0"/>
                <a:cs typeface="Arial" pitchFamily="34" charset="0"/>
                <a:sym typeface="Wingdings" pitchFamily="2" charset="2"/>
              </a:rPr>
              <a:t> </a:t>
            </a:r>
            <a:endParaRPr lang="en-GB" dirty="0">
              <a:latin typeface="Arial" pitchFamily="34" charset="0"/>
              <a:cs typeface="Arial" pitchFamily="34" charset="0"/>
            </a:endParaRPr>
          </a:p>
        </p:txBody>
      </p:sp>
    </p:spTree>
    <p:extLst>
      <p:ext uri="{BB962C8B-B14F-4D97-AF65-F5344CB8AC3E}">
        <p14:creationId xmlns:p14="http://schemas.microsoft.com/office/powerpoint/2010/main" val="27451838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261</TotalTime>
  <Words>1040</Words>
  <Application>Microsoft Office PowerPoint</Application>
  <PresentationFormat>Demonstracija ekrane (4:3)</PresentationFormat>
  <Paragraphs>182</Paragraphs>
  <Slides>35</Slides>
  <Notes>1</Notes>
  <HiddenSlides>0</HiddenSlides>
  <MMClips>0</MMClips>
  <ScaleCrop>false</ScaleCrop>
  <HeadingPairs>
    <vt:vector size="6" baseType="variant">
      <vt:variant>
        <vt:lpstr>Tema</vt:lpstr>
      </vt:variant>
      <vt:variant>
        <vt:i4>1</vt:i4>
      </vt:variant>
      <vt:variant>
        <vt:lpstr>Įdėtosios OLE paslaugos</vt:lpstr>
      </vt:variant>
      <vt:variant>
        <vt:i4>2</vt:i4>
      </vt:variant>
      <vt:variant>
        <vt:lpstr>Skaidrių pavadinimai</vt:lpstr>
      </vt:variant>
      <vt:variant>
        <vt:i4>35</vt:i4>
      </vt:variant>
    </vt:vector>
  </HeadingPairs>
  <TitlesOfParts>
    <vt:vector size="38" baseType="lpstr">
      <vt:lpstr>Office Theme</vt:lpstr>
      <vt:lpstr>Bitmap Image</vt:lpstr>
      <vt:lpstr>Image</vt:lpstr>
      <vt:lpstr>Virbalio pagrindinė mokykla   Akys  </vt:lpstr>
      <vt:lpstr>Turinys</vt:lpstr>
      <vt:lpstr>Akies sandara biologijoje</vt:lpstr>
      <vt:lpstr>PowerPoint pristatymas</vt:lpstr>
      <vt:lpstr>PowerPoint pristatymas</vt:lpstr>
      <vt:lpstr>PowerPoint pristatymas</vt:lpstr>
      <vt:lpstr>Medicinoje regos aštrumui tirti naudojama lentelė - lietuviškos raidės ir Landolto žiedai.</vt:lpstr>
      <vt:lpstr>PowerPoint pristatymas</vt:lpstr>
      <vt:lpstr>PowerPoint pristatymas</vt:lpstr>
      <vt:lpstr>Akiniai </vt:lpstr>
      <vt:lpstr>Spindulių eiga lęšiuose</vt:lpstr>
      <vt:lpstr>Trumparegiai, toliaregiai</vt:lpstr>
      <vt:lpstr>Lęšiai </vt:lpstr>
      <vt:lpstr>Lęšiais gaunamų atvaizdų braižymas</vt:lpstr>
      <vt:lpstr>PowerPoint pristatymas</vt:lpstr>
      <vt:lpstr>Plonojo lęšio formulė</vt:lpstr>
      <vt:lpstr>Tyrimas  „Trumparegystės ir toliaregystės paplitimas mokykloje“</vt:lpstr>
      <vt:lpstr>Tyrimo klausimai</vt:lpstr>
      <vt:lpstr>PowerPoint pristatymas</vt:lpstr>
      <vt:lpstr>PowerPoint pristatymas</vt:lpstr>
      <vt:lpstr>PowerPoint pristatymas</vt:lpstr>
      <vt:lpstr>Testas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Atsakymai</vt:lpstr>
      <vt:lpstr>Šaltiniai </vt:lpstr>
      <vt:lpstr>Ačiū už dėmesį  </vt:lpstr>
    </vt:vector>
  </TitlesOfParts>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nerijus</dc:creator>
  <cp:lastModifiedBy>Lina</cp:lastModifiedBy>
  <cp:revision>30</cp:revision>
  <dcterms:created xsi:type="dcterms:W3CDTF">2017-01-19T16:11:34Z</dcterms:created>
  <dcterms:modified xsi:type="dcterms:W3CDTF">2017-04-05T14:24:59Z</dcterms:modified>
</cp:coreProperties>
</file>