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84" r:id="rId11"/>
    <p:sldId id="266" r:id="rId12"/>
    <p:sldId id="267" r:id="rId13"/>
    <p:sldId id="283" r:id="rId14"/>
    <p:sldId id="268" r:id="rId15"/>
    <p:sldId id="269" r:id="rId16"/>
    <p:sldId id="288" r:id="rId17"/>
    <p:sldId id="290" r:id="rId18"/>
    <p:sldId id="287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5" r:id="rId33"/>
    <p:sldId id="286" r:id="rId34"/>
    <p:sldId id="262" r:id="rId3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0" autoAdjust="0"/>
    <p:restoredTop sz="94660"/>
  </p:normalViewPr>
  <p:slideViewPr>
    <p:cSldViewPr>
      <p:cViewPr varScale="1">
        <p:scale>
          <a:sx n="103" d="100"/>
          <a:sy n="103" d="100"/>
        </p:scale>
        <p:origin x="13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0CFB5-3B51-404F-9D4D-BE23EB6E222E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4E6AB-6DFC-445B-9E4A-E38730988C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4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2D8EA302-CB7C-4F5A-A959-72B61AB5C5E7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123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82D76-A983-4B5C-8114-7E7ECC382FD8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46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0FE9C8C9-DE95-427F-886E-A4631F32C676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532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81BAE-D3F9-4740-88FD-1C5BA2C07C19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232377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DFBD6-D052-4033-A791-2B2C420D526F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889475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9051-8DB5-4AE6-A62B-9CDC677C20A7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46036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22306-1E74-473F-931F-1190E56BFBDC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774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FBCE8-3565-42D3-8D12-1B31169A240E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6669324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77D76-7C93-4B28-875D-2A70613CEB04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030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5F9B9-2DEC-4422-9FF4-8E201304C4C4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4618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50FCF-5EFB-4A4B-A7E1-4E5902414196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560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8CE58-7F0A-4DEE-B76F-8528E3153CFC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9747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0258-2A0B-4938-B77C-93AC495E0446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67326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3A3E-FC8B-44BB-AA4A-5252A615D192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8324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C774B-9EB2-458C-9BD2-F022B13332DB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0932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31B2-BE99-4A8F-839F-B21CDA961AEF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80220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87C48E52-C2D3-4ABF-B6E4-31988AE1C71F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21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 cstate="print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FEF1D-8635-4110-A00D-DA6EFCB1B41C}" type="datetime1">
              <a:rPr lang="lt-LT" smtClean="0"/>
              <a:pPr/>
              <a:t>2017.04.05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1E5D6-EB39-4BCE-975B-1AB2310FF14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08186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32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12" Type="http://schemas.openxmlformats.org/officeDocument/2006/relationships/slide" Target="slide31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21.xml"/><Relationship Id="rId5" Type="http://schemas.openxmlformats.org/officeDocument/2006/relationships/slide" Target="slide7.xml"/><Relationship Id="rId10" Type="http://schemas.openxmlformats.org/officeDocument/2006/relationships/slide" Target="slide14.xml"/><Relationship Id="rId4" Type="http://schemas.openxmlformats.org/officeDocument/2006/relationships/slide" Target="slide5.xml"/><Relationship Id="rId9" Type="http://schemas.openxmlformats.org/officeDocument/2006/relationships/slide" Target="slide13.xml"/><Relationship Id="rId14" Type="http://schemas.openxmlformats.org/officeDocument/2006/relationships/slide" Target="slide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Mikrobangos" TargetMode="External"/><Relationship Id="rId2" Type="http://schemas.openxmlformats.org/officeDocument/2006/relationships/hyperlink" Target="http://www.radartutorial.eu/08.transmitters/Traveling%20Wave%20Tube.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62000" y="1752600"/>
            <a:ext cx="5714228" cy="2421464"/>
          </a:xfrm>
        </p:spPr>
        <p:txBody>
          <a:bodyPr anchor="ctr">
            <a:normAutofit/>
          </a:bodyPr>
          <a:lstStyle/>
          <a:p>
            <a:r>
              <a:rPr lang="en-US" sz="4400" dirty="0" err="1" smtClean="0"/>
              <a:t>Mikrobang</a:t>
            </a:r>
            <a:r>
              <a:rPr lang="lt-LT" sz="4400" dirty="0" smtClean="0"/>
              <a:t>ų poveikis</a:t>
            </a:r>
            <a:endParaRPr lang="lt-LT" sz="44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62000" y="4343400"/>
            <a:ext cx="6019028" cy="1405467"/>
          </a:xfrm>
        </p:spPr>
        <p:txBody>
          <a:bodyPr>
            <a:normAutofit fontScale="92500"/>
          </a:bodyPr>
          <a:lstStyle/>
          <a:p>
            <a:r>
              <a:rPr lang="lt-LT" sz="2400" dirty="0" smtClean="0"/>
              <a:t>Parengė</a:t>
            </a:r>
            <a:r>
              <a:rPr lang="en-US" sz="2400" dirty="0" smtClean="0"/>
              <a:t>: </a:t>
            </a:r>
            <a:r>
              <a:rPr lang="lt-LT" sz="2400" dirty="0" smtClean="0"/>
              <a:t>Vilniaus Vytauto Didžiojo</a:t>
            </a:r>
            <a:r>
              <a:rPr lang="en-US" sz="2400" dirty="0" smtClean="0"/>
              <a:t> </a:t>
            </a:r>
            <a:r>
              <a:rPr lang="lt-LT" sz="2400" dirty="0" smtClean="0"/>
              <a:t>gimnazij</a:t>
            </a:r>
            <a:r>
              <a:rPr lang="en-US" sz="2400" dirty="0" err="1" smtClean="0"/>
              <a:t>os</a:t>
            </a:r>
            <a:r>
              <a:rPr lang="lt-LT" sz="2400" dirty="0" smtClean="0"/>
              <a:t> </a:t>
            </a:r>
            <a:endParaRPr lang="en-US" sz="2400" dirty="0" smtClean="0"/>
          </a:p>
          <a:p>
            <a:r>
              <a:rPr lang="en-US" sz="2400" dirty="0" smtClean="0"/>
              <a:t>10</a:t>
            </a:r>
            <a:r>
              <a:rPr lang="lt-LT" sz="2400" dirty="0" smtClean="0"/>
              <a:t> klasės mokinė:</a:t>
            </a:r>
            <a:r>
              <a:rPr lang="en-US" sz="2400" dirty="0" smtClean="0"/>
              <a:t> </a:t>
            </a:r>
            <a:r>
              <a:rPr lang="lt-LT" sz="2400" dirty="0" smtClean="0"/>
              <a:t>Gabija Zigmantaitė</a:t>
            </a:r>
          </a:p>
          <a:p>
            <a:r>
              <a:rPr lang="lt-LT" sz="2400" dirty="0" smtClean="0"/>
              <a:t>Mokytoja:</a:t>
            </a:r>
            <a:r>
              <a:rPr lang="en-US" sz="2400" dirty="0" smtClean="0"/>
              <a:t> </a:t>
            </a:r>
            <a:r>
              <a:rPr lang="lt-LT" sz="2400" dirty="0" smtClean="0"/>
              <a:t>Anžela Gražina Valicka</a:t>
            </a:r>
            <a:endParaRPr lang="lt-LT" sz="2400" dirty="0"/>
          </a:p>
        </p:txBody>
      </p:sp>
      <p:sp>
        <p:nvSpPr>
          <p:cNvPr id="4" name="Rectangle 3"/>
          <p:cNvSpPr/>
          <p:nvPr/>
        </p:nvSpPr>
        <p:spPr>
          <a:xfrm>
            <a:off x="533400" y="3810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lt-LT" sz="2800" dirty="0" smtClean="0"/>
              <a:t>Konkursas </a:t>
            </a:r>
            <a:r>
              <a:rPr lang="en-US" sz="2800" dirty="0" smtClean="0"/>
              <a:t> „</a:t>
            </a:r>
            <a:r>
              <a:rPr lang="lt-LT" sz="2800" dirty="0" smtClean="0"/>
              <a:t>Fizik</a:t>
            </a:r>
            <a:r>
              <a:rPr lang="en-US" sz="2800" dirty="0" err="1" smtClean="0"/>
              <a:t>os</a:t>
            </a:r>
            <a:r>
              <a:rPr lang="en-US" sz="2800" dirty="0" smtClean="0"/>
              <a:t> </a:t>
            </a:r>
            <a:r>
              <a:rPr lang="en-US" sz="2800" dirty="0" err="1" smtClean="0"/>
              <a:t>bandymai</a:t>
            </a:r>
            <a:r>
              <a:rPr lang="en-US" sz="2800" dirty="0" smtClean="0"/>
              <a:t> </a:t>
            </a:r>
            <a:r>
              <a:rPr lang="en-US" sz="2800" dirty="0" err="1" smtClean="0"/>
              <a:t>ap</a:t>
            </a:r>
            <a:r>
              <a:rPr lang="lt-LT" sz="2800" dirty="0" smtClean="0"/>
              <a:t>link mus 2017</a:t>
            </a:r>
            <a:r>
              <a:rPr lang="en-US" sz="2800" dirty="0" smtClean="0"/>
              <a:t>“</a:t>
            </a:r>
            <a:endParaRPr lang="en-US" sz="28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382145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r>
              <a:rPr lang="lt-LT" dirty="0" smtClean="0">
                <a:hlinkClick r:id="rId2" action="ppaction://hlinksldjump"/>
              </a:rPr>
              <a:t>Kas yra mikrobangos?</a:t>
            </a:r>
            <a:endParaRPr lang="lt-LT" dirty="0" smtClean="0"/>
          </a:p>
          <a:p>
            <a:r>
              <a:rPr lang="lt-LT" dirty="0" smtClean="0">
                <a:hlinkClick r:id="rId3" action="ppaction://hlinksldjump"/>
              </a:rPr>
              <a:t>Mikrobangų dažnių diapazonas</a:t>
            </a:r>
            <a:endParaRPr lang="lt-LT" dirty="0" smtClean="0"/>
          </a:p>
          <a:p>
            <a:r>
              <a:rPr lang="lt-LT" dirty="0" smtClean="0">
                <a:hlinkClick r:id="rId4" action="ppaction://hlinksldjump"/>
              </a:rPr>
              <a:t>Iš kur atsira</a:t>
            </a:r>
            <a:r>
              <a:rPr lang="en-US" dirty="0" smtClean="0">
                <a:hlinkClick r:id="rId4" action="ppaction://hlinksldjump"/>
              </a:rPr>
              <a:t>n</a:t>
            </a:r>
            <a:r>
              <a:rPr lang="lt-LT" dirty="0" smtClean="0">
                <a:hlinkClick r:id="rId4" action="ppaction://hlinksldjump"/>
              </a:rPr>
              <a:t>da mikrobangos?</a:t>
            </a:r>
            <a:endParaRPr lang="lt-LT" dirty="0" smtClean="0"/>
          </a:p>
          <a:p>
            <a:r>
              <a:rPr lang="lt-LT" dirty="0" smtClean="0">
                <a:hlinkClick r:id="rId5" action="ppaction://hlinksldjump"/>
              </a:rPr>
              <a:t>Bangų samprata</a:t>
            </a:r>
            <a:endParaRPr lang="lt-LT" dirty="0" smtClean="0"/>
          </a:p>
          <a:p>
            <a:r>
              <a:rPr lang="lt-LT" dirty="0" smtClean="0">
                <a:hlinkClick r:id="rId6" action="ppaction://hlinksldjump"/>
              </a:rPr>
              <a:t>Panaudojimas</a:t>
            </a:r>
            <a:endParaRPr lang="lt-LT" dirty="0" smtClean="0"/>
          </a:p>
          <a:p>
            <a:r>
              <a:rPr lang="lt-LT" dirty="0" smtClean="0">
                <a:hlinkClick r:id="rId7" action="ppaction://hlinksldjump"/>
              </a:rPr>
              <a:t>Mikrobangų krosnelės veikimas</a:t>
            </a:r>
            <a:endParaRPr lang="lt-LT" dirty="0" smtClean="0"/>
          </a:p>
          <a:p>
            <a:r>
              <a:rPr lang="lt-LT" dirty="0" smtClean="0">
                <a:hlinkClick r:id="rId8" action="ppaction://hlinksldjump"/>
              </a:rPr>
              <a:t>Poveikis žmogaus sveikatai</a:t>
            </a:r>
            <a:endParaRPr lang="lt-LT" dirty="0" smtClean="0"/>
          </a:p>
          <a:p>
            <a:r>
              <a:rPr lang="lt-LT" dirty="0" smtClean="0">
                <a:hlinkClick r:id="rId9" action="ppaction://hlinksldjump"/>
              </a:rPr>
              <a:t>Įdomūs faktai</a:t>
            </a:r>
            <a:endParaRPr lang="lt-LT" dirty="0" smtClean="0"/>
          </a:p>
          <a:p>
            <a:r>
              <a:rPr lang="lt-LT" dirty="0" smtClean="0">
                <a:hlinkClick r:id="rId10" action="ppaction://hlinksldjump"/>
              </a:rPr>
              <a:t>Eksperimentas</a:t>
            </a:r>
            <a:endParaRPr lang="lt-LT" dirty="0" smtClean="0"/>
          </a:p>
          <a:p>
            <a:r>
              <a:rPr lang="lt-LT" dirty="0" smtClean="0">
                <a:hlinkClick r:id="rId11" action="ppaction://hlinksldjump"/>
              </a:rPr>
              <a:t>Testas</a:t>
            </a:r>
            <a:endParaRPr lang="lt-LT" dirty="0" smtClean="0"/>
          </a:p>
          <a:p>
            <a:r>
              <a:rPr lang="lt-LT" dirty="0" smtClean="0">
                <a:hlinkClick r:id="rId12" action="ppaction://hlinksldjump"/>
              </a:rPr>
              <a:t>Testo atsakymai</a:t>
            </a:r>
            <a:endParaRPr lang="lt-LT" dirty="0" smtClean="0"/>
          </a:p>
          <a:p>
            <a:r>
              <a:rPr lang="lt-LT" dirty="0" smtClean="0">
                <a:hlinkClick r:id="rId13" action="ppaction://hlinksldjump"/>
              </a:rPr>
              <a:t>Uždaviniai</a:t>
            </a:r>
            <a:endParaRPr lang="lt-LT" dirty="0" smtClean="0"/>
          </a:p>
          <a:p>
            <a:r>
              <a:rPr lang="lt-LT" dirty="0" smtClean="0">
                <a:hlinkClick r:id="rId14" action="ppaction://hlinksldjump"/>
              </a:rPr>
              <a:t>Literatūra</a:t>
            </a:r>
            <a:endParaRPr lang="lt-L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Kas yra mikrobangos?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3"/>
            <a:ext cx="4191000" cy="3599316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Mikrobangos</a:t>
            </a:r>
            <a:r>
              <a:rPr lang="lt-LT" sz="2800" dirty="0" smtClean="0"/>
              <a:t> — elektromagnetinės</a:t>
            </a:r>
            <a:r>
              <a:rPr lang="en-US" sz="2800" dirty="0" smtClean="0"/>
              <a:t> </a:t>
            </a:r>
            <a:r>
              <a:rPr lang="lt-LT" sz="2800" dirty="0" smtClean="0"/>
              <a:t>radijo </a:t>
            </a:r>
            <a:r>
              <a:rPr lang="en-US" sz="2800" dirty="0" smtClean="0"/>
              <a:t>ban</a:t>
            </a:r>
            <a:r>
              <a:rPr lang="lt-LT" sz="2800" dirty="0" smtClean="0"/>
              <a:t>gos, kurių bangos ilgis siekia nuo 1 mm iki 1 m, o dažniai yra tarp 300 MHz ir 300 GHz.</a:t>
            </a:r>
            <a:endParaRPr lang="lt-LT" sz="2800" dirty="0"/>
          </a:p>
        </p:txBody>
      </p:sp>
      <p:pic>
        <p:nvPicPr>
          <p:cNvPr id="4097" name="Picture 1" descr="C:\Users\user\Desktop\Desktop stuff\Fizika\spectru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652489" y="2586511"/>
            <a:ext cx="4640876" cy="3582654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53228"/>
            <a:ext cx="7199573" cy="1080938"/>
          </a:xfrm>
        </p:spPr>
        <p:txBody>
          <a:bodyPr/>
          <a:lstStyle/>
          <a:p>
            <a:r>
              <a:rPr lang="lt-LT" b="1" dirty="0" smtClean="0"/>
              <a:t>Mikrobangų </a:t>
            </a:r>
            <a:br>
              <a:rPr lang="lt-LT" b="1" dirty="0" smtClean="0"/>
            </a:br>
            <a:r>
              <a:rPr lang="lt-LT" b="1" dirty="0" smtClean="0"/>
              <a:t>dažnių </a:t>
            </a:r>
            <a:r>
              <a:rPr lang="en-US" b="1" dirty="0" err="1" smtClean="0"/>
              <a:t>diapazonas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3"/>
            <a:ext cx="3581400" cy="3599316"/>
          </a:xfrm>
        </p:spPr>
        <p:txBody>
          <a:bodyPr/>
          <a:lstStyle/>
          <a:p>
            <a:r>
              <a:rPr lang="lt-LT" dirty="0" smtClean="0"/>
              <a:t>Lentelėje pateikiamas labiausiai paplitęs mikrobangų </a:t>
            </a:r>
            <a:r>
              <a:rPr lang="en-US" dirty="0" err="1" smtClean="0"/>
              <a:t>diapazono</a:t>
            </a:r>
            <a:r>
              <a:rPr lang="lt-LT" dirty="0" smtClean="0"/>
              <a:t> skirstymas į smulkesnius ruožus, kurį sudarė Didžiosios Britanijos radijo draugija.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797373"/>
              </p:ext>
            </p:extLst>
          </p:nvPr>
        </p:nvGraphicFramePr>
        <p:xfrm>
          <a:off x="4495800" y="914400"/>
          <a:ext cx="4495800" cy="548640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2247900"/>
                <a:gridCol w="2247900"/>
              </a:tblGrid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Raidinis žymėjimas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Dažnių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L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 … 2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 smtClean="0"/>
                        <a:t>S ruožas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 … 4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C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 … 8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X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 … 12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K</a:t>
                      </a:r>
                      <a:r>
                        <a:rPr lang="lt-LT" baseline="-25000" dirty="0" smtClean="0"/>
                        <a:t>u</a:t>
                      </a:r>
                      <a:r>
                        <a:rPr lang="lt-LT" dirty="0" smtClean="0"/>
                        <a:t>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12 … 18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K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18 … 26,5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K</a:t>
                      </a:r>
                      <a:r>
                        <a:rPr lang="lt-LT" baseline="-25000" dirty="0" smtClean="0"/>
                        <a:t>a</a:t>
                      </a:r>
                      <a:r>
                        <a:rPr lang="lt-LT" dirty="0" smtClean="0"/>
                        <a:t>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26,5 … 40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Q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30 … 50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U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40 … 60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V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50 … 75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E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60 … 90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W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75 … 110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F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90 … 140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lt-LT" dirty="0" smtClean="0"/>
                        <a:t>D ruožas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110 … 170 GHz</a:t>
                      </a:r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Iš kur atsiranda mikrobangos?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001000" cy="3599316"/>
          </a:xfrm>
        </p:spPr>
        <p:txBody>
          <a:bodyPr>
            <a:normAutofit/>
          </a:bodyPr>
          <a:lstStyle/>
          <a:p>
            <a:pPr algn="just"/>
            <a:r>
              <a:rPr lang="de-DE" sz="2000" dirty="0" smtClean="0"/>
              <a:t>Didelės galios mikrobangas skleidžia: magnetronas, klistronas, TWT</a:t>
            </a:r>
            <a:r>
              <a:rPr lang="lt-LT" sz="2000" dirty="0" smtClean="0"/>
              <a:t>.</a:t>
            </a:r>
            <a:r>
              <a:rPr lang="en-US" sz="2000" dirty="0" smtClean="0"/>
              <a:t> </a:t>
            </a:r>
            <a:r>
              <a:rPr lang="lt-LT" sz="2000" dirty="0" smtClean="0"/>
              <a:t>Šie nedideli elektriniai prietaisai skleidžia bangas mikrobangų krosnelėje (magnetronas), radaruose ir palidovineje komunikacijoje (klistronas), radijo bangoms skleisti (TWT). </a:t>
            </a:r>
            <a:endParaRPr lang="lt-LT" sz="2000" dirty="0"/>
          </a:p>
        </p:txBody>
      </p:sp>
      <p:pic>
        <p:nvPicPr>
          <p:cNvPr id="2050" name="Picture 2" descr="Vaizdo rezultatas pagal u&amp;zcaron;klaus&amp;aogon; „twt“"/>
          <p:cNvPicPr>
            <a:picLocks noChangeAspect="1" noChangeArrowheads="1"/>
          </p:cNvPicPr>
          <p:nvPr/>
        </p:nvPicPr>
        <p:blipFill>
          <a:blip r:embed="rId2" cstate="print"/>
          <a:srcRect l="1920" r="2080" b="10000"/>
          <a:stretch>
            <a:fillRect/>
          </a:stretch>
        </p:blipFill>
        <p:spPr bwMode="auto">
          <a:xfrm>
            <a:off x="3657600" y="3352800"/>
            <a:ext cx="4953000" cy="1485900"/>
          </a:xfrm>
          <a:prstGeom prst="rect">
            <a:avLst/>
          </a:prstGeom>
          <a:noFill/>
        </p:spPr>
      </p:pic>
      <p:pic>
        <p:nvPicPr>
          <p:cNvPr id="2052" name="Picture 4" descr="Vaizdo rezultatas pagal u&amp;zcaron;klaus&amp;aogon; „magnetrone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495800"/>
            <a:ext cx="2743200" cy="2057400"/>
          </a:xfrm>
          <a:prstGeom prst="rect">
            <a:avLst/>
          </a:prstGeom>
          <a:noFill/>
        </p:spPr>
      </p:pic>
      <p:pic>
        <p:nvPicPr>
          <p:cNvPr id="2054" name="Picture 6" descr="Vaizdo rezultatas pagal u&amp;zcaron;klaus&amp;aogon; „klistron“"/>
          <p:cNvPicPr>
            <a:picLocks noChangeAspect="1" noChangeArrowheads="1"/>
          </p:cNvPicPr>
          <p:nvPr/>
        </p:nvPicPr>
        <p:blipFill>
          <a:blip r:embed="rId4" cstate="print"/>
          <a:srcRect l="15842"/>
          <a:stretch>
            <a:fillRect/>
          </a:stretch>
        </p:blipFill>
        <p:spPr bwMode="auto">
          <a:xfrm>
            <a:off x="685800" y="3657600"/>
            <a:ext cx="1130591" cy="2613660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5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Iš kur atsiranda mikrobangos?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36873"/>
            <a:ext cx="8610600" cy="3599316"/>
          </a:xfrm>
        </p:spPr>
        <p:txBody>
          <a:bodyPr/>
          <a:lstStyle/>
          <a:p>
            <a:pPr algn="just"/>
            <a:r>
              <a:rPr lang="de-DE" dirty="0" smtClean="0"/>
              <a:t>Žemos galios mikrobangas skleidža: visi aukštos temperatūros k</a:t>
            </a:r>
            <a:r>
              <a:rPr lang="lt-LT" dirty="0" smtClean="0"/>
              <a:t>ū</a:t>
            </a:r>
            <a:r>
              <a:rPr lang="de-DE" dirty="0" smtClean="0"/>
              <a:t>nai</a:t>
            </a:r>
            <a:r>
              <a:rPr lang="lt-LT" dirty="0" smtClean="0"/>
              <a:t>. </a:t>
            </a:r>
            <a:r>
              <a:rPr lang="de-DE" dirty="0" smtClean="0"/>
              <a:t>Pvz.: </a:t>
            </a:r>
            <a:r>
              <a:rPr lang="lt-LT" dirty="0" smtClean="0"/>
              <a:t>ž</a:t>
            </a:r>
            <a:r>
              <a:rPr lang="de-DE" dirty="0" smtClean="0"/>
              <a:t>vaigždės (Saulė, Kasiopėjos α)</a:t>
            </a:r>
            <a:r>
              <a:rPr lang="lt-LT" dirty="0" smtClean="0"/>
              <a:t>.</a:t>
            </a:r>
          </a:p>
        </p:txBody>
      </p:sp>
      <p:pic>
        <p:nvPicPr>
          <p:cNvPr id="4" name="Picture 3" descr="Vaizdo rezultatas pagal u&amp;zcaron;klaus&amp;aogon; „Sun microwaves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814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Vaizdo rezultatas pagal u&amp;zcaron;klaus&amp;aogon; „supermassive black hole“"/>
          <p:cNvPicPr/>
          <p:nvPr/>
        </p:nvPicPr>
        <p:blipFill>
          <a:blip r:embed="rId3" cstate="print"/>
          <a:srcRect l="20342" r="15209"/>
          <a:stretch>
            <a:fillRect/>
          </a:stretch>
        </p:blipFill>
        <p:spPr bwMode="auto">
          <a:xfrm>
            <a:off x="3200400" y="3200400"/>
            <a:ext cx="2940256" cy="259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Vaizdo rezultatas pagal u&amp;zcaron;klaus&amp;aogon; „Sun“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962400"/>
            <a:ext cx="2743200" cy="2597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6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Bangų samprata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599316"/>
          </a:xfrm>
        </p:spPr>
        <p:txBody>
          <a:bodyPr/>
          <a:lstStyle/>
          <a:p>
            <a:pPr algn="just"/>
            <a:r>
              <a:rPr lang="lt-LT" dirty="0" smtClean="0"/>
              <a:t>Šių bangų nesuvokia gyvi organizmai, tačiau į jas reaguoja oras. Jas taip pat priima ir mums suprantamomis paverčia radijo teleskopai. </a:t>
            </a:r>
          </a:p>
        </p:txBody>
      </p:sp>
      <p:pic>
        <p:nvPicPr>
          <p:cNvPr id="4" name="Picture 3" descr="Vaizdo rezultatas pagal u&amp;zcaron;klaus&amp;aogon; „radijo teleskopai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505200"/>
            <a:ext cx="5751426" cy="3163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7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581400"/>
            <a:ext cx="4345161" cy="1080938"/>
          </a:xfrm>
        </p:spPr>
        <p:txBody>
          <a:bodyPr>
            <a:normAutofit/>
          </a:bodyPr>
          <a:lstStyle/>
          <a:p>
            <a:pPr algn="ctr"/>
            <a:r>
              <a:rPr lang="lt-LT" sz="4400" dirty="0" smtClean="0"/>
              <a:t>Panaudojimas</a:t>
            </a:r>
            <a:endParaRPr lang="lt-LT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8</a:t>
            </a:fld>
            <a:endParaRPr lang="lt-LT"/>
          </a:p>
        </p:txBody>
      </p:sp>
      <p:pic>
        <p:nvPicPr>
          <p:cNvPr id="6" name="Picture 5" descr="Vaizdo rezultatas pagal u&amp;zcaron;klaus&amp;aogon; „spectroscopia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505200"/>
            <a:ext cx="2819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Vaizdo rezultatas pagal u&amp;zcaron;klaus&amp;aogon; „microwave“"/>
          <p:cNvPicPr/>
          <p:nvPr/>
        </p:nvPicPr>
        <p:blipFill>
          <a:blip r:embed="rId3" cstate="print"/>
          <a:srcRect b="18267"/>
          <a:stretch>
            <a:fillRect/>
          </a:stretch>
        </p:blipFill>
        <p:spPr bwMode="auto">
          <a:xfrm>
            <a:off x="304800" y="381000"/>
            <a:ext cx="2743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Vaizdo rezultatas pagal u&amp;zcaron;klaus&amp;aogon; „gps“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457200"/>
            <a:ext cx="3317612" cy="246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Vaizdo rezultatas pagal u&amp;zcaron;klaus&amp;aogon; „bluetooth“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761186"/>
            <a:ext cx="4470948" cy="2096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Straight Arrow Connector 20"/>
          <p:cNvCxnSpPr/>
          <p:nvPr/>
        </p:nvCxnSpPr>
        <p:spPr>
          <a:xfrm flipH="1" flipV="1">
            <a:off x="914400" y="3429000"/>
            <a:ext cx="12192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590800" y="4495800"/>
            <a:ext cx="5334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486400" y="3048000"/>
            <a:ext cx="3810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00600" y="4572000"/>
            <a:ext cx="9144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00800" y="5943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Spektroskopijoje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0" y="6248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Bluetooth ryšio veikime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47800" y="3124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Mikrobangų krosnelių veikime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600" y="2971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navigacijoje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048000"/>
            <a:ext cx="3962400" cy="1080938"/>
          </a:xfrm>
        </p:spPr>
        <p:txBody>
          <a:bodyPr>
            <a:noAutofit/>
          </a:bodyPr>
          <a:lstStyle/>
          <a:p>
            <a:pPr algn="ctr"/>
            <a:r>
              <a:rPr lang="lt-LT" sz="4400" b="1" dirty="0" smtClean="0"/>
              <a:t>Panaudojimas</a:t>
            </a:r>
            <a:endParaRPr lang="lt-LT" sz="4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9</a:t>
            </a:fld>
            <a:endParaRPr lang="lt-LT"/>
          </a:p>
        </p:txBody>
      </p:sp>
      <p:pic>
        <p:nvPicPr>
          <p:cNvPr id="9" name="Picture 8" descr="Vaizdo rezultatas pagal u&amp;zcaron;klaus&amp;aogon; „communication in spacecraft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343400"/>
            <a:ext cx="445318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Vaizdo rezultatas pagal u&amp;zcaron;klaus&amp;aogon; „radio astronomy microwaves“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2285999" cy="230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Vaizdo rezultatas pagal u&amp;zcaron;klaus&amp;aogon; „radarai“"/>
          <p:cNvPicPr/>
          <p:nvPr/>
        </p:nvPicPr>
        <p:blipFill>
          <a:blip r:embed="rId4" cstate="print"/>
          <a:srcRect l="8164" r="33271"/>
          <a:stretch>
            <a:fillRect/>
          </a:stretch>
        </p:blipFill>
        <p:spPr bwMode="auto">
          <a:xfrm>
            <a:off x="6324600" y="4114800"/>
            <a:ext cx="2438400" cy="222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Vaizdo rezultatas pagal u&amp;zcaron;klaus&amp;aogon; „wifi“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1905000"/>
            <a:ext cx="1947959" cy="13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flipH="1">
            <a:off x="1905000" y="3886200"/>
            <a:ext cx="8382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2819400" y="2286000"/>
            <a:ext cx="1371600" cy="838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715000" y="2667000"/>
            <a:ext cx="914400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486400" y="3886200"/>
            <a:ext cx="533400" cy="381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77000" y="6324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Radaruose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63246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Komunikacijoje tarp kosminių laivų ir Žemės 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" y="3200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Radioastronomijoje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32004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Wi-Fi bevielio interneto veikime</a:t>
            </a:r>
            <a:endParaRPr lang="lt-L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Mikrobangų krosnelės veikimas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209800"/>
            <a:ext cx="4648199" cy="4495800"/>
          </a:xfrm>
        </p:spPr>
        <p:txBody>
          <a:bodyPr>
            <a:normAutofit fontScale="92500" lnSpcReduction="10000"/>
          </a:bodyPr>
          <a:lstStyle/>
          <a:p>
            <a:r>
              <a:rPr lang="lt-LT" dirty="0" smtClean="0"/>
              <a:t>Į elektros srovės tinklą įjungtas magnetronas kuria mikrobangas.</a:t>
            </a:r>
          </a:p>
          <a:p>
            <a:r>
              <a:rPr lang="lt-LT" dirty="0" smtClean="0"/>
              <a:t> Mikrobangos prasiskverbia pro mikrobangų krosnelėje esantį indą su maistu.</a:t>
            </a:r>
          </a:p>
          <a:p>
            <a:r>
              <a:rPr lang="lt-LT" dirty="0" smtClean="0"/>
              <a:t>Jos priverčia vandens, riebalų ir cukraus molekules maiste virpėti, taip didindamos jų šiluminę energiją ir kartu sušildydamos maistą. </a:t>
            </a:r>
          </a:p>
          <a:p>
            <a:r>
              <a:rPr lang="lt-LT" dirty="0" smtClean="0"/>
              <a:t>Kadangi mikrobangos krosnelės viduje sklinda atsispindėdamos nuo sienelių įvairiomis kryptimis, maistas sušyla tolygiai.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10</a:t>
            </a:fld>
            <a:endParaRPr lang="lt-LT"/>
          </a:p>
        </p:txBody>
      </p:sp>
      <p:pic>
        <p:nvPicPr>
          <p:cNvPr id="48130" name="Picture 2" descr="C:\Users\user\Desktop\Desktop stuff\Fizika\microwave_ov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498467"/>
            <a:ext cx="3976816" cy="2207133"/>
          </a:xfrm>
          <a:prstGeom prst="rect">
            <a:avLst/>
          </a:prstGeom>
          <a:noFill/>
        </p:spPr>
      </p:pic>
      <p:pic>
        <p:nvPicPr>
          <p:cNvPr id="48132" name="Picture 4" descr="https://upload.wikimedia.org/wikipedia/commons/thumb/7/71/Mikrobang%C5%B3_krosnel%C4%97.jpg/1024px-Mikrobang%C5%B3_krosnel%C4%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119555"/>
            <a:ext cx="3276600" cy="222384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Mikrobangų  poveikis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4724400" cy="3599316"/>
          </a:xfrm>
        </p:spPr>
        <p:txBody>
          <a:bodyPr/>
          <a:lstStyle/>
          <a:p>
            <a:pPr lvl="0"/>
            <a:r>
              <a:rPr lang="lt-LT" dirty="0" smtClean="0"/>
              <a:t>Mikrobangos krosnelėse gaminamame maiste panaikina vitaminus ir maistingas medžiagas.</a:t>
            </a:r>
          </a:p>
          <a:p>
            <a:pPr lvl="0"/>
            <a:r>
              <a:rPr lang="lt-LT" dirty="0" smtClean="0"/>
              <a:t>Skleidžia radiaciją.</a:t>
            </a:r>
          </a:p>
          <a:p>
            <a:pPr lvl="0"/>
            <a:r>
              <a:rPr lang="lt-LT" dirty="0" smtClean="0"/>
              <a:t>Maiste atsiranda </a:t>
            </a:r>
            <a:br>
              <a:rPr lang="lt-LT" dirty="0" smtClean="0"/>
            </a:br>
            <a:r>
              <a:rPr lang="lt-LT" dirty="0" smtClean="0"/>
              <a:t>kancerogenų.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11</a:t>
            </a:fld>
            <a:endParaRPr lang="lt-LT"/>
          </a:p>
        </p:txBody>
      </p:sp>
      <p:pic>
        <p:nvPicPr>
          <p:cNvPr id="5" name="Picture 4" descr="Vaizdo rezultatas pagal u&amp;zcaron;klaus&amp;aogon; „microwaves health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429000"/>
            <a:ext cx="5257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Mikrobangų poveikis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36873"/>
            <a:ext cx="4267200" cy="3599316"/>
          </a:xfrm>
        </p:spPr>
        <p:txBody>
          <a:bodyPr>
            <a:noAutofit/>
          </a:bodyPr>
          <a:lstStyle/>
          <a:p>
            <a:r>
              <a:rPr lang="lt-LT" b="1" dirty="0" smtClean="0"/>
              <a:t>Mikrobangų terapija </a:t>
            </a:r>
            <a:r>
              <a:rPr lang="lt-LT" dirty="0" smtClean="0"/>
              <a:t>–</a:t>
            </a:r>
            <a:r>
              <a:rPr lang="lt-LT" b="1" dirty="0" smtClean="0"/>
              <a:t> </a:t>
            </a:r>
            <a:r>
              <a:rPr lang="lt-LT" dirty="0" smtClean="0"/>
              <a:t>tai gydymas ypač aukšto dažnio elektromagnetinėmis bangomis, kurios prasiskverbia į audinius 3–5 cm; </a:t>
            </a:r>
            <a:r>
              <a:rPr lang="lt-LT" b="1" dirty="0" smtClean="0"/>
              <a:t>decimetrinės bangos</a:t>
            </a:r>
            <a:r>
              <a:rPr lang="lt-LT" dirty="0" smtClean="0"/>
              <a:t> (DB) – kai veikia 460 MHz elektromagnetinis laukas ir prasiskverbia į audinius iki 8 cm.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12</a:t>
            </a:fld>
            <a:endParaRPr lang="lt-LT"/>
          </a:p>
        </p:txBody>
      </p:sp>
      <p:pic>
        <p:nvPicPr>
          <p:cNvPr id="5" name="Picture 4" descr="Vaizdo rezultatas pagal u&amp;zcaron;klaus&amp;aogon; „microwaves therapy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286000"/>
            <a:ext cx="3602924" cy="381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Įdomūs faktai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4876800" cy="4419600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lt-LT" dirty="0" smtClean="0"/>
              <a:t>Pirmasis mikrobangų principu paruoštas valgis mikrobangėje buvo popkornai.</a:t>
            </a:r>
          </a:p>
          <a:p>
            <a:pPr marL="457200" lvl="0" indent="-457200">
              <a:buFont typeface="+mj-lt"/>
              <a:buAutoNum type="arabicPeriod"/>
            </a:pPr>
            <a:r>
              <a:rPr lang="lt-LT" dirty="0" smtClean="0"/>
              <a:t>Galima perkelti informaciją iš vienos vietos į kitą naudojant mikrobangas.</a:t>
            </a:r>
          </a:p>
          <a:p>
            <a:pPr marL="457200" lvl="0" indent="-457200">
              <a:buFont typeface="+mj-lt"/>
              <a:buAutoNum type="arabicPeriod"/>
            </a:pPr>
            <a:r>
              <a:rPr lang="lt-LT" dirty="0" smtClean="0"/>
              <a:t>Šias bangas praleidžia stiklas, popierius, plastikas.</a:t>
            </a:r>
          </a:p>
          <a:p>
            <a:pPr marL="457200" lvl="0" indent="-457200">
              <a:buFont typeface="+mj-lt"/>
              <a:buAutoNum type="arabicPeriod"/>
            </a:pPr>
            <a:r>
              <a:rPr lang="lt-LT" dirty="0" smtClean="0"/>
              <a:t>Pirmoji mikrobanginė krosnelė kainavo 5000</a:t>
            </a:r>
            <a:r>
              <a:rPr lang="en-US" dirty="0" smtClean="0"/>
              <a:t>$.</a:t>
            </a: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Mikrobangų „žemėlapis“ Paukščių Take užfiksuotas per 1 m.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13</a:t>
            </a:fld>
            <a:endParaRPr lang="lt-LT"/>
          </a:p>
        </p:txBody>
      </p:sp>
      <p:pic>
        <p:nvPicPr>
          <p:cNvPr id="5" name="Picture 4" descr="Vaizdo rezultatas pagal u&amp;zcaron;klaus&amp;aogon; „nasa microwaves“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429000"/>
            <a:ext cx="3383379" cy="294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2336873"/>
            <a:ext cx="3962399" cy="3599316"/>
          </a:xfrm>
        </p:spPr>
        <p:txBody>
          <a:bodyPr>
            <a:normAutofit lnSpcReduction="10000"/>
          </a:bodyPr>
          <a:lstStyle/>
          <a:p>
            <a:r>
              <a:rPr lang="lt-LT" sz="2800" b="1" dirty="0" smtClean="0"/>
              <a:t>Tikslas:</a:t>
            </a:r>
          </a:p>
          <a:p>
            <a:pPr>
              <a:buNone/>
            </a:pPr>
            <a:r>
              <a:rPr lang="lt-LT" dirty="0" smtClean="0"/>
              <a:t>	Ištirti kokią įtaką daro mikrobangų krosnelė kviečiams.</a:t>
            </a:r>
          </a:p>
          <a:p>
            <a:r>
              <a:rPr lang="lt-LT" sz="2800" b="1" dirty="0" smtClean="0"/>
              <a:t>Darbo priemonės:</a:t>
            </a:r>
          </a:p>
          <a:p>
            <a:pPr>
              <a:buNone/>
            </a:pPr>
            <a:r>
              <a:rPr lang="lt-LT" dirty="0" smtClean="0"/>
              <a:t>	Kviečiai, plastmasiniai daiginimo indeliai, vanduo (iš čiaupo, virintas ir kaitintas mikrobangėje), plevelė.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14</a:t>
            </a:fld>
            <a:endParaRPr lang="lt-LT"/>
          </a:p>
        </p:txBody>
      </p:sp>
      <p:pic>
        <p:nvPicPr>
          <p:cNvPr id="5" name="Picture 4" descr="IMG_20170315_173112.jpg"/>
          <p:cNvPicPr>
            <a:picLocks noChangeAspect="1"/>
          </p:cNvPicPr>
          <p:nvPr/>
        </p:nvPicPr>
        <p:blipFill>
          <a:blip r:embed="rId2" cstate="print"/>
          <a:srcRect t="4348" b="14493"/>
          <a:stretch>
            <a:fillRect/>
          </a:stretch>
        </p:blipFill>
        <p:spPr>
          <a:xfrm rot="16200000">
            <a:off x="5006742" y="1698858"/>
            <a:ext cx="3321515" cy="48006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980316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Darbo eiga:</a:t>
            </a:r>
          </a:p>
          <a:p>
            <a:pPr>
              <a:buNone/>
            </a:pPr>
            <a:r>
              <a:rPr lang="lt-LT" dirty="0" smtClean="0"/>
              <a:t>	Kviečius po sauja suberiame į tris daigyklas.</a:t>
            </a:r>
          </a:p>
          <a:p>
            <a:pPr algn="just">
              <a:buNone/>
            </a:pPr>
            <a:r>
              <a:rPr lang="lt-LT" dirty="0" smtClean="0"/>
              <a:t>	Užpilame vandeniu iš čiaupo, virintu elektriniame arbatinuke vandeniu ir mikrobanginėje pakaitintu vandeniu. 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15</a:t>
            </a:fld>
            <a:endParaRPr lang="lt-LT"/>
          </a:p>
        </p:txBody>
      </p:sp>
      <p:pic>
        <p:nvPicPr>
          <p:cNvPr id="6" name="Picture 5" descr="IMG_20170402_154041.jpg"/>
          <p:cNvPicPr>
            <a:picLocks noChangeAspect="1"/>
          </p:cNvPicPr>
          <p:nvPr/>
        </p:nvPicPr>
        <p:blipFill>
          <a:blip r:embed="rId2" cstate="print"/>
          <a:srcRect t="13967" r="5882"/>
          <a:stretch>
            <a:fillRect/>
          </a:stretch>
        </p:blipFill>
        <p:spPr>
          <a:xfrm>
            <a:off x="2514600" y="3733800"/>
            <a:ext cx="5638800" cy="289440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980316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Darbo eiga:</a:t>
            </a:r>
          </a:p>
          <a:p>
            <a:pPr>
              <a:buNone/>
            </a:pPr>
            <a:r>
              <a:rPr lang="lt-LT" dirty="0" smtClean="0"/>
              <a:t>	</a:t>
            </a:r>
            <a:r>
              <a:rPr lang="lt-LT" dirty="0" smtClean="0"/>
              <a:t>Vėliau fotografuojame eksperimentą. 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16</a:t>
            </a:fld>
            <a:endParaRPr lang="lt-LT"/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016205"/>
              </p:ext>
            </p:extLst>
          </p:nvPr>
        </p:nvGraphicFramePr>
        <p:xfrm>
          <a:off x="228600" y="2971800"/>
          <a:ext cx="8534400" cy="327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267200"/>
              </a:tblGrid>
              <a:tr h="458724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dieną</a:t>
                      </a:r>
                      <a:endParaRPr lang="lt-LT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</a:rPr>
                        <a:t>2 dieną</a:t>
                      </a:r>
                      <a:endParaRPr lang="lt-LT" dirty="0"/>
                    </a:p>
                  </a:txBody>
                  <a:tcPr anchor="ctr"/>
                </a:tc>
              </a:tr>
              <a:tr h="2817876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75592" y="2744216"/>
            <a:ext cx="2313709" cy="412089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75516"/>
            <a:ext cx="407106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20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3980316"/>
          </a:xfrm>
        </p:spPr>
        <p:txBody>
          <a:bodyPr>
            <a:normAutofit/>
          </a:bodyPr>
          <a:lstStyle/>
          <a:p>
            <a:r>
              <a:rPr lang="lt-LT" sz="2800" b="1" dirty="0" smtClean="0"/>
              <a:t>Darbo eiga:</a:t>
            </a:r>
          </a:p>
          <a:p>
            <a:pPr>
              <a:buNone/>
            </a:pPr>
            <a:r>
              <a:rPr lang="lt-LT" dirty="0" smtClean="0"/>
              <a:t>	</a:t>
            </a:r>
            <a:r>
              <a:rPr lang="lt-LT" dirty="0" smtClean="0"/>
              <a:t>Trečiąją dieną kviečiai sudygo. 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17</a:t>
            </a:fld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92934" y="2774266"/>
            <a:ext cx="2652933" cy="472440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171" y="2086496"/>
            <a:ext cx="2590608" cy="461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52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2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t-LT" dirty="0" smtClean="0"/>
              <a:t>Bendradarbiavome su Fizinių mokslų instituto moksliniais bendradarbiais, kurie leido mums pasinaudoti elektroniniu mikroskopu EVO50 (Vokietija), kuris didina 900 kartų. </a:t>
            </a:r>
          </a:p>
          <a:p>
            <a:pPr algn="just"/>
            <a:r>
              <a:rPr lang="lt-LT" dirty="0" err="1" smtClean="0"/>
              <a:t>Miksroskopu</a:t>
            </a:r>
            <a:r>
              <a:rPr lang="lt-LT" dirty="0" smtClean="0"/>
              <a:t> mes nufotografavome kviečių vidaus struktūrą prieš juos kaitinant </a:t>
            </a:r>
            <a:r>
              <a:rPr lang="lt-LT" dirty="0" err="1" smtClean="0"/>
              <a:t>mikrobangėje</a:t>
            </a:r>
            <a:r>
              <a:rPr lang="lt-LT" dirty="0" smtClean="0"/>
              <a:t> krosnelėje ir po  to kai juos pakaitinome mikrobangų krosnelėje 3 min.</a:t>
            </a:r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18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Eksperimentas 2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292468"/>
              </p:ext>
            </p:extLst>
          </p:nvPr>
        </p:nvGraphicFramePr>
        <p:xfrm>
          <a:off x="152400" y="2209800"/>
          <a:ext cx="89154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/>
                <a:gridCol w="4419600"/>
              </a:tblGrid>
              <a:tr h="764756">
                <a:tc>
                  <a:txBody>
                    <a:bodyPr/>
                    <a:lstStyle/>
                    <a:p>
                      <a:pPr algn="ctr"/>
                      <a:r>
                        <a:rPr lang="lt-LT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Normalus kviečio grūdas </a:t>
                      </a:r>
                      <a:endParaRPr lang="lt-LT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800" dirty="0" smtClean="0"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</a:rPr>
                        <a:t>Kviečio grūdas </a:t>
                      </a:r>
                      <a:r>
                        <a:rPr lang="en-US" sz="1800" dirty="0" err="1" smtClean="0"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</a:rPr>
                        <a:t>pakaitintas</a:t>
                      </a:r>
                      <a:r>
                        <a:rPr lang="lt-LT" sz="1800" dirty="0" smtClean="0">
                          <a:effectLst>
                            <a:outerShdw blurRad="38100" dist="38100" dir="2700000" algn="tl">
                              <a:srgbClr val="010199"/>
                            </a:outerShdw>
                          </a:effectLst>
                        </a:rPr>
                        <a:t> mikrobangų krosnelėje 3 minutes</a:t>
                      </a:r>
                      <a:endParaRPr lang="lt-LT" dirty="0"/>
                    </a:p>
                  </a:txBody>
                  <a:tcPr anchor="ctr"/>
                </a:tc>
              </a:tr>
              <a:tr h="3273844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19</a:t>
            </a:fld>
            <a:endParaRPr lang="lt-LT"/>
          </a:p>
        </p:txBody>
      </p:sp>
      <p:pic>
        <p:nvPicPr>
          <p:cNvPr id="7" name="Picture 9" descr="grudas mikrobangu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3200400"/>
            <a:ext cx="4315881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grudas normalu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1138" y="3200400"/>
            <a:ext cx="4320862" cy="255651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lt-LT" sz="2800" b="1" dirty="0" smtClean="0"/>
              <a:t>Išvada iš pirmojo eksperimento:</a:t>
            </a:r>
            <a:r>
              <a:rPr lang="en-US" sz="2800" b="1" dirty="0" smtClean="0"/>
              <a:t> </a:t>
            </a:r>
            <a:endParaRPr lang="lt-LT" sz="2800" b="1" dirty="0" smtClean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Trečią dieną kviečio grūdai sudygo. Labiausiai</a:t>
            </a:r>
            <a:br>
              <a:rPr lang="lt-LT" dirty="0" smtClean="0"/>
            </a:br>
            <a:r>
              <a:rPr lang="lt-LT" dirty="0" smtClean="0"/>
              <a:t>   sudygo kviečiai daiginti vandenyje, kuris</a:t>
            </a:r>
            <a:br>
              <a:rPr lang="lt-LT" dirty="0" smtClean="0"/>
            </a:br>
            <a:r>
              <a:rPr lang="lt-LT" dirty="0" smtClean="0"/>
              <a:t>   nebuvo nei kaitintas arbatinuke, nei</a:t>
            </a:r>
            <a:br>
              <a:rPr lang="lt-LT" dirty="0" smtClean="0"/>
            </a:br>
            <a:r>
              <a:rPr lang="lt-LT" dirty="0" smtClean="0"/>
              <a:t>   mikrobanginėje krosnelėje.</a:t>
            </a:r>
            <a:endParaRPr lang="en-US" dirty="0" smtClean="0"/>
          </a:p>
          <a:p>
            <a:r>
              <a:rPr lang="lt-LT" sz="2800" b="1" dirty="0" smtClean="0"/>
              <a:t>Išvada iš antrojo eksperimento:</a:t>
            </a:r>
          </a:p>
          <a:p>
            <a:pPr>
              <a:buNone/>
            </a:pPr>
            <a:r>
              <a:rPr lang="lt-LT" dirty="0" smtClean="0"/>
              <a:t>	</a:t>
            </a:r>
            <a:r>
              <a:rPr lang="en-US" dirty="0" smtClean="0"/>
              <a:t>M</a:t>
            </a:r>
            <a:r>
              <a:rPr lang="lt-LT" dirty="0" smtClean="0"/>
              <a:t>ikrobangų krosnelėje paruoštame maiste pakinta molekulinė ir energetinė struktūra. Taip pakitusio maisto patekimas į organizmą yra nepalankus sveikatai.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20</a:t>
            </a:fld>
            <a:endParaRPr lang="lt-LT"/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/>
              <a:t>Kokie įrengimai priima ir mums suprantamomis paverčia mikrobangas?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Veidrodiniai teleskopai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Kompiuteriai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Radijo teleskopai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Mikroskopai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21</a:t>
            </a:fld>
            <a:endParaRPr lang="lt-LT"/>
          </a:p>
        </p:txBody>
      </p:sp>
      <p:pic>
        <p:nvPicPr>
          <p:cNvPr id="11266" name="Picture 2" descr="Vaizdo rezultatas pagal u&amp;zcaron;klaus&amp;aogon; „radio telescope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3657600"/>
            <a:ext cx="4495800" cy="29997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lt-LT" dirty="0" smtClean="0"/>
              <a:t>Kur panaudojamos mikrobangos?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Radaruose, mikrobangų krosnelėse, troleibusų veikime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Radaruose, spektrografijoje, televizijos signalų perdavime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GPS navigacijoje, bevieliame internete, Bluetooth ryšyje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Radaruose, mikrobangų krosnelėse, magnetinio rezonanso metu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22</a:t>
            </a:fld>
            <a:endParaRPr lang="lt-LT"/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2336872"/>
            <a:ext cx="4724399" cy="4140127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lt-LT" dirty="0" smtClean="0"/>
              <a:t>Kuo ši nuotrauka susijusi su mikrobangomis?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Čia pavaizduotas kūnas skleidžiantis bangas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Čia pavaizduotas kūnas priimantis ir sprantantis bangas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Čia pavaizduotas reiškinys susidarantis po mikrobangų sąveikos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Čia pavaizduotas maiste esančių ląstelių kitimas mikrobangų krosnelėje šildomo maisto metu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23</a:t>
            </a:fld>
            <a:endParaRPr lang="lt-LT"/>
          </a:p>
        </p:txBody>
      </p:sp>
      <p:pic>
        <p:nvPicPr>
          <p:cNvPr id="9218" name="Picture 2" descr="Vaizdo rezultatas pagal u&amp;zcaron;klaus&amp;aogon; „cassiopeia microwav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667000"/>
            <a:ext cx="3438525" cy="34385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lt-LT" dirty="0" smtClean="0"/>
              <a:t>Kaip vadinamas prietaisas be kurio negalėtų vykti maisto šildymo procesas mikrobangų krosnelėje?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Klistronas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Abertronas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Elementas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Magnetronas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24</a:t>
            </a:fld>
            <a:endParaRPr lang="lt-LT"/>
          </a:p>
        </p:txBody>
      </p:sp>
      <p:pic>
        <p:nvPicPr>
          <p:cNvPr id="8194" name="Picture 2" descr="Vaizdo rezultatas pagal u&amp;zcaron;klaus&amp;aogon; „microwave cartoon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3657600"/>
            <a:ext cx="4770571" cy="2600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lt-LT" dirty="0" smtClean="0"/>
              <a:t>Koks yra neigiamas mikrobangų krosnelės poveikis žmogaus orgnizmui?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Maiste atsiranda kancerogenų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Maistas greičiau sugenda ir yra užteršiamas mikrobų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Maiste pagausėja riebalų kiekis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Maistas pagausėja vitaminų ir mineralų kiekis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25</a:t>
            </a:fld>
            <a:endParaRPr lang="lt-LT"/>
          </a:p>
        </p:txBody>
      </p: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lt-LT" dirty="0" smtClean="0"/>
              <a:t>Koks yra mikrobangų diapazonas pagal dažnį?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300 MHz ir 300 GHz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500 Hz ir 500 MHz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1 Hz ir 100 MHz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100MHz ir 100 GHz</a:t>
            </a:r>
          </a:p>
          <a:p>
            <a:pPr marL="457200" indent="-457200"/>
            <a:endParaRPr lang="lt-L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26</a:t>
            </a:fld>
            <a:endParaRPr lang="lt-LT"/>
          </a:p>
        </p:txBody>
      </p:sp>
      <p:pic>
        <p:nvPicPr>
          <p:cNvPr id="6146" name="Picture 2" descr="Vaizdo rezultatas pagal u&amp;zcaron;klaus&amp;aogon; „electromagnetic spectrum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7301" y="3733800"/>
            <a:ext cx="4276163" cy="2847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2336872"/>
            <a:ext cx="4343400" cy="4140127"/>
          </a:xfrm>
        </p:spPr>
        <p:txBody>
          <a:bodyPr/>
          <a:lstStyle/>
          <a:p>
            <a:pPr marL="457200" indent="-457200">
              <a:buFont typeface="+mj-lt"/>
              <a:buAutoNum type="arabicPeriod" startAt="7"/>
            </a:pPr>
            <a:r>
              <a:rPr lang="lt-LT" dirty="0" smtClean="0"/>
              <a:t>Kas praleidžia mikrobangas?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Metalo lydiniai, stiklas, popierius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Mediena, plastikas, popierius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Stiklas, popierius, plastikas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Stiklas, guma, kaučiukas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27</a:t>
            </a:fld>
            <a:endParaRPr lang="lt-LT"/>
          </a:p>
        </p:txBody>
      </p:sp>
      <p:pic>
        <p:nvPicPr>
          <p:cNvPr id="5122" name="Picture 2" descr="Vaizdo rezultatas pagal u&amp;zcaron;klaus&amp;aogon; „glass paper plastic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352800"/>
            <a:ext cx="4191000" cy="249364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8"/>
            </a:pPr>
            <a:r>
              <a:rPr lang="lt-LT" dirty="0" smtClean="0"/>
              <a:t>Kas sugalvojo mikrobangų </a:t>
            </a:r>
            <a:r>
              <a:rPr lang="en-US" dirty="0" err="1" smtClean="0"/>
              <a:t>diapazono</a:t>
            </a:r>
            <a:r>
              <a:rPr lang="lt-LT" dirty="0" smtClean="0"/>
              <a:t> skirstymą į smulkesnius ruožus?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Didžiosios Britanijos radijo draugija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Kinijos radijo bendrovės draugija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JAV radijo draugija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Europos Sąjungos radijo draugija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28</a:t>
            </a:fld>
            <a:endParaRPr lang="lt-LT"/>
          </a:p>
        </p:txBody>
      </p:sp>
      <p:pic>
        <p:nvPicPr>
          <p:cNvPr id="4098" name="Picture 2" descr="Vaizdo rezultatas pagal u&amp;zcaron;klaus&amp;aogon; „microwave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029200"/>
            <a:ext cx="4648200" cy="15579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9"/>
            </a:pPr>
            <a:r>
              <a:rPr lang="lt-LT" dirty="0" smtClean="0"/>
              <a:t>Kas yra mikrobangų terapija?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Tai gydymas ypač žemo dažnio elekromagnetinėmis bangomis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Tai gydymas ypač aukšto dažnio elektromagnetinėmis bangomis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Tai elektromagnetinių bangų panaudojimas operacijų metu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Tai gydymas pasitelkiant mikrobangomis paveiktus prietaisus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29</a:t>
            </a:fld>
            <a:endParaRPr lang="lt-LT"/>
          </a:p>
        </p:txBody>
      </p: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10"/>
            </a:pPr>
            <a:r>
              <a:rPr lang="lt-LT" dirty="0" smtClean="0"/>
              <a:t>Tarp kokių bangų elektromagnetinių bangų skalėje yra įsiterpusios mikrobangos?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gama ir infraraudonųjų spindulių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regimosios šviesos ir ultravioletinių spindulių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rentgeno ir gama spindulių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/>
              <a:t>Tarp radijo bangų ir infraraudonųjų spindulių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30</a:t>
            </a:fld>
            <a:endParaRPr lang="lt-LT"/>
          </a:p>
        </p:txBody>
      </p: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Testo 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3"/>
            <a:ext cx="6887389" cy="2235127"/>
          </a:xfrm>
        </p:spPr>
        <p:txBody>
          <a:bodyPr numCol="2"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D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3600" dirty="0" smtClean="0"/>
              <a:t>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31</a:t>
            </a:fld>
            <a:endParaRPr lang="lt-LT"/>
          </a:p>
        </p:txBody>
      </p:sp>
      <p:pic>
        <p:nvPicPr>
          <p:cNvPr id="1026" name="Picture 2" descr="Vaizdo rezultatas pagal u&amp;zcaron;klaus&amp;aogon; „answers“"/>
          <p:cNvPicPr>
            <a:picLocks noChangeAspect="1" noChangeArrowheads="1"/>
          </p:cNvPicPr>
          <p:nvPr/>
        </p:nvPicPr>
        <p:blipFill>
          <a:blip r:embed="rId2" cstate="print"/>
          <a:srcRect l="19456" r="18741"/>
          <a:stretch>
            <a:fillRect/>
          </a:stretch>
        </p:blipFill>
        <p:spPr bwMode="auto">
          <a:xfrm>
            <a:off x="5562600" y="3567112"/>
            <a:ext cx="3124200" cy="284215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dirty="0" smtClean="0">
                <a:solidFill>
                  <a:schemeClr val="bg1"/>
                </a:solidFill>
              </a:rPr>
              <a:t>Kai kurie žmonės regi šviesą, kurios virpesių dažnis 3,75 * 10</a:t>
            </a:r>
            <a:r>
              <a:rPr lang="lt-LT" sz="2800" baseline="30000" dirty="0" smtClean="0">
                <a:solidFill>
                  <a:schemeClr val="bg1"/>
                </a:solidFill>
              </a:rPr>
              <a:t>14</a:t>
            </a:r>
            <a:r>
              <a:rPr lang="lt-LT" sz="2800" dirty="0" smtClean="0">
                <a:solidFill>
                  <a:schemeClr val="bg1"/>
                </a:solidFill>
              </a:rPr>
              <a:t> Hz. Koks yra tokių bangų ilgis?</a:t>
            </a:r>
          </a:p>
          <a:p>
            <a:pPr marL="457200" indent="-457200">
              <a:buNone/>
            </a:pPr>
            <a:r>
              <a:rPr lang="lt-LT" dirty="0" smtClean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32</a:t>
            </a:fld>
            <a:endParaRPr lang="lt-LT"/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3429000" y="3657600"/>
          <a:ext cx="5075238" cy="290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3" name="Equation" r:id="rId3" imgW="2209680" imgH="1269720" progId="Equation.3">
                  <p:embed/>
                </p:oleObj>
              </mc:Choice>
              <mc:Fallback>
                <p:oleObj name="Equation" r:id="rId3" imgW="2209680" imgH="1269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657600"/>
                        <a:ext cx="5075238" cy="290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685800" y="3657600"/>
          <a:ext cx="2362200" cy="2583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4" name="Equation" r:id="rId5" imgW="1028520" imgH="1130040" progId="Equation.3">
                  <p:embed/>
                </p:oleObj>
              </mc:Choice>
              <mc:Fallback>
                <p:oleObj name="Equation" r:id="rId5" imgW="1028520" imgH="1130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657600"/>
                        <a:ext cx="2362200" cy="25833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82000" cy="359931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lt-LT" sz="2000" dirty="0" smtClean="0">
                <a:solidFill>
                  <a:schemeClr val="bg1"/>
                </a:solidFill>
              </a:rPr>
              <a:t>Iš dviejų koherentinių šviesos šaltinių sklinda 6 * 10</a:t>
            </a:r>
            <a:r>
              <a:rPr lang="lt-LT" sz="2000" baseline="30000" dirty="0" smtClean="0">
                <a:solidFill>
                  <a:schemeClr val="bg1"/>
                </a:solidFill>
              </a:rPr>
              <a:t>-7 </a:t>
            </a:r>
            <a:r>
              <a:rPr lang="lt-LT" sz="2000" dirty="0" smtClean="0">
                <a:solidFill>
                  <a:schemeClr val="bg1"/>
                </a:solidFill>
              </a:rPr>
              <a:t>m ilgio šviesos bangos, kurių eigos skirtumas tam tikrame taške lygus 1,5 * 10</a:t>
            </a:r>
            <a:r>
              <a:rPr lang="lt-LT" sz="2000" baseline="30000" dirty="0" smtClean="0">
                <a:solidFill>
                  <a:schemeClr val="bg1"/>
                </a:solidFill>
              </a:rPr>
              <a:t>-6</a:t>
            </a:r>
            <a:r>
              <a:rPr lang="lt-LT" sz="2000" dirty="0" smtClean="0">
                <a:solidFill>
                  <a:schemeClr val="bg1"/>
                </a:solidFill>
              </a:rPr>
              <a:t> m. Ar tame taške susidarys apšvietos minimumas ar maksimumas?</a:t>
            </a:r>
            <a:endParaRPr lang="lt-LT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33</a:t>
            </a:fld>
            <a:endParaRPr lang="lt-LT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381000" y="3124200"/>
          <a:ext cx="2074862" cy="2896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8" name="Equation" r:id="rId3" imgW="977760" imgH="1371600" progId="Equation.3">
                  <p:embed/>
                </p:oleObj>
              </mc:Choice>
              <mc:Fallback>
                <p:oleObj name="Equation" r:id="rId3" imgW="977760" imgH="1371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124200"/>
                        <a:ext cx="2074862" cy="28965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743200" y="3200400"/>
          <a:ext cx="28194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9" name="Equation" r:id="rId5" imgW="1130040" imgH="1676160" progId="Equation.3">
                  <p:embed/>
                </p:oleObj>
              </mc:Choice>
              <mc:Fallback>
                <p:oleObj name="Equation" r:id="rId5" imgW="1130040" imgH="16761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200400"/>
                        <a:ext cx="2819400" cy="342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5562600" y="3352800"/>
          <a:ext cx="3325812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0" name="Equation" r:id="rId7" imgW="1333440" imgH="838080" progId="Equation.3">
                  <p:embed/>
                </p:oleObj>
              </mc:Choice>
              <mc:Fallback>
                <p:oleObj name="Equation" r:id="rId7" imgW="1333440" imgH="838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352800"/>
                        <a:ext cx="3325812" cy="171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96000" y="58674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i="1" dirty="0" smtClean="0">
                <a:solidFill>
                  <a:schemeClr val="bg1"/>
                </a:solidFill>
                <a:latin typeface="Arial Rounded MT Bold" pitchFamily="34" charset="0"/>
              </a:rPr>
              <a:t>Ats.: minimumas</a:t>
            </a:r>
            <a:endParaRPr lang="lt-LT" i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„FIZIKA” Vadovėlis XI-XII klasei suaugusiųjų ir savarankiškam mokymuisi. Pirmoji knyga, Vanda Palubinskienė;</a:t>
            </a:r>
          </a:p>
          <a:p>
            <a:r>
              <a:rPr lang="lt-LT" dirty="0" smtClean="0">
                <a:hlinkClick r:id="rId2"/>
              </a:rPr>
              <a:t>http://www.radartutorial.eu/08.transmitters/Traveling%20Wave%20Tube.en.html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https://lt.wikipedia.org/wiki/Mikrobangos</a:t>
            </a:r>
            <a:endParaRPr lang="lt-LT" dirty="0" smtClean="0"/>
          </a:p>
          <a:p>
            <a:endParaRPr lang="lt-LT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1E5D6-EB39-4BCE-975B-1AB2310FF14D}" type="slidenum">
              <a:rPr lang="lt-LT" smtClean="0"/>
              <a:pPr/>
              <a:t>34</a:t>
            </a:fld>
            <a:endParaRPr lang="lt-LT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1300</TotalTime>
  <Words>950</Words>
  <Application>Microsoft Office PowerPoint</Application>
  <PresentationFormat>Demonstracija ekrane (4:3)</PresentationFormat>
  <Paragraphs>228</Paragraphs>
  <Slides>34</Slides>
  <Notes>0</Notes>
  <HiddenSlides>0</HiddenSlides>
  <MMClips>0</MMClips>
  <ScaleCrop>false</ScaleCrop>
  <HeadingPairs>
    <vt:vector size="8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34</vt:i4>
      </vt:variant>
    </vt:vector>
  </HeadingPairs>
  <TitlesOfParts>
    <vt:vector size="40" baseType="lpstr">
      <vt:lpstr>Arial</vt:lpstr>
      <vt:lpstr>Arial Rounded MT Bold</vt:lpstr>
      <vt:lpstr>Calibri</vt:lpstr>
      <vt:lpstr>Trebuchet MS</vt:lpstr>
      <vt:lpstr>Berlin</vt:lpstr>
      <vt:lpstr>Equation</vt:lpstr>
      <vt:lpstr>Mikrobangų poveikis</vt:lpstr>
      <vt:lpstr>Turinys</vt:lpstr>
      <vt:lpstr>Kas yra mikrobangos?</vt:lpstr>
      <vt:lpstr>Mikrobangų  dažnių diapazonas</vt:lpstr>
      <vt:lpstr>Iš kur atsiranda mikrobangos?</vt:lpstr>
      <vt:lpstr>Iš kur atsiranda mikrobangos?</vt:lpstr>
      <vt:lpstr>Bangų samprata</vt:lpstr>
      <vt:lpstr>Panaudojimas</vt:lpstr>
      <vt:lpstr>Panaudojimas</vt:lpstr>
      <vt:lpstr>Mikrobangų krosnelės veikimas</vt:lpstr>
      <vt:lpstr>Mikrobangų  poveikis</vt:lpstr>
      <vt:lpstr>Mikrobangų poveikis</vt:lpstr>
      <vt:lpstr>Įdomūs faktai</vt:lpstr>
      <vt:lpstr>Eksperimentas 1</vt:lpstr>
      <vt:lpstr>Eksperimentas 1</vt:lpstr>
      <vt:lpstr>Eksperimentas 1</vt:lpstr>
      <vt:lpstr>Eksperimentas 1</vt:lpstr>
      <vt:lpstr>Eksperimentas 2</vt:lpstr>
      <vt:lpstr>Eksperimentas 2</vt:lpstr>
      <vt:lpstr>Išvados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Testo atsakymai</vt:lpstr>
      <vt:lpstr>Uždaviniai</vt:lpstr>
      <vt:lpstr>Uždaviniai</vt:lpstr>
      <vt:lpstr>Literatūra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Receptų knyga</dc:title>
  <dc:creator>Paprastas</dc:creator>
  <cp:lastModifiedBy>Paprastas</cp:lastModifiedBy>
  <cp:revision>81</cp:revision>
  <dcterms:created xsi:type="dcterms:W3CDTF">2016-09-06T09:14:04Z</dcterms:created>
  <dcterms:modified xsi:type="dcterms:W3CDTF">2017-04-05T03:30:43Z</dcterms:modified>
</cp:coreProperties>
</file>