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84" r:id="rId9"/>
    <p:sldId id="264" r:id="rId10"/>
    <p:sldId id="265" r:id="rId11"/>
    <p:sldId id="266" r:id="rId12"/>
    <p:sldId id="267" r:id="rId13"/>
    <p:sldId id="268" r:id="rId14"/>
    <p:sldId id="271" r:id="rId15"/>
    <p:sldId id="277" r:id="rId16"/>
    <p:sldId id="283" r:id="rId17"/>
    <p:sldId id="269" r:id="rId18"/>
    <p:sldId id="281" r:id="rId19"/>
    <p:sldId id="282" r:id="rId20"/>
  </p:sldIdLst>
  <p:sldSz cx="12192000" cy="6858000"/>
  <p:notesSz cx="7559675" cy="10691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59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>
            <a:lvl1pPr fontAlgn="auto" hangingPunct="0">
              <a:spcBef>
                <a:spcPts val="0"/>
              </a:spcBef>
              <a:spcAft>
                <a:spcPts val="0"/>
              </a:spcAft>
              <a:defRPr sz="1400">
                <a:latin typeface="Liberation Sans" pitchFamily="18"/>
                <a:ea typeface="Microsoft YaHei" pitchFamily="2"/>
                <a:cs typeface="Mangal" pitchFamily="2"/>
              </a:defRPr>
            </a:lvl1pPr>
          </a:lstStyle>
          <a:p>
            <a:pPr>
              <a:defRPr sz="1400"/>
            </a:pPr>
            <a:endParaRPr lang="lt-LT" dirty="0"/>
          </a:p>
        </p:txBody>
      </p:sp>
      <p:sp>
        <p:nvSpPr>
          <p:cNvPr id="3" name="Datos vietos rezervavimo ženklas 2"/>
          <p:cNvSpPr txBox="1">
            <a:spLocks noGrp="1"/>
          </p:cNvSpPr>
          <p:nvPr>
            <p:ph type="dt" sz="quarter" idx="1"/>
          </p:nvPr>
        </p:nvSpPr>
        <p:spPr>
          <a:xfrm>
            <a:off x="4278313" y="0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>
            <a:lvl1pPr algn="r" fontAlgn="auto" hangingPunct="0">
              <a:spcBef>
                <a:spcPts val="0"/>
              </a:spcBef>
              <a:spcAft>
                <a:spcPts val="0"/>
              </a:spcAft>
              <a:defRPr sz="1400">
                <a:latin typeface="Liberation Sans" pitchFamily="18"/>
                <a:ea typeface="Microsoft YaHei" pitchFamily="2"/>
                <a:cs typeface="Mangal" pitchFamily="2"/>
              </a:defRPr>
            </a:lvl1pPr>
          </a:lstStyle>
          <a:p>
            <a:pPr>
              <a:defRPr sz="1400"/>
            </a:pPr>
            <a:endParaRPr lang="lt-LT" dirty="0"/>
          </a:p>
        </p:txBody>
      </p:sp>
      <p:sp>
        <p:nvSpPr>
          <p:cNvPr id="4" name="Poraštės vietos rezervavimo ženklas 3"/>
          <p:cNvSpPr txBox="1">
            <a:spLocks noGrp="1"/>
          </p:cNvSpPr>
          <p:nvPr>
            <p:ph type="ftr" sz="quarter" idx="2"/>
          </p:nvPr>
        </p:nvSpPr>
        <p:spPr>
          <a:xfrm>
            <a:off x="0" y="10156825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 anchorCtr="0" compatLnSpc="0"/>
          <a:lstStyle>
            <a:lvl1pPr fontAlgn="auto" hangingPunct="0">
              <a:spcBef>
                <a:spcPts val="0"/>
              </a:spcBef>
              <a:spcAft>
                <a:spcPts val="0"/>
              </a:spcAft>
              <a:defRPr sz="1400">
                <a:latin typeface="Liberation Sans" pitchFamily="18"/>
                <a:ea typeface="Microsoft YaHei" pitchFamily="2"/>
                <a:cs typeface="Mangal" pitchFamily="2"/>
              </a:defRPr>
            </a:lvl1pPr>
          </a:lstStyle>
          <a:p>
            <a:pPr>
              <a:defRPr sz="1400"/>
            </a:pPr>
            <a:endParaRPr lang="lt-LT" dirty="0"/>
          </a:p>
        </p:txBody>
      </p:sp>
      <p:sp>
        <p:nvSpPr>
          <p:cNvPr id="5" name="Skaidrės numerio vietos rezervavimo ženklas 4"/>
          <p:cNvSpPr txBox="1">
            <a:spLocks noGrp="1"/>
          </p:cNvSpPr>
          <p:nvPr>
            <p:ph type="sldNum" sz="quarter" idx="3"/>
          </p:nvPr>
        </p:nvSpPr>
        <p:spPr>
          <a:xfrm>
            <a:off x="4278313" y="10156825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 anchorCtr="0" compatLnSpc="0"/>
          <a:lstStyle>
            <a:lvl1pPr algn="r" fontAlgn="auto" hangingPunct="0">
              <a:spcBef>
                <a:spcPts val="0"/>
              </a:spcBef>
              <a:spcAft>
                <a:spcPts val="0"/>
              </a:spcAft>
              <a:defRPr sz="1400">
                <a:latin typeface="Liberation Sans" pitchFamily="18"/>
                <a:ea typeface="Microsoft YaHei" pitchFamily="2"/>
                <a:cs typeface="Mangal" pitchFamily="2"/>
              </a:defRPr>
            </a:lvl1pPr>
          </a:lstStyle>
          <a:p>
            <a:pPr>
              <a:defRPr sz="1400"/>
            </a:pPr>
            <a:fld id="{2825932C-E165-4D64-81CA-253FA9B4A525}" type="slidenum">
              <a:rPr lang="lt-LT"/>
              <a:pPr>
                <a:defRPr sz="1400"/>
              </a:pPr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2777633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kaidrės vaizdo vietos rezervavimo ženklas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" name="Pastabų vietos rezervavimo ženklas 2"/>
          <p:cNvSpPr txBox="1"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endParaRPr lang="lt-LT" noProof="0" smtClean="0"/>
          </a:p>
        </p:txBody>
      </p:sp>
      <p:sp>
        <p:nvSpPr>
          <p:cNvPr id="4" name="Antraštės vietos rezervavimo ženklas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lt-LT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5" name="Datos vietos rezervavimo ženklas 4"/>
          <p:cNvSpPr txBox="1">
            <a:spLocks noGrp="1"/>
          </p:cNvSpPr>
          <p:nvPr>
            <p:ph type="dt" idx="1"/>
          </p:nvPr>
        </p:nvSpPr>
        <p:spPr>
          <a:xfrm>
            <a:off x="4278313" y="0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lt-LT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6" name="Poraštės vietos rezervavimo ženklas 5"/>
          <p:cNvSpPr txBox="1">
            <a:spLocks noGrp="1"/>
          </p:cNvSpPr>
          <p:nvPr>
            <p:ph type="ftr" sz="quarter" idx="4"/>
          </p:nvPr>
        </p:nvSpPr>
        <p:spPr>
          <a:xfrm>
            <a:off x="0" y="10156825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lt-LT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7" name="Skaidrės numerio vietos rezervavimo ženklas 6"/>
          <p:cNvSpPr txBox="1">
            <a:spLocks noGrp="1"/>
          </p:cNvSpPr>
          <p:nvPr>
            <p:ph type="sldNum" sz="quarter" idx="5"/>
          </p:nvPr>
        </p:nvSpPr>
        <p:spPr>
          <a:xfrm>
            <a:off x="4278313" y="10156825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lt-LT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fld id="{2F8A1B8A-4099-407E-9F12-B13E6AD40422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446865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00" indent="-215900" algn="l" rtl="0" eaLnBrk="0" fontAlgn="base" hangingPunct="0">
      <a:spcBef>
        <a:spcPct val="30000"/>
      </a:spcBef>
      <a:spcAft>
        <a:spcPct val="0"/>
      </a:spcAft>
      <a:defRPr lang="lt-LT" sz="2000" kern="1200">
        <a:solidFill>
          <a:schemeClr val="tx1"/>
        </a:solidFill>
        <a:highlight>
          <a:scrgbClr r="0" g="0" b="0">
            <a:alpha val="0"/>
          </a:scrgbClr>
        </a:highlight>
        <a:latin typeface="Liberation Sans" pitchFamily="18"/>
        <a:ea typeface="Microsoft YaHei" pitchFamily="2"/>
        <a:cs typeface="Mangal" pitchFamily="2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5B9BD5"/>
          </a:solidFill>
          <a:ln w="12600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3" name="Pastabų vietos rezervavimo ženkl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16000" indent="-2160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dirty="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5B9BD5"/>
          </a:solidFill>
          <a:ln w="12600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3" name="Pastabų vietos rezervavimo ženkl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16000" indent="-2160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dirty="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5B9BD5"/>
          </a:solidFill>
          <a:ln w="12600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3" name="Pastabų vietos rezervavimo ženkl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16000" indent="-2160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5B9BD5"/>
          </a:solidFill>
          <a:ln w="12600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3" name="Pastabų vietos rezervavimo ženkl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16000" indent="-2160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5B9BD5"/>
          </a:solidFill>
          <a:ln w="12600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3" name="Pastabų vietos rezervavimo ženkl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16000" indent="-2160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5B9BD5"/>
          </a:solidFill>
          <a:ln w="12600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3" name="Pastabų vietos rezervavimo ženkl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16000" indent="-2160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5B9BD5"/>
          </a:solidFill>
          <a:ln w="12600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3" name="Pastabų vietos rezervavimo ženkl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16000" indent="-2160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5B9BD5"/>
          </a:solidFill>
          <a:ln w="12600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3" name="Pastabų vietos rezervavimo ženkl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16000" indent="-2160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5B9BD5"/>
          </a:solidFill>
          <a:ln w="12600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3" name="Pastabų vietos rezervavimo ženkl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16000" indent="-2160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5B9BD5"/>
          </a:solidFill>
          <a:ln w="12600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3" name="Pastabų vietos rezervavimo ženkl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16000" indent="-2160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5B9BD5"/>
          </a:solidFill>
          <a:ln w="12600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3" name="Pastabų vietos rezervavimo ženkl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16000" indent="-2160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5B9BD5"/>
          </a:solidFill>
          <a:ln w="12600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3" name="Pastabų vietos rezervavimo ženkl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16000" indent="-2160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5B9BD5"/>
          </a:solidFill>
          <a:ln w="12600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3" name="Pastabų vietos rezervavimo ženkl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16000" indent="-2160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5B9BD5"/>
          </a:solidFill>
          <a:ln w="12600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3" name="Pastabų vietos rezervavimo ženkl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16000" indent="-2160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dirty="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5B9BD5"/>
          </a:solidFill>
          <a:ln w="12600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3" name="Pastabų vietos rezervavimo ženkl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16000" indent="-2160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5B9BD5"/>
          </a:solidFill>
          <a:ln w="12600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3" name="Pastabų vietos rezervavimo ženkl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16000" indent="-2160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dirty="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5B9BD5"/>
          </a:solidFill>
          <a:ln w="12600">
            <a:solidFill>
              <a:srgbClr val="41719C"/>
            </a:solidFill>
            <a:miter lim="800000"/>
            <a:headEnd/>
            <a:tailEnd/>
          </a:ln>
        </p:spPr>
      </p:sp>
      <p:sp>
        <p:nvSpPr>
          <p:cNvPr id="3" name="Pastabų vietos rezervavimo ženkl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16000" indent="-2160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dirty="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elestia-R1---OverlayTitle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 noGrp="1"/>
          </p:cNvSpPr>
          <p:nvPr>
            <p:ph type="ctrTitle"/>
          </p:nvPr>
        </p:nvSpPr>
        <p:spPr>
          <a:xfrm>
            <a:off x="3962520" y="1964160"/>
            <a:ext cx="7197840" cy="2421360"/>
          </a:xfrm>
        </p:spPr>
        <p:txBody>
          <a:bodyPr anchor="b"/>
          <a:lstStyle>
            <a:lvl1pPr algn="r">
              <a:defRPr sz="4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Subtitle 2"/>
          <p:cNvSpPr txBox="1">
            <a:spLocks noGrp="1"/>
          </p:cNvSpPr>
          <p:nvPr>
            <p:ph type="subTitle" idx="1"/>
          </p:nvPr>
        </p:nvSpPr>
        <p:spPr>
          <a:xfrm>
            <a:off x="3962520" y="4385880"/>
            <a:ext cx="7197840" cy="1405440"/>
          </a:xfrm>
        </p:spPr>
        <p:txBody>
          <a:bodyPr anchor="t"/>
          <a:lstStyle>
            <a:lvl1pPr marL="0" indent="0" algn="r">
              <a:buNone/>
              <a:defRPr cap="all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Calibri" pitchFamily="18"/>
                <a:ea typeface="Microsoft YaHei" pitchFamily="2"/>
                <a:cs typeface="Mangal" pitchFamily="2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8" name="Teksto vietos rezervavimo ženklas 7"/>
          <p:cNvSpPr txBox="1">
            <a:spLocks noGrp="1"/>
          </p:cNvSpPr>
          <p:nvPr>
            <p:ph type="body" idx="4294967295"/>
          </p:nvPr>
        </p:nvSpPr>
        <p:spPr>
          <a:xfrm>
            <a:off x="609480" y="1604520"/>
            <a:ext cx="10972440" cy="3977279"/>
          </a:xfrm>
        </p:spPr>
        <p:txBody>
          <a:bodyPr lIns="0" tIns="0" rIns="0" bIns="0"/>
          <a:lstStyle>
            <a:lvl1pPr hangingPunct="0">
              <a:spcBef>
                <a:spcPts val="1417"/>
              </a:spcBef>
              <a:spcAft>
                <a:spcPts val="0"/>
              </a:spcAft>
              <a:defRPr lang="lt-LT" sz="3200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</a:lstStyle>
          <a:p>
            <a:endParaRPr lang="lt-LT"/>
          </a:p>
        </p:txBody>
      </p:sp>
      <p:sp>
        <p:nvSpPr>
          <p:cNvPr id="6" name="Date Placeholder 3"/>
          <p:cNvSpPr txBox="1">
            <a:spLocks noGrp="1"/>
          </p:cNvSpPr>
          <p:nvPr>
            <p:ph type="dt" sz="half" idx="10"/>
          </p:nvPr>
        </p:nvSpPr>
        <p:spPr>
          <a:xfrm>
            <a:off x="8932863" y="5870575"/>
            <a:ext cx="1600200" cy="3778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FBD98-096B-4D69-BCEE-0D161DFF1E0A}" type="datetime1">
              <a:rPr/>
              <a:pPr>
                <a:defRPr/>
              </a:pPr>
              <a:t>2017.03.22</a:t>
            </a:fld>
            <a:endParaRPr dirty="0"/>
          </a:p>
        </p:txBody>
      </p:sp>
      <p:sp>
        <p:nvSpPr>
          <p:cNvPr id="7" name="Footer Placeholder 4"/>
          <p:cNvSpPr txBox="1">
            <a:spLocks noGrp="1"/>
          </p:cNvSpPr>
          <p:nvPr>
            <p:ph type="ftr" sz="quarter" idx="11"/>
          </p:nvPr>
        </p:nvSpPr>
        <p:spPr>
          <a:xfrm>
            <a:off x="3962400" y="5870575"/>
            <a:ext cx="4894263" cy="3778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10609263" y="5870575"/>
            <a:ext cx="550862" cy="3778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2347B-486F-43C7-B1EB-272C63CBCEAF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722610819"/>
      </p:ext>
    </p:extLst>
  </p:cSld>
  <p:clrMapOvr>
    <a:masterClrMapping/>
  </p:clrMapOvr>
  <p:transition spd="slow"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2"/>
          <p:cNvSpPr txBox="1">
            <a:spLocks noGrp="1"/>
          </p:cNvSpPr>
          <p:nvPr>
            <p:ph type="title" idx="4294967295"/>
          </p:nvPr>
        </p:nvSpPr>
        <p:spPr>
          <a:xfrm>
            <a:off x="685799" y="2142000"/>
            <a:ext cx="10131480" cy="3648959"/>
          </a:xfrm>
        </p:spPr>
        <p:txBody>
          <a:bodyPr/>
          <a:lstStyle>
            <a:lvl1pPr marL="285840" indent="-285840"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 sz="1800" cap="none">
                <a:latin typeface="Calibri" pitchFamily="18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8" name="Turinio vietos rezervavimo ženklas 7"/>
          <p:cNvSpPr txBox="1">
            <a:spLocks noGrp="1"/>
          </p:cNvSpPr>
          <p:nvPr>
            <p:ph idx="1"/>
          </p:nvPr>
        </p:nvSpPr>
        <p:spPr>
          <a:xfrm>
            <a:off x="609480" y="1604520"/>
            <a:ext cx="10972440" cy="3977279"/>
          </a:xfrm>
        </p:spPr>
        <p:txBody>
          <a:bodyPr lIns="0" tIns="0" rIns="0" bIns="0"/>
          <a:lstStyle>
            <a:lvl1pPr hangingPunct="0">
              <a:spcBef>
                <a:spcPts val="1417"/>
              </a:spcBef>
              <a:spcAft>
                <a:spcPts val="0"/>
              </a:spcAft>
              <a:defRPr lang="lt-LT" sz="3200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</a:lstStyle>
          <a:p>
            <a:endParaRPr lang="lt-LT"/>
          </a:p>
        </p:txBody>
      </p:sp>
      <p:sp>
        <p:nvSpPr>
          <p:cNvPr id="6" name="Date Placeholder 3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7C5D2-EF57-41E8-ACDE-489962A8B286}" type="datetime1">
              <a:rPr/>
              <a:pPr>
                <a:defRPr/>
              </a:pPr>
              <a:t>2017.03.22</a:t>
            </a:fld>
            <a:endParaRPr dirty="0"/>
          </a:p>
        </p:txBody>
      </p:sp>
      <p:sp>
        <p:nvSpPr>
          <p:cNvPr id="7" name="Footer Placeholder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67061-8DBC-4CB1-927E-517B9A9A915D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719283807"/>
      </p:ext>
    </p:extLst>
  </p:cSld>
  <p:clrMapOvr>
    <a:masterClrMapping/>
  </p:clrMapOvr>
  <p:transition spd="slow"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6" descr="Celestia-R1---OverlayContentHD.png"/>
          <p:cNvSpPr>
            <a:spLocks noChangeAspect="1"/>
          </p:cNvSpPr>
          <p:nvPr/>
        </p:nvSpPr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lt-LT" altLang="lt-LT" dirty="0"/>
          </a:p>
        </p:txBody>
      </p:sp>
      <p:sp>
        <p:nvSpPr>
          <p:cNvPr id="3" name="Title 1"/>
          <p:cNvSpPr txBox="1">
            <a:spLocks noGrp="1"/>
          </p:cNvSpPr>
          <p:nvPr>
            <p:ph type="title"/>
          </p:nvPr>
        </p:nvSpPr>
        <p:spPr>
          <a:xfrm>
            <a:off x="685799" y="3308759"/>
            <a:ext cx="10131480" cy="1468800"/>
          </a:xfrm>
        </p:spPr>
        <p:txBody>
          <a:bodyPr anchor="b"/>
          <a:lstStyle>
            <a:lvl1pPr>
              <a:defRPr sz="4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1"/>
          </p:nvPr>
        </p:nvSpPr>
        <p:spPr>
          <a:xfrm>
            <a:off x="685799" y="4777560"/>
            <a:ext cx="10131480" cy="860399"/>
          </a:xfrm>
        </p:spPr>
        <p:txBody>
          <a:bodyPr anchor="t"/>
          <a:lstStyle>
            <a:lvl1pPr marL="0" indent="0">
              <a:defRPr sz="200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B6D4D-45F9-4216-84B8-55E4FBC36B50}" type="datetime1">
              <a:rPr/>
              <a:pPr>
                <a:defRPr/>
              </a:pPr>
              <a:t>2017.03.22</a:t>
            </a:fld>
            <a:endParaRPr dirty="0"/>
          </a:p>
        </p:txBody>
      </p:sp>
      <p:sp>
        <p:nvSpPr>
          <p:cNvPr id="7" name="Footer Placeholder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8" name="Slide Number Placeholder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895C7-4937-4121-9A40-15FFA1F16889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059120685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7" descr="Celestia-R1---OverlayContentHD.png"/>
          <p:cNvSpPr>
            <a:spLocks noChangeAspect="1"/>
          </p:cNvSpPr>
          <p:nvPr/>
        </p:nvSpPr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lt-LT" altLang="lt-LT" dirty="0"/>
          </a:p>
        </p:txBody>
      </p:sp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2"/>
          <p:cNvSpPr txBox="1">
            <a:spLocks noGrp="1"/>
          </p:cNvSpPr>
          <p:nvPr>
            <p:ph type="title" idx="4294967295"/>
          </p:nvPr>
        </p:nvSpPr>
        <p:spPr>
          <a:xfrm>
            <a:off x="685799" y="2142000"/>
            <a:ext cx="4995360" cy="3648959"/>
          </a:xfrm>
        </p:spPr>
        <p:txBody>
          <a:bodyPr/>
          <a:lstStyle>
            <a:lvl1pPr marL="285840" indent="-285840"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 sz="1800" cap="none">
                <a:latin typeface="Calibri" pitchFamily="18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5" name="Content Placeholder 3"/>
          <p:cNvSpPr txBox="1">
            <a:spLocks noGrp="1"/>
          </p:cNvSpPr>
          <p:nvPr>
            <p:ph type="title" idx="4294967295"/>
          </p:nvPr>
        </p:nvSpPr>
        <p:spPr>
          <a:xfrm>
            <a:off x="5821920" y="2142000"/>
            <a:ext cx="4995360" cy="3648959"/>
          </a:xfrm>
        </p:spPr>
        <p:txBody>
          <a:bodyPr/>
          <a:lstStyle>
            <a:lvl1pPr marL="285840" indent="-285840"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 sz="1800" cap="none">
                <a:latin typeface="Calibri" pitchFamily="18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7" name="Date Placeholder 4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92760-AC29-45F3-AB1B-7AAA3545598F}" type="datetime1">
              <a:rPr/>
              <a:pPr>
                <a:defRPr/>
              </a:pPr>
              <a:t>2017.03.22</a:t>
            </a:fld>
            <a:endParaRPr dirty="0"/>
          </a:p>
        </p:txBody>
      </p:sp>
      <p:sp>
        <p:nvSpPr>
          <p:cNvPr id="8" name="Footer Placeholder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9" name="Slide Number Placeholder 6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6D1A6-F535-4948-A884-435D053EC7E2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98256719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973800" y="2218319"/>
            <a:ext cx="4709160" cy="576360"/>
          </a:xfrm>
        </p:spPr>
        <p:txBody>
          <a:bodyPr anchor="b"/>
          <a:lstStyle>
            <a:lvl1pPr marL="0" indent="0"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type="title" idx="4294967295"/>
          </p:nvPr>
        </p:nvSpPr>
        <p:spPr>
          <a:xfrm>
            <a:off x="685799" y="2870280"/>
            <a:ext cx="4996800" cy="2921039"/>
          </a:xfrm>
        </p:spPr>
        <p:txBody>
          <a:bodyPr anchor="t"/>
          <a:lstStyle>
            <a:lvl1pPr marL="285840" indent="-285840"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 sz="1800" cap="none">
                <a:latin typeface="Calibri" pitchFamily="18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6095880" y="2226600"/>
            <a:ext cx="4722840" cy="576360"/>
          </a:xfrm>
        </p:spPr>
        <p:txBody>
          <a:bodyPr anchor="b"/>
          <a:lstStyle>
            <a:lvl1pPr marL="0" indent="0">
              <a:buNone/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type="title" idx="4294967295"/>
          </p:nvPr>
        </p:nvSpPr>
        <p:spPr>
          <a:xfrm>
            <a:off x="5823360" y="2870280"/>
            <a:ext cx="4995360" cy="2921039"/>
          </a:xfrm>
        </p:spPr>
        <p:txBody>
          <a:bodyPr anchor="t"/>
          <a:lstStyle>
            <a:lvl1pPr marL="285840" indent="-285840"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 sz="1800" cap="none">
                <a:latin typeface="Calibri" pitchFamily="18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33959-4CF9-40F9-B06D-2FEDA1333A1E}" type="datetime1">
              <a:rPr/>
              <a:pPr>
                <a:defRPr/>
              </a:pPr>
              <a:t>2017.03.22</a:t>
            </a:fld>
            <a:endParaRPr dirty="0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AF1D5-5015-45A6-8BEA-4139C71E89AD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91627108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5" descr="Celestia-R1---OverlayContentHD.png"/>
          <p:cNvSpPr>
            <a:spLocks noChangeAspect="1"/>
          </p:cNvSpPr>
          <p:nvPr/>
        </p:nvSpPr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lt-LT" altLang="lt-LT" dirty="0"/>
          </a:p>
        </p:txBody>
      </p:sp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Date Placeholder 2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0E512-06CD-4911-8DE6-6A0C4F11B407}" type="datetime1">
              <a:rPr/>
              <a:pPr>
                <a:defRPr/>
              </a:pPr>
              <a:t>2017.03.22</a:t>
            </a:fld>
            <a:endParaRPr dirty="0"/>
          </a:p>
        </p:txBody>
      </p:sp>
      <p:sp>
        <p:nvSpPr>
          <p:cNvPr id="6" name="Footer Placeholder 3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7" name="Slide Number Placeholder 4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E9960-8290-4EFF-B13E-D92B9B75C656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549353143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4" descr="Celestia-R1---OverlayContentHD.png"/>
          <p:cNvSpPr>
            <a:spLocks noChangeAspect="1"/>
          </p:cNvSpPr>
          <p:nvPr/>
        </p:nvSpPr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lt-LT" altLang="lt-LT" dirty="0"/>
          </a:p>
        </p:txBody>
      </p:sp>
      <p:sp>
        <p:nvSpPr>
          <p:cNvPr id="3" name="Date Placeholder 1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AA12A-60B6-4069-8982-88EED8BF0C2E}" type="datetime1">
              <a:rPr/>
              <a:pPr>
                <a:defRPr/>
              </a:pPr>
              <a:t>2017.03.22</a:t>
            </a:fld>
            <a:endParaRPr dirty="0"/>
          </a:p>
        </p:txBody>
      </p:sp>
      <p:sp>
        <p:nvSpPr>
          <p:cNvPr id="4" name="Footer Placeholder 2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5" name="Slide Number Placeholder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87EDB-6752-45F7-8007-1C3D7343393C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922491420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7" descr="Celestia-R1---OverlayContentHD.png"/>
          <p:cNvSpPr>
            <a:spLocks noChangeAspect="1"/>
          </p:cNvSpPr>
          <p:nvPr/>
        </p:nvSpPr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lt-LT" altLang="lt-LT" dirty="0"/>
          </a:p>
        </p:txBody>
      </p:sp>
      <p:sp>
        <p:nvSpPr>
          <p:cNvPr id="3" name="Title 1"/>
          <p:cNvSpPr txBox="1">
            <a:spLocks noGrp="1"/>
          </p:cNvSpPr>
          <p:nvPr>
            <p:ph type="title"/>
          </p:nvPr>
        </p:nvSpPr>
        <p:spPr>
          <a:xfrm>
            <a:off x="685799" y="2074319"/>
            <a:ext cx="3681000" cy="1371599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2"/>
          <p:cNvSpPr txBox="1">
            <a:spLocks noGrp="1"/>
          </p:cNvSpPr>
          <p:nvPr>
            <p:ph type="title" idx="4294967295"/>
          </p:nvPr>
        </p:nvSpPr>
        <p:spPr>
          <a:xfrm>
            <a:off x="4648320" y="609480"/>
            <a:ext cx="6168960" cy="5181480"/>
          </a:xfrm>
        </p:spPr>
        <p:txBody>
          <a:bodyPr/>
          <a:lstStyle>
            <a:lvl1pPr marL="285840" indent="-285840"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 sz="1800" cap="none">
                <a:latin typeface="Calibri" pitchFamily="18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5" name="Text Placeholder 3"/>
          <p:cNvSpPr txBox="1">
            <a:spLocks noGrp="1"/>
          </p:cNvSpPr>
          <p:nvPr>
            <p:ph type="body" idx="2"/>
          </p:nvPr>
        </p:nvSpPr>
        <p:spPr>
          <a:xfrm>
            <a:off x="685799" y="3445920"/>
            <a:ext cx="3681000" cy="1828800"/>
          </a:xfrm>
        </p:spPr>
        <p:txBody>
          <a:bodyPr anchor="t"/>
          <a:lstStyle>
            <a:lvl1pPr marL="0" indent="0"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B1CEC-2F9F-48B6-8DCE-CC29A61F5B08}" type="datetime1">
              <a:rPr/>
              <a:pPr>
                <a:defRPr/>
              </a:pPr>
              <a:t>2017.03.22</a:t>
            </a:fld>
            <a:endParaRPr dirty="0"/>
          </a:p>
        </p:txBody>
      </p:sp>
      <p:sp>
        <p:nvSpPr>
          <p:cNvPr id="8" name="Footer Placeholder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9" name="Slide Number Placeholder 6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D21CB-22E6-4A7F-9A48-945ADC26BBDA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041354327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7" descr="Celestia-R1---OverlayContentHD.png"/>
          <p:cNvSpPr>
            <a:spLocks noChangeAspect="1"/>
          </p:cNvSpPr>
          <p:nvPr/>
        </p:nvSpPr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lt-LT" altLang="lt-LT" dirty="0"/>
          </a:p>
        </p:txBody>
      </p:sp>
      <p:sp>
        <p:nvSpPr>
          <p:cNvPr id="3" name="Title 1"/>
          <p:cNvSpPr txBox="1">
            <a:spLocks noGrp="1"/>
          </p:cNvSpPr>
          <p:nvPr>
            <p:ph type="title"/>
          </p:nvPr>
        </p:nvSpPr>
        <p:spPr>
          <a:xfrm>
            <a:off x="685799" y="1600200"/>
            <a:ext cx="6164640" cy="1371599"/>
          </a:xfrm>
        </p:spPr>
        <p:txBody>
          <a:bodyPr anchor="b"/>
          <a:lstStyle>
            <a:lvl1pPr>
              <a:defRPr sz="2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Picture Placeholder 2"/>
          <p:cNvSpPr txBox="1">
            <a:spLocks noGrp="1"/>
          </p:cNvSpPr>
          <p:nvPr>
            <p:ph type="title" idx="4294967295"/>
          </p:nvPr>
        </p:nvSpPr>
        <p:spPr>
          <a:xfrm>
            <a:off x="7536240" y="914400"/>
            <a:ext cx="3281039" cy="4572000"/>
          </a:xfrm>
          <a:ln w="50760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  <p:txBody>
          <a:bodyPr anchor="t" anchorCtr="1"/>
          <a:lstStyle>
            <a:lvl1pPr algn="ctr">
              <a:spcAft>
                <a:spcPts val="1001"/>
              </a:spcAft>
              <a:defRPr sz="1600" cap="none">
                <a:latin typeface="Calibri" pitchFamily="18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Text Placeholder 3"/>
          <p:cNvSpPr txBox="1">
            <a:spLocks noGrp="1"/>
          </p:cNvSpPr>
          <p:nvPr>
            <p:ph type="body" idx="2"/>
          </p:nvPr>
        </p:nvSpPr>
        <p:spPr>
          <a:xfrm>
            <a:off x="685799" y="2971800"/>
            <a:ext cx="6164640" cy="1828800"/>
          </a:xfrm>
        </p:spPr>
        <p:txBody>
          <a:bodyPr anchor="t"/>
          <a:lstStyle>
            <a:lvl1pPr marL="0" indent="0"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84DCA-C53D-40BD-87E2-039929180F5C}" type="datetime1">
              <a:rPr/>
              <a:pPr>
                <a:defRPr/>
              </a:pPr>
              <a:t>2017.03.22</a:t>
            </a:fld>
            <a:endParaRPr dirty="0"/>
          </a:p>
        </p:txBody>
      </p:sp>
      <p:sp>
        <p:nvSpPr>
          <p:cNvPr id="8" name="Footer Placeholder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9" name="Slide Number Placeholder 6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287EA-F973-4A8D-9326-CAC7BEFC0908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228940106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7" descr="Celestia-R1---OverlayContentHD.png"/>
          <p:cNvSpPr>
            <a:spLocks noChangeAspect="1"/>
          </p:cNvSpPr>
          <p:nvPr/>
        </p:nvSpPr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lt-LT" altLang="lt-LT" dirty="0"/>
          </a:p>
        </p:txBody>
      </p:sp>
      <p:sp>
        <p:nvSpPr>
          <p:cNvPr id="3" name="Title 1"/>
          <p:cNvSpPr txBox="1">
            <a:spLocks noGrp="1"/>
          </p:cNvSpPr>
          <p:nvPr>
            <p:ph type="title"/>
          </p:nvPr>
        </p:nvSpPr>
        <p:spPr>
          <a:xfrm>
            <a:off x="685799" y="4732919"/>
            <a:ext cx="10131480" cy="566640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Picture Placeholder 2"/>
          <p:cNvSpPr txBox="1">
            <a:spLocks noGrp="1"/>
          </p:cNvSpPr>
          <p:nvPr>
            <p:ph type="title" idx="4294967295"/>
          </p:nvPr>
        </p:nvSpPr>
        <p:spPr>
          <a:xfrm>
            <a:off x="1371599" y="932040"/>
            <a:ext cx="8759880" cy="3165120"/>
          </a:xfrm>
          <a:ln w="50760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  <p:txBody>
          <a:bodyPr anchor="t" anchorCtr="1"/>
          <a:lstStyle>
            <a:lvl1pPr algn="ctr">
              <a:spcAft>
                <a:spcPts val="1001"/>
              </a:spcAft>
              <a:defRPr sz="1600" cap="none">
                <a:latin typeface="Calibri" pitchFamily="18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685799" y="5299559"/>
            <a:ext cx="10131480" cy="493560"/>
          </a:xfrm>
        </p:spPr>
        <p:txBody>
          <a:bodyPr anchor="t"/>
          <a:lstStyle>
            <a:lvl1pPr marL="0" indent="0"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9B314-7928-423C-922A-D89F853BC058}" type="datetime1">
              <a:rPr/>
              <a:pPr>
                <a:defRPr/>
              </a:pPr>
              <a:t>2017.03.22</a:t>
            </a:fld>
            <a:endParaRPr dirty="0"/>
          </a:p>
        </p:txBody>
      </p:sp>
      <p:sp>
        <p:nvSpPr>
          <p:cNvPr id="8" name="Footer Placeholder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9" name="Slide Number Placeholder 6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54BBD-224E-4A6A-8EE3-BE3565BE17F7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120090633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6" descr="Celestia-R1---OverlayContentHD.png"/>
          <p:cNvSpPr>
            <a:spLocks noChangeAspect="1"/>
          </p:cNvSpPr>
          <p:nvPr/>
        </p:nvSpPr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lt-LT" altLang="lt-LT" dirty="0"/>
          </a:p>
        </p:txBody>
      </p:sp>
      <p:sp>
        <p:nvSpPr>
          <p:cNvPr id="3" name="Title 1"/>
          <p:cNvSpPr txBox="1">
            <a:spLocks noGrp="1"/>
          </p:cNvSpPr>
          <p:nvPr>
            <p:ph type="title"/>
          </p:nvPr>
        </p:nvSpPr>
        <p:spPr>
          <a:xfrm>
            <a:off x="685799" y="609480"/>
            <a:ext cx="10131480" cy="3124079"/>
          </a:xfrm>
        </p:spPr>
        <p:txBody>
          <a:bodyPr/>
          <a:lstStyle>
            <a:lvl1pPr>
              <a:defRPr sz="3200" cap="none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85799" y="4343400"/>
            <a:ext cx="10131480" cy="1447919"/>
          </a:xfrm>
        </p:spPr>
        <p:txBody>
          <a:bodyPr/>
          <a:lstStyle>
            <a:lvl1pPr marL="0" indent="0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7BD1F-97BF-4742-B178-ED38AC93E722}" type="datetime1">
              <a:rPr/>
              <a:pPr>
                <a:defRPr/>
              </a:pPr>
              <a:t>2017.03.22</a:t>
            </a:fld>
            <a:endParaRPr dirty="0"/>
          </a:p>
        </p:txBody>
      </p:sp>
      <p:sp>
        <p:nvSpPr>
          <p:cNvPr id="7" name="Footer Placeholder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8" name="Slide Number Placeholder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3CFF0-2875-4153-9F11-15DFF13CA1F6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645106816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15" descr="Celestia-R1---OverlayContentHD.png"/>
          <p:cNvSpPr>
            <a:spLocks noChangeAspect="1"/>
          </p:cNvSpPr>
          <p:nvPr/>
        </p:nvSpPr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lt-LT" altLang="lt-LT" dirty="0"/>
          </a:p>
        </p:txBody>
      </p:sp>
      <p:sp>
        <p:nvSpPr>
          <p:cNvPr id="9" name="TextBox 14"/>
          <p:cNvSpPr txBox="1"/>
          <p:nvPr/>
        </p:nvSpPr>
        <p:spPr>
          <a:xfrm>
            <a:off x="10237788" y="2743200"/>
            <a:ext cx="609600" cy="584200"/>
          </a:xfrm>
          <a:prstGeom prst="rect">
            <a:avLst/>
          </a:prstGeom>
          <a:noFill/>
          <a:ln>
            <a:noFill/>
          </a:ln>
        </p:spPr>
        <p:txBody>
          <a:bodyPr anchor="ctr" compatLnSpc="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cap="all" dirty="0">
                <a:solidFill>
                  <a:srgbClr val="FFFFFF"/>
                </a:solidFill>
                <a:latin typeface="Calibri" pitchFamily="18"/>
                <a:ea typeface="Microsoft YaHei" pitchFamily="2"/>
                <a:cs typeface="Mangal" pitchFamily="2"/>
              </a:rPr>
              <a:t>”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8950" y="823913"/>
            <a:ext cx="608013" cy="584200"/>
          </a:xfrm>
          <a:prstGeom prst="rect">
            <a:avLst/>
          </a:prstGeom>
          <a:noFill/>
          <a:ln>
            <a:noFill/>
          </a:ln>
        </p:spPr>
        <p:txBody>
          <a:bodyPr anchor="ctr" compatLnSpc="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cap="all" dirty="0">
                <a:solidFill>
                  <a:srgbClr val="FFFFFF"/>
                </a:solidFill>
                <a:latin typeface="Calibri" pitchFamily="18"/>
                <a:ea typeface="Microsoft YaHei" pitchFamily="2"/>
                <a:cs typeface="Mangal" pitchFamily="2"/>
              </a:rPr>
              <a:t>“</a:t>
            </a: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992159" y="609480"/>
            <a:ext cx="9550440" cy="2743199"/>
          </a:xfrm>
        </p:spPr>
        <p:txBody>
          <a:bodyPr/>
          <a:lstStyle>
            <a:lvl1pPr>
              <a:defRPr sz="3200" cap="none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Text Placeholder 9"/>
          <p:cNvSpPr txBox="1">
            <a:spLocks noGrp="1"/>
          </p:cNvSpPr>
          <p:nvPr>
            <p:ph type="body" idx="4294967295"/>
          </p:nvPr>
        </p:nvSpPr>
        <p:spPr>
          <a:xfrm>
            <a:off x="1098000" y="3352680"/>
            <a:ext cx="9339119" cy="380880"/>
          </a:xfrm>
        </p:spPr>
        <p:txBody>
          <a:bodyPr/>
          <a:lstStyle>
            <a:lvl1pPr marL="0" indent="0"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87600" y="4343400"/>
            <a:ext cx="10152360" cy="144791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189AC-6D90-46E8-810F-29345668772F}" type="datetime1">
              <a:rPr/>
              <a:pPr>
                <a:defRPr/>
              </a:pPr>
              <a:t>2017.03.22</a:t>
            </a:fld>
            <a:endParaRPr dirty="0"/>
          </a:p>
        </p:txBody>
      </p:sp>
      <p:sp>
        <p:nvSpPr>
          <p:cNvPr id="12" name="Footer Placeholder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13" name="Slide Number Placeholder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6E7B7-C835-4E51-AED3-79A1FD3D1B1F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365011726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7" descr="Celestia-R1---OverlayContentHD.png"/>
          <p:cNvSpPr>
            <a:spLocks noChangeAspect="1"/>
          </p:cNvSpPr>
          <p:nvPr/>
        </p:nvSpPr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lt-LT" altLang="lt-LT" dirty="0"/>
          </a:p>
        </p:txBody>
      </p:sp>
      <p:sp>
        <p:nvSpPr>
          <p:cNvPr id="3" name="Title 1"/>
          <p:cNvSpPr txBox="1">
            <a:spLocks noGrp="1"/>
          </p:cNvSpPr>
          <p:nvPr>
            <p:ph type="title"/>
          </p:nvPr>
        </p:nvSpPr>
        <p:spPr>
          <a:xfrm>
            <a:off x="685799" y="3308759"/>
            <a:ext cx="10131480" cy="1468800"/>
          </a:xfrm>
        </p:spPr>
        <p:txBody>
          <a:bodyPr anchor="b"/>
          <a:lstStyle>
            <a:lvl1pPr>
              <a:defRPr sz="3200" cap="none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85799" y="4777560"/>
            <a:ext cx="10131480" cy="860399"/>
          </a:xfrm>
        </p:spPr>
        <p:txBody>
          <a:bodyPr anchor="t"/>
          <a:lstStyle>
            <a:lvl1pPr marL="0" indent="0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B9517-80A9-4B24-B7FA-02BCABBD190B}" type="datetime1">
              <a:rPr/>
              <a:pPr>
                <a:defRPr/>
              </a:pPr>
              <a:t>2017.03.22</a:t>
            </a:fld>
            <a:endParaRPr dirty="0"/>
          </a:p>
        </p:txBody>
      </p:sp>
      <p:sp>
        <p:nvSpPr>
          <p:cNvPr id="7" name="Footer Placeholder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8" name="Slide Number Placeholder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73C23-D772-48FC-B337-83A27EC7EB3A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07731119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10" descr="Celestia-R1---OverlayContentHD.png"/>
          <p:cNvSpPr>
            <a:spLocks noChangeAspect="1"/>
          </p:cNvSpPr>
          <p:nvPr/>
        </p:nvSpPr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lt-LT" altLang="lt-LT" dirty="0"/>
          </a:p>
        </p:txBody>
      </p:sp>
      <p:sp>
        <p:nvSpPr>
          <p:cNvPr id="9" name="TextBox 12"/>
          <p:cNvSpPr txBox="1"/>
          <p:nvPr/>
        </p:nvSpPr>
        <p:spPr>
          <a:xfrm>
            <a:off x="10237788" y="2743200"/>
            <a:ext cx="609600" cy="584200"/>
          </a:xfrm>
          <a:prstGeom prst="rect">
            <a:avLst/>
          </a:prstGeom>
          <a:noFill/>
          <a:ln>
            <a:noFill/>
          </a:ln>
        </p:spPr>
        <p:txBody>
          <a:bodyPr anchor="ctr" compatLnSpc="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cap="all" dirty="0">
                <a:solidFill>
                  <a:srgbClr val="FFFFFF"/>
                </a:solidFill>
                <a:latin typeface="Calibri" pitchFamily="18"/>
                <a:ea typeface="Microsoft YaHei" pitchFamily="2"/>
                <a:cs typeface="Mangal" pitchFamily="2"/>
              </a:rPr>
              <a:t>”</a:t>
            </a:r>
          </a:p>
        </p:txBody>
      </p:sp>
      <p:sp>
        <p:nvSpPr>
          <p:cNvPr id="10" name="TextBox 13"/>
          <p:cNvSpPr txBox="1"/>
          <p:nvPr/>
        </p:nvSpPr>
        <p:spPr>
          <a:xfrm>
            <a:off x="488950" y="823913"/>
            <a:ext cx="608013" cy="584200"/>
          </a:xfrm>
          <a:prstGeom prst="rect">
            <a:avLst/>
          </a:prstGeom>
          <a:noFill/>
          <a:ln>
            <a:noFill/>
          </a:ln>
        </p:spPr>
        <p:txBody>
          <a:bodyPr anchor="ctr" compatLnSpc="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cap="all" dirty="0">
                <a:solidFill>
                  <a:srgbClr val="FFFFFF"/>
                </a:solidFill>
                <a:latin typeface="Calibri" pitchFamily="18"/>
                <a:ea typeface="Microsoft YaHei" pitchFamily="2"/>
                <a:cs typeface="Mangal" pitchFamily="2"/>
              </a:rPr>
              <a:t>“</a:t>
            </a: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992159" y="609480"/>
            <a:ext cx="9550440" cy="2743199"/>
          </a:xfrm>
        </p:spPr>
        <p:txBody>
          <a:bodyPr/>
          <a:lstStyle>
            <a:lvl1pPr>
              <a:defRPr sz="3200" cap="none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Text Placeholder 9"/>
          <p:cNvSpPr txBox="1">
            <a:spLocks noGrp="1"/>
          </p:cNvSpPr>
          <p:nvPr>
            <p:ph type="body" idx="4294967295"/>
          </p:nvPr>
        </p:nvSpPr>
        <p:spPr>
          <a:xfrm>
            <a:off x="685799" y="3886200"/>
            <a:ext cx="10135440" cy="888840"/>
          </a:xfrm>
        </p:spPr>
        <p:txBody>
          <a:bodyPr anchor="b"/>
          <a:lstStyle>
            <a:lvl1pPr marL="0"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85799" y="4775040"/>
            <a:ext cx="10135440" cy="1015919"/>
          </a:xfrm>
        </p:spPr>
        <p:txBody>
          <a:bodyPr anchor="t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0E8C8-6A4A-4385-AA80-74DDE12286FD}" type="datetime1">
              <a:rPr/>
              <a:pPr>
                <a:defRPr/>
              </a:pPr>
              <a:t>2017.03.22</a:t>
            </a:fld>
            <a:endParaRPr dirty="0"/>
          </a:p>
        </p:txBody>
      </p:sp>
      <p:sp>
        <p:nvSpPr>
          <p:cNvPr id="12" name="Footer Placeholder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13" name="Slide Number Placeholder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1FA2E-0D65-438D-92A4-EAA2EAAB52FD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631509159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7" descr="Celestia-R1---OverlayContentHD.png"/>
          <p:cNvSpPr>
            <a:spLocks noChangeAspect="1"/>
          </p:cNvSpPr>
          <p:nvPr/>
        </p:nvSpPr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lt-LT" altLang="lt-LT" dirty="0"/>
          </a:p>
        </p:txBody>
      </p:sp>
      <p:sp>
        <p:nvSpPr>
          <p:cNvPr id="3" name="Title 1"/>
          <p:cNvSpPr txBox="1">
            <a:spLocks noGrp="1"/>
          </p:cNvSpPr>
          <p:nvPr>
            <p:ph type="title"/>
          </p:nvPr>
        </p:nvSpPr>
        <p:spPr>
          <a:xfrm>
            <a:off x="685799" y="609480"/>
            <a:ext cx="10131480" cy="27431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9"/>
          <p:cNvSpPr txBox="1">
            <a:spLocks noGrp="1"/>
          </p:cNvSpPr>
          <p:nvPr>
            <p:ph type="body" idx="4294967295"/>
          </p:nvPr>
        </p:nvSpPr>
        <p:spPr>
          <a:xfrm>
            <a:off x="685799" y="3505319"/>
            <a:ext cx="10131480" cy="838080"/>
          </a:xfrm>
        </p:spPr>
        <p:txBody>
          <a:bodyPr anchor="b"/>
          <a:lstStyle>
            <a:lvl1pPr marL="0"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85799" y="4343400"/>
            <a:ext cx="10131480" cy="1447919"/>
          </a:xfrm>
        </p:spPr>
        <p:txBody>
          <a:bodyPr anchor="t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61EED-EFED-4FF8-840E-385142DACC91}" type="datetime1">
              <a:rPr/>
              <a:pPr>
                <a:defRPr/>
              </a:pPr>
              <a:t>2017.03.22</a:t>
            </a:fld>
            <a:endParaRPr dirty="0"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F238F-E466-49E3-B61D-E54163FA02C0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503240119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6" descr="Celestia-R1---OverlayContentHD.png"/>
          <p:cNvSpPr>
            <a:spLocks noChangeAspect="1"/>
          </p:cNvSpPr>
          <p:nvPr/>
        </p:nvSpPr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lt-LT" altLang="lt-LT" dirty="0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818F0-DC8F-422B-A603-72561783BEAA}" type="datetime1">
              <a:rPr/>
              <a:pPr>
                <a:defRPr/>
              </a:pPr>
              <a:t>2017.03.22</a:t>
            </a:fld>
            <a:endParaRPr dirty="0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8" name="Slide Number Placeholder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7984C-2D71-4C0F-8B2E-8C92ACE94935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622355727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6" descr="Celestia-R1---OverlayContentHD.png"/>
          <p:cNvSpPr>
            <a:spLocks noChangeAspect="1"/>
          </p:cNvSpPr>
          <p:nvPr/>
        </p:nvSpPr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lt-LT" altLang="lt-LT" dirty="0"/>
          </a:p>
        </p:txBody>
      </p:sp>
      <p:sp>
        <p:nvSpPr>
          <p:cNvPr id="3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8658720" y="609480"/>
            <a:ext cx="2158560" cy="5181480"/>
          </a:xfrm>
        </p:spPr>
        <p:txBody>
          <a:bodyPr vert="eaVert" anchor="t" anchorCtr="1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85799" y="609480"/>
            <a:ext cx="7832160" cy="5181480"/>
          </a:xfrm>
        </p:spPr>
        <p:txBody>
          <a:bodyPr vert="eaVert" anchor="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BD1B4-E2E5-4633-A768-E2F5D6C17EE3}" type="datetime1">
              <a:rPr/>
              <a:pPr>
                <a:defRPr/>
              </a:pPr>
              <a:t>2017.03.22</a:t>
            </a:fld>
            <a:endParaRPr dirty="0"/>
          </a:p>
        </p:txBody>
      </p:sp>
      <p:sp>
        <p:nvSpPr>
          <p:cNvPr id="7" name="Footer Placeholder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8" name="Slide Number Placeholder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23548-E2CE-4CD7-8E03-3ABA257C9B57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842645742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10131425" cy="145573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85800" y="2141538"/>
            <a:ext cx="10131425" cy="36496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8589963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/>
          <a:lstStyle>
            <a:lvl1pPr marL="0" marR="0" lvl="0" indent="0" algn="r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lt-LT" sz="1000" b="0" i="0" u="none" strike="noStrike" kern="1200" cap="none" spc="0" baseline="0">
                <a:solidFill>
                  <a:srgbClr val="FFFFFF"/>
                </a:solidFill>
                <a:latin typeface="Calibri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fld id="{FDD8B66B-14B4-463C-9225-80519FA65AE0}" type="datetime1">
              <a:rPr/>
              <a:pPr>
                <a:defRPr/>
              </a:pPr>
              <a:t>2017.03.22</a:t>
            </a:fld>
            <a:endParaRPr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685800" y="5870575"/>
            <a:ext cx="7827963" cy="37782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/>
          <a:lstStyle>
            <a:lvl1pPr lvl="0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lt-LT" sz="2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10266363" y="5870575"/>
            <a:ext cx="550862" cy="37782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/>
          <a:lstStyle>
            <a:lvl1pPr marL="0" marR="0" lvl="0" indent="0" algn="r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lt-LT" sz="1000" b="0" i="0" u="none" strike="noStrike" kern="1200" cap="none" spc="0" baseline="0">
                <a:solidFill>
                  <a:srgbClr val="FFFFFF"/>
                </a:solidFill>
                <a:latin typeface="Calibri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fld id="{A3060DAD-7479-4ECA-889F-C4B11D344FF4}" type="slidenum">
              <a:rPr/>
              <a:pPr>
                <a:defRPr/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15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ransition spd="slow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3600" kern="1200" cap="all">
          <a:solidFill>
            <a:srgbClr val="FFFFFF"/>
          </a:solidFill>
          <a:highlight>
            <a:scrgbClr r="0" g="0" b="0">
              <a:alpha val="0"/>
            </a:scrgbClr>
          </a:highlight>
          <a:latin typeface="Calibri Light" pitchFamily="18"/>
          <a:ea typeface="Microsoft YaHei" pitchFamily="2"/>
          <a:cs typeface="Mangal" pitchFamily="2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alibri Light" pitchFamily="34" charset="0"/>
          <a:ea typeface="Microsoft YaHei" pitchFamily="34" charset="-122"/>
          <a:cs typeface="Mangal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alibri Light" pitchFamily="34" charset="0"/>
          <a:ea typeface="Microsoft YaHei" pitchFamily="34" charset="-122"/>
          <a:cs typeface="Mangal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alibri Light" pitchFamily="34" charset="0"/>
          <a:ea typeface="Microsoft YaHei" pitchFamily="34" charset="-122"/>
          <a:cs typeface="Mangal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alibri Light" pitchFamily="34" charset="0"/>
          <a:ea typeface="Microsoft YaHei" pitchFamily="34" charset="-122"/>
          <a:cs typeface="Mangal" pitchFamily="18" charset="0"/>
        </a:defRPr>
      </a:lvl5pPr>
      <a:lvl6pPr marL="457200" algn="l" rtl="0" eaLnBrk="0" fontAlgn="base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alibri Light" pitchFamily="34" charset="0"/>
          <a:ea typeface="Microsoft YaHei" pitchFamily="34" charset="-122"/>
          <a:cs typeface="Mangal" pitchFamily="18" charset="0"/>
        </a:defRPr>
      </a:lvl6pPr>
      <a:lvl7pPr marL="914400" algn="l" rtl="0" eaLnBrk="0" fontAlgn="base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alibri Light" pitchFamily="34" charset="0"/>
          <a:ea typeface="Microsoft YaHei" pitchFamily="34" charset="-122"/>
          <a:cs typeface="Mangal" pitchFamily="18" charset="0"/>
        </a:defRPr>
      </a:lvl7pPr>
      <a:lvl8pPr marL="1371600" algn="l" rtl="0" eaLnBrk="0" fontAlgn="base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alibri Light" pitchFamily="34" charset="0"/>
          <a:ea typeface="Microsoft YaHei" pitchFamily="34" charset="-122"/>
          <a:cs typeface="Mangal" pitchFamily="18" charset="0"/>
        </a:defRPr>
      </a:lvl8pPr>
      <a:lvl9pPr marL="1828800" algn="l" rtl="0" eaLnBrk="0" fontAlgn="base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alibri Light" pitchFamily="34" charset="0"/>
          <a:ea typeface="Microsoft YaHei" pitchFamily="34" charset="-122"/>
          <a:cs typeface="Mangal" pitchFamily="18" charset="0"/>
        </a:defRPr>
      </a:lvl9pPr>
    </p:titleStyle>
    <p:bodyStyle>
      <a:lvl1pPr marL="285750" indent="-285750" algn="l" rtl="0" eaLnBrk="0" fontAlgn="base" hangingPunct="0">
        <a:spcBef>
          <a:spcPct val="0"/>
        </a:spcBef>
        <a:spcAft>
          <a:spcPts val="1000"/>
        </a:spcAft>
        <a:buSzPct val="45000"/>
        <a:buFont typeface="StarSymbol"/>
        <a:buChar char="●"/>
        <a:defRPr lang="en-US" kern="1200">
          <a:solidFill>
            <a:srgbClr val="FFFFFF"/>
          </a:solidFill>
          <a:latin typeface="Calibri"/>
        </a:defRPr>
      </a:lvl1pPr>
      <a:lvl2pPr marL="742950" lvl="1" indent="-285750" algn="l" rtl="0" eaLnBrk="0" fontAlgn="base" hangingPunct="0">
        <a:spcBef>
          <a:spcPct val="0"/>
        </a:spcBef>
        <a:spcAft>
          <a:spcPts val="1000"/>
        </a:spcAft>
        <a:buSzPct val="75000"/>
        <a:buFont typeface="StarSymbol"/>
        <a:buChar char="–"/>
        <a:defRPr lang="en-US" sz="1600" kern="1200">
          <a:solidFill>
            <a:srgbClr val="FFFFFF"/>
          </a:solidFill>
          <a:latin typeface="Calibri"/>
        </a:defRPr>
      </a:lvl2pPr>
      <a:lvl3pPr marL="1200150" lvl="2" indent="-285750" algn="l" rtl="0" eaLnBrk="0" fontAlgn="base" hangingPunct="0">
        <a:spcBef>
          <a:spcPct val="0"/>
        </a:spcBef>
        <a:spcAft>
          <a:spcPts val="1000"/>
        </a:spcAft>
        <a:buSzPct val="45000"/>
        <a:buFont typeface="StarSymbol"/>
        <a:buChar char="●"/>
        <a:defRPr lang="en-US" sz="1400" kern="1200">
          <a:solidFill>
            <a:srgbClr val="FFFFFF"/>
          </a:solidFill>
          <a:latin typeface="Calibri"/>
        </a:defRPr>
      </a:lvl3pPr>
      <a:lvl4pPr marL="1541463" lvl="3" indent="-169863" algn="l" rtl="0" eaLnBrk="0" fontAlgn="base" hangingPunct="0">
        <a:spcBef>
          <a:spcPct val="0"/>
        </a:spcBef>
        <a:spcAft>
          <a:spcPts val="1000"/>
        </a:spcAft>
        <a:buSzPct val="75000"/>
        <a:buFont typeface="StarSymbol"/>
        <a:buChar char="–"/>
        <a:defRPr lang="en-US" sz="1200" kern="1200">
          <a:solidFill>
            <a:srgbClr val="FFFFFF"/>
          </a:solidFill>
          <a:latin typeface="Calibri"/>
        </a:defRPr>
      </a:lvl4pPr>
      <a:lvl5pPr marL="1998663" lvl="4" indent="-169863" algn="l" rtl="0" eaLnBrk="0" fontAlgn="base" hangingPunct="0">
        <a:spcBef>
          <a:spcPct val="0"/>
        </a:spcBef>
        <a:spcAft>
          <a:spcPts val="1000"/>
        </a:spcAft>
        <a:buSzPct val="45000"/>
        <a:buFont typeface="StarSymbol"/>
        <a:buChar char="●"/>
        <a:defRPr lang="en-US" sz="1200" kern="1200">
          <a:solidFill>
            <a:srgbClr val="FFFFFF"/>
          </a:solidFill>
          <a:latin typeface="Calibri"/>
        </a:defRPr>
      </a:lvl5pPr>
      <a:lvl6pPr marL="2455863" indent="-169863" algn="l" rtl="0" eaLnBrk="0" fontAlgn="base">
        <a:spcBef>
          <a:spcPct val="0"/>
        </a:spcBef>
        <a:spcAft>
          <a:spcPts val="1000"/>
        </a:spcAft>
        <a:buSzPct val="45000"/>
        <a:buFont typeface="StarSymbol"/>
        <a:buChar char="●"/>
        <a:defRPr lang="en-US" sz="1200" kern="1200">
          <a:solidFill>
            <a:srgbClr val="FFFFFF"/>
          </a:solidFill>
          <a:latin typeface="Calibri"/>
        </a:defRPr>
      </a:lvl6pPr>
      <a:lvl7pPr marL="2913063" indent="-169863" algn="l" rtl="0" eaLnBrk="0" fontAlgn="base">
        <a:spcBef>
          <a:spcPct val="0"/>
        </a:spcBef>
        <a:spcAft>
          <a:spcPts val="1000"/>
        </a:spcAft>
        <a:buSzPct val="45000"/>
        <a:buFont typeface="StarSymbol"/>
        <a:buChar char="●"/>
        <a:defRPr lang="en-US" sz="1200" kern="1200">
          <a:solidFill>
            <a:srgbClr val="FFFFFF"/>
          </a:solidFill>
          <a:latin typeface="Calibri"/>
        </a:defRPr>
      </a:lvl7pPr>
      <a:lvl8pPr marL="3370263" indent="-169863" algn="l" rtl="0" eaLnBrk="0" fontAlgn="base">
        <a:spcBef>
          <a:spcPct val="0"/>
        </a:spcBef>
        <a:spcAft>
          <a:spcPts val="1000"/>
        </a:spcAft>
        <a:buSzPct val="45000"/>
        <a:buFont typeface="StarSymbol"/>
        <a:buChar char="●"/>
        <a:defRPr lang="en-US" sz="1200" kern="1200">
          <a:solidFill>
            <a:srgbClr val="FFFFFF"/>
          </a:solidFill>
          <a:latin typeface="Calibri"/>
        </a:defRPr>
      </a:lvl8pPr>
      <a:lvl9pPr marL="3827463" indent="-169863" algn="l" rtl="0" eaLnBrk="0" fontAlgn="base">
        <a:spcBef>
          <a:spcPct val="0"/>
        </a:spcBef>
        <a:spcAft>
          <a:spcPts val="1000"/>
        </a:spcAft>
        <a:buSzPct val="45000"/>
        <a:buFont typeface="StarSymbol"/>
        <a:buChar char="●"/>
        <a:defRPr lang="en-US" sz="1200" kern="1200">
          <a:solidFill>
            <a:srgbClr val="FFFFFF"/>
          </a:solidFill>
          <a:latin typeface="Calibri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lt/search?q=Lupa&amp;hl=lt&amp;biw=1600&amp;bih=789&amp;site=webhp&amp;source=lnms&amp;tbm=isch&amp;sa=X&amp;ved=0ahUKEwiT1qrux93RAhWDDSwKHQLxAA4Q_AUIBigB#hl=lt&amp;tbm=isch&amp;q=lupa+optinis+prietaisas&amp;imgrc=OIhosurjgZQ6TM%3A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oogle.lt/search?q=Lupa&amp;hl=lt&amp;biw=1600&amp;bih=789&amp;site=webhp&amp;source=lnms&amp;tbm=isch&amp;sa=X&amp;ved=0ahUKEwiT1qrux93RAhWDDSwKHQLxAA4Q_AUIBigB#imgrc=cT3bozY6B1aa8M%3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1296000" y="1964160"/>
            <a:ext cx="9864360" cy="4489176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lt-LT" sz="5400" dirty="0" smtClean="0"/>
              <a:t>Optiniai prietaisai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sz="2800" dirty="0" smtClean="0"/>
              <a:t>Buivydiškių pagrindinė mokykla</a:t>
            </a:r>
            <a:br>
              <a:rPr lang="lt-LT" sz="2800" dirty="0" smtClean="0"/>
            </a:br>
            <a:r>
              <a:rPr lang="lt-LT" sz="2800" dirty="0" err="1" smtClean="0"/>
              <a:t>Naimavičius</a:t>
            </a:r>
            <a:r>
              <a:rPr lang="lt-LT" sz="2800" dirty="0" smtClean="0"/>
              <a:t> DONATAS 10 </a:t>
            </a:r>
            <a:r>
              <a:rPr lang="lt-LT" sz="2800" dirty="0" err="1" smtClean="0"/>
              <a:t>kl</a:t>
            </a:r>
            <a:r>
              <a:rPr lang="lt-LT" sz="2800" dirty="0" smtClean="0"/>
              <a:t>.</a:t>
            </a:r>
            <a:br>
              <a:rPr lang="lt-LT" sz="2800" dirty="0" smtClean="0"/>
            </a:br>
            <a:r>
              <a:rPr lang="lt-LT" sz="2800" dirty="0" smtClean="0"/>
              <a:t>Mokytoja Irena </a:t>
            </a:r>
            <a:r>
              <a:rPr lang="lt-LT" sz="2800" dirty="0" err="1" smtClean="0"/>
              <a:t>Šauklienė</a:t>
            </a:r>
            <a:r>
              <a:rPr lang="lt-LT" sz="3600" dirty="0" smtClean="0"/>
              <a:t/>
            </a:r>
            <a:br>
              <a:rPr lang="lt-LT" sz="3600" dirty="0" smtClean="0"/>
            </a:br>
            <a:r>
              <a:rPr lang="lt-LT" sz="2000" dirty="0" smtClean="0"/>
              <a:t>Konkursui ,,Fizikos bandymai aplink mus 2017“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 txBox="1">
            <a:spLocks noGrp="1"/>
          </p:cNvSpPr>
          <p:nvPr>
            <p:ph idx="4294967295"/>
          </p:nvPr>
        </p:nvSpPr>
        <p:spPr>
          <a:xfrm>
            <a:off x="0" y="980728"/>
            <a:ext cx="11999913" cy="46805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8"/>
            <a:endParaRPr lang="lt-LT" dirty="0" smtClean="0"/>
          </a:p>
          <a:p>
            <a:pPr>
              <a:buNone/>
            </a:pPr>
            <a:endParaRPr lang="lt-LT" sz="2400" b="1" dirty="0" smtClean="0"/>
          </a:p>
          <a:p>
            <a:pPr>
              <a:buNone/>
            </a:pPr>
            <a:endParaRPr lang="lt-LT" sz="2400" dirty="0" smtClean="0"/>
          </a:p>
          <a:p>
            <a:pPr>
              <a:buNone/>
            </a:pPr>
            <a:r>
              <a:rPr lang="lt-LT" sz="2400" dirty="0" smtClean="0"/>
              <a:t> </a:t>
            </a:r>
          </a:p>
          <a:p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Lęšiai</a:t>
            </a:r>
          </a:p>
          <a:p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Lupa </a:t>
            </a:r>
          </a:p>
          <a:p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Mikroskopas </a:t>
            </a:r>
          </a:p>
          <a:p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Teleskopas</a:t>
            </a:r>
          </a:p>
          <a:p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Fotoaparatas</a:t>
            </a:r>
          </a:p>
          <a:p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Projektorius </a:t>
            </a:r>
          </a:p>
          <a:p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Žiūronai</a:t>
            </a:r>
          </a:p>
          <a:p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Akiniai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Uždaviniai</a:t>
            </a:r>
          </a:p>
          <a:p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Testas</a:t>
            </a:r>
          </a:p>
          <a:p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Klausimai </a:t>
            </a:r>
          </a:p>
          <a:p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Bandymas </a:t>
            </a:r>
          </a:p>
          <a:p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Šaltiniai</a:t>
            </a:r>
          </a:p>
          <a:p>
            <a:endParaRPr lang="lt-LT" dirty="0" smtClean="0"/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3353" y="188640"/>
            <a:ext cx="2952328" cy="792088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buNone/>
            </a:pPr>
            <a:r>
              <a:rPr lang="lt-LT" dirty="0" smtClean="0"/>
              <a:t> Turinys</a:t>
            </a:r>
          </a:p>
        </p:txBody>
      </p:sp>
      <p:sp>
        <p:nvSpPr>
          <p:cNvPr id="36866" name="AutoShape 2" descr="Susij&amp;eogon;s vaizd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36868" name="Picture 4" descr="Vaizdo rezultatas pagal u&amp;zcaron;klaus&amp;aogon; „optiniai prietaisai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7968" y="1196752"/>
            <a:ext cx="4536504" cy="3118847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32000" y="216000"/>
            <a:ext cx="10131480" cy="1152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lt-LT" dirty="0" smtClean="0"/>
              <a:t>Lęšis</a:t>
            </a:r>
          </a:p>
        </p:txBody>
      </p:sp>
      <p:pic>
        <p:nvPicPr>
          <p:cNvPr id="20483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1663" y="503238"/>
            <a:ext cx="58007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8817" y="7371"/>
            <a:ext cx="2672879" cy="219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ntrinis pavadinimas 4"/>
          <p:cNvSpPr txBox="1">
            <a:spLocks noGrp="1"/>
          </p:cNvSpPr>
          <p:nvPr>
            <p:ph type="subTitle" idx="4294967295"/>
          </p:nvPr>
        </p:nvSpPr>
        <p:spPr>
          <a:xfrm>
            <a:off x="594000" y="1080000"/>
            <a:ext cx="11582640" cy="4680000"/>
          </a:xfrm>
        </p:spPr>
        <p:txBody>
          <a:bodyPr lIns="0" tIns="0" rIns="0" bIns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dirty="0" smtClean="0">
                <a:latin typeface="Calibri" pitchFamily="18"/>
              </a:rPr>
              <a:t>Lęšis – skaidrus kūnas, apribotas 2 sferiniais arba kitokios formos  paviršiais. Lęšiai skirstomi į glaudžiamuosius, sklaidomuosius ir </a:t>
            </a:r>
            <a:r>
              <a:rPr dirty="0" err="1" smtClean="0">
                <a:latin typeface="Calibri" pitchFamily="18"/>
              </a:rPr>
              <a:t>afokalinius</a:t>
            </a:r>
            <a:r>
              <a:rPr dirty="0" smtClean="0">
                <a:latin typeface="Calibri" pitchFamily="18"/>
              </a:rPr>
              <a:t>. Glaudžiamųjų lęšių laužiamoji geba D &gt; 0. Sklaidomųjų D &lt; 0. </a:t>
            </a:r>
            <a:r>
              <a:rPr dirty="0" err="1" smtClean="0">
                <a:latin typeface="Calibri" pitchFamily="18"/>
              </a:rPr>
              <a:t>Afokalinių</a:t>
            </a:r>
            <a:r>
              <a:rPr dirty="0" smtClean="0">
                <a:latin typeface="Calibri" pitchFamily="18"/>
              </a:rPr>
              <a:t> D =0. Tokie lęšiai naudojami lęšių ydų kompensavimui.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endParaRPr dirty="0" smtClean="0">
              <a:latin typeface="Calibri" pitchFamily="18"/>
            </a:endParaRPr>
          </a:p>
        </p:txBody>
      </p:sp>
      <p:pic>
        <p:nvPicPr>
          <p:cNvPr id="20486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6447" y="4437112"/>
            <a:ext cx="41878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64000" y="4256280"/>
            <a:ext cx="7596360" cy="559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lt-LT" sz="3600" cap="all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Calibri Light" pitchFamily="18"/>
                <a:ea typeface="Microsoft YaHei" pitchFamily="2"/>
                <a:cs typeface="Mangal" pitchFamily="2"/>
              </a:rPr>
              <a:t>Lęšio laužiamoji geba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5360" y="5661248"/>
            <a:ext cx="11925300" cy="89081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Aft>
                <a:spcPts val="1000"/>
              </a:spcAft>
              <a:buClr>
                <a:srgbClr val="FFFFFF"/>
              </a:buClr>
              <a:buSzPct val="100000"/>
              <a:buFont typeface="Arial" pitchFamily="34" charset="0"/>
              <a:buChar char="•"/>
            </a:pPr>
            <a:r>
              <a:rPr lang="pt-BR" altLang="lt-LT" dirty="0">
                <a:solidFill>
                  <a:srgbClr val="FFFFFF"/>
                </a:solidFill>
                <a:ea typeface="Microsoft YaHei" pitchFamily="34" charset="-122"/>
                <a:cs typeface="Mangal" pitchFamily="18" charset="0"/>
              </a:rPr>
              <a:t>n – medžiagos, iš kurios pagamintas lęšis, lūžio rodiklis;</a:t>
            </a:r>
          </a:p>
          <a:p>
            <a:pPr eaLnBrk="1" hangingPunct="1">
              <a:spcAft>
                <a:spcPts val="1000"/>
              </a:spcAft>
              <a:buClr>
                <a:srgbClr val="FFFFFF"/>
              </a:buClr>
              <a:buSzPct val="100000"/>
              <a:buFont typeface="Arial" pitchFamily="34" charset="0"/>
              <a:buChar char="•"/>
            </a:pPr>
            <a:r>
              <a:rPr lang="lt-LT" altLang="lt-LT" dirty="0">
                <a:solidFill>
                  <a:srgbClr val="FFFFFF"/>
                </a:solidFill>
                <a:ea typeface="Microsoft YaHei" pitchFamily="34" charset="-122"/>
                <a:cs typeface="Mangal" pitchFamily="18" charset="0"/>
              </a:rPr>
              <a:t>R – lęšio paviršių kreivumo spinduliai. Laikoma, kad R &gt; 0, kai paviršius yra iškilasis, ir R &lt; 0, kai paviršius yra įgaubtasis.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5799" y="609480"/>
            <a:ext cx="10131480" cy="14562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lt-LT" dirty="0" smtClean="0"/>
              <a:t>Kitokie lęšiai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85799" y="2066040"/>
            <a:ext cx="6664320" cy="3725279"/>
          </a:xfrm>
        </p:spPr>
        <p:txBody>
          <a:bodyPr lIns="91440" tIns="45720" rIns="91440" bIns="45720"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dirty="0" smtClean="0">
                <a:latin typeface="Calibri"/>
              </a:rPr>
              <a:t>Taip pat lęšiais kartais vadinami ir įtaisai ar organai, laužiantys ir fokusuojantys garsą (akustinis lęšis, kokius turi banginiai), elektronų srautą (elektroniniame mikroskope).</a:t>
            </a:r>
          </a:p>
        </p:txBody>
      </p:sp>
      <p:pic>
        <p:nvPicPr>
          <p:cNvPr id="21508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8168" y="801688"/>
            <a:ext cx="2709863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96520" y="288000"/>
            <a:ext cx="1563480" cy="864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lt-LT" dirty="0" smtClean="0"/>
              <a:t>Lupa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48000" y="936000"/>
            <a:ext cx="10131480" cy="3855240"/>
          </a:xfrm>
        </p:spPr>
        <p:txBody>
          <a:bodyPr lIns="91440" tIns="45720" rIns="91440" bIns="45720"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3600" dirty="0" smtClean="0">
                <a:latin typeface="Calibri"/>
              </a:rPr>
              <a:t>L</a:t>
            </a:r>
            <a:r>
              <a:rPr dirty="0" smtClean="0">
                <a:latin typeface="Calibri"/>
              </a:rPr>
              <a:t>upa yra pats paprasčiausias  optinis prietaisas. Kartais ji dar vadina didinamuoju stiklu. Tai trumpo židinio nuotolio glaudžiamasis lęšis su aptaisais, naudojamas smulkiems daiktams įžiūrėti.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dirty="0" smtClean="0">
                <a:latin typeface="Calibri"/>
              </a:rPr>
              <a:t>Įvairaus židinio nuotolio lupos didina nuo 2,5 iki 25 kartų.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dirty="0" smtClean="0">
                <a:latin typeface="Calibri"/>
              </a:rPr>
              <a:t> Tai gali būti panaudota vaizdų projektavimui ant paviršiaus.</a:t>
            </a:r>
          </a:p>
        </p:txBody>
      </p:sp>
      <p:pic>
        <p:nvPicPr>
          <p:cNvPr id="22532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2563" y="4895850"/>
            <a:ext cx="41052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0538" y="4813300"/>
            <a:ext cx="3455987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44000" y="127800"/>
            <a:ext cx="3719752" cy="11682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lt-LT" dirty="0" smtClean="0"/>
              <a:t>Mikroskopas</a:t>
            </a:r>
          </a:p>
        </p:txBody>
      </p:sp>
      <p:pic>
        <p:nvPicPr>
          <p:cNvPr id="23555" name="Picture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96400" y="239011"/>
            <a:ext cx="2210247" cy="2974816"/>
          </a:xfrm>
        </p:spPr>
      </p:pic>
      <p:pic>
        <p:nvPicPr>
          <p:cNvPr id="23556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1322" y="260648"/>
            <a:ext cx="3848100" cy="172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ntrinis pavadinimas 4"/>
          <p:cNvSpPr txBox="1">
            <a:spLocks noGrp="1"/>
          </p:cNvSpPr>
          <p:nvPr>
            <p:ph type="subTitle" idx="4294967295"/>
          </p:nvPr>
        </p:nvSpPr>
        <p:spPr>
          <a:xfrm>
            <a:off x="191344" y="2015892"/>
            <a:ext cx="11688656" cy="4519186"/>
          </a:xfrm>
        </p:spPr>
        <p:txBody>
          <a:bodyPr wrap="square" lIns="0" tIns="0" rIns="0" bIns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smtClean="0">
                <a:latin typeface="Calibri Light" pitchFamily="34"/>
              </a:rPr>
              <a:t>Pirmojo mikroskopo išradimas paprastai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smtClean="0">
                <a:latin typeface="Calibri Light" pitchFamily="34"/>
              </a:rPr>
              <a:t> priskiriamas Zacharijui </a:t>
            </a:r>
            <a:r>
              <a:rPr sz="2800" dirty="0" err="1" smtClean="0">
                <a:latin typeface="Calibri Light" pitchFamily="34"/>
              </a:rPr>
              <a:t>Jansenui</a:t>
            </a:r>
            <a:r>
              <a:rPr sz="2800" dirty="0" smtClean="0">
                <a:latin typeface="Calibri Light" pitchFamily="34"/>
              </a:rPr>
              <a:t>, kuris pirmąjį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smtClean="0">
                <a:latin typeface="Calibri Light" pitchFamily="34"/>
              </a:rPr>
              <a:t> mikroskopą sukonstravo apie 1595 metus. Kadangi Zacharijus tuo metu buvo labai jaunas, manoma, kad pirmąjį mikroskopą galėjo sukurti jo tėvas </a:t>
            </a:r>
            <a:r>
              <a:rPr sz="2800" dirty="0" err="1" smtClean="0">
                <a:latin typeface="Calibri Light" pitchFamily="34"/>
              </a:rPr>
              <a:t>Hansas</a:t>
            </a:r>
            <a:r>
              <a:rPr sz="2800" dirty="0" smtClean="0">
                <a:latin typeface="Calibri Light" pitchFamily="34"/>
              </a:rPr>
              <a:t>. Optinė sistema sudaryta iš dviejų glaudžiamųjų lęšių: Objektyvo ir Okuliaro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smtClean="0">
                <a:latin typeface="Calibri Light" pitchFamily="34"/>
              </a:rPr>
              <a:t>Optinis prietaisas skirtas stipriai padidintam, plika akimi neįžiūrimų objektų.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smtClean="0">
                <a:latin typeface="Calibri Light" pitchFamily="34"/>
              </a:rPr>
              <a:t>Tokie pirmieji mikroskopai didino nuo 3 iki 9 kartų. Šiuolaikiniai tokio tipo mikroskopai didina virš 400 kartų.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lang="lt-LT" sz="2800" dirty="0" smtClean="0">
                <a:latin typeface="Calibri Light" pitchFamily="34"/>
              </a:rPr>
              <a:t>Rentgeno mikroskopu galima pamatyti daleles masteliu iki 1 </a:t>
            </a:r>
            <a:r>
              <a:rPr lang="lt-LT" sz="2800" dirty="0" err="1" smtClean="0">
                <a:latin typeface="Calibri Light" pitchFamily="34"/>
              </a:rPr>
              <a:t>nm</a:t>
            </a:r>
            <a:r>
              <a:rPr lang="lt-LT" sz="2800" dirty="0" smtClean="0">
                <a:latin typeface="Calibri Light" pitchFamily="34"/>
              </a:rPr>
              <a:t>.</a:t>
            </a:r>
            <a:endParaRPr sz="2800" dirty="0" smtClean="0">
              <a:latin typeface="Calibri Light" pitchFamily="34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400" y="42480"/>
            <a:ext cx="4299408" cy="1082264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lt-LT" dirty="0" smtClean="0"/>
              <a:t>Teleskopas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44000" y="2204864"/>
            <a:ext cx="8256256" cy="3972015"/>
          </a:xfrm>
        </p:spPr>
        <p:txBody>
          <a:bodyPr lIns="91440" tIns="45720" rIns="91440" bIns="45720"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smtClean="0">
                <a:latin typeface="Calibri"/>
              </a:rPr>
              <a:t>Pirmasis astronomijai teleskopą 1610 m. panaudojo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smtClean="0">
                <a:latin typeface="Calibri"/>
              </a:rPr>
              <a:t> italų astronomas </a:t>
            </a:r>
            <a:r>
              <a:rPr sz="2800" dirty="0" err="1" smtClean="0">
                <a:latin typeface="Calibri"/>
              </a:rPr>
              <a:t>Galilėjas</a:t>
            </a:r>
            <a:r>
              <a:rPr sz="2800" dirty="0" smtClean="0">
                <a:latin typeface="Calibri"/>
              </a:rPr>
              <a:t> Galilėjus.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smtClean="0">
                <a:latin typeface="Calibri"/>
              </a:rPr>
              <a:t>Tolimiems objektams stebėti naudojamas optinis prietaisas.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smtClean="0">
                <a:latin typeface="Calibri"/>
              </a:rPr>
              <a:t>Sudarytas iš dviejų glaudžiamųjų lęšių:</a:t>
            </a:r>
          </a:p>
          <a:p>
            <a:pPr marL="743040" lvl="1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dirty="0" smtClean="0">
                <a:latin typeface="Calibri"/>
              </a:rPr>
              <a:t>Objektyvo</a:t>
            </a:r>
          </a:p>
          <a:p>
            <a:pPr marL="743040" lvl="1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dirty="0" smtClean="0">
                <a:latin typeface="Calibri"/>
              </a:rPr>
              <a:t>Okuliaro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smtClean="0">
                <a:latin typeface="Calibri"/>
              </a:rPr>
              <a:t>Tipai: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err="1" smtClean="0">
                <a:latin typeface="Calibri"/>
              </a:rPr>
              <a:t>Optiniai</a:t>
            </a:r>
            <a:r>
              <a:rPr lang="en-US" sz="2800" dirty="0" smtClean="0">
                <a:latin typeface="Calibri"/>
              </a:rPr>
              <a:t>;</a:t>
            </a:r>
            <a:endParaRPr lang="lt-LT" sz="2800" dirty="0" smtClean="0">
              <a:latin typeface="Calibri"/>
            </a:endParaRP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lang="lt-LT" sz="2800" dirty="0" smtClean="0">
                <a:latin typeface="Calibri"/>
              </a:rPr>
              <a:t>Infraraudonieji ;</a:t>
            </a:r>
            <a:endParaRPr sz="2800" dirty="0" smtClean="0">
              <a:latin typeface="Calibri"/>
            </a:endParaRP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err="1" smtClean="0">
                <a:latin typeface="Calibri"/>
              </a:rPr>
              <a:t>Radioteleskopai</a:t>
            </a:r>
            <a:endParaRPr sz="2800" dirty="0" smtClean="0">
              <a:latin typeface="Calibri"/>
            </a:endParaRP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endParaRPr sz="2800" dirty="0" smtClean="0">
              <a:latin typeface="Calibri"/>
            </a:endParaRPr>
          </a:p>
        </p:txBody>
      </p:sp>
      <p:pic>
        <p:nvPicPr>
          <p:cNvPr id="24580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56040" y="3468216"/>
            <a:ext cx="20701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12224" y="332656"/>
            <a:ext cx="3749427" cy="1766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92344" y="3438804"/>
            <a:ext cx="2817813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echnologijos.lt/archyvas/sciam/archyvas/2008/vasaris/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7968" y="1340768"/>
            <a:ext cx="5400600" cy="5184576"/>
          </a:xfrm>
          <a:prstGeom prst="rect">
            <a:avLst/>
          </a:prstGeom>
          <a:noFill/>
        </p:spPr>
      </p:pic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119336" y="609600"/>
            <a:ext cx="5544617" cy="803176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Teleskopų </a:t>
            </a:r>
            <a:r>
              <a:rPr lang="en-US" dirty="0" smtClean="0"/>
              <a:t> </a:t>
            </a:r>
            <a:r>
              <a:rPr lang="lt-LT" dirty="0" smtClean="0"/>
              <a:t>TIPAI </a:t>
            </a:r>
            <a:endParaRPr lang="lt-LT" dirty="0"/>
          </a:p>
        </p:txBody>
      </p:sp>
      <p:sp>
        <p:nvSpPr>
          <p:cNvPr id="4" name="Antraštė 3"/>
          <p:cNvSpPr>
            <a:spLocks noGrp="1"/>
          </p:cNvSpPr>
          <p:nvPr>
            <p:ph type="title" idx="4294967295"/>
          </p:nvPr>
        </p:nvSpPr>
        <p:spPr>
          <a:xfrm>
            <a:off x="263352" y="1412776"/>
            <a:ext cx="5417807" cy="5256584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buNone/>
              <a:defRPr/>
            </a:pPr>
            <a:r>
              <a:rPr lang="lt-LT" sz="2000" dirty="0" smtClean="0">
                <a:latin typeface="Calibri"/>
              </a:rPr>
              <a:t>      Optiniai. Norint gauti ryškesnius atvaizdus, jie yra iškeliami į kosmosą, už Žemės atmosferos ribų.</a:t>
            </a:r>
            <a:br>
              <a:rPr lang="lt-LT" sz="2000" dirty="0" smtClean="0">
                <a:latin typeface="Calibri"/>
              </a:rPr>
            </a:br>
            <a:r>
              <a:rPr lang="lt-LT" sz="2000" dirty="0" smtClean="0">
                <a:latin typeface="Calibri"/>
              </a:rPr>
              <a:t/>
            </a:r>
            <a:br>
              <a:rPr lang="lt-LT" sz="2000" dirty="0" smtClean="0">
                <a:latin typeface="Calibri"/>
              </a:rPr>
            </a:br>
            <a:r>
              <a:rPr lang="lt-LT" sz="2000" dirty="0" smtClean="0">
                <a:latin typeface="Calibri"/>
              </a:rPr>
              <a:t>Infraraudonieji .Jie naudojami tiriant tas galaktikų sritis, kuriose formuojasi žvaigždės.</a:t>
            </a:r>
            <a:br>
              <a:rPr lang="lt-LT" sz="2000" dirty="0" smtClean="0">
                <a:latin typeface="Calibri"/>
              </a:rPr>
            </a:br>
            <a:r>
              <a:rPr lang="lt-LT" sz="2000" dirty="0" smtClean="0">
                <a:latin typeface="Calibri"/>
              </a:rPr>
              <a:t/>
            </a:r>
            <a:br>
              <a:rPr lang="lt-LT" sz="2000" dirty="0" smtClean="0">
                <a:latin typeface="Calibri"/>
              </a:rPr>
            </a:br>
            <a:r>
              <a:rPr lang="lt-LT" sz="2000" dirty="0" err="1" smtClean="0">
                <a:latin typeface="Calibri"/>
              </a:rPr>
              <a:t>Radioteleskopai</a:t>
            </a:r>
            <a:r>
              <a:rPr lang="lt-LT" sz="2000" dirty="0" smtClean="0">
                <a:latin typeface="Calibri"/>
              </a:rPr>
              <a:t> .Jie gali būti įrengiami Žemės paviršiuje arba iškeliami į kosmosą.</a:t>
            </a:r>
            <a:br>
              <a:rPr lang="lt-LT" sz="2000" dirty="0" smtClean="0">
                <a:latin typeface="Calibri"/>
              </a:rPr>
            </a:br>
            <a:r>
              <a:rPr lang="lt-LT" sz="2000" dirty="0" smtClean="0">
                <a:latin typeface="Calibri"/>
              </a:rPr>
              <a:t/>
            </a:r>
            <a:br>
              <a:rPr lang="lt-LT" sz="2000" dirty="0" smtClean="0">
                <a:latin typeface="Calibri"/>
              </a:rPr>
            </a:br>
            <a:r>
              <a:rPr lang="lt-LT" sz="2000" dirty="0" smtClean="0">
                <a:latin typeface="Calibri"/>
              </a:rPr>
              <a:t>Ultravioletiniai .Geriausia juos įrengti už Žemės atmosferos ribų.</a:t>
            </a:r>
            <a:br>
              <a:rPr lang="lt-LT" sz="2000" dirty="0" smtClean="0">
                <a:latin typeface="Calibri"/>
              </a:rPr>
            </a:br>
            <a:r>
              <a:rPr lang="lt-LT" sz="2000" dirty="0" smtClean="0">
                <a:latin typeface="Calibri"/>
              </a:rPr>
              <a:t>Rentgeno .Juos galima naudoti tik kosmose.</a:t>
            </a:r>
            <a:br>
              <a:rPr lang="lt-LT" sz="2000" dirty="0" smtClean="0">
                <a:latin typeface="Calibri"/>
              </a:rPr>
            </a:br>
            <a:r>
              <a:rPr lang="lt-LT" sz="2000" dirty="0" smtClean="0">
                <a:latin typeface="Calibri"/>
              </a:rPr>
              <a:t>Gama. Juos  taip pat galima naudoti tik kosmose.</a:t>
            </a:r>
            <a:endParaRPr lang="lt-LT" sz="2000" dirty="0"/>
          </a:p>
        </p:txBody>
      </p:sp>
      <p:sp>
        <p:nvSpPr>
          <p:cNvPr id="5" name="Antraštė 4"/>
          <p:cNvSpPr>
            <a:spLocks noGrp="1"/>
          </p:cNvSpPr>
          <p:nvPr>
            <p:ph type="title" idx="4294967295"/>
          </p:nvPr>
        </p:nvSpPr>
        <p:spPr>
          <a:xfrm>
            <a:off x="5821920" y="1340768"/>
            <a:ext cx="5386648" cy="5328592"/>
          </a:xfrm>
        </p:spPr>
        <p:txBody>
          <a:bodyPr/>
          <a:lstStyle/>
          <a:p>
            <a:pPr>
              <a:buNone/>
            </a:pPr>
            <a:endParaRPr lang="lt-LT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0" y="144000"/>
            <a:ext cx="5015879" cy="692712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lt-LT" dirty="0" smtClean="0"/>
              <a:t>Fotoaparatas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23787" y="1412776"/>
            <a:ext cx="11628213" cy="2470249"/>
          </a:xfrm>
        </p:spPr>
        <p:txBody>
          <a:bodyPr lIns="91440" tIns="45720" rIns="91440" bIns="45720"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Font typeface="StarSymbol"/>
              <a:buNone/>
              <a:defRPr/>
            </a:pPr>
            <a:endParaRPr sz="2800" dirty="0" smtClean="0">
              <a:latin typeface="Calibri"/>
            </a:endParaRP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dirty="0" smtClean="0">
                <a:latin typeface="Calibri"/>
              </a:rPr>
              <a:t>Prietaisas daiktų atvaizdui gauti šviesiai jautrioje medžiagoje.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dirty="0" smtClean="0">
                <a:latin typeface="Calibri"/>
              </a:rPr>
              <a:t>Fotoaparatas išsivystė iš „</a:t>
            </a:r>
            <a:r>
              <a:rPr dirty="0" err="1" smtClean="0">
                <a:latin typeface="Calibri"/>
              </a:rPr>
              <a:t>camera</a:t>
            </a:r>
            <a:r>
              <a:rPr dirty="0" smtClean="0">
                <a:latin typeface="Calibri"/>
              </a:rPr>
              <a:t> </a:t>
            </a:r>
            <a:r>
              <a:rPr dirty="0" err="1" smtClean="0">
                <a:latin typeface="Calibri"/>
              </a:rPr>
              <a:t>obscura</a:t>
            </a:r>
            <a:r>
              <a:rPr dirty="0" smtClean="0">
                <a:latin typeface="Calibri"/>
              </a:rPr>
              <a:t>“ pirmtako, žinomo jau Antikoje. VI a. pr. m. e. Aristotelis aprašė šį fenomeną stebint Saulės užtemimą.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lang="pt-BR" dirty="0">
                <a:latin typeface="Calibri"/>
              </a:rPr>
              <a:t>Pirmasis elektroninis fotoaparatas buvo </a:t>
            </a:r>
            <a:r>
              <a:rPr lang="pt-BR" dirty="0" smtClean="0">
                <a:latin typeface="Calibri"/>
              </a:rPr>
              <a:t>pagamintas</a:t>
            </a:r>
            <a:r>
              <a:rPr lang="lt-LT" dirty="0" smtClean="0">
                <a:latin typeface="Calibri"/>
              </a:rPr>
              <a:t> 1981 m.</a:t>
            </a:r>
            <a:endParaRPr dirty="0" smtClean="0">
              <a:latin typeface="Calibri"/>
            </a:endParaRP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lang="lt-LT" dirty="0" smtClean="0">
                <a:latin typeface="Calibri"/>
              </a:rPr>
              <a:t>Fotoaparate gaunamas atvaizdas yra apverstas ir tikras.</a:t>
            </a:r>
            <a:endParaRPr dirty="0" smtClean="0">
              <a:latin typeface="Calibri"/>
            </a:endParaRP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endParaRPr dirty="0" smtClean="0">
              <a:latin typeface="Calibri"/>
            </a:endParaRP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endParaRPr sz="1800" dirty="0" smtClean="0">
              <a:latin typeface="Calibri"/>
            </a:endParaRPr>
          </a:p>
        </p:txBody>
      </p:sp>
      <p:pic>
        <p:nvPicPr>
          <p:cNvPr id="2560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0016" y="4653136"/>
            <a:ext cx="2767013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376" y="4245042"/>
            <a:ext cx="5251505" cy="25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80375" y="4233210"/>
            <a:ext cx="2382837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0" y="373899"/>
            <a:ext cx="4727848" cy="1254901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lt-LT" dirty="0" smtClean="0"/>
              <a:t>Projektorius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19336" y="1874160"/>
            <a:ext cx="10548544" cy="1925640"/>
          </a:xfrm>
        </p:spPr>
        <p:txBody>
          <a:bodyPr lIns="91440" tIns="45720" rIns="91440" bIns="45720"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smtClean="0">
                <a:latin typeface="Calibri"/>
              </a:rPr>
              <a:t> Optinis prietaisas, skirtas projektuoti atvaizdui ant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None/>
              <a:defRPr/>
            </a:pPr>
            <a:r>
              <a:rPr lang="lt-LT" sz="2800" dirty="0">
                <a:latin typeface="Calibri"/>
              </a:rPr>
              <a:t> </a:t>
            </a:r>
            <a:r>
              <a:rPr lang="lt-LT" sz="2800" dirty="0" smtClean="0">
                <a:latin typeface="Calibri"/>
              </a:rPr>
              <a:t>   </a:t>
            </a:r>
            <a:r>
              <a:rPr sz="2800" dirty="0" smtClean="0">
                <a:latin typeface="Calibri"/>
              </a:rPr>
              <a:t> nutolusio paviršiaus.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smtClean="0">
                <a:latin typeface="Calibri"/>
              </a:rPr>
              <a:t>Projektoriai sudaro galimybę rašyti ant plėvelės, netgi ją demonstruojant.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smtClean="0">
                <a:latin typeface="Calibri"/>
              </a:rPr>
              <a:t>Galima naudoti skaidrių demonstracijai bei kitų failų rodymui.</a:t>
            </a:r>
          </a:p>
        </p:txBody>
      </p:sp>
      <p:pic>
        <p:nvPicPr>
          <p:cNvPr id="26628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1925" y="4452841"/>
            <a:ext cx="3979862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1424" y="4293096"/>
            <a:ext cx="3343347" cy="2459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55755" y="4149080"/>
            <a:ext cx="3011365" cy="2002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32304" y="908720"/>
            <a:ext cx="3195637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91345" y="144000"/>
            <a:ext cx="3456384" cy="7196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 Žiūronai</a:t>
            </a:r>
            <a:br>
              <a:rPr lang="lt-LT" dirty="0" smtClean="0"/>
            </a:br>
            <a:endParaRPr lang="lt-LT" dirty="0" smtClean="0"/>
          </a:p>
        </p:txBody>
      </p:sp>
      <p:pic>
        <p:nvPicPr>
          <p:cNvPr id="27651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360" y="4462534"/>
            <a:ext cx="2381132" cy="2381132"/>
          </a:xfrm>
        </p:spPr>
      </p:pic>
      <p:pic>
        <p:nvPicPr>
          <p:cNvPr id="27652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6160" y="4398910"/>
            <a:ext cx="3064763" cy="2379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/>
          <p:nvPr/>
        </p:nvSpPr>
        <p:spPr>
          <a:xfrm>
            <a:off x="685800" y="863600"/>
            <a:ext cx="10964863" cy="359893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compatLnSpc="0">
            <a:spAutoFit/>
          </a:bodyPr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SzPct val="45000"/>
              <a:buFont typeface="Arial" panose="020B0604020202020204" pitchFamily="34" charset="0"/>
              <a:buChar char="•"/>
              <a:defRPr/>
            </a:pPr>
            <a:r>
              <a:rPr lang="lt-LT" sz="2800" dirty="0" smtClean="0">
                <a:solidFill>
                  <a:srgbClr val="FFFFFF"/>
                </a:solidFill>
                <a:latin typeface="Calibri" pitchFamily="18"/>
                <a:ea typeface="Microsoft YaHei" pitchFamily="2"/>
                <a:cs typeface="Mangal" pitchFamily="2"/>
              </a:rPr>
              <a:t>Optinis </a:t>
            </a:r>
            <a:r>
              <a:rPr lang="lt-LT" sz="2800" dirty="0">
                <a:solidFill>
                  <a:srgbClr val="FFFFFF"/>
                </a:solidFill>
                <a:latin typeface="Calibri" pitchFamily="18"/>
                <a:ea typeface="Microsoft YaHei" pitchFamily="2"/>
                <a:cs typeface="Mangal" pitchFamily="2"/>
              </a:rPr>
              <a:t>prietaisas, skirtas tolimų kūnų ar reiškinių stebėjimui. Žiūronai, kaip mėgėjiška stebėjimo technika, naudojami astronomijoje stebėti kosminius kūnus.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lt-LT" sz="2800" dirty="0">
                <a:solidFill>
                  <a:srgbClr val="FFFFFF"/>
                </a:solidFill>
                <a:latin typeface="Calibri" pitchFamily="18"/>
                <a:ea typeface="Microsoft YaHei" pitchFamily="2"/>
                <a:cs typeface="Mangal" pitchFamily="2"/>
              </a:rPr>
              <a:t>Abu žiūronų arba binoklio teleskopai turi po dvi prizmes. Jos atspindi objekto skleidžiamus šviesos spindulius, sukurdamos neapverstą tiesų vaizdą. Dėl to žiūronai yra nedideli, jais paprasta naudotis.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lt-LT" sz="2800" dirty="0">
                <a:solidFill>
                  <a:srgbClr val="FFFFFF"/>
                </a:solidFill>
                <a:latin typeface="Calibri" pitchFamily="18"/>
                <a:ea typeface="Microsoft YaHei" pitchFamily="2"/>
                <a:cs typeface="Mangal" pitchFamily="2"/>
              </a:rPr>
              <a:t>Žiūronus sudaro objektyvas, okuliaras ir prizmės.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800" dirty="0" smtClean="0">
                <a:solidFill>
                  <a:srgbClr val="FFFFFF"/>
                </a:solidFill>
                <a:latin typeface="Calibri" pitchFamily="18"/>
                <a:ea typeface="Microsoft YaHei" pitchFamily="2"/>
                <a:cs typeface="Mangal" pitchFamily="2"/>
              </a:rPr>
              <a:t>     Galima </a:t>
            </a:r>
            <a:r>
              <a:rPr lang="lt-LT" sz="2800" dirty="0">
                <a:solidFill>
                  <a:srgbClr val="FFFFFF"/>
                </a:solidFill>
                <a:latin typeface="Calibri" pitchFamily="18"/>
                <a:ea typeface="Microsoft YaHei" pitchFamily="2"/>
                <a:cs typeface="Mangal" pitchFamily="2"/>
              </a:rPr>
              <a:t>naudoti: Medžioklėje, žvejyboje, gamtos stebėjimui.</a:t>
            </a:r>
          </a:p>
        </p:txBody>
      </p:sp>
      <p:pic>
        <p:nvPicPr>
          <p:cNvPr id="27654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3832" y="4462534"/>
            <a:ext cx="2198802" cy="2243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19336" y="260648"/>
            <a:ext cx="10707544" cy="1661016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lt-LT" dirty="0" smtClean="0"/>
              <a:t>Akiniai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37160" y="1916832"/>
            <a:ext cx="11959200" cy="3807420"/>
          </a:xfrm>
        </p:spPr>
        <p:txBody>
          <a:bodyPr lIns="91440" tIns="45720" rIns="91440" bIns="45720"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400" dirty="0" smtClean="0">
                <a:latin typeface="Calibri"/>
              </a:rPr>
              <a:t>Ant veido uždedamas lengvas optinis įtaisas, pro kurį žiūrima.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400" dirty="0" smtClean="0">
                <a:latin typeface="Calibri"/>
              </a:rPr>
              <a:t>Stikliniai lęšiai regėjimui pagerinti naudoti nuo viduramžių. 1746 m. lęšius įdėjus į specialius rėmelius atsirado dabartiniai akiniai.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400" dirty="0" smtClean="0">
                <a:latin typeface="Calibri"/>
              </a:rPr>
              <a:t>Akinių rūšys pagal funkciją:</a:t>
            </a:r>
          </a:p>
          <a:p>
            <a:pPr marL="743040" lvl="1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400" dirty="0" smtClean="0">
                <a:latin typeface="Calibri"/>
              </a:rPr>
              <a:t>regos korekcijos akiniai – gerinantys regą.</a:t>
            </a:r>
          </a:p>
          <a:p>
            <a:pPr marL="743040" lvl="1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400" dirty="0" smtClean="0">
                <a:latin typeface="Calibri"/>
              </a:rPr>
              <a:t>apsauginiai akiniai – apsaugantys akis nuo galimų pažeidimų.</a:t>
            </a:r>
          </a:p>
          <a:p>
            <a:pPr marL="743040" lvl="1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400" dirty="0" smtClean="0">
                <a:latin typeface="Calibri"/>
              </a:rPr>
              <a:t>saulės akiniai – akiniai patamsintais stiklais, saugantys akis nuo per ryškios šviesos.</a:t>
            </a:r>
          </a:p>
          <a:p>
            <a:pPr marL="743040" lvl="1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400" dirty="0" smtClean="0">
                <a:latin typeface="Calibri"/>
              </a:rPr>
              <a:t>motociklininko akiniai – saugo akis nuo vėjo, dulkių, smulkių lekiančių objektų, vabzdžių.</a:t>
            </a:r>
          </a:p>
          <a:p>
            <a:pPr marL="743040" lvl="1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400" dirty="0" smtClean="0">
                <a:latin typeface="Calibri"/>
              </a:rPr>
              <a:t>3D akiniai – skirti trimačiam vaizdui sukurti.</a:t>
            </a:r>
          </a:p>
        </p:txBody>
      </p:sp>
      <p:pic>
        <p:nvPicPr>
          <p:cNvPr id="28676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52048" y="2708920"/>
            <a:ext cx="3340100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5799" y="609480"/>
            <a:ext cx="10131480" cy="947312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lt-LT" dirty="0" smtClean="0"/>
              <a:t>Uždaviniai: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19336" y="2060848"/>
            <a:ext cx="11953328" cy="4248472"/>
          </a:xfrm>
        </p:spPr>
        <p:txBody>
          <a:bodyPr lIns="91440" tIns="45720" rIns="91440" bIns="45720"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endParaRPr sz="2800" dirty="0" smtClean="0">
              <a:latin typeface="Calibri"/>
            </a:endParaRP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endParaRPr lang="lt-LT" sz="2800" dirty="0">
              <a:latin typeface="Calibri"/>
            </a:endParaRP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None/>
              <a:defRPr/>
            </a:pPr>
            <a:endParaRPr lang="en-US" sz="2800" dirty="0" smtClean="0">
              <a:latin typeface="Cambria" pitchFamily="18" charset="0"/>
            </a:endParaRP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smtClean="0">
                <a:latin typeface="Calibri"/>
              </a:rPr>
              <a:t>I</a:t>
            </a:r>
            <a:r>
              <a:rPr sz="2800" dirty="0" smtClean="0">
                <a:latin typeface="Calibri"/>
              </a:rPr>
              <a:t>. </a:t>
            </a:r>
            <a:r>
              <a:rPr sz="2800" dirty="0" err="1" smtClean="0">
                <a:latin typeface="Calibri"/>
              </a:rPr>
              <a:t>Lęšio</a:t>
            </a:r>
            <a:r>
              <a:rPr sz="2800" dirty="0" smtClean="0">
                <a:latin typeface="Calibri"/>
              </a:rPr>
              <a:t> židinys – 25cm. Apskaičiuokite šio lęšio laužiamąją gebą. Koks tai lęšis?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None/>
              <a:defRPr/>
            </a:pPr>
            <a:r>
              <a:rPr lang="lt-LT" sz="2800" dirty="0">
                <a:latin typeface="Calibri"/>
              </a:rPr>
              <a:t> </a:t>
            </a:r>
            <a:r>
              <a:rPr lang="lt-LT" sz="2800" dirty="0" smtClean="0">
                <a:latin typeface="Calibri"/>
              </a:rPr>
              <a:t>      F</a:t>
            </a:r>
            <a:r>
              <a:rPr lang="en-US" sz="2800" dirty="0" smtClean="0">
                <a:latin typeface="Calibri"/>
              </a:rPr>
              <a:t>=</a:t>
            </a:r>
            <a:r>
              <a:rPr lang="lt-LT" sz="2800" dirty="0" smtClean="0">
                <a:latin typeface="Calibri"/>
              </a:rPr>
              <a:t> 25cm </a:t>
            </a:r>
            <a:r>
              <a:rPr lang="en-US" sz="2800" dirty="0" smtClean="0">
                <a:latin typeface="Calibri"/>
              </a:rPr>
              <a:t>=</a:t>
            </a:r>
            <a:r>
              <a:rPr lang="lt-LT" sz="2800" dirty="0" smtClean="0">
                <a:latin typeface="Calibri"/>
              </a:rPr>
              <a:t>0,25 m;    D </a:t>
            </a:r>
            <a:r>
              <a:rPr lang="en-US" sz="2800" dirty="0" smtClean="0">
                <a:latin typeface="Calibri"/>
              </a:rPr>
              <a:t>=</a:t>
            </a:r>
            <a:r>
              <a:rPr lang="lt-LT" sz="2800" dirty="0" smtClean="0">
                <a:latin typeface="Calibri"/>
              </a:rPr>
              <a:t>1/F ;    D </a:t>
            </a:r>
            <a:r>
              <a:rPr lang="en-US" sz="2800" dirty="0" smtClean="0">
                <a:latin typeface="Calibri"/>
              </a:rPr>
              <a:t>=</a:t>
            </a:r>
            <a:r>
              <a:rPr lang="lt-LT" sz="2800" dirty="0" smtClean="0">
                <a:latin typeface="Calibri"/>
              </a:rPr>
              <a:t>1/0,25 </a:t>
            </a:r>
            <a:r>
              <a:rPr lang="en-US" sz="2800" dirty="0" smtClean="0">
                <a:latin typeface="Calibri"/>
              </a:rPr>
              <a:t>=</a:t>
            </a:r>
            <a:r>
              <a:rPr lang="lt-LT" sz="2800" dirty="0" smtClean="0">
                <a:latin typeface="Calibri"/>
              </a:rPr>
              <a:t> 4D    Ats.4D</a:t>
            </a:r>
            <a:r>
              <a:rPr lang="en-US" sz="2800" dirty="0" smtClean="0">
                <a:latin typeface="Calibri"/>
              </a:rPr>
              <a:t>;</a:t>
            </a:r>
            <a:r>
              <a:rPr lang="lt-LT" sz="2800" dirty="0" smtClean="0">
                <a:latin typeface="Calibri"/>
              </a:rPr>
              <a:t> Lęšis  glaudžiamasis.</a:t>
            </a:r>
            <a:endParaRPr sz="2800" dirty="0" smtClean="0">
              <a:latin typeface="Calibri"/>
            </a:endParaRP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lang="lt-LT" sz="2800" dirty="0" smtClean="0">
                <a:latin typeface="Calibri"/>
              </a:rPr>
              <a:t>II. Iš 100m nufotografuota  Šiaulių </a:t>
            </a:r>
            <a:r>
              <a:rPr lang="lt-LT" sz="2800" dirty="0" err="1" smtClean="0">
                <a:latin typeface="Calibri"/>
              </a:rPr>
              <a:t>šv</a:t>
            </a:r>
            <a:r>
              <a:rPr lang="lt-LT" sz="2800" dirty="0" smtClean="0">
                <a:latin typeface="Calibri"/>
              </a:rPr>
              <a:t>. Petro ir Povilo bažnyčia . Nuotraukoje  jos aukštis -35mm , objektyvo židinio nuotolis -5 cm. Kokio aukščio yra bažnyčia. 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None/>
              <a:defRPr/>
            </a:pPr>
            <a:r>
              <a:rPr lang="lt-LT" sz="2800" dirty="0" smtClean="0">
                <a:latin typeface="Calibri"/>
              </a:rPr>
              <a:t>        d </a:t>
            </a:r>
            <a:r>
              <a:rPr lang="en-US" sz="2800" dirty="0" smtClean="0">
                <a:latin typeface="Calibri"/>
              </a:rPr>
              <a:t>=</a:t>
            </a:r>
            <a:r>
              <a:rPr lang="lt-LT" sz="2800" dirty="0" smtClean="0">
                <a:latin typeface="Calibri"/>
              </a:rPr>
              <a:t>100m;</a:t>
            </a:r>
            <a:r>
              <a:rPr lang="en-US" sz="2800" dirty="0" smtClean="0">
                <a:latin typeface="Calibri"/>
              </a:rPr>
              <a:t> H=</a:t>
            </a:r>
            <a:r>
              <a:rPr lang="lt-LT" sz="2800" dirty="0" smtClean="0">
                <a:latin typeface="Calibri"/>
              </a:rPr>
              <a:t> 35mm </a:t>
            </a:r>
            <a:r>
              <a:rPr lang="en-US" sz="2800" dirty="0" smtClean="0">
                <a:latin typeface="Calibri"/>
              </a:rPr>
              <a:t>=</a:t>
            </a:r>
            <a:r>
              <a:rPr lang="lt-LT" sz="2800" dirty="0" smtClean="0">
                <a:latin typeface="Calibri"/>
              </a:rPr>
              <a:t>0,035m ; F </a:t>
            </a:r>
            <a:r>
              <a:rPr lang="en-US" sz="2800" dirty="0" smtClean="0">
                <a:latin typeface="Calibri"/>
              </a:rPr>
              <a:t>=</a:t>
            </a:r>
            <a:r>
              <a:rPr lang="lt-LT" sz="2800" dirty="0" smtClean="0">
                <a:latin typeface="Calibri"/>
              </a:rPr>
              <a:t>5cm </a:t>
            </a:r>
            <a:r>
              <a:rPr lang="en-US" sz="2800" dirty="0" smtClean="0">
                <a:latin typeface="Calibri"/>
              </a:rPr>
              <a:t>=</a:t>
            </a:r>
            <a:r>
              <a:rPr lang="lt-LT" sz="2800" dirty="0" smtClean="0">
                <a:latin typeface="Calibri"/>
              </a:rPr>
              <a:t>0,05m </a:t>
            </a:r>
            <a:r>
              <a:rPr lang="en-US" sz="2800" dirty="0" smtClean="0">
                <a:latin typeface="Calibri"/>
              </a:rPr>
              <a:t> 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None/>
              <a:defRPr/>
            </a:pPr>
            <a:endParaRPr lang="en-US" sz="2800" dirty="0" smtClean="0">
              <a:latin typeface="Calibri"/>
            </a:endParaRP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None/>
              <a:defRPr/>
            </a:pPr>
            <a:r>
              <a:rPr lang="en-US" sz="2800" dirty="0" smtClean="0">
                <a:latin typeface="Calibri"/>
              </a:rPr>
              <a:t>        </a:t>
            </a:r>
            <a:r>
              <a:rPr lang="lt-LT" sz="2800" dirty="0" smtClean="0">
                <a:latin typeface="Calibri"/>
              </a:rPr>
              <a:t>Sprendimas</a:t>
            </a:r>
            <a:r>
              <a:rPr lang="en-US" sz="2800" dirty="0" smtClean="0">
                <a:latin typeface="Calibri"/>
              </a:rPr>
              <a:t>:</a:t>
            </a:r>
            <a:r>
              <a:rPr lang="lt-LT" sz="2800" dirty="0" smtClean="0">
                <a:latin typeface="Calibri"/>
              </a:rPr>
              <a:t>   </a:t>
            </a:r>
            <a:r>
              <a:rPr lang="en-US" sz="2800" dirty="0" smtClean="0">
                <a:latin typeface="Calibri"/>
              </a:rPr>
              <a:t>             </a:t>
            </a:r>
            <a:r>
              <a:rPr lang="lt-LT" sz="2800" dirty="0" smtClean="0">
                <a:latin typeface="Calibri"/>
              </a:rPr>
              <a:t>1/f </a:t>
            </a:r>
            <a:r>
              <a:rPr lang="en-US" sz="2800" dirty="0" smtClean="0">
                <a:latin typeface="Calibri"/>
              </a:rPr>
              <a:t>=</a:t>
            </a:r>
            <a:r>
              <a:rPr lang="lt-LT" sz="2800" dirty="0" smtClean="0">
                <a:latin typeface="Calibri"/>
              </a:rPr>
              <a:t> 1/F – 1/d</a:t>
            </a:r>
            <a:r>
              <a:rPr lang="en-US" sz="2800" dirty="0" smtClean="0">
                <a:latin typeface="Calibri"/>
              </a:rPr>
              <a:t>  ; 1/f=1/0.05-1/100; 1/f=20-0.01=19.99;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None/>
              <a:defRPr/>
            </a:pPr>
            <a:r>
              <a:rPr lang="en-US" sz="2800" dirty="0" smtClean="0">
                <a:latin typeface="Calibri"/>
              </a:rPr>
              <a:t>                                                 f=0,05m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None/>
              <a:defRPr/>
            </a:pPr>
            <a:r>
              <a:rPr lang="en-US" sz="2800" dirty="0" smtClean="0">
                <a:latin typeface="Calibri"/>
              </a:rPr>
              <a:t>                                               h=</a:t>
            </a:r>
            <a:r>
              <a:rPr lang="en-US" sz="2800" dirty="0" err="1" smtClean="0">
                <a:latin typeface="Calibri"/>
              </a:rPr>
              <a:t>H·d</a:t>
            </a:r>
            <a:r>
              <a:rPr lang="en-US" sz="2800" dirty="0" smtClean="0">
                <a:latin typeface="Calibri"/>
              </a:rPr>
              <a:t>/f ; h=0,035·100/0,05=70m  Ats.70m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None/>
              <a:defRPr/>
            </a:pPr>
            <a:endParaRPr lang="lt-LT" sz="2800" dirty="0" smtClean="0">
              <a:latin typeface="Calibri"/>
            </a:endParaRP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None/>
              <a:defRPr/>
            </a:pPr>
            <a:endParaRPr lang="lt-LT" sz="2800" dirty="0">
              <a:latin typeface="Calibri"/>
            </a:endParaRP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lang="lt-LT" sz="2800" dirty="0" smtClean="0">
                <a:latin typeface="Calibri"/>
              </a:rPr>
              <a:t>                             </a:t>
            </a:r>
            <a:endParaRPr sz="2800" dirty="0" smtClean="0">
              <a:latin typeface="Calibri"/>
            </a:endParaRPr>
          </a:p>
          <a:p>
            <a:pPr marL="0" indent="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None/>
              <a:defRPr/>
            </a:pPr>
            <a:endParaRPr sz="2800" dirty="0" smtClean="0">
              <a:latin typeface="Calibri"/>
            </a:endParaRPr>
          </a:p>
          <a:p>
            <a:pPr marL="0" indent="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None/>
              <a:defRPr/>
            </a:pPr>
            <a:endParaRPr sz="2800" dirty="0" smtClean="0">
              <a:latin typeface="Calibri"/>
            </a:endParaRPr>
          </a:p>
        </p:txBody>
      </p:sp>
      <p:pic>
        <p:nvPicPr>
          <p:cNvPr id="4" name="Paveikslėlis 3" descr="http://ik.su.lt/%7Emariusbm/optika/teorija/paveiksliukai/1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1624" y="3933056"/>
            <a:ext cx="115212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aveikslėlis 4" descr="http://ik.su.lt/%7Emariusbm/optika/teorija/paveiksliukai/2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1624" y="4869160"/>
            <a:ext cx="11521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19337" y="332656"/>
            <a:ext cx="2736303" cy="648072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lt-LT" dirty="0" smtClean="0"/>
              <a:t>Testas</a:t>
            </a:r>
          </a:p>
        </p:txBody>
      </p:sp>
      <p:sp>
        <p:nvSpPr>
          <p:cNvPr id="3" name="Stačiakampis 2"/>
          <p:cNvSpPr/>
          <p:nvPr/>
        </p:nvSpPr>
        <p:spPr>
          <a:xfrm>
            <a:off x="407368" y="1700809"/>
            <a:ext cx="9361040" cy="959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defRPr/>
            </a:pPr>
            <a:r>
              <a:rPr lang="lt-LT" dirty="0" smtClean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Calibri"/>
                <a:ea typeface="Microsoft YaHei" pitchFamily="2"/>
                <a:cs typeface="Mangal" pitchFamily="2"/>
              </a:rPr>
              <a:t> </a:t>
            </a:r>
            <a:r>
              <a:rPr lang="lt-LT" sz="2400" dirty="0" smtClean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Calibri"/>
                <a:ea typeface="Microsoft YaHei" pitchFamily="2"/>
                <a:cs typeface="Mangal" pitchFamily="2"/>
              </a:rPr>
              <a:t>2. Rentgeno mikroskopu galima pamatyti daleles masteliu:</a:t>
            </a:r>
          </a:p>
          <a:p>
            <a:pPr lvl="0" fontAlgn="auto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defRPr/>
            </a:pPr>
            <a:r>
              <a:rPr lang="lt-LT" sz="2400" dirty="0" smtClean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Calibri"/>
                <a:ea typeface="Microsoft YaHei" pitchFamily="2"/>
                <a:cs typeface="Mangal" pitchFamily="2"/>
              </a:rPr>
              <a:t>     A) 1m ; B) 1nm;  C) 1 mm.</a:t>
            </a:r>
            <a:endParaRPr lang="lt-LT" sz="2400" dirty="0">
              <a:solidFill>
                <a:srgbClr val="FFFFFF"/>
              </a:solidFill>
              <a:highlight>
                <a:scrgbClr r="0" g="0" b="0">
                  <a:alpha val="0"/>
                </a:scrgbClr>
              </a:highlight>
              <a:latin typeface="Calibri"/>
              <a:ea typeface="Microsoft YaHei" pitchFamily="2"/>
              <a:cs typeface="Mangal" pitchFamily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9376" y="908721"/>
            <a:ext cx="90469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solidFill>
                  <a:schemeClr val="bg1"/>
                </a:solidFill>
              </a:rPr>
              <a:t>1.   Pirmieji mikroskopai didino:</a:t>
            </a:r>
          </a:p>
          <a:p>
            <a:r>
              <a:rPr lang="lt-LT" sz="2400" dirty="0" smtClean="0">
                <a:solidFill>
                  <a:schemeClr val="bg1"/>
                </a:solidFill>
              </a:rPr>
              <a:t>      A) iki 9 kartų ; B) iki 2 kartų ;C) iki 100 kartų.</a:t>
            </a:r>
            <a:endParaRPr lang="lt-LT" sz="2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360" y="2780929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solidFill>
                  <a:schemeClr val="bg1"/>
                </a:solidFill>
              </a:rPr>
              <a:t>3.   Pirmasis žvaigždes pro teleskopą stebėjo:</a:t>
            </a:r>
          </a:p>
          <a:p>
            <a:r>
              <a:rPr lang="lt-LT" sz="2400" dirty="0" smtClean="0">
                <a:solidFill>
                  <a:schemeClr val="bg1"/>
                </a:solidFill>
              </a:rPr>
              <a:t>      A) Senovės britai; B)  Galilėjus; C) Aristotelis </a:t>
            </a:r>
            <a:endParaRPr lang="lt-LT" sz="2400" dirty="0">
              <a:solidFill>
                <a:schemeClr val="bg1"/>
              </a:solidFill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335360" y="3573017"/>
            <a:ext cx="11017224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840" lvl="0" indent="-285840" fontAlgn="auto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defRPr/>
            </a:pPr>
            <a:r>
              <a:rPr lang="lt-LT" sz="2400" dirty="0" smtClean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Calibri"/>
                <a:ea typeface="Microsoft YaHei" pitchFamily="2"/>
                <a:cs typeface="Mangal" pitchFamily="2"/>
              </a:rPr>
              <a:t>4. Mikroskopo optinė sistema sudaryta iš:</a:t>
            </a:r>
          </a:p>
          <a:p>
            <a:pPr marL="285840" lvl="0" indent="-285840" fontAlgn="auto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defRPr/>
            </a:pPr>
            <a:r>
              <a:rPr lang="lt-LT" sz="2400" dirty="0" smtClean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Calibri"/>
                <a:ea typeface="Microsoft YaHei" pitchFamily="2"/>
                <a:cs typeface="Mangal" pitchFamily="2"/>
              </a:rPr>
              <a:t>     A) Objektyvo – ilgo židinio nuotolio lęšio ir okuliaro – trumpo židinio nuotolio lęšio;</a:t>
            </a:r>
          </a:p>
          <a:p>
            <a:pPr marL="285840" lvl="0" indent="-285840" fontAlgn="auto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defRPr/>
            </a:pPr>
            <a:r>
              <a:rPr lang="lt-LT" sz="2400" dirty="0" smtClean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Calibri"/>
                <a:ea typeface="Microsoft YaHei" pitchFamily="2"/>
                <a:cs typeface="Mangal" pitchFamily="2"/>
              </a:rPr>
              <a:t>     B) Objektyvo – trumpo židinio nuotolio lęšio ir okuliaro – ilgo židinio nuotolio lęšio;</a:t>
            </a:r>
          </a:p>
          <a:p>
            <a:pPr marL="285840" lvl="0" indent="-285840" fontAlgn="auto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defRPr/>
            </a:pPr>
            <a:r>
              <a:rPr lang="lt-LT" sz="2400" dirty="0" smtClean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Calibri"/>
                <a:ea typeface="Microsoft YaHei" pitchFamily="2"/>
                <a:cs typeface="Mangal" pitchFamily="2"/>
              </a:rPr>
              <a:t>     C) Objektyvo – ilgo židinio nuotolio lęšio ir okuliaro – ilgo židinio nuotolio lęšio</a:t>
            </a:r>
            <a:endParaRPr lang="lt-LT" sz="2400" dirty="0">
              <a:solidFill>
                <a:srgbClr val="FFFFFF"/>
              </a:solidFill>
              <a:highlight>
                <a:scrgbClr r="0" g="0" b="0">
                  <a:alpha val="0"/>
                </a:scrgbClr>
              </a:highlight>
              <a:latin typeface="Calibri"/>
              <a:ea typeface="Microsoft YaHei" pitchFamily="2"/>
              <a:cs typeface="Mangal" pitchFamily="2"/>
            </a:endParaRPr>
          </a:p>
        </p:txBody>
      </p:sp>
      <p:sp>
        <p:nvSpPr>
          <p:cNvPr id="8" name="Stačiakampis 7"/>
          <p:cNvSpPr/>
          <p:nvPr/>
        </p:nvSpPr>
        <p:spPr>
          <a:xfrm>
            <a:off x="119336" y="5589240"/>
            <a:ext cx="115932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400" dirty="0" smtClean="0">
                <a:solidFill>
                  <a:schemeClr val="bg1"/>
                </a:solidFill>
              </a:rPr>
              <a:t>5.  Daugelio optinių prietaisų sudedamoji dalis:</a:t>
            </a:r>
          </a:p>
          <a:p>
            <a:r>
              <a:rPr lang="lt-LT" sz="2400" dirty="0" smtClean="0">
                <a:solidFill>
                  <a:schemeClr val="bg1"/>
                </a:solidFill>
              </a:rPr>
              <a:t>         A) Lęšiai ; B)  veidrodis; C) plėvelė</a:t>
            </a:r>
            <a:endParaRPr lang="lt-LT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767408" y="1628800"/>
            <a:ext cx="10484703" cy="1080120"/>
          </a:xfrm>
        </p:spPr>
        <p:txBody>
          <a:bodyPr lIns="91440" tIns="45720" rIns="91440" bIns="45720"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AutoNum type="arabicPeriod" startAt="7"/>
              <a:defRPr/>
            </a:pPr>
            <a:r>
              <a:rPr sz="2400" dirty="0" smtClean="0">
                <a:latin typeface="Calibri"/>
              </a:rPr>
              <a:t>Pirmasis elektroninis fotoaparatas buvo pagamintas: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None/>
              <a:defRPr/>
            </a:pPr>
            <a:r>
              <a:rPr lang="lt-LT" sz="2400" dirty="0" smtClean="0">
                <a:latin typeface="Calibri"/>
              </a:rPr>
              <a:t>      A) 1981 ;B) 1881 ; C) 1960</a:t>
            </a:r>
            <a:endParaRPr sz="2400" dirty="0" smtClean="0"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5400" y="2852936"/>
            <a:ext cx="10153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solidFill>
                  <a:schemeClr val="bg1"/>
                </a:solidFill>
              </a:rPr>
              <a:t>8. </a:t>
            </a:r>
            <a:r>
              <a:rPr lang="lt-LT" dirty="0" smtClean="0">
                <a:solidFill>
                  <a:schemeClr val="bg1"/>
                </a:solidFill>
              </a:rPr>
              <a:t> </a:t>
            </a:r>
            <a:r>
              <a:rPr lang="lt-LT" sz="2400" dirty="0" smtClean="0">
                <a:solidFill>
                  <a:schemeClr val="bg1"/>
                </a:solidFill>
              </a:rPr>
              <a:t>Kokiems optiniams prietaisams būtini du lęšiai:</a:t>
            </a:r>
          </a:p>
          <a:p>
            <a:r>
              <a:rPr lang="lt-LT" sz="2400" dirty="0" smtClean="0">
                <a:solidFill>
                  <a:schemeClr val="bg1"/>
                </a:solidFill>
              </a:rPr>
              <a:t>       A) Akiniams ir lupai ; B) teleskopui ir lupai  ;C) Teleskopui ir mikroskopui</a:t>
            </a:r>
            <a:endParaRPr lang="lt-LT" sz="2400" dirty="0">
              <a:solidFill>
                <a:schemeClr val="bg1"/>
              </a:solidFill>
            </a:endParaRPr>
          </a:p>
        </p:txBody>
      </p:sp>
      <p:sp>
        <p:nvSpPr>
          <p:cNvPr id="2" name="Stačiakampis 1"/>
          <p:cNvSpPr/>
          <p:nvPr/>
        </p:nvSpPr>
        <p:spPr>
          <a:xfrm>
            <a:off x="695400" y="3933056"/>
            <a:ext cx="110892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 smtClean="0">
                <a:solidFill>
                  <a:schemeClr val="bg1"/>
                </a:solidFill>
              </a:rPr>
              <a:t>9. Teleskopo  </a:t>
            </a:r>
            <a:r>
              <a:rPr lang="lt-LT" sz="2400" dirty="0">
                <a:solidFill>
                  <a:schemeClr val="bg1"/>
                </a:solidFill>
              </a:rPr>
              <a:t>optinė sistema sudaryta </a:t>
            </a:r>
            <a:r>
              <a:rPr lang="lt-LT" sz="2400" dirty="0" smtClean="0">
                <a:solidFill>
                  <a:schemeClr val="bg1"/>
                </a:solidFill>
              </a:rPr>
              <a:t>iš:</a:t>
            </a:r>
          </a:p>
          <a:p>
            <a:r>
              <a:rPr lang="lt-LT" sz="2400" dirty="0" smtClean="0">
                <a:solidFill>
                  <a:schemeClr val="bg1"/>
                </a:solidFill>
              </a:rPr>
              <a:t>      A</a:t>
            </a:r>
            <a:r>
              <a:rPr lang="lt-LT" sz="2400" dirty="0">
                <a:solidFill>
                  <a:schemeClr val="bg1"/>
                </a:solidFill>
              </a:rPr>
              <a:t>) Objektyvo – ilgo židinio nuotolio lęšio ir okuliaro – trumpo židinio nuotolio </a:t>
            </a:r>
            <a:r>
              <a:rPr lang="lt-LT" sz="2400" dirty="0" smtClean="0">
                <a:solidFill>
                  <a:schemeClr val="bg1"/>
                </a:solidFill>
              </a:rPr>
              <a:t>lęšio;</a:t>
            </a:r>
            <a:endParaRPr lang="lt-LT" sz="2400" dirty="0">
              <a:solidFill>
                <a:schemeClr val="bg1"/>
              </a:solidFill>
            </a:endParaRPr>
          </a:p>
          <a:p>
            <a:r>
              <a:rPr lang="lt-LT" sz="2400" dirty="0" smtClean="0">
                <a:solidFill>
                  <a:schemeClr val="bg1"/>
                </a:solidFill>
              </a:rPr>
              <a:t>      B</a:t>
            </a:r>
            <a:r>
              <a:rPr lang="lt-LT" sz="2400" dirty="0">
                <a:solidFill>
                  <a:schemeClr val="bg1"/>
                </a:solidFill>
              </a:rPr>
              <a:t>) Objektyvo – trumpo židinio nuotolio lęšio ir okuliaro – ilgo židinio nuotolio </a:t>
            </a:r>
            <a:r>
              <a:rPr lang="lt-LT" sz="2400" dirty="0" smtClean="0">
                <a:solidFill>
                  <a:schemeClr val="bg1"/>
                </a:solidFill>
              </a:rPr>
              <a:t>lęšio;</a:t>
            </a:r>
            <a:endParaRPr lang="lt-LT" sz="2400" dirty="0">
              <a:solidFill>
                <a:schemeClr val="bg1"/>
              </a:solidFill>
            </a:endParaRPr>
          </a:p>
          <a:p>
            <a:r>
              <a:rPr lang="lt-LT" sz="2400" dirty="0" smtClean="0">
                <a:solidFill>
                  <a:schemeClr val="bg1"/>
                </a:solidFill>
              </a:rPr>
              <a:t>      C</a:t>
            </a:r>
            <a:r>
              <a:rPr lang="lt-LT" sz="2400" dirty="0">
                <a:solidFill>
                  <a:schemeClr val="bg1"/>
                </a:solidFill>
              </a:rPr>
              <a:t>) Objektyvo – ilgo židinio nuotolio lęšio ir okuliaro – ilgo židinio nuotolio </a:t>
            </a:r>
            <a:r>
              <a:rPr lang="lt-LT" sz="2400" dirty="0" smtClean="0">
                <a:solidFill>
                  <a:schemeClr val="bg1"/>
                </a:solidFill>
              </a:rPr>
              <a:t>lęšio</a:t>
            </a:r>
            <a:endParaRPr lang="lt-LT" sz="2400" dirty="0">
              <a:solidFill>
                <a:schemeClr val="bg1"/>
              </a:solidFill>
            </a:endParaRPr>
          </a:p>
          <a:p>
            <a:endParaRPr lang="lt-LT" sz="2400" dirty="0">
              <a:solidFill>
                <a:schemeClr val="bg1"/>
              </a:solidFill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623392" y="5517232"/>
            <a:ext cx="97930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 smtClean="0">
                <a:solidFill>
                  <a:schemeClr val="bg1"/>
                </a:solidFill>
              </a:rPr>
              <a:t>10</a:t>
            </a:r>
            <a:r>
              <a:rPr lang="lt-LT" sz="2400" dirty="0">
                <a:solidFill>
                  <a:schemeClr val="bg1"/>
                </a:solidFill>
              </a:rPr>
              <a:t>. Fotoaparate gaunamas </a:t>
            </a:r>
            <a:r>
              <a:rPr lang="lt-LT" sz="2400" dirty="0" smtClean="0">
                <a:solidFill>
                  <a:schemeClr val="bg1"/>
                </a:solidFill>
              </a:rPr>
              <a:t>atvaizdas:</a:t>
            </a:r>
          </a:p>
          <a:p>
            <a:r>
              <a:rPr lang="lt-LT" sz="2400" dirty="0" smtClean="0">
                <a:solidFill>
                  <a:schemeClr val="bg1"/>
                </a:solidFill>
              </a:rPr>
              <a:t>      A) Neapverstas tikras ;B) apverstas tikras ; C) apverstas tikras</a:t>
            </a:r>
            <a:endParaRPr lang="lt-LT" sz="2400" dirty="0">
              <a:solidFill>
                <a:schemeClr val="bg1"/>
              </a:solidFill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767408" y="404664"/>
            <a:ext cx="8304584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fontAlgn="auto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defRPr/>
            </a:pPr>
            <a:r>
              <a:rPr lang="lt-LT" sz="2400" dirty="0" smtClean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Calibri"/>
                <a:ea typeface="Microsoft YaHei" pitchFamily="2"/>
                <a:cs typeface="Mangal" pitchFamily="2"/>
              </a:rPr>
              <a:t>6.   Atlikdamas laboratorinį darbą mokinys ekrane nori gauti žvakės atvaizdą. Kokį prietaisą jam reikia naudoti?</a:t>
            </a:r>
          </a:p>
          <a:p>
            <a:pPr lvl="0" fontAlgn="auto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defRPr/>
            </a:pPr>
            <a:r>
              <a:rPr lang="lt-LT" sz="2400" dirty="0" smtClean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Calibri"/>
                <a:ea typeface="Microsoft YaHei" pitchFamily="2"/>
                <a:cs typeface="Mangal" pitchFamily="2"/>
              </a:rPr>
              <a:t>      A) Lęšį; B) Periskopą; C) Teleskopą</a:t>
            </a:r>
            <a:endParaRPr lang="lt-LT" sz="2400" dirty="0">
              <a:solidFill>
                <a:srgbClr val="FFFFFF"/>
              </a:solidFill>
              <a:highlight>
                <a:scrgbClr r="0" g="0" b="0">
                  <a:alpha val="0"/>
                </a:scrgbClr>
              </a:highlight>
              <a:latin typeface="Calibri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63353" y="260648"/>
            <a:ext cx="3528392" cy="936104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Atsakymai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 idx="4294967295"/>
          </p:nvPr>
        </p:nvSpPr>
        <p:spPr>
          <a:xfrm>
            <a:off x="685801" y="1196752"/>
            <a:ext cx="2673896" cy="5112568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1. A</a:t>
            </a:r>
            <a:br>
              <a:rPr lang="lt-LT" dirty="0" smtClean="0"/>
            </a:br>
            <a:r>
              <a:rPr lang="lt-LT" dirty="0" smtClean="0"/>
              <a:t>2. B</a:t>
            </a:r>
            <a:br>
              <a:rPr lang="lt-LT" dirty="0" smtClean="0"/>
            </a:br>
            <a:r>
              <a:rPr lang="lt-LT" dirty="0" smtClean="0"/>
              <a:t>3. b</a:t>
            </a:r>
            <a:br>
              <a:rPr lang="lt-LT" dirty="0" smtClean="0"/>
            </a:br>
            <a:r>
              <a:rPr lang="lt-LT" dirty="0" smtClean="0"/>
              <a:t>4. b</a:t>
            </a:r>
            <a:br>
              <a:rPr lang="lt-LT" dirty="0" smtClean="0"/>
            </a:br>
            <a:r>
              <a:rPr lang="lt-LT" dirty="0" smtClean="0"/>
              <a:t>5. A</a:t>
            </a:r>
            <a:br>
              <a:rPr lang="lt-LT" dirty="0" smtClean="0"/>
            </a:br>
            <a:r>
              <a:rPr lang="lt-LT" dirty="0" smtClean="0"/>
              <a:t>6. A</a:t>
            </a:r>
            <a:br>
              <a:rPr lang="lt-LT" dirty="0" smtClean="0"/>
            </a:br>
            <a:r>
              <a:rPr lang="lt-LT" dirty="0" smtClean="0"/>
              <a:t>7. A</a:t>
            </a:r>
            <a:br>
              <a:rPr lang="lt-LT" dirty="0" smtClean="0"/>
            </a:br>
            <a:r>
              <a:rPr lang="lt-LT" dirty="0" smtClean="0"/>
              <a:t>8. C</a:t>
            </a:r>
            <a:br>
              <a:rPr lang="lt-LT" dirty="0" smtClean="0"/>
            </a:br>
            <a:r>
              <a:rPr lang="lt-LT" dirty="0" smtClean="0"/>
              <a:t>9. A</a:t>
            </a:r>
            <a:br>
              <a:rPr lang="lt-LT" dirty="0" smtClean="0"/>
            </a:br>
            <a:r>
              <a:rPr lang="lt-LT" dirty="0" smtClean="0"/>
              <a:t>10.C</a:t>
            </a:r>
            <a:endParaRPr lang="lt-LT" dirty="0"/>
          </a:p>
        </p:txBody>
      </p:sp>
      <p:pic>
        <p:nvPicPr>
          <p:cNvPr id="8194" name="Picture 2" descr="Minox NVF Mini naktinio matymo prietais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31704" y="1844824"/>
            <a:ext cx="6336704" cy="30434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61561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5799" y="188640"/>
            <a:ext cx="3465985" cy="10801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lt-LT" dirty="0" smtClean="0"/>
              <a:t>KLAUSIMAI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85799" y="1700808"/>
            <a:ext cx="10131480" cy="4392488"/>
          </a:xfrm>
        </p:spPr>
        <p:txBody>
          <a:bodyPr lIns="91440" tIns="45720" rIns="91440" bIns="45720"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smtClean="0">
                <a:latin typeface="Calibri"/>
              </a:rPr>
              <a:t>1. Kodėl lupa padidina objekto atvaizdą?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smtClean="0">
                <a:latin typeface="Calibri"/>
              </a:rPr>
              <a:t>2. Kokia mikroskopo objektyvo ir okuliaro paskirtis?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sz="2800" dirty="0" smtClean="0">
                <a:latin typeface="Calibri"/>
              </a:rPr>
              <a:t>3. Paaiškink, kodėl žiūronuose būną įtaisytos prizmės?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None/>
              <a:defRPr/>
            </a:pPr>
            <a:r>
              <a:rPr lang="lt-LT" sz="3600" dirty="0" smtClean="0">
                <a:latin typeface="Calibri Light"/>
              </a:rPr>
              <a:t>ATSAKYMAI</a:t>
            </a:r>
            <a:endParaRPr sz="3600" dirty="0" smtClean="0">
              <a:latin typeface="Calibri Light"/>
            </a:endParaRP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lang="lt-LT" sz="2800" dirty="0">
                <a:latin typeface="Calibri"/>
              </a:rPr>
              <a:t>1. Lupa – trumpo židinio nuotolio glaudžiamasis lęšis (arba lęšių sistema), kuris padidina regėjimo kampą.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lang="lt-LT" sz="2800" dirty="0">
                <a:latin typeface="Calibri"/>
              </a:rPr>
              <a:t>2. Keičiant atstumą tarp jų būtų galima matyti ryškų atvaizdą.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r>
              <a:rPr lang="lt-LT" sz="2800" dirty="0">
                <a:latin typeface="Calibri"/>
              </a:rPr>
              <a:t>3. Jos kelis kartus atspindi nuo objekto sklindančius šviesos spindulius ir pro žiūronus matomas neapverstas atvaizdas.</a:t>
            </a:r>
          </a:p>
          <a:p>
            <a:pPr marL="285840" indent="-285840" eaLnBrk="1" fontAlgn="auto" hangingPunct="1">
              <a:spcBef>
                <a:spcPts val="0"/>
              </a:spcBef>
              <a:spcAft>
                <a:spcPts val="1001"/>
              </a:spcAft>
              <a:buClr>
                <a:srgbClr val="FFFFFF"/>
              </a:buClr>
              <a:buSzPct val="100000"/>
              <a:buFont typeface="Arial" pitchFamily="32"/>
              <a:buChar char="•"/>
              <a:defRPr/>
            </a:pPr>
            <a:endParaRPr sz="2800" dirty="0" smtClean="0">
              <a:latin typeface="Calibri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609600"/>
            <a:ext cx="10131425" cy="1455738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r>
              <a:rPr lang="lt-LT" smtClean="0"/>
              <a:t>Bandymas</a:t>
            </a:r>
            <a:endParaRPr lang="lt-LT" dirty="0" smtClean="0"/>
          </a:p>
        </p:txBody>
      </p:sp>
      <p:sp>
        <p:nvSpPr>
          <p:cNvPr id="3" name="Content Placeholder 2"/>
          <p:cNvSpPr txBox="1">
            <a:spLocks noGrp="1"/>
          </p:cNvSpPr>
          <p:nvPr>
            <p:ph idx="4294967295"/>
          </p:nvPr>
        </p:nvSpPr>
        <p:spPr>
          <a:xfrm>
            <a:off x="0" y="548680"/>
            <a:ext cx="12192000" cy="5832648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lt-LT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sz="2000" dirty="0" smtClean="0">
                <a:latin typeface="Calibri"/>
              </a:rPr>
              <a:t>Man reikėjo : dviejų cilindro formos, skirtingo  skersmens stiklinių indų, vandens, daikto (žaisliukas).</a:t>
            </a:r>
          </a:p>
          <a:p>
            <a:r>
              <a:rPr lang="lt-LT" sz="1800" dirty="0" smtClean="0"/>
              <a:t>I. Indus  sustačiau  akių lygyje į vieną eilę ( pav. A ) nurodyta tvarka ir pripyliau vandens. Pro indus  apžiūrėjau   daiktą( žaisliuką).</a:t>
            </a:r>
          </a:p>
          <a:p>
            <a:r>
              <a:rPr lang="lt-LT" sz="1800" dirty="0" smtClean="0"/>
              <a:t>II. Keičiau atstumą tarp indų , fokusavau vaizdą ,kol pamačiau tolumoje esančio objekto atvaizdą.(</a:t>
            </a:r>
            <a:r>
              <a:rPr lang="lt-LT" sz="1800" dirty="0" err="1" smtClean="0"/>
              <a:t>pav.B</a:t>
            </a:r>
            <a:r>
              <a:rPr lang="lt-LT" sz="1800" dirty="0" smtClean="0"/>
              <a:t>)</a:t>
            </a:r>
          </a:p>
          <a:p>
            <a:r>
              <a:rPr lang="lt-LT" sz="1800" dirty="0" err="1" smtClean="0"/>
              <a:t>I.Pav.A</a:t>
            </a:r>
            <a:r>
              <a:rPr lang="lt-LT" sz="1800" dirty="0" smtClean="0"/>
              <a:t> –Mikroskopo veikimo principas. Indai su vandeniu –</a:t>
            </a:r>
          </a:p>
          <a:p>
            <a:r>
              <a:rPr lang="lt-LT" sz="1800" dirty="0" smtClean="0"/>
              <a:t>               lęšiai. Objektyvas-trumpo židinio nuotolio lęšis .     </a:t>
            </a:r>
          </a:p>
          <a:p>
            <a:r>
              <a:rPr lang="lt-LT" sz="1800" dirty="0" smtClean="0"/>
              <a:t>               Okuliaras –ilgesnio židinio nuotolio. Pamačiau padidintą žaislo </a:t>
            </a:r>
          </a:p>
          <a:p>
            <a:r>
              <a:rPr lang="lt-LT" sz="1800" dirty="0" smtClean="0"/>
              <a:t>               atvaizdą.</a:t>
            </a:r>
          </a:p>
          <a:p>
            <a:r>
              <a:rPr lang="lt-LT" sz="1800" dirty="0" err="1" smtClean="0"/>
              <a:t>II.Pav.B-</a:t>
            </a:r>
            <a:r>
              <a:rPr lang="lt-LT" sz="1800" dirty="0" smtClean="0"/>
              <a:t>  Žiūronų (mažų teleskopų)veikimo principas.  Objektyvas-ilgo</a:t>
            </a:r>
          </a:p>
          <a:p>
            <a:r>
              <a:rPr lang="lt-LT" sz="1800" dirty="0" smtClean="0"/>
              <a:t>                židinio nuotolio lęšis  . Okuliaras –ilgesnio židinio nuotolio.</a:t>
            </a:r>
          </a:p>
          <a:p>
            <a:endParaRPr lang="lt-LT" sz="1800" dirty="0" smtClean="0"/>
          </a:p>
          <a:p>
            <a:endParaRPr lang="lt-LT" sz="1800" dirty="0" smtClean="0"/>
          </a:p>
        </p:txBody>
      </p:sp>
      <p:pic>
        <p:nvPicPr>
          <p:cNvPr id="43012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026374" y="3522962"/>
            <a:ext cx="2755531" cy="328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1" y="609600"/>
            <a:ext cx="6528048" cy="1455738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r>
              <a:rPr lang="lt-LT" dirty="0" smtClean="0"/>
              <a:t>Literatūros sąrašas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3352" y="1772816"/>
            <a:ext cx="10801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lt-LT" dirty="0" smtClean="0">
                <a:solidFill>
                  <a:schemeClr val="bg1"/>
                </a:solidFill>
              </a:rPr>
              <a:t>  </a:t>
            </a:r>
            <a:r>
              <a:rPr lang="lt-LT" dirty="0" smtClean="0">
                <a:solidFill>
                  <a:schemeClr val="bg1"/>
                </a:solidFill>
                <a:hlinkClick r:id="rId3"/>
              </a:rPr>
              <a:t>https</a:t>
            </a:r>
            <a:r>
              <a:rPr lang="lt-LT" dirty="0">
                <a:solidFill>
                  <a:schemeClr val="bg1"/>
                </a:solidFill>
                <a:hlinkClick r:id="rId3"/>
              </a:rPr>
              <a:t>://</a:t>
            </a:r>
            <a:r>
              <a:rPr lang="lt-LT" dirty="0" smtClean="0">
                <a:solidFill>
                  <a:schemeClr val="bg1"/>
                </a:solidFill>
                <a:hlinkClick r:id="rId3"/>
              </a:rPr>
              <a:t>www.google.lt/search?q=Lupa&amp;hl=lt&amp;biw=1600&amp;bih=789&amp;site=webhp&amp;source=lnms&amp;tbm=isch&amp;sa=X&amp;ved=0ahUKEwiT1qrux93RAhWDDSwKHQLxAA4Q_AUIBigB#hl=lt&amp;tbm=isch&amp;q=lupa+optinis+prietaisas&amp;imgrc=OIhosurjgZQ6TM%3A</a:t>
            </a:r>
            <a:endParaRPr lang="lt-LT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lt-LT" dirty="0" smtClean="0">
                <a:solidFill>
                  <a:schemeClr val="bg1"/>
                </a:solidFill>
              </a:rPr>
              <a:t>Fizikos vadovėlis –Spektras 10kl.</a:t>
            </a:r>
          </a:p>
          <a:p>
            <a:endParaRPr lang="lt-LT" dirty="0" smtClean="0">
              <a:solidFill>
                <a:schemeClr val="bg1"/>
              </a:solidFill>
            </a:endParaRPr>
          </a:p>
          <a:p>
            <a:r>
              <a:rPr lang="lt-LT" dirty="0" smtClean="0">
                <a:solidFill>
                  <a:schemeClr val="bg1"/>
                </a:solidFill>
                <a:hlinkClick r:id="rId4"/>
              </a:rPr>
              <a:t>https</a:t>
            </a:r>
            <a:r>
              <a:rPr lang="lt-LT" dirty="0">
                <a:solidFill>
                  <a:schemeClr val="bg1"/>
                </a:solidFill>
                <a:hlinkClick r:id="rId4"/>
              </a:rPr>
              <a:t>://</a:t>
            </a:r>
            <a:r>
              <a:rPr lang="lt-LT" dirty="0" smtClean="0">
                <a:solidFill>
                  <a:schemeClr val="bg1"/>
                </a:solidFill>
                <a:hlinkClick r:id="rId4"/>
              </a:rPr>
              <a:t>www.google.lt/search?q=Lupa&amp;hl=lt&amp;biw=1600&amp;bih=789&amp;site=webhp&amp;source=lnms&amp;tbm=isch&amp;sa=X&amp;ved=0ahUKEwiT1qrux93RAhWDDSwKHQLxAA4Q_AUIBigB#imgrc=cT3bozY6B1aa8M%3A</a:t>
            </a:r>
            <a:r>
              <a:rPr lang="lt-LT" dirty="0" smtClean="0">
                <a:solidFill>
                  <a:schemeClr val="bg1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lt-LT" dirty="0" err="1" smtClean="0">
                <a:solidFill>
                  <a:schemeClr val="bg1"/>
                </a:solidFill>
              </a:rPr>
              <a:t>K.Johnson</a:t>
            </a:r>
            <a:r>
              <a:rPr lang="lt-LT" dirty="0" smtClean="0">
                <a:solidFill>
                  <a:schemeClr val="bg1"/>
                </a:solidFill>
              </a:rPr>
              <a:t> –Fizika tau 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bg1"/>
                </a:solidFill>
              </a:rPr>
              <a:t>Mokinio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lt-LT" dirty="0" smtClean="0">
                <a:solidFill>
                  <a:schemeClr val="bg1"/>
                </a:solidFill>
              </a:rPr>
              <a:t>Žinynas -5-12kl.</a:t>
            </a:r>
          </a:p>
          <a:p>
            <a:pPr>
              <a:buFont typeface="Arial" pitchFamily="34" charset="0"/>
              <a:buChar char="•"/>
            </a:pPr>
            <a:r>
              <a:rPr lang="lt-LT" dirty="0" smtClean="0">
                <a:solidFill>
                  <a:schemeClr val="bg1"/>
                </a:solidFill>
              </a:rPr>
              <a:t>Fizikos uždavinynas VII-X </a:t>
            </a:r>
            <a:r>
              <a:rPr lang="lt-LT" dirty="0" err="1" smtClean="0">
                <a:solidFill>
                  <a:schemeClr val="bg1"/>
                </a:solidFill>
              </a:rPr>
              <a:t>kl</a:t>
            </a:r>
            <a:r>
              <a:rPr lang="lt-LT" dirty="0" smtClean="0">
                <a:solidFill>
                  <a:schemeClr val="bg1"/>
                </a:solidFill>
              </a:rPr>
              <a:t>.</a:t>
            </a:r>
            <a:endParaRPr lang="lt-LT" dirty="0">
              <a:solidFill>
                <a:schemeClr val="bg1"/>
              </a:solidFill>
            </a:endParaRPr>
          </a:p>
          <a:p>
            <a:endParaRPr lang="lt-LT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lesti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../Optiniai%20prietaisai.odp/Celestial</Template>
  <TotalTime>658</TotalTime>
  <Words>1227</Words>
  <Application>Microsoft Office PowerPoint</Application>
  <PresentationFormat>Pasirinktinai</PresentationFormat>
  <Paragraphs>147</Paragraphs>
  <Slides>19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19</vt:i4>
      </vt:variant>
    </vt:vector>
  </HeadingPairs>
  <TitlesOfParts>
    <vt:vector size="20" baseType="lpstr">
      <vt:lpstr>Celestial</vt:lpstr>
      <vt:lpstr>Optiniai prietaisai  Buivydiškių pagrindinė mokykla Naimavičius DONATAS 10 kl. Mokytoja Irena Šauklienė Konkursui ,,Fizikos bandymai aplink mus 2017“</vt:lpstr>
      <vt:lpstr> Turinys</vt:lpstr>
      <vt:lpstr>Lęšis</vt:lpstr>
      <vt:lpstr>Kitokie lęšiai</vt:lpstr>
      <vt:lpstr>Lupa</vt:lpstr>
      <vt:lpstr>Mikroskopas</vt:lpstr>
      <vt:lpstr>Teleskopas</vt:lpstr>
      <vt:lpstr>Teleskopų  TIPAI </vt:lpstr>
      <vt:lpstr>Fotoaparatas</vt:lpstr>
      <vt:lpstr>Projektorius</vt:lpstr>
      <vt:lpstr>  Žiūronai </vt:lpstr>
      <vt:lpstr>Akiniai</vt:lpstr>
      <vt:lpstr>Uždaviniai:</vt:lpstr>
      <vt:lpstr>Testas</vt:lpstr>
      <vt:lpstr>Skaidrė 15</vt:lpstr>
      <vt:lpstr>Atsakymai</vt:lpstr>
      <vt:lpstr>KLAUSIMAI</vt:lpstr>
      <vt:lpstr>Bandymas</vt:lpstr>
      <vt:lpstr>Literatūros sąrašas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Optiniai prietaisai</dc:title>
  <dc:creator>Envy</dc:creator>
  <cp:lastModifiedBy>Vytautas</cp:lastModifiedBy>
  <cp:revision>76</cp:revision>
  <dcterms:created xsi:type="dcterms:W3CDTF">2017-01-25T15:03:48Z</dcterms:created>
  <dcterms:modified xsi:type="dcterms:W3CDTF">2017-03-26T17:24:39Z</dcterms:modified>
</cp:coreProperties>
</file>