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m4v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9" r:id="rId1"/>
  </p:sldMasterIdLst>
  <p:notesMasterIdLst>
    <p:notesMasterId r:id="rId81"/>
  </p:notesMasterIdLst>
  <p:sldIdLst>
    <p:sldId id="256" r:id="rId2"/>
    <p:sldId id="364" r:id="rId3"/>
    <p:sldId id="315" r:id="rId4"/>
    <p:sldId id="316" r:id="rId5"/>
    <p:sldId id="317" r:id="rId6"/>
    <p:sldId id="260" r:id="rId7"/>
    <p:sldId id="279" r:id="rId8"/>
    <p:sldId id="265" r:id="rId9"/>
    <p:sldId id="280" r:id="rId10"/>
    <p:sldId id="281" r:id="rId11"/>
    <p:sldId id="261" r:id="rId12"/>
    <p:sldId id="272" r:id="rId13"/>
    <p:sldId id="333" r:id="rId14"/>
    <p:sldId id="259" r:id="rId15"/>
    <p:sldId id="266" r:id="rId16"/>
    <p:sldId id="268" r:id="rId17"/>
    <p:sldId id="273" r:id="rId18"/>
    <p:sldId id="335" r:id="rId19"/>
    <p:sldId id="276" r:id="rId20"/>
    <p:sldId id="274" r:id="rId21"/>
    <p:sldId id="296" r:id="rId22"/>
    <p:sldId id="277" r:id="rId23"/>
    <p:sldId id="282" r:id="rId24"/>
    <p:sldId id="283" r:id="rId25"/>
    <p:sldId id="284" r:id="rId26"/>
    <p:sldId id="285" r:id="rId27"/>
    <p:sldId id="337" r:id="rId28"/>
    <p:sldId id="286" r:id="rId29"/>
    <p:sldId id="290" r:id="rId30"/>
    <p:sldId id="271" r:id="rId31"/>
    <p:sldId id="292" r:id="rId32"/>
    <p:sldId id="287" r:id="rId33"/>
    <p:sldId id="293" r:id="rId34"/>
    <p:sldId id="294" r:id="rId35"/>
    <p:sldId id="288" r:id="rId36"/>
    <p:sldId id="270" r:id="rId37"/>
    <p:sldId id="295" r:id="rId38"/>
    <p:sldId id="345" r:id="rId39"/>
    <p:sldId id="346" r:id="rId40"/>
    <p:sldId id="347" r:id="rId41"/>
    <p:sldId id="348" r:id="rId42"/>
    <p:sldId id="349" r:id="rId43"/>
    <p:sldId id="350" r:id="rId44"/>
    <p:sldId id="351" r:id="rId45"/>
    <p:sldId id="314" r:id="rId46"/>
    <p:sldId id="341" r:id="rId47"/>
    <p:sldId id="330" r:id="rId48"/>
    <p:sldId id="289" r:id="rId49"/>
    <p:sldId id="336" r:id="rId50"/>
    <p:sldId id="306" r:id="rId51"/>
    <p:sldId id="352" r:id="rId52"/>
    <p:sldId id="319" r:id="rId53"/>
    <p:sldId id="320" r:id="rId54"/>
    <p:sldId id="321" r:id="rId55"/>
    <p:sldId id="322" r:id="rId56"/>
    <p:sldId id="342" r:id="rId57"/>
    <p:sldId id="309" r:id="rId58"/>
    <p:sldId id="344" r:id="rId59"/>
    <p:sldId id="324" r:id="rId60"/>
    <p:sldId id="338" r:id="rId61"/>
    <p:sldId id="325" r:id="rId62"/>
    <p:sldId id="326" r:id="rId63"/>
    <p:sldId id="327" r:id="rId64"/>
    <p:sldId id="328" r:id="rId65"/>
    <p:sldId id="353" r:id="rId66"/>
    <p:sldId id="329" r:id="rId67"/>
    <p:sldId id="305" r:id="rId68"/>
    <p:sldId id="304" r:id="rId69"/>
    <p:sldId id="275" r:id="rId70"/>
    <p:sldId id="354" r:id="rId71"/>
    <p:sldId id="355" r:id="rId72"/>
    <p:sldId id="356" r:id="rId73"/>
    <p:sldId id="357" r:id="rId74"/>
    <p:sldId id="358" r:id="rId75"/>
    <p:sldId id="359" r:id="rId76"/>
    <p:sldId id="360" r:id="rId77"/>
    <p:sldId id="361" r:id="rId78"/>
    <p:sldId id="362" r:id="rId79"/>
    <p:sldId id="269" r:id="rId8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33" autoAdjust="0"/>
    <p:restoredTop sz="85015" autoAdjust="0"/>
  </p:normalViewPr>
  <p:slideViewPr>
    <p:cSldViewPr snapToGrid="0" snapToObjects="1">
      <p:cViewPr>
        <p:scale>
          <a:sx n="90" d="100"/>
          <a:sy n="90" d="100"/>
        </p:scale>
        <p:origin x="1224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notesMaster" Target="notesMasters/notesMaster1.xml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D400A-233F-5047-8791-B5E8D833A45B}" type="datetimeFigureOut">
              <a:rPr lang="en-US" smtClean="0"/>
              <a:pPr/>
              <a:t>4/15/17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A0BD8-C64D-034C-B646-75C0A93472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6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83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57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3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41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03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baseline="0" dirty="0" smtClean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21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19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02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01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62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93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303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55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00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660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52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A0BD8-C64D-034C-B646-75C0A9347293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4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160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367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14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527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38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3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29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21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1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8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9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4/15/17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80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4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hyperlink" Target="https://www.youtube.com/watch?v=p4pniiO8ZaU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hyperlink" Target="https://www.youtube.com/watch?v=-P1BhY0EAjM&amp;feature=youtu.be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43.png"/><Relationship Id="rId5" Type="http://schemas.openxmlformats.org/officeDocument/2006/relationships/image" Target="../media/image44.jpg"/><Relationship Id="rId6" Type="http://schemas.openxmlformats.org/officeDocument/2006/relationships/image" Target="../media/image45.png"/><Relationship Id="rId7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Relationship Id="rId5" Type="http://schemas.openxmlformats.org/officeDocument/2006/relationships/image" Target="../media/image49.png"/><Relationship Id="rId1" Type="http://schemas.microsoft.com/office/2007/relationships/media" Target="../media/media1.m4v"/><Relationship Id="rId2" Type="http://schemas.openxmlformats.org/officeDocument/2006/relationships/video" Target="../media/media1.m4v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0.png"/><Relationship Id="rId1" Type="http://schemas.microsoft.com/office/2007/relationships/media" Target="../media/media2.m4v"/><Relationship Id="rId2" Type="http://schemas.openxmlformats.org/officeDocument/2006/relationships/video" Target="../media/media2.m4v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2.png"/><Relationship Id="rId1" Type="http://schemas.microsoft.com/office/2007/relationships/media" Target="../media/media3.m4v"/><Relationship Id="rId2" Type="http://schemas.openxmlformats.org/officeDocument/2006/relationships/video" Target="../media/media3.m4v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1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2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Relationship Id="rId3" Type="http://schemas.openxmlformats.org/officeDocument/2006/relationships/image" Target="../media/image54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fi.lt/gyvenimas/receptai/pamirskite-virduli-9-kavos-ruosimo-budai.d?id=69474684" TargetMode="External"/><Relationship Id="rId4" Type="http://schemas.openxmlformats.org/officeDocument/2006/relationships/hyperlink" Target="https://lt.wikipedia.org/wiki/Kava" TargetMode="External"/><Relationship Id="rId5" Type="http://schemas.openxmlformats.org/officeDocument/2006/relationships/hyperlink" Target="https://www.kavosdraugas.lt/kavos-aparatai" TargetMode="External"/><Relationship Id="rId6" Type="http://schemas.openxmlformats.org/officeDocument/2006/relationships/hyperlink" Target="https://lt.wikipedia.org/wiki/Kavamedis" TargetMode="External"/><Relationship Id="rId7" Type="http://schemas.openxmlformats.org/officeDocument/2006/relationships/hyperlink" Target="http://www.15min.lt/pasaulis-kiseneje/naujiena/kavos-keliones/kava-viena-pagrindiniu-priezasciu-aplankyti-kolumbija-714-328226" TargetMode="External"/><Relationship Id="rId8" Type="http://schemas.openxmlformats.org/officeDocument/2006/relationships/hyperlink" Target="https://ru.wikipedia.org/wiki/&#1057;&#1086;&#1088;&#1090;&#1072;_&#1082;&#1086;&#1092;&#1077;&#1081;&#1085;&#1086;&#1075;&#1086;_&#1076;&#1077;&#1088;&#1077;&#1074;&#1072;" TargetMode="External"/><Relationship Id="rId9" Type="http://schemas.openxmlformats.org/officeDocument/2006/relationships/hyperlink" Target="http://coffeetrees.ru/coffee-history/&#1080;&#1089;&#1090;&#1086;&#1088;&#1080;&#1103;-&#1082;&#1086;&#1092;&#1077;/" TargetMode="External"/><Relationship Id="rId10" Type="http://schemas.openxmlformats.org/officeDocument/2006/relationships/hyperlink" Target="http://www.lasercenter.vu.lt/images/KEK_ir_LTC/03_Studijos/Mokom_Lab/Fizikos_Bendroji_Mokomoji/literatura/fizika_I/I_knyga-priedai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awraw.lt/spree/products/128/product/coffee-beans.jpg?139385763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6078" y="1081070"/>
            <a:ext cx="8977059" cy="2509213"/>
          </a:xfrm>
        </p:spPr>
        <p:txBody>
          <a:bodyPr>
            <a:noAutofit/>
          </a:bodyPr>
          <a:lstStyle/>
          <a:p>
            <a:r>
              <a:rPr lang="en-US" sz="9600" b="1" dirty="0" err="1" smtClean="0">
                <a:ea typeface="Optima" charset="0"/>
                <a:cs typeface="Optima" charset="0"/>
              </a:rPr>
              <a:t>Fizika</a:t>
            </a:r>
            <a:r>
              <a:rPr lang="en-US" sz="9600" b="1" dirty="0" smtClean="0">
                <a:ea typeface="Optima" charset="0"/>
                <a:cs typeface="Optima" charset="0"/>
              </a:rPr>
              <a:t> </a:t>
            </a:r>
            <a:r>
              <a:rPr lang="en-US" sz="9600" b="1" dirty="0" err="1" smtClean="0">
                <a:ea typeface="Optima" charset="0"/>
                <a:cs typeface="Optima" charset="0"/>
              </a:rPr>
              <a:t>kavos</a:t>
            </a:r>
            <a:r>
              <a:rPr lang="en-US" sz="9600" b="1" dirty="0" smtClean="0">
                <a:ea typeface="Optima" charset="0"/>
                <a:cs typeface="Optima" charset="0"/>
              </a:rPr>
              <a:t> </a:t>
            </a:r>
            <a:r>
              <a:rPr lang="en-US" sz="9600" b="1" dirty="0" err="1" smtClean="0">
                <a:ea typeface="Optima" charset="0"/>
                <a:cs typeface="Optima" charset="0"/>
              </a:rPr>
              <a:t>puodelyje</a:t>
            </a:r>
            <a:endParaRPr lang="en-US" sz="9600" b="1" dirty="0">
              <a:ea typeface="Optima" charset="0"/>
              <a:cs typeface="Optim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87750" y="3822725"/>
            <a:ext cx="6468035" cy="1626604"/>
          </a:xfrm>
        </p:spPr>
        <p:txBody>
          <a:bodyPr>
            <a:noAutofit/>
          </a:bodyPr>
          <a:lstStyle/>
          <a:p>
            <a:pPr algn="r"/>
            <a:r>
              <a:rPr lang="en-US" sz="3200" cap="none" spc="-150" dirty="0" err="1" smtClean="0">
                <a:solidFill>
                  <a:schemeClr val="tx1"/>
                </a:solidFill>
                <a:latin typeface="+mj-lt"/>
                <a:ea typeface="Optima" charset="0"/>
                <a:cs typeface="Optima" charset="0"/>
              </a:rPr>
              <a:t>Ugnė</a:t>
            </a:r>
            <a:r>
              <a:rPr lang="en-US" sz="3200" cap="none" spc="-150" dirty="0" smtClean="0">
                <a:solidFill>
                  <a:schemeClr val="tx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200" cap="none" spc="-150" dirty="0" err="1" smtClean="0">
                <a:solidFill>
                  <a:schemeClr val="tx1"/>
                </a:solidFill>
                <a:latin typeface="+mj-lt"/>
                <a:ea typeface="Optima" charset="0"/>
                <a:cs typeface="Optima" charset="0"/>
              </a:rPr>
              <a:t>Adamonytė</a:t>
            </a:r>
            <a:r>
              <a:rPr lang="en-US" sz="3200" cap="none" spc="-150" dirty="0" smtClean="0">
                <a:solidFill>
                  <a:schemeClr val="tx1"/>
                </a:solidFill>
                <a:latin typeface="+mj-lt"/>
                <a:ea typeface="Optima" charset="0"/>
                <a:cs typeface="Optima" charset="0"/>
              </a:rPr>
              <a:t>, </a:t>
            </a:r>
          </a:p>
          <a:p>
            <a:pPr algn="r"/>
            <a:r>
              <a:rPr lang="lt-LT" sz="3200" dirty="0" smtClean="0">
                <a:solidFill>
                  <a:schemeClr val="tx1"/>
                </a:solidFill>
                <a:latin typeface="+mj-lt"/>
              </a:rPr>
              <a:t>2a </a:t>
            </a:r>
            <a:r>
              <a:rPr lang="lt-LT" sz="3200" dirty="0">
                <a:solidFill>
                  <a:schemeClr val="tx1"/>
                </a:solidFill>
                <a:latin typeface="+mj-lt"/>
              </a:rPr>
              <a:t>klasė, Biržų „Saulės“ gimnazija</a:t>
            </a:r>
          </a:p>
          <a:p>
            <a:pPr algn="r"/>
            <a:r>
              <a:rPr lang="en-US" sz="3200" cap="none" spc="-150" dirty="0" err="1" smtClean="0">
                <a:solidFill>
                  <a:schemeClr val="tx1"/>
                </a:solidFill>
                <a:latin typeface="+mj-lt"/>
                <a:ea typeface="Optima" charset="0"/>
                <a:cs typeface="Optima" charset="0"/>
              </a:rPr>
              <a:t>Darbo</a:t>
            </a:r>
            <a:r>
              <a:rPr lang="en-US" sz="3200" cap="none" spc="-150" dirty="0" smtClean="0">
                <a:solidFill>
                  <a:schemeClr val="tx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200" cap="none" spc="-150" dirty="0" err="1" smtClean="0">
                <a:solidFill>
                  <a:schemeClr val="tx1"/>
                </a:solidFill>
                <a:latin typeface="+mj-lt"/>
                <a:ea typeface="Optima" charset="0"/>
                <a:cs typeface="Optima" charset="0"/>
              </a:rPr>
              <a:t>vadovė</a:t>
            </a:r>
            <a:r>
              <a:rPr lang="en-US" sz="3200" cap="none" spc="-150" dirty="0" smtClean="0">
                <a:solidFill>
                  <a:schemeClr val="tx1"/>
                </a:solidFill>
                <a:latin typeface="+mj-lt"/>
                <a:ea typeface="Optima" charset="0"/>
                <a:cs typeface="Optima" charset="0"/>
              </a:rPr>
              <a:t> Astra </a:t>
            </a:r>
            <a:r>
              <a:rPr lang="en-US" sz="3200" cap="none" spc="-150" dirty="0" err="1" smtClean="0">
                <a:solidFill>
                  <a:schemeClr val="tx1"/>
                </a:solidFill>
                <a:latin typeface="+mj-lt"/>
                <a:ea typeface="Optima" charset="0"/>
                <a:cs typeface="Optima" charset="0"/>
              </a:rPr>
              <a:t>Korsakienė</a:t>
            </a:r>
            <a:endParaRPr lang="en-US" sz="3200" cap="none" spc="-150" dirty="0" smtClean="0">
              <a:solidFill>
                <a:schemeClr val="tx1"/>
              </a:solidFill>
              <a:latin typeface="+mj-lt"/>
              <a:ea typeface="Optima" charset="0"/>
              <a:cs typeface="Optima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16789" y="5902294"/>
            <a:ext cx="915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+mj-lt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91164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0692" y="12357"/>
            <a:ext cx="10515600" cy="1325562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 smtClean="0"/>
              <a:t>Turinys</a:t>
            </a:r>
            <a:endParaRPr lang="en-US" sz="8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" y="1523271"/>
            <a:ext cx="6343650" cy="5334730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latin typeface="+mj-lt"/>
              </a:rPr>
              <a:t>Vanduo</a:t>
            </a:r>
            <a:r>
              <a:rPr lang="en-US" sz="3600" dirty="0" smtClean="0">
                <a:latin typeface="+mj-lt"/>
              </a:rPr>
              <a:t> (4-5)</a:t>
            </a:r>
          </a:p>
          <a:p>
            <a:r>
              <a:rPr lang="en-US" sz="3600" dirty="0" smtClean="0">
                <a:latin typeface="+mj-lt"/>
              </a:rPr>
              <a:t>Kava (6-10)</a:t>
            </a:r>
          </a:p>
          <a:p>
            <a:r>
              <a:rPr lang="en-US" sz="3600" dirty="0" err="1" smtClean="0">
                <a:latin typeface="+mj-lt"/>
              </a:rPr>
              <a:t>Kavos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virimo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aparatai</a:t>
            </a:r>
            <a:r>
              <a:rPr lang="en-US" sz="3600" dirty="0" smtClean="0">
                <a:latin typeface="+mj-lt"/>
              </a:rPr>
              <a:t> (11-15)</a:t>
            </a:r>
          </a:p>
          <a:p>
            <a:r>
              <a:rPr lang="en-US" sz="3600" dirty="0" err="1" smtClean="0">
                <a:latin typeface="+mj-lt"/>
              </a:rPr>
              <a:t>Darbo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priemonės</a:t>
            </a:r>
            <a:r>
              <a:rPr lang="en-US" sz="3600" dirty="0" smtClean="0">
                <a:latin typeface="+mj-lt"/>
              </a:rPr>
              <a:t> (16-28)</a:t>
            </a:r>
          </a:p>
          <a:p>
            <a:r>
              <a:rPr lang="en-US" sz="3600" dirty="0" err="1" smtClean="0">
                <a:latin typeface="+mj-lt"/>
              </a:rPr>
              <a:t>Darbo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eiga</a:t>
            </a:r>
            <a:r>
              <a:rPr lang="en-US" sz="3600" dirty="0" smtClean="0">
                <a:latin typeface="+mj-lt"/>
              </a:rPr>
              <a:t> (29-35)</a:t>
            </a:r>
          </a:p>
          <a:p>
            <a:r>
              <a:rPr lang="en-US" sz="3600" dirty="0" err="1" smtClean="0">
                <a:latin typeface="+mj-lt"/>
              </a:rPr>
              <a:t>Kavos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virimas</a:t>
            </a:r>
            <a:r>
              <a:rPr lang="en-US" sz="3600" dirty="0" smtClean="0">
                <a:latin typeface="+mj-lt"/>
              </a:rPr>
              <a:t> (</a:t>
            </a:r>
            <a:r>
              <a:rPr lang="en-US" sz="3600" dirty="0" err="1" smtClean="0">
                <a:latin typeface="+mj-lt"/>
              </a:rPr>
              <a:t>teoriškai</a:t>
            </a:r>
            <a:r>
              <a:rPr lang="en-US" sz="3600" dirty="0" smtClean="0">
                <a:latin typeface="+mj-lt"/>
              </a:rPr>
              <a:t>) (38-46)</a:t>
            </a:r>
            <a:endParaRPr lang="en-US" sz="3600" dirty="0">
              <a:latin typeface="+mj-lt"/>
            </a:endParaRPr>
          </a:p>
          <a:p>
            <a:r>
              <a:rPr lang="en-US" sz="3600" dirty="0" err="1" smtClean="0">
                <a:latin typeface="+mj-lt"/>
              </a:rPr>
              <a:t>Kavos</a:t>
            </a:r>
            <a:r>
              <a:rPr lang="en-US" sz="3600" dirty="0" smtClean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virimas</a:t>
            </a:r>
            <a:r>
              <a:rPr lang="en-US" sz="3600" dirty="0" smtClean="0">
                <a:latin typeface="+mj-lt"/>
              </a:rPr>
              <a:t> (</a:t>
            </a:r>
            <a:r>
              <a:rPr lang="en-US" sz="3600" dirty="0" err="1" smtClean="0">
                <a:latin typeface="+mj-lt"/>
              </a:rPr>
              <a:t>praktiškai</a:t>
            </a:r>
            <a:r>
              <a:rPr lang="en-US" sz="3600" dirty="0" smtClean="0">
                <a:latin typeface="+mj-lt"/>
              </a:rPr>
              <a:t>)(47-51)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343652" y="1523271"/>
            <a:ext cx="5972174" cy="5334729"/>
          </a:xfrm>
        </p:spPr>
        <p:txBody>
          <a:bodyPr>
            <a:noAutofit/>
          </a:bodyPr>
          <a:lstStyle/>
          <a:p>
            <a:r>
              <a:rPr lang="en-US" sz="3600" dirty="0" err="1">
                <a:latin typeface="+mj-lt"/>
              </a:rPr>
              <a:t>Puodelio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pasirinkimas</a:t>
            </a:r>
            <a:r>
              <a:rPr lang="en-US" sz="3600" dirty="0" smtClean="0">
                <a:latin typeface="+mj-lt"/>
              </a:rPr>
              <a:t>(52-58)</a:t>
            </a:r>
            <a:endParaRPr lang="en-US" sz="3600" dirty="0">
              <a:latin typeface="+mj-lt"/>
            </a:endParaRPr>
          </a:p>
          <a:p>
            <a:r>
              <a:rPr lang="en-US" sz="3600" dirty="0" err="1">
                <a:latin typeface="+mj-lt"/>
              </a:rPr>
              <a:t>Difuzijos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procesas</a:t>
            </a:r>
            <a:r>
              <a:rPr lang="en-US" sz="3600" dirty="0" smtClean="0">
                <a:latin typeface="+mj-lt"/>
              </a:rPr>
              <a:t>(59-61)</a:t>
            </a:r>
            <a:endParaRPr lang="en-US" sz="3600" dirty="0">
              <a:latin typeface="+mj-lt"/>
            </a:endParaRPr>
          </a:p>
          <a:p>
            <a:r>
              <a:rPr lang="en-US" sz="3600" dirty="0" err="1">
                <a:latin typeface="+mj-lt"/>
              </a:rPr>
              <a:t>Garavimo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procesas</a:t>
            </a:r>
            <a:r>
              <a:rPr lang="en-US" sz="3600" dirty="0" smtClean="0">
                <a:latin typeface="+mj-lt"/>
              </a:rPr>
              <a:t>(62-65)</a:t>
            </a:r>
            <a:endParaRPr lang="en-US" sz="3600" dirty="0">
              <a:latin typeface="+mj-lt"/>
            </a:endParaRPr>
          </a:p>
          <a:p>
            <a:r>
              <a:rPr lang="en-US" sz="3600" dirty="0" err="1">
                <a:latin typeface="+mj-lt"/>
              </a:rPr>
              <a:t>Kavą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geriame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su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 smtClean="0">
                <a:latin typeface="+mj-lt"/>
              </a:rPr>
              <a:t>draugais</a:t>
            </a:r>
            <a:r>
              <a:rPr lang="en-US" sz="3600" dirty="0" smtClean="0">
                <a:latin typeface="+mj-lt"/>
              </a:rPr>
              <a:t>(66-70)</a:t>
            </a:r>
            <a:endParaRPr lang="en-US" sz="3600" dirty="0">
              <a:latin typeface="+mj-lt"/>
            </a:endParaRPr>
          </a:p>
          <a:p>
            <a:r>
              <a:rPr lang="en-US" sz="3600" dirty="0" err="1" smtClean="0">
                <a:latin typeface="+mj-lt"/>
              </a:rPr>
              <a:t>Išvada</a:t>
            </a:r>
            <a:r>
              <a:rPr lang="en-US" sz="3600" dirty="0" smtClean="0">
                <a:latin typeface="+mj-lt"/>
              </a:rPr>
              <a:t>(71)</a:t>
            </a:r>
            <a:endParaRPr lang="en-US" sz="3600" dirty="0">
              <a:latin typeface="+mj-lt"/>
            </a:endParaRPr>
          </a:p>
          <a:p>
            <a:r>
              <a:rPr lang="en-US" sz="3600" dirty="0" err="1" smtClean="0">
                <a:latin typeface="+mj-lt"/>
              </a:rPr>
              <a:t>Klausimynas</a:t>
            </a:r>
            <a:r>
              <a:rPr lang="en-US" sz="3600" dirty="0" smtClean="0">
                <a:latin typeface="+mj-lt"/>
              </a:rPr>
              <a:t> (72-80)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1409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8763" y="365760"/>
            <a:ext cx="9831964" cy="1325562"/>
          </a:xfrm>
        </p:spPr>
        <p:txBody>
          <a:bodyPr>
            <a:normAutofit/>
          </a:bodyPr>
          <a:lstStyle/>
          <a:p>
            <a:r>
              <a:rPr lang="en-US" sz="8000" b="1" dirty="0" smtClean="0"/>
              <a:t>Mums </a:t>
            </a:r>
            <a:r>
              <a:rPr lang="en-US" sz="8000" b="1" dirty="0" err="1" smtClean="0"/>
              <a:t>reikės</a:t>
            </a:r>
            <a:r>
              <a:rPr lang="en-US" sz="8000" b="1" dirty="0" smtClean="0"/>
              <a:t>:</a:t>
            </a:r>
            <a:endParaRPr lang="en-US" sz="8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8763" y="1896035"/>
            <a:ext cx="9831964" cy="4351337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latin typeface="+mj-lt"/>
              </a:rPr>
              <a:t>Vandens</a:t>
            </a:r>
            <a:endParaRPr lang="en-US" sz="5400" dirty="0" smtClean="0">
              <a:latin typeface="+mj-lt"/>
            </a:endParaRPr>
          </a:p>
          <a:p>
            <a:r>
              <a:rPr lang="en-US" sz="5400" dirty="0" err="1" smtClean="0">
                <a:latin typeface="+mj-lt"/>
              </a:rPr>
              <a:t>Maltų</a:t>
            </a:r>
            <a:r>
              <a:rPr lang="en-US" sz="5400" dirty="0" smtClean="0">
                <a:latin typeface="+mj-lt"/>
              </a:rPr>
              <a:t> </a:t>
            </a:r>
            <a:r>
              <a:rPr lang="en-US" sz="5400" dirty="0" err="1" smtClean="0">
                <a:latin typeface="+mj-lt"/>
              </a:rPr>
              <a:t>kavos</a:t>
            </a:r>
            <a:r>
              <a:rPr lang="en-US" sz="5400" dirty="0" smtClean="0">
                <a:latin typeface="+mj-lt"/>
              </a:rPr>
              <a:t> </a:t>
            </a:r>
            <a:r>
              <a:rPr lang="en-US" sz="5400" dirty="0" err="1" smtClean="0">
                <a:latin typeface="+mj-lt"/>
              </a:rPr>
              <a:t>pupelių</a:t>
            </a:r>
            <a:endParaRPr lang="en-US" sz="5400" dirty="0" smtClean="0">
              <a:latin typeface="+mj-lt"/>
            </a:endParaRPr>
          </a:p>
          <a:p>
            <a:r>
              <a:rPr lang="en-US" sz="5400" dirty="0" err="1" smtClean="0">
                <a:latin typeface="+mj-lt"/>
              </a:rPr>
              <a:t>Kavos</a:t>
            </a:r>
            <a:r>
              <a:rPr lang="en-US" sz="5400" dirty="0" smtClean="0">
                <a:latin typeface="+mj-lt"/>
              </a:rPr>
              <a:t> </a:t>
            </a:r>
            <a:r>
              <a:rPr lang="en-US" sz="5400" dirty="0" err="1" smtClean="0">
                <a:latin typeface="+mj-lt"/>
              </a:rPr>
              <a:t>virimo</a:t>
            </a:r>
            <a:r>
              <a:rPr lang="en-US" sz="5400" dirty="0" smtClean="0">
                <a:latin typeface="+mj-lt"/>
              </a:rPr>
              <a:t> </a:t>
            </a:r>
            <a:r>
              <a:rPr lang="en-US" sz="5400" dirty="0" err="1" smtClean="0">
                <a:latin typeface="+mj-lt"/>
              </a:rPr>
              <a:t>aparato</a:t>
            </a:r>
            <a:endParaRPr lang="en-US" sz="5400" dirty="0" smtClean="0">
              <a:latin typeface="+mj-lt"/>
            </a:endParaRPr>
          </a:p>
          <a:p>
            <a:r>
              <a:rPr lang="en-US" sz="5400" dirty="0" err="1" smtClean="0">
                <a:latin typeface="+mj-lt"/>
              </a:rPr>
              <a:t>Puodelio</a:t>
            </a:r>
            <a:endParaRPr lang="en-US" sz="5400" dirty="0" smtClean="0">
              <a:latin typeface="+mj-lt"/>
            </a:endParaRPr>
          </a:p>
          <a:p>
            <a:r>
              <a:rPr lang="en-US" sz="5400" dirty="0" err="1" smtClean="0">
                <a:latin typeface="+mj-lt"/>
              </a:rPr>
              <a:t>Draugų</a:t>
            </a:r>
            <a:endParaRPr lang="en-US" sz="5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8203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 smtClean="0"/>
              <a:t>Apie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vandenį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855" y="1981199"/>
            <a:ext cx="7550524" cy="3364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err="1" smtClean="0">
                <a:latin typeface="+mj-lt"/>
              </a:rPr>
              <a:t>Vanduo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 err="1" smtClean="0">
                <a:latin typeface="+mj-lt"/>
              </a:rPr>
              <a:t>yra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 err="1" smtClean="0">
                <a:latin typeface="+mj-lt"/>
              </a:rPr>
              <a:t>labiausiai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 err="1" smtClean="0">
                <a:latin typeface="+mj-lt"/>
              </a:rPr>
              <a:t>Žemėje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 err="1" smtClean="0">
                <a:latin typeface="+mj-lt"/>
              </a:rPr>
              <a:t>paplitęs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 err="1" smtClean="0">
                <a:latin typeface="+mj-lt"/>
              </a:rPr>
              <a:t>junginys</a:t>
            </a:r>
            <a:r>
              <a:rPr lang="en-US" sz="4800" dirty="0" smtClean="0">
                <a:latin typeface="+mj-lt"/>
              </a:rPr>
              <a:t>. </a:t>
            </a:r>
            <a:r>
              <a:rPr lang="en-US" sz="4800" dirty="0" err="1" smtClean="0">
                <a:latin typeface="+mj-lt"/>
              </a:rPr>
              <a:t>Vanduo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 err="1" smtClean="0">
                <a:latin typeface="+mj-lt"/>
              </a:rPr>
              <a:t>turi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>
                <a:latin typeface="+mj-lt"/>
              </a:rPr>
              <a:t>88,6 % deguonies ir 11,4 % vandenilio (</a:t>
            </a:r>
            <a:r>
              <a:rPr lang="en-US" sz="4800" dirty="0" err="1">
                <a:latin typeface="+mj-lt"/>
              </a:rPr>
              <a:t>pagal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 smtClean="0">
                <a:latin typeface="+mj-lt"/>
              </a:rPr>
              <a:t>masę</a:t>
            </a:r>
            <a:r>
              <a:rPr lang="en-US" sz="4800" dirty="0" smtClean="0">
                <a:latin typeface="+mj-lt"/>
              </a:rPr>
              <a:t>).</a:t>
            </a:r>
            <a:endParaRPr lang="en-US" sz="4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51871" y="5253400"/>
            <a:ext cx="67209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+mj-lt"/>
              </a:rPr>
              <a:t>Cheminė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 err="1" smtClean="0">
                <a:latin typeface="+mj-lt"/>
              </a:rPr>
              <a:t>formulė</a:t>
            </a:r>
            <a:r>
              <a:rPr lang="en-US" sz="4800" dirty="0" smtClean="0">
                <a:latin typeface="+mj-lt"/>
              </a:rPr>
              <a:t>:</a:t>
            </a:r>
            <a:r>
              <a:rPr lang="en-US" sz="4800" b="1" dirty="0">
                <a:latin typeface="+mj-lt"/>
              </a:rPr>
              <a:t> </a:t>
            </a:r>
            <a:r>
              <a:rPr lang="en-US" sz="6000" b="1" dirty="0">
                <a:latin typeface="+mj-lt"/>
              </a:rPr>
              <a:t>H</a:t>
            </a:r>
            <a:r>
              <a:rPr lang="en-US" sz="6000" b="1" baseline="-25000" dirty="0">
                <a:latin typeface="+mj-lt"/>
              </a:rPr>
              <a:t>2</a:t>
            </a:r>
            <a:r>
              <a:rPr lang="en-US" sz="6000" b="1" dirty="0">
                <a:latin typeface="+mj-lt"/>
              </a:rPr>
              <a:t>O</a:t>
            </a:r>
            <a:r>
              <a:rPr lang="en-US" sz="5400" b="1" dirty="0" smtClean="0">
                <a:latin typeface="+mj-lt"/>
              </a:rPr>
              <a:t> </a:t>
            </a:r>
            <a:endParaRPr lang="en-US" sz="4800" b="1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6" t="21651" r="27349" b="34862"/>
          <a:stretch/>
        </p:blipFill>
        <p:spPr>
          <a:xfrm>
            <a:off x="8383030" y="1564231"/>
            <a:ext cx="3428692" cy="26383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98541" y="3910156"/>
            <a:ext cx="3197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+mj-lt"/>
              </a:rPr>
              <a:t>Vandens</a:t>
            </a:r>
            <a:r>
              <a:rPr lang="en-US" sz="3200" dirty="0" smtClean="0">
                <a:latin typeface="+mj-lt"/>
              </a:rPr>
              <a:t> </a:t>
            </a:r>
            <a:r>
              <a:rPr lang="en-US" sz="3200" dirty="0" err="1" smtClean="0">
                <a:latin typeface="+mj-lt"/>
              </a:rPr>
              <a:t>molekulė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22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185" y="397920"/>
            <a:ext cx="8877097" cy="1325562"/>
          </a:xfrm>
        </p:spPr>
        <p:txBody>
          <a:bodyPr>
            <a:normAutofit/>
          </a:bodyPr>
          <a:lstStyle/>
          <a:p>
            <a:r>
              <a:rPr lang="en-US" sz="5400" b="1" dirty="0" err="1" smtClean="0"/>
              <a:t>Vandens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fizinė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informacija</a:t>
            </a:r>
            <a:endParaRPr lang="en-US" sz="54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556230"/>
              </p:ext>
            </p:extLst>
          </p:nvPr>
        </p:nvGraphicFramePr>
        <p:xfrm>
          <a:off x="469901" y="2082061"/>
          <a:ext cx="11341098" cy="42723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59005"/>
                <a:gridCol w="2358877"/>
                <a:gridCol w="1470120"/>
                <a:gridCol w="1543627"/>
                <a:gridCol w="2609469"/>
              </a:tblGrid>
              <a:tr h="774941">
                <a:tc>
                  <a:txBody>
                    <a:bodyPr/>
                    <a:lstStyle/>
                    <a:p>
                      <a:r>
                        <a:rPr lang="lt-LT" sz="2800" b="1" noProof="0" dirty="0" smtClean="0">
                          <a:latin typeface="+mj-lt"/>
                        </a:rPr>
                        <a:t>Agregatinės</a:t>
                      </a:r>
                      <a:r>
                        <a:rPr lang="lt-LT" sz="2800" b="1" baseline="0" noProof="0" dirty="0" smtClean="0">
                          <a:latin typeface="+mj-lt"/>
                        </a:rPr>
                        <a:t> būsenos</a:t>
                      </a:r>
                      <a:endParaRPr lang="lt-LT" sz="2800" b="1" noProof="0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+mj-lt"/>
                        </a:rPr>
                        <a:t>Kietoji</a:t>
                      </a:r>
                      <a:r>
                        <a:rPr lang="en-US" sz="2800" dirty="0" smtClean="0">
                          <a:latin typeface="+mj-lt"/>
                        </a:rPr>
                        <a:t>(</a:t>
                      </a:r>
                      <a:r>
                        <a:rPr lang="en-US" sz="2800" dirty="0" err="1" smtClean="0">
                          <a:latin typeface="+mj-lt"/>
                        </a:rPr>
                        <a:t>ledas</a:t>
                      </a:r>
                      <a:r>
                        <a:rPr lang="en-US" sz="2800" dirty="0" smtClean="0">
                          <a:latin typeface="+mj-lt"/>
                        </a:rPr>
                        <a:t>)</a:t>
                      </a:r>
                      <a:endParaRPr lang="en-US" sz="2800" dirty="0">
                        <a:latin typeface="+mj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+mj-lt"/>
                        </a:rPr>
                        <a:t>Skystoji</a:t>
                      </a:r>
                      <a:r>
                        <a:rPr lang="en-US" sz="2800" dirty="0" smtClean="0">
                          <a:latin typeface="+mj-lt"/>
                        </a:rPr>
                        <a:t>(</a:t>
                      </a:r>
                      <a:r>
                        <a:rPr lang="en-US" sz="2800" dirty="0" err="1" smtClean="0">
                          <a:latin typeface="+mj-lt"/>
                        </a:rPr>
                        <a:t>skystis</a:t>
                      </a:r>
                      <a:r>
                        <a:rPr lang="en-US" sz="2800" dirty="0" smtClean="0">
                          <a:latin typeface="+mj-lt"/>
                        </a:rPr>
                        <a:t>)</a:t>
                      </a:r>
                      <a:endParaRPr lang="en-US" sz="28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+mj-lt"/>
                        </a:rPr>
                        <a:t>Dujinė</a:t>
                      </a:r>
                      <a:r>
                        <a:rPr lang="en-US" sz="2800" dirty="0" smtClean="0">
                          <a:latin typeface="+mj-lt"/>
                        </a:rPr>
                        <a:t>(</a:t>
                      </a:r>
                      <a:r>
                        <a:rPr lang="en-US" sz="2800" dirty="0" err="1" smtClean="0">
                          <a:latin typeface="+mj-lt"/>
                        </a:rPr>
                        <a:t>garai</a:t>
                      </a:r>
                      <a:r>
                        <a:rPr lang="en-US" sz="2800" dirty="0" smtClean="0">
                          <a:latin typeface="+mj-lt"/>
                        </a:rPr>
                        <a:t>)</a:t>
                      </a:r>
                      <a:endParaRPr lang="en-US" sz="2800" dirty="0">
                        <a:latin typeface="+mj-lt"/>
                      </a:endParaRPr>
                    </a:p>
                  </a:txBody>
                  <a:tcPr/>
                </a:tc>
              </a:tr>
              <a:tr h="880697"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latin typeface="+mj-lt"/>
                        </a:rPr>
                        <a:t>Tankis</a:t>
                      </a:r>
                      <a:endParaRPr lang="en-US" sz="2800" b="1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800" dirty="0" smtClean="0">
                          <a:latin typeface="+mj-lt"/>
                        </a:rPr>
                        <a:t>1000</a:t>
                      </a:r>
                      <a:r>
                        <a:rPr lang="en-US" sz="2800" baseline="0" dirty="0" smtClean="0">
                          <a:latin typeface="+mj-lt"/>
                        </a:rPr>
                        <a:t> </a:t>
                      </a:r>
                      <a:r>
                        <a:rPr lang="en-US" sz="2800" dirty="0" smtClean="0">
                          <a:latin typeface="+mj-lt"/>
                        </a:rPr>
                        <a:t>kg/m</a:t>
                      </a:r>
                      <a:r>
                        <a:rPr lang="en-US" sz="2800" baseline="30000" dirty="0" smtClean="0">
                          <a:latin typeface="+mj-lt"/>
                        </a:rPr>
                        <a:t>3</a:t>
                      </a:r>
                      <a:r>
                        <a:rPr lang="en-US" sz="2800" baseline="0" dirty="0" smtClean="0">
                          <a:latin typeface="+mj-lt"/>
                        </a:rPr>
                        <a:t> (</a:t>
                      </a:r>
                      <a:r>
                        <a:rPr lang="en-US" sz="2800" baseline="0" dirty="0" err="1" smtClean="0">
                          <a:latin typeface="+mj-lt"/>
                        </a:rPr>
                        <a:t>skysčio</a:t>
                      </a:r>
                      <a:r>
                        <a:rPr lang="en-US" sz="2800" baseline="0" dirty="0" smtClean="0">
                          <a:latin typeface="+mj-lt"/>
                        </a:rPr>
                        <a:t>)</a:t>
                      </a:r>
                      <a:endParaRPr lang="en-US" sz="28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+mj-lt"/>
                        </a:rPr>
                        <a:t>917 kg/m</a:t>
                      </a:r>
                      <a:r>
                        <a:rPr lang="en-US" sz="2800" baseline="30000" dirty="0" smtClean="0">
                          <a:latin typeface="+mj-lt"/>
                        </a:rPr>
                        <a:t>3</a:t>
                      </a:r>
                      <a:r>
                        <a:rPr lang="en-US" sz="2800" dirty="0" smtClean="0">
                          <a:latin typeface="+mj-lt"/>
                        </a:rPr>
                        <a:t> (</a:t>
                      </a:r>
                      <a:r>
                        <a:rPr lang="en-US" sz="2800" dirty="0" err="1" smtClean="0">
                          <a:latin typeface="+mj-lt"/>
                        </a:rPr>
                        <a:t>ledo</a:t>
                      </a:r>
                      <a:r>
                        <a:rPr lang="en-US" sz="2800" dirty="0" smtClean="0">
                          <a:latin typeface="+mj-lt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38161"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latin typeface="+mj-lt"/>
                        </a:rPr>
                        <a:t>Išvaizda</a:t>
                      </a:r>
                      <a:endParaRPr lang="en-US" sz="2800" b="1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+mj-lt"/>
                        </a:rPr>
                        <a:t>Bespalvis</a:t>
                      </a:r>
                      <a:r>
                        <a:rPr lang="en-US" sz="2800" dirty="0" smtClean="0">
                          <a:latin typeface="+mj-lt"/>
                        </a:rPr>
                        <a:t>(</a:t>
                      </a:r>
                      <a:r>
                        <a:rPr lang="en-US" sz="2800" dirty="0" err="1" smtClean="0">
                          <a:latin typeface="+mj-lt"/>
                        </a:rPr>
                        <a:t>storame</a:t>
                      </a:r>
                      <a:r>
                        <a:rPr lang="en-US" sz="2800" baseline="0" dirty="0" smtClean="0">
                          <a:latin typeface="+mj-lt"/>
                        </a:rPr>
                        <a:t> </a:t>
                      </a:r>
                      <a:r>
                        <a:rPr lang="en-US" sz="2800" baseline="0" dirty="0" err="1" smtClean="0">
                          <a:latin typeface="+mj-lt"/>
                        </a:rPr>
                        <a:t>sluoksnyje</a:t>
                      </a:r>
                      <a:r>
                        <a:rPr lang="en-US" sz="2800" baseline="0" dirty="0" smtClean="0">
                          <a:latin typeface="+mj-lt"/>
                        </a:rPr>
                        <a:t> - </a:t>
                      </a:r>
                      <a:r>
                        <a:rPr lang="en-US" sz="2800" baseline="0" dirty="0" err="1" smtClean="0">
                          <a:latin typeface="+mj-lt"/>
                        </a:rPr>
                        <a:t>žydras</a:t>
                      </a:r>
                      <a:r>
                        <a:rPr lang="en-US" sz="2800" dirty="0" smtClean="0">
                          <a:latin typeface="+mj-lt"/>
                        </a:rPr>
                        <a:t>) </a:t>
                      </a:r>
                      <a:r>
                        <a:rPr lang="en-US" sz="2800" dirty="0" err="1" smtClean="0">
                          <a:latin typeface="+mj-lt"/>
                        </a:rPr>
                        <a:t>ir</a:t>
                      </a:r>
                      <a:r>
                        <a:rPr lang="en-US" sz="2800" baseline="0" dirty="0" smtClean="0">
                          <a:latin typeface="+mj-lt"/>
                        </a:rPr>
                        <a:t> </a:t>
                      </a:r>
                      <a:r>
                        <a:rPr lang="en-US" sz="2800" baseline="0" dirty="0" err="1" smtClean="0">
                          <a:latin typeface="+mj-lt"/>
                        </a:rPr>
                        <a:t>bekvapis</a:t>
                      </a:r>
                      <a:r>
                        <a:rPr lang="en-US" sz="2800" baseline="0" dirty="0" smtClean="0">
                          <a:latin typeface="+mj-lt"/>
                        </a:rPr>
                        <a:t> </a:t>
                      </a:r>
                      <a:r>
                        <a:rPr lang="en-US" sz="2800" baseline="0" dirty="0" err="1" smtClean="0">
                          <a:latin typeface="+mj-lt"/>
                        </a:rPr>
                        <a:t>skystis</a:t>
                      </a:r>
                      <a:r>
                        <a:rPr lang="en-US" sz="2800" baseline="0" dirty="0" smtClean="0">
                          <a:latin typeface="+mj-lt"/>
                        </a:rPr>
                        <a:t>.</a:t>
                      </a:r>
                      <a:endParaRPr lang="en-US" sz="28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26926"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latin typeface="+mj-lt"/>
                        </a:rPr>
                        <a:t>Lydymosi</a:t>
                      </a:r>
                      <a:r>
                        <a:rPr lang="en-US" sz="2800" b="1" baseline="0" dirty="0" smtClean="0">
                          <a:latin typeface="+mj-lt"/>
                        </a:rPr>
                        <a:t> temp.</a:t>
                      </a:r>
                      <a:endParaRPr lang="en-US" sz="2800" b="1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latin typeface="+mj-lt"/>
                        </a:rPr>
                        <a:t>0</a:t>
                      </a:r>
                      <a:r>
                        <a:rPr lang="fi-FI" sz="2800" dirty="0" smtClean="0">
                          <a:latin typeface="+mj-lt"/>
                        </a:rPr>
                        <a:t>°C</a:t>
                      </a:r>
                      <a:endParaRPr lang="en-US" sz="28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38161"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latin typeface="+mj-lt"/>
                        </a:rPr>
                        <a:t>Virimo</a:t>
                      </a:r>
                      <a:r>
                        <a:rPr lang="en-US" sz="2800" b="1" dirty="0" smtClean="0">
                          <a:latin typeface="+mj-lt"/>
                        </a:rPr>
                        <a:t> temp.</a:t>
                      </a:r>
                      <a:endParaRPr lang="en-US" sz="2800" b="1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+mj-lt"/>
                        </a:rPr>
                        <a:t>99,98</a:t>
                      </a:r>
                      <a:r>
                        <a:rPr lang="fi-FI" sz="2800" dirty="0" smtClean="0">
                          <a:latin typeface="+mj-lt"/>
                        </a:rPr>
                        <a:t>°C</a:t>
                      </a:r>
                      <a:endParaRPr lang="en-US" sz="2800" dirty="0" smtClean="0">
                        <a:latin typeface="+mj-lt"/>
                      </a:endParaRPr>
                    </a:p>
                    <a:p>
                      <a:endParaRPr lang="en-US" sz="2800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16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6" t="14131" r="19184" b="14348"/>
          <a:stretch/>
        </p:blipFill>
        <p:spPr>
          <a:xfrm>
            <a:off x="7321347" y="1804723"/>
            <a:ext cx="4743116" cy="34980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49022"/>
            <a:ext cx="6544962" cy="58660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6300" b="1" cap="none" spc="300" dirty="0" smtClean="0">
                <a:latin typeface="+mj-lt"/>
                <a:ea typeface="Optima" charset="0"/>
                <a:cs typeface="Optima" charset="0"/>
              </a:rPr>
              <a:t>Kava</a:t>
            </a:r>
            <a:r>
              <a:rPr lang="lt-LT" sz="6300" cap="none" dirty="0" smtClean="0">
                <a:latin typeface="+mj-lt"/>
                <a:ea typeface="Optima" charset="0"/>
                <a:cs typeface="Optima" charset="0"/>
              </a:rPr>
              <a:t> - iš kavamedžio sėklų (kavos pupelių) pagamintas, kofeino turintis gėrimas.</a:t>
            </a:r>
            <a:endParaRPr lang="lt-LT" sz="6300" cap="none" dirty="0">
              <a:latin typeface="+mj-lt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44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268" y="-1"/>
            <a:ext cx="7464162" cy="5260305"/>
          </a:xfr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637208"/>
            <a:ext cx="4739268" cy="1325562"/>
          </a:xfrm>
        </p:spPr>
        <p:txBody>
          <a:bodyPr>
            <a:normAutofit/>
          </a:bodyPr>
          <a:lstStyle/>
          <a:p>
            <a:r>
              <a:rPr lang="lt-LT" sz="7200" b="1" dirty="0" smtClean="0">
                <a:ea typeface="Optima" charset="0"/>
                <a:cs typeface="Optima" charset="0"/>
              </a:rPr>
              <a:t>Kavamedis</a:t>
            </a:r>
            <a:endParaRPr lang="lt-LT" sz="7200" b="1" dirty="0">
              <a:ea typeface="Optima" charset="0"/>
              <a:cs typeface="Optima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479589" y="5435207"/>
            <a:ext cx="157002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788070" y="2959768"/>
            <a:ext cx="1408076" cy="71116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47995" y="2018887"/>
            <a:ext cx="43003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5400" dirty="0" smtClean="0">
                <a:latin typeface="+mj-lt"/>
                <a:ea typeface="Optima" charset="0"/>
                <a:cs typeface="Optima" charset="0"/>
              </a:rPr>
              <a:t>- </a:t>
            </a:r>
            <a:r>
              <a:rPr lang="en-US" sz="5400" dirty="0" err="1" smtClean="0">
                <a:latin typeface="+mj-lt"/>
                <a:ea typeface="Optima" charset="0"/>
                <a:cs typeface="Optima" charset="0"/>
              </a:rPr>
              <a:t>raudinių</a:t>
            </a:r>
            <a:r>
              <a:rPr lang="en-US" sz="5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5400" dirty="0">
                <a:latin typeface="+mj-lt"/>
                <a:ea typeface="Optima" charset="0"/>
                <a:cs typeface="Optima" charset="0"/>
              </a:rPr>
              <a:t>(</a:t>
            </a:r>
            <a:r>
              <a:rPr lang="en-US" sz="5400" i="1" dirty="0">
                <a:latin typeface="+mj-lt"/>
                <a:ea typeface="Optima" charset="0"/>
                <a:cs typeface="Optima" charset="0"/>
              </a:rPr>
              <a:t>Rubiaceae</a:t>
            </a:r>
            <a:r>
              <a:rPr lang="en-US" sz="5400" dirty="0">
                <a:latin typeface="+mj-lt"/>
                <a:ea typeface="Optima" charset="0"/>
                <a:cs typeface="Optima" charset="0"/>
              </a:rPr>
              <a:t>) šeimos </a:t>
            </a:r>
            <a:r>
              <a:rPr lang="en-US" sz="5400" dirty="0" err="1">
                <a:latin typeface="+mj-lt"/>
                <a:ea typeface="Optima" charset="0"/>
                <a:cs typeface="Optima" charset="0"/>
              </a:rPr>
              <a:t>augalų</a:t>
            </a:r>
            <a:r>
              <a:rPr lang="en-US" sz="54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5400" dirty="0" err="1" smtClean="0">
                <a:latin typeface="+mj-lt"/>
                <a:ea typeface="Optima" charset="0"/>
                <a:cs typeface="Optima" charset="0"/>
              </a:rPr>
              <a:t>genties</a:t>
            </a:r>
            <a:r>
              <a:rPr lang="en-US" sz="54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5400" dirty="0" err="1" smtClean="0">
                <a:latin typeface="+mj-lt"/>
                <a:ea typeface="Optima" charset="0"/>
                <a:cs typeface="Optima" charset="0"/>
              </a:rPr>
              <a:t>medis</a:t>
            </a:r>
            <a:r>
              <a:rPr lang="en-US" sz="5400" dirty="0" smtClean="0">
                <a:latin typeface="+mj-lt"/>
                <a:ea typeface="Optima" charset="0"/>
                <a:cs typeface="Optima" charset="0"/>
              </a:rPr>
              <a:t>.</a:t>
            </a:r>
            <a:endParaRPr lang="en-US" sz="5400" dirty="0">
              <a:latin typeface="+mj-lt"/>
              <a:ea typeface="Optima" charset="0"/>
              <a:cs typeface="Optim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713" y="3443629"/>
            <a:ext cx="3187070" cy="3187070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613" y="3670930"/>
            <a:ext cx="2862943" cy="2862943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0412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32347" y="195831"/>
            <a:ext cx="12525968" cy="109957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5800" b="1" cap="none" dirty="0" smtClean="0">
                <a:latin typeface="+mj-lt"/>
                <a:ea typeface="Baskerville" charset="0"/>
                <a:cs typeface="Baskerville" charset="0"/>
              </a:rPr>
              <a:t>Kava auginama atogrąžų rajonuose:</a:t>
            </a:r>
            <a:endParaRPr lang="lt-LT" sz="5800" b="1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568" b="3894"/>
          <a:stretch/>
        </p:blipFill>
        <p:spPr>
          <a:xfrm>
            <a:off x="1" y="1181100"/>
            <a:ext cx="12261272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0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90765" y="263489"/>
            <a:ext cx="5224194" cy="1461906"/>
          </a:xfrm>
        </p:spPr>
        <p:txBody>
          <a:bodyPr>
            <a:noAutofit/>
          </a:bodyPr>
          <a:lstStyle/>
          <a:p>
            <a:pPr algn="ctr"/>
            <a:r>
              <a:rPr lang="lt-LT" sz="6000" b="1" dirty="0" smtClean="0">
                <a:ea typeface="Optima" charset="0"/>
                <a:cs typeface="Optima" charset="0"/>
              </a:rPr>
              <a:t>Kavamedžių  plantacija</a:t>
            </a:r>
            <a:endParaRPr lang="lt-LT" sz="6000" b="1" dirty="0">
              <a:ea typeface="Optima" charset="0"/>
              <a:cs typeface="Optima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8473"/>
            <a:ext cx="8018317" cy="50195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18317" y="3332573"/>
            <a:ext cx="37317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+mj-lt"/>
              </a:rPr>
              <a:t>Brazilijoje</a:t>
            </a:r>
            <a:endParaRPr lang="en-US" sz="6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817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477652" y="246812"/>
            <a:ext cx="7053440" cy="1325562"/>
          </a:xfrm>
        </p:spPr>
        <p:txBody>
          <a:bodyPr>
            <a:noAutofit/>
          </a:bodyPr>
          <a:lstStyle/>
          <a:p>
            <a:pPr algn="ctr"/>
            <a:r>
              <a:rPr lang="lt-LT" sz="7200" b="1" dirty="0" smtClean="0">
                <a:ea typeface="Optima" charset="0"/>
                <a:cs typeface="Optima" charset="0"/>
              </a:rPr>
              <a:t>Iš kavos istorijos</a:t>
            </a:r>
            <a:endParaRPr lang="lt-LT" sz="7200" b="1" dirty="0">
              <a:ea typeface="Optima" charset="0"/>
              <a:cs typeface="Optima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7162" y="1686674"/>
            <a:ext cx="5975797" cy="4155519"/>
          </a:xfrm>
        </p:spPr>
        <p:txBody>
          <a:bodyPr>
            <a:normAutofit/>
          </a:bodyPr>
          <a:lstStyle/>
          <a:p>
            <a:r>
              <a:rPr lang="en-US" sz="4400" dirty="0" err="1">
                <a:latin typeface="+mj-lt"/>
                <a:ea typeface="Optima" charset="0"/>
                <a:cs typeface="Optima" charset="0"/>
              </a:rPr>
              <a:t>A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pie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kavos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atsiradimą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yra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daug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legendų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.</a:t>
            </a:r>
          </a:p>
          <a:p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Kilmės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vieta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-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Etiopija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.</a:t>
            </a:r>
          </a:p>
          <a:p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Etiopijoje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kavamedis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auga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>
                <a:latin typeface="+mj-lt"/>
                <a:ea typeface="Optima" charset="0"/>
                <a:cs typeface="Optima" charset="0"/>
              </a:rPr>
              <a:t>natūraliomis</a:t>
            </a:r>
            <a:r>
              <a:rPr lang="en-US" sz="44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dirty="0" err="1" smtClean="0">
                <a:latin typeface="+mj-lt"/>
                <a:ea typeface="Optima" charset="0"/>
                <a:cs typeface="Optima" charset="0"/>
              </a:rPr>
              <a:t>sąlygomis</a:t>
            </a:r>
            <a:r>
              <a:rPr lang="en-US" sz="4400" dirty="0" smtClean="0">
                <a:latin typeface="+mj-lt"/>
                <a:ea typeface="Optima" charset="0"/>
                <a:cs typeface="Optima" charset="0"/>
              </a:rPr>
              <a:t>.</a:t>
            </a:r>
            <a:endParaRPr lang="en-US" sz="4400" dirty="0">
              <a:latin typeface="+mj-lt"/>
              <a:ea typeface="Optima" charset="0"/>
              <a:cs typeface="Optima" charset="0"/>
            </a:endParaRPr>
          </a:p>
          <a:p>
            <a:pPr marL="0" indent="0">
              <a:buNone/>
            </a:pPr>
            <a:endParaRPr lang="lt-LT" sz="4000" dirty="0">
              <a:latin typeface="Optima" charset="0"/>
              <a:ea typeface="Optima" charset="0"/>
              <a:cs typeface="Optim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"/>
          <a:stretch/>
        </p:blipFill>
        <p:spPr>
          <a:xfrm>
            <a:off x="6132959" y="1686674"/>
            <a:ext cx="6059041" cy="517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3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0216" y="1296412"/>
            <a:ext cx="6220326" cy="42407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6000" b="1" cap="none" dirty="0" smtClean="0">
                <a:latin typeface="+mj-lt"/>
                <a:ea typeface="Optima" charset="0"/>
                <a:cs typeface="Optima" charset="0"/>
              </a:rPr>
              <a:t>Kavos virimo aparatas </a:t>
            </a:r>
            <a:r>
              <a:rPr lang="lt-LT" sz="6000" cap="none" dirty="0" smtClean="0">
                <a:latin typeface="+mj-lt"/>
                <a:ea typeface="Optima" charset="0"/>
                <a:cs typeface="Optima" charset="0"/>
              </a:rPr>
              <a:t>– tai prietaisas, kuriuo pagaminama kava.</a:t>
            </a:r>
            <a:endParaRPr lang="lt-LT" cap="none" dirty="0" smtClean="0">
              <a:latin typeface="+mj-lt"/>
              <a:ea typeface="Optima" charset="0"/>
              <a:cs typeface="Optim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78" y="187134"/>
            <a:ext cx="4369444" cy="650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8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192" y="16506"/>
            <a:ext cx="9708087" cy="1596177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>
                <a:ea typeface="Optima" charset="0"/>
                <a:cs typeface="Optima" charset="0"/>
              </a:rPr>
              <a:t>Kavos</a:t>
            </a:r>
            <a:r>
              <a:rPr lang="en-US" sz="6000" b="1" dirty="0" smtClean="0">
                <a:ea typeface="Optima" charset="0"/>
                <a:cs typeface="Optima" charset="0"/>
              </a:rPr>
              <a:t> </a:t>
            </a:r>
            <a:r>
              <a:rPr lang="en-US" sz="6000" b="1" dirty="0" err="1" smtClean="0">
                <a:ea typeface="Optima" charset="0"/>
                <a:cs typeface="Optima" charset="0"/>
              </a:rPr>
              <a:t>aparatų</a:t>
            </a:r>
            <a:r>
              <a:rPr lang="en-US" sz="6000" b="1" dirty="0" smtClean="0">
                <a:ea typeface="Optima" charset="0"/>
                <a:cs typeface="Optima" charset="0"/>
              </a:rPr>
              <a:t> </a:t>
            </a:r>
            <a:r>
              <a:rPr lang="lt-LT" sz="6000" b="1" dirty="0" smtClean="0">
                <a:ea typeface="Optima" charset="0"/>
                <a:cs typeface="Optima" charset="0"/>
              </a:rPr>
              <a:t>įvairovė</a:t>
            </a:r>
            <a:endParaRPr lang="en-US" sz="6000" b="1" dirty="0">
              <a:ea typeface="Optima" charset="0"/>
              <a:cs typeface="Optima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9115" y="4947235"/>
            <a:ext cx="31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Lašelinis</a:t>
            </a:r>
            <a:r>
              <a:rPr lang="en-US" sz="3600" spc="-15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kavos</a:t>
            </a:r>
            <a:r>
              <a:rPr lang="en-US" sz="3600" spc="-15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aparatas</a:t>
            </a:r>
            <a:endParaRPr lang="en-US" sz="3600" spc="-150" dirty="0">
              <a:latin typeface="+mj-lt"/>
              <a:ea typeface="Optima" charset="0"/>
              <a:cs typeface="Optima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35411" y="5147985"/>
            <a:ext cx="3413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Automatinis</a:t>
            </a:r>
            <a:r>
              <a:rPr lang="en-US" sz="3600" spc="-15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kavos</a:t>
            </a:r>
            <a:r>
              <a:rPr lang="en-US" sz="3600" spc="-15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aparatas</a:t>
            </a:r>
            <a:endParaRPr lang="en-US" sz="3600" spc="-150" dirty="0">
              <a:latin typeface="+mj-lt"/>
              <a:ea typeface="Optima" charset="0"/>
              <a:cs typeface="Optima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14798" y="4947235"/>
            <a:ext cx="31121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Pusiau</a:t>
            </a:r>
            <a:r>
              <a:rPr lang="en-US" sz="3600" spc="-15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automatinis</a:t>
            </a:r>
            <a:r>
              <a:rPr lang="en-US" sz="3600" spc="-15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kavos</a:t>
            </a:r>
            <a:r>
              <a:rPr lang="en-US" sz="3600" spc="-15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aparatas</a:t>
            </a:r>
            <a:endParaRPr lang="en-US" sz="3600" spc="-150" dirty="0">
              <a:latin typeface="+mj-lt"/>
              <a:ea typeface="Optima" charset="0"/>
              <a:cs typeface="Optima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33747" y="4947235"/>
            <a:ext cx="3142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Kapsulinis</a:t>
            </a:r>
            <a:r>
              <a:rPr lang="en-US" sz="3600" spc="-15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kavos</a:t>
            </a:r>
            <a:r>
              <a:rPr lang="en-US" sz="3600" spc="-15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spc="-150" dirty="0" err="1" smtClean="0">
                <a:latin typeface="+mj-lt"/>
                <a:ea typeface="Optima" charset="0"/>
                <a:cs typeface="Optima" charset="0"/>
              </a:rPr>
              <a:t>aparatas</a:t>
            </a:r>
            <a:endParaRPr lang="en-US" sz="3600" spc="-150" dirty="0">
              <a:latin typeface="+mj-lt"/>
              <a:ea typeface="Optima" charset="0"/>
              <a:cs typeface="Optim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0" t="11073" r="12561" b="9604"/>
          <a:stretch/>
        </p:blipFill>
        <p:spPr>
          <a:xfrm>
            <a:off x="261577" y="1612683"/>
            <a:ext cx="3007261" cy="34382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9" r="18437" b="8927"/>
          <a:stretch/>
        </p:blipFill>
        <p:spPr>
          <a:xfrm>
            <a:off x="3268839" y="1471963"/>
            <a:ext cx="2848380" cy="37860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9" t="3933" r="16544" b="5584"/>
          <a:stretch/>
        </p:blipFill>
        <p:spPr>
          <a:xfrm>
            <a:off x="6117219" y="1512696"/>
            <a:ext cx="2705522" cy="35728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7" t="4127" r="5759" b="10129"/>
          <a:stretch/>
        </p:blipFill>
        <p:spPr>
          <a:xfrm>
            <a:off x="9097806" y="1512696"/>
            <a:ext cx="3014143" cy="337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7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727" y="2448560"/>
            <a:ext cx="10515600" cy="1325562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 err="1" smtClean="0"/>
              <a:t>Neturiu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kavos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aparato</a:t>
            </a:r>
            <a:r>
              <a:rPr lang="en-US" sz="8000" b="1" dirty="0" smtClean="0"/>
              <a:t>!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133642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164" y="596127"/>
            <a:ext cx="8443473" cy="1596177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 smtClean="0">
                <a:ea typeface="Optima" charset="0"/>
                <a:cs typeface="Optima" charset="0"/>
              </a:rPr>
              <a:t>Naujas</a:t>
            </a:r>
            <a:r>
              <a:rPr lang="en-US" sz="8800" b="1" dirty="0" smtClean="0">
                <a:ea typeface="Optima" charset="0"/>
                <a:cs typeface="Optima" charset="0"/>
              </a:rPr>
              <a:t> </a:t>
            </a:r>
            <a:r>
              <a:rPr lang="en-US" sz="8800" b="1" dirty="0" err="1" smtClean="0">
                <a:ea typeface="Optima" charset="0"/>
                <a:cs typeface="Optima" charset="0"/>
              </a:rPr>
              <a:t>iššūkis</a:t>
            </a:r>
            <a:endParaRPr lang="en-US" sz="8800" b="1" dirty="0">
              <a:ea typeface="Optima" charset="0"/>
              <a:cs typeface="Optim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3882" y="2971800"/>
            <a:ext cx="9577481" cy="27845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7200" cap="none" dirty="0" err="1" smtClean="0">
                <a:latin typeface="+mj-lt"/>
                <a:ea typeface="Optima" charset="0"/>
                <a:cs typeface="Optima" charset="0"/>
              </a:rPr>
              <a:t>Pagaminti</a:t>
            </a:r>
            <a:r>
              <a:rPr lang="en-US" sz="7200" cap="none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7200" cap="none" dirty="0" err="1" smtClean="0">
                <a:latin typeface="+mj-lt"/>
                <a:ea typeface="Optima" charset="0"/>
                <a:cs typeface="Optima" charset="0"/>
              </a:rPr>
              <a:t>kavos</a:t>
            </a:r>
            <a:r>
              <a:rPr lang="en-US" sz="7200" cap="none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7200" cap="none" dirty="0" err="1" smtClean="0">
                <a:latin typeface="+mj-lt"/>
                <a:ea typeface="Optima" charset="0"/>
                <a:cs typeface="Optima" charset="0"/>
              </a:rPr>
              <a:t>aparatą</a:t>
            </a:r>
            <a:r>
              <a:rPr lang="en-US" sz="7200" cap="none" dirty="0" smtClean="0">
                <a:latin typeface="+mj-lt"/>
                <a:ea typeface="Optima" charset="0"/>
                <a:cs typeface="Optima" charset="0"/>
              </a:rPr>
              <a:t>.</a:t>
            </a:r>
            <a:endParaRPr lang="en-US" sz="7200" cap="none" dirty="0">
              <a:latin typeface="+mj-lt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9" y="531709"/>
            <a:ext cx="10763591" cy="154007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6000" dirty="0" smtClean="0">
                <a:latin typeface="+mj-lt"/>
                <a:ea typeface="Optima" charset="0"/>
                <a:cs typeface="Optima" charset="0"/>
              </a:rPr>
              <a:t>Pasirinkau gaminti</a:t>
            </a:r>
            <a:r>
              <a:rPr lang="lt-LT" sz="6000" cap="none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6000" b="1" cap="none" spc="300" dirty="0" err="1" smtClean="0">
                <a:latin typeface="+mj-lt"/>
                <a:ea typeface="Optima" charset="0"/>
                <a:cs typeface="Optima" charset="0"/>
              </a:rPr>
              <a:t>vakuuminį</a:t>
            </a:r>
            <a:r>
              <a:rPr lang="en-US" sz="6000" b="1" cap="none" spc="3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6000" b="1" cap="none" spc="300" dirty="0" err="1" smtClean="0">
                <a:latin typeface="+mj-lt"/>
                <a:ea typeface="Optima" charset="0"/>
                <a:cs typeface="Optima" charset="0"/>
              </a:rPr>
              <a:t>aparatą</a:t>
            </a:r>
            <a:r>
              <a:rPr lang="en-US" sz="6000" b="1" spc="300" dirty="0" smtClean="0">
                <a:latin typeface="+mj-lt"/>
                <a:ea typeface="Optima" charset="0"/>
                <a:cs typeface="Optima" charset="0"/>
              </a:rPr>
              <a:t>.</a:t>
            </a:r>
            <a:endParaRPr lang="en-US" sz="6000" b="1" spc="300" dirty="0">
              <a:latin typeface="+mj-lt"/>
              <a:ea typeface="Optima" charset="0"/>
              <a:cs typeface="Optim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1812" y="3632832"/>
            <a:ext cx="4186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+mj-lt"/>
                <a:ea typeface="Optima" charset="0"/>
                <a:cs typeface="Optima" charset="0"/>
              </a:rPr>
              <a:t>Siekiamybė</a:t>
            </a:r>
            <a:endParaRPr lang="en-US" sz="6000" dirty="0">
              <a:latin typeface="+mj-lt"/>
              <a:ea typeface="Optima" charset="0"/>
              <a:cs typeface="Optima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029200" y="4126376"/>
            <a:ext cx="899205" cy="456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7" r="22172"/>
          <a:stretch/>
        </p:blipFill>
        <p:spPr>
          <a:xfrm>
            <a:off x="5928405" y="1608961"/>
            <a:ext cx="4107454" cy="524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8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242" y="2012843"/>
            <a:ext cx="10676119" cy="2182494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 err="1" smtClean="0">
                <a:ea typeface="Optima" charset="0"/>
                <a:cs typeface="Optima" charset="0"/>
              </a:rPr>
              <a:t>Darbo</a:t>
            </a:r>
            <a:r>
              <a:rPr lang="en-US" sz="8800" b="1" dirty="0" smtClean="0">
                <a:ea typeface="Optima" charset="0"/>
                <a:cs typeface="Optima" charset="0"/>
              </a:rPr>
              <a:t> </a:t>
            </a:r>
            <a:r>
              <a:rPr lang="en-US" sz="8800" b="1" dirty="0" err="1" smtClean="0">
                <a:ea typeface="Optima" charset="0"/>
                <a:cs typeface="Optima" charset="0"/>
              </a:rPr>
              <a:t>priemonės</a:t>
            </a:r>
            <a:r>
              <a:rPr lang="en-US" sz="8800" b="1" dirty="0" smtClean="0">
                <a:ea typeface="Optima" charset="0"/>
                <a:cs typeface="Optima" charset="0"/>
              </a:rPr>
              <a:t>:</a:t>
            </a:r>
            <a:endParaRPr lang="en-US" sz="8800" b="1" dirty="0"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2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553575" y="2312730"/>
            <a:ext cx="3683460" cy="2232269"/>
          </a:xfrm>
        </p:spPr>
        <p:txBody>
          <a:bodyPr>
            <a:noAutofit/>
          </a:bodyPr>
          <a:lstStyle/>
          <a:p>
            <a:pPr algn="ctr"/>
            <a:r>
              <a:rPr lang="lt-LT" sz="8000" dirty="0" smtClean="0">
                <a:ea typeface="Optima" charset="0"/>
                <a:cs typeface="Optima" charset="0"/>
              </a:rPr>
              <a:t>Dujinė žvakė</a:t>
            </a:r>
            <a:endParaRPr lang="lt-LT" sz="8000" dirty="0">
              <a:ea typeface="Optima" charset="0"/>
              <a:cs typeface="Optim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4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2" b="13245"/>
          <a:stretch/>
        </p:blipFill>
        <p:spPr>
          <a:xfrm flipH="1">
            <a:off x="-1" y="1"/>
            <a:ext cx="6372225" cy="685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2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74" y="2760213"/>
            <a:ext cx="3359727" cy="1325562"/>
          </a:xfrm>
        </p:spPr>
        <p:txBody>
          <a:bodyPr>
            <a:normAutofit/>
          </a:bodyPr>
          <a:lstStyle/>
          <a:p>
            <a:r>
              <a:rPr lang="lt-LT" sz="8000" dirty="0" smtClean="0"/>
              <a:t>Replės</a:t>
            </a:r>
            <a:endParaRPr lang="lt-LT" sz="8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3" t="208" r="1719" b="625"/>
          <a:stretch/>
        </p:blipFill>
        <p:spPr>
          <a:xfrm flipH="1">
            <a:off x="-1" y="-12011"/>
            <a:ext cx="8515350" cy="6870011"/>
          </a:xfrm>
        </p:spPr>
      </p:pic>
    </p:spTree>
    <p:extLst>
      <p:ext uri="{BB962C8B-B14F-4D97-AF65-F5344CB8AC3E}">
        <p14:creationId xmlns:p14="http://schemas.microsoft.com/office/powerpoint/2010/main" val="182591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9434" y="1947313"/>
            <a:ext cx="4355432" cy="2963373"/>
          </a:xfrm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ea typeface="Optima" charset="0"/>
                <a:cs typeface="Optima" charset="0"/>
              </a:rPr>
              <a:t>Stiklinis</a:t>
            </a:r>
            <a:r>
              <a:rPr lang="en-US" sz="8000" dirty="0" smtClean="0">
                <a:ea typeface="Optima" charset="0"/>
                <a:cs typeface="Optima" charset="0"/>
              </a:rPr>
              <a:t> </a:t>
            </a:r>
            <a:r>
              <a:rPr lang="en-US" sz="8000" dirty="0" err="1" smtClean="0">
                <a:ea typeface="Optima" charset="0"/>
                <a:cs typeface="Optima" charset="0"/>
              </a:rPr>
              <a:t>vamzdelis</a:t>
            </a:r>
            <a:endParaRPr lang="en-US" sz="8000" dirty="0">
              <a:ea typeface="Optima" charset="0"/>
              <a:cs typeface="Optima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0157"/>
          <a:stretch/>
        </p:blipFill>
        <p:spPr>
          <a:xfrm flipH="1">
            <a:off x="0" y="0"/>
            <a:ext cx="7072313" cy="6858000"/>
          </a:xfrm>
        </p:spPr>
      </p:pic>
    </p:spTree>
    <p:extLst>
      <p:ext uri="{BB962C8B-B14F-4D97-AF65-F5344CB8AC3E}">
        <p14:creationId xmlns:p14="http://schemas.microsoft.com/office/powerpoint/2010/main" val="139939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9450" y="2255479"/>
            <a:ext cx="4708951" cy="2347042"/>
          </a:xfrm>
        </p:spPr>
        <p:txBody>
          <a:bodyPr>
            <a:noAutofit/>
          </a:bodyPr>
          <a:lstStyle/>
          <a:p>
            <a:r>
              <a:rPr lang="en-US" sz="8000" dirty="0" err="1" smtClean="0">
                <a:ea typeface="Optima" charset="0"/>
                <a:cs typeface="Optima" charset="0"/>
              </a:rPr>
              <a:t>Karštų</a:t>
            </a:r>
            <a:r>
              <a:rPr lang="en-US" sz="8000" dirty="0" smtClean="0">
                <a:ea typeface="Optima" charset="0"/>
                <a:cs typeface="Optima" charset="0"/>
              </a:rPr>
              <a:t> </a:t>
            </a:r>
            <a:r>
              <a:rPr lang="en-US" sz="8000" dirty="0" err="1" smtClean="0">
                <a:ea typeface="Optima" charset="0"/>
                <a:cs typeface="Optima" charset="0"/>
              </a:rPr>
              <a:t>klijų</a:t>
            </a:r>
            <a:r>
              <a:rPr lang="en-US" sz="8000" dirty="0" smtClean="0">
                <a:ea typeface="Optima" charset="0"/>
                <a:cs typeface="Optima" charset="0"/>
              </a:rPr>
              <a:t> </a:t>
            </a:r>
            <a:r>
              <a:rPr lang="en-US" sz="8000" dirty="0" err="1" smtClean="0">
                <a:ea typeface="Optima" charset="0"/>
                <a:cs typeface="Optima" charset="0"/>
              </a:rPr>
              <a:t>šautuvas</a:t>
            </a:r>
            <a:endParaRPr lang="en-US" sz="8000" dirty="0">
              <a:ea typeface="Optima" charset="0"/>
              <a:cs typeface="Optim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5" r="14687"/>
          <a:stretch/>
        </p:blipFill>
        <p:spPr>
          <a:xfrm flipH="1">
            <a:off x="0" y="0"/>
            <a:ext cx="6986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8811" y="2261936"/>
            <a:ext cx="3236494" cy="1871796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ea typeface="Optima" charset="0"/>
                <a:cs typeface="Optima" charset="0"/>
              </a:rPr>
              <a:t>Super </a:t>
            </a:r>
            <a:r>
              <a:rPr lang="en-US" sz="8000" dirty="0" err="1" smtClean="0">
                <a:ea typeface="Optima" charset="0"/>
                <a:cs typeface="Optima" charset="0"/>
              </a:rPr>
              <a:t>klijai</a:t>
            </a:r>
            <a:endParaRPr lang="en-US" sz="8000" dirty="0">
              <a:ea typeface="Optima" charset="0"/>
              <a:cs typeface="Optima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lum contras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1" b="17083"/>
          <a:stretch/>
        </p:blipFill>
        <p:spPr>
          <a:xfrm>
            <a:off x="0" y="0"/>
            <a:ext cx="7400925" cy="6845856"/>
          </a:xfrm>
        </p:spPr>
      </p:pic>
    </p:spTree>
    <p:extLst>
      <p:ext uri="{BB962C8B-B14F-4D97-AF65-F5344CB8AC3E}">
        <p14:creationId xmlns:p14="http://schemas.microsoft.com/office/powerpoint/2010/main" val="176138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1051" y="992606"/>
            <a:ext cx="6772412" cy="4872788"/>
          </a:xfrm>
        </p:spPr>
        <p:txBody>
          <a:bodyPr>
            <a:normAutofit/>
          </a:bodyPr>
          <a:lstStyle/>
          <a:p>
            <a:pPr algn="ctr"/>
            <a:r>
              <a:rPr lang="en-US" sz="7200" spc="-150" dirty="0" err="1" smtClean="0">
                <a:ea typeface="Optima" charset="0"/>
                <a:cs typeface="Optima" charset="0"/>
              </a:rPr>
              <a:t>Nebeveikiančios</a:t>
            </a:r>
            <a:r>
              <a:rPr lang="en-US" sz="7200" spc="-150" dirty="0" smtClean="0">
                <a:ea typeface="Optima" charset="0"/>
                <a:cs typeface="Optima" charset="0"/>
              </a:rPr>
              <a:t> </a:t>
            </a:r>
            <a:r>
              <a:rPr lang="en-US" sz="7200" spc="-150" dirty="0" err="1" smtClean="0">
                <a:ea typeface="Optima" charset="0"/>
                <a:cs typeface="Optima" charset="0"/>
              </a:rPr>
              <a:t>lemputės</a:t>
            </a:r>
            <a:endParaRPr lang="en-US" sz="7200" spc="-150" dirty="0">
              <a:ea typeface="Optima" charset="0"/>
              <a:cs typeface="Optim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lum bright="3000" contrast="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2" r="14148"/>
          <a:stretch/>
        </p:blipFill>
        <p:spPr>
          <a:xfrm flipH="1">
            <a:off x="0" y="0"/>
            <a:ext cx="6172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2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4759" y="1955182"/>
            <a:ext cx="4635074" cy="2942926"/>
          </a:xfrm>
        </p:spPr>
        <p:txBody>
          <a:bodyPr>
            <a:normAutofit/>
          </a:bodyPr>
          <a:lstStyle/>
          <a:p>
            <a:r>
              <a:rPr lang="en-US" sz="8800" dirty="0" err="1" smtClean="0">
                <a:ea typeface="Optima" charset="0"/>
                <a:cs typeface="Optima" charset="0"/>
              </a:rPr>
              <a:t>Žirklės</a:t>
            </a:r>
            <a:endParaRPr lang="en-US" sz="8800" dirty="0">
              <a:ea typeface="Optima" charset="0"/>
              <a:cs typeface="Optima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lum bright="5000" contras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" t="18566" b="18475"/>
          <a:stretch/>
        </p:blipFill>
        <p:spPr>
          <a:xfrm rot="5400000" flipH="1">
            <a:off x="-446457" y="441749"/>
            <a:ext cx="6862707" cy="5969793"/>
          </a:xfrm>
        </p:spPr>
      </p:pic>
    </p:spTree>
    <p:extLst>
      <p:ext uri="{BB962C8B-B14F-4D97-AF65-F5344CB8AC3E}">
        <p14:creationId xmlns:p14="http://schemas.microsoft.com/office/powerpoint/2010/main" val="208128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4800" y="1970039"/>
            <a:ext cx="46141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+mj-lt"/>
                <a:ea typeface="Optima" charset="0"/>
                <a:cs typeface="Optima" charset="0"/>
              </a:rPr>
              <a:t>Įvairios</a:t>
            </a:r>
            <a:r>
              <a:rPr lang="en-US" sz="80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8000" dirty="0" err="1" smtClean="0">
                <a:latin typeface="+mj-lt"/>
                <a:ea typeface="Optima" charset="0"/>
                <a:cs typeface="Optima" charset="0"/>
              </a:rPr>
              <a:t>detalės</a:t>
            </a:r>
            <a:endParaRPr lang="en-US" sz="8000" dirty="0">
              <a:latin typeface="+mj-lt"/>
              <a:ea typeface="Optima" charset="0"/>
              <a:cs typeface="Optima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lum bright="5000" contras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" t="13951" r="16859" b="9298"/>
          <a:stretch/>
        </p:blipFill>
        <p:spPr>
          <a:xfrm rot="16200000" flipH="1">
            <a:off x="730252" y="-730252"/>
            <a:ext cx="6857999" cy="8318503"/>
          </a:xfrm>
        </p:spPr>
      </p:pic>
    </p:spTree>
    <p:extLst>
      <p:ext uri="{BB962C8B-B14F-4D97-AF65-F5344CB8AC3E}">
        <p14:creationId xmlns:p14="http://schemas.microsoft.com/office/powerpoint/2010/main" val="53256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4306" y="2187942"/>
            <a:ext cx="4538821" cy="2482115"/>
          </a:xfrm>
        </p:spPr>
        <p:txBody>
          <a:bodyPr>
            <a:normAutofit/>
          </a:bodyPr>
          <a:lstStyle/>
          <a:p>
            <a:r>
              <a:rPr lang="en-US" sz="8000" dirty="0" err="1" smtClean="0">
                <a:ea typeface="Optima" charset="0"/>
                <a:cs typeface="Optima" charset="0"/>
              </a:rPr>
              <a:t>Patronai</a:t>
            </a:r>
            <a:endParaRPr lang="en-US" sz="8000" dirty="0">
              <a:ea typeface="Optima" charset="0"/>
              <a:cs typeface="Optim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5" r="44218"/>
          <a:stretch/>
        </p:blipFill>
        <p:spPr>
          <a:xfrm flipH="1">
            <a:off x="3357563" y="-1"/>
            <a:ext cx="332898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5" r="43905"/>
          <a:stretch/>
        </p:blipFill>
        <p:spPr>
          <a:xfrm>
            <a:off x="0" y="0"/>
            <a:ext cx="3357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7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8338" y="1551647"/>
            <a:ext cx="4647105" cy="3809199"/>
          </a:xfrm>
        </p:spPr>
        <p:txBody>
          <a:bodyPr>
            <a:normAutofit/>
          </a:bodyPr>
          <a:lstStyle/>
          <a:p>
            <a:pPr algn="ctr"/>
            <a:r>
              <a:rPr lang="en-US" sz="8000" dirty="0" err="1" smtClean="0">
                <a:ea typeface="Optima" charset="0"/>
                <a:cs typeface="Optima" charset="0"/>
              </a:rPr>
              <a:t>Šlifavimo</a:t>
            </a:r>
            <a:r>
              <a:rPr lang="en-US" sz="8000" dirty="0" smtClean="0">
                <a:ea typeface="Optima" charset="0"/>
                <a:cs typeface="Optima" charset="0"/>
              </a:rPr>
              <a:t> </a:t>
            </a:r>
            <a:r>
              <a:rPr lang="en-US" sz="8000" dirty="0" err="1" smtClean="0">
                <a:ea typeface="Optima" charset="0"/>
                <a:cs typeface="Optima" charset="0"/>
              </a:rPr>
              <a:t>popierius</a:t>
            </a:r>
            <a:endParaRPr lang="en-US" sz="8000" dirty="0">
              <a:ea typeface="Optima" charset="0"/>
              <a:cs typeface="Optima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8" b="1875"/>
          <a:stretch/>
        </p:blipFill>
        <p:spPr>
          <a:xfrm rot="16200000">
            <a:off x="-66825" y="-157163"/>
            <a:ext cx="6858000" cy="7172325"/>
          </a:xfrm>
        </p:spPr>
      </p:pic>
    </p:spTree>
    <p:extLst>
      <p:ext uri="{BB962C8B-B14F-4D97-AF65-F5344CB8AC3E}">
        <p14:creationId xmlns:p14="http://schemas.microsoft.com/office/powerpoint/2010/main" val="171385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475" y="2766218"/>
            <a:ext cx="4202689" cy="1325562"/>
          </a:xfrm>
        </p:spPr>
        <p:txBody>
          <a:bodyPr>
            <a:normAutofit/>
          </a:bodyPr>
          <a:lstStyle/>
          <a:p>
            <a:r>
              <a:rPr lang="en-US" sz="8000" dirty="0" err="1" smtClean="0"/>
              <a:t>Stovas</a:t>
            </a:r>
            <a:endParaRPr lang="en-US" sz="8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" b="6458"/>
          <a:stretch/>
        </p:blipFill>
        <p:spPr>
          <a:xfrm flipH="1">
            <a:off x="-1" y="0"/>
            <a:ext cx="5857875" cy="6899974"/>
          </a:xfrm>
        </p:spPr>
      </p:pic>
    </p:spTree>
    <p:extLst>
      <p:ext uri="{BB962C8B-B14F-4D97-AF65-F5344CB8AC3E}">
        <p14:creationId xmlns:p14="http://schemas.microsoft.com/office/powerpoint/2010/main" val="212288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4371" y="2800728"/>
            <a:ext cx="5033482" cy="1257300"/>
          </a:xfrm>
        </p:spPr>
        <p:txBody>
          <a:bodyPr>
            <a:normAutofit/>
          </a:bodyPr>
          <a:lstStyle/>
          <a:p>
            <a:r>
              <a:rPr lang="en-US" sz="8000" dirty="0" err="1" smtClean="0">
                <a:ea typeface="Optima" charset="0"/>
                <a:cs typeface="Optima" charset="0"/>
              </a:rPr>
              <a:t>Atsuktuvas</a:t>
            </a:r>
            <a:endParaRPr lang="en-US" sz="8000" dirty="0">
              <a:ea typeface="Optima" charset="0"/>
              <a:cs typeface="Optima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0" t="5926" r="9764" b="11169"/>
          <a:stretch/>
        </p:blipFill>
        <p:spPr>
          <a:xfrm rot="5400000" flipH="1">
            <a:off x="-636171" y="636172"/>
            <a:ext cx="6858755" cy="5586412"/>
          </a:xfrm>
        </p:spPr>
      </p:pic>
    </p:spTree>
    <p:extLst>
      <p:ext uri="{BB962C8B-B14F-4D97-AF65-F5344CB8AC3E}">
        <p14:creationId xmlns:p14="http://schemas.microsoft.com/office/powerpoint/2010/main" val="25682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00334" y="2571549"/>
            <a:ext cx="10515600" cy="1325562"/>
          </a:xfrm>
        </p:spPr>
        <p:txBody>
          <a:bodyPr>
            <a:noAutofit/>
          </a:bodyPr>
          <a:lstStyle/>
          <a:p>
            <a:pPr algn="ctr"/>
            <a:r>
              <a:rPr lang="lt-LT" sz="8800" b="1" dirty="0" smtClean="0">
                <a:ea typeface="Optima" charset="0"/>
                <a:cs typeface="Optima" charset="0"/>
              </a:rPr>
              <a:t>D</a:t>
            </a:r>
            <a:r>
              <a:rPr lang="en-US" sz="8800" b="1" dirty="0" err="1" smtClean="0">
                <a:ea typeface="Optima" charset="0"/>
                <a:cs typeface="Optima" charset="0"/>
              </a:rPr>
              <a:t>arbo</a:t>
            </a:r>
            <a:r>
              <a:rPr lang="en-US" sz="8800" b="1" dirty="0" smtClean="0">
                <a:ea typeface="Optima" charset="0"/>
                <a:cs typeface="Optima" charset="0"/>
              </a:rPr>
              <a:t> </a:t>
            </a:r>
            <a:r>
              <a:rPr lang="en-US" sz="8800" b="1" dirty="0" err="1" smtClean="0">
                <a:ea typeface="Optima" charset="0"/>
                <a:cs typeface="Optima" charset="0"/>
              </a:rPr>
              <a:t>eiga</a:t>
            </a:r>
            <a:r>
              <a:rPr lang="lt-LT" sz="8800" b="1" dirty="0" smtClean="0">
                <a:ea typeface="Optima" charset="0"/>
                <a:cs typeface="Optima" charset="0"/>
              </a:rPr>
              <a:t> ir konstravimas</a:t>
            </a:r>
            <a:endParaRPr lang="lt-LT" sz="8000" b="1" dirty="0"/>
          </a:p>
        </p:txBody>
      </p:sp>
    </p:spTree>
    <p:extLst>
      <p:ext uri="{BB962C8B-B14F-4D97-AF65-F5344CB8AC3E}">
        <p14:creationId xmlns:p14="http://schemas.microsoft.com/office/powerpoint/2010/main" val="407166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čiakampis 4"/>
          <p:cNvSpPr/>
          <p:nvPr/>
        </p:nvSpPr>
        <p:spPr>
          <a:xfrm>
            <a:off x="236817" y="866274"/>
            <a:ext cx="4900667" cy="37779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TextBox 2"/>
          <p:cNvSpPr txBox="1"/>
          <p:nvPr/>
        </p:nvSpPr>
        <p:spPr>
          <a:xfrm>
            <a:off x="400847" y="1601070"/>
            <a:ext cx="48208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Nupjauname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vienos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lemputės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viršų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+mj-lt"/>
              <a:ea typeface="Optima" charset="0"/>
              <a:cs typeface="Optima" charset="0"/>
            </a:endParaRPr>
          </a:p>
        </p:txBody>
      </p:sp>
      <p:cxnSp>
        <p:nvCxnSpPr>
          <p:cNvPr id="21" name="Straight Arrow Connector 20"/>
          <p:cNvCxnSpPr>
            <a:stCxn id="5" idx="2"/>
          </p:cNvCxnSpPr>
          <p:nvPr/>
        </p:nvCxnSpPr>
        <p:spPr>
          <a:xfrm>
            <a:off x="2687151" y="4644189"/>
            <a:ext cx="0" cy="1744578"/>
          </a:xfrm>
          <a:prstGeom prst="straightConnector1">
            <a:avLst/>
          </a:prstGeom>
          <a:ln w="171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56" b="-2446"/>
          <a:stretch/>
        </p:blipFill>
        <p:spPr>
          <a:xfrm>
            <a:off x="5910147" y="860404"/>
            <a:ext cx="5632833" cy="4316382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8312784" y="3416969"/>
            <a:ext cx="842211" cy="0"/>
          </a:xfrm>
          <a:prstGeom prst="straightConnector1">
            <a:avLst/>
          </a:prstGeom>
          <a:ln w="2222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97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4"/>
          <p:cNvSpPr/>
          <p:nvPr/>
        </p:nvSpPr>
        <p:spPr>
          <a:xfrm>
            <a:off x="228553" y="947854"/>
            <a:ext cx="5873933" cy="44125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TextBox 14"/>
          <p:cNvSpPr txBox="1"/>
          <p:nvPr/>
        </p:nvSpPr>
        <p:spPr>
          <a:xfrm>
            <a:off x="450196" y="1556483"/>
            <a:ext cx="543064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Ab</a:t>
            </a:r>
            <a:r>
              <a:rPr lang="lt-LT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i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ejose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lemputėse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padarę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mažą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skylutę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dugne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,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išimame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viską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kas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jų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viduje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.</a:t>
            </a:r>
            <a:endParaRPr lang="en-US" sz="4400" b="1" dirty="0">
              <a:solidFill>
                <a:schemeClr val="bg1"/>
              </a:solidFill>
              <a:latin typeface="+mj-lt"/>
              <a:ea typeface="Optima" charset="0"/>
              <a:cs typeface="Optima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686563" y="5360421"/>
            <a:ext cx="49" cy="1412874"/>
          </a:xfrm>
          <a:prstGeom prst="straightConnector1">
            <a:avLst/>
          </a:prstGeom>
          <a:ln w="171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9" t="-1" b="-3289"/>
          <a:stretch/>
        </p:blipFill>
        <p:spPr>
          <a:xfrm>
            <a:off x="6759771" y="-2893"/>
            <a:ext cx="4471345" cy="36027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82" t="51978" r="27243" b="-5873"/>
          <a:stretch/>
        </p:blipFill>
        <p:spPr>
          <a:xfrm>
            <a:off x="6759771" y="3420714"/>
            <a:ext cx="4778227" cy="3625944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V="1">
            <a:off x="8790465" y="2118265"/>
            <a:ext cx="541421" cy="0"/>
          </a:xfrm>
          <a:prstGeom prst="straightConnector1">
            <a:avLst/>
          </a:prstGeom>
          <a:ln w="2222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8853228" y="5233686"/>
            <a:ext cx="541421" cy="0"/>
          </a:xfrm>
          <a:prstGeom prst="straightConnector1">
            <a:avLst/>
          </a:prstGeom>
          <a:ln w="2222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02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tačiakampis 4"/>
          <p:cNvSpPr/>
          <p:nvPr/>
        </p:nvSpPr>
        <p:spPr>
          <a:xfrm>
            <a:off x="187674" y="384937"/>
            <a:ext cx="6101614" cy="38276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TextBox 16"/>
          <p:cNvSpPr txBox="1"/>
          <p:nvPr/>
        </p:nvSpPr>
        <p:spPr>
          <a:xfrm>
            <a:off x="367616" y="719458"/>
            <a:ext cx="574173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Prie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lempučių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dugno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lt-LT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priklijuojame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gumin</a:t>
            </a:r>
            <a:r>
              <a:rPr lang="lt-LT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ius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žiedel</a:t>
            </a:r>
            <a:r>
              <a:rPr lang="lt-LT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ius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, </a:t>
            </a:r>
            <a:r>
              <a:rPr lang="lt-LT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kad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užsandarin</a:t>
            </a:r>
            <a:r>
              <a:rPr lang="lt-LT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tų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lemputes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.</a:t>
            </a:r>
            <a:endParaRPr lang="en-US" sz="4400" b="1" dirty="0">
              <a:solidFill>
                <a:schemeClr val="bg1"/>
              </a:solidFill>
              <a:latin typeface="+mj-lt"/>
              <a:ea typeface="Optima" charset="0"/>
              <a:cs typeface="Optima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68067" y="4047627"/>
            <a:ext cx="2" cy="2230510"/>
          </a:xfrm>
          <a:prstGeom prst="straightConnector1">
            <a:avLst/>
          </a:prstGeom>
          <a:ln w="171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14" r="76927" b="11997"/>
          <a:stretch/>
        </p:blipFill>
        <p:spPr>
          <a:xfrm>
            <a:off x="6537888" y="2247034"/>
            <a:ext cx="2751078" cy="4273621"/>
          </a:xfrm>
          <a:prstGeom prst="rect">
            <a:avLst/>
          </a:prstGeom>
        </p:spPr>
      </p:pic>
      <p:pic>
        <p:nvPicPr>
          <p:cNvPr id="2" name="Paveikslėlis 1"/>
          <p:cNvPicPr>
            <a:picLocks noChangeAspect="1"/>
          </p:cNvPicPr>
          <p:nvPr/>
        </p:nvPicPr>
        <p:blipFill rotWithShape="1">
          <a:blip r:embed="rId3"/>
          <a:srcRect b="52115"/>
          <a:stretch/>
        </p:blipFill>
        <p:spPr>
          <a:xfrm>
            <a:off x="8920977" y="375390"/>
            <a:ext cx="2877014" cy="348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2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tačiakampis 4"/>
          <p:cNvSpPr/>
          <p:nvPr/>
        </p:nvSpPr>
        <p:spPr>
          <a:xfrm>
            <a:off x="216511" y="490654"/>
            <a:ext cx="5486722" cy="37579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TextBox 15"/>
          <p:cNvSpPr txBox="1"/>
          <p:nvPr/>
        </p:nvSpPr>
        <p:spPr>
          <a:xfrm>
            <a:off x="397042" y="795895"/>
            <a:ext cx="5125660" cy="307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Priklijuojame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stiklinį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vamzdelį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prie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vienos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lemputės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dugno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.</a:t>
            </a:r>
            <a:endParaRPr lang="en-US" sz="4800" b="1" dirty="0">
              <a:solidFill>
                <a:schemeClr val="bg1"/>
              </a:solidFill>
              <a:latin typeface="+mj-lt"/>
              <a:ea typeface="Optima" charset="0"/>
              <a:cs typeface="Optima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2911731" y="4040868"/>
            <a:ext cx="1" cy="2323837"/>
          </a:xfrm>
          <a:prstGeom prst="straightConnector1">
            <a:avLst/>
          </a:prstGeom>
          <a:ln w="171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9" r="52467" b="16447"/>
          <a:stretch/>
        </p:blipFill>
        <p:spPr>
          <a:xfrm>
            <a:off x="7387389" y="601884"/>
            <a:ext cx="2346159" cy="594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tačiakampis 4"/>
          <p:cNvSpPr/>
          <p:nvPr/>
        </p:nvSpPr>
        <p:spPr>
          <a:xfrm>
            <a:off x="545642" y="1159727"/>
            <a:ext cx="5641930" cy="30994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sz="3200" dirty="0"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8463" y="1563403"/>
            <a:ext cx="51762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Suklijuojame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du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patronus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ir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į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juos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įsukame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lemputes</a:t>
            </a:r>
            <a:r>
              <a:rPr lang="en-US" sz="48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.</a:t>
            </a:r>
            <a:endParaRPr lang="en-US" sz="4800" b="1" dirty="0">
              <a:solidFill>
                <a:schemeClr val="bg1"/>
              </a:solidFill>
              <a:latin typeface="+mj-lt"/>
              <a:ea typeface="Optima" charset="0"/>
              <a:cs typeface="Optima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961910" y="4090737"/>
            <a:ext cx="33834" cy="2276558"/>
          </a:xfrm>
          <a:prstGeom prst="straightConnector1">
            <a:avLst/>
          </a:prstGeom>
          <a:ln w="171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9" r="24343" b="6776"/>
          <a:stretch/>
        </p:blipFill>
        <p:spPr>
          <a:xfrm>
            <a:off x="7269976" y="167582"/>
            <a:ext cx="3010829" cy="657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čiakampis 4"/>
          <p:cNvSpPr/>
          <p:nvPr/>
        </p:nvSpPr>
        <p:spPr>
          <a:xfrm>
            <a:off x="1012707" y="1295006"/>
            <a:ext cx="4161459" cy="30093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TextBox 18"/>
          <p:cNvSpPr txBox="1"/>
          <p:nvPr/>
        </p:nvSpPr>
        <p:spPr>
          <a:xfrm>
            <a:off x="1287673" y="1737860"/>
            <a:ext cx="38864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Prietaisą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į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tvirtiname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į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stovą</a:t>
            </a:r>
            <a:r>
              <a:rPr lang="en-US" sz="4400" b="1" dirty="0" smtClean="0">
                <a:solidFill>
                  <a:schemeClr val="bg1"/>
                </a:solidFill>
                <a:latin typeface="+mj-lt"/>
                <a:ea typeface="Optima" charset="0"/>
                <a:cs typeface="Optima" charset="0"/>
              </a:rPr>
              <a:t>.</a:t>
            </a:r>
            <a:endParaRPr lang="en-US" sz="4400" b="1" dirty="0">
              <a:solidFill>
                <a:schemeClr val="bg1"/>
              </a:solidFill>
              <a:latin typeface="+mj-lt"/>
              <a:ea typeface="Optima" charset="0"/>
              <a:cs typeface="Optim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6" t="3415" r="44630" b="42045"/>
          <a:stretch/>
        </p:blipFill>
        <p:spPr>
          <a:xfrm>
            <a:off x="5867400" y="127001"/>
            <a:ext cx="5410200" cy="652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4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8" y="124097"/>
            <a:ext cx="12148962" cy="1325562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err="1">
                <a:ea typeface="Optima" charset="0"/>
                <a:cs typeface="Optima" charset="0"/>
              </a:rPr>
              <a:t>P</a:t>
            </a:r>
            <a:r>
              <a:rPr lang="en-US" sz="6600" b="1" dirty="0" err="1" smtClean="0">
                <a:ea typeface="Optima" charset="0"/>
                <a:cs typeface="Optima" charset="0"/>
              </a:rPr>
              <a:t>agamintas</a:t>
            </a:r>
            <a:r>
              <a:rPr lang="en-US" sz="6600" b="1" dirty="0" smtClean="0">
                <a:ea typeface="Optima" charset="0"/>
                <a:cs typeface="Optima" charset="0"/>
              </a:rPr>
              <a:t> </a:t>
            </a:r>
            <a:r>
              <a:rPr lang="en-US" sz="6600" b="1" dirty="0" err="1" smtClean="0">
                <a:ea typeface="Optima" charset="0"/>
                <a:cs typeface="Optima" charset="0"/>
              </a:rPr>
              <a:t>kavos</a:t>
            </a:r>
            <a:r>
              <a:rPr lang="en-US" sz="6600" b="1" dirty="0" smtClean="0">
                <a:ea typeface="Optima" charset="0"/>
                <a:cs typeface="Optima" charset="0"/>
              </a:rPr>
              <a:t> </a:t>
            </a:r>
            <a:r>
              <a:rPr lang="en-US" sz="6600" b="1" dirty="0" err="1" smtClean="0">
                <a:ea typeface="Optima" charset="0"/>
                <a:cs typeface="Optima" charset="0"/>
              </a:rPr>
              <a:t>aparatas</a:t>
            </a:r>
            <a:endParaRPr lang="en-US" sz="6600" b="1" dirty="0">
              <a:ea typeface="Optima" charset="0"/>
              <a:cs typeface="Optima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7" b="8180"/>
          <a:stretch/>
        </p:blipFill>
        <p:spPr>
          <a:xfrm>
            <a:off x="228600" y="1574800"/>
            <a:ext cx="6055481" cy="52832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3" b="11480"/>
          <a:stretch/>
        </p:blipFill>
        <p:spPr>
          <a:xfrm>
            <a:off x="6654800" y="1574800"/>
            <a:ext cx="5346700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2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936" y="187442"/>
            <a:ext cx="7973122" cy="1325562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 smtClean="0">
                <a:ea typeface="Optima" charset="0"/>
                <a:cs typeface="Optima" charset="0"/>
              </a:rPr>
              <a:t>Palyginimui</a:t>
            </a:r>
            <a:endParaRPr lang="en-US" sz="6600" b="1" dirty="0">
              <a:ea typeface="Optima" charset="0"/>
              <a:cs typeface="Optima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7" r="22172"/>
          <a:stretch/>
        </p:blipFill>
        <p:spPr>
          <a:xfrm>
            <a:off x="1086294" y="1644323"/>
            <a:ext cx="3897957" cy="5213677"/>
          </a:xfrm>
          <a:prstGeom prst="rect">
            <a:avLst/>
          </a:prstGeom>
        </p:spPr>
      </p:pic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7" b="8180"/>
          <a:stretch/>
        </p:blipFill>
        <p:spPr>
          <a:xfrm>
            <a:off x="5588000" y="1574800"/>
            <a:ext cx="6055481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99" y="2177676"/>
            <a:ext cx="11444273" cy="2375882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ea typeface="Optima" charset="0"/>
                <a:cs typeface="Optima" charset="0"/>
              </a:rPr>
              <a:t>KAVOS VIRIMAS</a:t>
            </a:r>
            <a:br>
              <a:rPr lang="en-US" sz="9600" b="1" dirty="0" smtClean="0">
                <a:ea typeface="Optima" charset="0"/>
                <a:cs typeface="Optima" charset="0"/>
              </a:rPr>
            </a:br>
            <a:r>
              <a:rPr lang="en-US" sz="9600" b="1" dirty="0" smtClean="0">
                <a:ea typeface="Optima" charset="0"/>
                <a:cs typeface="Optima" charset="0"/>
              </a:rPr>
              <a:t>(</a:t>
            </a:r>
            <a:r>
              <a:rPr lang="en-US" sz="9600" b="1" dirty="0" err="1" smtClean="0">
                <a:ea typeface="Optima" charset="0"/>
                <a:cs typeface="Optima" charset="0"/>
              </a:rPr>
              <a:t>teoriškai</a:t>
            </a:r>
            <a:r>
              <a:rPr lang="en-US" sz="9600" b="1" dirty="0" smtClean="0">
                <a:ea typeface="Optima" charset="0"/>
                <a:cs typeface="Optima" charset="0"/>
              </a:rPr>
              <a:t>)</a:t>
            </a:r>
            <a:endParaRPr lang="en-US" sz="9600" b="1" dirty="0"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85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670" y="1841039"/>
            <a:ext cx="4434444" cy="1325562"/>
          </a:xfrm>
        </p:spPr>
        <p:txBody>
          <a:bodyPr>
            <a:noAutofit/>
          </a:bodyPr>
          <a:lstStyle/>
          <a:p>
            <a:r>
              <a:rPr lang="en-US" sz="9600" b="1" dirty="0" err="1" smtClean="0">
                <a:ea typeface="Optima" charset="0"/>
                <a:cs typeface="Optima" charset="0"/>
              </a:rPr>
              <a:t>Virimas</a:t>
            </a:r>
            <a:endParaRPr lang="en-US" sz="9600" b="1" dirty="0">
              <a:ea typeface="Optima" charset="0"/>
              <a:cs typeface="Optim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670" y="4713622"/>
            <a:ext cx="10363200" cy="2220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>
                <a:latin typeface="+mj-lt"/>
                <a:ea typeface="Optima" charset="0"/>
                <a:cs typeface="Optima" charset="0"/>
              </a:rPr>
              <a:t>tai </a:t>
            </a:r>
            <a:r>
              <a:rPr lang="en-US" sz="6000" dirty="0">
                <a:latin typeface="+mj-lt"/>
                <a:ea typeface="Optima" charset="0"/>
                <a:cs typeface="Optima" charset="0"/>
              </a:rPr>
              <a:t>procesas, kurio metu </a:t>
            </a:r>
            <a:r>
              <a:rPr lang="en-US" sz="6000" dirty="0" err="1">
                <a:latin typeface="+mj-lt"/>
                <a:ea typeface="Optima" charset="0"/>
                <a:cs typeface="Optima" charset="0"/>
              </a:rPr>
              <a:t>skystis</a:t>
            </a:r>
            <a:r>
              <a:rPr lang="en-US" sz="60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lt-LT" sz="6000" dirty="0" smtClean="0">
                <a:latin typeface="+mj-lt"/>
                <a:ea typeface="Optima" charset="0"/>
                <a:cs typeface="Optima" charset="0"/>
              </a:rPr>
              <a:t>virsta garais pačio skysčio viduje. </a:t>
            </a:r>
            <a:endParaRPr lang="en-US" sz="6000" dirty="0">
              <a:latin typeface="+mj-lt"/>
              <a:ea typeface="Optima" charset="0"/>
              <a:cs typeface="Optima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339" y="359264"/>
            <a:ext cx="5759531" cy="428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9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01881" y="227840"/>
            <a:ext cx="10515600" cy="1325562"/>
          </a:xfrm>
        </p:spPr>
        <p:txBody>
          <a:bodyPr>
            <a:normAutofit/>
          </a:bodyPr>
          <a:lstStyle/>
          <a:p>
            <a:pPr marL="0" indent="0"/>
            <a:r>
              <a:rPr lang="lt-LT" sz="6600" b="1" dirty="0"/>
              <a:t>Pagrindinė virimo sąlyga: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1881" y="1745917"/>
            <a:ext cx="5723906" cy="33454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800" b="1" dirty="0" smtClean="0">
                <a:latin typeface="+mj-lt"/>
              </a:rPr>
              <a:t>Sočiųjų garų slėgis burbuliuke turi būti lygus aplinkos (išoriniam) slėgiui:</a:t>
            </a:r>
          </a:p>
          <a:p>
            <a:pPr marL="0" indent="0">
              <a:buNone/>
            </a:pPr>
            <a:endParaRPr lang="lt-LT" sz="5400" dirty="0">
              <a:latin typeface="+mj-lt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1330036" y="4822800"/>
            <a:ext cx="2885703" cy="1208339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TextBox 7"/>
          <p:cNvSpPr txBox="1"/>
          <p:nvPr/>
        </p:nvSpPr>
        <p:spPr>
          <a:xfrm>
            <a:off x="1427374" y="4822800"/>
            <a:ext cx="2691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+mj-lt"/>
              </a:rPr>
              <a:t>p</a:t>
            </a:r>
            <a:r>
              <a:rPr lang="en-US" sz="5400" b="1" baseline="-25000" dirty="0" err="1" smtClean="0">
                <a:latin typeface="+mj-lt"/>
              </a:rPr>
              <a:t>burb</a:t>
            </a:r>
            <a:r>
              <a:rPr lang="lt-LT" sz="5400" b="1" baseline="-25000" dirty="0" smtClean="0">
                <a:latin typeface="+mj-lt"/>
              </a:rPr>
              <a:t> </a:t>
            </a:r>
            <a:r>
              <a:rPr lang="lt-LT" sz="5400" b="1" dirty="0">
                <a:latin typeface="+mj-lt"/>
              </a:rPr>
              <a:t>= </a:t>
            </a:r>
            <a:r>
              <a:rPr lang="lt-LT" sz="5400" b="1" dirty="0" err="1">
                <a:latin typeface="+mj-lt"/>
              </a:rPr>
              <a:t>p</a:t>
            </a:r>
            <a:r>
              <a:rPr lang="lt-LT" sz="5400" b="1" baseline="-25000" dirty="0" err="1">
                <a:latin typeface="+mj-lt"/>
              </a:rPr>
              <a:t>iš</a:t>
            </a:r>
            <a:r>
              <a:rPr lang="lt-LT" sz="5400" b="1" baseline="-25000" dirty="0">
                <a:latin typeface="+mj-lt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087" y="1665974"/>
            <a:ext cx="6315333" cy="453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7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0841" y="299159"/>
            <a:ext cx="4452257" cy="1446513"/>
          </a:xfrm>
        </p:spPr>
        <p:txBody>
          <a:bodyPr>
            <a:normAutofit/>
          </a:bodyPr>
          <a:lstStyle/>
          <a:p>
            <a:r>
              <a:rPr lang="lt-LT" sz="6000" b="1" u="sng" dirty="0" smtClean="0"/>
              <a:t>Paaiškinimas:</a:t>
            </a:r>
            <a:endParaRPr lang="lt-LT" sz="6000" b="1" u="sng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0841" y="2104485"/>
            <a:ext cx="5007429" cy="398557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5400" b="1" dirty="0" smtClean="0">
                <a:latin typeface="+mj-lt"/>
              </a:rPr>
              <a:t>Sotieji garai </a:t>
            </a:r>
            <a:r>
              <a:rPr lang="lt-LT" sz="5400" dirty="0" smtClean="0">
                <a:latin typeface="+mj-lt"/>
              </a:rPr>
              <a:t>- </a:t>
            </a:r>
            <a:r>
              <a:rPr lang="en-US" sz="5400" dirty="0" err="1">
                <a:latin typeface="+mj-lt"/>
              </a:rPr>
              <a:t>g</a:t>
            </a:r>
            <a:r>
              <a:rPr lang="en-US" sz="5400" dirty="0" err="1" smtClean="0">
                <a:latin typeface="+mj-lt"/>
              </a:rPr>
              <a:t>arai</a:t>
            </a:r>
            <a:r>
              <a:rPr lang="en-US" sz="5400" dirty="0">
                <a:latin typeface="+mj-lt"/>
              </a:rPr>
              <a:t>, </a:t>
            </a:r>
            <a:r>
              <a:rPr lang="en-US" sz="5400" dirty="0" err="1">
                <a:latin typeface="+mj-lt"/>
              </a:rPr>
              <a:t>esantys</a:t>
            </a:r>
            <a:r>
              <a:rPr lang="en-US" sz="5400" dirty="0">
                <a:latin typeface="+mj-lt"/>
              </a:rPr>
              <a:t> </a:t>
            </a:r>
            <a:r>
              <a:rPr lang="en-US" sz="5400" dirty="0" err="1">
                <a:latin typeface="+mj-lt"/>
              </a:rPr>
              <a:t>termodinaminėje</a:t>
            </a:r>
            <a:r>
              <a:rPr lang="en-US" sz="5400" dirty="0">
                <a:latin typeface="+mj-lt"/>
              </a:rPr>
              <a:t> </a:t>
            </a:r>
            <a:r>
              <a:rPr lang="en-US" sz="5400" dirty="0" err="1">
                <a:latin typeface="+mj-lt"/>
              </a:rPr>
              <a:t>pusiausvyroje</a:t>
            </a:r>
            <a:r>
              <a:rPr lang="en-US" sz="5400" dirty="0">
                <a:latin typeface="+mj-lt"/>
              </a:rPr>
              <a:t> </a:t>
            </a:r>
            <a:r>
              <a:rPr lang="en-US" sz="5400" dirty="0" err="1" smtClean="0">
                <a:latin typeface="+mj-lt"/>
              </a:rPr>
              <a:t>su</a:t>
            </a:r>
            <a:r>
              <a:rPr lang="lt-LT" sz="5400" dirty="0" smtClean="0">
                <a:latin typeface="+mj-lt"/>
              </a:rPr>
              <a:t> skysčiu.</a:t>
            </a:r>
            <a:endParaRPr lang="lt-LT" sz="5400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" t="3661" r="6767" b="3275"/>
          <a:stretch/>
        </p:blipFill>
        <p:spPr>
          <a:xfrm>
            <a:off x="5759532" y="136865"/>
            <a:ext cx="5723907" cy="667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097" y="201857"/>
            <a:ext cx="10515600" cy="1325562"/>
          </a:xfrm>
        </p:spPr>
        <p:txBody>
          <a:bodyPr>
            <a:normAutofit/>
          </a:bodyPr>
          <a:lstStyle/>
          <a:p>
            <a:r>
              <a:rPr lang="en-US" sz="8800" b="1" dirty="0" err="1" smtClean="0">
                <a:ea typeface="Optima" charset="0"/>
                <a:cs typeface="Optima" charset="0"/>
              </a:rPr>
              <a:t>Virimo</a:t>
            </a:r>
            <a:r>
              <a:rPr lang="en-US" sz="8800" b="1" dirty="0" smtClean="0">
                <a:ea typeface="Optima" charset="0"/>
                <a:cs typeface="Optima" charset="0"/>
              </a:rPr>
              <a:t> </a:t>
            </a:r>
            <a:r>
              <a:rPr lang="en-US" sz="8800" b="1" dirty="0" err="1" smtClean="0">
                <a:ea typeface="Optima" charset="0"/>
                <a:cs typeface="Optima" charset="0"/>
              </a:rPr>
              <a:t>temperatūra</a:t>
            </a:r>
            <a:endParaRPr lang="en-US" sz="8800" b="1" dirty="0">
              <a:ea typeface="Optima" charset="0"/>
              <a:cs typeface="Optim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599" y="1708456"/>
            <a:ext cx="6274957" cy="39407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dirty="0" smtClean="0">
                <a:latin typeface="+mj-lt"/>
                <a:ea typeface="Optima" charset="0"/>
                <a:cs typeface="Optima" charset="0"/>
              </a:rPr>
              <a:t>tai </a:t>
            </a:r>
            <a:r>
              <a:rPr lang="en-US" sz="6000" dirty="0">
                <a:latin typeface="+mj-lt"/>
                <a:ea typeface="Optima" charset="0"/>
                <a:cs typeface="Optima" charset="0"/>
              </a:rPr>
              <a:t>medžiagos temperatūra, </a:t>
            </a:r>
            <a:r>
              <a:rPr lang="en-US" sz="6000" dirty="0" err="1" smtClean="0">
                <a:latin typeface="+mj-lt"/>
                <a:ea typeface="Optima" charset="0"/>
                <a:cs typeface="Optima" charset="0"/>
              </a:rPr>
              <a:t>kurioje</a:t>
            </a:r>
            <a:r>
              <a:rPr lang="lt-LT" sz="6000" dirty="0" smtClean="0">
                <a:latin typeface="+mj-lt"/>
                <a:ea typeface="Optima" charset="0"/>
                <a:cs typeface="Optima" charset="0"/>
              </a:rPr>
              <a:t> skystis verda.</a:t>
            </a:r>
            <a:endParaRPr lang="en-US" sz="6000" dirty="0" smtClean="0">
              <a:latin typeface="+mj-lt"/>
              <a:ea typeface="Optima" charset="0"/>
              <a:cs typeface="Optima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39599" y="6423995"/>
            <a:ext cx="1689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 </a:t>
            </a:r>
            <a:r>
              <a:rPr lang="lt-LT" sz="1600" dirty="0"/>
              <a:t>apollo.lsc.vsc.edu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024" y="1240423"/>
            <a:ext cx="7063167" cy="561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4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1971"/>
            <a:ext cx="12192000" cy="16002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err="1" smtClean="0">
                <a:ea typeface="Optima" charset="0"/>
                <a:cs typeface="Optima" charset="0"/>
              </a:rPr>
              <a:t>Skysčiai</a:t>
            </a:r>
            <a:r>
              <a:rPr lang="en-US" sz="6600" b="1" dirty="0" smtClean="0">
                <a:ea typeface="Optima" charset="0"/>
                <a:cs typeface="Optima" charset="0"/>
              </a:rPr>
              <a:t> </a:t>
            </a:r>
            <a:r>
              <a:rPr lang="en-US" sz="6600" b="1" dirty="0" err="1" smtClean="0">
                <a:ea typeface="Optima" charset="0"/>
                <a:cs typeface="Optima" charset="0"/>
              </a:rPr>
              <a:t>užverda</a:t>
            </a:r>
            <a:r>
              <a:rPr lang="en-US" sz="6600" b="1" dirty="0" smtClean="0">
                <a:ea typeface="Optima" charset="0"/>
                <a:cs typeface="Optima" charset="0"/>
              </a:rPr>
              <a:t> </a:t>
            </a:r>
            <a:r>
              <a:rPr lang="en-US" sz="6600" b="1" dirty="0" err="1" smtClean="0">
                <a:ea typeface="Optima" charset="0"/>
                <a:cs typeface="Optima" charset="0"/>
              </a:rPr>
              <a:t>skirtingose</a:t>
            </a:r>
            <a:r>
              <a:rPr lang="en-US" sz="6600" b="1" dirty="0" smtClean="0">
                <a:ea typeface="Optima" charset="0"/>
                <a:cs typeface="Optima" charset="0"/>
              </a:rPr>
              <a:t> </a:t>
            </a:r>
            <a:r>
              <a:rPr lang="en-US" sz="6600" b="1" dirty="0" err="1" smtClean="0">
                <a:ea typeface="Optima" charset="0"/>
                <a:cs typeface="Optima" charset="0"/>
              </a:rPr>
              <a:t>temperatūrose</a:t>
            </a:r>
            <a:endParaRPr lang="en-US" sz="6600" b="1" dirty="0">
              <a:ea typeface="Optima" charset="0"/>
              <a:cs typeface="Optima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548069" y="2863476"/>
          <a:ext cx="10356150" cy="21296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9620"/>
                <a:gridCol w="2189858"/>
                <a:gridCol w="1844811"/>
                <a:gridCol w="1896055"/>
                <a:gridCol w="1885806"/>
              </a:tblGrid>
              <a:tr h="104831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+mj-lt"/>
                          <a:ea typeface="Optima" charset="0"/>
                          <a:cs typeface="Optima" charset="0"/>
                        </a:rPr>
                        <a:t>Skystis</a:t>
                      </a:r>
                      <a:endParaRPr lang="en-US" sz="3200" dirty="0">
                        <a:latin typeface="+mj-lt"/>
                        <a:ea typeface="Optima" charset="0"/>
                        <a:cs typeface="Optima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+mj-lt"/>
                          <a:ea typeface="Optima" charset="0"/>
                          <a:cs typeface="Optima" charset="0"/>
                        </a:rPr>
                        <a:t>Vanduo</a:t>
                      </a:r>
                      <a:r>
                        <a:rPr lang="en-US" sz="3200" baseline="0" dirty="0" smtClean="0">
                          <a:latin typeface="+mj-lt"/>
                          <a:ea typeface="Optima" charset="0"/>
                          <a:cs typeface="Optima" charset="0"/>
                        </a:rPr>
                        <a:t> </a:t>
                      </a:r>
                      <a:endParaRPr lang="en-US" sz="3200" dirty="0">
                        <a:latin typeface="+mj-lt"/>
                        <a:ea typeface="Optima" charset="0"/>
                        <a:cs typeface="Optima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+mj-lt"/>
                        </a:rPr>
                        <a:t>Etilo</a:t>
                      </a:r>
                      <a:r>
                        <a:rPr lang="en-US" sz="3200" baseline="0" dirty="0" smtClean="0">
                          <a:latin typeface="+mj-lt"/>
                        </a:rPr>
                        <a:t> </a:t>
                      </a:r>
                      <a:r>
                        <a:rPr lang="en-US" sz="3200" baseline="0" dirty="0" err="1" smtClean="0">
                          <a:latin typeface="+mj-lt"/>
                        </a:rPr>
                        <a:t>spiritas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+mj-lt"/>
                        </a:rPr>
                        <a:t>Metilo</a:t>
                      </a:r>
                      <a:r>
                        <a:rPr lang="en-US" sz="3200" dirty="0" smtClean="0">
                          <a:latin typeface="+mj-lt"/>
                        </a:rPr>
                        <a:t> </a:t>
                      </a:r>
                      <a:r>
                        <a:rPr lang="en-US" sz="3200" dirty="0" err="1" smtClean="0">
                          <a:latin typeface="+mj-lt"/>
                        </a:rPr>
                        <a:t>spiritas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+mj-lt"/>
                        </a:rPr>
                        <a:t>Acetonas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/>
                </a:tc>
              </a:tr>
              <a:tr h="106287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+mj-lt"/>
                          <a:ea typeface="Optima" charset="0"/>
                          <a:cs typeface="Optima" charset="0"/>
                        </a:rPr>
                        <a:t>Virimo</a:t>
                      </a:r>
                      <a:r>
                        <a:rPr lang="en-US" sz="3200" dirty="0" smtClean="0">
                          <a:latin typeface="+mj-lt"/>
                          <a:ea typeface="Optima" charset="0"/>
                          <a:cs typeface="Optima" charset="0"/>
                        </a:rPr>
                        <a:t> temp.*</a:t>
                      </a:r>
                      <a:endParaRPr lang="en-US" sz="3200" dirty="0">
                        <a:latin typeface="+mj-lt"/>
                        <a:ea typeface="Optima" charset="0"/>
                        <a:cs typeface="Optima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99,9839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+mj-lt"/>
                          <a:ea typeface="Optima" charset="0"/>
                          <a:cs typeface="Optima" charset="0"/>
                        </a:rPr>
                        <a:t>°C</a:t>
                      </a:r>
                      <a:endParaRPr lang="en-US" sz="3200" dirty="0">
                        <a:latin typeface="+mj-lt"/>
                        <a:ea typeface="Optima" charset="0"/>
                        <a:cs typeface="Optima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+mj-lt"/>
                        </a:rPr>
                        <a:t>78,5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+mj-lt"/>
                          <a:ea typeface="Optima" charset="0"/>
                          <a:cs typeface="Optima" charset="0"/>
                        </a:rPr>
                        <a:t>°C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+mj-lt"/>
                        </a:rPr>
                        <a:t>64,6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+mj-lt"/>
                          <a:ea typeface="Optima" charset="0"/>
                          <a:cs typeface="Optima" charset="0"/>
                        </a:rPr>
                        <a:t>°C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+mj-lt"/>
                        </a:rPr>
                        <a:t>56,25</a:t>
                      </a:r>
                      <a:r>
                        <a:rPr lang="en-US" sz="3200" kern="1200" dirty="0" smtClean="0">
                          <a:solidFill>
                            <a:schemeClr val="tx1"/>
                          </a:solidFill>
                          <a:latin typeface="+mj-lt"/>
                          <a:ea typeface="Optima" charset="0"/>
                          <a:cs typeface="Optima" charset="0"/>
                        </a:rPr>
                        <a:t>°C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8069" y="1963271"/>
            <a:ext cx="124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+mj-lt"/>
              </a:rPr>
              <a:t>Pvz</a:t>
            </a:r>
            <a:r>
              <a:rPr lang="en-US" sz="4000" dirty="0" smtClean="0">
                <a:latin typeface="+mj-lt"/>
              </a:rPr>
              <a:t>:</a:t>
            </a:r>
            <a:endParaRPr lang="en-US" sz="40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1" y="5346764"/>
            <a:ext cx="3657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j-lt"/>
              </a:rPr>
              <a:t>*kai p </a:t>
            </a:r>
            <a:r>
              <a:rPr lang="en-US" sz="3600" dirty="0">
                <a:latin typeface="+mj-lt"/>
              </a:rPr>
              <a:t>= 101,3 </a:t>
            </a:r>
            <a:r>
              <a:rPr lang="en-US" sz="3600" dirty="0" err="1" smtClean="0">
                <a:latin typeface="+mj-lt"/>
              </a:rPr>
              <a:t>kPa</a:t>
            </a:r>
            <a:r>
              <a:rPr lang="en-US" sz="3600" dirty="0" smtClean="0">
                <a:latin typeface="+mj-lt"/>
              </a:rPr>
              <a:t>.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081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553914"/>
            <a:ext cx="11030527" cy="1325562"/>
          </a:xfrm>
        </p:spPr>
        <p:txBody>
          <a:bodyPr>
            <a:noAutofit/>
          </a:bodyPr>
          <a:lstStyle/>
          <a:p>
            <a:r>
              <a:rPr lang="en-US" sz="5600" b="1" dirty="0" err="1" smtClean="0"/>
              <a:t>Vandens</a:t>
            </a:r>
            <a:r>
              <a:rPr lang="en-US" sz="5600" b="1" dirty="0" smtClean="0"/>
              <a:t> </a:t>
            </a:r>
            <a:r>
              <a:rPr lang="en-US" sz="5600" b="1" dirty="0" err="1" smtClean="0"/>
              <a:t>virimo</a:t>
            </a:r>
            <a:r>
              <a:rPr lang="en-US" sz="5600" b="1" dirty="0" smtClean="0"/>
              <a:t> </a:t>
            </a:r>
            <a:r>
              <a:rPr lang="en-US" sz="5600" b="1" dirty="0" err="1" smtClean="0"/>
              <a:t>temperatūros</a:t>
            </a:r>
            <a:r>
              <a:rPr lang="en-US" sz="5600" b="1" dirty="0" smtClean="0"/>
              <a:t> </a:t>
            </a:r>
            <a:r>
              <a:rPr lang="en-US" sz="5600" b="1" dirty="0" err="1" smtClean="0"/>
              <a:t>priklausomybė</a:t>
            </a:r>
            <a:r>
              <a:rPr lang="en-US" sz="5600" b="1" dirty="0" smtClean="0"/>
              <a:t> </a:t>
            </a:r>
            <a:r>
              <a:rPr lang="en-US" sz="5600" b="1" dirty="0" err="1" smtClean="0"/>
              <a:t>nuo</a:t>
            </a:r>
            <a:r>
              <a:rPr lang="en-US" sz="5600" b="1" dirty="0" smtClean="0"/>
              <a:t> </a:t>
            </a:r>
            <a:r>
              <a:rPr lang="en-US" sz="5600" b="1" dirty="0" err="1" smtClean="0"/>
              <a:t>aplinkos</a:t>
            </a:r>
            <a:r>
              <a:rPr lang="en-US" sz="5600" b="1" dirty="0" smtClean="0"/>
              <a:t> </a:t>
            </a:r>
            <a:r>
              <a:rPr lang="en-US" sz="5600" b="1" dirty="0" err="1" smtClean="0"/>
              <a:t>slėgio</a:t>
            </a:r>
            <a:endParaRPr lang="en-US" sz="5600" b="1" dirty="0"/>
          </a:p>
        </p:txBody>
      </p:sp>
      <p:sp>
        <p:nvSpPr>
          <p:cNvPr id="4" name="Rectangle 3"/>
          <p:cNvSpPr/>
          <p:nvPr/>
        </p:nvSpPr>
        <p:spPr>
          <a:xfrm>
            <a:off x="609601" y="2304462"/>
            <a:ext cx="700277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600" dirty="0" err="1">
                <a:latin typeface="+mj-lt"/>
                <a:ea typeface="Optima" charset="0"/>
                <a:cs typeface="Optima" charset="0"/>
              </a:rPr>
              <a:t>Mažėjant</a:t>
            </a:r>
            <a:r>
              <a:rPr lang="en-US" sz="4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600" dirty="0" err="1" smtClean="0">
                <a:latin typeface="+mj-lt"/>
                <a:ea typeface="Optima" charset="0"/>
                <a:cs typeface="Optima" charset="0"/>
              </a:rPr>
              <a:t>slėgiui</a:t>
            </a:r>
            <a:r>
              <a:rPr lang="en-US" sz="4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600" dirty="0" smtClean="0">
                <a:latin typeface="+mj-lt"/>
                <a:ea typeface="Optima" charset="0"/>
                <a:cs typeface="Optima" charset="0"/>
              </a:rPr>
              <a:t>– </a:t>
            </a:r>
            <a:r>
              <a:rPr lang="en-US" sz="4600" dirty="0" err="1" smtClean="0">
                <a:latin typeface="+mj-lt"/>
                <a:ea typeface="Optima" charset="0"/>
                <a:cs typeface="Optima" charset="0"/>
              </a:rPr>
              <a:t>mažėja</a:t>
            </a:r>
            <a:r>
              <a:rPr lang="en-US" sz="4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600" dirty="0" err="1">
                <a:latin typeface="+mj-lt"/>
                <a:ea typeface="Optima" charset="0"/>
                <a:cs typeface="Optima" charset="0"/>
              </a:rPr>
              <a:t>virimo</a:t>
            </a:r>
            <a:r>
              <a:rPr lang="en-US" sz="4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600" dirty="0" err="1" smtClean="0">
                <a:latin typeface="+mj-lt"/>
                <a:ea typeface="Optima" charset="0"/>
                <a:cs typeface="Optima" charset="0"/>
              </a:rPr>
              <a:t>temperatūra</a:t>
            </a:r>
            <a:r>
              <a:rPr lang="lt-LT" sz="4600" dirty="0" smtClean="0">
                <a:latin typeface="+mj-lt"/>
                <a:ea typeface="Optima" charset="0"/>
                <a:cs typeface="Optima" charset="0"/>
              </a:rPr>
              <a:t>.</a:t>
            </a:r>
            <a:r>
              <a:rPr lang="lt-LT" sz="4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lt-LT" sz="4600" dirty="0" smtClean="0">
                <a:latin typeface="+mj-lt"/>
                <a:ea typeface="Optima" charset="0"/>
                <a:cs typeface="Optima" charset="0"/>
              </a:rPr>
              <a:t>Pvz.,</a:t>
            </a:r>
            <a:r>
              <a:rPr lang="en-US" sz="4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600" dirty="0" err="1">
                <a:latin typeface="+mj-lt"/>
                <a:ea typeface="Optima" charset="0"/>
                <a:cs typeface="Optima" charset="0"/>
              </a:rPr>
              <a:t>aukštai</a:t>
            </a:r>
            <a:r>
              <a:rPr lang="en-US" sz="4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600" dirty="0" err="1">
                <a:latin typeface="+mj-lt"/>
                <a:ea typeface="Optima" charset="0"/>
                <a:cs typeface="Optima" charset="0"/>
              </a:rPr>
              <a:t>kalnuose</a:t>
            </a:r>
            <a:r>
              <a:rPr lang="en-US" sz="4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lt-LT" sz="4600" dirty="0" smtClean="0">
                <a:latin typeface="+mj-lt"/>
                <a:ea typeface="Optima" charset="0"/>
                <a:cs typeface="Optima" charset="0"/>
              </a:rPr>
              <a:t>vandens </a:t>
            </a:r>
            <a:r>
              <a:rPr lang="en-US" sz="4600" dirty="0" err="1" smtClean="0">
                <a:latin typeface="+mj-lt"/>
                <a:ea typeface="Optima" charset="0"/>
                <a:cs typeface="Optima" charset="0"/>
              </a:rPr>
              <a:t>virimo</a:t>
            </a:r>
            <a:r>
              <a:rPr lang="en-US" sz="4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600" dirty="0" err="1">
                <a:latin typeface="+mj-lt"/>
                <a:ea typeface="Optima" charset="0"/>
                <a:cs typeface="Optima" charset="0"/>
              </a:rPr>
              <a:t>temperatūra</a:t>
            </a:r>
            <a:r>
              <a:rPr lang="en-US" sz="4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600" dirty="0" err="1">
                <a:latin typeface="+mj-lt"/>
                <a:ea typeface="Optima" charset="0"/>
                <a:cs typeface="Optima" charset="0"/>
              </a:rPr>
              <a:t>yra</a:t>
            </a:r>
            <a:r>
              <a:rPr lang="en-US" sz="4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600" dirty="0" err="1" smtClean="0">
                <a:latin typeface="+mj-lt"/>
                <a:ea typeface="Optima" charset="0"/>
                <a:cs typeface="Optima" charset="0"/>
              </a:rPr>
              <a:t>mažesnė</a:t>
            </a:r>
            <a:r>
              <a:rPr lang="lt-LT" sz="4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lt-LT" sz="4600" dirty="0" smtClean="0">
                <a:latin typeface="+mj-lt"/>
                <a:ea typeface="Optima" charset="0"/>
                <a:cs typeface="Optima" charset="0"/>
              </a:rPr>
              <a:t>negu papėdėje.</a:t>
            </a:r>
            <a:r>
              <a:rPr lang="lt-LT" sz="4600" dirty="0" smtClean="0">
                <a:solidFill>
                  <a:srgbClr val="FF0000"/>
                </a:solidFill>
                <a:latin typeface="+mj-lt"/>
                <a:ea typeface="Optima" charset="0"/>
                <a:cs typeface="Optima" charset="0"/>
              </a:rPr>
              <a:t> </a:t>
            </a:r>
            <a:endParaRPr lang="en-US" sz="4600" dirty="0">
              <a:solidFill>
                <a:srgbClr val="FF0000"/>
              </a:solidFill>
              <a:latin typeface="+mj-lt"/>
              <a:ea typeface="Optima" charset="0"/>
              <a:cs typeface="Optim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8" t="450" r="26515" b="9099"/>
          <a:stretch/>
        </p:blipFill>
        <p:spPr>
          <a:xfrm>
            <a:off x="7273867" y="2160208"/>
            <a:ext cx="4263390" cy="449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890" y="1104192"/>
            <a:ext cx="5132070" cy="46389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4800" dirty="0" err="1">
                <a:latin typeface="+mj-lt"/>
                <a:ea typeface="Optima" charset="0"/>
                <a:cs typeface="Optima" charset="0"/>
              </a:rPr>
              <a:t>J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eigu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kavos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sumanyčiau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išsivirti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Everesto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viršūnėje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,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vanduo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užvirtų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esant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vos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 69 </a:t>
            </a:r>
            <a:r>
              <a:rPr lang="en-US" sz="4800" dirty="0">
                <a:latin typeface="+mj-lt"/>
                <a:ea typeface="Optima" charset="0"/>
                <a:cs typeface="Optima" charset="0"/>
              </a:rPr>
              <a:t>°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C </a:t>
            </a:r>
            <a:r>
              <a:rPr lang="en-US" sz="4800" dirty="0" err="1" smtClean="0">
                <a:latin typeface="+mj-lt"/>
                <a:ea typeface="Optima" charset="0"/>
                <a:cs typeface="Optima" charset="0"/>
              </a:rPr>
              <a:t>temperatūrai</a:t>
            </a:r>
            <a:r>
              <a:rPr lang="en-US" sz="4800" dirty="0" smtClean="0">
                <a:latin typeface="+mj-lt"/>
                <a:ea typeface="Optima" charset="0"/>
                <a:cs typeface="Optima" charset="0"/>
              </a:rPr>
              <a:t>.</a:t>
            </a:r>
            <a:endParaRPr lang="en-US" sz="4800" dirty="0">
              <a:latin typeface="+mj-lt"/>
              <a:ea typeface="Optima" charset="0"/>
              <a:cs typeface="Optima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" t="10195" r="14464" b="185"/>
          <a:stretch/>
        </p:blipFill>
        <p:spPr>
          <a:xfrm>
            <a:off x="5394960" y="480858"/>
            <a:ext cx="6717030" cy="588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389043" y="235470"/>
            <a:ext cx="7484487" cy="1325562"/>
          </a:xfrm>
        </p:spPr>
        <p:txBody>
          <a:bodyPr>
            <a:noAutofit/>
          </a:bodyPr>
          <a:lstStyle/>
          <a:p>
            <a:r>
              <a:rPr lang="lt-LT" sz="5400" b="1" dirty="0" smtClean="0"/>
              <a:t>Ar vėsus vanduo gali virti?</a:t>
            </a:r>
            <a:endParaRPr lang="lt-LT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71946" y="2812252"/>
            <a:ext cx="2148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+mj-lt"/>
              </a:rPr>
              <a:t>Gali</a:t>
            </a:r>
            <a:r>
              <a:rPr lang="en-US" sz="5400" b="1" dirty="0" smtClean="0">
                <a:latin typeface="+mj-lt"/>
              </a:rPr>
              <a:t>!</a:t>
            </a:r>
            <a:endParaRPr lang="en-US" sz="54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7300" y="6024433"/>
            <a:ext cx="2263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+mj-lt"/>
              </a:rPr>
              <a:t>Vaizdo</a:t>
            </a: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+mj-lt"/>
              </a:rPr>
              <a:t>įrašas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: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514" y="1935357"/>
            <a:ext cx="6398097" cy="3600450"/>
          </a:xfrm>
        </p:spPr>
      </p:pic>
      <p:sp>
        <p:nvSpPr>
          <p:cNvPr id="8" name="TextBox 7"/>
          <p:cNvSpPr txBox="1"/>
          <p:nvPr/>
        </p:nvSpPr>
        <p:spPr>
          <a:xfrm>
            <a:off x="3520787" y="6024433"/>
            <a:ext cx="7447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j-lt"/>
                <a:hlinkClick r:id="rId3"/>
              </a:rPr>
              <a:t>https://</a:t>
            </a:r>
            <a:r>
              <a:rPr lang="en-US" sz="2800" dirty="0" smtClean="0">
                <a:latin typeface="+mj-lt"/>
                <a:hlinkClick r:id="rId3"/>
              </a:rPr>
              <a:t>www.youtube.com/watch?v=p4pniiO8ZaU</a:t>
            </a:r>
            <a:r>
              <a:rPr lang="en-US" sz="2800" dirty="0" smtClean="0">
                <a:latin typeface="+mj-lt"/>
              </a:rPr>
              <a:t> 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4656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2396266"/>
            <a:ext cx="10515600" cy="1325562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/>
              <a:t>KAVOS VIRIMAS</a:t>
            </a:r>
            <a:br>
              <a:rPr lang="en-US" sz="9600" b="1" dirty="0" smtClean="0"/>
            </a:br>
            <a:r>
              <a:rPr lang="en-US" sz="9600" b="1" dirty="0" smtClean="0"/>
              <a:t>(</a:t>
            </a:r>
            <a:r>
              <a:rPr lang="en-US" sz="9600" b="1" dirty="0" err="1" smtClean="0"/>
              <a:t>praktiškai</a:t>
            </a:r>
            <a:r>
              <a:rPr lang="en-US" sz="9600" b="1" dirty="0" smtClean="0"/>
              <a:t>)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96742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218366"/>
            <a:ext cx="8674100" cy="644053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Į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viršutinį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indą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įdedame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lt-LT" sz="3600" dirty="0" smtClean="0">
                <a:latin typeface="+mj-lt"/>
                <a:ea typeface="Optima" charset="0"/>
                <a:cs typeface="Optima" charset="0"/>
              </a:rPr>
              <a:t>maltų kavos pupelių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.</a:t>
            </a:r>
          </a:p>
          <a:p>
            <a:r>
              <a:rPr lang="en-US" sz="3600" dirty="0" err="1">
                <a:latin typeface="+mj-lt"/>
                <a:ea typeface="Optima" charset="0"/>
                <a:cs typeface="Optima" charset="0"/>
              </a:rPr>
              <a:t>Į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apatinį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įpilame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vandens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.</a:t>
            </a:r>
            <a:endParaRPr lang="en-US" sz="3600" dirty="0">
              <a:latin typeface="+mj-lt"/>
              <a:ea typeface="Optima" charset="0"/>
              <a:cs typeface="Optima" charset="0"/>
            </a:endParaRPr>
          </a:p>
          <a:p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Po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apatine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lempute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padedame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lt-LT" sz="3600" dirty="0" smtClean="0">
                <a:latin typeface="+mj-lt"/>
                <a:ea typeface="Optima" charset="0"/>
                <a:cs typeface="Optima" charset="0"/>
              </a:rPr>
              <a:t>bei </a:t>
            </a:r>
          </a:p>
          <a:p>
            <a:pPr marL="0" indent="0">
              <a:buNone/>
            </a:pPr>
            <a:r>
              <a:rPr lang="lt-LT" sz="3600" dirty="0" smtClean="0">
                <a:latin typeface="+mj-lt"/>
                <a:ea typeface="Optima" charset="0"/>
                <a:cs typeface="Optima" charset="0"/>
              </a:rPr>
              <a:t>uždegame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žvakę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.</a:t>
            </a:r>
          </a:p>
          <a:p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Kai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vanduo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užverda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jis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ima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kilti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.</a:t>
            </a:r>
            <a:endParaRPr lang="en-US" sz="3600" dirty="0" smtClean="0">
              <a:latin typeface="+mj-lt"/>
              <a:ea typeface="Optima" charset="0"/>
              <a:cs typeface="Optima" charset="0"/>
            </a:endParaRPr>
          </a:p>
          <a:p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Kai 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visas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vanduo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sukyla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,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žvakę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patraukiame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.</a:t>
            </a:r>
          </a:p>
          <a:p>
            <a:r>
              <a:rPr lang="lt-LT" sz="3600" dirty="0" smtClean="0">
                <a:latin typeface="+mj-lt"/>
                <a:ea typeface="Optima" charset="0"/>
                <a:cs typeface="Optima" charset="0"/>
              </a:rPr>
              <a:t>Apatiniame inde p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rad</a:t>
            </a:r>
            <a:r>
              <a:rPr lang="lt-LT" sz="3600" dirty="0" err="1" smtClean="0">
                <a:latin typeface="+mj-lt"/>
                <a:ea typeface="Optima" charset="0"/>
                <a:cs typeface="Optima" charset="0"/>
              </a:rPr>
              <a:t>eda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kristi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temperatūra</a:t>
            </a:r>
            <a:r>
              <a:rPr lang="lt-LT" sz="3600" dirty="0" smtClean="0">
                <a:latin typeface="+mj-lt"/>
                <a:ea typeface="Optima" charset="0"/>
                <a:cs typeface="Optima" charset="0"/>
              </a:rPr>
              <a:t> ir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slėgis</a:t>
            </a:r>
            <a:r>
              <a:rPr lang="lt-LT" sz="3600" dirty="0" smtClean="0">
                <a:latin typeface="+mj-lt"/>
                <a:ea typeface="Optima" charset="0"/>
                <a:cs typeface="Optima" charset="0"/>
              </a:rPr>
              <a:t>.</a:t>
            </a:r>
            <a:endParaRPr lang="en-US" sz="3600" dirty="0" smtClean="0">
              <a:latin typeface="+mj-lt"/>
              <a:ea typeface="Optima" charset="0"/>
              <a:cs typeface="Optima" charset="0"/>
            </a:endParaRPr>
          </a:p>
          <a:p>
            <a:r>
              <a:rPr lang="lt-LT" sz="3600" dirty="0" smtClean="0">
                <a:latin typeface="+mj-lt"/>
                <a:ea typeface="Optima" charset="0"/>
                <a:cs typeface="Optima" charset="0"/>
              </a:rPr>
              <a:t>Apatinis indas atgal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susiurbia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prieš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tai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išstumtą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vandenį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,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dabar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>
                <a:latin typeface="+mj-lt"/>
                <a:ea typeface="Optima" charset="0"/>
                <a:cs typeface="Optima" charset="0"/>
              </a:rPr>
              <a:t>jau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virtusį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>
                <a:latin typeface="+mj-lt"/>
                <a:ea typeface="Optima" charset="0"/>
                <a:cs typeface="Optima" charset="0"/>
              </a:rPr>
              <a:t>kava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.</a:t>
            </a:r>
          </a:p>
          <a:p>
            <a:r>
              <a:rPr lang="lt-LT" sz="3600" dirty="0" smtClean="0">
                <a:latin typeface="+mj-lt"/>
                <a:ea typeface="Optima" charset="0"/>
                <a:cs typeface="Optima" charset="0"/>
              </a:rPr>
              <a:t>Procesas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lt-LT" sz="3600" dirty="0" smtClean="0">
                <a:latin typeface="+mj-lt"/>
                <a:ea typeface="Optima" charset="0"/>
                <a:cs typeface="Optima" charset="0"/>
              </a:rPr>
              <a:t>tęsiasi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</a:t>
            </a:r>
            <a:r>
              <a:rPr lang="en-US" sz="3600" dirty="0" err="1" smtClean="0">
                <a:latin typeface="+mj-lt"/>
                <a:ea typeface="Optima" charset="0"/>
                <a:cs typeface="Optima" charset="0"/>
              </a:rPr>
              <a:t>apie</a:t>
            </a:r>
            <a:r>
              <a:rPr lang="en-US" sz="3600" dirty="0" smtClean="0">
                <a:latin typeface="+mj-lt"/>
                <a:ea typeface="Optima" charset="0"/>
                <a:cs typeface="Optima" charset="0"/>
              </a:rPr>
              <a:t> 15min.</a:t>
            </a:r>
            <a:endParaRPr lang="en-US" sz="3600" dirty="0">
              <a:latin typeface="+mj-lt"/>
              <a:ea typeface="Optima" charset="0"/>
              <a:cs typeface="Optima" charset="0"/>
            </a:endParaRP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8" t="17607" r="23450" b="8180"/>
          <a:stretch/>
        </p:blipFill>
        <p:spPr>
          <a:xfrm>
            <a:off x="9296401" y="0"/>
            <a:ext cx="2895600" cy="687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300" y="1079500"/>
            <a:ext cx="3365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atin typeface="+mj-lt"/>
              </a:rPr>
              <a:t>Aparatas</a:t>
            </a:r>
            <a:r>
              <a:rPr lang="en-US" sz="6000" b="1" dirty="0" smtClean="0">
                <a:latin typeface="+mj-lt"/>
              </a:rPr>
              <a:t> </a:t>
            </a:r>
            <a:r>
              <a:rPr lang="en-US" sz="6000" b="1" dirty="0" err="1" smtClean="0">
                <a:latin typeface="+mj-lt"/>
              </a:rPr>
              <a:t>veikia</a:t>
            </a:r>
            <a:r>
              <a:rPr lang="en-US" sz="6000" b="1" dirty="0" smtClean="0">
                <a:latin typeface="+mj-lt"/>
              </a:rPr>
              <a:t>! </a:t>
            </a:r>
            <a:endParaRPr lang="en-US" sz="60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6026" y="5545794"/>
            <a:ext cx="2432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+mj-lt"/>
              </a:rPr>
              <a:t>Vaizdo</a:t>
            </a: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+mj-lt"/>
              </a:rPr>
              <a:t>įrašas</a:t>
            </a: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:</a:t>
            </a:r>
            <a:endParaRPr lang="en-US" sz="2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675" y="468173"/>
            <a:ext cx="4451255" cy="5100638"/>
          </a:xfrm>
        </p:spPr>
      </p:pic>
      <p:sp>
        <p:nvSpPr>
          <p:cNvPr id="7" name="TextBox 6"/>
          <p:cNvSpPr txBox="1"/>
          <p:nvPr/>
        </p:nvSpPr>
        <p:spPr>
          <a:xfrm>
            <a:off x="1216026" y="6070601"/>
            <a:ext cx="109794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  <a:hlinkClick r:id="rId3"/>
              </a:rPr>
              <a:t>https://www.youtube.com/watch?v=-</a:t>
            </a:r>
            <a:r>
              <a:rPr lang="en-US" sz="2800" dirty="0" smtClean="0">
                <a:latin typeface="+mj-lt"/>
                <a:hlinkClick r:id="rId3"/>
              </a:rPr>
              <a:t>P1BhY0EAjM&amp;feature=youtu.be</a:t>
            </a:r>
            <a:endParaRPr lang="en-US" sz="2800" dirty="0" smtClean="0">
              <a:latin typeface="+mj-lt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5098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579" y="1703136"/>
            <a:ext cx="10975717" cy="3435902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ea typeface="Optima" charset="0"/>
                <a:cs typeface="Optima" charset="0"/>
              </a:rPr>
              <a:t>KAVĄ IŠVIRTI PAVYKO!!!</a:t>
            </a:r>
            <a:endParaRPr lang="en-US" sz="9600" dirty="0"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01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7" y="63500"/>
            <a:ext cx="10287000" cy="132556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Kiek </a:t>
            </a:r>
            <a:r>
              <a:rPr lang="en-US" sz="4000" b="1" dirty="0" err="1" smtClean="0"/>
              <a:t>šilumos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ruošiant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kavą</a:t>
            </a:r>
            <a:r>
              <a:rPr lang="en-US" sz="4000" b="1" dirty="0" smtClean="0"/>
              <a:t> </a:t>
            </a:r>
            <a:r>
              <a:rPr lang="lt-LT" sz="4000" b="1" dirty="0" smtClean="0"/>
              <a:t>reikia </a:t>
            </a:r>
            <a:r>
              <a:rPr lang="en-US" sz="4000" b="1" dirty="0" err="1" smtClean="0"/>
              <a:t>sunaudot</a:t>
            </a:r>
            <a:r>
              <a:rPr lang="lt-LT" sz="4000" b="1" dirty="0" smtClean="0"/>
              <a:t>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vandeniui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pašildyti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ir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užvirinti</a:t>
            </a:r>
            <a:r>
              <a:rPr lang="en-US" sz="4000" b="1" dirty="0" smtClean="0"/>
              <a:t>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17" y="1389062"/>
            <a:ext cx="11343996" cy="55879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500" dirty="0" smtClean="0">
                <a:latin typeface="+mj-lt"/>
              </a:rPr>
              <a:t>m = 200 g = 0,2 kg</a:t>
            </a:r>
            <a:r>
              <a:rPr lang="lt-LT" sz="3500" dirty="0" smtClean="0">
                <a:latin typeface="+mj-lt"/>
              </a:rPr>
              <a:t>;</a:t>
            </a:r>
            <a:endParaRPr lang="en-US" sz="3500" dirty="0" smtClean="0">
              <a:latin typeface="+mj-lt"/>
            </a:endParaRPr>
          </a:p>
          <a:p>
            <a:pPr marL="0" indent="0">
              <a:buNone/>
            </a:pPr>
            <a:r>
              <a:rPr lang="en-US" sz="3500" dirty="0">
                <a:latin typeface="+mj-lt"/>
              </a:rPr>
              <a:t>c</a:t>
            </a:r>
            <a:r>
              <a:rPr lang="en-US" sz="3500" dirty="0" smtClean="0">
                <a:latin typeface="+mj-lt"/>
              </a:rPr>
              <a:t> = 4200 J/</a:t>
            </a:r>
            <a:r>
              <a:rPr lang="lt-LT" sz="3500" dirty="0" smtClean="0">
                <a:latin typeface="+mj-lt"/>
              </a:rPr>
              <a:t>(</a:t>
            </a:r>
            <a:r>
              <a:rPr lang="en-US" sz="3500" dirty="0" smtClean="0">
                <a:latin typeface="+mj-lt"/>
              </a:rPr>
              <a:t>kg</a:t>
            </a:r>
            <a:r>
              <a:rPr lang="en-US" sz="3500" dirty="0">
                <a:latin typeface="+mj-lt"/>
              </a:rPr>
              <a:t>·</a:t>
            </a:r>
            <a:r>
              <a:rPr lang="en-US" sz="3500" dirty="0" smtClean="0">
                <a:latin typeface="+mj-lt"/>
              </a:rPr>
              <a:t>°C</a:t>
            </a:r>
            <a:r>
              <a:rPr lang="lt-LT" sz="3500" dirty="0" smtClean="0">
                <a:latin typeface="+mj-lt"/>
              </a:rPr>
              <a:t>);</a:t>
            </a:r>
            <a:endParaRPr lang="en-US" sz="3500" dirty="0" smtClean="0">
              <a:latin typeface="+mj-lt"/>
            </a:endParaRPr>
          </a:p>
          <a:p>
            <a:pPr marL="0" indent="0">
              <a:buNone/>
            </a:pPr>
            <a:r>
              <a:rPr lang="en-US" sz="3500" dirty="0">
                <a:latin typeface="+mj-lt"/>
              </a:rPr>
              <a:t>t</a:t>
            </a:r>
            <a:r>
              <a:rPr lang="en-US" sz="3500" baseline="-25000" dirty="0" smtClean="0">
                <a:latin typeface="+mj-lt"/>
              </a:rPr>
              <a:t>1 </a:t>
            </a:r>
            <a:r>
              <a:rPr lang="en-US" sz="3500" dirty="0" smtClean="0">
                <a:latin typeface="+mj-lt"/>
              </a:rPr>
              <a:t>= 20 °C</a:t>
            </a:r>
            <a:r>
              <a:rPr lang="lt-LT" sz="3500" dirty="0" smtClean="0">
                <a:latin typeface="+mj-lt"/>
              </a:rPr>
              <a:t>;</a:t>
            </a:r>
            <a:endParaRPr lang="en-US" sz="3500" dirty="0" smtClean="0">
              <a:latin typeface="+mj-lt"/>
            </a:endParaRPr>
          </a:p>
          <a:p>
            <a:pPr marL="0" indent="0">
              <a:buNone/>
            </a:pPr>
            <a:r>
              <a:rPr lang="en-US" sz="3500" dirty="0">
                <a:latin typeface="+mj-lt"/>
              </a:rPr>
              <a:t>t</a:t>
            </a:r>
            <a:r>
              <a:rPr lang="en-US" sz="3500" baseline="-25000" dirty="0" smtClean="0">
                <a:latin typeface="+mj-lt"/>
              </a:rPr>
              <a:t>2 </a:t>
            </a:r>
            <a:r>
              <a:rPr lang="en-US" sz="3500" dirty="0" smtClean="0">
                <a:latin typeface="+mj-lt"/>
              </a:rPr>
              <a:t>= 100 °C</a:t>
            </a:r>
            <a:r>
              <a:rPr lang="lt-LT" sz="3500" dirty="0" smtClean="0">
                <a:latin typeface="+mj-lt"/>
              </a:rPr>
              <a:t>;</a:t>
            </a:r>
            <a:endParaRPr lang="en-US" sz="3500" dirty="0" smtClean="0">
              <a:latin typeface="+mj-lt"/>
            </a:endParaRPr>
          </a:p>
          <a:p>
            <a:pPr marL="0" indent="0">
              <a:buNone/>
            </a:pPr>
            <a:r>
              <a:rPr lang="en-US" sz="3500" dirty="0" smtClean="0">
                <a:latin typeface="+mj-lt"/>
              </a:rPr>
              <a:t>Q = cm(t</a:t>
            </a:r>
            <a:r>
              <a:rPr lang="en-US" sz="3500" baseline="-25000" dirty="0" smtClean="0">
                <a:latin typeface="+mj-lt"/>
              </a:rPr>
              <a:t>1</a:t>
            </a:r>
            <a:r>
              <a:rPr lang="en-US" sz="3500" dirty="0" smtClean="0">
                <a:latin typeface="+mj-lt"/>
              </a:rPr>
              <a:t>-t</a:t>
            </a:r>
            <a:r>
              <a:rPr lang="en-US" sz="3500" baseline="-25000" dirty="0" smtClean="0">
                <a:latin typeface="+mj-lt"/>
              </a:rPr>
              <a:t>2</a:t>
            </a:r>
            <a:r>
              <a:rPr lang="en-US" sz="3500" dirty="0" smtClean="0">
                <a:latin typeface="+mj-lt"/>
              </a:rPr>
              <a:t>)</a:t>
            </a:r>
          </a:p>
          <a:p>
            <a:pPr marL="0" indent="0">
              <a:buNone/>
            </a:pPr>
            <a:r>
              <a:rPr lang="en-US" sz="3500" dirty="0" smtClean="0">
                <a:latin typeface="+mj-lt"/>
              </a:rPr>
              <a:t>Q = 4200</a:t>
            </a:r>
            <a:r>
              <a:rPr lang="lt-LT" sz="3500" dirty="0" smtClean="0">
                <a:latin typeface="+mj-lt"/>
              </a:rPr>
              <a:t>·</a:t>
            </a:r>
            <a:r>
              <a:rPr lang="en-US" sz="3500" dirty="0" smtClean="0">
                <a:latin typeface="+mj-lt"/>
              </a:rPr>
              <a:t>0,2</a:t>
            </a:r>
            <a:r>
              <a:rPr lang="lt-LT" sz="3500" dirty="0" smtClean="0">
                <a:latin typeface="+mj-lt"/>
              </a:rPr>
              <a:t>·</a:t>
            </a:r>
            <a:r>
              <a:rPr lang="en-US" sz="3500" dirty="0" smtClean="0">
                <a:latin typeface="+mj-lt"/>
              </a:rPr>
              <a:t>(100</a:t>
            </a:r>
            <a:r>
              <a:rPr lang="lt-LT" sz="3500" dirty="0" smtClean="0">
                <a:latin typeface="+mj-lt"/>
              </a:rPr>
              <a:t> </a:t>
            </a:r>
            <a:r>
              <a:rPr lang="en-US" sz="3500" dirty="0" smtClean="0">
                <a:latin typeface="+mj-lt"/>
              </a:rPr>
              <a:t>-</a:t>
            </a:r>
            <a:r>
              <a:rPr lang="lt-LT" sz="3500" dirty="0" smtClean="0">
                <a:latin typeface="+mj-lt"/>
              </a:rPr>
              <a:t> </a:t>
            </a:r>
            <a:r>
              <a:rPr lang="en-US" sz="3500" dirty="0" smtClean="0">
                <a:latin typeface="+mj-lt"/>
              </a:rPr>
              <a:t>20) = 67200 J</a:t>
            </a:r>
            <a:endParaRPr lang="lt-LT" sz="3500" dirty="0" smtClean="0">
              <a:latin typeface="+mj-lt"/>
            </a:endParaRPr>
          </a:p>
          <a:p>
            <a:pPr marL="0" indent="0">
              <a:buNone/>
            </a:pPr>
            <a:r>
              <a:rPr lang="en-US" sz="3500" dirty="0" err="1">
                <a:latin typeface="+mj-lt"/>
              </a:rPr>
              <a:t>Tačiau</a:t>
            </a:r>
            <a:r>
              <a:rPr lang="en-US" sz="3500" dirty="0">
                <a:latin typeface="+mj-lt"/>
              </a:rPr>
              <a:t> </a:t>
            </a:r>
            <a:r>
              <a:rPr lang="en-US" sz="3500" dirty="0" err="1">
                <a:latin typeface="+mj-lt"/>
              </a:rPr>
              <a:t>dalis</a:t>
            </a:r>
            <a:r>
              <a:rPr lang="en-US" sz="3500" dirty="0">
                <a:latin typeface="+mj-lt"/>
              </a:rPr>
              <a:t> </a:t>
            </a:r>
            <a:r>
              <a:rPr lang="en-US" sz="3500" dirty="0" err="1">
                <a:latin typeface="+mj-lt"/>
              </a:rPr>
              <a:t>iš</a:t>
            </a:r>
            <a:r>
              <a:rPr lang="en-US" sz="3500" dirty="0">
                <a:latin typeface="+mj-lt"/>
              </a:rPr>
              <a:t> </a:t>
            </a:r>
            <a:r>
              <a:rPr lang="en-US" sz="3500" dirty="0" err="1">
                <a:latin typeface="+mj-lt"/>
              </a:rPr>
              <a:t>kaitinimo</a:t>
            </a:r>
            <a:r>
              <a:rPr lang="en-US" sz="3500" dirty="0">
                <a:latin typeface="+mj-lt"/>
              </a:rPr>
              <a:t> </a:t>
            </a:r>
            <a:r>
              <a:rPr lang="en-US" sz="3500" dirty="0" err="1">
                <a:latin typeface="+mj-lt"/>
              </a:rPr>
              <a:t>elemento</a:t>
            </a:r>
            <a:r>
              <a:rPr lang="en-US" sz="3500" dirty="0">
                <a:latin typeface="+mj-lt"/>
              </a:rPr>
              <a:t> </a:t>
            </a:r>
            <a:r>
              <a:rPr lang="en-US" sz="3500" dirty="0" err="1">
                <a:latin typeface="+mj-lt"/>
              </a:rPr>
              <a:t>gautos</a:t>
            </a:r>
            <a:r>
              <a:rPr lang="en-US" sz="3500" dirty="0">
                <a:latin typeface="+mj-lt"/>
              </a:rPr>
              <a:t> </a:t>
            </a:r>
            <a:r>
              <a:rPr lang="en-US" sz="3500" dirty="0" err="1">
                <a:latin typeface="+mj-lt"/>
              </a:rPr>
              <a:t>šilumos</a:t>
            </a:r>
            <a:r>
              <a:rPr lang="en-US" sz="3500" dirty="0">
                <a:latin typeface="+mj-lt"/>
              </a:rPr>
              <a:t> </a:t>
            </a:r>
            <a:r>
              <a:rPr lang="en-US" sz="3500" dirty="0" err="1">
                <a:latin typeface="+mj-lt"/>
              </a:rPr>
              <a:t>išeina</a:t>
            </a:r>
            <a:r>
              <a:rPr lang="en-US" sz="3500" dirty="0">
                <a:latin typeface="+mj-lt"/>
              </a:rPr>
              <a:t> į </a:t>
            </a:r>
            <a:r>
              <a:rPr lang="en-US" sz="3500" dirty="0" err="1">
                <a:latin typeface="+mj-lt"/>
              </a:rPr>
              <a:t>aplinką</a:t>
            </a:r>
            <a:r>
              <a:rPr lang="en-US" sz="3500" dirty="0" smtClean="0">
                <a:latin typeface="+mj-lt"/>
              </a:rPr>
              <a:t>.</a:t>
            </a:r>
            <a:r>
              <a:rPr lang="lt-LT" sz="3500" dirty="0" smtClean="0">
                <a:latin typeface="+mj-lt"/>
              </a:rPr>
              <a:t> Jei darome optimistinę prielaidą, kad kaitinimo elemento naudingumo koeficientas yra 30 proc., tai: ƞ = </a:t>
            </a:r>
            <a:r>
              <a:rPr lang="lt-LT" sz="3500" dirty="0" err="1" smtClean="0">
                <a:latin typeface="+mj-lt"/>
              </a:rPr>
              <a:t>Q</a:t>
            </a:r>
            <a:r>
              <a:rPr lang="lt-LT" sz="3500" baseline="-25000" dirty="0" err="1" smtClean="0">
                <a:latin typeface="+mj-lt"/>
              </a:rPr>
              <a:t>n</a:t>
            </a:r>
            <a:r>
              <a:rPr lang="lt-LT" sz="3500" baseline="-25000" dirty="0" smtClean="0">
                <a:latin typeface="+mj-lt"/>
              </a:rPr>
              <a:t> </a:t>
            </a:r>
            <a:r>
              <a:rPr lang="lt-LT" sz="3500" dirty="0" smtClean="0">
                <a:latin typeface="+mj-lt"/>
              </a:rPr>
              <a:t>/ </a:t>
            </a:r>
            <a:r>
              <a:rPr lang="lt-LT" sz="3500" dirty="0" err="1" smtClean="0">
                <a:latin typeface="+mj-lt"/>
              </a:rPr>
              <a:t>Q</a:t>
            </a:r>
            <a:r>
              <a:rPr lang="lt-LT" sz="3500" baseline="-25000" dirty="0" err="1" smtClean="0">
                <a:latin typeface="+mj-lt"/>
              </a:rPr>
              <a:t>v</a:t>
            </a:r>
            <a:r>
              <a:rPr lang="lt-LT" sz="3500" baseline="-25000" dirty="0" smtClean="0">
                <a:latin typeface="+mj-lt"/>
              </a:rPr>
              <a:t> </a:t>
            </a:r>
            <a:r>
              <a:rPr lang="lt-LT" sz="3500" dirty="0" smtClean="0">
                <a:latin typeface="+mj-lt"/>
              </a:rPr>
              <a:t>; </a:t>
            </a:r>
          </a:p>
          <a:p>
            <a:pPr marL="0" indent="0">
              <a:buNone/>
            </a:pPr>
            <a:r>
              <a:rPr lang="lt-LT" sz="3500" dirty="0" err="1" smtClean="0">
                <a:latin typeface="+mj-lt"/>
              </a:rPr>
              <a:t>Q</a:t>
            </a:r>
            <a:r>
              <a:rPr lang="lt-LT" sz="3500" baseline="-25000" dirty="0" err="1" smtClean="0">
                <a:latin typeface="+mj-lt"/>
              </a:rPr>
              <a:t>v</a:t>
            </a:r>
            <a:r>
              <a:rPr lang="lt-LT" sz="3500" dirty="0" smtClean="0">
                <a:latin typeface="+mj-lt"/>
              </a:rPr>
              <a:t> = </a:t>
            </a:r>
            <a:r>
              <a:rPr lang="lt-LT" sz="3500" dirty="0" err="1" smtClean="0">
                <a:latin typeface="+mj-lt"/>
              </a:rPr>
              <a:t>Q</a:t>
            </a:r>
            <a:r>
              <a:rPr lang="lt-LT" sz="3500" baseline="-25000" dirty="0" err="1" smtClean="0">
                <a:latin typeface="+mj-lt"/>
              </a:rPr>
              <a:t>n</a:t>
            </a:r>
            <a:r>
              <a:rPr lang="lt-LT" sz="3500" dirty="0" smtClean="0">
                <a:latin typeface="+mj-lt"/>
              </a:rPr>
              <a:t> /ƞ= 67200/0,3=224000J.</a:t>
            </a:r>
          </a:p>
          <a:p>
            <a:pPr marL="0" indent="0">
              <a:buNone/>
            </a:pPr>
            <a:endParaRPr lang="en-US" sz="3600" baseline="-250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65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2574" y="1733266"/>
            <a:ext cx="8276333" cy="2878678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 smtClean="0"/>
              <a:t>Kokį</a:t>
            </a:r>
            <a:r>
              <a:rPr lang="en-US" sz="8800" b="1" dirty="0" smtClean="0"/>
              <a:t> </a:t>
            </a:r>
            <a:r>
              <a:rPr lang="en-US" sz="8800" b="1" dirty="0" err="1" smtClean="0"/>
              <a:t>puodelį</a:t>
            </a:r>
            <a:r>
              <a:rPr lang="en-US" sz="8800" b="1" dirty="0" smtClean="0"/>
              <a:t> </a:t>
            </a:r>
            <a:r>
              <a:rPr lang="en-US" sz="8800" b="1" dirty="0" err="1" smtClean="0"/>
              <a:t>pasirinkti</a:t>
            </a:r>
            <a:r>
              <a:rPr lang="en-US" sz="8800" b="1" dirty="0" smtClean="0"/>
              <a:t>?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113041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569913"/>
              </p:ext>
            </p:extLst>
          </p:nvPr>
        </p:nvGraphicFramePr>
        <p:xfrm>
          <a:off x="-1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/>
                <a:gridCol w="4064000"/>
                <a:gridCol w="4064000"/>
              </a:tblGrid>
              <a:tr h="5634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+mj-lt"/>
                        </a:rPr>
                        <a:t>Medžiaga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+mj-lt"/>
                        </a:rPr>
                        <a:t>Puodelio</a:t>
                      </a:r>
                      <a:r>
                        <a:rPr lang="en-US" sz="2400" b="1" baseline="0" dirty="0" smtClean="0">
                          <a:latin typeface="+mj-lt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+mj-lt"/>
                        </a:rPr>
                        <a:t>nuotrauka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+mj-lt"/>
                        </a:rPr>
                        <a:t>Savitoji </a:t>
                      </a:r>
                      <a:r>
                        <a:rPr lang="en-US" sz="2400" b="1" dirty="0" err="1" smtClean="0">
                          <a:latin typeface="+mj-lt"/>
                        </a:rPr>
                        <a:t>šiluma</a:t>
                      </a:r>
                      <a:r>
                        <a:rPr lang="en-US" sz="2400" b="1" dirty="0" smtClean="0">
                          <a:latin typeface="+mj-lt"/>
                        </a:rPr>
                        <a:t>(</a:t>
                      </a:r>
                      <a:r>
                        <a:rPr lang="en-US" sz="2400" b="1" dirty="0" err="1" smtClean="0">
                          <a:latin typeface="+mj-lt"/>
                        </a:rPr>
                        <a:t>c,J</a:t>
                      </a:r>
                      <a:r>
                        <a:rPr lang="en-US" sz="2400" b="1" dirty="0" smtClean="0">
                          <a:latin typeface="+mj-lt"/>
                        </a:rPr>
                        <a:t>/kg*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°</a:t>
                      </a:r>
                      <a:r>
                        <a:rPr lang="en-US" sz="2400" b="1" dirty="0" smtClean="0">
                          <a:latin typeface="+mj-lt"/>
                        </a:rPr>
                        <a:t>C)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0942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+mj-lt"/>
                        </a:rPr>
                        <a:t>Popierius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+mj-lt"/>
                        </a:rPr>
                        <a:t>800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</a:tr>
              <a:tr h="11956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+mj-lt"/>
                        </a:rPr>
                        <a:t>Stiklas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+mj-lt"/>
                        </a:rPr>
                        <a:t>840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</a:tr>
              <a:tr h="123691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+mj-lt"/>
                        </a:rPr>
                        <a:t>Porcelianas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+mj-lt"/>
                        </a:rPr>
                        <a:t>1000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</a:tr>
              <a:tr h="132078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+mj-lt"/>
                        </a:rPr>
                        <a:t>Plastikas</a:t>
                      </a:r>
                      <a:r>
                        <a:rPr lang="en-US" sz="2400" b="1" baseline="0" dirty="0" smtClean="0">
                          <a:latin typeface="+mj-lt"/>
                        </a:rPr>
                        <a:t> </a:t>
                      </a:r>
                      <a:r>
                        <a:rPr lang="en-US" sz="2400" b="1" dirty="0" smtClean="0">
                          <a:latin typeface="+mj-lt"/>
                        </a:rPr>
                        <a:t>(</a:t>
                      </a:r>
                      <a:r>
                        <a:rPr lang="en-US" sz="2400" b="1" dirty="0" err="1" smtClean="0">
                          <a:latin typeface="+mj-lt"/>
                        </a:rPr>
                        <a:t>polipropilenas</a:t>
                      </a:r>
                      <a:r>
                        <a:rPr lang="en-US" sz="2400" b="1" dirty="0" smtClean="0">
                          <a:latin typeface="+mj-lt"/>
                        </a:rPr>
                        <a:t>)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+mj-lt"/>
                        </a:rPr>
                        <a:t>1800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</a:tr>
              <a:tr h="133171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+mj-lt"/>
                        </a:rPr>
                        <a:t>Metalas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+mj-lt"/>
                        </a:rPr>
                        <a:t>460</a:t>
                      </a:r>
                      <a:endParaRPr lang="en-US" sz="2400" b="1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8673"/>
          <a:stretch/>
        </p:blipFill>
        <p:spPr>
          <a:xfrm>
            <a:off x="5454227" y="5612324"/>
            <a:ext cx="1169895" cy="115154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896" y="3003156"/>
            <a:ext cx="1208978" cy="11303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3" t="19667" r="15962" b="24905"/>
          <a:stretch/>
        </p:blipFill>
        <p:spPr>
          <a:xfrm>
            <a:off x="5472166" y="1788570"/>
            <a:ext cx="1173708" cy="109182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3" r="52059" b="2272"/>
          <a:stretch/>
        </p:blipFill>
        <p:spPr>
          <a:xfrm>
            <a:off x="5316626" y="602163"/>
            <a:ext cx="1049691" cy="113693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6" t="7692" r="10427" b="5326"/>
          <a:stretch/>
        </p:blipFill>
        <p:spPr>
          <a:xfrm>
            <a:off x="5458648" y="4289474"/>
            <a:ext cx="1165474" cy="116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80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2388" y="1791897"/>
            <a:ext cx="10727139" cy="16593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400" b="1" dirty="0" smtClean="0">
                <a:latin typeface="+mj-lt"/>
              </a:rPr>
              <a:t>Savitoji šiluma </a:t>
            </a:r>
            <a:r>
              <a:rPr lang="lt-LT" sz="4400" dirty="0" smtClean="0">
                <a:latin typeface="+mj-lt"/>
              </a:rPr>
              <a:t>- šilumos kiekis, reikalingas 1 kg medžiagos temperatūrą pakelti vienu laipsniu.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59" b="25220"/>
          <a:stretch/>
        </p:blipFill>
        <p:spPr>
          <a:xfrm>
            <a:off x="5254781" y="3663247"/>
            <a:ext cx="4363304" cy="24645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1233" y="4432421"/>
            <a:ext cx="4347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latin typeface="+mj-lt"/>
              </a:rPr>
              <a:t>Išreiškiama formule:</a:t>
            </a:r>
            <a:endParaRPr lang="lt-LT" sz="40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1233" y="637880"/>
            <a:ext cx="309822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800" b="1" u="sng" dirty="0">
                <a:latin typeface="+mj-lt"/>
              </a:rPr>
              <a:t>Priminimas</a:t>
            </a:r>
            <a:r>
              <a:rPr lang="lt-LT" sz="4800" b="1" u="sng" dirty="0" smtClean="0">
                <a:latin typeface="+mj-lt"/>
              </a:rPr>
              <a:t>:</a:t>
            </a:r>
            <a:endParaRPr lang="lt-LT" sz="4800" b="1" u="sng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721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19" y="182178"/>
            <a:ext cx="10515600" cy="1325562"/>
          </a:xfrm>
        </p:spPr>
        <p:txBody>
          <a:bodyPr>
            <a:normAutofit/>
          </a:bodyPr>
          <a:lstStyle/>
          <a:p>
            <a:r>
              <a:rPr lang="en-US" sz="6000" b="1" dirty="0" err="1" smtClean="0"/>
              <a:t>Puodelio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pasirinkimas</a:t>
            </a:r>
            <a:endParaRPr lang="en-US" sz="6000" b="1" dirty="0"/>
          </a:p>
        </p:txBody>
      </p:sp>
      <p:pic>
        <p:nvPicPr>
          <p:cNvPr id="4" name="Picture 1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" r="-258"/>
          <a:stretch/>
        </p:blipFill>
        <p:spPr>
          <a:xfrm>
            <a:off x="7852020" y="1062986"/>
            <a:ext cx="4339980" cy="44919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5519" y="1507740"/>
            <a:ext cx="77569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500" dirty="0" smtClean="0">
                <a:latin typeface="+mj-lt"/>
              </a:rPr>
              <a:t>Didelė savitoji šiluma, todėl puodelis ne taip greitai įkais (plastmasinis puodelis atmestas dėl prasto estetinio vaizdo)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500" dirty="0" smtClean="0">
                <a:latin typeface="+mj-lt"/>
              </a:rPr>
              <a:t>Dėl didelės savitosios šilumos  puodelis lėčiau vės.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500" dirty="0" smtClean="0">
                <a:latin typeface="+mj-lt"/>
              </a:rPr>
              <a:t>Maloniau gerti.</a:t>
            </a:r>
          </a:p>
          <a:p>
            <a:endParaRPr lang="lt-LT" sz="35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500" dirty="0" smtClean="0">
                <a:latin typeface="+mj-lt"/>
              </a:rPr>
              <a:t>Trūkumas – trapumas.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667430" y="5393408"/>
            <a:ext cx="4082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+mj-lt"/>
              </a:rPr>
              <a:t>Porcelianinis</a:t>
            </a:r>
            <a:r>
              <a:rPr lang="en-US" sz="3200" b="1" dirty="0" smtClean="0">
                <a:latin typeface="+mj-lt"/>
              </a:rPr>
              <a:t> </a:t>
            </a:r>
            <a:r>
              <a:rPr lang="en-US" sz="3200" b="1" dirty="0" err="1" smtClean="0">
                <a:latin typeface="+mj-lt"/>
              </a:rPr>
              <a:t>puodelis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93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5126" y="425541"/>
            <a:ext cx="8386606" cy="1325562"/>
          </a:xfrm>
        </p:spPr>
        <p:txBody>
          <a:bodyPr>
            <a:noAutofit/>
          </a:bodyPr>
          <a:lstStyle/>
          <a:p>
            <a:r>
              <a:rPr lang="lt-LT" sz="5400" b="1" dirty="0" smtClean="0"/>
              <a:t>Jei vykstame į turistinį žygį renkamės metalinį puodelį</a:t>
            </a:r>
            <a:endParaRPr lang="lt-LT" sz="54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45126" y="2424505"/>
            <a:ext cx="5684765" cy="4007092"/>
          </a:xfrm>
        </p:spPr>
        <p:txBody>
          <a:bodyPr/>
          <a:lstStyle/>
          <a:p>
            <a:pPr marL="0" indent="0">
              <a:buNone/>
            </a:pPr>
            <a:r>
              <a:rPr lang="lt-LT" sz="4000" dirty="0" err="1" smtClean="0">
                <a:latin typeface="+mj-lt"/>
              </a:rPr>
              <a:t>Privalumai</a:t>
            </a:r>
            <a:r>
              <a:rPr lang="lt-LT" sz="4000" dirty="0" smtClean="0">
                <a:latin typeface="+mj-lt"/>
              </a:rPr>
              <a:t>:</a:t>
            </a:r>
          </a:p>
          <a:p>
            <a:r>
              <a:rPr lang="lt-LT" sz="4000" dirty="0" smtClean="0">
                <a:latin typeface="+mj-lt"/>
              </a:rPr>
              <a:t>Tvirtumas</a:t>
            </a:r>
          </a:p>
          <a:p>
            <a:r>
              <a:rPr lang="lt-LT" sz="4000" dirty="0" smtClean="0">
                <a:latin typeface="+mj-lt"/>
              </a:rPr>
              <a:t>Lėtai geriant galima laikyti delnuose ir taip šildytis rankas</a:t>
            </a:r>
            <a:r>
              <a:rPr lang="lt-LT" dirty="0"/>
              <a:t>.</a:t>
            </a:r>
            <a:endParaRPr lang="lt-LT" sz="4000" dirty="0" smtClean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03786" y="2424505"/>
            <a:ext cx="58262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>
                <a:latin typeface="+mj-lt"/>
              </a:rPr>
              <a:t>Trūkumai: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4000" dirty="0" smtClean="0">
                <a:latin typeface="+mj-lt"/>
              </a:rPr>
              <a:t>Dėl mažos savitosios šilumos greitai įkaista, todėl skubant gerti kavą galima nusideginti.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4775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ukav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bright="10000" contrast="3000"/>
          </a:blip>
          <a:srcRect l="34262" t="2576" r="33535" b="16885"/>
          <a:stretch/>
        </p:blipFill>
        <p:spPr>
          <a:xfrm>
            <a:off x="5348157" y="-1"/>
            <a:ext cx="4864609" cy="6858001"/>
          </a:xfrm>
        </p:spPr>
      </p:pic>
      <p:sp>
        <p:nvSpPr>
          <p:cNvPr id="2" name="TextBox 1"/>
          <p:cNvSpPr txBox="1"/>
          <p:nvPr/>
        </p:nvSpPr>
        <p:spPr>
          <a:xfrm>
            <a:off x="520064" y="1441955"/>
            <a:ext cx="3900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6600" b="1" dirty="0" smtClean="0">
                <a:latin typeface="+mj-lt"/>
              </a:rPr>
              <a:t>Pagaliau...</a:t>
            </a:r>
            <a:endParaRPr lang="lt-LT" sz="66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1057" y="5930900"/>
            <a:ext cx="1290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+mj-lt"/>
              </a:rPr>
              <a:t>Vaizdo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+mj-lt"/>
              </a:rPr>
              <a:t>įrašas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672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47057" y="800100"/>
            <a:ext cx="10515600" cy="1062814"/>
          </a:xfrm>
        </p:spPr>
        <p:txBody>
          <a:bodyPr>
            <a:normAutofit fontScale="90000"/>
          </a:bodyPr>
          <a:lstStyle/>
          <a:p>
            <a:r>
              <a:rPr lang="lt-LT" sz="4900" b="1" dirty="0"/>
              <a:t>Kokią jėgą reikia panaudoti norint pakelti puodelį su kava?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47057" y="2133600"/>
            <a:ext cx="7401814" cy="40465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 smtClean="0">
                <a:latin typeface="+mj-lt"/>
              </a:rPr>
              <a:t>Keliant puodelį turime nugalėti sunkio jėgą.</a:t>
            </a: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m</a:t>
            </a:r>
            <a:r>
              <a:rPr lang="lt-LT" sz="3200" dirty="0" smtClean="0">
                <a:latin typeface="+mj-lt"/>
              </a:rPr>
              <a:t>v = 0,2 kg;</a:t>
            </a: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m</a:t>
            </a:r>
            <a:r>
              <a:rPr lang="lt-LT" sz="3200" dirty="0" err="1" smtClean="0">
                <a:latin typeface="+mj-lt"/>
              </a:rPr>
              <a:t>p</a:t>
            </a:r>
            <a:r>
              <a:rPr lang="lt-LT" sz="3200" dirty="0" smtClean="0">
                <a:latin typeface="+mj-lt"/>
              </a:rPr>
              <a:t> = 0,08 kg;</a:t>
            </a:r>
          </a:p>
          <a:p>
            <a:pPr marL="0" indent="0">
              <a:buNone/>
            </a:pPr>
            <a:r>
              <a:rPr lang="lt-LT" sz="3200" dirty="0" err="1" smtClean="0">
                <a:latin typeface="+mj-lt"/>
              </a:rPr>
              <a:t>F</a:t>
            </a:r>
            <a:r>
              <a:rPr lang="lt-LT" sz="3200" baseline="-25000" dirty="0" err="1" smtClean="0">
                <a:latin typeface="+mj-lt"/>
              </a:rPr>
              <a:t>k</a:t>
            </a:r>
            <a:r>
              <a:rPr lang="lt-LT" sz="3200" dirty="0" smtClean="0">
                <a:latin typeface="+mj-lt"/>
              </a:rPr>
              <a:t> = </a:t>
            </a:r>
            <a:r>
              <a:rPr lang="lt-LT" sz="3200" dirty="0" err="1" smtClean="0">
                <a:latin typeface="+mj-lt"/>
              </a:rPr>
              <a:t>F</a:t>
            </a:r>
            <a:r>
              <a:rPr lang="lt-LT" sz="3200" baseline="-25000" dirty="0" err="1" smtClean="0">
                <a:latin typeface="+mj-lt"/>
              </a:rPr>
              <a:t>s</a:t>
            </a:r>
            <a:r>
              <a:rPr lang="lt-LT" sz="3200" baseline="-25000" dirty="0" smtClean="0">
                <a:latin typeface="+mj-lt"/>
              </a:rPr>
              <a:t> </a:t>
            </a:r>
            <a:r>
              <a:rPr lang="lt-LT" sz="3200" dirty="0" smtClean="0">
                <a:latin typeface="+mj-lt"/>
              </a:rPr>
              <a:t>= mg;</a:t>
            </a:r>
          </a:p>
          <a:p>
            <a:pPr marL="0" indent="0">
              <a:buNone/>
            </a:pPr>
            <a:r>
              <a:rPr lang="en-US" sz="3200" dirty="0" smtClean="0">
                <a:latin typeface="+mj-lt"/>
              </a:rPr>
              <a:t>m = m</a:t>
            </a:r>
            <a:r>
              <a:rPr lang="en-US" sz="3200" baseline="-25000" dirty="0" smtClean="0">
                <a:latin typeface="+mj-lt"/>
              </a:rPr>
              <a:t>v</a:t>
            </a:r>
            <a:r>
              <a:rPr lang="en-US" sz="3200" dirty="0" smtClean="0">
                <a:latin typeface="+mj-lt"/>
              </a:rPr>
              <a:t> + </a:t>
            </a:r>
            <a:r>
              <a:rPr lang="en-US" sz="3200" dirty="0" err="1" smtClean="0">
                <a:latin typeface="+mj-lt"/>
              </a:rPr>
              <a:t>m</a:t>
            </a:r>
            <a:r>
              <a:rPr lang="en-US" sz="3200" baseline="-25000" dirty="0" err="1" smtClean="0">
                <a:latin typeface="+mj-lt"/>
              </a:rPr>
              <a:t>p</a:t>
            </a:r>
            <a:r>
              <a:rPr lang="en-US" sz="3200" dirty="0" smtClean="0">
                <a:latin typeface="+mj-lt"/>
              </a:rPr>
              <a:t> = 0,2 + 0,08 = 0,28 kg;</a:t>
            </a:r>
          </a:p>
          <a:p>
            <a:pPr marL="0" indent="0">
              <a:buNone/>
            </a:pPr>
            <a:r>
              <a:rPr lang="en-US" sz="3200" dirty="0" err="1" smtClean="0">
                <a:latin typeface="+mj-lt"/>
              </a:rPr>
              <a:t>F</a:t>
            </a:r>
            <a:r>
              <a:rPr lang="en-US" sz="3200" baseline="-25000" dirty="0" err="1" smtClean="0">
                <a:latin typeface="+mj-lt"/>
              </a:rPr>
              <a:t>k</a:t>
            </a:r>
            <a:r>
              <a:rPr lang="en-US" sz="3200" dirty="0" smtClean="0">
                <a:latin typeface="+mj-lt"/>
              </a:rPr>
              <a:t> = (0,2 + 0,08)</a:t>
            </a:r>
            <a:r>
              <a:rPr lang="lt-LT" sz="3200" dirty="0" smtClean="0">
                <a:latin typeface="+mj-lt"/>
              </a:rPr>
              <a:t>·9,8 = 2,744 </a:t>
            </a:r>
            <a:r>
              <a:rPr lang="lt-LT" sz="3200" dirty="0" err="1" smtClean="0">
                <a:latin typeface="+mj-lt"/>
              </a:rPr>
              <a:t>N</a:t>
            </a:r>
            <a:r>
              <a:rPr lang="lt-LT" sz="3200" dirty="0" smtClean="0">
                <a:latin typeface="+mj-lt"/>
              </a:rPr>
              <a:t>.</a:t>
            </a:r>
            <a:endParaRPr lang="lt-LT" sz="3200" dirty="0">
              <a:latin typeface="+mj-lt"/>
            </a:endParaRPr>
          </a:p>
        </p:txBody>
      </p:sp>
      <p:pic>
        <p:nvPicPr>
          <p:cNvPr id="4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" r="-258"/>
          <a:stretch/>
        </p:blipFill>
        <p:spPr>
          <a:xfrm>
            <a:off x="7866254" y="1638126"/>
            <a:ext cx="4211446" cy="435895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372600" y="3746499"/>
            <a:ext cx="215900" cy="19113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>
          <a:xfrm flipV="1">
            <a:off x="9480550" y="2006600"/>
            <a:ext cx="0" cy="173989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9480550" y="3879535"/>
            <a:ext cx="0" cy="17338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450510" y="2761739"/>
            <a:ext cx="115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+mj-lt"/>
              </a:rPr>
              <a:t>F</a:t>
            </a:r>
            <a:r>
              <a:rPr lang="en-US" sz="2400" b="1" baseline="-25000" dirty="0" err="1" smtClean="0">
                <a:latin typeface="+mj-lt"/>
              </a:rPr>
              <a:t>kėlimo</a:t>
            </a:r>
            <a:endParaRPr lang="en-US" sz="2400" b="1" baseline="-25000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50510" y="5008049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+mj-lt"/>
              </a:rPr>
              <a:t>F</a:t>
            </a:r>
            <a:r>
              <a:rPr lang="en-US" sz="2400" b="1" baseline="-25000" dirty="0" err="1" smtClean="0">
                <a:latin typeface="+mj-lt"/>
              </a:rPr>
              <a:t>sunkio</a:t>
            </a:r>
            <a:endParaRPr lang="en-US" sz="2400" b="1" baseline="-25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448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909" y="2289939"/>
            <a:ext cx="10515600" cy="1620202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 err="1" smtClean="0"/>
              <a:t>Ar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kavos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su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cukrumi</a:t>
            </a:r>
            <a:r>
              <a:rPr lang="en-US" sz="8000" b="1" dirty="0" smtClean="0"/>
              <a:t>? </a:t>
            </a:r>
            <a:r>
              <a:rPr lang="en-US" sz="8000" b="1" dirty="0" err="1" smtClean="0"/>
              <a:t>Taip</a:t>
            </a:r>
            <a:r>
              <a:rPr lang="en-US" sz="8000" b="1" dirty="0" smtClean="0"/>
              <a:t>.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91624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31565" y="1691322"/>
            <a:ext cx="452913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latin typeface="+mj-lt"/>
              </a:rPr>
              <a:t>Priverstinė</a:t>
            </a:r>
            <a:r>
              <a:rPr lang="en-US" sz="6600" b="1" dirty="0" smtClean="0">
                <a:latin typeface="+mj-lt"/>
              </a:rPr>
              <a:t> </a:t>
            </a:r>
            <a:r>
              <a:rPr lang="en-US" sz="6600" b="1" dirty="0" err="1" smtClean="0">
                <a:latin typeface="+mj-lt"/>
              </a:rPr>
              <a:t>difuzija</a:t>
            </a:r>
            <a:endParaRPr lang="en-US" sz="6600" b="1" dirty="0">
              <a:latin typeface="+mj-lt"/>
            </a:endParaRPr>
          </a:p>
        </p:txBody>
      </p:sp>
      <p:pic>
        <p:nvPicPr>
          <p:cNvPr id="6" name="difuzija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4000" contrast="3000"/>
          </a:blip>
          <a:srcRect l="34402" t="19122" r="34567" b="14362"/>
          <a:stretch/>
        </p:blipFill>
        <p:spPr>
          <a:xfrm>
            <a:off x="1" y="0"/>
            <a:ext cx="578643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85988" y="6009502"/>
            <a:ext cx="909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Vaizdo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įrašas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27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488" y="1614487"/>
            <a:ext cx="6045777" cy="4537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err="1">
                <a:latin typeface="+mj-lt"/>
              </a:rPr>
              <a:t>Difuzija</a:t>
            </a:r>
            <a:r>
              <a:rPr lang="en-US" sz="4800" dirty="0">
                <a:latin typeface="+mj-lt"/>
              </a:rPr>
              <a:t> – </a:t>
            </a:r>
            <a:r>
              <a:rPr lang="en-US" sz="4800" dirty="0" err="1">
                <a:latin typeface="+mj-lt"/>
              </a:rPr>
              <a:t>procesas</a:t>
            </a:r>
            <a:r>
              <a:rPr lang="en-US" sz="4800" dirty="0">
                <a:latin typeface="+mj-lt"/>
              </a:rPr>
              <a:t>, kai </a:t>
            </a:r>
            <a:r>
              <a:rPr lang="en-US" sz="4800" dirty="0" err="1" smtClean="0">
                <a:latin typeface="+mj-lt"/>
              </a:rPr>
              <a:t>molekulės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skverbiasi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iš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didesnės</a:t>
            </a:r>
            <a:r>
              <a:rPr lang="en-US" sz="4800" dirty="0">
                <a:latin typeface="+mj-lt"/>
              </a:rPr>
              <a:t> koncentracijos vietų link mažesnės koncentracijos, </a:t>
            </a:r>
            <a:r>
              <a:rPr lang="en-US" sz="4800" dirty="0" err="1" smtClean="0">
                <a:latin typeface="+mj-lt"/>
              </a:rPr>
              <a:t>kol</a:t>
            </a:r>
            <a:r>
              <a:rPr lang="en-US" sz="4800" dirty="0" smtClean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pasikirsto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 smtClean="0">
                <a:latin typeface="+mj-lt"/>
              </a:rPr>
              <a:t>vienodai</a:t>
            </a:r>
            <a:r>
              <a:rPr lang="en-US" sz="4800" dirty="0">
                <a:latin typeface="+mj-lt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7" r="49835" b="3032"/>
          <a:stretch/>
        </p:blipFill>
        <p:spPr>
          <a:xfrm>
            <a:off x="539750" y="0"/>
            <a:ext cx="4375149" cy="685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0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776" y="2334301"/>
            <a:ext cx="5802036" cy="1656931"/>
          </a:xfrm>
        </p:spPr>
        <p:txBody>
          <a:bodyPr>
            <a:normAutofit fontScale="90000"/>
          </a:bodyPr>
          <a:lstStyle/>
          <a:p>
            <a:r>
              <a:rPr lang="en-US" sz="6000" b="1" dirty="0" err="1" smtClean="0"/>
              <a:t>Itin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karštos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kavos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negersime</a:t>
            </a:r>
            <a:r>
              <a:rPr lang="en-US" sz="6000" b="1" dirty="0" smtClean="0"/>
              <a:t>…</a:t>
            </a: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dirty="0"/>
              <a:t/>
            </a:r>
            <a:br>
              <a:rPr lang="en-US" sz="5400" dirty="0"/>
            </a:br>
            <a:r>
              <a:rPr lang="en-US" sz="5300" dirty="0" err="1" smtClean="0"/>
              <a:t>Garavimo</a:t>
            </a:r>
            <a:r>
              <a:rPr lang="en-US" sz="5300" dirty="0" smtClean="0"/>
              <a:t> </a:t>
            </a:r>
            <a:r>
              <a:rPr lang="en-US" sz="5300" dirty="0" err="1" smtClean="0"/>
              <a:t>metu</a:t>
            </a:r>
            <a:r>
              <a:rPr lang="en-US" sz="5300" dirty="0" smtClean="0"/>
              <a:t> </a:t>
            </a:r>
            <a:r>
              <a:rPr lang="en-US" sz="5300" dirty="0" err="1" smtClean="0"/>
              <a:t>mažėja</a:t>
            </a:r>
            <a:r>
              <a:rPr lang="en-US" sz="5300" dirty="0" smtClean="0"/>
              <a:t> </a:t>
            </a:r>
            <a:r>
              <a:rPr lang="en-US" sz="5300" dirty="0" err="1" smtClean="0"/>
              <a:t>skysčio</a:t>
            </a:r>
            <a:r>
              <a:rPr lang="en-US" sz="5300" dirty="0" smtClean="0"/>
              <a:t> – </a:t>
            </a:r>
            <a:r>
              <a:rPr lang="en-US" sz="5300" dirty="0" err="1" smtClean="0"/>
              <a:t>kavos</a:t>
            </a:r>
            <a:r>
              <a:rPr lang="en-US" sz="5300" dirty="0" smtClean="0"/>
              <a:t> – </a:t>
            </a:r>
            <a:r>
              <a:rPr lang="en-US" sz="5300" dirty="0" err="1" smtClean="0"/>
              <a:t>vidinė</a:t>
            </a:r>
            <a:r>
              <a:rPr lang="en-US" sz="5300" dirty="0" smtClean="0"/>
              <a:t> </a:t>
            </a:r>
            <a:r>
              <a:rPr lang="en-US" sz="5300" dirty="0" err="1" smtClean="0"/>
              <a:t>energija</a:t>
            </a:r>
            <a:r>
              <a:rPr lang="en-US" sz="5300" dirty="0" smtClean="0"/>
              <a:t>.</a:t>
            </a:r>
            <a:endParaRPr lang="en-US" sz="5300" dirty="0"/>
          </a:p>
        </p:txBody>
      </p:sp>
      <p:pic>
        <p:nvPicPr>
          <p:cNvPr id="3" name="garavim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 bright="3000" contrast="2000"/>
          </a:blip>
          <a:srcRect l="29336" r="29414" b="1296"/>
          <a:stretch/>
        </p:blipFill>
        <p:spPr>
          <a:xfrm>
            <a:off x="6772275" y="-1"/>
            <a:ext cx="5419725" cy="69101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43575" y="6108700"/>
            <a:ext cx="1260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+mj-lt"/>
              </a:rPr>
              <a:t>Vaizdo</a:t>
            </a:r>
            <a:r>
              <a:rPr lang="en-US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+mj-lt"/>
              </a:rPr>
              <a:t>įrašas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571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1367" y="1302866"/>
            <a:ext cx="5897880" cy="4814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err="1" smtClean="0">
                <a:latin typeface="+mj-lt"/>
              </a:rPr>
              <a:t>Garavimas</a:t>
            </a:r>
            <a:r>
              <a:rPr lang="en-US" sz="4400" dirty="0" smtClean="0">
                <a:latin typeface="+mj-lt"/>
              </a:rPr>
              <a:t> – </a:t>
            </a:r>
            <a:r>
              <a:rPr lang="en-US" sz="4400" dirty="0" err="1" smtClean="0">
                <a:latin typeface="+mj-lt"/>
              </a:rPr>
              <a:t>medžiagos</a:t>
            </a:r>
            <a:r>
              <a:rPr lang="en-US" sz="4400" dirty="0" smtClean="0">
                <a:latin typeface="+mj-lt"/>
              </a:rPr>
              <a:t> </a:t>
            </a:r>
            <a:r>
              <a:rPr lang="en-US" sz="4400" dirty="0" err="1">
                <a:latin typeface="+mj-lt"/>
              </a:rPr>
              <a:t>virsmas</a:t>
            </a:r>
            <a:r>
              <a:rPr lang="en-US" sz="4400" dirty="0">
                <a:latin typeface="+mj-lt"/>
              </a:rPr>
              <a:t> </a:t>
            </a:r>
            <a:r>
              <a:rPr lang="en-US" sz="4400" dirty="0" err="1">
                <a:latin typeface="+mj-lt"/>
              </a:rPr>
              <a:t>iš</a:t>
            </a:r>
            <a:r>
              <a:rPr lang="en-US" sz="4400" dirty="0">
                <a:latin typeface="+mj-lt"/>
              </a:rPr>
              <a:t> </a:t>
            </a:r>
            <a:r>
              <a:rPr lang="en-US" sz="4400" dirty="0" err="1">
                <a:latin typeface="+mj-lt"/>
              </a:rPr>
              <a:t>skystos</a:t>
            </a:r>
            <a:r>
              <a:rPr lang="en-US" sz="4400" dirty="0">
                <a:latin typeface="+mj-lt"/>
              </a:rPr>
              <a:t> </a:t>
            </a:r>
            <a:r>
              <a:rPr lang="en-US" sz="4400" dirty="0" err="1">
                <a:latin typeface="+mj-lt"/>
              </a:rPr>
              <a:t>į</a:t>
            </a:r>
            <a:r>
              <a:rPr lang="en-US" sz="4400" dirty="0">
                <a:latin typeface="+mj-lt"/>
              </a:rPr>
              <a:t> </a:t>
            </a:r>
            <a:r>
              <a:rPr lang="en-US" sz="4400" dirty="0" err="1">
                <a:latin typeface="+mj-lt"/>
              </a:rPr>
              <a:t>dujinę</a:t>
            </a:r>
            <a:r>
              <a:rPr lang="en-US" sz="4400" dirty="0">
                <a:latin typeface="+mj-lt"/>
              </a:rPr>
              <a:t> agregatinę būseną. Tai paviršinis </a:t>
            </a:r>
            <a:r>
              <a:rPr lang="en-US" sz="4400" dirty="0" err="1">
                <a:latin typeface="+mj-lt"/>
              </a:rPr>
              <a:t>procesas</a:t>
            </a:r>
            <a:r>
              <a:rPr lang="en-US" sz="4400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sz="4400" dirty="0" smtClean="0">
              <a:latin typeface="+mj-lt"/>
            </a:endParaRPr>
          </a:p>
          <a:p>
            <a:pPr marL="0" indent="0">
              <a:buNone/>
            </a:pPr>
            <a:r>
              <a:rPr lang="en-US" sz="4400" b="1" dirty="0" err="1" smtClean="0">
                <a:latin typeface="+mj-lt"/>
              </a:rPr>
              <a:t>Garai</a:t>
            </a:r>
            <a:r>
              <a:rPr lang="en-US" sz="4400" dirty="0" smtClean="0">
                <a:latin typeface="+mj-lt"/>
              </a:rPr>
              <a:t> – </a:t>
            </a:r>
            <a:r>
              <a:rPr lang="en-US" sz="4400" dirty="0" err="1" smtClean="0">
                <a:latin typeface="+mj-lt"/>
              </a:rPr>
              <a:t>dujinė</a:t>
            </a:r>
            <a:r>
              <a:rPr lang="en-US" sz="4400" dirty="0" smtClean="0">
                <a:latin typeface="+mj-lt"/>
              </a:rPr>
              <a:t> </a:t>
            </a:r>
            <a:r>
              <a:rPr lang="en-US" sz="4400" dirty="0" err="1" smtClean="0">
                <a:latin typeface="+mj-lt"/>
              </a:rPr>
              <a:t>medžiagos</a:t>
            </a:r>
            <a:r>
              <a:rPr lang="en-US" sz="4400" dirty="0" smtClean="0">
                <a:latin typeface="+mj-lt"/>
              </a:rPr>
              <a:t> </a:t>
            </a:r>
            <a:r>
              <a:rPr lang="en-US" sz="4400" dirty="0" err="1" smtClean="0">
                <a:latin typeface="+mj-lt"/>
              </a:rPr>
              <a:t>būsena</a:t>
            </a:r>
            <a:r>
              <a:rPr lang="en-US" sz="4400" dirty="0" smtClean="0">
                <a:latin typeface="+mj-lt"/>
              </a:rPr>
              <a:t>.</a:t>
            </a:r>
            <a:endParaRPr lang="en-US" sz="44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7" t="27698" r="3653" b="13467"/>
          <a:stretch/>
        </p:blipFill>
        <p:spPr>
          <a:xfrm>
            <a:off x="132790" y="319063"/>
            <a:ext cx="5858577" cy="604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1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551498"/>
            <a:ext cx="10515600" cy="1325562"/>
          </a:xfrm>
        </p:spPr>
        <p:txBody>
          <a:bodyPr>
            <a:normAutofit/>
          </a:bodyPr>
          <a:lstStyle/>
          <a:p>
            <a:r>
              <a:rPr lang="en-US" sz="5400" b="1" dirty="0" err="1" smtClean="0"/>
              <a:t>Garavimo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sparta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2100263"/>
            <a:ext cx="9729789" cy="3994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err="1">
                <a:latin typeface="+mj-lt"/>
              </a:rPr>
              <a:t>Didėjant</a:t>
            </a:r>
            <a:r>
              <a:rPr lang="en-US" sz="4400" dirty="0">
                <a:latin typeface="+mj-lt"/>
              </a:rPr>
              <a:t> temperatūrai, garavimas intensyvėja, nors garavimas vyksta nuolat ir bet kokioje temperatūroje (aukštesnėje </a:t>
            </a:r>
            <a:r>
              <a:rPr lang="en-US" sz="4400" dirty="0" err="1">
                <a:latin typeface="+mj-lt"/>
              </a:rPr>
              <a:t>nei</a:t>
            </a:r>
            <a:r>
              <a:rPr lang="en-US" sz="4400" dirty="0">
                <a:latin typeface="+mj-lt"/>
              </a:rPr>
              <a:t> </a:t>
            </a:r>
            <a:r>
              <a:rPr lang="en-US" sz="4400" dirty="0" smtClean="0">
                <a:latin typeface="+mj-lt"/>
              </a:rPr>
              <a:t>0 </a:t>
            </a:r>
            <a:r>
              <a:rPr lang="en-US" sz="4400" dirty="0" err="1" smtClean="0">
                <a:latin typeface="+mj-lt"/>
              </a:rPr>
              <a:t>Kelvinų</a:t>
            </a:r>
            <a:r>
              <a:rPr lang="en-US" sz="4400" dirty="0" smtClean="0">
                <a:latin typeface="+mj-lt"/>
              </a:rPr>
              <a:t>).</a:t>
            </a:r>
            <a:endParaRPr lang="en-US" sz="4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58837" y="5324971"/>
            <a:ext cx="58160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0 K(</a:t>
            </a:r>
            <a:r>
              <a:rPr lang="en-US" sz="4400" dirty="0" err="1" smtClean="0">
                <a:latin typeface="+mj-lt"/>
              </a:rPr>
              <a:t>kelvinų</a:t>
            </a:r>
            <a:r>
              <a:rPr lang="en-US" sz="4400" dirty="0" smtClean="0">
                <a:latin typeface="+mj-lt"/>
              </a:rPr>
              <a:t>) = </a:t>
            </a:r>
            <a:r>
              <a:rPr lang="en-US" sz="4400" dirty="0">
                <a:latin typeface="+mj-lt"/>
              </a:rPr>
              <a:t>−273,15 °C</a:t>
            </a:r>
          </a:p>
        </p:txBody>
      </p:sp>
    </p:spTree>
    <p:extLst>
      <p:ext uri="{BB962C8B-B14F-4D97-AF65-F5344CB8AC3E}">
        <p14:creationId xmlns:p14="http://schemas.microsoft.com/office/powerpoint/2010/main" val="19003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49510" y="217092"/>
            <a:ext cx="10515600" cy="23173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000" b="1" dirty="0" smtClean="0">
                <a:latin typeface="+mj-lt"/>
              </a:rPr>
              <a:t>Garavimo sparta </a:t>
            </a:r>
            <a:r>
              <a:rPr lang="lt-LT" sz="4000" dirty="0" smtClean="0">
                <a:latin typeface="+mj-lt"/>
              </a:rPr>
              <a:t>taip pat priklauso nuo garuojančio skysčio paviršiaus ploto. Molekulės garuoja tik nuo paviršiaus.</a:t>
            </a:r>
            <a:endParaRPr lang="lt-LT" sz="40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2" t="9521" r="8876" b="16272"/>
          <a:stretch/>
        </p:blipFill>
        <p:spPr>
          <a:xfrm>
            <a:off x="7124700" y="1495604"/>
            <a:ext cx="4132510" cy="49936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" t="22772" r="3526" b="18759"/>
          <a:stretch/>
        </p:blipFill>
        <p:spPr>
          <a:xfrm>
            <a:off x="449510" y="2311400"/>
            <a:ext cx="6331055" cy="3644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9510" y="5694690"/>
            <a:ext cx="5284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+mj-lt"/>
              </a:rPr>
              <a:t>Iš</a:t>
            </a:r>
            <a:r>
              <a:rPr lang="en-US" sz="2800" b="1" dirty="0" smtClean="0">
                <a:latin typeface="+mj-lt"/>
              </a:rPr>
              <a:t> </a:t>
            </a:r>
            <a:r>
              <a:rPr lang="en-US" sz="2800" b="1" dirty="0" err="1" smtClean="0">
                <a:latin typeface="+mj-lt"/>
              </a:rPr>
              <a:t>šio</a:t>
            </a:r>
            <a:r>
              <a:rPr lang="en-US" sz="2800" b="1" dirty="0" smtClean="0">
                <a:latin typeface="+mj-lt"/>
              </a:rPr>
              <a:t> indo </a:t>
            </a:r>
            <a:r>
              <a:rPr lang="en-US" sz="2800" b="1" dirty="0" err="1" smtClean="0">
                <a:latin typeface="+mj-lt"/>
              </a:rPr>
              <a:t>skystis</a:t>
            </a:r>
            <a:r>
              <a:rPr lang="en-US" sz="2800" b="1" dirty="0" smtClean="0">
                <a:latin typeface="+mj-lt"/>
              </a:rPr>
              <a:t> </a:t>
            </a:r>
            <a:r>
              <a:rPr lang="en-US" sz="2800" b="1" dirty="0" err="1" smtClean="0">
                <a:latin typeface="+mj-lt"/>
              </a:rPr>
              <a:t>garuos</a:t>
            </a:r>
            <a:r>
              <a:rPr lang="en-US" sz="2800" b="1" dirty="0" smtClean="0">
                <a:latin typeface="+mj-lt"/>
              </a:rPr>
              <a:t> </a:t>
            </a:r>
            <a:r>
              <a:rPr lang="en-US" sz="2800" b="1" dirty="0" err="1" smtClean="0">
                <a:latin typeface="+mj-lt"/>
              </a:rPr>
              <a:t>greičiau</a:t>
            </a:r>
            <a:endParaRPr lang="en-US" sz="28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26075" y="6096809"/>
            <a:ext cx="2597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+mj-lt"/>
              </a:rPr>
              <a:t>Garuos</a:t>
            </a:r>
            <a:r>
              <a:rPr lang="en-US" sz="2800" b="1" dirty="0" smtClean="0">
                <a:latin typeface="+mj-lt"/>
              </a:rPr>
              <a:t> </a:t>
            </a:r>
            <a:r>
              <a:rPr lang="en-US" sz="2800" b="1" dirty="0" err="1" smtClean="0">
                <a:latin typeface="+mj-lt"/>
              </a:rPr>
              <a:t>lėčiau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897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331" y="1833433"/>
            <a:ext cx="10307696" cy="3017520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6600" b="1" dirty="0" err="1" smtClean="0">
                <a:latin typeface="+mj-lt"/>
              </a:rPr>
              <a:t>Kavos</a:t>
            </a:r>
            <a:r>
              <a:rPr lang="en-US" sz="6600" b="1" dirty="0" smtClean="0">
                <a:latin typeface="+mj-lt"/>
              </a:rPr>
              <a:t> </a:t>
            </a:r>
            <a:r>
              <a:rPr lang="en-US" sz="6600" b="1" dirty="0" err="1" smtClean="0">
                <a:latin typeface="+mj-lt"/>
              </a:rPr>
              <a:t>gėrimui</a:t>
            </a:r>
            <a:r>
              <a:rPr lang="en-US" sz="6600" b="1" dirty="0" smtClean="0">
                <a:latin typeface="+mj-lt"/>
              </a:rPr>
              <a:t> </a:t>
            </a:r>
            <a:r>
              <a:rPr lang="en-US" sz="6600" b="1" dirty="0" err="1" smtClean="0">
                <a:latin typeface="+mj-lt"/>
              </a:rPr>
              <a:t>mes</a:t>
            </a:r>
            <a:r>
              <a:rPr lang="en-US" sz="6600" b="1" dirty="0" smtClean="0">
                <a:latin typeface="+mj-lt"/>
              </a:rPr>
              <a:t> </a:t>
            </a:r>
            <a:r>
              <a:rPr lang="en-US" sz="6600" b="1" dirty="0" err="1" smtClean="0">
                <a:latin typeface="+mj-lt"/>
              </a:rPr>
              <a:t>visuomet</a:t>
            </a:r>
            <a:r>
              <a:rPr lang="en-US" sz="6600" b="1" dirty="0" smtClean="0">
                <a:latin typeface="+mj-lt"/>
              </a:rPr>
              <a:t> </a:t>
            </a:r>
            <a:r>
              <a:rPr lang="en-US" sz="6600" b="1" dirty="0" err="1" smtClean="0">
                <a:latin typeface="+mj-lt"/>
              </a:rPr>
              <a:t>galime</a:t>
            </a:r>
            <a:r>
              <a:rPr lang="en-US" sz="6600" b="1" dirty="0" smtClean="0">
                <a:latin typeface="+mj-lt"/>
              </a:rPr>
              <a:t> </a:t>
            </a:r>
            <a:r>
              <a:rPr lang="en-US" sz="6600" b="1" dirty="0" err="1" smtClean="0">
                <a:latin typeface="+mj-lt"/>
              </a:rPr>
              <a:t>rasti</a:t>
            </a:r>
            <a:r>
              <a:rPr lang="en-US" sz="6600" b="1" dirty="0" smtClean="0">
                <a:latin typeface="+mj-lt"/>
              </a:rPr>
              <a:t> </a:t>
            </a:r>
            <a:r>
              <a:rPr lang="en-US" sz="6600" b="1" dirty="0" err="1" smtClean="0">
                <a:latin typeface="+mj-lt"/>
              </a:rPr>
              <a:t>draugų</a:t>
            </a:r>
            <a:r>
              <a:rPr lang="en-US" sz="6600" b="1" dirty="0" smtClean="0">
                <a:latin typeface="+mj-lt"/>
              </a:rPr>
              <a:t>!</a:t>
            </a:r>
            <a:endParaRPr lang="en-US" sz="6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23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7"/>
          <a:stretch/>
        </p:blipFill>
        <p:spPr>
          <a:xfrm>
            <a:off x="1351417" y="-5045"/>
            <a:ext cx="9517811" cy="6863045"/>
          </a:xfrm>
        </p:spPr>
      </p:pic>
    </p:spTree>
    <p:extLst>
      <p:ext uri="{BB962C8B-B14F-4D97-AF65-F5344CB8AC3E}">
        <p14:creationId xmlns:p14="http://schemas.microsoft.com/office/powerpoint/2010/main" val="104581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9"/>
          <a:stretch/>
        </p:blipFill>
        <p:spPr>
          <a:xfrm>
            <a:off x="1110787" y="0"/>
            <a:ext cx="9516066" cy="6858000"/>
          </a:xfrm>
        </p:spPr>
      </p:pic>
    </p:spTree>
    <p:extLst>
      <p:ext uri="{BB962C8B-B14F-4D97-AF65-F5344CB8AC3E}">
        <p14:creationId xmlns:p14="http://schemas.microsoft.com/office/powerpoint/2010/main" val="31611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7803" y="384660"/>
            <a:ext cx="5045606" cy="1325562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 err="1" smtClean="0">
                <a:ea typeface="Optima" charset="0"/>
                <a:cs typeface="Optima" charset="0"/>
              </a:rPr>
              <a:t>Išvada</a:t>
            </a:r>
            <a:endParaRPr lang="en-US" sz="8800" b="1" dirty="0">
              <a:ea typeface="Optima" charset="0"/>
              <a:cs typeface="Optim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177" y="2048319"/>
            <a:ext cx="11122246" cy="43513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6000" dirty="0" smtClean="0">
                <a:latin typeface="+mj-lt"/>
                <a:ea typeface="Optima" charset="0"/>
                <a:cs typeface="Optima" charset="0"/>
              </a:rPr>
              <a:t>Panaudoję elektros lemputes, pagaminome įrenginį, kurio veikimo principas panašus į vakuuminio kavos aparato veikimo principą.</a:t>
            </a:r>
            <a:endParaRPr lang="en-US" sz="7200" dirty="0">
              <a:solidFill>
                <a:srgbClr val="C00000"/>
              </a:solidFill>
              <a:latin typeface="+mj-lt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4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7443" cy="6858000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98974" y="1153042"/>
            <a:ext cx="10019493" cy="1325562"/>
          </a:xfrm>
        </p:spPr>
        <p:txBody>
          <a:bodyPr>
            <a:normAutofit/>
          </a:bodyPr>
          <a:lstStyle/>
          <a:p>
            <a:pPr algn="ctr"/>
            <a:r>
              <a:rPr lang="lt-LT" sz="8800" b="1" dirty="0" smtClean="0"/>
              <a:t>KLAUSIMYNAS</a:t>
            </a:r>
            <a:endParaRPr lang="lt-LT" sz="8800" b="1" dirty="0"/>
          </a:p>
        </p:txBody>
      </p:sp>
    </p:spTree>
    <p:extLst>
      <p:ext uri="{BB962C8B-B14F-4D97-AF65-F5344CB8AC3E}">
        <p14:creationId xmlns:p14="http://schemas.microsoft.com/office/powerpoint/2010/main" val="183435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588000" y="988555"/>
            <a:ext cx="5829038" cy="3145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800" b="1" dirty="0" smtClean="0">
                <a:latin typeface="+mj-lt"/>
              </a:rPr>
              <a:t>Kaip keičiasi vandens virimo temperatūra kopiant į kalną? Kodėl?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5738962" y="457801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3200" dirty="0" smtClean="0">
                <a:solidFill>
                  <a:srgbClr val="FF0000"/>
                </a:solidFill>
              </a:rPr>
              <a:t>Vandens </a:t>
            </a:r>
            <a:r>
              <a:rPr lang="lt-LT" sz="3200" dirty="0">
                <a:solidFill>
                  <a:srgbClr val="FF0000"/>
                </a:solidFill>
              </a:rPr>
              <a:t>virimo temperatūra mažėja, nes mažėja atmosferos slėgis.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08" b="11296"/>
          <a:stretch/>
        </p:blipFill>
        <p:spPr>
          <a:xfrm>
            <a:off x="-1" y="0"/>
            <a:ext cx="5225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01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82570" y="104073"/>
            <a:ext cx="11691930" cy="20031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400" b="1" dirty="0" smtClean="0">
                <a:latin typeface="+mj-lt"/>
              </a:rPr>
              <a:t>Piešinyje pavaizduotas indas su kaitinamu vandeniu, kuriame jau susiformavo sočiųjų garų burbuliukai. Pažymėtose vietose reikia įrašyti atmosferos slėgį apibūdinančius žodžius. Kokiais žodžiais siūlote apibūdinti atmosferos slėgį?</a:t>
            </a:r>
            <a:endParaRPr lang="lt-LT" sz="3400" b="1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1"/>
          <a:stretch/>
        </p:blipFill>
        <p:spPr>
          <a:xfrm>
            <a:off x="1752600" y="2383918"/>
            <a:ext cx="8851900" cy="43597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84400" y="2293178"/>
            <a:ext cx="2654300" cy="566946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86600" y="2159871"/>
            <a:ext cx="2501900" cy="529283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84400" y="2345819"/>
            <a:ext cx="2654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+mj-lt"/>
              </a:rPr>
              <a:t>Aukštas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+mj-lt"/>
              </a:rPr>
              <a:t>slėgis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81850" y="2192449"/>
            <a:ext cx="231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+mj-lt"/>
              </a:rPr>
              <a:t>Žemas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+mj-lt"/>
              </a:rPr>
              <a:t>slėgis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804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5"/>
          <p:cNvSpPr>
            <a:spLocks noGrp="1"/>
          </p:cNvSpPr>
          <p:nvPr>
            <p:ph type="title"/>
          </p:nvPr>
        </p:nvSpPr>
        <p:spPr>
          <a:xfrm>
            <a:off x="350980" y="469122"/>
            <a:ext cx="10933809" cy="1022227"/>
          </a:xfrm>
        </p:spPr>
        <p:txBody>
          <a:bodyPr>
            <a:noAutofit/>
          </a:bodyPr>
          <a:lstStyle/>
          <a:p>
            <a:r>
              <a:rPr lang="lt-LT" sz="4400" b="1" dirty="0" smtClean="0"/>
              <a:t>Virtuvėje ant viryklės užvirė vanduo. Kokią temperatūrą rodo termometras?</a:t>
            </a:r>
            <a:endParaRPr lang="lt-LT" sz="4400" b="1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341"/>
          <a:stretch/>
        </p:blipFill>
        <p:spPr>
          <a:xfrm>
            <a:off x="4838701" y="1822435"/>
            <a:ext cx="7200899" cy="4931201"/>
          </a:xfrm>
          <a:prstGeom prst="rect">
            <a:avLst/>
          </a:prstGeom>
        </p:spPr>
      </p:pic>
      <p:sp>
        <p:nvSpPr>
          <p:cNvPr id="7" name="Teksto vietos rezervavimo ženklas 6"/>
          <p:cNvSpPr>
            <a:spLocks noGrp="1"/>
          </p:cNvSpPr>
          <p:nvPr>
            <p:ph type="body" sz="half" idx="2"/>
          </p:nvPr>
        </p:nvSpPr>
        <p:spPr>
          <a:xfrm>
            <a:off x="1282700" y="4127500"/>
            <a:ext cx="1904759" cy="1090343"/>
          </a:xfrm>
        </p:spPr>
        <p:txBody>
          <a:bodyPr>
            <a:noAutofit/>
          </a:bodyPr>
          <a:lstStyle/>
          <a:p>
            <a:r>
              <a:rPr lang="lt-LT" sz="5400" b="1" dirty="0" smtClean="0">
                <a:solidFill>
                  <a:srgbClr val="FF0000"/>
                </a:solidFill>
                <a:latin typeface="+mj-lt"/>
              </a:rPr>
              <a:t>100</a:t>
            </a:r>
            <a:r>
              <a:rPr lang="lt-LT" sz="5400" b="1" baseline="30000" dirty="0" smtClean="0">
                <a:solidFill>
                  <a:srgbClr val="FF0000"/>
                </a:solidFill>
                <a:latin typeface="+mj-lt"/>
              </a:rPr>
              <a:t>0</a:t>
            </a:r>
            <a:r>
              <a:rPr lang="lt-LT" sz="5400" b="1" dirty="0" smtClean="0">
                <a:solidFill>
                  <a:srgbClr val="FF0000"/>
                </a:solidFill>
                <a:latin typeface="+mj-lt"/>
              </a:rPr>
              <a:t>C</a:t>
            </a:r>
            <a:endParaRPr lang="lt-LT" sz="5400" b="1" baseline="300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7194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98256" y="377532"/>
            <a:ext cx="10515600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b="1" dirty="0" smtClean="0">
                <a:latin typeface="+mj-lt"/>
              </a:rPr>
              <a:t>Kaip kinta vandens temperatūra, jam verdant?</a:t>
            </a:r>
            <a:endParaRPr lang="lt-LT" sz="4400" b="1" dirty="0">
              <a:latin typeface="+mj-lt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1064956" y="3897872"/>
            <a:ext cx="22384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b="1" dirty="0">
                <a:solidFill>
                  <a:srgbClr val="FF0000"/>
                </a:solidFill>
                <a:latin typeface="+mj-lt"/>
              </a:rPr>
              <a:t>Nekinta.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839" y="1325145"/>
            <a:ext cx="6979061" cy="519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4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10552" y="1005936"/>
            <a:ext cx="5244860" cy="1600197"/>
          </a:xfrm>
        </p:spPr>
        <p:txBody>
          <a:bodyPr>
            <a:noAutofit/>
          </a:bodyPr>
          <a:lstStyle/>
          <a:p>
            <a:r>
              <a:rPr lang="lt-LT" sz="4000" b="1" dirty="0" smtClean="0"/>
              <a:t>Kodėl vandeniui užvirus galima sumažinti viryklės kaitimą?</a:t>
            </a:r>
            <a:endParaRPr lang="lt-LT" sz="4000" b="1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5409" y="639804"/>
            <a:ext cx="5840636" cy="5683629"/>
          </a:xfrm>
          <a:prstGeom prst="rect">
            <a:avLst/>
          </a:prstGeo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320736" y="3481618"/>
            <a:ext cx="5224491" cy="2718758"/>
          </a:xfrm>
        </p:spPr>
        <p:txBody>
          <a:bodyPr>
            <a:noAutofit/>
          </a:bodyPr>
          <a:lstStyle/>
          <a:p>
            <a:r>
              <a:rPr lang="lt-LT" sz="3200" b="1" dirty="0" smtClean="0">
                <a:solidFill>
                  <a:srgbClr val="FF0000"/>
                </a:solidFill>
                <a:latin typeface="+mj-lt"/>
              </a:rPr>
              <a:t>Vanduo </a:t>
            </a:r>
            <a:r>
              <a:rPr lang="lt-LT" sz="3200" b="1" dirty="0">
                <a:solidFill>
                  <a:srgbClr val="FF0000"/>
                </a:solidFill>
                <a:latin typeface="+mj-lt"/>
              </a:rPr>
              <a:t>pasiekė savo virimo temperatūrą, kuri nebedidėja. Viryklės </a:t>
            </a:r>
            <a:r>
              <a:rPr lang="lt-LT" sz="3200" b="1" dirty="0" smtClean="0">
                <a:solidFill>
                  <a:srgbClr val="FF0000"/>
                </a:solidFill>
                <a:latin typeface="+mj-lt"/>
              </a:rPr>
              <a:t>ugnį arba elemento kaitimą galima sumažinti ir taip taupyti dujas ar elektros energiją.</a:t>
            </a:r>
            <a:endParaRPr lang="lt-LT" sz="3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24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urinio vietos rezervavimo ženklas 5"/>
          <p:cNvSpPr>
            <a:spLocks noGrp="1"/>
          </p:cNvSpPr>
          <p:nvPr>
            <p:ph idx="1"/>
          </p:nvPr>
        </p:nvSpPr>
        <p:spPr>
          <a:xfrm>
            <a:off x="198625" y="915599"/>
            <a:ext cx="6506975" cy="112910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4800" b="1" dirty="0" smtClean="0">
                <a:latin typeface="+mj-lt"/>
              </a:rPr>
              <a:t>Nuo ko priklauso skysčio garavimo </a:t>
            </a:r>
            <a:r>
              <a:rPr lang="lt-LT" sz="4800" b="1" smtClean="0">
                <a:latin typeface="+mj-lt"/>
              </a:rPr>
              <a:t>sparta?</a:t>
            </a:r>
            <a:endParaRPr lang="lt-LT" sz="4800" b="1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1225" y="3009900"/>
            <a:ext cx="4216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lt-LT" sz="4400" b="1" dirty="0">
                <a:solidFill>
                  <a:srgbClr val="FF0000"/>
                </a:solidFill>
                <a:latin typeface="+mj-lt"/>
              </a:rPr>
              <a:t>Skysčio rūšies</a:t>
            </a:r>
          </a:p>
          <a:p>
            <a:pPr marL="457200" indent="-457200">
              <a:buFont typeface="Arial" charset="0"/>
              <a:buChar char="•"/>
            </a:pPr>
            <a:r>
              <a:rPr lang="lt-LT" sz="4400" b="1" dirty="0">
                <a:solidFill>
                  <a:srgbClr val="FF0000"/>
                </a:solidFill>
                <a:latin typeface="+mj-lt"/>
              </a:rPr>
              <a:t>Temperatūros</a:t>
            </a:r>
          </a:p>
          <a:p>
            <a:pPr marL="457200" indent="-457200">
              <a:buFont typeface="Arial" charset="0"/>
              <a:buChar char="•"/>
            </a:pPr>
            <a:r>
              <a:rPr lang="lt-LT" sz="4400" b="1" dirty="0">
                <a:solidFill>
                  <a:srgbClr val="FF0000"/>
                </a:solidFill>
                <a:latin typeface="+mj-lt"/>
              </a:rPr>
              <a:t>Paviršiaus ploto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2" r="39906" b="-3959"/>
          <a:stretch/>
        </p:blipFill>
        <p:spPr>
          <a:xfrm>
            <a:off x="6096000" y="520700"/>
            <a:ext cx="59309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8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6010" y="362071"/>
            <a:ext cx="10955090" cy="2470030"/>
          </a:xfrm>
        </p:spPr>
        <p:txBody>
          <a:bodyPr/>
          <a:lstStyle/>
          <a:p>
            <a:pPr marL="0" indent="0">
              <a:buNone/>
            </a:pPr>
            <a:r>
              <a:rPr lang="lt-LT" sz="4800" b="1" dirty="0" smtClean="0">
                <a:latin typeface="+mj-lt"/>
              </a:rPr>
              <a:t>Į kurį indą įpilta kava atvės greičiau? Kodėl?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" t="22772" r="3526" b="18759"/>
          <a:stretch/>
        </p:blipFill>
        <p:spPr>
          <a:xfrm>
            <a:off x="1541711" y="1643660"/>
            <a:ext cx="4020890" cy="23768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2" t="9521" r="8876" b="16272"/>
          <a:stretch/>
        </p:blipFill>
        <p:spPr>
          <a:xfrm>
            <a:off x="7264400" y="1332804"/>
            <a:ext cx="2481510" cy="29985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43210" y="2427588"/>
            <a:ext cx="11252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+mj-lt"/>
              </a:rPr>
              <a:t>1.</a:t>
            </a:r>
            <a:endParaRPr lang="en-US" sz="44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6500" y="2324100"/>
            <a:ext cx="977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+mj-lt"/>
              </a:rPr>
              <a:t>2.</a:t>
            </a:r>
            <a:endParaRPr lang="en-US" sz="44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3210" y="4539101"/>
            <a:ext cx="759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1.,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nes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kavos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įpiltos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į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indą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paviršiaus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plotas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didesnis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ji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garuoja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bei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vėsta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+mj-lt"/>
              </a:rPr>
              <a:t>sparčiau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.</a:t>
            </a:r>
            <a:endParaRPr 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883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5127" y="848360"/>
            <a:ext cx="10515600" cy="1325562"/>
          </a:xfrm>
        </p:spPr>
        <p:txBody>
          <a:bodyPr>
            <a:noAutofit/>
          </a:bodyPr>
          <a:lstStyle/>
          <a:p>
            <a:r>
              <a:rPr lang="en-US" sz="5400" dirty="0" err="1" smtClean="0"/>
              <a:t>Kokia</a:t>
            </a:r>
            <a:r>
              <a:rPr lang="en-US" sz="5400" dirty="0" smtClean="0"/>
              <a:t> </a:t>
            </a:r>
            <a:r>
              <a:rPr lang="en-US" sz="5400" dirty="0" err="1"/>
              <a:t>jėga</a:t>
            </a:r>
            <a:r>
              <a:rPr lang="en-US" sz="5400" dirty="0"/>
              <a:t> </a:t>
            </a:r>
            <a:r>
              <a:rPr lang="en-US" sz="5400" dirty="0" err="1"/>
              <a:t>sočiųjų</a:t>
            </a:r>
            <a:r>
              <a:rPr lang="en-US" sz="5400" dirty="0"/>
              <a:t> </a:t>
            </a:r>
            <a:r>
              <a:rPr lang="en-US" sz="5400" dirty="0" err="1"/>
              <a:t>garų</a:t>
            </a:r>
            <a:r>
              <a:rPr lang="en-US" sz="5400" dirty="0"/>
              <a:t> </a:t>
            </a:r>
            <a:r>
              <a:rPr lang="en-US" sz="5400" dirty="0" err="1"/>
              <a:t>burbuliuką</a:t>
            </a:r>
            <a:r>
              <a:rPr lang="en-US" sz="5400" dirty="0"/>
              <a:t> </a:t>
            </a:r>
            <a:r>
              <a:rPr lang="en-US" sz="5400" dirty="0" err="1"/>
              <a:t>kelią</a:t>
            </a:r>
            <a:r>
              <a:rPr lang="en-US" sz="5400" dirty="0"/>
              <a:t> </a:t>
            </a:r>
            <a:r>
              <a:rPr lang="en-US" sz="5400" dirty="0" err="1"/>
              <a:t>į</a:t>
            </a:r>
            <a:r>
              <a:rPr lang="en-US" sz="5400" dirty="0"/>
              <a:t> </a:t>
            </a:r>
            <a:r>
              <a:rPr lang="en-US" sz="5400" dirty="0" err="1"/>
              <a:t>paviršių</a:t>
            </a:r>
            <a:r>
              <a:rPr lang="en-US" sz="5400" dirty="0" smtClean="0"/>
              <a:t>?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45127" y="4165601"/>
            <a:ext cx="4222173" cy="1663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FF0000"/>
                </a:solidFill>
                <a:latin typeface="+mj-lt"/>
              </a:rPr>
              <a:t>Archimedo</a:t>
            </a:r>
            <a:r>
              <a:rPr lang="en-US" sz="4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+mj-lt"/>
              </a:rPr>
              <a:t>jėga</a:t>
            </a:r>
            <a:r>
              <a:rPr lang="en-US" sz="4400" b="1" dirty="0">
                <a:solidFill>
                  <a:srgbClr val="FF0000"/>
                </a:solidFill>
                <a:latin typeface="+mj-lt"/>
              </a:rPr>
              <a:t>.</a:t>
            </a:r>
            <a:endParaRPr lang="lt-LT" sz="4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839" y="2021044"/>
            <a:ext cx="5759531" cy="428911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8623300" y="4165601"/>
            <a:ext cx="12700" cy="5206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9436100" y="3721340"/>
            <a:ext cx="12700" cy="5206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8204200" y="3606800"/>
            <a:ext cx="0" cy="374889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683500" y="4054594"/>
            <a:ext cx="0" cy="374889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4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 err="1" smtClean="0">
                <a:ea typeface="Optima" charset="0"/>
                <a:cs typeface="Optima" charset="0"/>
              </a:rPr>
              <a:t>Šaltiniai</a:t>
            </a:r>
            <a:r>
              <a:rPr lang="en-US" sz="8000" dirty="0" smtClean="0">
                <a:ea typeface="Optima" charset="0"/>
                <a:cs typeface="Optima" charset="0"/>
              </a:rPr>
              <a:t>:</a:t>
            </a:r>
            <a:endParaRPr lang="en-US" sz="8000" dirty="0">
              <a:ea typeface="Optima" charset="0"/>
              <a:cs typeface="Optim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950814"/>
            <a:ext cx="10515600" cy="435133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www.rawraw.lt/spree/products/128/product/coffee-beans.jpg?1393857639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www.delfi.lt/gyvenimas/receptai/pamirskite-virduli-9-kavos-ruosimo-budai.d?id=69474684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lt.wikipedia.org/wiki/Kava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www.kavosdraugas.lt/kavos-aparatai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lt.wikipedia.org/wiki/Kavamedis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www.15min.lt/pasaulis-kiseneje/naujiena/kavos-keliones/kava-viena-pagrindiniu-priezasciu-aplankyti-kolumbija-714-328226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ru.wikipedia.org/wiki/Сорта_кофейного_дерева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9"/>
              </a:rPr>
              <a:t>http://coffeetrees.ru/coffee-history/история-кофе</a:t>
            </a:r>
            <a:r>
              <a:rPr lang="en-US" dirty="0" smtClean="0">
                <a:hlinkClick r:id="rId9"/>
              </a:rPr>
              <a:t>/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www.lasercenter.vu.lt/images/KEK_ir_LTC/03_Studijos/Mokom_Lab/Fizikos_Bendroji_Mokomoji/literatura/fizika_I/I_knyga-priedai.pdf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96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TM02900720[[fn=Integralas]]</Template>
  <TotalTime>8684</TotalTime>
  <Words>1184</Words>
  <Application>Microsoft Macintosh PowerPoint</Application>
  <PresentationFormat>Widescreen</PresentationFormat>
  <Paragraphs>254</Paragraphs>
  <Slides>79</Slides>
  <Notes>17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6" baseType="lpstr">
      <vt:lpstr>Baskerville</vt:lpstr>
      <vt:lpstr>Calibri</vt:lpstr>
      <vt:lpstr>Calibri Light</vt:lpstr>
      <vt:lpstr>Optima</vt:lpstr>
      <vt:lpstr>Wingdings 2</vt:lpstr>
      <vt:lpstr>Arial</vt:lpstr>
      <vt:lpstr>HDOfficeLightV0</vt:lpstr>
      <vt:lpstr>Fizika kavos puodelyje</vt:lpstr>
      <vt:lpstr>Turinys</vt:lpstr>
      <vt:lpstr>Mums reikės:</vt:lpstr>
      <vt:lpstr>Apie vandenį</vt:lpstr>
      <vt:lpstr>Vandens fizinė informacija</vt:lpstr>
      <vt:lpstr>PowerPoint Presentation</vt:lpstr>
      <vt:lpstr>Kavamedis</vt:lpstr>
      <vt:lpstr>PowerPoint Presentation</vt:lpstr>
      <vt:lpstr>Kavamedžių  plantacija</vt:lpstr>
      <vt:lpstr>Iš kavos istorijos</vt:lpstr>
      <vt:lpstr>PowerPoint Presentation</vt:lpstr>
      <vt:lpstr>Kavos aparatų įvairovė</vt:lpstr>
      <vt:lpstr>Neturiu kavos aparato!</vt:lpstr>
      <vt:lpstr>Naujas iššūkis</vt:lpstr>
      <vt:lpstr>PowerPoint Presentation</vt:lpstr>
      <vt:lpstr>Darbo priemonės:</vt:lpstr>
      <vt:lpstr>Dujinė žvakė</vt:lpstr>
      <vt:lpstr>Replės</vt:lpstr>
      <vt:lpstr>Stiklinis vamzdelis</vt:lpstr>
      <vt:lpstr>Karštų klijų šautuvas</vt:lpstr>
      <vt:lpstr>Super klijai</vt:lpstr>
      <vt:lpstr>Nebeveikiančios lemputės</vt:lpstr>
      <vt:lpstr>Žirklės</vt:lpstr>
      <vt:lpstr>PowerPoint Presentation</vt:lpstr>
      <vt:lpstr>Patronai</vt:lpstr>
      <vt:lpstr>Šlifavimo popierius</vt:lpstr>
      <vt:lpstr>Stovas</vt:lpstr>
      <vt:lpstr>Atsuktuvas</vt:lpstr>
      <vt:lpstr>Darbo eiga ir konstravimas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Pagamintas kavos aparatas</vt:lpstr>
      <vt:lpstr>Palyginimui</vt:lpstr>
      <vt:lpstr>KAVOS VIRIMAS (teoriškai)</vt:lpstr>
      <vt:lpstr>Virimas</vt:lpstr>
      <vt:lpstr>Pagrindinė virimo sąlyga:</vt:lpstr>
      <vt:lpstr>Paaiškinimas:</vt:lpstr>
      <vt:lpstr>Virimo temperatūra</vt:lpstr>
      <vt:lpstr>Skysčiai užverda skirtingose temperatūrose</vt:lpstr>
      <vt:lpstr>Vandens virimo temperatūros priklausomybė nuo aplinkos slėgio</vt:lpstr>
      <vt:lpstr>PowerPoint Presentation</vt:lpstr>
      <vt:lpstr>Ar vėsus vanduo gali virti?</vt:lpstr>
      <vt:lpstr>KAVOS VIRIMAS (praktiškai)</vt:lpstr>
      <vt:lpstr>PowerPoint Presentation</vt:lpstr>
      <vt:lpstr>PowerPoint Presentation</vt:lpstr>
      <vt:lpstr>KAVĄ IŠVIRTI PAVYKO!!!</vt:lpstr>
      <vt:lpstr>Kiek šilumos ruošiant kavą reikia sunaudoti vandeniui pašildyti ir užvirinti?</vt:lpstr>
      <vt:lpstr>Kokį puodelį pasirinkti?</vt:lpstr>
      <vt:lpstr>PowerPoint Presentation</vt:lpstr>
      <vt:lpstr>PowerPoint Presentation</vt:lpstr>
      <vt:lpstr>Puodelio pasirinkimas</vt:lpstr>
      <vt:lpstr>Jei vykstame į turistinį žygį renkamės metalinį puodelį</vt:lpstr>
      <vt:lpstr>PowerPoint Presentation</vt:lpstr>
      <vt:lpstr>Kokią jėgą reikia panaudoti norint pakelti puodelį su kava? </vt:lpstr>
      <vt:lpstr>Ar kavos su cukrumi? Taip.</vt:lpstr>
      <vt:lpstr> </vt:lpstr>
      <vt:lpstr>PowerPoint Presentation</vt:lpstr>
      <vt:lpstr>Itin karštos kavos negersime…  Garavimo metu mažėja skysčio – kavos – vidinė energija.</vt:lpstr>
      <vt:lpstr>PowerPoint Presentation</vt:lpstr>
      <vt:lpstr>Garavimo sparta</vt:lpstr>
      <vt:lpstr>PowerPoint Presentation</vt:lpstr>
      <vt:lpstr>PowerPoint Presentation</vt:lpstr>
      <vt:lpstr>PowerPoint Presentation</vt:lpstr>
      <vt:lpstr>PowerPoint Presentation</vt:lpstr>
      <vt:lpstr>Išvada</vt:lpstr>
      <vt:lpstr>KLAUSIMYNAS</vt:lpstr>
      <vt:lpstr>PowerPoint Presentation</vt:lpstr>
      <vt:lpstr>PowerPoint Presentation</vt:lpstr>
      <vt:lpstr>Virtuvėje ant viryklės užvirė vanduo. Kokią temperatūrą rodo termometras?</vt:lpstr>
      <vt:lpstr>PowerPoint Presentation</vt:lpstr>
      <vt:lpstr>Kodėl vandeniui užvirus galima sumažinti viryklės kaitimą?</vt:lpstr>
      <vt:lpstr>PowerPoint Presentation</vt:lpstr>
      <vt:lpstr>PowerPoint Presentation</vt:lpstr>
      <vt:lpstr>Kokia jėga sočiųjų garų burbuliuką kelią į paviršių?</vt:lpstr>
      <vt:lpstr>Šaltiniai: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207</cp:revision>
  <dcterms:created xsi:type="dcterms:W3CDTF">2017-01-10T13:07:30Z</dcterms:created>
  <dcterms:modified xsi:type="dcterms:W3CDTF">2017-04-15T11:16:24Z</dcterms:modified>
</cp:coreProperties>
</file>