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70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ne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74" d="100"/>
          <a:sy n="74" d="100"/>
        </p:scale>
        <p:origin x="-10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3-19T12:22:14.763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45725-2226-4DF6-8C6F-7E1012E50943}" type="datetimeFigureOut">
              <a:rPr lang="lt-LT" smtClean="0"/>
              <a:pPr/>
              <a:t>2017-03-24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6B657-8589-45C3-BBD4-AA8D1E7FD94C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16B657-8589-45C3-BBD4-AA8D1E7FD94C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16B657-8589-45C3-BBD4-AA8D1E7FD94C}" type="slidenum">
              <a:rPr lang="lt-LT" smtClean="0"/>
              <a:pPr/>
              <a:t>2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4E2CE-39AE-41E0-AF18-6C749A9624D6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8CD3B-680F-4F47-B552-E271CF5BE136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6511-D2F9-4E2E-B83B-D2EC4F230F19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7EA6D-7DFE-4FC9-97A5-162E15FFBE12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DE2A7-6CEF-4F36-AB1C-33F9928A32DC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65358-3731-4B71-9793-17FFED26BA45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4561-B755-4A2D-8904-FD54FD7CDBAC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AE4DC-50FE-4F89-9197-28AAD49FC655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8EF52-5EC7-4256-BF49-AC038F6AE1A3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5332D-1959-44E5-B371-38B328D59557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CC3E-F7DF-4BD2-AC1D-50A180B09A12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469D2-6FD8-4E0E-94E4-128D31ACF3FC}" type="datetime1">
              <a:rPr lang="en-US" smtClean="0"/>
              <a:pPr/>
              <a:t>3/24/2017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youtube.com/watch?v=jQDRNb-E-cY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A</a:t>
            </a:r>
            <a:r>
              <a:rPr lang="lt-LT" dirty="0" smtClean="0">
                <a:solidFill>
                  <a:schemeClr val="tx1"/>
                </a:solidFill>
              </a:rPr>
              <a:t>lišauskaitė Miglė 10kl.</a:t>
            </a:r>
          </a:p>
          <a:p>
            <a:pPr algn="r"/>
            <a:r>
              <a:rPr lang="lt-LT" dirty="0" smtClean="0">
                <a:solidFill>
                  <a:schemeClr val="tx1"/>
                </a:solidFill>
              </a:rPr>
              <a:t>Kauno Valdorfo mokykla</a:t>
            </a:r>
            <a:endParaRPr lang="lt-LT" dirty="0">
              <a:solidFill>
                <a:schemeClr val="tx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sz="7300" b="1" dirty="0">
                <a:latin typeface="Aistika" pitchFamily="18" charset="0"/>
              </a:rPr>
              <a:t>Šviesios </a:t>
            </a:r>
            <a:r>
              <a:rPr lang="lt-LT" sz="7300" b="1" dirty="0" smtClean="0">
                <a:latin typeface="Aistika" pitchFamily="18" charset="0"/>
              </a:rPr>
              <a:t>sklidimas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5029200"/>
            <a:ext cx="312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smtClean="0"/>
              <a:t>Mokytoja Vaida Godvišaitė-Čepkauskienė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 anchor="ctr">
            <a:normAutofit/>
          </a:bodyPr>
          <a:lstStyle/>
          <a:p>
            <a:pPr algn="l"/>
            <a:r>
              <a:rPr lang="lt-LT" sz="3600" b="1" dirty="0">
                <a:latin typeface="Aistika" pitchFamily="18" charset="0"/>
              </a:rPr>
              <a:t>Kas yra </a:t>
            </a:r>
            <a:r>
              <a:rPr lang="lt-LT" sz="3600" b="1" dirty="0" smtClean="0">
                <a:latin typeface="Aistika" pitchFamily="18" charset="0"/>
              </a:rPr>
              <a:t>šviesa</a:t>
            </a:r>
            <a:r>
              <a:rPr lang="lt-LT" sz="3600" b="1" dirty="0">
                <a:latin typeface="Aistika" pitchFamily="18" charset="0"/>
              </a:rPr>
              <a:t>?</a:t>
            </a:r>
          </a:p>
        </p:txBody>
      </p:sp>
      <p:pic>
        <p:nvPicPr>
          <p:cNvPr id="8" name="Content Placeholder 7" descr="The-star-a-light-blue-196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8600" y="1295400"/>
            <a:ext cx="8610600" cy="5094605"/>
          </a:xfrm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458200" y="6019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4000" dirty="0" smtClean="0"/>
              <a:t>    </a:t>
            </a:r>
            <a:r>
              <a:rPr lang="lt-LT" sz="4000" b="1" dirty="0" smtClean="0">
                <a:latin typeface="Aistika" pitchFamily="18" charset="0"/>
              </a:rPr>
              <a:t>Šviesa - tai </a:t>
            </a:r>
            <a:r>
              <a:rPr lang="lt-LT" sz="4000" b="1" dirty="0">
                <a:latin typeface="Aistika" pitchFamily="18" charset="0"/>
              </a:rPr>
              <a:t>elektromagnetinis spinduliavimas, kurio bangos ilgis yra matomas akiai arba, bendresne prasme, elektromagnetinis spinduliavimas nuo infraraudonųjų iki ultravioletinių spindulių.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b="1" dirty="0">
                <a:latin typeface="Aistika" pitchFamily="18" charset="0"/>
              </a:rPr>
              <a:t>Su šviesa mes susiduriame kiekvieną dieną, tad yra svarbu apie ją žinoti.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5" name="Content Placeholder 4" descr="sunshin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057400"/>
            <a:ext cx="7315200" cy="4607305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8600" y="6248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lt-LT" sz="3600" b="1" dirty="0" smtClean="0">
                <a:latin typeface="Aistika" pitchFamily="18" charset="0"/>
              </a:rPr>
              <a:t>Visi šviesą skleidžiantys kūnai yra vadinami šviesos šaltiniais. </a:t>
            </a:r>
            <a:r>
              <a:rPr lang="lt-LT" sz="3600" b="1" dirty="0">
                <a:latin typeface="Aistika" pitchFamily="18" charset="0"/>
              </a:rPr>
              <a:t>Jie skirstomi į: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lt-LT" sz="2400" dirty="0">
                <a:latin typeface="Aistika" pitchFamily="18" charset="0"/>
              </a:rPr>
              <a:t>G</a:t>
            </a:r>
            <a:r>
              <a:rPr lang="lt-LT" sz="2400" dirty="0" smtClean="0">
                <a:latin typeface="Aistika" pitchFamily="18" charset="0"/>
              </a:rPr>
              <a:t>amtinius, natūralius </a:t>
            </a:r>
            <a:r>
              <a:rPr lang="lt-LT" sz="2400" dirty="0">
                <a:latin typeface="Aistika" pitchFamily="18" charset="0"/>
              </a:rPr>
              <a:t>(saulė, žvaigždės, šviečiantys vabzdžiai, žaibai</a:t>
            </a:r>
            <a:r>
              <a:rPr lang="lt-LT" sz="2400" dirty="0" smtClean="0">
                <a:latin typeface="Aistika" pitchFamily="18" charset="0"/>
              </a:rPr>
              <a:t>)</a:t>
            </a:r>
          </a:p>
          <a:p>
            <a:pPr>
              <a:buClr>
                <a:schemeClr val="tx1"/>
              </a:buClr>
            </a:pPr>
            <a:endParaRPr lang="lt-LT" sz="2400" dirty="0">
              <a:latin typeface="Aistika" pitchFamily="18" charset="0"/>
            </a:endParaRPr>
          </a:p>
          <a:p>
            <a:pPr>
              <a:buClr>
                <a:schemeClr val="tx1"/>
              </a:buClr>
              <a:buNone/>
            </a:pPr>
            <a:endParaRPr lang="lt-LT" sz="2400" dirty="0" smtClean="0">
              <a:latin typeface="Aistika" pitchFamily="18" charset="0"/>
            </a:endParaRPr>
          </a:p>
          <a:p>
            <a:pPr>
              <a:buClr>
                <a:schemeClr val="tx1"/>
              </a:buClr>
              <a:buNone/>
            </a:pPr>
            <a:endParaRPr lang="lt-LT" sz="2400" dirty="0" smtClean="0">
              <a:latin typeface="Aistika" pitchFamily="18" charset="0"/>
            </a:endParaRPr>
          </a:p>
          <a:p>
            <a:pPr>
              <a:buClr>
                <a:schemeClr val="tx1"/>
              </a:buClr>
            </a:pPr>
            <a:endParaRPr lang="lt-LT" sz="2400" dirty="0">
              <a:latin typeface="Aistika" pitchFamily="18" charset="0"/>
            </a:endParaRPr>
          </a:p>
          <a:p>
            <a:pPr>
              <a:buClr>
                <a:schemeClr val="tx1"/>
              </a:buClr>
            </a:pPr>
            <a:r>
              <a:rPr lang="lt-LT" sz="2400" dirty="0" smtClean="0">
                <a:latin typeface="Aistika" pitchFamily="18" charset="0"/>
              </a:rPr>
              <a:t>Dirbtinius (lempa, žvakės liepsna, laužo liepsna)</a:t>
            </a:r>
          </a:p>
          <a:p>
            <a:pPr>
              <a:buClr>
                <a:schemeClr val="tx1"/>
              </a:buClr>
            </a:pPr>
            <a:endParaRPr lang="lt-LT" sz="2400" dirty="0" smtClean="0">
              <a:latin typeface="Aistika" pitchFamily="18" charset="0"/>
            </a:endParaRPr>
          </a:p>
          <a:p>
            <a:pPr>
              <a:buClr>
                <a:schemeClr val="tx1"/>
              </a:buClr>
              <a:buNone/>
            </a:pPr>
            <a:endParaRPr lang="lt-LT" dirty="0" smtClean="0"/>
          </a:p>
          <a:p>
            <a:pPr>
              <a:buClr>
                <a:schemeClr val="tx1"/>
              </a:buClr>
              <a:buNone/>
            </a:pPr>
            <a:endParaRPr lang="lt-LT" dirty="0"/>
          </a:p>
          <a:p>
            <a:pPr>
              <a:buClr>
                <a:schemeClr val="tx1"/>
              </a:buClr>
              <a:buNone/>
            </a:pPr>
            <a:endParaRPr lang="lt-LT" dirty="0" smtClean="0"/>
          </a:p>
          <a:p>
            <a:pPr>
              <a:buClr>
                <a:schemeClr val="tx1"/>
              </a:buClr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 descr="big dipper lightning bug_1463945981671_2431343_ver1.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2438400"/>
            <a:ext cx="2619375" cy="1600200"/>
          </a:xfrm>
          <a:prstGeom prst="rect">
            <a:avLst/>
          </a:prstGeom>
        </p:spPr>
      </p:pic>
      <p:pic>
        <p:nvPicPr>
          <p:cNvPr id="6" name="Picture 5" descr="kad-netrenktu-zaiba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438400"/>
            <a:ext cx="3108960" cy="1636295"/>
          </a:xfrm>
          <a:prstGeom prst="rect">
            <a:avLst/>
          </a:prstGeom>
        </p:spPr>
      </p:pic>
      <p:pic>
        <p:nvPicPr>
          <p:cNvPr id="8" name="Picture 7" descr="Bonfir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4800600"/>
            <a:ext cx="2666999" cy="1676400"/>
          </a:xfrm>
          <a:prstGeom prst="rect">
            <a:avLst/>
          </a:prstGeom>
        </p:spPr>
      </p:pic>
      <p:pic>
        <p:nvPicPr>
          <p:cNvPr id="9" name="Picture 8" descr="maxresdefaul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33800" y="4800600"/>
            <a:ext cx="3276600" cy="1676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71800" y="3657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3.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36576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4.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6096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5.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6096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6.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lt-LT" sz="3600" b="1" dirty="0" smtClean="0">
                <a:latin typeface="Aistika" pitchFamily="18" charset="0"/>
              </a:rPr>
              <a:t>Tiesiaeigis šviesos sklidimas</a:t>
            </a:r>
            <a:r>
              <a:rPr lang="lt-LT" sz="4000" dirty="0"/>
              <a:t/>
            </a:r>
            <a:br>
              <a:rPr lang="lt-LT" sz="4000" dirty="0"/>
            </a:br>
            <a:endParaRPr lang="lt-L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600" dirty="0" smtClean="0">
                <a:latin typeface="Aistika" pitchFamily="18" charset="0"/>
              </a:rPr>
              <a:t>     Šviesos </a:t>
            </a:r>
            <a:r>
              <a:rPr lang="lt-LT" sz="2600" dirty="0">
                <a:latin typeface="Aistika" pitchFamily="18" charset="0"/>
              </a:rPr>
              <a:t>energijos sklidimo kryptį nurodo </a:t>
            </a:r>
            <a:r>
              <a:rPr lang="lt-LT" sz="2600" dirty="0" smtClean="0">
                <a:latin typeface="Aistika" pitchFamily="18" charset="0"/>
              </a:rPr>
              <a:t>spinduliai. Tai </a:t>
            </a:r>
            <a:r>
              <a:rPr lang="lt-LT" sz="2600" dirty="0">
                <a:latin typeface="Aistika" pitchFamily="18" charset="0"/>
              </a:rPr>
              <a:t>siauri šviesos pluokšteliai, sklindantys nuo šviesos šaltinio tiesiomis linijomis</a:t>
            </a:r>
            <a:r>
              <a:rPr lang="lt-LT" sz="2600" dirty="0" smtClean="0">
                <a:latin typeface="Aistika" pitchFamily="18" charset="0"/>
              </a:rPr>
              <a:t>.</a:t>
            </a:r>
            <a:r>
              <a:rPr lang="lt-LT" sz="2600" dirty="0">
                <a:latin typeface="Aistika" pitchFamily="18" charset="0"/>
              </a:rPr>
              <a:t> Šviesa iš šaltinio šviečią į visas puses tiesiomis linijomis.</a:t>
            </a:r>
          </a:p>
          <a:p>
            <a:pPr>
              <a:buNone/>
            </a:pPr>
            <a:endParaRPr lang="lt-LT" sz="2400" dirty="0">
              <a:latin typeface="Aistik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 descr="light-in-the-forest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2971800"/>
            <a:ext cx="6629400" cy="3729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0" y="6324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7.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lt-LT" sz="3600" b="1" dirty="0" smtClean="0">
                <a:latin typeface="Aistika" pitchFamily="18" charset="0"/>
              </a:rPr>
              <a:t>Mes matome tik šviesos apšviestus daiktus. </a:t>
            </a:r>
            <a:endParaRPr lang="lt-LT" sz="3600" b="1" dirty="0">
              <a:latin typeface="Aistika" pitchFamily="18" charset="0"/>
            </a:endParaRPr>
          </a:p>
        </p:txBody>
      </p:sp>
      <p:pic>
        <p:nvPicPr>
          <p:cNvPr id="5" name="Content Placeholder 4" descr="interior-modern-light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057400"/>
            <a:ext cx="7311048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72400" y="61722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8.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latin typeface="Aistika" pitchFamily="18" charset="0"/>
              </a:rPr>
              <a:t>Šviesos atspindys</a:t>
            </a:r>
            <a:endParaRPr lang="lt-LT" sz="4000" b="1" dirty="0">
              <a:latin typeface="Aistik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dirty="0" smtClean="0">
                <a:latin typeface="Aistika" pitchFamily="18" charset="0"/>
              </a:rPr>
              <a:t>    Dviejų skirtingų terpių riboje šviesa dalinai atsispindi.</a:t>
            </a:r>
          </a:p>
          <a:p>
            <a:pPr>
              <a:buNone/>
            </a:pPr>
            <a:endParaRPr lang="lt-LT" dirty="0">
              <a:latin typeface="Aistika" pitchFamily="18" charset="0"/>
            </a:endParaRPr>
          </a:p>
          <a:p>
            <a:r>
              <a:rPr lang="lt-LT" dirty="0" smtClean="0">
                <a:latin typeface="Aistika" pitchFamily="18" charset="0"/>
              </a:rPr>
              <a:t>Veidrodinis  atspindys – kai </a:t>
            </a:r>
            <a:r>
              <a:rPr lang="lt-LT" dirty="0">
                <a:latin typeface="Aistika" pitchFamily="18" charset="0"/>
              </a:rPr>
              <a:t>paviršiaus nelygumai mažesni už šviesos bangos </a:t>
            </a:r>
            <a:r>
              <a:rPr lang="lt-LT" dirty="0" smtClean="0">
                <a:latin typeface="Aistika" pitchFamily="18" charset="0"/>
              </a:rPr>
              <a:t>ilgį (kryptingas).</a:t>
            </a:r>
            <a:endParaRPr lang="lt-LT" dirty="0">
              <a:latin typeface="Aistik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Reflexa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533400"/>
            <a:ext cx="3851682" cy="225323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 descr="220px-Reflection_angles_clean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72200" y="685800"/>
            <a:ext cx="2667000" cy="25298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24400" y="304800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b="1" dirty="0" smtClean="0">
                <a:latin typeface="Aistika" pitchFamily="18" charset="0"/>
              </a:rPr>
              <a:t>KRYPTINGAS</a:t>
            </a:r>
            <a:endParaRPr lang="lt-LT" sz="4000" b="1" dirty="0">
              <a:latin typeface="Aistika" pitchFamily="18" charset="0"/>
            </a:endParaRPr>
          </a:p>
        </p:txBody>
      </p:sp>
      <p:pic>
        <p:nvPicPr>
          <p:cNvPr id="10" name="Picture 9" descr="dabc9f4b-273b-4359-8240-6184d684af46pn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2971800"/>
            <a:ext cx="6172357" cy="36775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57600" y="2057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534400" y="3200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477000" y="63246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lt-LT" b="1" dirty="0" smtClean="0">
                <a:latin typeface="Aistika" pitchFamily="18" charset="0"/>
              </a:rPr>
              <a:t>Šviesos lūžis</a:t>
            </a:r>
            <a:endParaRPr lang="lt-LT" b="1" dirty="0">
              <a:latin typeface="Aistik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latin typeface="Aistika" pitchFamily="18" charset="0"/>
              </a:rPr>
              <a:t>    </a:t>
            </a:r>
            <a:r>
              <a:rPr lang="lt-LT" sz="2400" dirty="0" smtClean="0">
                <a:latin typeface="Aistika" pitchFamily="18" charset="0"/>
              </a:rPr>
              <a:t>Šviesa, pereidama iš vienos aplinkos į kitą, lūžta – pakeičia savo sklidimo kryptį.  Po vandeniu esantys daiktai atrodo esantys arčiau, negu yra iš tikrųjų</a:t>
            </a:r>
            <a:r>
              <a:rPr lang="lt-LT" sz="2400" dirty="0" smtClean="0">
                <a:latin typeface="Aistika" pitchFamily="18" charset="0"/>
              </a:rPr>
              <a:t>.</a:t>
            </a:r>
            <a:endParaRPr lang="lt-LT" sz="2400" dirty="0">
              <a:latin typeface="Aistik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" name="Picture 7">
            <a:hlinkClick r:id="rId2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1295400" y="2743200"/>
            <a:ext cx="5890115" cy="33960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6477000" y="5791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12.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4000" b="1" dirty="0" smtClean="0">
                <a:latin typeface="Aistika" pitchFamily="18" charset="0"/>
              </a:rPr>
              <a:t>Šviesos lūžio dėsnis :</a:t>
            </a:r>
          </a:p>
          <a:p>
            <a:pPr>
              <a:buNone/>
            </a:pPr>
            <a:endParaRPr lang="lt-LT" dirty="0" smtClean="0">
              <a:latin typeface="Aistika" pitchFamily="18" charset="0"/>
            </a:endParaRPr>
          </a:p>
          <a:p>
            <a:r>
              <a:rPr lang="lt-LT" sz="2600" dirty="0" smtClean="0">
                <a:latin typeface="Aistika" pitchFamily="18" charset="0"/>
              </a:rPr>
              <a:t> Kritęs spindulys, lūžęs spindulys ir kritimo taške iškeltas statmuo terpių ribai yra vienoje plokštumoje.</a:t>
            </a:r>
          </a:p>
          <a:p>
            <a:r>
              <a:rPr lang="lt-LT" sz="2600" dirty="0" smtClean="0">
                <a:latin typeface="Aistika" pitchFamily="18" charset="0"/>
              </a:rPr>
              <a:t> Kritimo kampo sinuso ir lūžio kampo sinuso santykiams dviem terpėms yra pastovus dydis.</a:t>
            </a:r>
          </a:p>
          <a:p>
            <a:pPr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 descr="optika-10ai-klasei-9-7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3505200"/>
            <a:ext cx="5438775" cy="3200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3246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13.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Aistika"/>
              </a:rPr>
              <a:t>KLAUSIMAI</a:t>
            </a:r>
            <a:endParaRPr lang="en-US" dirty="0">
              <a:latin typeface="Aistik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err="1" smtClean="0"/>
              <a:t>Kas</a:t>
            </a:r>
            <a:r>
              <a:rPr lang="en-US" sz="2000" dirty="0" smtClean="0"/>
              <a:t> </a:t>
            </a:r>
            <a:r>
              <a:rPr lang="en-US" sz="2000" dirty="0" err="1" smtClean="0"/>
              <a:t>yra</a:t>
            </a:r>
            <a:r>
              <a:rPr lang="en-US" sz="2000" dirty="0" smtClean="0"/>
              <a:t> </a:t>
            </a:r>
            <a:r>
              <a:rPr lang="lt-LT" sz="2000" dirty="0" smtClean="0"/>
              <a:t>šviesa?</a:t>
            </a:r>
          </a:p>
          <a:p>
            <a:r>
              <a:rPr lang="lt-LT" sz="2000" dirty="0" smtClean="0"/>
              <a:t>Kur</a:t>
            </a:r>
            <a:r>
              <a:rPr lang="en-US" sz="2000" dirty="0" smtClean="0"/>
              <a:t>/</a:t>
            </a:r>
            <a:r>
              <a:rPr lang="en-US" sz="2000" dirty="0" err="1" smtClean="0"/>
              <a:t>Kada</a:t>
            </a:r>
            <a:r>
              <a:rPr lang="en-US" sz="2000" dirty="0" smtClean="0"/>
              <a:t> </a:t>
            </a:r>
            <a:r>
              <a:rPr lang="en-US" sz="2000" dirty="0" err="1" smtClean="0"/>
              <a:t>susiduriame</a:t>
            </a:r>
            <a:r>
              <a:rPr lang="en-US" sz="2000" dirty="0" smtClean="0"/>
              <a:t> </a:t>
            </a:r>
            <a:r>
              <a:rPr lang="en-US" sz="2000" dirty="0" err="1" smtClean="0"/>
              <a:t>su</a:t>
            </a:r>
            <a:r>
              <a:rPr lang="en-US" sz="2000" dirty="0" smtClean="0"/>
              <a:t> </a:t>
            </a:r>
            <a:r>
              <a:rPr lang="lt-LT" sz="2000" dirty="0" smtClean="0"/>
              <a:t>šviesa?</a:t>
            </a:r>
          </a:p>
          <a:p>
            <a:r>
              <a:rPr lang="lt-LT" sz="2000" dirty="0" smtClean="0"/>
              <a:t>Kaip vadinami šviesą skeidžiantys kūnai?</a:t>
            </a:r>
          </a:p>
          <a:p>
            <a:r>
              <a:rPr lang="lt-LT" sz="2000" dirty="0" smtClean="0"/>
              <a:t>Į kokius šaltinius jie skirstomi?</a:t>
            </a:r>
          </a:p>
          <a:p>
            <a:r>
              <a:rPr lang="lt-LT" sz="2000" dirty="0" smtClean="0"/>
              <a:t>Kas yra veidrodinis atspindys?</a:t>
            </a:r>
          </a:p>
          <a:p>
            <a:r>
              <a:rPr lang="en-US" sz="2000" dirty="0" err="1" smtClean="0"/>
              <a:t>Ar</a:t>
            </a:r>
            <a:r>
              <a:rPr lang="lt-LT" sz="2000" dirty="0" smtClean="0"/>
              <a:t> šviesa, einanti per vandenį, pakeičia savo savo sklidimo kryptį</a:t>
            </a:r>
            <a:r>
              <a:rPr lang="lt-LT" sz="2000" dirty="0" smtClean="0"/>
              <a:t>?</a:t>
            </a:r>
          </a:p>
          <a:p>
            <a:r>
              <a:rPr lang="lt-LT" sz="2000" dirty="0" smtClean="0"/>
              <a:t>Koks yra šviesos lūžio dėsnis?</a:t>
            </a:r>
          </a:p>
          <a:p>
            <a:r>
              <a:rPr lang="lt-LT" sz="2000" dirty="0" smtClean="0"/>
              <a:t>Kokiu kampu nuo pradinės padėties nukryps šviesos spindulys, eidamas iš oro į vandenį, kai kritimo kampas lygus 75 laipsniams</a:t>
            </a:r>
            <a:r>
              <a:rPr lang="lt-LT" sz="2000" dirty="0" smtClean="0"/>
              <a:t>?</a:t>
            </a:r>
          </a:p>
          <a:p>
            <a:r>
              <a:rPr lang="lt-LT" sz="2000" dirty="0" smtClean="0"/>
              <a:t>Ežero dugne įbestas baslys,kurio viršugalis sutampa su vandens paviršiumi. Saulės spinduliai, krisdami į vandenį 35 laipsnių kampu, ežero dugne meta 36cm ilgio šešėlį. Koks yra ežero gylis toje vietoje</a:t>
            </a:r>
            <a:r>
              <a:rPr lang="lt-LT" sz="2000" dirty="0" smtClean="0"/>
              <a:t>?</a:t>
            </a:r>
            <a:endParaRPr lang="en-US" sz="2000" dirty="0" smtClean="0"/>
          </a:p>
          <a:p>
            <a:r>
              <a:rPr lang="lt-LT" sz="2000" dirty="0" smtClean="0"/>
              <a:t>Paveiksle</a:t>
            </a:r>
            <a:r>
              <a:rPr lang="en-US" sz="2000" dirty="0" smtClean="0"/>
              <a:t> (14) </a:t>
            </a:r>
            <a:r>
              <a:rPr lang="lt-LT" sz="2000" dirty="0" smtClean="0"/>
              <a:t>parodyta</a:t>
            </a:r>
            <a:r>
              <a:rPr lang="lt-LT" sz="2000" dirty="0" smtClean="0"/>
              <a:t>, kaip šviesos spindulys eina per stiklo plokštelę. Koks stiklo </a:t>
            </a:r>
            <a:r>
              <a:rPr lang="lt-LT" sz="2000" dirty="0" smtClean="0"/>
              <a:t>lūžio </a:t>
            </a:r>
            <a:r>
              <a:rPr lang="lt-LT" sz="2000" dirty="0" smtClean="0"/>
              <a:t>rodiklis</a:t>
            </a:r>
            <a:r>
              <a:rPr lang="lt-LT" sz="2000" dirty="0" smtClean="0"/>
              <a:t>?</a:t>
            </a:r>
          </a:p>
          <a:p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5867400" y="533400"/>
            <a:ext cx="2451100" cy="2168525"/>
            <a:chOff x="5330044" y="2053471"/>
            <a:chExt cx="2452007" cy="2168769"/>
          </a:xfrm>
        </p:grpSpPr>
        <p:sp>
          <p:nvSpPr>
            <p:cNvPr id="6" name="Kvadratas vienoje pusėje užapvalintais kampais 6"/>
            <p:cNvSpPr/>
            <p:nvPr/>
          </p:nvSpPr>
          <p:spPr>
            <a:xfrm rot="10800000">
              <a:off x="5330044" y="2920344"/>
              <a:ext cx="2452007" cy="1301896"/>
            </a:xfrm>
            <a:prstGeom prst="round2Same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7" name="Tiesioji jungtis 8"/>
            <p:cNvCxnSpPr/>
            <p:nvPr/>
          </p:nvCxnSpPr>
          <p:spPr>
            <a:xfrm rot="5400000">
              <a:off x="5616936" y="2992582"/>
              <a:ext cx="1879811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Tiesioji rodyklės jungtis 10"/>
            <p:cNvCxnSpPr/>
            <p:nvPr/>
          </p:nvCxnSpPr>
          <p:spPr>
            <a:xfrm rot="10800000" flipV="1">
              <a:off x="6556048" y="2415462"/>
              <a:ext cx="936972" cy="50488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Tiesioji rodyklės jungtis 13"/>
            <p:cNvCxnSpPr>
              <a:stCxn id="6" idx="1"/>
            </p:cNvCxnSpPr>
            <p:nvPr/>
          </p:nvCxnSpPr>
          <p:spPr>
            <a:xfrm flipH="1">
              <a:off x="5943046" y="2920344"/>
              <a:ext cx="613002" cy="130189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Lankas 16"/>
            <p:cNvSpPr/>
            <p:nvPr/>
          </p:nvSpPr>
          <p:spPr>
            <a:xfrm>
              <a:off x="6267016" y="2415462"/>
              <a:ext cx="649527" cy="649361"/>
            </a:xfrm>
            <a:prstGeom prst="arc">
              <a:avLst>
                <a:gd name="adj1" fmla="val 15914181"/>
                <a:gd name="adj2" fmla="val 21402707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TextBox 19"/>
            <p:cNvSpPr txBox="1">
              <a:spLocks noChangeArrowheads="1"/>
            </p:cNvSpPr>
            <p:nvPr/>
          </p:nvSpPr>
          <p:spPr bwMode="auto">
            <a:xfrm>
              <a:off x="6700284" y="2198055"/>
              <a:ext cx="432707" cy="248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1100"/>
                <a:t>60</a:t>
              </a:r>
              <a:r>
                <a:rPr lang="lt-LT" sz="1100">
                  <a:latin typeface="Book Antiqua" pitchFamily="18" charset="0"/>
                </a:rPr>
                <a:t>°</a:t>
              </a:r>
              <a:endParaRPr lang="en-US" sz="1100"/>
            </a:p>
          </p:txBody>
        </p:sp>
        <p:sp>
          <p:nvSpPr>
            <p:cNvPr id="12" name="TextBox 20"/>
            <p:cNvSpPr txBox="1">
              <a:spLocks noChangeArrowheads="1"/>
            </p:cNvSpPr>
            <p:nvPr/>
          </p:nvSpPr>
          <p:spPr bwMode="auto">
            <a:xfrm>
              <a:off x="6195459" y="3499316"/>
              <a:ext cx="432707" cy="248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lt-LT" sz="1100"/>
                <a:t>30</a:t>
              </a:r>
              <a:r>
                <a:rPr lang="lt-LT" sz="1100">
                  <a:latin typeface="Book Antiqua" pitchFamily="18" charset="0"/>
                </a:rPr>
                <a:t>°</a:t>
              </a:r>
              <a:endParaRPr lang="en-US" sz="110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229600" y="251460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438400"/>
            <a:ext cx="8229600" cy="1143000"/>
          </a:xfrm>
        </p:spPr>
        <p:txBody>
          <a:bodyPr>
            <a:normAutofit/>
          </a:bodyPr>
          <a:lstStyle/>
          <a:p>
            <a:r>
              <a:rPr lang="lt-LT" sz="6600" dirty="0" smtClean="0"/>
              <a:t>Ačiū už dėmesį!</a:t>
            </a:r>
            <a:endParaRPr lang="en-US" sz="6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400</Words>
  <Application>Microsoft Office PowerPoint</Application>
  <PresentationFormat>On-screen Show (4:3)</PresentationFormat>
  <Paragraphs>74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Šviesios sklidimas </vt:lpstr>
      <vt:lpstr>Kas yra šviesa?</vt:lpstr>
      <vt:lpstr>Slide 3</vt:lpstr>
      <vt:lpstr>Su šviesa mes susiduriame kiekvieną dieną, tad yra svarbu apie ją žinoti. </vt:lpstr>
      <vt:lpstr>Visi šviesą skleidžiantys kūnai yra vadinami šviesos šaltiniais. Jie skirstomi į: </vt:lpstr>
      <vt:lpstr>Tiesiaeigis šviesos sklidimas </vt:lpstr>
      <vt:lpstr>Mes matome tik šviesos apšviestus daiktus. </vt:lpstr>
      <vt:lpstr>Šviesos atspindys</vt:lpstr>
      <vt:lpstr>Slide 9</vt:lpstr>
      <vt:lpstr>Šviesos lūžis</vt:lpstr>
      <vt:lpstr>Slide 11</vt:lpstr>
      <vt:lpstr>KLAUSIMAI</vt:lpstr>
      <vt:lpstr>Ačiū už dėmesį!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Šviesios tiesiaeigis sklidimas, atspindys ir lūžimas. </dc:title>
  <dc:creator>Agne</dc:creator>
  <cp:lastModifiedBy>Agne</cp:lastModifiedBy>
  <cp:revision>19</cp:revision>
  <dcterms:created xsi:type="dcterms:W3CDTF">2006-08-16T00:00:00Z</dcterms:created>
  <dcterms:modified xsi:type="dcterms:W3CDTF">2017-03-24T07:12:01Z</dcterms:modified>
</cp:coreProperties>
</file>