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39"/>
  </p:notesMasterIdLst>
  <p:sldIdLst>
    <p:sldId id="256" r:id="rId2"/>
    <p:sldId id="257" r:id="rId3"/>
    <p:sldId id="258" r:id="rId4"/>
    <p:sldId id="274" r:id="rId5"/>
    <p:sldId id="275" r:id="rId6"/>
    <p:sldId id="259" r:id="rId7"/>
    <p:sldId id="292" r:id="rId8"/>
    <p:sldId id="260" r:id="rId9"/>
    <p:sldId id="261" r:id="rId10"/>
    <p:sldId id="286" r:id="rId11"/>
    <p:sldId id="287" r:id="rId12"/>
    <p:sldId id="288" r:id="rId13"/>
    <p:sldId id="289" r:id="rId14"/>
    <p:sldId id="290" r:id="rId15"/>
    <p:sldId id="285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91" r:id="rId3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0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25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52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071B5-78C1-4B35-8127-5561E7B969EF}" type="datetimeFigureOut">
              <a:rPr lang="lt-LT" smtClean="0"/>
              <a:t>2017.02.15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23505-1E80-4CDC-9A4A-0BDDCBFA8E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34737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A23505-1E80-4CDC-9A4A-0BDDCBFA8EBB}" type="slidenum">
              <a:rPr lang="lt-LT" smtClean="0"/>
              <a:t>1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lt-LT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4B445AE-9C7A-429A-893A-0C87BE28D22D}" type="datetimeFigureOut">
              <a:rPr lang="lt-LT" smtClean="0"/>
              <a:pPr/>
              <a:t>2017.02.15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lt-LT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311B9D-F11E-4352-A9E9-9C1D904345CF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zika.lm.lt/content/view/766/69/" TargetMode="External"/><Relationship Id="rId2" Type="http://schemas.openxmlformats.org/officeDocument/2006/relationships/hyperlink" Target="https://lt.wikipedia.org/wiki/Gabriel_Fahrenheit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20" y="1844824"/>
            <a:ext cx="8568952" cy="4392488"/>
          </a:xfrm>
        </p:spPr>
        <p:txBody>
          <a:bodyPr/>
          <a:lstStyle/>
          <a:p>
            <a:pPr algn="l"/>
            <a:r>
              <a:rPr lang="lt-LT" dirty="0" smtClean="0"/>
              <a:t>Alytaus Šaltinių pagrindinė </a:t>
            </a:r>
            <a:r>
              <a:rPr lang="lt-LT" dirty="0" smtClean="0"/>
              <a:t>mokykla</a:t>
            </a:r>
            <a:endParaRPr lang="lt-LT" dirty="0" smtClean="0"/>
          </a:p>
          <a:p>
            <a:pPr algn="r"/>
            <a:endParaRPr lang="lt-LT" dirty="0" smtClean="0"/>
          </a:p>
          <a:p>
            <a:pPr algn="r"/>
            <a:endParaRPr lang="lt-LT" dirty="0"/>
          </a:p>
          <a:p>
            <a:pPr algn="r"/>
            <a:endParaRPr lang="lt-LT" sz="2800" dirty="0" smtClean="0"/>
          </a:p>
          <a:p>
            <a:pPr algn="r"/>
            <a:r>
              <a:rPr lang="lt-LT" sz="2800" dirty="0" smtClean="0"/>
              <a:t>Iveta Filipauskaitė, 7kl, 14</a:t>
            </a:r>
            <a:endParaRPr lang="lt-LT" sz="2800" dirty="0"/>
          </a:p>
          <a:p>
            <a:pPr algn="r"/>
            <a:endParaRPr lang="lt-LT" sz="2800" dirty="0" smtClean="0"/>
          </a:p>
          <a:p>
            <a:pPr algn="r"/>
            <a:r>
              <a:rPr lang="lt-LT" sz="2800" dirty="0" smtClean="0"/>
              <a:t>Rasa Kižienė</a:t>
            </a:r>
          </a:p>
          <a:p>
            <a:pPr algn="r"/>
            <a:endParaRPr lang="lt-LT" sz="2800" dirty="0" smtClean="0"/>
          </a:p>
          <a:p>
            <a:pPr algn="r"/>
            <a:r>
              <a:rPr lang="lt-LT" sz="2800" dirty="0" smtClean="0"/>
              <a:t>Alytus</a:t>
            </a:r>
          </a:p>
          <a:p>
            <a:pPr algn="r"/>
            <a:endParaRPr lang="lt-LT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lt-LT" dirty="0" smtClean="0"/>
              <a:t>Šiluminis kūnų plėtimasis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dirty="0" smtClean="0"/>
              <a:t>Turinys:</a:t>
            </a:r>
            <a:endParaRPr lang="lt-LT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342900" indent="-139700"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Kodėl plečiasi kietieji kūnai?</a:t>
            </a:r>
          </a:p>
          <a:p>
            <a:pPr marL="342900" indent="-1397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 </a:t>
            </a: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Pailgėjimas</a:t>
            </a:r>
            <a:endParaRPr lang="lt-LT" altLang="lt-LT" sz="3200" dirty="0" smtClean="0">
              <a:latin typeface="Trebuchet MS" pitchFamily="34" charset="0"/>
              <a:cs typeface="Arial" charset="0"/>
              <a:sym typeface="Trebuchet MS" pitchFamily="34" charset="0"/>
            </a:endParaRPr>
          </a:p>
          <a:p>
            <a:pPr marL="342900" indent="-1397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Nuo ko priklauso kietųjų kūnų pailgėjimas?</a:t>
            </a:r>
          </a:p>
          <a:p>
            <a:pPr marL="342900" indent="-1397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 Kodėl skyla stiklinė?</a:t>
            </a:r>
          </a:p>
          <a:p>
            <a:pPr marL="342900" indent="-1397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Bimetalinė plokštelė</a:t>
            </a:r>
          </a:p>
          <a:p>
            <a:pPr marL="342900" indent="-1397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Kūnų plėtimosi panaudojimas</a:t>
            </a:r>
          </a:p>
          <a:p>
            <a:pPr marL="342900" indent="-1397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Įdomūs faktai</a:t>
            </a:r>
          </a:p>
          <a:p>
            <a:pPr marL="342900" indent="-1397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Klausimai</a:t>
            </a:r>
            <a:endParaRPr lang="lt-LT" altLang="lt-LT" sz="3200" dirty="0" smtClean="0">
              <a:latin typeface="Trebuchet MS" pitchFamily="34" charset="0"/>
              <a:cs typeface="Arial" charset="0"/>
              <a:sym typeface="Trebuchet MS" pitchFamily="34" charset="0"/>
            </a:endParaRPr>
          </a:p>
          <a:p>
            <a:pPr marL="342900" indent="-1397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Atsakymai</a:t>
            </a:r>
          </a:p>
          <a:p>
            <a:pPr marL="342900" indent="-139700">
              <a:spcBef>
                <a:spcPts val="6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lt-LT" altLang="lt-LT" sz="32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Šaltiniai</a:t>
            </a:r>
          </a:p>
          <a:p>
            <a:pPr marL="342900" indent="-139700">
              <a:spcBef>
                <a:spcPts val="600"/>
              </a:spcBef>
              <a:buClr>
                <a:srgbClr val="FFFFFF"/>
              </a:buClr>
              <a:buNone/>
            </a:pPr>
            <a:endParaRPr lang="lt-LT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Kodėl plečiasi?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lt-LT" sz="3600" dirty="0" smtClean="0"/>
              <a:t>Kai </a:t>
            </a:r>
            <a:r>
              <a:rPr lang="lt-LT" sz="3600" dirty="0" smtClean="0"/>
              <a:t>kūną </a:t>
            </a:r>
            <a:r>
              <a:rPr lang="lt-LT" sz="3600" dirty="0" smtClean="0"/>
              <a:t>šildome, </a:t>
            </a:r>
            <a:r>
              <a:rPr lang="lt-LT" sz="3600" dirty="0" smtClean="0"/>
              <a:t>dalelės ima virpėti smarkiau, dėl to tarpai tarp jų didėja ir kūnas plečiasi.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Bandymas #1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Bandymas</a:t>
            </a:r>
            <a:r>
              <a:rPr lang="lt-LT" dirty="0" smtClean="0"/>
              <a:t>, kurį visi esam darę, tai </a:t>
            </a:r>
            <a:r>
              <a:rPr lang="lt-LT" dirty="0" smtClean="0"/>
              <a:t>kukurūzų spraginimas</a:t>
            </a:r>
            <a:r>
              <a:rPr lang="lt-LT" dirty="0" smtClean="0"/>
              <a:t>.</a:t>
            </a:r>
            <a:endParaRPr lang="lt-LT" dirty="0"/>
          </a:p>
        </p:txBody>
      </p:sp>
      <p:pic>
        <p:nvPicPr>
          <p:cNvPr id="4" name="Picture 3" descr="spragesia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420888"/>
            <a:ext cx="3992795" cy="2664296"/>
          </a:xfrm>
          <a:prstGeom prst="rect">
            <a:avLst/>
          </a:prstGeom>
        </p:spPr>
      </p:pic>
      <p:pic>
        <p:nvPicPr>
          <p:cNvPr id="5" name="Picture 4" descr="p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2564904"/>
            <a:ext cx="3636752" cy="2416718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4211960" y="2924944"/>
            <a:ext cx="1152128" cy="15121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Bandymo paaiškinimas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742950" indent="-742950">
              <a:buClrTx/>
            </a:pPr>
            <a:r>
              <a:rPr lang="lt-LT" sz="3600" dirty="0" smtClean="0"/>
              <a:t>Kai mes šildome </a:t>
            </a:r>
            <a:r>
              <a:rPr lang="lt-LT" sz="3600" dirty="0" smtClean="0"/>
              <a:t>kukurūzus, </a:t>
            </a:r>
            <a:r>
              <a:rPr lang="lt-LT" sz="3600" dirty="0" smtClean="0"/>
              <a:t>jie pradeda plėstis ir tampa spragėsiais.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Pailgėjimas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Tx/>
            </a:pPr>
            <a:r>
              <a:rPr lang="lt-LT" dirty="0" smtClean="0"/>
              <a:t>Šildomų kietųjų kūnų matmenys (ilgis, storis, tūris, aukštis) keičiasi gerokai daugiau. Ypač pastebimas yra ilgio pokytis – pailgėjimas.</a:t>
            </a:r>
          </a:p>
          <a:p>
            <a:pPr>
              <a:buClrTx/>
            </a:pPr>
            <a:endParaRPr lang="lt-LT" dirty="0" smtClean="0"/>
          </a:p>
          <a:p>
            <a:pPr>
              <a:buClrTx/>
            </a:pPr>
            <a:r>
              <a:rPr lang="lt-LT" dirty="0" smtClean="0"/>
              <a:t>Į tai atsižvelgiama statant tiltus, traukinių bėgius, vamzdynus.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Pailgėjimo pavyzdys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Tx/>
            </a:pPr>
            <a:r>
              <a:rPr lang="lt-LT" dirty="0" smtClean="0"/>
              <a:t>Elektros laidai. Žiemą jie būna </a:t>
            </a:r>
            <a:r>
              <a:rPr lang="lt-LT" dirty="0" smtClean="0"/>
              <a:t>įsitempę</a:t>
            </a:r>
            <a:r>
              <a:rPr lang="lt-LT" dirty="0" smtClean="0"/>
              <a:t>, nes kai kūnai </a:t>
            </a:r>
            <a:r>
              <a:rPr lang="lt-LT" dirty="0" smtClean="0"/>
              <a:t>šąla, </a:t>
            </a:r>
            <a:r>
              <a:rPr lang="lt-LT" dirty="0" smtClean="0"/>
              <a:t>jie traukiasi, o vasarą nukarę, nes šylant kūnai plečiasi.</a:t>
            </a:r>
          </a:p>
          <a:p>
            <a:endParaRPr lang="lt-LT" dirty="0"/>
          </a:p>
        </p:txBody>
      </p:sp>
      <p:pic>
        <p:nvPicPr>
          <p:cNvPr id="4" name="Picture 3" descr="ziemos elekt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852936"/>
            <a:ext cx="4211960" cy="2803132"/>
          </a:xfrm>
          <a:prstGeom prst="rect">
            <a:avLst/>
          </a:prstGeom>
        </p:spPr>
      </p:pic>
      <p:pic>
        <p:nvPicPr>
          <p:cNvPr id="5" name="Picture 4" descr="elektra vasar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3429000"/>
            <a:ext cx="4384987" cy="29199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Nuo ko priklauso kūnų pailgėjimas?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buClrTx/>
            </a:pPr>
            <a:r>
              <a:rPr lang="lt-LT" sz="3600" dirty="0" smtClean="0"/>
              <a:t>Jei paimsime du to </a:t>
            </a:r>
            <a:r>
              <a:rPr lang="lt-LT" sz="3600" dirty="0" smtClean="0"/>
              <a:t>paties </a:t>
            </a:r>
            <a:r>
              <a:rPr lang="lt-LT" sz="3600" dirty="0" smtClean="0"/>
              <a:t>ilgio strypus, bet iš skirtingų </a:t>
            </a:r>
            <a:r>
              <a:rPr lang="lt-LT" sz="3600" dirty="0" smtClean="0"/>
              <a:t>medžiagų, </a:t>
            </a:r>
            <a:r>
              <a:rPr lang="lt-LT" sz="3600" dirty="0" smtClean="0"/>
              <a:t>jie pailgės skirtingai. Skirtingos medžiagos plečiasi skirtingai. Greičiausiai plečiasi </a:t>
            </a:r>
            <a:r>
              <a:rPr lang="lt-LT" sz="3600" dirty="0" smtClean="0"/>
              <a:t>aliuminis</a:t>
            </a:r>
            <a:r>
              <a:rPr lang="lt-LT" sz="3600" dirty="0" smtClean="0"/>
              <a:t>, lėčiausiai – porcelianas.</a:t>
            </a:r>
          </a:p>
          <a:p>
            <a:pPr>
              <a:buClrTx/>
            </a:pPr>
            <a:r>
              <a:rPr lang="lt-LT" sz="3600" dirty="0" smtClean="0"/>
              <a:t>Dėl to kūnų plėtimasis priklauso nuo </a:t>
            </a:r>
            <a:r>
              <a:rPr lang="lt-LT" sz="3600" dirty="0" smtClean="0"/>
              <a:t>medžiagos, </a:t>
            </a:r>
            <a:r>
              <a:rPr lang="lt-LT" sz="3600" dirty="0" smtClean="0"/>
              <a:t>iš kurio pagamintas ir nuo temperatūros pokyčio.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Kodėl skyla stiklinė?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Tx/>
            </a:pPr>
            <a:r>
              <a:rPr lang="lt-LT" dirty="0" smtClean="0"/>
              <a:t>Jeigu pradėsime pilti karštą vandenį į </a:t>
            </a:r>
            <a:r>
              <a:rPr lang="lt-LT" dirty="0" smtClean="0"/>
              <a:t>stiklinę, </a:t>
            </a:r>
            <a:r>
              <a:rPr lang="lt-LT" dirty="0" smtClean="0"/>
              <a:t>ji įtrūks.  Nes kai pradedame pilti karštą </a:t>
            </a:r>
            <a:r>
              <a:rPr lang="lt-LT" dirty="0" smtClean="0"/>
              <a:t>vandenį, </a:t>
            </a:r>
            <a:r>
              <a:rPr lang="lt-LT" dirty="0" smtClean="0"/>
              <a:t>vidinis jos stiklas įšyla ir pradeda plėstis greičiau negu </a:t>
            </a:r>
            <a:r>
              <a:rPr lang="lt-LT" dirty="0" smtClean="0"/>
              <a:t>išorinis, </a:t>
            </a:r>
            <a:r>
              <a:rPr lang="lt-LT" dirty="0" smtClean="0"/>
              <a:t>todėl jis įskyla.</a:t>
            </a:r>
            <a:endParaRPr lang="lt-LT" dirty="0"/>
          </a:p>
        </p:txBody>
      </p:sp>
      <p:pic>
        <p:nvPicPr>
          <p:cNvPr id="4" name="Picture 3" descr="pilamas vandu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3356992"/>
            <a:ext cx="2736304" cy="3309305"/>
          </a:xfrm>
          <a:prstGeom prst="rect">
            <a:avLst/>
          </a:prstGeom>
        </p:spPr>
      </p:pic>
      <p:pic>
        <p:nvPicPr>
          <p:cNvPr id="5" name="Picture 4" descr="sudauzyt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3068960"/>
            <a:ext cx="2367136" cy="3550704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4572000" y="4293096"/>
            <a:ext cx="1224136" cy="8640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Bimetalinė plokštelė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19100">
              <a:buClr>
                <a:schemeClr val="tx1"/>
              </a:buClr>
            </a:pPr>
            <a:r>
              <a:rPr lang="lt-LT" altLang="lt-LT" sz="28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Kietųjų kūnų šiluminio plėtimosi savybė taikoma technikoje. Geriausias pavyzdys — bimetalinė plokštelė.</a:t>
            </a:r>
          </a:p>
          <a:p>
            <a:pPr marL="457200" indent="-419100">
              <a:spcBef>
                <a:spcPts val="600"/>
              </a:spcBef>
              <a:buClrTx/>
            </a:pPr>
            <a:r>
              <a:rPr lang="lt-LT" altLang="lt-LT" sz="28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Ji sudaryta iš dviejų skirtingai suvirintų ar suklijuotų skirtingo plėtimosi metalų </a:t>
            </a:r>
            <a:r>
              <a:rPr lang="lt-LT" altLang="lt-LT" sz="28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plokštelių, </a:t>
            </a:r>
            <a:r>
              <a:rPr lang="lt-LT" altLang="lt-LT" sz="2800" dirty="0">
                <a:latin typeface="Trebuchet MS" pitchFamily="34" charset="0"/>
                <a:cs typeface="Arial" charset="0"/>
                <a:sym typeface="Trebuchet MS" pitchFamily="34" charset="0"/>
              </a:rPr>
              <a:t>t</a:t>
            </a:r>
            <a:r>
              <a:rPr lang="lt-LT" altLang="lt-LT" sz="28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odėl </a:t>
            </a:r>
            <a:r>
              <a:rPr lang="lt-LT" altLang="lt-LT" sz="28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šildoma plečiasi nevienodai.</a:t>
            </a:r>
          </a:p>
          <a:p>
            <a:endParaRPr lang="lt-LT" dirty="0"/>
          </a:p>
        </p:txBody>
      </p:sp>
      <p:pic>
        <p:nvPicPr>
          <p:cNvPr id="4" name="Picture 3" descr="bimetali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3356992"/>
            <a:ext cx="4176464" cy="447478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„Nulinkusi“ plokštelė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Tx/>
            </a:pPr>
            <a:r>
              <a:rPr lang="lt-LT" altLang="lt-LT" sz="2800" dirty="0" smtClean="0">
                <a:latin typeface="Trebuchet MS" pitchFamily="34" charset="0"/>
                <a:cs typeface="Arial" charset="0"/>
                <a:sym typeface="Trebuchet MS" pitchFamily="34" charset="0"/>
              </a:rPr>
              <a:t>Kaitinama bimetalinė plokštelė links į tą pusę, kurioje yra mažiau besiplečiantis metalas.</a:t>
            </a:r>
          </a:p>
          <a:p>
            <a:endParaRPr lang="lt-LT" dirty="0"/>
          </a:p>
        </p:txBody>
      </p:sp>
      <p:pic>
        <p:nvPicPr>
          <p:cNvPr id="4" name="Picture 3" descr="bimetalinė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492896"/>
            <a:ext cx="6228184" cy="371740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Bimetalinės plokštelės panaudojimas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33400" indent="-342900">
              <a:spcBef>
                <a:spcPts val="600"/>
              </a:spcBef>
              <a:buClrTx/>
              <a:buFontTx/>
              <a:buChar char="•"/>
            </a:pPr>
            <a:r>
              <a:rPr lang="lt-LT" altLang="lt-LT" sz="2800" dirty="0" smtClean="0">
                <a:latin typeface="Arial" charset="0"/>
                <a:cs typeface="Arial" charset="0"/>
              </a:rPr>
              <a:t>Svarbi elektrinės laidynės dalis yra temperatūros reguliatorius - bimetalinė plokštelė.</a:t>
            </a:r>
          </a:p>
          <a:p>
            <a:pPr marL="533400" indent="-342900">
              <a:spcBef>
                <a:spcPts val="600"/>
              </a:spcBef>
              <a:buClrTx/>
              <a:buFontTx/>
              <a:buChar char="•"/>
            </a:pPr>
            <a:r>
              <a:rPr lang="lt-LT" altLang="lt-LT" sz="2800" dirty="0" smtClean="0">
                <a:latin typeface="Arial" charset="0"/>
                <a:cs typeface="Arial" charset="0"/>
              </a:rPr>
              <a:t> Įjungus laidynę į tinklą, plokštele pradeda tekėti elektros srovė. Plokštelė ima kaisti, nuo šilumos išlinksta ir išjungia grandinę. Tada srovė nutrūksta, o bimetalinė plokštelė, taigi ir laidynė, ima vėsti. </a:t>
            </a:r>
          </a:p>
          <a:p>
            <a:pPr marL="533400" indent="-342900">
              <a:spcBef>
                <a:spcPts val="600"/>
              </a:spcBef>
              <a:buClrTx/>
              <a:buFontTx/>
              <a:buChar char="•"/>
            </a:pPr>
            <a:r>
              <a:rPr lang="lt-LT" altLang="lt-LT" sz="2800" dirty="0" smtClean="0">
                <a:latin typeface="Arial" charset="0"/>
                <a:cs typeface="Arial" charset="0"/>
              </a:rPr>
              <a:t>Po kurio laiko plokštelė atsitiesia, grandinė vėl susijungia ir laidynė pradeda kaisti. Taip galima palaikyti norimą laidynės temperatūrą.</a:t>
            </a:r>
          </a:p>
          <a:p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Kūnų plėtimosi panaudojimas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Tx/>
            </a:pPr>
            <a:r>
              <a:rPr lang="lt-LT" dirty="0" smtClean="0"/>
              <a:t>Kūnų plėtimasis panaudojimas nustatant temperatūrą.  Ne elektroninio termometro viduje dažniausiai būna alkoholis. Šildant jis plečiasi ir kyla į viršų </a:t>
            </a:r>
            <a:r>
              <a:rPr lang="lt-LT" dirty="0" smtClean="0"/>
              <a:t>tol, </a:t>
            </a:r>
            <a:r>
              <a:rPr lang="lt-LT" dirty="0" smtClean="0"/>
              <a:t>kol susitapatina su išorės temperatūra.</a:t>
            </a:r>
            <a:endParaRPr lang="lt-LT" dirty="0"/>
          </a:p>
        </p:txBody>
      </p:sp>
      <p:pic>
        <p:nvPicPr>
          <p:cNvPr id="6" name="Picture 5" descr="termometras.jpg"/>
          <p:cNvPicPr>
            <a:picLocks noChangeAspect="1"/>
          </p:cNvPicPr>
          <p:nvPr/>
        </p:nvPicPr>
        <p:blipFill>
          <a:blip r:embed="rId2" cstate="print"/>
          <a:srcRect t="2272"/>
          <a:stretch>
            <a:fillRect/>
          </a:stretch>
        </p:blipFill>
        <p:spPr>
          <a:xfrm>
            <a:off x="2339752" y="3861048"/>
            <a:ext cx="4320480" cy="2774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Įdomūs faktai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Tx/>
            </a:pPr>
            <a:r>
              <a:rPr lang="lt-LT" dirty="0" smtClean="0"/>
              <a:t>1709 metais vokiečių fizikas Gabrielis Danielis Farenheitas (Fahrenheit) išrado alkoholinį termometrą, o 1714 metais pirmasis pagamino gyvsidabrinį termometrą. </a:t>
            </a:r>
          </a:p>
          <a:p>
            <a:pPr>
              <a:buClrTx/>
            </a:pPr>
            <a:r>
              <a:rPr lang="lt-LT" dirty="0" smtClean="0"/>
              <a:t>Jis 1724 metais sudarė Farenheito skalę, kuri buvo plačiai naudojama Europoje iki Celcijaus skalės įvedimo, o šiuo metu plačiai naudojama tik kai kuriose šalyse (JAV, Jamaika).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05064"/>
            <a:ext cx="8534400" cy="758952"/>
          </a:xfrm>
        </p:spPr>
        <p:txBody>
          <a:bodyPr>
            <a:noAutofit/>
          </a:bodyPr>
          <a:lstStyle/>
          <a:p>
            <a:r>
              <a:rPr lang="lt-LT" sz="8800" dirty="0" smtClean="0">
                <a:solidFill>
                  <a:srgbClr val="002060"/>
                </a:solidFill>
              </a:rPr>
              <a:t>Klausimai ir atsakymai</a:t>
            </a:r>
            <a:endParaRPr lang="lt-LT" sz="8800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 flipV="1">
            <a:off x="301752" y="6099048"/>
            <a:ext cx="8503920" cy="426296"/>
          </a:xfrm>
        </p:spPr>
        <p:txBody>
          <a:bodyPr>
            <a:normAutofit fontScale="92500" lnSpcReduction="20000"/>
          </a:bodyPr>
          <a:lstStyle/>
          <a:p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 klausimas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3600" dirty="0" smtClean="0"/>
              <a:t>Kodėl pilant karštą vandenį stiklinė įtrūksta?</a:t>
            </a:r>
            <a:endParaRPr lang="lt-LT" sz="3600" dirty="0"/>
          </a:p>
        </p:txBody>
      </p:sp>
      <p:pic>
        <p:nvPicPr>
          <p:cNvPr id="4" name="Picture 3" descr="bk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924944"/>
            <a:ext cx="3888432" cy="37217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altLang="lt-LT" sz="3600" dirty="0" smtClean="0">
                <a:solidFill>
                  <a:srgbClr val="FFFFFF"/>
                </a:solidFill>
                <a:latin typeface="Trebuchet MS" pitchFamily="34" charset="0"/>
                <a:cs typeface="Arial" charset="0"/>
                <a:sym typeface="Trebuchet MS" pitchFamily="34" charset="0"/>
              </a:rPr>
              <a:t>Vidinis jos paviršius įkaista ir plečiasi staigiai, o išorinis — lėčiau, todėl stiklas trūksta.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 klausimas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4000" dirty="0" smtClean="0"/>
              <a:t>Kodėl kietieji kūnai plečiasi?</a:t>
            </a:r>
            <a:endParaRPr lang="lt-LT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lt-LT" altLang="lt-LT" sz="3600" dirty="0" smtClean="0">
                <a:solidFill>
                  <a:srgbClr val="FFFFFF"/>
                </a:solidFill>
                <a:latin typeface="Trebuchet MS" pitchFamily="34" charset="0"/>
                <a:cs typeface="Arial" charset="0"/>
                <a:sym typeface="Trebuchet MS" pitchFamily="34" charset="0"/>
              </a:rPr>
              <a:t>Šildant kūną, jo dalelės ima virpėti smarkiau ir atstumai </a:t>
            </a:r>
            <a:r>
              <a:rPr lang="lt-LT" altLang="lt-LT" sz="3600" dirty="0" smtClean="0">
                <a:solidFill>
                  <a:srgbClr val="FFFFFF"/>
                </a:solidFill>
                <a:latin typeface="Trebuchet MS" pitchFamily="34" charset="0"/>
                <a:cs typeface="Arial" charset="0"/>
                <a:sym typeface="Trebuchet MS" pitchFamily="34" charset="0"/>
              </a:rPr>
              <a:t>padidėja, todėl </a:t>
            </a:r>
            <a:r>
              <a:rPr lang="lt-LT" altLang="lt-LT" sz="3600" dirty="0" smtClean="0">
                <a:solidFill>
                  <a:srgbClr val="FFFFFF"/>
                </a:solidFill>
                <a:latin typeface="Trebuchet MS" pitchFamily="34" charset="0"/>
                <a:cs typeface="Arial" charset="0"/>
                <a:sym typeface="Trebuchet MS" pitchFamily="34" charset="0"/>
              </a:rPr>
              <a:t>kinta kūno tūris, jis plečiasi.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3 klausimas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3600" dirty="0" smtClean="0"/>
              <a:t>Nuo ko priklauso kietųjų kūnų plėtimasis?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3600" dirty="0" smtClean="0">
                <a:solidFill>
                  <a:schemeClr val="bg1"/>
                </a:solidFill>
              </a:rPr>
              <a:t>Nuo </a:t>
            </a:r>
            <a:r>
              <a:rPr lang="lt-LT" sz="3600" dirty="0" smtClean="0">
                <a:solidFill>
                  <a:schemeClr val="bg1"/>
                </a:solidFill>
              </a:rPr>
              <a:t>medžiagos, </a:t>
            </a:r>
            <a:r>
              <a:rPr lang="lt-LT" sz="3600" dirty="0" smtClean="0">
                <a:solidFill>
                  <a:schemeClr val="bg1"/>
                </a:solidFill>
              </a:rPr>
              <a:t>iš kurios </a:t>
            </a:r>
            <a:r>
              <a:rPr lang="lt-LT" sz="3600" dirty="0" smtClean="0">
                <a:solidFill>
                  <a:schemeClr val="bg1"/>
                </a:solidFill>
              </a:rPr>
              <a:t>pagamintas, </a:t>
            </a:r>
            <a:r>
              <a:rPr lang="lt-LT" sz="3600" dirty="0" smtClean="0">
                <a:solidFill>
                  <a:schemeClr val="bg1"/>
                </a:solidFill>
              </a:rPr>
              <a:t>ir </a:t>
            </a:r>
            <a:r>
              <a:rPr lang="lt-LT" sz="3600" dirty="0" smtClean="0">
                <a:solidFill>
                  <a:schemeClr val="bg1"/>
                </a:solidFill>
              </a:rPr>
              <a:t>nuo temperatūros </a:t>
            </a:r>
            <a:r>
              <a:rPr lang="lt-LT" sz="3600" dirty="0" smtClean="0">
                <a:solidFill>
                  <a:schemeClr val="bg1"/>
                </a:solidFill>
              </a:rPr>
              <a:t>pokyčių.</a:t>
            </a:r>
            <a:endParaRPr lang="lt-LT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4 klausimas 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3600" dirty="0" smtClean="0"/>
              <a:t>Koks metalas plečiasi labiausiai?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lt-LT" sz="3600" dirty="0" smtClean="0">
                <a:solidFill>
                  <a:schemeClr val="bg1"/>
                </a:solidFill>
              </a:rPr>
              <a:t>Aliuminis plečiasi labiausiai.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4" name="Picture 3" descr="aliumin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2492896"/>
            <a:ext cx="6264696" cy="3959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5 klausimas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3600" dirty="0" smtClean="0"/>
              <a:t>Kokia medžiaga </a:t>
            </a:r>
            <a:r>
              <a:rPr lang="lt-LT" sz="3600" dirty="0" smtClean="0"/>
              <a:t>plečiasi mažiausiai?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lt-LT" sz="3600" dirty="0" smtClean="0">
                <a:solidFill>
                  <a:schemeClr val="bg1"/>
                </a:solidFill>
              </a:rPr>
              <a:t>Porcelianas.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4" name="Picture 3" descr="porcelian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276872"/>
            <a:ext cx="6444208" cy="43028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6 klausimas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3600" dirty="0" smtClean="0"/>
              <a:t>Į ką atsižvelgiama statant tiltus, vamzdynus?</a:t>
            </a:r>
            <a:endParaRPr lang="lt-LT" sz="3600" dirty="0"/>
          </a:p>
        </p:txBody>
      </p:sp>
      <p:pic>
        <p:nvPicPr>
          <p:cNvPr id="4" name="Picture 3" descr="baltoji roz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636912"/>
            <a:ext cx="5904656" cy="39201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lt-LT" sz="3600" dirty="0" smtClean="0">
                <a:solidFill>
                  <a:schemeClr val="bg1"/>
                </a:solidFill>
              </a:rPr>
              <a:t>Į kūnų plėtimąsi skirtingomis sąlygomis.</a:t>
            </a:r>
            <a:endParaRPr lang="lt-LT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7 klausimas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3600" dirty="0" smtClean="0"/>
              <a:t>Į kurią pusę links bimetalinė plokštelė jeigu: varis viršuje, geležis apačioje? (kaitinama iš apačios)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lt-LT" sz="3600" dirty="0" smtClean="0">
                <a:solidFill>
                  <a:schemeClr val="bg1"/>
                </a:solidFill>
              </a:rPr>
              <a:t>Links į apačią.</a:t>
            </a:r>
            <a:endParaRPr lang="lt-LT" sz="3600" dirty="0">
              <a:solidFill>
                <a:schemeClr val="bg1"/>
              </a:solidFill>
            </a:endParaRPr>
          </a:p>
        </p:txBody>
      </p:sp>
      <p:pic>
        <p:nvPicPr>
          <p:cNvPr id="4" name="Picture 3" descr="bimetalinė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624" y="2348880"/>
            <a:ext cx="6912768" cy="412601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8 klausimas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3600" dirty="0" smtClean="0"/>
              <a:t>Kodėl įmanoma nustatyti temperatūrą naudojant alkoholinį termometrą?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lt-LT" sz="3600" dirty="0" smtClean="0">
                <a:solidFill>
                  <a:schemeClr val="bg1"/>
                </a:solidFill>
              </a:rPr>
              <a:t>Nes kai jį </a:t>
            </a:r>
            <a:r>
              <a:rPr lang="lt-LT" sz="3600" dirty="0" smtClean="0">
                <a:solidFill>
                  <a:schemeClr val="bg1"/>
                </a:solidFill>
              </a:rPr>
              <a:t>šildome, </a:t>
            </a:r>
            <a:r>
              <a:rPr lang="lt-LT" sz="3600" dirty="0" smtClean="0">
                <a:solidFill>
                  <a:schemeClr val="bg1"/>
                </a:solidFill>
              </a:rPr>
              <a:t>jis plečiasi ir kyla į viršų, ir susitapatina su išorės temperatūra.</a:t>
            </a:r>
            <a:endParaRPr lang="lt-LT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9 klausimas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sz="3600" dirty="0" smtClean="0"/>
              <a:t>Kodėl, kad būtų lengviau atsukti surūdijusią veržlę reikia ją pakaitinti?</a:t>
            </a:r>
            <a:endParaRPr lang="lt-LT" sz="3600" dirty="0"/>
          </a:p>
        </p:txBody>
      </p:sp>
      <p:pic>
        <p:nvPicPr>
          <p:cNvPr id="4" name="Picture 3" descr="verz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2780928"/>
            <a:ext cx="5400600" cy="37662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lt-LT" sz="3600" dirty="0" smtClean="0">
                <a:solidFill>
                  <a:schemeClr val="bg1"/>
                </a:solidFill>
              </a:rPr>
              <a:t>Nes kaitinami kūnai plečiasi, dėl to </a:t>
            </a:r>
            <a:r>
              <a:rPr lang="lt-LT" sz="3600" dirty="0" smtClean="0">
                <a:solidFill>
                  <a:schemeClr val="bg1"/>
                </a:solidFill>
              </a:rPr>
              <a:t>rūdys atšoks </a:t>
            </a:r>
            <a:r>
              <a:rPr lang="lt-LT" sz="3600" dirty="0" smtClean="0">
                <a:solidFill>
                  <a:schemeClr val="bg1"/>
                </a:solidFill>
              </a:rPr>
              <a:t>ir nukris, dėl to bus lengviau atsukti.</a:t>
            </a:r>
            <a:endParaRPr lang="lt-LT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10 klausimas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Tx/>
            </a:pPr>
            <a:r>
              <a:rPr lang="lt-LT" altLang="lt-LT" sz="3600" dirty="0" smtClean="0">
                <a:latin typeface="Arial" charset="0"/>
                <a:cs typeface="Arial" charset="0"/>
              </a:rPr>
              <a:t>Kodėl trūksta dažnai kaitinamų emaliuotų indų vidinė pusė?</a:t>
            </a:r>
            <a:endParaRPr lang="lt-LT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Atsakymas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lt-LT" sz="3600" dirty="0" smtClean="0">
                <a:solidFill>
                  <a:schemeClr val="bg1"/>
                </a:solidFill>
              </a:rPr>
              <a:t>Dėl skirtingo šiluminio plėtimosi.</a:t>
            </a:r>
            <a:endParaRPr lang="lt-LT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Tx/>
            </a:pPr>
            <a:r>
              <a:rPr lang="lt-LT" dirty="0" smtClean="0">
                <a:hlinkClick r:id="rId2"/>
              </a:rPr>
              <a:t>Https://lt.wikipedia.org/wiki/Gabriel_Fahrenheit</a:t>
            </a:r>
            <a:endParaRPr lang="lt-LT" dirty="0" smtClean="0"/>
          </a:p>
          <a:p>
            <a:pPr>
              <a:buClrTx/>
            </a:pPr>
            <a:r>
              <a:rPr lang="lt-LT" dirty="0" smtClean="0">
                <a:hlinkClick r:id="rId3"/>
              </a:rPr>
              <a:t>https://www.fizika.lm.lt/content/view/766/69/</a:t>
            </a:r>
            <a:endParaRPr lang="lt-LT" dirty="0" smtClean="0"/>
          </a:p>
          <a:p>
            <a:pPr>
              <a:buClrTx/>
            </a:pPr>
            <a:r>
              <a:rPr lang="lt-LT" dirty="0" smtClean="0"/>
              <a:t>Vadovėlis</a:t>
            </a:r>
          </a:p>
          <a:p>
            <a:endParaRPr lang="lt-LT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996952"/>
            <a:ext cx="8534400" cy="758952"/>
          </a:xfrm>
        </p:spPr>
        <p:txBody>
          <a:bodyPr>
            <a:noAutofit/>
          </a:bodyPr>
          <a:lstStyle/>
          <a:p>
            <a:r>
              <a:rPr lang="lt-LT" sz="6600" b="1" dirty="0" smtClean="0">
                <a:solidFill>
                  <a:srgbClr val="FF0000"/>
                </a:solidFill>
                <a:sym typeface="Wingdings" pitchFamily="2" charset="2"/>
              </a:rPr>
              <a:t> </a:t>
            </a:r>
            <a:r>
              <a:rPr lang="lt-LT" sz="6600" b="1" dirty="0" smtClean="0">
                <a:solidFill>
                  <a:srgbClr val="FF0000"/>
                </a:solidFill>
              </a:rPr>
              <a:t>Ačiū už dėmesį </a:t>
            </a:r>
            <a:r>
              <a:rPr lang="lt-LT" sz="6600" b="1" dirty="0" smtClean="0">
                <a:solidFill>
                  <a:srgbClr val="FF0000"/>
                </a:solidFill>
                <a:sym typeface="Wingdings" pitchFamily="2" charset="2"/>
              </a:rPr>
              <a:t></a:t>
            </a:r>
            <a:endParaRPr lang="lt-LT" sz="6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188</TotalTime>
  <Words>703</Words>
  <Application>Microsoft Office PowerPoint</Application>
  <PresentationFormat>Demonstracija ekrane (4:3)</PresentationFormat>
  <Paragraphs>99</Paragraphs>
  <Slides>37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37</vt:i4>
      </vt:variant>
    </vt:vector>
  </HeadingPairs>
  <TitlesOfParts>
    <vt:vector size="38" baseType="lpstr">
      <vt:lpstr>Civic</vt:lpstr>
      <vt:lpstr>Šiluminis kūnų plėtimasis</vt:lpstr>
      <vt:lpstr>Turinys:</vt:lpstr>
      <vt:lpstr>Kodėl plečiasi?</vt:lpstr>
      <vt:lpstr>Bandymas #1</vt:lpstr>
      <vt:lpstr>Bandymo paaiškinimas</vt:lpstr>
      <vt:lpstr>Pailgėjimas</vt:lpstr>
      <vt:lpstr>Pailgėjimo pavyzdys</vt:lpstr>
      <vt:lpstr>Nuo ko priklauso kūnų pailgėjimas?</vt:lpstr>
      <vt:lpstr>Kodėl skyla stiklinė?</vt:lpstr>
      <vt:lpstr>Bimetalinė plokštelė</vt:lpstr>
      <vt:lpstr>„Nulinkusi“ plokštelė</vt:lpstr>
      <vt:lpstr>Bimetalinės plokštelės panaudojimas</vt:lpstr>
      <vt:lpstr>Kūnų plėtimosi panaudojimas</vt:lpstr>
      <vt:lpstr>Įdomūs faktai</vt:lpstr>
      <vt:lpstr>Klausimai ir atsakymai</vt:lpstr>
      <vt:lpstr>1 klausimas</vt:lpstr>
      <vt:lpstr>Atsakymas</vt:lpstr>
      <vt:lpstr>2 klausimas</vt:lpstr>
      <vt:lpstr>Atsakymas</vt:lpstr>
      <vt:lpstr> 3 klausimas </vt:lpstr>
      <vt:lpstr>Atsakymas</vt:lpstr>
      <vt:lpstr>4 klausimas </vt:lpstr>
      <vt:lpstr>Atsakymas</vt:lpstr>
      <vt:lpstr>5 klausimas</vt:lpstr>
      <vt:lpstr>Atsakymas</vt:lpstr>
      <vt:lpstr>6 klausimas</vt:lpstr>
      <vt:lpstr>Atsakymas</vt:lpstr>
      <vt:lpstr>7 klausimas</vt:lpstr>
      <vt:lpstr>Atsakymas</vt:lpstr>
      <vt:lpstr>8 klausimas</vt:lpstr>
      <vt:lpstr>Atsakymas</vt:lpstr>
      <vt:lpstr>9 klausimas</vt:lpstr>
      <vt:lpstr>Atsakymas</vt:lpstr>
      <vt:lpstr>10 klausimas</vt:lpstr>
      <vt:lpstr>Atsakymas</vt:lpstr>
      <vt:lpstr>Šaltiniai:</vt:lpstr>
      <vt:lpstr> Ačiū už dėmesį 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Šiluminis kūnų plėtimasis</dc:title>
  <dc:creator>Virginijus Filipauskas</dc:creator>
  <cp:lastModifiedBy>Dženeta</cp:lastModifiedBy>
  <cp:revision>20</cp:revision>
  <dcterms:created xsi:type="dcterms:W3CDTF">2017-02-11T18:57:28Z</dcterms:created>
  <dcterms:modified xsi:type="dcterms:W3CDTF">2017-02-15T09:30:54Z</dcterms:modified>
</cp:coreProperties>
</file>