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26"/>
  </p:notesMasterIdLst>
  <p:sldIdLst>
    <p:sldId id="256" r:id="rId2"/>
    <p:sldId id="257" r:id="rId3"/>
    <p:sldId id="258" r:id="rId4"/>
    <p:sldId id="259" r:id="rId5"/>
    <p:sldId id="260" r:id="rId6"/>
    <p:sldId id="278" r:id="rId7"/>
    <p:sldId id="279"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8078"/>
    <a:srgbClr val="FF99FF"/>
    <a:srgbClr val="00FF00"/>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6" d="100"/>
          <a:sy n="86" d="100"/>
        </p:scale>
        <p:origin x="-1325"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94A66D-DF9F-4BDD-B73F-B11E2B03B629}" type="datetimeFigureOut">
              <a:rPr lang="lt-LT" smtClean="0"/>
              <a:pPr/>
              <a:t>2017-04-05</a:t>
            </a:fld>
            <a:endParaRPr lang="lt-LT"/>
          </a:p>
        </p:txBody>
      </p:sp>
      <p:sp>
        <p:nvSpPr>
          <p:cNvPr id="4" name="Skaidrės vaizdo vietos rezervavimo ženkla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9B48BB-CF4F-4D14-8473-BBF4A33C3FE0}" type="slidenum">
              <a:rPr lang="lt-LT" smtClean="0"/>
              <a:pPr/>
              <a:t>‹#›</a:t>
            </a:fld>
            <a:endParaRPr lang="lt-LT"/>
          </a:p>
        </p:txBody>
      </p:sp>
    </p:spTree>
    <p:extLst>
      <p:ext uri="{BB962C8B-B14F-4D97-AF65-F5344CB8AC3E}">
        <p14:creationId xmlns:p14="http://schemas.microsoft.com/office/powerpoint/2010/main" val="4029379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9" name="Antraštė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lt-LT" smtClean="0"/>
              <a:t>Spustelėkite, jei norite keisite ruoš. pav. stilių</a:t>
            </a:r>
            <a:endParaRPr kumimoji="0" lang="en-US"/>
          </a:p>
        </p:txBody>
      </p:sp>
      <p:sp>
        <p:nvSpPr>
          <p:cNvPr id="17" name="Paantraštė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Spustelėkite ruošinio paantraštės stiliui keisti</a:t>
            </a:r>
            <a:endParaRPr kumimoji="0" lang="en-US"/>
          </a:p>
        </p:txBody>
      </p:sp>
      <p:sp>
        <p:nvSpPr>
          <p:cNvPr id="30" name="Datos vietos rezervavimo ženklas 29"/>
          <p:cNvSpPr>
            <a:spLocks noGrp="1"/>
          </p:cNvSpPr>
          <p:nvPr>
            <p:ph type="dt" sz="half" idx="10"/>
          </p:nvPr>
        </p:nvSpPr>
        <p:spPr/>
        <p:txBody>
          <a:bodyPr/>
          <a:lstStyle/>
          <a:p>
            <a:fld id="{EB5BD7B6-8EBC-4950-B68A-C767EDF5E440}" type="datetimeFigureOut">
              <a:rPr lang="lt-LT" smtClean="0"/>
              <a:pPr/>
              <a:t>2017-04-05</a:t>
            </a:fld>
            <a:endParaRPr lang="lt-LT"/>
          </a:p>
        </p:txBody>
      </p:sp>
      <p:sp>
        <p:nvSpPr>
          <p:cNvPr id="19" name="Poraštės vietos rezervavimo ženklas 18"/>
          <p:cNvSpPr>
            <a:spLocks noGrp="1"/>
          </p:cNvSpPr>
          <p:nvPr>
            <p:ph type="ftr" sz="quarter" idx="11"/>
          </p:nvPr>
        </p:nvSpPr>
        <p:spPr/>
        <p:txBody>
          <a:bodyPr/>
          <a:lstStyle/>
          <a:p>
            <a:endParaRPr lang="lt-LT"/>
          </a:p>
        </p:txBody>
      </p:sp>
      <p:sp>
        <p:nvSpPr>
          <p:cNvPr id="27" name="Skaidrės numerio vietos rezervavimo ženklas 26"/>
          <p:cNvSpPr>
            <a:spLocks noGrp="1"/>
          </p:cNvSpPr>
          <p:nvPr>
            <p:ph type="sldNum" sz="quarter" idx="12"/>
          </p:nvPr>
        </p:nvSpPr>
        <p:spPr/>
        <p:txBody>
          <a:bodyPr/>
          <a:lstStyle/>
          <a:p>
            <a:fld id="{31A22095-0761-4E58-9018-F7AB9748D44C}"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Turinio vietos rezervavimo ženklas 2"/>
          <p:cNvSpPr>
            <a:spLocks noGrp="1"/>
          </p:cNvSpPr>
          <p:nvPr>
            <p:ph idx="1"/>
          </p:nvPr>
        </p:nvSpPr>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EB5BD7B6-8EBC-4950-B68A-C767EDF5E440}" type="datetimeFigureOut">
              <a:rPr lang="lt-LT" smtClean="0"/>
              <a:pPr/>
              <a:t>2017-04-05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1A22095-0761-4E58-9018-F7AB9748D44C}" type="slidenum">
              <a:rPr lang="lt-LT" smtClean="0"/>
              <a:pPr/>
              <a:t>‹#›</a:t>
            </a:fld>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Spustelėkite ruošinio teksto stiliams keisti</a:t>
            </a:r>
          </a:p>
        </p:txBody>
      </p:sp>
      <p:sp>
        <p:nvSpPr>
          <p:cNvPr id="4" name="Datos vietos rezervavimo ženklas 3"/>
          <p:cNvSpPr>
            <a:spLocks noGrp="1"/>
          </p:cNvSpPr>
          <p:nvPr>
            <p:ph type="dt" sz="half" idx="10"/>
          </p:nvPr>
        </p:nvSpPr>
        <p:spPr/>
        <p:txBody>
          <a:bodyPr/>
          <a:lstStyle/>
          <a:p>
            <a:fld id="{EB5BD7B6-8EBC-4950-B68A-C767EDF5E440}" type="datetimeFigureOut">
              <a:rPr lang="lt-LT" smtClean="0"/>
              <a:pPr/>
              <a:t>2017-04-05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1A22095-0761-4E58-9018-F7AB9748D44C}"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704088"/>
            <a:ext cx="8229600" cy="1143000"/>
          </a:xfrm>
        </p:spPr>
        <p:txBody>
          <a:bodyPr/>
          <a:lstStyle/>
          <a:p>
            <a:r>
              <a:rPr kumimoji="0" lang="lt-LT" smtClean="0"/>
              <a:t>Spustelėkite, jei norite keisite ruoš. pav. stilių</a:t>
            </a:r>
            <a:endParaRPr kumimoji="0" lang="en-US"/>
          </a:p>
        </p:txBody>
      </p:sp>
      <p:sp>
        <p:nvSpPr>
          <p:cNvPr id="3" name="Turinio vietos rezervavimo ženklas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Turinio vietos rezervavimo ženklas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p>
            <a:fld id="{EB5BD7B6-8EBC-4950-B68A-C767EDF5E440}" type="datetimeFigureOut">
              <a:rPr lang="lt-LT" smtClean="0"/>
              <a:pPr/>
              <a:t>2017-04-05</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1A22095-0761-4E58-9018-F7AB9748D44C}" type="slidenum">
              <a:rPr lang="lt-LT" smtClean="0"/>
              <a:pPr/>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704088"/>
            <a:ext cx="8229600" cy="1143000"/>
          </a:xfrm>
        </p:spPr>
        <p:txBody>
          <a:bodyPr tIns="45720" anchor="b"/>
          <a:lstStyle>
            <a:lvl1pPr>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4" name="Teksto vietos rezervavimo ženklas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Spustelėkite ruošinio teksto stiliams keisti</a:t>
            </a:r>
          </a:p>
        </p:txBody>
      </p:sp>
      <p:sp>
        <p:nvSpPr>
          <p:cNvPr id="5" name="Turinio vietos rezervavimo ženklas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Turinio vietos rezervavimo ženklas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0"/>
          </p:nvPr>
        </p:nvSpPr>
        <p:spPr/>
        <p:txBody>
          <a:bodyPr/>
          <a:lstStyle/>
          <a:p>
            <a:fld id="{EB5BD7B6-8EBC-4950-B68A-C767EDF5E440}" type="datetimeFigureOut">
              <a:rPr lang="lt-LT" smtClean="0"/>
              <a:pPr/>
              <a:t>2017-04-05</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31A22095-0761-4E58-9018-F7AB9748D44C}" type="slidenum">
              <a:rPr lang="lt-LT" smtClean="0"/>
              <a:pPr/>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lt-LT" smtClean="0"/>
              <a:t>Spustelėkite, jei norite keisite ruoš. pav. stilių</a:t>
            </a:r>
            <a:endParaRPr kumimoji="0" lang="en-US"/>
          </a:p>
        </p:txBody>
      </p:sp>
      <p:sp>
        <p:nvSpPr>
          <p:cNvPr id="3" name="Datos vietos rezervavimo ženklas 2"/>
          <p:cNvSpPr>
            <a:spLocks noGrp="1"/>
          </p:cNvSpPr>
          <p:nvPr>
            <p:ph type="dt" sz="half" idx="10"/>
          </p:nvPr>
        </p:nvSpPr>
        <p:spPr/>
        <p:txBody>
          <a:bodyPr/>
          <a:lstStyle/>
          <a:p>
            <a:fld id="{EB5BD7B6-8EBC-4950-B68A-C767EDF5E440}" type="datetimeFigureOut">
              <a:rPr lang="lt-LT" smtClean="0"/>
              <a:pPr/>
              <a:t>2017-04-05</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31A22095-0761-4E58-9018-F7AB9748D44C}" type="slidenum">
              <a:rPr lang="lt-LT" smtClean="0"/>
              <a:pPr/>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EB5BD7B6-8EBC-4950-B68A-C767EDF5E440}" type="datetimeFigureOut">
              <a:rPr lang="lt-LT" smtClean="0"/>
              <a:pPr/>
              <a:t>2017-04-05</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31A22095-0761-4E58-9018-F7AB9748D44C}"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lt-LT" smtClean="0"/>
              <a:t>Spustelėkite ruošinio teksto stiliams keisti</a:t>
            </a:r>
          </a:p>
        </p:txBody>
      </p:sp>
      <p:sp>
        <p:nvSpPr>
          <p:cNvPr id="4" name="Turinio vietos rezervavimo ženklas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os vietos rezervavimo ženklas 4"/>
          <p:cNvSpPr>
            <a:spLocks noGrp="1"/>
          </p:cNvSpPr>
          <p:nvPr>
            <p:ph type="dt" sz="half" idx="10"/>
          </p:nvPr>
        </p:nvSpPr>
        <p:spPr/>
        <p:txBody>
          <a:bodyPr/>
          <a:lstStyle/>
          <a:p>
            <a:fld id="{EB5BD7B6-8EBC-4950-B68A-C767EDF5E440}" type="datetimeFigureOut">
              <a:rPr lang="lt-LT" smtClean="0"/>
              <a:pPr/>
              <a:t>2017-04-05</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31A22095-0761-4E58-9018-F7AB9748D44C}" type="slidenum">
              <a:rPr lang="lt-LT" smtClean="0"/>
              <a:pPr/>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9" name="Kvadratas su vienu įkirptu ir užapvalintu kampu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Statusis trikampis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Antraštė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lt-LT" smtClean="0"/>
              <a:t>Spustelėkite, jei norite keisite ruoš. pav. stilių</a:t>
            </a:r>
            <a:endParaRPr kumimoji="0" lang="en-US"/>
          </a:p>
        </p:txBody>
      </p:sp>
      <p:sp>
        <p:nvSpPr>
          <p:cNvPr id="4" name="Teksto vietos rezervavimo ženklas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lt-LT" smtClean="0"/>
              <a:t>Spustelėkite ruošinio teksto stiliams keisti</a:t>
            </a:r>
          </a:p>
        </p:txBody>
      </p:sp>
      <p:sp>
        <p:nvSpPr>
          <p:cNvPr id="5" name="Datos vietos rezervavimo ženklas 4"/>
          <p:cNvSpPr>
            <a:spLocks noGrp="1"/>
          </p:cNvSpPr>
          <p:nvPr>
            <p:ph type="dt" sz="half" idx="10"/>
          </p:nvPr>
        </p:nvSpPr>
        <p:spPr/>
        <p:txBody>
          <a:bodyPr/>
          <a:lstStyle/>
          <a:p>
            <a:fld id="{EB5BD7B6-8EBC-4950-B68A-C767EDF5E440}" type="datetimeFigureOut">
              <a:rPr lang="lt-LT" smtClean="0"/>
              <a:pPr/>
              <a:t>2017-04-05</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a:xfrm>
            <a:off x="8077200" y="6356350"/>
            <a:ext cx="609600" cy="365125"/>
          </a:xfrm>
        </p:spPr>
        <p:txBody>
          <a:bodyPr/>
          <a:lstStyle/>
          <a:p>
            <a:fld id="{31A22095-0761-4E58-9018-F7AB9748D44C}" type="slidenum">
              <a:rPr lang="lt-LT" smtClean="0"/>
              <a:pPr/>
              <a:t>‹#›</a:t>
            </a:fld>
            <a:endParaRPr lang="lt-LT"/>
          </a:p>
        </p:txBody>
      </p:sp>
      <p:sp>
        <p:nvSpPr>
          <p:cNvPr id="3" name="Paveikslėlio vietos rezervavimo ženklas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lt-LT" smtClean="0"/>
              <a:t>Spustelėkite piktogramą, jei norite įtraukti paveikslėlį</a:t>
            </a:r>
            <a:endParaRPr kumimoji="0" lang="en-US" dirty="0"/>
          </a:p>
        </p:txBody>
      </p:sp>
      <p:sp>
        <p:nvSpPr>
          <p:cNvPr id="10" name="Laisva form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Laisva form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EB5BD7B6-8EBC-4950-B68A-C767EDF5E440}" type="datetimeFigureOut">
              <a:rPr lang="lt-LT" smtClean="0"/>
              <a:pPr/>
              <a:t>2017-04-05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1A22095-0761-4E58-9018-F7AB9748D44C}"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914401"/>
            <a:ext cx="2057400" cy="5211763"/>
          </a:xfrm>
        </p:spPr>
        <p:txBody>
          <a:bodyPr vert="eaVer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457200" y="914401"/>
            <a:ext cx="6019800" cy="5211763"/>
          </a:xfrm>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EB5BD7B6-8EBC-4950-B68A-C767EDF5E440}" type="datetimeFigureOut">
              <a:rPr lang="lt-LT" smtClean="0"/>
              <a:pPr/>
              <a:t>2017-04-05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31A22095-0761-4E58-9018-F7AB9748D44C}"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Laisva form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Laisva form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Pavadinimo vietos rezervavimo ženklas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lt-LT" smtClean="0"/>
              <a:t>Spustelėkite, jei norite keisite ruoš. pav. stilių</a:t>
            </a:r>
            <a:endParaRPr kumimoji="0" lang="en-US"/>
          </a:p>
        </p:txBody>
      </p:sp>
      <p:sp>
        <p:nvSpPr>
          <p:cNvPr id="30" name="Teksto vietos rezervavimo ženklas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10" name="Datos vietos rezervavimo ženklas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B5BD7B6-8EBC-4950-B68A-C767EDF5E440}" type="datetimeFigureOut">
              <a:rPr lang="lt-LT" smtClean="0"/>
              <a:pPr/>
              <a:t>2017-04-05</a:t>
            </a:fld>
            <a:endParaRPr lang="lt-LT"/>
          </a:p>
        </p:txBody>
      </p:sp>
      <p:sp>
        <p:nvSpPr>
          <p:cNvPr id="22" name="Poraštės vietos rezervavimo ženklas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lt-LT"/>
          </a:p>
        </p:txBody>
      </p:sp>
      <p:sp>
        <p:nvSpPr>
          <p:cNvPr id="18" name="Skaidrės numerio vietos rezervavimo ženklas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1A22095-0761-4E58-9018-F7AB9748D44C}" type="slidenum">
              <a:rPr lang="lt-LT" smtClean="0"/>
              <a:pPr/>
              <a:t>‹#›</a:t>
            </a:fld>
            <a:endParaRPr lang="lt-LT"/>
          </a:p>
        </p:txBody>
      </p:sp>
      <p:grpSp>
        <p:nvGrpSpPr>
          <p:cNvPr id="2" name="Grupė 1"/>
          <p:cNvGrpSpPr/>
          <p:nvPr/>
        </p:nvGrpSpPr>
        <p:grpSpPr>
          <a:xfrm>
            <a:off x="-19017" y="202408"/>
            <a:ext cx="9180548" cy="649224"/>
            <a:chOff x="-19045" y="216550"/>
            <a:chExt cx="9180548" cy="649224"/>
          </a:xfrm>
        </p:grpSpPr>
        <p:sp>
          <p:nvSpPr>
            <p:cNvPr id="12" name="Laisva form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Laisva form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delfi.lt/sveikata/sveikatos-naujienos/labai-erzinanti-problema-kodel-elektrinames-ir-kaip-to-isvengti.d?id=67668612" TargetMode="External"/><Relationship Id="rId2" Type="http://schemas.openxmlformats.org/officeDocument/2006/relationships/hyperlink" Target="https://www.fizika.lm.lt/content/view/778/69/"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1547664" y="332656"/>
            <a:ext cx="6123456" cy="1828800"/>
          </a:xfrm>
        </p:spPr>
        <p:txBody>
          <a:bodyPr>
            <a:normAutofit/>
          </a:bodyPr>
          <a:lstStyle/>
          <a:p>
            <a:r>
              <a:rPr lang="lt-LT" sz="7200" dirty="0" smtClean="0">
                <a:solidFill>
                  <a:schemeClr val="tx1"/>
                </a:solidFill>
                <a:latin typeface="Times New Roman" pitchFamily="18" charset="0"/>
                <a:cs typeface="Times New Roman" pitchFamily="18" charset="0"/>
              </a:rPr>
              <a:t>Įsielektrinimas</a:t>
            </a:r>
            <a:endParaRPr lang="lt-LT" sz="7200" dirty="0">
              <a:solidFill>
                <a:schemeClr val="tx1"/>
              </a:solidFill>
              <a:latin typeface="Times New Roman" pitchFamily="18" charset="0"/>
              <a:cs typeface="Times New Roman" pitchFamily="18" charset="0"/>
            </a:endParaRPr>
          </a:p>
        </p:txBody>
      </p:sp>
      <p:sp>
        <p:nvSpPr>
          <p:cNvPr id="3" name="Paantraštė 2"/>
          <p:cNvSpPr>
            <a:spLocks noGrp="1"/>
          </p:cNvSpPr>
          <p:nvPr>
            <p:ph type="subTitle" idx="1"/>
          </p:nvPr>
        </p:nvSpPr>
        <p:spPr/>
        <p:txBody>
          <a:bodyPr>
            <a:normAutofit fontScale="92500" lnSpcReduction="10000"/>
          </a:bodyPr>
          <a:lstStyle/>
          <a:p>
            <a:r>
              <a:rPr lang="lt-LT" dirty="0" smtClean="0">
                <a:solidFill>
                  <a:schemeClr val="tx1"/>
                </a:solidFill>
                <a:latin typeface="Times New Roman" pitchFamily="18" charset="0"/>
                <a:cs typeface="Times New Roman" pitchFamily="18" charset="0"/>
              </a:rPr>
              <a:t>Alytaus Šaltinių pagrindinė mokykla</a:t>
            </a:r>
          </a:p>
          <a:p>
            <a:r>
              <a:rPr lang="lt-LT" dirty="0" smtClean="0">
                <a:latin typeface="Times New Roman" pitchFamily="18" charset="0"/>
                <a:cs typeface="Times New Roman" pitchFamily="18" charset="0"/>
              </a:rPr>
              <a:t>Mokinė Aistė Ieva </a:t>
            </a:r>
            <a:r>
              <a:rPr lang="lt-LT" dirty="0" err="1" smtClean="0">
                <a:latin typeface="Times New Roman" pitchFamily="18" charset="0"/>
                <a:cs typeface="Times New Roman" pitchFamily="18" charset="0"/>
              </a:rPr>
              <a:t>Varpukevičiūtė</a:t>
            </a:r>
            <a:r>
              <a:rPr lang="lt-LT" dirty="0" smtClean="0">
                <a:latin typeface="Times New Roman" pitchFamily="18" charset="0"/>
                <a:cs typeface="Times New Roman" pitchFamily="18" charset="0"/>
              </a:rPr>
              <a:t>, 7a</a:t>
            </a:r>
          </a:p>
          <a:p>
            <a:r>
              <a:rPr lang="lt-LT" dirty="0" smtClean="0">
                <a:latin typeface="Times New Roman" pitchFamily="18" charset="0"/>
                <a:cs typeface="Times New Roman" pitchFamily="18" charset="0"/>
              </a:rPr>
              <a:t>Mokytoja </a:t>
            </a:r>
            <a:r>
              <a:rPr lang="lt-LT" dirty="0" smtClean="0">
                <a:solidFill>
                  <a:schemeClr val="tx1"/>
                </a:solidFill>
                <a:latin typeface="Times New Roman" pitchFamily="18" charset="0"/>
                <a:cs typeface="Times New Roman" pitchFamily="18" charset="0"/>
              </a:rPr>
              <a:t>Rasa Kižienė</a:t>
            </a:r>
          </a:p>
          <a:p>
            <a:r>
              <a:rPr lang="lt-LT" dirty="0" smtClean="0">
                <a:latin typeface="Times New Roman" pitchFamily="18" charset="0"/>
                <a:cs typeface="Times New Roman" pitchFamily="18" charset="0"/>
              </a:rPr>
              <a:t>2017</a:t>
            </a:r>
            <a:endParaRPr lang="lt-LT"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771800" y="476672"/>
            <a:ext cx="3600400" cy="1143000"/>
          </a:xfrm>
        </p:spPr>
        <p:txBody>
          <a:bodyPr>
            <a:noAutofit/>
          </a:bodyPr>
          <a:lstStyle/>
          <a:p>
            <a:r>
              <a:rPr lang="lt-LT" sz="6000" dirty="0" smtClean="0">
                <a:solidFill>
                  <a:schemeClr val="tx1"/>
                </a:solidFill>
                <a:latin typeface="Times New Roman" pitchFamily="18" charset="0"/>
                <a:cs typeface="Times New Roman" pitchFamily="18" charset="0"/>
              </a:rPr>
              <a:t>Turinys</a:t>
            </a:r>
            <a:endParaRPr lang="lt-LT" sz="6000" dirty="0">
              <a:solidFill>
                <a:schemeClr val="tx1"/>
              </a:solidFill>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normAutofit lnSpcReduction="10000"/>
          </a:bodyPr>
          <a:lstStyle/>
          <a:p>
            <a:pPr>
              <a:buClr>
                <a:srgbClr val="FF0000"/>
              </a:buClr>
              <a:buFont typeface="Wingdings" pitchFamily="2" charset="2"/>
              <a:buChar char="v"/>
            </a:pPr>
            <a:r>
              <a:rPr lang="lt-LT" dirty="0" smtClean="0"/>
              <a:t>Kas yra įsielektrinimas?</a:t>
            </a:r>
          </a:p>
          <a:p>
            <a:pPr>
              <a:buClr>
                <a:srgbClr val="FF0000"/>
              </a:buClr>
              <a:buFont typeface="Wingdings" pitchFamily="2" charset="2"/>
              <a:buChar char="v"/>
            </a:pPr>
            <a:r>
              <a:rPr lang="lt-LT" dirty="0" smtClean="0"/>
              <a:t>Pirmieji įsielektrinimo reiškiniai.</a:t>
            </a:r>
          </a:p>
          <a:p>
            <a:pPr>
              <a:buClr>
                <a:srgbClr val="FF0000"/>
              </a:buClr>
              <a:buFont typeface="Wingdings" pitchFamily="2" charset="2"/>
              <a:buChar char="v"/>
            </a:pPr>
            <a:r>
              <a:rPr lang="lt-LT" dirty="0" smtClean="0"/>
              <a:t>Elektros mokslo pradininkas.</a:t>
            </a:r>
          </a:p>
          <a:p>
            <a:pPr>
              <a:buClr>
                <a:srgbClr val="FF0000"/>
              </a:buClr>
              <a:buFont typeface="Wingdings" pitchFamily="2" charset="2"/>
              <a:buChar char="v"/>
            </a:pPr>
            <a:r>
              <a:rPr lang="lt-LT" sz="2800" dirty="0" smtClean="0">
                <a:latin typeface="Times New Roman" pitchFamily="18" charset="0"/>
                <a:cs typeface="Times New Roman" pitchFamily="18" charset="0"/>
              </a:rPr>
              <a:t>Kodėl elektrinamės ir kaip to išvengti?</a:t>
            </a:r>
            <a:r>
              <a:rPr lang="lt-LT" dirty="0" smtClean="0"/>
              <a:t> </a:t>
            </a:r>
          </a:p>
          <a:p>
            <a:pPr>
              <a:buClr>
                <a:srgbClr val="FF0000"/>
              </a:buClr>
              <a:buFont typeface="Wingdings" pitchFamily="2" charset="2"/>
              <a:buChar char="v"/>
            </a:pPr>
            <a:r>
              <a:rPr lang="lt-LT" dirty="0" smtClean="0"/>
              <a:t>Bandymai</a:t>
            </a:r>
          </a:p>
          <a:p>
            <a:pPr marL="514350" indent="-514350">
              <a:buClr>
                <a:srgbClr val="FF0000"/>
              </a:buClr>
              <a:buFont typeface="Wingdings" pitchFamily="2" charset="2"/>
              <a:buChar char="§"/>
            </a:pPr>
            <a:r>
              <a:rPr lang="lt-LT" sz="2000" dirty="0" smtClean="0"/>
              <a:t>Balionas ir plaukai</a:t>
            </a:r>
          </a:p>
          <a:p>
            <a:pPr marL="514350" indent="-514350">
              <a:buClr>
                <a:srgbClr val="FF0000"/>
              </a:buClr>
              <a:buFont typeface="Wingdings" pitchFamily="2" charset="2"/>
              <a:buChar char="§"/>
            </a:pPr>
            <a:r>
              <a:rPr lang="lt-LT" sz="2000" dirty="0" smtClean="0"/>
              <a:t>Stiklo lazdelė ir šilkinis audinys</a:t>
            </a:r>
          </a:p>
          <a:p>
            <a:pPr marL="514350" indent="-514350">
              <a:buClr>
                <a:srgbClr val="FF0000"/>
              </a:buClr>
              <a:buFont typeface="Wingdings" pitchFamily="2" charset="2"/>
              <a:buChar char="v"/>
            </a:pPr>
            <a:r>
              <a:rPr lang="lt-LT" dirty="0" smtClean="0"/>
              <a:t>Testas</a:t>
            </a:r>
          </a:p>
          <a:p>
            <a:pPr marL="514350" indent="-514350">
              <a:buClr>
                <a:srgbClr val="FF0000"/>
              </a:buClr>
              <a:buFont typeface="Wingdings" pitchFamily="2" charset="2"/>
              <a:buChar char="v"/>
            </a:pPr>
            <a:r>
              <a:rPr lang="lt-LT" dirty="0" smtClean="0"/>
              <a:t>Testo atsakymai</a:t>
            </a:r>
          </a:p>
          <a:p>
            <a:pPr marL="514350" indent="-514350">
              <a:buClr>
                <a:srgbClr val="FF0000"/>
              </a:buClr>
              <a:buFont typeface="Wingdings" pitchFamily="2" charset="2"/>
              <a:buChar char="v"/>
            </a:pPr>
            <a:r>
              <a:rPr lang="lt-LT" dirty="0" smtClean="0"/>
              <a:t>Literatūra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11560" y="1916832"/>
            <a:ext cx="7834064" cy="1872208"/>
          </a:xfrm>
        </p:spPr>
        <p:txBody>
          <a:bodyPr>
            <a:normAutofit fontScale="90000"/>
          </a:bodyPr>
          <a:lstStyle/>
          <a:p>
            <a:r>
              <a:rPr lang="lt-LT" dirty="0" smtClean="0"/>
              <a:t/>
            </a:r>
            <a:br>
              <a:rPr lang="lt-LT" dirty="0" smtClean="0"/>
            </a:br>
            <a:r>
              <a:rPr lang="lt-LT" dirty="0" smtClean="0"/>
              <a:t/>
            </a:r>
            <a:br>
              <a:rPr lang="lt-LT" dirty="0" smtClean="0"/>
            </a:br>
            <a:endParaRPr lang="lt-LT" dirty="0"/>
          </a:p>
        </p:txBody>
      </p:sp>
      <p:sp>
        <p:nvSpPr>
          <p:cNvPr id="4" name="TextBox 3"/>
          <p:cNvSpPr txBox="1"/>
          <p:nvPr/>
        </p:nvSpPr>
        <p:spPr>
          <a:xfrm>
            <a:off x="1835696" y="4293096"/>
            <a:ext cx="7128792" cy="369332"/>
          </a:xfrm>
          <a:prstGeom prst="rect">
            <a:avLst/>
          </a:prstGeom>
          <a:noFill/>
        </p:spPr>
        <p:txBody>
          <a:bodyPr wrap="square" rtlCol="0">
            <a:spAutoFit/>
          </a:bodyPr>
          <a:lstStyle/>
          <a:p>
            <a:endParaRPr lang="lt-LT" dirty="0"/>
          </a:p>
        </p:txBody>
      </p:sp>
      <p:sp>
        <p:nvSpPr>
          <p:cNvPr id="5" name="TextBox 4"/>
          <p:cNvSpPr txBox="1"/>
          <p:nvPr/>
        </p:nvSpPr>
        <p:spPr>
          <a:xfrm>
            <a:off x="755576" y="692696"/>
            <a:ext cx="7128792" cy="6463308"/>
          </a:xfrm>
          <a:prstGeom prst="rect">
            <a:avLst/>
          </a:prstGeom>
          <a:noFill/>
        </p:spPr>
        <p:txBody>
          <a:bodyPr wrap="square" rtlCol="0">
            <a:spAutoFit/>
          </a:bodyPr>
          <a:lstStyle/>
          <a:p>
            <a:endParaRPr lang="lt-LT" sz="2400" dirty="0" smtClean="0">
              <a:latin typeface="Times New Roman" pitchFamily="18" charset="0"/>
              <a:cs typeface="Times New Roman" pitchFamily="18" charset="0"/>
            </a:endParaRPr>
          </a:p>
          <a:p>
            <a:r>
              <a:rPr lang="lt-LT" sz="2400" b="1" dirty="0" smtClean="0">
                <a:latin typeface="Times New Roman" pitchFamily="18" charset="0"/>
                <a:cs typeface="Times New Roman" pitchFamily="18" charset="0"/>
              </a:rPr>
              <a:t>Įsielektrinimas- reiškinys, susijęs su dviejų kūnų sąveika (t. y. trintimi) ir įelektrintų dalelių (elektronų) apsikeitimu.</a:t>
            </a:r>
            <a:r>
              <a:rPr lang="lt-LT" sz="2400" dirty="0" smtClean="0">
                <a:latin typeface="Times New Roman" pitchFamily="18" charset="0"/>
                <a:cs typeface="Times New Roman" pitchFamily="18" charset="0"/>
              </a:rPr>
              <a:t/>
            </a:r>
            <a:br>
              <a:rPr lang="lt-LT" sz="2400" dirty="0" smtClean="0">
                <a:latin typeface="Times New Roman" pitchFamily="18" charset="0"/>
                <a:cs typeface="Times New Roman" pitchFamily="18" charset="0"/>
              </a:rPr>
            </a:br>
            <a:endParaRPr lang="lt-LT" sz="2400" dirty="0" smtClean="0">
              <a:latin typeface="Times New Roman" pitchFamily="18" charset="0"/>
              <a:cs typeface="Times New Roman" pitchFamily="18" charset="0"/>
            </a:endParaRPr>
          </a:p>
          <a:p>
            <a:pPr indent="457200"/>
            <a:r>
              <a:rPr lang="lt-LT" sz="2400" dirty="0" smtClean="0">
                <a:latin typeface="Times New Roman" pitchFamily="18" charset="0"/>
                <a:cs typeface="Times New Roman" pitchFamily="18" charset="0"/>
              </a:rPr>
              <a:t>Vienose medžiagose, jas sudarančių atomų elektronai labai tvirtai sukibę su branduoliais (sąveikos jėga tarp teigiamai ir neigiamai įelektrintų kūnų), o kitose – silpniau. Skirtingų rūšių (ir, tuo pačiu, skirtingų matmenų) atomuose elektronų sąveika su branduoliu – skiriasi. Sąveikaujant dviem skirtingos rūšies medžiagoms, iš vienos jų elektronai peršoka į kitą, įelektrindami ją neigiamai, o elektronų palikta medžiaga įsielektrina teigiamai, nes praradus elektronus, joje lieka nesukompensuotas teigiamasis krūvis.</a:t>
            </a:r>
            <a:r>
              <a:rPr lang="lt-LT" dirty="0" smtClean="0"/>
              <a:t/>
            </a:r>
            <a:br>
              <a:rPr lang="lt-LT" dirty="0" smtClean="0"/>
            </a:br>
            <a:r>
              <a:rPr lang="lt-LT" dirty="0" smtClean="0"/>
              <a:t/>
            </a:r>
            <a:br>
              <a:rPr lang="lt-LT" dirty="0" smtClean="0"/>
            </a:br>
            <a:r>
              <a:rPr lang="lt-LT" dirty="0" smtClean="0"/>
              <a:t/>
            </a:r>
            <a:br>
              <a:rPr lang="lt-LT" dirty="0" smtClean="0"/>
            </a:br>
            <a:endParaRPr lang="lt-L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67544" y="548680"/>
            <a:ext cx="8229600" cy="4389120"/>
          </a:xfrm>
        </p:spPr>
        <p:txBody>
          <a:bodyPr>
            <a:normAutofit/>
          </a:bodyPr>
          <a:lstStyle/>
          <a:p>
            <a:pPr indent="0">
              <a:buNone/>
            </a:pPr>
            <a:r>
              <a:rPr lang="lt-LT" dirty="0" smtClean="0"/>
              <a:t>Kai kuriuos įsielektrinimo reiškinius žmonės žinojo dar žiloje senovėje. Maždaug VI a. pr. Kr. graikai pastebėjo, kad gintaras, patrintas vilna, traukia lengvus kūnus: šiaudelius, žemės kruopeles, skiedreles. </a:t>
            </a:r>
            <a:endParaRPr lang="lt-LT" dirty="0"/>
          </a:p>
        </p:txBody>
      </p:sp>
      <p:pic>
        <p:nvPicPr>
          <p:cNvPr id="2050" name="Picture 2"/>
          <p:cNvPicPr>
            <a:picLocks noChangeAspect="1" noChangeArrowheads="1"/>
          </p:cNvPicPr>
          <p:nvPr/>
        </p:nvPicPr>
        <p:blipFill>
          <a:blip r:embed="rId2" cstate="print"/>
          <a:srcRect/>
          <a:stretch>
            <a:fillRect/>
          </a:stretch>
        </p:blipFill>
        <p:spPr bwMode="auto">
          <a:xfrm>
            <a:off x="755576" y="2564904"/>
            <a:ext cx="2808312" cy="3056488"/>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cstate="print"/>
          <a:srcRect/>
          <a:stretch>
            <a:fillRect/>
          </a:stretch>
        </p:blipFill>
        <p:spPr bwMode="auto">
          <a:xfrm>
            <a:off x="4427984" y="2708920"/>
            <a:ext cx="3528392" cy="264629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3635896" y="620688"/>
            <a:ext cx="4752528" cy="5112568"/>
          </a:xfrm>
        </p:spPr>
        <p:txBody>
          <a:bodyPr>
            <a:normAutofit lnSpcReduction="10000"/>
          </a:bodyPr>
          <a:lstStyle/>
          <a:p>
            <a:pPr indent="0">
              <a:buNone/>
            </a:pPr>
            <a:r>
              <a:rPr lang="lt-LT" dirty="0" smtClean="0">
                <a:latin typeface="Times New Roman" pitchFamily="18" charset="0"/>
                <a:cs typeface="Times New Roman" pitchFamily="18" charset="0"/>
              </a:rPr>
              <a:t>XVI a. anglų fizikas, karaliaus gydytojas Viljamas Gilbertas tirdamas įsielektrinimo reiškinį, įrodė, kad gebėjimas traukti lengvus kūnus būdingas ne tik gintarui, bet ir deimantui, kalnų krištolui, stiklui, sierai, dervai. Šią kūnų savybę mokslininkas pavadino elektrine (prisiminkite: gr. Elektron- gintaras), todėl V. Gilbertą galime vadinti elektros mokslo pradininku.</a:t>
            </a:r>
            <a:endParaRPr lang="lt-LT"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cstate="print"/>
          <a:srcRect/>
          <a:stretch>
            <a:fillRect/>
          </a:stretch>
        </p:blipFill>
        <p:spPr bwMode="auto">
          <a:xfrm>
            <a:off x="323528" y="908720"/>
            <a:ext cx="3230144" cy="364457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467544" y="2564904"/>
            <a:ext cx="7851648" cy="1828800"/>
          </a:xfrm>
        </p:spPr>
        <p:txBody>
          <a:bodyPr>
            <a:normAutofit fontScale="90000"/>
          </a:bodyPr>
          <a:lstStyle/>
          <a:p>
            <a:pPr algn="l"/>
            <a:r>
              <a:rPr lang="lt-LT" b="0" dirty="0" smtClean="0"/>
              <a:t/>
            </a:r>
            <a:br>
              <a:rPr lang="lt-LT" b="0" dirty="0" smtClean="0"/>
            </a:br>
            <a:r>
              <a:rPr lang="lt-LT" b="0" dirty="0" smtClean="0"/>
              <a:t/>
            </a:r>
            <a:br>
              <a:rPr lang="lt-LT" b="0" dirty="0" smtClean="0"/>
            </a:br>
            <a:r>
              <a:rPr lang="lt-LT" dirty="0" smtClean="0"/>
              <a:t/>
            </a:r>
            <a:br>
              <a:rPr lang="lt-LT" dirty="0" smtClean="0"/>
            </a:br>
            <a:r>
              <a:rPr lang="lt-LT" sz="4900" b="0" dirty="0" smtClean="0">
                <a:solidFill>
                  <a:schemeClr val="tx1"/>
                </a:solidFill>
                <a:effectLst/>
                <a:latin typeface="Times New Roman" pitchFamily="18" charset="0"/>
                <a:cs typeface="Times New Roman" pitchFamily="18" charset="0"/>
              </a:rPr>
              <a:t>Labai erzinanti problema: kodėl elektrinamės ir kaip to išvengti?</a:t>
            </a:r>
            <a:r>
              <a:rPr lang="lt-LT" b="0" dirty="0" smtClean="0"/>
              <a:t> </a:t>
            </a:r>
            <a:br>
              <a:rPr lang="lt-LT" b="0" dirty="0" smtClean="0"/>
            </a:br>
            <a:r>
              <a:rPr lang="lt-LT" dirty="0" smtClean="0"/>
              <a:t/>
            </a:r>
            <a:br>
              <a:rPr lang="lt-LT" dirty="0" smtClean="0"/>
            </a:br>
            <a:r>
              <a:rPr lang="lt-LT" dirty="0" smtClean="0"/>
              <a:t/>
            </a:r>
            <a:br>
              <a:rPr lang="lt-LT" dirty="0" smtClean="0"/>
            </a:br>
            <a:endParaRPr lang="lt-LT" dirty="0"/>
          </a:p>
        </p:txBody>
      </p:sp>
      <p:sp>
        <p:nvSpPr>
          <p:cNvPr id="5" name="Stačiakampis 4"/>
          <p:cNvSpPr/>
          <p:nvPr/>
        </p:nvSpPr>
        <p:spPr>
          <a:xfrm>
            <a:off x="179512" y="2636912"/>
            <a:ext cx="8208912" cy="4062651"/>
          </a:xfrm>
          <a:prstGeom prst="rect">
            <a:avLst/>
          </a:prstGeom>
        </p:spPr>
        <p:txBody>
          <a:bodyPr wrap="square">
            <a:spAutoFit/>
          </a:bodyPr>
          <a:lstStyle/>
          <a:p>
            <a:r>
              <a:rPr lang="lt-LT" sz="2400" dirty="0" smtClean="0">
                <a:latin typeface="Times New Roman" pitchFamily="18" charset="0"/>
                <a:cs typeface="Times New Roman" pitchFamily="18" charset="0"/>
              </a:rPr>
              <a:t>Vilniaus Gedimino technikos universiteto Fizikos katedros vedėjas prof. Artūras Jukna paaiškino, kad tai lemia oro drėgnumas - sausas oras stipriau įelektrins jame judančius objektus. </a:t>
            </a:r>
          </a:p>
          <a:p>
            <a:r>
              <a:rPr lang="lt-LT" sz="2400" dirty="0" smtClean="0">
                <a:latin typeface="Times New Roman" pitchFamily="18" charset="0"/>
                <a:cs typeface="Times New Roman" pitchFamily="18" charset="0"/>
              </a:rPr>
              <a:t>Sąveikaujant dviem skirtingos rūšies medžiagoms, iš vienos jų elektronai peršoka į kitą, įelektrindami ją neigiamai, o elektronų palikta medžiaga įsielektrina teigiamai, nes praradus elektronus, joje lieka nesukompensuotas teigiamas krūvis.  Toks įsielektrinimas vyks visada, tarpusavyje sąveikaujant dviem kūnams, pvz. šukoms su plaukais ir t.t.</a:t>
            </a:r>
          </a:p>
          <a:p>
            <a:endParaRPr lang="lt-LT"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antraštė 2"/>
          <p:cNvSpPr>
            <a:spLocks noGrp="1"/>
          </p:cNvSpPr>
          <p:nvPr>
            <p:ph type="subTitle" idx="1"/>
          </p:nvPr>
        </p:nvSpPr>
        <p:spPr>
          <a:xfrm>
            <a:off x="755576" y="1124744"/>
            <a:ext cx="7854696" cy="3672408"/>
          </a:xfrm>
        </p:spPr>
        <p:txBody>
          <a:bodyPr>
            <a:noAutofit/>
          </a:bodyPr>
          <a:lstStyle/>
          <a:p>
            <a:pPr algn="l"/>
            <a:r>
              <a:rPr lang="lt-LT" sz="2000" dirty="0" smtClean="0">
                <a:latin typeface="Times New Roman" pitchFamily="18" charset="0"/>
                <a:cs typeface="Times New Roman" pitchFamily="18" charset="0"/>
              </a:rPr>
              <a:t>Žmogaus kūno įsielektrinimą gali sustiprinti rūbai. Daugelis sintetinių rūbų labai greitai įsielektrina, prarasdami ar prisijungdami elektronus iš juos supančios aplinkos. Įsielektrinę rūbai limpa prie žmogaus kūno, nes kūną, tuo pačiu, įelektrina priešingo ženklo krūviu, dėl ko ir atsiranda traukos jėga (prilipimas). Dėl rūbo deformacijos, jie gali įsielektrinti netolygiai, t. y. viena rūbo dalis gali įsielektrinti kitos rūbo dalies atžvilgiu, sukaupdama priešingo ženklo krūvius. Tuomet pats rūbas kibirkščiuos, jį deformuojant (t. y. rūbą lankstant, glamžant ar kt.). Sintetinio rūbo išsielektrinimu galima nesunkiai įsitikinti, visiškoje tamsoje jį nusirengiant ar apsirengiant. Kartais jis net šviečia, nuo elektros išlydžių.</a:t>
            </a:r>
          </a:p>
          <a:p>
            <a:pPr algn="l"/>
            <a:r>
              <a:rPr lang="lt-LT" sz="2000" dirty="0" smtClean="0">
                <a:latin typeface="Times New Roman" pitchFamily="18" charset="0"/>
                <a:cs typeface="Times New Roman" pitchFamily="18" charset="0"/>
              </a:rPr>
              <a:t>Kuo sausesnis oras, tuo jis mažiau pralaidus elektros srovei. Tad sausas oras stipriau įelektrins jame judančius objektus. </a:t>
            </a:r>
          </a:p>
          <a:p>
            <a:pPr algn="l"/>
            <a:r>
              <a:rPr lang="lt-LT" sz="2000" dirty="0" smtClean="0">
                <a:latin typeface="Times New Roman" pitchFamily="18" charset="0"/>
                <a:cs typeface="Times New Roman" pitchFamily="18" charset="0"/>
              </a:rPr>
              <a:t>Iškrovų galima išvengti arba žymiai sumažinti jų tikimybę, jei patalpoje, kurioje būname/dirbame bus didesnis oro drėgnis. </a:t>
            </a:r>
            <a:endParaRPr lang="lt-LT"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267744" y="116632"/>
            <a:ext cx="4824536" cy="1575048"/>
          </a:xfrm>
        </p:spPr>
        <p:txBody>
          <a:bodyPr>
            <a:noAutofit/>
          </a:bodyPr>
          <a:lstStyle/>
          <a:p>
            <a:r>
              <a:rPr lang="lt-LT" sz="8000" dirty="0" smtClean="0">
                <a:solidFill>
                  <a:schemeClr val="tx1"/>
                </a:solidFill>
                <a:latin typeface="Times New Roman" pitchFamily="18" charset="0"/>
                <a:cs typeface="Times New Roman" pitchFamily="18" charset="0"/>
              </a:rPr>
              <a:t>Bandymai</a:t>
            </a:r>
            <a:endParaRPr lang="lt-LT" sz="8000" dirty="0">
              <a:solidFill>
                <a:schemeClr val="tx1"/>
              </a:solidFill>
              <a:latin typeface="Times New Roman" pitchFamily="18" charset="0"/>
              <a:cs typeface="Times New Roman" pitchFamily="18" charset="0"/>
            </a:endParaRPr>
          </a:p>
        </p:txBody>
      </p:sp>
      <p:pic>
        <p:nvPicPr>
          <p:cNvPr id="17410" name="Picture 2" descr="https://upload.wikimedia.org/wikipedia/commons/thumb/1/1f/Static_on_the_playground_%2848616367%29.jpg/300px-Static_on_the_playground_%2848616367%29.jpg"/>
          <p:cNvPicPr>
            <a:picLocks noChangeAspect="1" noChangeArrowheads="1"/>
          </p:cNvPicPr>
          <p:nvPr/>
        </p:nvPicPr>
        <p:blipFill>
          <a:blip r:embed="rId2" cstate="print"/>
          <a:srcRect/>
          <a:stretch>
            <a:fillRect/>
          </a:stretch>
        </p:blipFill>
        <p:spPr bwMode="auto">
          <a:xfrm>
            <a:off x="5868144" y="2132856"/>
            <a:ext cx="2857500" cy="2600325"/>
          </a:xfrm>
          <a:prstGeom prst="rect">
            <a:avLst/>
          </a:prstGeom>
          <a:noFill/>
        </p:spPr>
      </p:pic>
      <p:pic>
        <p:nvPicPr>
          <p:cNvPr id="17412" name="Picture 4" descr="Vaizdo rezultatas pagal užklausą „šukuojantis įsielektrina plaukai“"/>
          <p:cNvPicPr>
            <a:picLocks noChangeAspect="1" noChangeArrowheads="1"/>
          </p:cNvPicPr>
          <p:nvPr/>
        </p:nvPicPr>
        <p:blipFill>
          <a:blip r:embed="rId3" cstate="print"/>
          <a:srcRect/>
          <a:stretch>
            <a:fillRect/>
          </a:stretch>
        </p:blipFill>
        <p:spPr bwMode="auto">
          <a:xfrm>
            <a:off x="1475656" y="2420888"/>
            <a:ext cx="2986214" cy="216024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123728" y="188640"/>
            <a:ext cx="5400600" cy="1143000"/>
          </a:xfrm>
        </p:spPr>
        <p:txBody>
          <a:bodyPr/>
          <a:lstStyle/>
          <a:p>
            <a:r>
              <a:rPr lang="lt-LT" dirty="0" smtClean="0">
                <a:solidFill>
                  <a:schemeClr val="tx1"/>
                </a:solidFill>
                <a:latin typeface="Times New Roman" pitchFamily="18" charset="0"/>
                <a:cs typeface="Times New Roman" pitchFamily="18" charset="0"/>
              </a:rPr>
              <a:t>Pirmasis bandymas</a:t>
            </a:r>
            <a:endParaRPr lang="lt-LT" dirty="0">
              <a:solidFill>
                <a:schemeClr val="tx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395536" y="1556792"/>
            <a:ext cx="8229600" cy="4389120"/>
          </a:xfrm>
        </p:spPr>
        <p:txBody>
          <a:bodyPr>
            <a:normAutofit/>
          </a:bodyPr>
          <a:lstStyle/>
          <a:p>
            <a:pPr indent="0">
              <a:buNone/>
            </a:pPr>
            <a:r>
              <a:rPr lang="lt-LT" dirty="0" smtClean="0">
                <a:latin typeface="Times New Roman" pitchFamily="18" charset="0"/>
                <a:cs typeface="Times New Roman" pitchFamily="18" charset="0"/>
              </a:rPr>
              <a:t>Pripūskite balioną ir patrinkite į savo plaukus. Pakelkite balioną šiek tiek nuo plaukų.</a:t>
            </a:r>
          </a:p>
          <a:p>
            <a:pPr indent="0">
              <a:buNone/>
            </a:pPr>
            <a:r>
              <a:rPr lang="lt-LT" b="1" dirty="0" smtClean="0">
                <a:latin typeface="Times New Roman" pitchFamily="18" charset="0"/>
                <a:cs typeface="Times New Roman" pitchFamily="18" charset="0"/>
              </a:rPr>
              <a:t>Kas atsitiko?</a:t>
            </a:r>
          </a:p>
          <a:p>
            <a:pPr indent="0">
              <a:buNone/>
            </a:pPr>
            <a:r>
              <a:rPr lang="lt-LT" dirty="0" smtClean="0">
                <a:latin typeface="Times New Roman" pitchFamily="18" charset="0"/>
                <a:cs typeface="Times New Roman" pitchFamily="18" charset="0"/>
              </a:rPr>
              <a:t>Plaukai toje vietoje, kurioje buvo patrinti balionu, įsielektrino ir pakilo. </a:t>
            </a:r>
          </a:p>
          <a:p>
            <a:pPr indent="0">
              <a:buNone/>
            </a:pPr>
            <a:r>
              <a:rPr lang="lt-LT" b="1" dirty="0" smtClean="0">
                <a:latin typeface="Times New Roman" pitchFamily="18" charset="0"/>
                <a:cs typeface="Times New Roman" pitchFamily="18" charset="0"/>
              </a:rPr>
              <a:t>Kodėl</a:t>
            </a:r>
          </a:p>
          <a:p>
            <a:pPr indent="0">
              <a:buNone/>
            </a:pPr>
            <a:r>
              <a:rPr lang="lt-LT" dirty="0" smtClean="0">
                <a:latin typeface="Times New Roman" pitchFamily="18" charset="0"/>
                <a:cs typeface="Times New Roman" pitchFamily="18" charset="0"/>
              </a:rPr>
              <a:t>Patrynus balioną į plaukus, įvyksta elektronų mainai tarp plaukų ir baliono. Plaukai tampa teigiamo krūvio poliumi, balionas neigiamo (dėl atsiradusios skirtingų krūvių traukos plaukai pakyla).</a:t>
            </a:r>
          </a:p>
          <a:p>
            <a:pPr indent="0">
              <a:buNone/>
            </a:pPr>
            <a:endParaRPr lang="lt-LT" dirty="0" smtClean="0">
              <a:latin typeface="Times New Roman" pitchFamily="18" charset="0"/>
              <a:cs typeface="Times New Roman" pitchFamily="18" charset="0"/>
            </a:endParaRPr>
          </a:p>
          <a:p>
            <a:pPr indent="0">
              <a:buNone/>
            </a:pPr>
            <a:endParaRPr lang="lt-LT"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4716016" y="2132856"/>
            <a:ext cx="2520280" cy="3347449"/>
          </a:xfrm>
          <a:prstGeom prst="rect">
            <a:avLst/>
          </a:prstGeom>
          <a:noFill/>
          <a:ln w="9525">
            <a:noFill/>
            <a:miter lim="800000"/>
            <a:headEnd/>
            <a:tailEnd/>
          </a:ln>
          <a:effectLst/>
        </p:spPr>
      </p:pic>
      <p:pic>
        <p:nvPicPr>
          <p:cNvPr id="6" name="Picture 3"/>
          <p:cNvPicPr>
            <a:picLocks noChangeAspect="1" noChangeArrowheads="1"/>
          </p:cNvPicPr>
          <p:nvPr/>
        </p:nvPicPr>
        <p:blipFill>
          <a:blip r:embed="rId3" cstate="print"/>
          <a:srcRect/>
          <a:stretch>
            <a:fillRect/>
          </a:stretch>
        </p:blipFill>
        <p:spPr bwMode="auto">
          <a:xfrm>
            <a:off x="1259632" y="2204864"/>
            <a:ext cx="2843808" cy="213285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123728" y="260648"/>
            <a:ext cx="5400600" cy="1143000"/>
          </a:xfrm>
        </p:spPr>
        <p:txBody>
          <a:bodyPr/>
          <a:lstStyle/>
          <a:p>
            <a:r>
              <a:rPr lang="lt-LT" dirty="0" smtClean="0">
                <a:solidFill>
                  <a:schemeClr val="tx1"/>
                </a:solidFill>
                <a:latin typeface="Times New Roman" pitchFamily="18" charset="0"/>
                <a:cs typeface="Times New Roman" pitchFamily="18" charset="0"/>
              </a:rPr>
              <a:t>Antrasis bandymas</a:t>
            </a:r>
            <a:endParaRPr lang="lt-LT" dirty="0">
              <a:solidFill>
                <a:schemeClr val="tx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395536" y="1484784"/>
            <a:ext cx="8229600" cy="4389120"/>
          </a:xfrm>
        </p:spPr>
        <p:txBody>
          <a:bodyPr/>
          <a:lstStyle/>
          <a:p>
            <a:pPr indent="0">
              <a:buNone/>
            </a:pPr>
            <a:r>
              <a:rPr lang="lt-LT" dirty="0" smtClean="0">
                <a:latin typeface="Times New Roman" pitchFamily="18" charset="0"/>
                <a:cs typeface="Times New Roman" pitchFamily="18" charset="0"/>
              </a:rPr>
              <a:t>Stiklinę lazdelę patrinkime į šilkinio audinio skiautę ir priartinkime prie mažų popieriaus gabaliukų. Lazdelė jas pritrauks. Artindami prie skiautelių nepatrintą lazdelę, tokio reiškinio nepamatysime.</a:t>
            </a:r>
            <a:endParaRPr lang="lt-LT" dirty="0">
              <a:latin typeface="Times New Roman" pitchFamily="18" charset="0"/>
              <a:cs typeface="Times New Roman" pitchFamily="18" charset="0"/>
            </a:endParaRPr>
          </a:p>
        </p:txBody>
      </p:sp>
      <p:pic>
        <p:nvPicPr>
          <p:cNvPr id="6147" name="Picture 3"/>
          <p:cNvPicPr>
            <a:picLocks noChangeAspect="1" noChangeArrowheads="1"/>
          </p:cNvPicPr>
          <p:nvPr/>
        </p:nvPicPr>
        <p:blipFill>
          <a:blip r:embed="rId2" cstate="print"/>
          <a:srcRect/>
          <a:stretch>
            <a:fillRect/>
          </a:stretch>
        </p:blipFill>
        <p:spPr bwMode="auto">
          <a:xfrm>
            <a:off x="2195736" y="3428439"/>
            <a:ext cx="4320480" cy="342956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555776" y="1556792"/>
            <a:ext cx="8229600" cy="1143000"/>
          </a:xfrm>
        </p:spPr>
        <p:txBody>
          <a:bodyPr>
            <a:noAutofit/>
          </a:bodyPr>
          <a:lstStyle/>
          <a:p>
            <a:r>
              <a:rPr lang="lt-LT" sz="9600" dirty="0" smtClean="0">
                <a:solidFill>
                  <a:schemeClr val="tx1"/>
                </a:solidFill>
                <a:latin typeface="Times New Roman" pitchFamily="18" charset="0"/>
                <a:cs typeface="Times New Roman" pitchFamily="18" charset="0"/>
              </a:rPr>
              <a:t>Testas</a:t>
            </a:r>
            <a:endParaRPr lang="lt-LT" sz="9600" dirty="0">
              <a:solidFill>
                <a:schemeClr val="tx1"/>
              </a:solidFill>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cstate="print"/>
          <a:srcRect/>
          <a:stretch>
            <a:fillRect/>
          </a:stretch>
        </p:blipFill>
        <p:spPr bwMode="auto">
          <a:xfrm>
            <a:off x="395536" y="2852936"/>
            <a:ext cx="3462680" cy="2304256"/>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cstate="print"/>
          <a:srcRect/>
          <a:stretch>
            <a:fillRect/>
          </a:stretch>
        </p:blipFill>
        <p:spPr bwMode="auto">
          <a:xfrm rot="10800000" flipV="1">
            <a:off x="5076055" y="3068960"/>
            <a:ext cx="3519361" cy="2736304"/>
          </a:xfrm>
          <a:prstGeom prst="rect">
            <a:avLst/>
          </a:prstGeom>
          <a:noFill/>
          <a:ln w="9525">
            <a:noFill/>
            <a:miter lim="800000"/>
            <a:headEnd/>
            <a:tailEnd/>
          </a:ln>
          <a:effectLst/>
        </p:spPr>
      </p:pic>
      <p:pic>
        <p:nvPicPr>
          <p:cNvPr id="7172" name="Picture 4"/>
          <p:cNvPicPr>
            <a:picLocks noChangeAspect="1" noChangeArrowheads="1"/>
          </p:cNvPicPr>
          <p:nvPr/>
        </p:nvPicPr>
        <p:blipFill>
          <a:blip r:embed="rId4" cstate="print"/>
          <a:srcRect/>
          <a:stretch>
            <a:fillRect/>
          </a:stretch>
        </p:blipFill>
        <p:spPr bwMode="auto">
          <a:xfrm>
            <a:off x="6156176" y="692696"/>
            <a:ext cx="1944216" cy="132235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908720"/>
            <a:ext cx="8229600" cy="1143000"/>
          </a:xfrm>
        </p:spPr>
        <p:txBody>
          <a:bodyPr>
            <a:normAutofit fontScale="90000"/>
          </a:bodyPr>
          <a:lstStyle/>
          <a:p>
            <a:r>
              <a:rPr lang="lt-LT" dirty="0" smtClean="0">
                <a:solidFill>
                  <a:schemeClr val="tx1"/>
                </a:solidFill>
                <a:latin typeface="Times New Roman" pitchFamily="18" charset="0"/>
                <a:cs typeface="Times New Roman" pitchFamily="18" charset="0"/>
              </a:rPr>
              <a:t>1. Kas pirmasis tyrė įsielektrinimo reiškinį?  </a:t>
            </a:r>
            <a:endParaRPr lang="lt-LT" dirty="0">
              <a:solidFill>
                <a:schemeClr val="tx1"/>
              </a:solidFill>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pPr>
              <a:buNone/>
            </a:pPr>
            <a:endParaRPr lang="lt-LT" dirty="0"/>
          </a:p>
        </p:txBody>
      </p:sp>
      <p:sp>
        <p:nvSpPr>
          <p:cNvPr id="5" name="Stačiakampis 4"/>
          <p:cNvSpPr/>
          <p:nvPr/>
        </p:nvSpPr>
        <p:spPr>
          <a:xfrm>
            <a:off x="899592" y="2420888"/>
            <a:ext cx="2520280" cy="1008112"/>
          </a:xfrm>
          <a:prstGeom prst="rect">
            <a:avLst/>
          </a:prstGeom>
          <a:solidFill>
            <a:srgbClr val="FF99FF"/>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lt-LT" dirty="0" smtClean="0"/>
              <a:t>A) Albertas Einšteinas</a:t>
            </a:r>
            <a:endParaRPr lang="lt-LT" dirty="0"/>
          </a:p>
        </p:txBody>
      </p:sp>
      <p:sp>
        <p:nvSpPr>
          <p:cNvPr id="6" name="Stačiakampis 5"/>
          <p:cNvSpPr/>
          <p:nvPr/>
        </p:nvSpPr>
        <p:spPr>
          <a:xfrm>
            <a:off x="5508104" y="2492896"/>
            <a:ext cx="2736304" cy="1008112"/>
          </a:xfrm>
          <a:prstGeom prst="rect">
            <a:avLst/>
          </a:prstGeom>
          <a:solidFill>
            <a:srgbClr val="FF99FF"/>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lt-LT" dirty="0" smtClean="0"/>
              <a:t>B) Viljamas Gilbertas</a:t>
            </a:r>
            <a:endParaRPr lang="lt-LT" dirty="0"/>
          </a:p>
        </p:txBody>
      </p:sp>
      <p:sp>
        <p:nvSpPr>
          <p:cNvPr id="7" name="Stačiakampis 6"/>
          <p:cNvSpPr/>
          <p:nvPr/>
        </p:nvSpPr>
        <p:spPr>
          <a:xfrm>
            <a:off x="3203848" y="4437112"/>
            <a:ext cx="3024336" cy="936104"/>
          </a:xfrm>
          <a:prstGeom prst="rect">
            <a:avLst/>
          </a:prstGeom>
          <a:solidFill>
            <a:srgbClr val="FF99FF"/>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lt-LT" dirty="0" smtClean="0"/>
              <a:t>C) Izaokas Niutonas</a:t>
            </a:r>
            <a:endParaRPr lang="lt-LT"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solidFill>
                  <a:schemeClr val="tx1"/>
                </a:solidFill>
                <a:latin typeface="Times New Roman" pitchFamily="18" charset="0"/>
                <a:cs typeface="Times New Roman" pitchFamily="18" charset="0"/>
              </a:rPr>
              <a:t>2. Kuriame amžiuje buvo pastebėtas įsielektrinimo reiškinys?</a:t>
            </a:r>
            <a:endParaRPr lang="lt-LT" dirty="0">
              <a:solidFill>
                <a:schemeClr val="tx1"/>
              </a:solidFill>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pPr>
              <a:buNone/>
            </a:pPr>
            <a:endParaRPr lang="lt-LT" dirty="0"/>
          </a:p>
        </p:txBody>
      </p:sp>
      <p:sp>
        <p:nvSpPr>
          <p:cNvPr id="6" name="Stačiakampis 5"/>
          <p:cNvSpPr/>
          <p:nvPr/>
        </p:nvSpPr>
        <p:spPr>
          <a:xfrm>
            <a:off x="971600" y="4725144"/>
            <a:ext cx="2448272" cy="1224136"/>
          </a:xfrm>
          <a:prstGeom prst="rect">
            <a:avLst/>
          </a:prstGeom>
          <a:solidFill>
            <a:srgbClr val="92D05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lt-LT" dirty="0" smtClean="0"/>
              <a:t>B) </a:t>
            </a:r>
            <a:r>
              <a:rPr lang="ru-RU" dirty="0" smtClean="0"/>
              <a:t>ѴІ</a:t>
            </a:r>
            <a:r>
              <a:rPr lang="lt-LT" dirty="0" smtClean="0"/>
              <a:t> a. po Kr.</a:t>
            </a:r>
            <a:endParaRPr lang="lt-LT" dirty="0"/>
          </a:p>
        </p:txBody>
      </p:sp>
      <p:sp>
        <p:nvSpPr>
          <p:cNvPr id="7" name="Stačiakampis 6"/>
          <p:cNvSpPr/>
          <p:nvPr/>
        </p:nvSpPr>
        <p:spPr>
          <a:xfrm>
            <a:off x="3419872" y="3140968"/>
            <a:ext cx="2088232" cy="1008112"/>
          </a:xfrm>
          <a:prstGeom prst="rect">
            <a:avLst/>
          </a:prstGeom>
          <a:solidFill>
            <a:srgbClr val="92D05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lt-LT" dirty="0" smtClean="0"/>
              <a:t>A)  Ѵ</a:t>
            </a:r>
            <a:r>
              <a:rPr lang="ru-RU" dirty="0" smtClean="0"/>
              <a:t>ІІ</a:t>
            </a:r>
            <a:r>
              <a:rPr lang="lt-LT" dirty="0" smtClean="0"/>
              <a:t> a. iki Kr.</a:t>
            </a:r>
            <a:endParaRPr lang="lt-LT" dirty="0"/>
          </a:p>
        </p:txBody>
      </p:sp>
      <p:sp>
        <p:nvSpPr>
          <p:cNvPr id="8" name="Stačiakampis 7"/>
          <p:cNvSpPr/>
          <p:nvPr/>
        </p:nvSpPr>
        <p:spPr>
          <a:xfrm>
            <a:off x="5580112" y="4869160"/>
            <a:ext cx="2592288" cy="792088"/>
          </a:xfrm>
          <a:prstGeom prst="rect">
            <a:avLst/>
          </a:prstGeom>
          <a:solidFill>
            <a:srgbClr val="92D05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lt-LT" dirty="0" smtClean="0"/>
              <a:t>C)  </a:t>
            </a:r>
            <a:r>
              <a:rPr lang="ru-RU" dirty="0" smtClean="0"/>
              <a:t>ѴІ</a:t>
            </a:r>
            <a:r>
              <a:rPr lang="lt-LT" dirty="0" smtClean="0"/>
              <a:t> a. iki Kr.</a:t>
            </a:r>
            <a:endParaRPr lang="lt-L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403648" y="620688"/>
            <a:ext cx="8229600" cy="1143000"/>
          </a:xfrm>
        </p:spPr>
        <p:txBody>
          <a:bodyPr>
            <a:normAutofit fontScale="90000"/>
          </a:bodyPr>
          <a:lstStyle/>
          <a:p>
            <a:r>
              <a:rPr lang="lt-LT" dirty="0" smtClean="0">
                <a:solidFill>
                  <a:schemeClr val="tx1"/>
                </a:solidFill>
                <a:latin typeface="Times New Roman" pitchFamily="18" charset="0"/>
                <a:cs typeface="Times New Roman" pitchFamily="18" charset="0"/>
              </a:rPr>
              <a:t>3. Kas pirmieji pastebėjo įsielektrinimo reiškinį?  </a:t>
            </a:r>
            <a:endParaRPr lang="lt-LT" dirty="0">
              <a:solidFill>
                <a:schemeClr val="tx1"/>
              </a:solidFill>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pPr>
              <a:buNone/>
            </a:pPr>
            <a:endParaRPr lang="lt-LT" dirty="0"/>
          </a:p>
        </p:txBody>
      </p:sp>
      <p:sp>
        <p:nvSpPr>
          <p:cNvPr id="4" name="Stačiakampis 3"/>
          <p:cNvSpPr/>
          <p:nvPr/>
        </p:nvSpPr>
        <p:spPr>
          <a:xfrm>
            <a:off x="3347864" y="4869160"/>
            <a:ext cx="2520280" cy="936104"/>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1"/>
                </a:solidFill>
              </a:rPr>
              <a:t> C) Graikai</a:t>
            </a:r>
            <a:endParaRPr lang="lt-LT" dirty="0">
              <a:solidFill>
                <a:schemeClr val="bg1"/>
              </a:solidFill>
            </a:endParaRPr>
          </a:p>
        </p:txBody>
      </p:sp>
      <p:sp>
        <p:nvSpPr>
          <p:cNvPr id="5" name="Stačiakampis 4"/>
          <p:cNvSpPr/>
          <p:nvPr/>
        </p:nvSpPr>
        <p:spPr>
          <a:xfrm>
            <a:off x="5364088" y="2924944"/>
            <a:ext cx="3024336" cy="108012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1"/>
                </a:solidFill>
              </a:rPr>
              <a:t>B) Ispanai</a:t>
            </a:r>
            <a:endParaRPr lang="lt-LT" dirty="0">
              <a:solidFill>
                <a:schemeClr val="bg1"/>
              </a:solidFill>
            </a:endParaRPr>
          </a:p>
        </p:txBody>
      </p:sp>
      <p:sp>
        <p:nvSpPr>
          <p:cNvPr id="6" name="Stačiakampis 5"/>
          <p:cNvSpPr/>
          <p:nvPr/>
        </p:nvSpPr>
        <p:spPr>
          <a:xfrm>
            <a:off x="827584" y="2852936"/>
            <a:ext cx="3168352" cy="108012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1"/>
                </a:solidFill>
              </a:rPr>
              <a:t>A) Egiptiečiai</a:t>
            </a:r>
            <a:endParaRPr lang="lt-LT" dirty="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solidFill>
                  <a:schemeClr val="tx1"/>
                </a:solidFill>
                <a:latin typeface="Times New Roman" pitchFamily="18" charset="0"/>
                <a:cs typeface="Times New Roman" pitchFamily="18" charset="0"/>
              </a:rPr>
              <a:t>4. Kas yra įsielektrinimas? </a:t>
            </a:r>
            <a:endParaRPr lang="lt-LT" dirty="0">
              <a:solidFill>
                <a:schemeClr val="tx1"/>
              </a:solidFill>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pPr>
              <a:buNone/>
            </a:pPr>
            <a:endParaRPr lang="lt-LT" dirty="0"/>
          </a:p>
        </p:txBody>
      </p:sp>
      <p:sp>
        <p:nvSpPr>
          <p:cNvPr id="4" name="Stačiakampis 3"/>
          <p:cNvSpPr/>
          <p:nvPr/>
        </p:nvSpPr>
        <p:spPr>
          <a:xfrm>
            <a:off x="971600" y="2852936"/>
            <a:ext cx="2520280" cy="108012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1"/>
                </a:solidFill>
              </a:rPr>
              <a:t>A) Tai reiškinys, susijęs su dviejų kūnų sąveika ir neįelektrintų dalelių apsikeitimu.</a:t>
            </a:r>
            <a:endParaRPr lang="lt-LT" dirty="0">
              <a:solidFill>
                <a:schemeClr val="bg1"/>
              </a:solidFill>
            </a:endParaRPr>
          </a:p>
        </p:txBody>
      </p:sp>
      <p:sp>
        <p:nvSpPr>
          <p:cNvPr id="5" name="Stačiakampis 4"/>
          <p:cNvSpPr/>
          <p:nvPr/>
        </p:nvSpPr>
        <p:spPr>
          <a:xfrm>
            <a:off x="4932040" y="2924944"/>
            <a:ext cx="2664296" cy="86409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1"/>
                </a:solidFill>
              </a:rPr>
              <a:t>B) Tai reiškinys, susijęs su elektros srovės sąveika ir dalelių apsikeitimu.</a:t>
            </a:r>
            <a:endParaRPr lang="lt-LT" dirty="0">
              <a:solidFill>
                <a:schemeClr val="bg1"/>
              </a:solidFill>
            </a:endParaRPr>
          </a:p>
        </p:txBody>
      </p:sp>
      <p:sp>
        <p:nvSpPr>
          <p:cNvPr id="6" name="Stačiakampis 5"/>
          <p:cNvSpPr/>
          <p:nvPr/>
        </p:nvSpPr>
        <p:spPr>
          <a:xfrm>
            <a:off x="2843808" y="4725144"/>
            <a:ext cx="3096344" cy="108012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1"/>
                </a:solidFill>
                <a:latin typeface="Times New Roman" pitchFamily="18" charset="0"/>
                <a:cs typeface="Times New Roman" pitchFamily="18" charset="0"/>
              </a:rPr>
              <a:t>C) Tai reiškinys, susijęs su dviejų kūnų sąveika (t. y. trintimi) ir įelektrintų dalelių (elektronų) apsikeitimu.</a:t>
            </a:r>
            <a:endParaRPr lang="lt-LT" dirty="0">
              <a:solidFill>
                <a:schemeClr val="bg1"/>
              </a:solidFill>
            </a:endParaRPr>
          </a:p>
        </p:txBody>
      </p:sp>
      <p:sp>
        <p:nvSpPr>
          <p:cNvPr id="7" name="Lygiašonis trikampis 6"/>
          <p:cNvSpPr/>
          <p:nvPr/>
        </p:nvSpPr>
        <p:spPr>
          <a:xfrm>
            <a:off x="1619672" y="2996952"/>
            <a:ext cx="72008" cy="4571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Lygiašonis trikampis 7"/>
          <p:cNvSpPr/>
          <p:nvPr/>
        </p:nvSpPr>
        <p:spPr>
          <a:xfrm>
            <a:off x="1772072" y="3149352"/>
            <a:ext cx="72008" cy="4571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solidFill>
                  <a:schemeClr val="tx1"/>
                </a:solidFill>
                <a:latin typeface="Times New Roman" pitchFamily="18" charset="0"/>
                <a:cs typeface="Times New Roman" pitchFamily="18" charset="0"/>
              </a:rPr>
              <a:t>5. Ką įrodė Viljamas Gilbertas savo tyrimais? </a:t>
            </a:r>
            <a:endParaRPr lang="lt-LT" dirty="0">
              <a:solidFill>
                <a:schemeClr val="tx1"/>
              </a:solidFill>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pPr>
              <a:buNone/>
            </a:pPr>
            <a:endParaRPr lang="lt-LT" dirty="0"/>
          </a:p>
        </p:txBody>
      </p:sp>
      <p:sp>
        <p:nvSpPr>
          <p:cNvPr id="5" name="Stačiakampis 4"/>
          <p:cNvSpPr/>
          <p:nvPr/>
        </p:nvSpPr>
        <p:spPr>
          <a:xfrm>
            <a:off x="1331640" y="2564904"/>
            <a:ext cx="2016224" cy="108012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1"/>
                </a:solidFill>
              </a:rPr>
              <a:t>A. Įrodė, kad ne tik gintaras geba traukti lengvus kūnus</a:t>
            </a:r>
            <a:endParaRPr lang="lt-LT" dirty="0">
              <a:solidFill>
                <a:schemeClr val="bg1"/>
              </a:solidFill>
            </a:endParaRPr>
          </a:p>
        </p:txBody>
      </p:sp>
      <p:sp>
        <p:nvSpPr>
          <p:cNvPr id="6" name="Stačiakampis 5"/>
          <p:cNvSpPr/>
          <p:nvPr/>
        </p:nvSpPr>
        <p:spPr>
          <a:xfrm>
            <a:off x="5004048" y="2708920"/>
            <a:ext cx="2376264" cy="1008112"/>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1"/>
                </a:solidFill>
              </a:rPr>
              <a:t>B. Įrodė, kad gintaras vienintelis geba traukti lengvus kūnus</a:t>
            </a:r>
            <a:endParaRPr lang="lt-LT" dirty="0">
              <a:solidFill>
                <a:schemeClr val="bg1"/>
              </a:solidFill>
            </a:endParaRPr>
          </a:p>
        </p:txBody>
      </p:sp>
      <p:sp>
        <p:nvSpPr>
          <p:cNvPr id="7" name="Stačiakampis 6"/>
          <p:cNvSpPr/>
          <p:nvPr/>
        </p:nvSpPr>
        <p:spPr>
          <a:xfrm>
            <a:off x="3563888" y="4365104"/>
            <a:ext cx="2376264" cy="108012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1"/>
                </a:solidFill>
              </a:rPr>
              <a:t>C. Įrodė, kad gintaras gydo, traukdamas lengvus kūnus</a:t>
            </a:r>
            <a:endParaRPr lang="lt-LT" dirty="0">
              <a:solidFill>
                <a:schemeClr val="bg1"/>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solidFill>
                  <a:schemeClr val="tx1"/>
                </a:solidFill>
                <a:latin typeface="Times New Roman" pitchFamily="18" charset="0"/>
                <a:cs typeface="Times New Roman" pitchFamily="18" charset="0"/>
              </a:rPr>
              <a:t>6. Gintaras traukia lengvus kūnus </a:t>
            </a:r>
            <a:endParaRPr lang="lt-LT" dirty="0">
              <a:solidFill>
                <a:schemeClr val="tx1"/>
              </a:solidFill>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endParaRPr lang="lt-LT" dirty="0"/>
          </a:p>
        </p:txBody>
      </p:sp>
      <p:sp>
        <p:nvSpPr>
          <p:cNvPr id="4" name="Stačiakampis 3"/>
          <p:cNvSpPr/>
          <p:nvPr/>
        </p:nvSpPr>
        <p:spPr>
          <a:xfrm>
            <a:off x="1331640" y="2420888"/>
            <a:ext cx="2592288" cy="720080"/>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1"/>
                </a:solidFill>
              </a:rPr>
              <a:t>A) patrynus į medieną</a:t>
            </a:r>
            <a:endParaRPr lang="lt-LT" dirty="0">
              <a:solidFill>
                <a:schemeClr val="bg1"/>
              </a:solidFill>
            </a:endParaRPr>
          </a:p>
        </p:txBody>
      </p:sp>
      <p:sp>
        <p:nvSpPr>
          <p:cNvPr id="5" name="Stačiakampis 4"/>
          <p:cNvSpPr/>
          <p:nvPr/>
        </p:nvSpPr>
        <p:spPr>
          <a:xfrm>
            <a:off x="5148064" y="2420888"/>
            <a:ext cx="2232248" cy="792088"/>
          </a:xfrm>
          <a:prstGeom prst="rect">
            <a:avLst/>
          </a:prstGeom>
          <a:solidFill>
            <a:schemeClr val="tx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1"/>
                </a:solidFill>
              </a:rPr>
              <a:t>B) patrynus į vilną</a:t>
            </a:r>
            <a:endParaRPr lang="lt-LT" dirty="0">
              <a:solidFill>
                <a:schemeClr val="bg1"/>
              </a:solidFill>
            </a:endParaRPr>
          </a:p>
        </p:txBody>
      </p:sp>
      <p:sp>
        <p:nvSpPr>
          <p:cNvPr id="6" name="Stačiakampis 5"/>
          <p:cNvSpPr/>
          <p:nvPr/>
        </p:nvSpPr>
        <p:spPr>
          <a:xfrm>
            <a:off x="3131840" y="4293096"/>
            <a:ext cx="2016224" cy="936104"/>
          </a:xfrm>
          <a:prstGeom prst="rect">
            <a:avLst/>
          </a:prstGeom>
          <a:solidFill>
            <a:schemeClr val="tx1">
              <a:lumMod val="85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lt-LT" dirty="0" smtClean="0"/>
              <a:t>C) patrynus į metalą</a:t>
            </a:r>
            <a:endParaRPr lang="lt-L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1268760"/>
            <a:ext cx="8229600" cy="1143000"/>
          </a:xfrm>
        </p:spPr>
        <p:txBody>
          <a:bodyPr>
            <a:normAutofit fontScale="90000"/>
          </a:bodyPr>
          <a:lstStyle/>
          <a:p>
            <a:r>
              <a:rPr lang="lt-LT" dirty="0" smtClean="0">
                <a:solidFill>
                  <a:schemeClr val="tx1"/>
                </a:solidFill>
                <a:latin typeface="Times New Roman" pitchFamily="18" charset="0"/>
                <a:cs typeface="Times New Roman" pitchFamily="18" charset="0"/>
              </a:rPr>
              <a:t>7.Kas atsitiks patrynus stiklo lazdelę į šilkinį audinį ir pridėjus prie mažų popieriaus gabaliukų?</a:t>
            </a:r>
            <a:endParaRPr lang="lt-LT" dirty="0">
              <a:solidFill>
                <a:schemeClr val="tx1"/>
              </a:solidFill>
              <a:latin typeface="Times New Roman" pitchFamily="18" charset="0"/>
              <a:cs typeface="Times New Roman" pitchFamily="18" charset="0"/>
            </a:endParaRPr>
          </a:p>
        </p:txBody>
      </p:sp>
      <p:sp>
        <p:nvSpPr>
          <p:cNvPr id="4" name="Stačiakampis 3"/>
          <p:cNvSpPr/>
          <p:nvPr/>
        </p:nvSpPr>
        <p:spPr>
          <a:xfrm>
            <a:off x="827584" y="3212976"/>
            <a:ext cx="2448272" cy="86409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1"/>
                </a:solidFill>
              </a:rPr>
              <a:t>A) Maži popieriaus gabaliukai prisitrauks prie lazdelės</a:t>
            </a:r>
            <a:endParaRPr lang="lt-LT" dirty="0">
              <a:solidFill>
                <a:schemeClr val="bg1"/>
              </a:solidFill>
            </a:endParaRPr>
          </a:p>
        </p:txBody>
      </p:sp>
      <p:sp>
        <p:nvSpPr>
          <p:cNvPr id="5" name="Stačiakampis 4"/>
          <p:cNvSpPr/>
          <p:nvPr/>
        </p:nvSpPr>
        <p:spPr>
          <a:xfrm>
            <a:off x="5364088" y="3356992"/>
            <a:ext cx="3024336" cy="93610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1"/>
                </a:solidFill>
              </a:rPr>
              <a:t>B) Maži popieriaus gabaliukai trauksis nuo lazdelės</a:t>
            </a:r>
            <a:endParaRPr lang="lt-LT" dirty="0">
              <a:solidFill>
                <a:schemeClr val="bg1"/>
              </a:solidFill>
            </a:endParaRPr>
          </a:p>
        </p:txBody>
      </p:sp>
      <p:sp>
        <p:nvSpPr>
          <p:cNvPr id="6" name="Stačiakampis 5"/>
          <p:cNvSpPr/>
          <p:nvPr/>
        </p:nvSpPr>
        <p:spPr>
          <a:xfrm>
            <a:off x="3131840" y="5013176"/>
            <a:ext cx="2448272" cy="86409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1"/>
                </a:solidFill>
              </a:rPr>
              <a:t>C) Nieko nenutiks</a:t>
            </a:r>
            <a:endParaRPr lang="lt-LT" dirty="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67544" y="1124744"/>
            <a:ext cx="8229600" cy="1143000"/>
          </a:xfrm>
        </p:spPr>
        <p:txBody>
          <a:bodyPr>
            <a:normAutofit fontScale="90000"/>
          </a:bodyPr>
          <a:lstStyle/>
          <a:p>
            <a:r>
              <a:rPr lang="lt-LT" dirty="0" smtClean="0">
                <a:solidFill>
                  <a:schemeClr val="tx1"/>
                </a:solidFill>
                <a:latin typeface="Times New Roman" pitchFamily="18" charset="0"/>
                <a:cs typeface="Times New Roman" pitchFamily="18" charset="0"/>
              </a:rPr>
              <a:t>8. Kaip įelektrina medžiagą elektronas peršokęs iš vienos medžiagos į kitą? </a:t>
            </a:r>
            <a:endParaRPr lang="lt-LT" dirty="0">
              <a:solidFill>
                <a:schemeClr val="tx1"/>
              </a:solidFill>
              <a:latin typeface="Times New Roman" pitchFamily="18" charset="0"/>
              <a:cs typeface="Times New Roman" pitchFamily="18" charset="0"/>
            </a:endParaRPr>
          </a:p>
        </p:txBody>
      </p:sp>
      <p:sp>
        <p:nvSpPr>
          <p:cNvPr id="3" name="Turinio vietos rezervavimo ženklas 2"/>
          <p:cNvSpPr>
            <a:spLocks noGrp="1"/>
          </p:cNvSpPr>
          <p:nvPr>
            <p:ph idx="1"/>
          </p:nvPr>
        </p:nvSpPr>
        <p:spPr>
          <a:xfrm>
            <a:off x="457200" y="2492896"/>
            <a:ext cx="8229600" cy="3831704"/>
          </a:xfrm>
        </p:spPr>
        <p:txBody>
          <a:bodyPr/>
          <a:lstStyle/>
          <a:p>
            <a:pPr>
              <a:buNone/>
            </a:pPr>
            <a:endParaRPr lang="lt-LT" dirty="0"/>
          </a:p>
        </p:txBody>
      </p:sp>
      <p:sp>
        <p:nvSpPr>
          <p:cNvPr id="4" name="Stačiakampis 3"/>
          <p:cNvSpPr/>
          <p:nvPr/>
        </p:nvSpPr>
        <p:spPr>
          <a:xfrm>
            <a:off x="1403648" y="2924944"/>
            <a:ext cx="2664296"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A) Įsielektrina teigiamai</a:t>
            </a:r>
            <a:endParaRPr lang="lt-LT" dirty="0"/>
          </a:p>
        </p:txBody>
      </p:sp>
      <p:sp>
        <p:nvSpPr>
          <p:cNvPr id="5" name="Stačiakampis 4"/>
          <p:cNvSpPr/>
          <p:nvPr/>
        </p:nvSpPr>
        <p:spPr>
          <a:xfrm>
            <a:off x="5364088" y="3140968"/>
            <a:ext cx="2376264"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B) Įsielektrina neigiamai</a:t>
            </a:r>
            <a:endParaRPr lang="lt-LT" dirty="0"/>
          </a:p>
        </p:txBody>
      </p:sp>
      <p:sp>
        <p:nvSpPr>
          <p:cNvPr id="6" name="Stačiakampis 5"/>
          <p:cNvSpPr/>
          <p:nvPr/>
        </p:nvSpPr>
        <p:spPr>
          <a:xfrm>
            <a:off x="3347864" y="4653136"/>
            <a:ext cx="2304256" cy="86409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C) Niekas nepasikeičia</a:t>
            </a:r>
            <a:endParaRPr lang="lt-L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solidFill>
                  <a:schemeClr val="tx1"/>
                </a:solidFill>
                <a:latin typeface="Times New Roman" pitchFamily="18" charset="0"/>
                <a:cs typeface="Times New Roman" pitchFamily="18" charset="0"/>
              </a:rPr>
              <a:t>9. Kaip įsielektrina elektronų palikta medžiaga? </a:t>
            </a:r>
            <a:endParaRPr lang="lt-LT" dirty="0">
              <a:solidFill>
                <a:schemeClr val="tx1"/>
              </a:solidFill>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pPr>
              <a:buNone/>
            </a:pPr>
            <a:endParaRPr lang="lt-LT" dirty="0"/>
          </a:p>
        </p:txBody>
      </p:sp>
      <p:sp>
        <p:nvSpPr>
          <p:cNvPr id="6" name="Stačiakampis 5"/>
          <p:cNvSpPr/>
          <p:nvPr/>
        </p:nvSpPr>
        <p:spPr>
          <a:xfrm>
            <a:off x="2411760" y="4149080"/>
            <a:ext cx="3168352" cy="93610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1"/>
                </a:solidFill>
              </a:rPr>
              <a:t>C) Niekas nepasikeičia</a:t>
            </a:r>
            <a:endParaRPr lang="lt-LT" dirty="0">
              <a:solidFill>
                <a:schemeClr val="bg1"/>
              </a:solidFill>
            </a:endParaRPr>
          </a:p>
        </p:txBody>
      </p:sp>
      <p:sp>
        <p:nvSpPr>
          <p:cNvPr id="7" name="Stačiakampis 6"/>
          <p:cNvSpPr/>
          <p:nvPr/>
        </p:nvSpPr>
        <p:spPr>
          <a:xfrm>
            <a:off x="1547664" y="2348880"/>
            <a:ext cx="2448272" cy="864096"/>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1"/>
                </a:solidFill>
              </a:rPr>
              <a:t>A) Teigiamai </a:t>
            </a:r>
            <a:endParaRPr lang="lt-LT" dirty="0">
              <a:solidFill>
                <a:schemeClr val="bg1"/>
              </a:solidFill>
            </a:endParaRPr>
          </a:p>
        </p:txBody>
      </p:sp>
      <p:sp>
        <p:nvSpPr>
          <p:cNvPr id="8" name="Stačiakampis 7"/>
          <p:cNvSpPr/>
          <p:nvPr/>
        </p:nvSpPr>
        <p:spPr>
          <a:xfrm>
            <a:off x="5076056" y="2564904"/>
            <a:ext cx="2304256" cy="57606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solidFill>
                  <a:schemeClr val="bg1"/>
                </a:solidFill>
              </a:rPr>
              <a:t>B) Neigiamai</a:t>
            </a:r>
            <a:endParaRPr lang="lt-LT" dirty="0">
              <a:solidFill>
                <a:schemeClr val="bg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fontScale="90000"/>
          </a:bodyPr>
          <a:lstStyle/>
          <a:p>
            <a:r>
              <a:rPr lang="lt-LT" dirty="0" smtClean="0">
                <a:solidFill>
                  <a:schemeClr val="tx1"/>
                </a:solidFill>
                <a:latin typeface="Times New Roman" pitchFamily="18" charset="0"/>
                <a:cs typeface="Times New Roman" pitchFamily="18" charset="0"/>
              </a:rPr>
              <a:t>10.Kas nutinka balioną patrynus į plaukus?</a:t>
            </a:r>
            <a:endParaRPr lang="lt-LT" dirty="0">
              <a:solidFill>
                <a:schemeClr val="tx1"/>
              </a:solidFill>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endParaRPr lang="lt-LT" dirty="0"/>
          </a:p>
        </p:txBody>
      </p:sp>
      <p:sp>
        <p:nvSpPr>
          <p:cNvPr id="4" name="Stačiakampis 3"/>
          <p:cNvSpPr/>
          <p:nvPr/>
        </p:nvSpPr>
        <p:spPr>
          <a:xfrm>
            <a:off x="971600" y="2276872"/>
            <a:ext cx="2304256" cy="720080"/>
          </a:xfrm>
          <a:prstGeom prst="rect">
            <a:avLst/>
          </a:prstGeom>
          <a:solidFill>
            <a:srgbClr val="EE80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A) Plaukams nieko nenutinka</a:t>
            </a:r>
            <a:endParaRPr lang="lt-LT" dirty="0"/>
          </a:p>
        </p:txBody>
      </p:sp>
      <p:sp>
        <p:nvSpPr>
          <p:cNvPr id="5" name="Stačiakampis 4"/>
          <p:cNvSpPr/>
          <p:nvPr/>
        </p:nvSpPr>
        <p:spPr>
          <a:xfrm>
            <a:off x="5076056" y="2636912"/>
            <a:ext cx="2520280" cy="648072"/>
          </a:xfrm>
          <a:prstGeom prst="rect">
            <a:avLst/>
          </a:prstGeom>
          <a:solidFill>
            <a:srgbClr val="EE80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B) Balionas sprogsta</a:t>
            </a:r>
            <a:endParaRPr lang="lt-LT" dirty="0"/>
          </a:p>
        </p:txBody>
      </p:sp>
      <p:sp>
        <p:nvSpPr>
          <p:cNvPr id="6" name="Stačiakampis 5"/>
          <p:cNvSpPr/>
          <p:nvPr/>
        </p:nvSpPr>
        <p:spPr>
          <a:xfrm>
            <a:off x="3059832" y="4221088"/>
            <a:ext cx="2808312" cy="864096"/>
          </a:xfrm>
          <a:prstGeom prst="rect">
            <a:avLst/>
          </a:prstGeom>
          <a:solidFill>
            <a:srgbClr val="EE80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t-LT" dirty="0" smtClean="0"/>
              <a:t>C) Plaukai pakyla</a:t>
            </a:r>
            <a:endParaRPr lang="lt-L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907704" y="548680"/>
            <a:ext cx="8229600" cy="1143000"/>
          </a:xfrm>
        </p:spPr>
        <p:txBody>
          <a:bodyPr/>
          <a:lstStyle/>
          <a:p>
            <a:r>
              <a:rPr lang="lt-LT" dirty="0" smtClean="0">
                <a:solidFill>
                  <a:schemeClr val="tx1"/>
                </a:solidFill>
                <a:latin typeface="Times New Roman" pitchFamily="18" charset="0"/>
                <a:cs typeface="Times New Roman" pitchFamily="18" charset="0"/>
              </a:rPr>
              <a:t>Testo atsakymai</a:t>
            </a:r>
            <a:endParaRPr lang="lt-LT" dirty="0">
              <a:solidFill>
                <a:schemeClr val="tx1"/>
              </a:solidFill>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normAutofit lnSpcReduction="10000"/>
          </a:bodyPr>
          <a:lstStyle/>
          <a:p>
            <a:pPr>
              <a:buNone/>
            </a:pPr>
            <a:r>
              <a:rPr lang="lt-LT" dirty="0" smtClean="0"/>
              <a:t>1.B</a:t>
            </a:r>
          </a:p>
          <a:p>
            <a:pPr>
              <a:buNone/>
            </a:pPr>
            <a:r>
              <a:rPr lang="lt-LT" dirty="0" smtClean="0"/>
              <a:t>2.C</a:t>
            </a:r>
          </a:p>
          <a:p>
            <a:pPr>
              <a:buNone/>
            </a:pPr>
            <a:r>
              <a:rPr lang="lt-LT" dirty="0" smtClean="0"/>
              <a:t>3.C</a:t>
            </a:r>
          </a:p>
          <a:p>
            <a:pPr>
              <a:buNone/>
            </a:pPr>
            <a:r>
              <a:rPr lang="lt-LT" dirty="0" smtClean="0"/>
              <a:t>4.C</a:t>
            </a:r>
          </a:p>
          <a:p>
            <a:pPr>
              <a:buNone/>
            </a:pPr>
            <a:r>
              <a:rPr lang="lt-LT" dirty="0" smtClean="0"/>
              <a:t>5.A</a:t>
            </a:r>
          </a:p>
          <a:p>
            <a:pPr>
              <a:buNone/>
            </a:pPr>
            <a:r>
              <a:rPr lang="lt-LT" dirty="0" smtClean="0"/>
              <a:t>6.B</a:t>
            </a:r>
          </a:p>
          <a:p>
            <a:pPr>
              <a:buNone/>
            </a:pPr>
            <a:r>
              <a:rPr lang="lt-LT" dirty="0" smtClean="0"/>
              <a:t>7.A</a:t>
            </a:r>
          </a:p>
          <a:p>
            <a:pPr>
              <a:buNone/>
            </a:pPr>
            <a:r>
              <a:rPr lang="lt-LT" dirty="0" smtClean="0"/>
              <a:t>8.B</a:t>
            </a:r>
          </a:p>
          <a:p>
            <a:pPr>
              <a:buNone/>
            </a:pPr>
            <a:r>
              <a:rPr lang="lt-LT" dirty="0" smtClean="0"/>
              <a:t>9.A</a:t>
            </a:r>
          </a:p>
          <a:p>
            <a:pPr>
              <a:buNone/>
            </a:pPr>
            <a:r>
              <a:rPr lang="lt-LT" dirty="0" smtClean="0"/>
              <a:t>10.C</a:t>
            </a:r>
            <a:endParaRPr lang="lt-LT" dirty="0"/>
          </a:p>
        </p:txBody>
      </p:sp>
      <p:pic>
        <p:nvPicPr>
          <p:cNvPr id="8194" name="Picture 2"/>
          <p:cNvPicPr>
            <a:picLocks noChangeAspect="1" noChangeArrowheads="1"/>
          </p:cNvPicPr>
          <p:nvPr/>
        </p:nvPicPr>
        <p:blipFill>
          <a:blip r:embed="rId2" cstate="print"/>
          <a:srcRect/>
          <a:stretch>
            <a:fillRect/>
          </a:stretch>
        </p:blipFill>
        <p:spPr bwMode="auto">
          <a:xfrm>
            <a:off x="4860032" y="2564904"/>
            <a:ext cx="2438400" cy="2438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555776" y="620688"/>
            <a:ext cx="8229600" cy="1143000"/>
          </a:xfrm>
        </p:spPr>
        <p:txBody>
          <a:bodyPr/>
          <a:lstStyle/>
          <a:p>
            <a:r>
              <a:rPr lang="lt-LT" dirty="0" smtClean="0">
                <a:solidFill>
                  <a:schemeClr val="tx1"/>
                </a:solidFill>
                <a:latin typeface="Times New Roman" pitchFamily="18" charset="0"/>
                <a:cs typeface="Times New Roman" pitchFamily="18" charset="0"/>
              </a:rPr>
              <a:t>Literatūra</a:t>
            </a:r>
            <a:endParaRPr lang="lt-LT" dirty="0">
              <a:solidFill>
                <a:schemeClr val="tx1"/>
              </a:solidFill>
              <a:latin typeface="Times New Roman" pitchFamily="18" charset="0"/>
              <a:cs typeface="Times New Roman" pitchFamily="18" charset="0"/>
            </a:endParaRPr>
          </a:p>
        </p:txBody>
      </p:sp>
      <p:sp>
        <p:nvSpPr>
          <p:cNvPr id="3" name="Turinio vietos rezervavimo ženklas 2"/>
          <p:cNvSpPr>
            <a:spLocks noGrp="1"/>
          </p:cNvSpPr>
          <p:nvPr>
            <p:ph idx="1"/>
          </p:nvPr>
        </p:nvSpPr>
        <p:spPr/>
        <p:txBody>
          <a:bodyPr/>
          <a:lstStyle/>
          <a:p>
            <a:pPr>
              <a:buNone/>
            </a:pPr>
            <a:r>
              <a:rPr lang="lt-LT" dirty="0" smtClean="0">
                <a:hlinkClick r:id="rId2"/>
              </a:rPr>
              <a:t>https://www.fizika.lm.lt/content/view/778/69/</a:t>
            </a:r>
            <a:endParaRPr lang="lt-LT" dirty="0" smtClean="0"/>
          </a:p>
          <a:p>
            <a:pPr>
              <a:buNone/>
            </a:pPr>
            <a:r>
              <a:rPr lang="lt-LT" dirty="0" smtClean="0">
                <a:hlinkClick r:id="rId3"/>
              </a:rPr>
              <a:t>http://www.delfi.lt/sveikata/sveikatos-naujienos/labai-erzinanti-problema-kodel-elektrinames-ir-kaip-to-isvengti.d?id=67668612</a:t>
            </a:r>
            <a:endParaRPr lang="lt-LT" dirty="0" smtClean="0"/>
          </a:p>
          <a:p>
            <a:pPr>
              <a:buNone/>
            </a:pPr>
            <a:endParaRPr lang="lt-L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rovė">
  <a:themeElements>
    <a:clrScheme name="Mediana">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rovė">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Srovė">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317</TotalTime>
  <Words>621</Words>
  <Application>Microsoft Office PowerPoint</Application>
  <PresentationFormat>Demonstracija ekrane (4:3)</PresentationFormat>
  <Paragraphs>92</Paragraphs>
  <Slides>24</Slides>
  <Notes>0</Notes>
  <HiddenSlides>0</HiddenSlides>
  <MMClips>0</MMClips>
  <ScaleCrop>false</ScaleCrop>
  <HeadingPairs>
    <vt:vector size="4" baseType="variant">
      <vt:variant>
        <vt:lpstr>Tema</vt:lpstr>
      </vt:variant>
      <vt:variant>
        <vt:i4>1</vt:i4>
      </vt:variant>
      <vt:variant>
        <vt:lpstr>Skaidrių pavadinimai</vt:lpstr>
      </vt:variant>
      <vt:variant>
        <vt:i4>24</vt:i4>
      </vt:variant>
    </vt:vector>
  </HeadingPairs>
  <TitlesOfParts>
    <vt:vector size="25" baseType="lpstr">
      <vt:lpstr>Srovė</vt:lpstr>
      <vt:lpstr>Įsielektrinimas</vt:lpstr>
      <vt:lpstr>Turinys</vt:lpstr>
      <vt:lpstr>  </vt:lpstr>
      <vt:lpstr>PowerPoint pristatymas</vt:lpstr>
      <vt:lpstr>PowerPoint pristatymas</vt:lpstr>
      <vt:lpstr>   Labai erzinanti problema: kodėl elektrinamės ir kaip to išvengti?    </vt:lpstr>
      <vt:lpstr>PowerPoint pristatymas</vt:lpstr>
      <vt:lpstr>Bandymai</vt:lpstr>
      <vt:lpstr>Pirmasis bandymas</vt:lpstr>
      <vt:lpstr>PowerPoint pristatymas</vt:lpstr>
      <vt:lpstr>Antrasis bandymas</vt:lpstr>
      <vt:lpstr>Testas</vt:lpstr>
      <vt:lpstr>1. Kas pirmasis tyrė įsielektrinimo reiškinį?  </vt:lpstr>
      <vt:lpstr>2. Kuriame amžiuje buvo pastebėtas įsielektrinimo reiškinys?</vt:lpstr>
      <vt:lpstr>3. Kas pirmieji pastebėjo įsielektrinimo reiškinį?  </vt:lpstr>
      <vt:lpstr>4. Kas yra įsielektrinimas? </vt:lpstr>
      <vt:lpstr>5. Ką įrodė Viljamas Gilbertas savo tyrimais? </vt:lpstr>
      <vt:lpstr>6. Gintaras traukia lengvus kūnus </vt:lpstr>
      <vt:lpstr>7.Kas atsitiks patrynus stiklo lazdelę į šilkinį audinį ir pridėjus prie mažų popieriaus gabaliukų?</vt:lpstr>
      <vt:lpstr>8. Kaip įelektrina medžiagą elektronas peršokęs iš vienos medžiagos į kitą? </vt:lpstr>
      <vt:lpstr>9. Kaip įsielektrina elektronų palikta medžiaga? </vt:lpstr>
      <vt:lpstr>10.Kas nutinka balioną patrynus į plaukus?</vt:lpstr>
      <vt:lpstr>Testo atsakymai</vt:lpstr>
      <vt:lpstr>Literatūra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Skaidrė 1</dc:title>
  <dc:creator>Vip</dc:creator>
  <cp:lastModifiedBy>Mokytoja</cp:lastModifiedBy>
  <cp:revision>57</cp:revision>
  <dcterms:created xsi:type="dcterms:W3CDTF">2017-03-11T16:03:41Z</dcterms:created>
  <dcterms:modified xsi:type="dcterms:W3CDTF">2017-04-05T05:22:37Z</dcterms:modified>
</cp:coreProperties>
</file>