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67" r:id="rId3"/>
    <p:sldId id="257" r:id="rId4"/>
    <p:sldId id="275" r:id="rId5"/>
    <p:sldId id="261" r:id="rId6"/>
    <p:sldId id="260" r:id="rId7"/>
    <p:sldId id="259" r:id="rId8"/>
    <p:sldId id="258" r:id="rId9"/>
    <p:sldId id="265" r:id="rId10"/>
    <p:sldId id="271" r:id="rId11"/>
    <p:sldId id="273" r:id="rId12"/>
    <p:sldId id="270" r:id="rId13"/>
    <p:sldId id="263" r:id="rId14"/>
    <p:sldId id="264" r:id="rId15"/>
    <p:sldId id="276" r:id="rId16"/>
    <p:sldId id="268" r:id="rId17"/>
    <p:sldId id="272" r:id="rId18"/>
    <p:sldId id="277" r:id="rId19"/>
    <p:sldId id="278" r:id="rId2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715" autoAdjust="0"/>
  </p:normalViewPr>
  <p:slideViewPr>
    <p:cSldViewPr>
      <p:cViewPr varScale="1">
        <p:scale>
          <a:sx n="58" d="100"/>
          <a:sy n="58" d="100"/>
        </p:scale>
        <p:origin x="-10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BB97A-73E8-418E-8753-D9983AC2FE0D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DA00D-6FD9-469B-80E6-174B7A7AE0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66236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DA00D-6FD9-469B-80E6-174B7A7AE0A1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876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DA00D-6FD9-469B-80E6-174B7A7AE0A1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87962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Reikia papildyti, kaip veikia, nes čia tik konstatavimas fakto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DA00D-6FD9-469B-80E6-174B7A7AE0A1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63765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DA00D-6FD9-469B-80E6-174B7A7AE0A1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3028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Gal įdėk motininės plokštės nuotrauką iš kurios paėmei</a:t>
            </a:r>
            <a:r>
              <a:rPr lang="lt-LT" baseline="0" dirty="0" smtClean="0"/>
              <a:t> ventiliatorius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DA00D-6FD9-469B-80E6-174B7A7AE0A1}" type="slidenum">
              <a:rPr lang="lt-LT" smtClean="0"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1528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4A53B-0EDE-4C89-B28F-F3E737A06FFB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41FC-C126-41BE-94B0-52AB980AFF44}" type="slidenum">
              <a:rPr lang="lt-LT" smtClean="0"/>
              <a:t>‹#›</a:t>
            </a:fld>
            <a:endParaRPr lang="lt-LT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4A53B-0EDE-4C89-B28F-F3E737A06FFB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41FC-C126-41BE-94B0-52AB980AFF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4A53B-0EDE-4C89-B28F-F3E737A06FFB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80541FC-C126-41BE-94B0-52AB980AFF44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4A53B-0EDE-4C89-B28F-F3E737A06FFB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41FC-C126-41BE-94B0-52AB980AFF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4A53B-0EDE-4C89-B28F-F3E737A06FFB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41FC-C126-41BE-94B0-52AB980AFF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4A53B-0EDE-4C89-B28F-F3E737A06FFB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41FC-C126-41BE-94B0-52AB980AFF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4A53B-0EDE-4C89-B28F-F3E737A06FFB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41FC-C126-41BE-94B0-52AB980AFF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4A53B-0EDE-4C89-B28F-F3E737A06FFB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41FC-C126-41BE-94B0-52AB980AFF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4A53B-0EDE-4C89-B28F-F3E737A06FFB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41FC-C126-41BE-94B0-52AB980AFF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4A53B-0EDE-4C89-B28F-F3E737A06FFB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41FC-C126-41BE-94B0-52AB980AFF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4A53B-0EDE-4C89-B28F-F3E737A06FFB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541FC-C126-41BE-94B0-52AB980AFF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694A53B-0EDE-4C89-B28F-F3E737A06FFB}" type="datetimeFigureOut">
              <a:rPr lang="lt-LT" smtClean="0"/>
              <a:t>2017-03-21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80541FC-C126-41BE-94B0-52AB980AFF44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searchnetworking.techtarget.com/definition/Seebeck-effect" TargetMode="External"/><Relationship Id="rId2" Type="http://schemas.openxmlformats.org/officeDocument/2006/relationships/hyperlink" Target="https://www.britannica.com/science/Peltier-effec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structables.com/id/Thermal-Power-Unit-Fire-to-battery-pow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	</a:t>
            </a:r>
            <a:r>
              <a:rPr lang="lt-LT" dirty="0" err="1" smtClean="0"/>
              <a:t>Termogeneratorius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356992"/>
            <a:ext cx="6400800" cy="1752600"/>
          </a:xfrm>
        </p:spPr>
        <p:txBody>
          <a:bodyPr/>
          <a:lstStyle/>
          <a:p>
            <a:r>
              <a:rPr lang="lt-LT" sz="2400" dirty="0" smtClean="0"/>
              <a:t>V. Kudirkos progimnazija,</a:t>
            </a:r>
          </a:p>
          <a:p>
            <a:r>
              <a:rPr lang="lt-LT" sz="2400" dirty="0" smtClean="0"/>
              <a:t> </a:t>
            </a:r>
            <a:r>
              <a:rPr lang="de-DE" sz="2400" dirty="0" smtClean="0"/>
              <a:t>7</a:t>
            </a:r>
            <a:r>
              <a:rPr lang="de-DE" sz="2400" baseline="30000" dirty="0" smtClean="0"/>
              <a:t>B</a:t>
            </a:r>
            <a:r>
              <a:rPr lang="de-DE" sz="2400" dirty="0" smtClean="0"/>
              <a:t> </a:t>
            </a:r>
            <a:r>
              <a:rPr lang="de-DE" sz="2400" dirty="0" err="1" smtClean="0"/>
              <a:t>klas</a:t>
            </a:r>
            <a:r>
              <a:rPr lang="lt-LT" sz="2400" dirty="0" smtClean="0"/>
              <a:t>ė </a:t>
            </a:r>
            <a:r>
              <a:rPr lang="lt-LT" dirty="0">
                <a:solidFill>
                  <a:prstClr val="white"/>
                </a:solidFill>
              </a:rPr>
              <a:t>m</a:t>
            </a:r>
            <a:r>
              <a:rPr lang="lt-LT" dirty="0" smtClean="0">
                <a:solidFill>
                  <a:prstClr val="white"/>
                </a:solidFill>
              </a:rPr>
              <a:t>okinė Kamilė </a:t>
            </a:r>
            <a:r>
              <a:rPr lang="lt-LT" dirty="0">
                <a:solidFill>
                  <a:prstClr val="white"/>
                </a:solidFill>
              </a:rPr>
              <a:t>Kairiūkštytė </a:t>
            </a:r>
            <a:endParaRPr lang="lt-LT" dirty="0" smtClean="0">
              <a:solidFill>
                <a:prstClr val="white"/>
              </a:solidFill>
            </a:endParaRPr>
          </a:p>
          <a:p>
            <a:r>
              <a:rPr lang="lt-LT" dirty="0" smtClean="0">
                <a:solidFill>
                  <a:prstClr val="white"/>
                </a:solidFill>
              </a:rPr>
              <a:t>Mokytoja Birutė </a:t>
            </a:r>
            <a:r>
              <a:rPr lang="lt-LT" dirty="0" err="1" smtClean="0">
                <a:solidFill>
                  <a:prstClr val="white"/>
                </a:solidFill>
              </a:rPr>
              <a:t>Putnienė</a:t>
            </a:r>
            <a:endParaRPr lang="lt-LT" dirty="0">
              <a:solidFill>
                <a:prstClr val="white"/>
              </a:solidFill>
            </a:endParaRPr>
          </a:p>
          <a:p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72871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Pasaulio ateitis</a:t>
            </a:r>
          </a:p>
          <a:p>
            <a:r>
              <a:rPr lang="lt-LT" dirty="0" err="1" smtClean="0"/>
              <a:t>Peltier</a:t>
            </a:r>
            <a:r>
              <a:rPr lang="lt-LT" dirty="0" smtClean="0"/>
              <a:t> efektas</a:t>
            </a:r>
          </a:p>
          <a:p>
            <a:r>
              <a:rPr lang="lt-LT" dirty="0" err="1" smtClean="0"/>
              <a:t>Peltje</a:t>
            </a:r>
            <a:r>
              <a:rPr lang="lt-LT" dirty="0" smtClean="0"/>
              <a:t>  elemento veikimas ir konstrukcija</a:t>
            </a:r>
          </a:p>
          <a:p>
            <a:r>
              <a:rPr lang="lt-LT" dirty="0" err="1" smtClean="0"/>
              <a:t>Peltje</a:t>
            </a:r>
            <a:r>
              <a:rPr lang="lt-LT" dirty="0" smtClean="0"/>
              <a:t> elemento panaudojimas</a:t>
            </a:r>
          </a:p>
          <a:p>
            <a:r>
              <a:rPr lang="lt-LT" dirty="0" err="1" smtClean="0"/>
              <a:t>Seebeck</a:t>
            </a:r>
            <a:r>
              <a:rPr lang="lt-LT" dirty="0" smtClean="0"/>
              <a:t> efektas</a:t>
            </a:r>
          </a:p>
          <a:p>
            <a:r>
              <a:rPr lang="lt-LT" dirty="0" err="1" smtClean="0"/>
              <a:t>Termogeneratorius</a:t>
            </a:r>
            <a:r>
              <a:rPr lang="lt-LT" dirty="0" smtClean="0"/>
              <a:t> savomis rankomis</a:t>
            </a:r>
          </a:p>
          <a:p>
            <a:r>
              <a:rPr lang="lt-LT" dirty="0" smtClean="0"/>
              <a:t>Klausimynas ir atsakymai</a:t>
            </a:r>
          </a:p>
          <a:p>
            <a:r>
              <a:rPr lang="lt-LT" dirty="0" smtClean="0"/>
              <a:t>Literatūra</a:t>
            </a:r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6914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Pasaulio ateitis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616"/>
          </a:xfrm>
        </p:spPr>
        <p:txBody>
          <a:bodyPr/>
          <a:lstStyle/>
          <a:p>
            <a:pPr marL="137160" indent="0">
              <a:buNone/>
            </a:pPr>
            <a:r>
              <a:rPr lang="lt-LT" dirty="0" smtClean="0"/>
              <a:t>Ar galime pakeisti pasaulį?</a:t>
            </a:r>
          </a:p>
          <a:p>
            <a:pPr marL="137160" indent="0">
              <a:buNone/>
            </a:pPr>
            <a:r>
              <a:rPr lang="lt-LT" dirty="0" smtClean="0"/>
              <a:t>Taip, mažiau teršdami gamtą.</a:t>
            </a:r>
          </a:p>
          <a:p>
            <a:pPr marL="137160" indent="0">
              <a:buNone/>
            </a:pPr>
            <a:endParaRPr lang="lt-LT" dirty="0"/>
          </a:p>
          <a:p>
            <a:pPr marL="137160" indent="0">
              <a:buNone/>
            </a:pPr>
            <a:r>
              <a:rPr lang="lt-LT" dirty="0" err="1" smtClean="0"/>
              <a:t>Paveiksliukadūmais</a:t>
            </a:r>
            <a:endParaRPr lang="lt-LT" dirty="0" smtClean="0"/>
          </a:p>
          <a:p>
            <a:pPr marL="137160" indent="0">
              <a:buNone/>
            </a:pPr>
            <a:endParaRPr lang="lt-LT" dirty="0"/>
          </a:p>
          <a:p>
            <a:pPr marL="137160" indent="0">
              <a:buNone/>
            </a:pPr>
            <a:endParaRPr lang="lt-LT" dirty="0" smtClean="0"/>
          </a:p>
          <a:p>
            <a:pPr marL="137160" indent="0">
              <a:buNone/>
            </a:pPr>
            <a:endParaRPr lang="lt-LT" dirty="0"/>
          </a:p>
          <a:p>
            <a:pPr marL="137160" indent="0">
              <a:buNone/>
            </a:pPr>
            <a:r>
              <a:rPr lang="lt-LT" dirty="0" smtClean="0"/>
              <a:t>T</a:t>
            </a:r>
          </a:p>
          <a:p>
            <a:pPr marL="137160" indent="0">
              <a:buNone/>
            </a:pPr>
            <a:r>
              <a:rPr lang="lt-LT" dirty="0"/>
              <a:t>T</a:t>
            </a:r>
            <a:r>
              <a:rPr lang="lt-LT" dirty="0" smtClean="0"/>
              <a:t>aip, panaudodami taršą.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32856"/>
            <a:ext cx="676875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888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Peltier</a:t>
            </a:r>
            <a:r>
              <a:rPr lang="lt-LT" dirty="0" smtClean="0"/>
              <a:t> efektas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709160"/>
          </a:xfrm>
        </p:spPr>
        <p:txBody>
          <a:bodyPr/>
          <a:lstStyle/>
          <a:p>
            <a:pPr marL="137160" indent="0">
              <a:buNone/>
            </a:pPr>
            <a:r>
              <a:rPr lang="lt-LT" dirty="0" smtClean="0"/>
              <a:t>Atrastas XIX </a:t>
            </a:r>
            <a:r>
              <a:rPr lang="lt-LT" dirty="0" err="1" smtClean="0"/>
              <a:t>a</a:t>
            </a:r>
            <a:r>
              <a:rPr lang="lt-LT" dirty="0" smtClean="0"/>
              <a:t>. </a:t>
            </a:r>
          </a:p>
          <a:p>
            <a:pPr marL="137160" indent="0">
              <a:buNone/>
            </a:pPr>
            <a:r>
              <a:rPr lang="lt-LT" dirty="0" smtClean="0"/>
              <a:t>Pradėtas praktiškai taikyti </a:t>
            </a:r>
            <a:r>
              <a:rPr lang="lt-LT" dirty="0"/>
              <a:t>tik XXI </a:t>
            </a:r>
            <a:r>
              <a:rPr lang="lt-LT" dirty="0" err="1" smtClean="0"/>
              <a:t>a</a:t>
            </a:r>
            <a:r>
              <a:rPr lang="lt-LT" dirty="0" smtClean="0"/>
              <a:t>. išsivysčius puslaidininkių gamybai.</a:t>
            </a:r>
          </a:p>
          <a:p>
            <a:pPr marL="137160" indent="0">
              <a:buNone/>
            </a:pPr>
            <a:endParaRPr lang="lt-LT" dirty="0" smtClean="0"/>
          </a:p>
          <a:p>
            <a:pPr marL="137160" indent="0">
              <a:buNone/>
            </a:pPr>
            <a:r>
              <a:rPr lang="lt-LT" dirty="0" err="1" smtClean="0"/>
              <a:t>Peltier</a:t>
            </a:r>
            <a:r>
              <a:rPr lang="lt-LT" dirty="0" smtClean="0"/>
              <a:t> efektas </a:t>
            </a:r>
            <a:r>
              <a:rPr lang="lt-LT" dirty="0"/>
              <a:t>pasireiškia </a:t>
            </a:r>
            <a:r>
              <a:rPr lang="en-US" dirty="0" smtClean="0"/>
              <a:t>			</a:t>
            </a:r>
            <a:r>
              <a:rPr lang="lt-LT" dirty="0" smtClean="0"/>
              <a:t>šilumos išsiskyrimu arba sugėrimu</a:t>
            </a:r>
          </a:p>
          <a:p>
            <a:pPr marL="137160" indent="0">
              <a:buNone/>
            </a:pPr>
            <a:r>
              <a:rPr lang="lt-LT" dirty="0"/>
              <a:t>d</a:t>
            </a:r>
            <a:r>
              <a:rPr lang="lt-LT" dirty="0" smtClean="0"/>
              <a:t>viejų skirtingų medžiagų</a:t>
            </a:r>
          </a:p>
          <a:p>
            <a:pPr marL="137160" indent="0">
              <a:buNone/>
            </a:pPr>
            <a:r>
              <a:rPr lang="lt-LT" dirty="0" smtClean="0"/>
              <a:t>kontakte,</a:t>
            </a:r>
            <a:r>
              <a:rPr lang="lt-LT" dirty="0"/>
              <a:t> kai juo teka </a:t>
            </a:r>
            <a:r>
              <a:rPr lang="lt-LT" dirty="0" smtClean="0"/>
              <a:t>elektros</a:t>
            </a:r>
          </a:p>
          <a:p>
            <a:pPr marL="137160" indent="0">
              <a:buNone/>
            </a:pPr>
            <a:r>
              <a:rPr lang="lt-LT" dirty="0" smtClean="0"/>
              <a:t>srovė.</a:t>
            </a:r>
            <a:endParaRPr lang="lt-LT" dirty="0"/>
          </a:p>
          <a:p>
            <a:pPr marL="137160" indent="0">
              <a:buNone/>
            </a:pPr>
            <a:endParaRPr lang="lt-LT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0" t="50000" r="43699"/>
          <a:stretch/>
        </p:blipFill>
        <p:spPr bwMode="auto">
          <a:xfrm>
            <a:off x="5516607" y="2708920"/>
            <a:ext cx="3303865" cy="393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885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Peltje</a:t>
            </a:r>
            <a:r>
              <a:rPr lang="lt-LT" dirty="0" smtClean="0"/>
              <a:t> elemento veikimas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3784" y="1196752"/>
            <a:ext cx="3723016" cy="511260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lt-LT" dirty="0" smtClean="0"/>
              <a:t>Prijungus maitinimo šaltinį </a:t>
            </a:r>
            <a:r>
              <a:rPr lang="lt-LT" dirty="0"/>
              <a:t>prie elemento </a:t>
            </a:r>
            <a:r>
              <a:rPr lang="lt-LT" dirty="0" smtClean="0"/>
              <a:t>viena </a:t>
            </a:r>
            <a:r>
              <a:rPr lang="lt-LT" dirty="0"/>
              <a:t>jo pusė </a:t>
            </a:r>
            <a:r>
              <a:rPr lang="lt-LT" dirty="0" smtClean="0"/>
              <a:t>šyla, kita šąla. </a:t>
            </a:r>
            <a:endParaRPr lang="en-US" dirty="0" smtClean="0"/>
          </a:p>
          <a:p>
            <a:pPr marL="137160" indent="0">
              <a:buNone/>
            </a:pPr>
            <a:r>
              <a:rPr lang="lt-LT" dirty="0" smtClean="0"/>
              <a:t>„</a:t>
            </a:r>
            <a:r>
              <a:rPr lang="en-US" dirty="0" smtClean="0"/>
              <a:t>+” </a:t>
            </a:r>
            <a:r>
              <a:rPr lang="en-US" dirty="0" err="1" smtClean="0"/>
              <a:t>jungiamas</a:t>
            </a:r>
            <a:r>
              <a:rPr lang="en-US" dirty="0" smtClean="0"/>
              <a:t> </a:t>
            </a:r>
            <a:r>
              <a:rPr lang="en-US" dirty="0" err="1" smtClean="0"/>
              <a:t>prie</a:t>
            </a:r>
            <a:endParaRPr lang="en-US" dirty="0" smtClean="0"/>
          </a:p>
          <a:p>
            <a:pPr marL="137160" indent="0">
              <a:buNone/>
            </a:pP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err="1" smtClean="0"/>
              <a:t>tipo</a:t>
            </a:r>
            <a:r>
              <a:rPr lang="en-US" dirty="0" smtClean="0"/>
              <a:t> </a:t>
            </a:r>
            <a:r>
              <a:rPr lang="en-US" dirty="0" err="1" smtClean="0"/>
              <a:t>puslaidininkio</a:t>
            </a:r>
            <a:endParaRPr lang="en-US" dirty="0" smtClean="0"/>
          </a:p>
          <a:p>
            <a:pPr marL="137160" indent="0">
              <a:buNone/>
            </a:pPr>
            <a:endParaRPr lang="en-US" dirty="0" smtClean="0"/>
          </a:p>
          <a:p>
            <a:pPr marL="137160" indent="0">
              <a:buNone/>
            </a:pPr>
            <a:r>
              <a:rPr lang="lt-LT" dirty="0" smtClean="0"/>
              <a:t>„</a:t>
            </a:r>
            <a:r>
              <a:rPr lang="en-US" dirty="0" smtClean="0"/>
              <a:t>-” </a:t>
            </a:r>
            <a:r>
              <a:rPr lang="en-US" dirty="0" err="1"/>
              <a:t>jungiamas</a:t>
            </a:r>
            <a:r>
              <a:rPr lang="en-US" dirty="0"/>
              <a:t> </a:t>
            </a:r>
            <a:r>
              <a:rPr lang="en-US" dirty="0" err="1" smtClean="0"/>
              <a:t>prie</a:t>
            </a:r>
            <a:endParaRPr lang="en-US" dirty="0" smtClean="0"/>
          </a:p>
          <a:p>
            <a:pPr marL="137160" indent="0">
              <a:buNone/>
            </a:pPr>
            <a:r>
              <a:rPr lang="en-US" i="1" dirty="0" smtClean="0"/>
              <a:t>p</a:t>
            </a:r>
            <a:r>
              <a:rPr lang="en-US" dirty="0" smtClean="0"/>
              <a:t> </a:t>
            </a:r>
            <a:r>
              <a:rPr lang="en-US" dirty="0" err="1"/>
              <a:t>tipo</a:t>
            </a:r>
            <a:r>
              <a:rPr lang="en-US" dirty="0"/>
              <a:t> </a:t>
            </a:r>
            <a:r>
              <a:rPr lang="en-US" dirty="0" err="1" smtClean="0"/>
              <a:t>puslaidininkio</a:t>
            </a:r>
            <a:endParaRPr lang="lt-LT" dirty="0" smtClean="0"/>
          </a:p>
          <a:p>
            <a:pPr marL="137160" indent="0">
              <a:buNone/>
            </a:pPr>
            <a:endParaRPr lang="lt-LT" dirty="0"/>
          </a:p>
          <a:p>
            <a:pPr marL="137160" indent="0">
              <a:buNone/>
            </a:pPr>
            <a:endParaRPr lang="lt-LT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4227" r="36060" b="12343"/>
          <a:stretch/>
        </p:blipFill>
        <p:spPr>
          <a:xfrm>
            <a:off x="179512" y="1340768"/>
            <a:ext cx="4784272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7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Peltje</a:t>
            </a:r>
            <a:r>
              <a:rPr lang="lt-LT" dirty="0" smtClean="0"/>
              <a:t> elemento konstrukcija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616"/>
          </a:xfrm>
        </p:spPr>
        <p:txBody>
          <a:bodyPr/>
          <a:lstStyle/>
          <a:p>
            <a:pPr marL="137160" indent="0">
              <a:buNone/>
            </a:pPr>
            <a:r>
              <a:rPr lang="lt-LT" dirty="0" smtClean="0"/>
              <a:t>n ir p tipo puslaidininkiai sujungti tarpusavyje ir patalpinti į keraminį korpusą.</a:t>
            </a:r>
            <a:endParaRPr lang="lt-L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3" y="2564904"/>
            <a:ext cx="5653961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058327" y="3141531"/>
            <a:ext cx="4546066" cy="2114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294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err="1" smtClean="0"/>
              <a:t>Peltje</a:t>
            </a:r>
            <a:r>
              <a:rPr lang="lt-LT" dirty="0" smtClean="0"/>
              <a:t> elemento panaudojimas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lt-LT" dirty="0" smtClean="0"/>
              <a:t>Šaldyme			    Generuojant elektrą 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0" t="14055" r="22921" b="14054"/>
          <a:stretch/>
        </p:blipFill>
        <p:spPr>
          <a:xfrm>
            <a:off x="899592" y="2276872"/>
            <a:ext cx="3422072" cy="436418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76873"/>
            <a:ext cx="3876675" cy="4364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808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Termogeneratorius</a:t>
            </a:r>
            <a:r>
              <a:rPr lang="de-DE" dirty="0" smtClean="0"/>
              <a:t> </a:t>
            </a:r>
            <a:r>
              <a:rPr lang="de-DE" dirty="0" err="1" smtClean="0"/>
              <a:t>nam</a:t>
            </a:r>
            <a:r>
              <a:rPr lang="lt-LT" dirty="0" smtClean="0"/>
              <a:t>ų ūkyje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lt-LT" dirty="0" smtClean="0"/>
              <a:t>Krosnies skleidžiama šiluma </a:t>
            </a:r>
            <a:r>
              <a:rPr lang="lt-LT" dirty="0" err="1" smtClean="0"/>
              <a:t>kovertuojama</a:t>
            </a:r>
            <a:r>
              <a:rPr lang="lt-LT" dirty="0" smtClean="0"/>
              <a:t> į elektros energiją , kuria galime krauti elektros 						prietaisus.</a:t>
            </a:r>
          </a:p>
          <a:p>
            <a:pPr marL="137160" indent="0">
              <a:buNone/>
            </a:pPr>
            <a:endParaRPr lang="lt-LT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3384376" cy="394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11674"/>
            <a:ext cx="4215674" cy="315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73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/>
              <a:t>Šiluminės taršos </a:t>
            </a:r>
            <a:r>
              <a:rPr lang="en-US" dirty="0" smtClean="0"/>
              <a:t>ma</a:t>
            </a:r>
            <a:r>
              <a:rPr lang="lt-LT" dirty="0" smtClean="0"/>
              <a:t>žinimas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lt-LT" dirty="0" smtClean="0"/>
              <a:t>Vidaus degimo variklio išskiriama į aplinka šiluma generuoja elektrą</a:t>
            </a:r>
          </a:p>
          <a:p>
            <a:pPr marL="137160" indent="0">
              <a:buNone/>
            </a:pPr>
            <a:r>
              <a:rPr lang="lt-LT" i="1" dirty="0" smtClean="0"/>
              <a:t>Rezultatas </a:t>
            </a:r>
            <a:r>
              <a:rPr lang="lt-LT" dirty="0" smtClean="0"/>
              <a:t>daugiau nuvažiuotų km, sutaupyti degalai, mažiau CO</a:t>
            </a:r>
            <a:r>
              <a:rPr lang="de-DE" baseline="-25000" dirty="0"/>
              <a:t>2</a:t>
            </a:r>
            <a:endParaRPr lang="lt-L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45024"/>
            <a:ext cx="400050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754710"/>
            <a:ext cx="4443586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128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err="1" smtClean="0"/>
              <a:t>Peltier</a:t>
            </a:r>
            <a:r>
              <a:rPr lang="lt-LT" dirty="0" smtClean="0"/>
              <a:t> elemento privalumai ir trūkumai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lt-LT" i="1" dirty="0" smtClean="0"/>
              <a:t>Privalumai</a:t>
            </a:r>
          </a:p>
          <a:p>
            <a:pPr marL="137160" indent="0">
              <a:buNone/>
            </a:pPr>
            <a:endParaRPr lang="lt-LT" dirty="0" smtClean="0"/>
          </a:p>
          <a:p>
            <a:pPr marL="137160" indent="0">
              <a:buNone/>
            </a:pPr>
            <a:r>
              <a:rPr lang="lt-LT" dirty="0" smtClean="0"/>
              <a:t>Nėra mechaninių dalių, kaip kad šaldymo kompresoriuje, todėl mažesnė sugedimo tikimybė</a:t>
            </a:r>
          </a:p>
          <a:p>
            <a:pPr marL="137160" indent="0">
              <a:buNone/>
            </a:pPr>
            <a:r>
              <a:rPr lang="lt-LT" dirty="0" smtClean="0"/>
              <a:t>Maži matmenys</a:t>
            </a:r>
          </a:p>
          <a:p>
            <a:pPr marL="137160" indent="0">
              <a:buNone/>
            </a:pPr>
            <a:r>
              <a:rPr lang="lt-LT" dirty="0" smtClean="0"/>
              <a:t>Šaldo neskleidžiant triukšmo</a:t>
            </a:r>
          </a:p>
          <a:p>
            <a:pPr marL="137160" indent="0">
              <a:buNone/>
            </a:pPr>
            <a:endParaRPr lang="lt-LT" dirty="0" smtClean="0"/>
          </a:p>
          <a:p>
            <a:pPr marL="137160" indent="0">
              <a:buNone/>
            </a:pPr>
            <a:r>
              <a:rPr lang="lt-LT" i="1" dirty="0" smtClean="0"/>
              <a:t>Trūkumai</a:t>
            </a:r>
          </a:p>
          <a:p>
            <a:pPr marL="137160" indent="0">
              <a:buNone/>
            </a:pPr>
            <a:r>
              <a:rPr lang="lt-LT" dirty="0" smtClean="0"/>
              <a:t>Mažas naudingumo koeficientas</a:t>
            </a:r>
          </a:p>
          <a:p>
            <a:pPr marL="137160" indent="0">
              <a:buNone/>
            </a:pPr>
            <a:endParaRPr lang="lt-LT" dirty="0" smtClean="0"/>
          </a:p>
          <a:p>
            <a:pPr marL="137160" indent="0">
              <a:buNone/>
            </a:pPr>
            <a:endParaRPr lang="lt-LT" dirty="0" smtClean="0"/>
          </a:p>
          <a:p>
            <a:pPr marL="13716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9038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Seebeck</a:t>
            </a:r>
            <a:r>
              <a:rPr lang="en-US" dirty="0" smtClean="0"/>
              <a:t> </a:t>
            </a:r>
            <a:r>
              <a:rPr lang="en-US" dirty="0" err="1" smtClean="0"/>
              <a:t>efektas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4842" y="1600200"/>
            <a:ext cx="4861958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lt-LT" dirty="0"/>
              <a:t>t</a:t>
            </a:r>
            <a:r>
              <a:rPr lang="lt-LT" dirty="0" smtClean="0"/>
              <a:t>ai </a:t>
            </a:r>
            <a:r>
              <a:rPr lang="lt-LT" dirty="0" err="1" smtClean="0"/>
              <a:t>termoelektrovaros</a:t>
            </a:r>
            <a:r>
              <a:rPr lang="lt-LT" dirty="0" smtClean="0"/>
              <a:t> </a:t>
            </a:r>
            <a:r>
              <a:rPr lang="lt-LT" dirty="0"/>
              <a:t>jėgos atsiradimas elektrinėje grandinėje, sudarytoje iš dviejų skirtingų medžiagų, kurių sujungimo vietų temperatūros </a:t>
            </a:r>
            <a:r>
              <a:rPr lang="lt-LT" dirty="0" smtClean="0"/>
              <a:t>nevienodos. </a:t>
            </a:r>
          </a:p>
          <a:p>
            <a:pPr marL="137160" indent="0">
              <a:buNone/>
            </a:pPr>
            <a:endParaRPr lang="lt-LT" dirty="0"/>
          </a:p>
          <a:p>
            <a:pPr marL="137160" indent="0">
              <a:buNone/>
            </a:pPr>
            <a:r>
              <a:rPr lang="lt-LT" i="1" dirty="0" smtClean="0"/>
              <a:t>Pritaikoma				</a:t>
            </a:r>
            <a:r>
              <a:rPr lang="lt-LT" i="1" dirty="0" err="1" smtClean="0"/>
              <a:t>termogeneratoriuose</a:t>
            </a:r>
            <a:r>
              <a:rPr lang="lt-LT" i="1" dirty="0" smtClean="0"/>
              <a:t>.</a:t>
            </a:r>
            <a:endParaRPr lang="lt-LT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0" r="44764" b="50000"/>
          <a:stretch/>
        </p:blipFill>
        <p:spPr bwMode="auto">
          <a:xfrm>
            <a:off x="251520" y="1628800"/>
            <a:ext cx="3573321" cy="451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523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Eksperimentas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lt-LT" dirty="0" smtClean="0"/>
              <a:t>Tikslas – nereikalingą, perteklinę šilumos energiją paversti į elektros energiją</a:t>
            </a:r>
          </a:p>
          <a:p>
            <a:pPr marL="137160" indent="0">
              <a:buNone/>
            </a:pPr>
            <a:endParaRPr lang="lt-LT" dirty="0"/>
          </a:p>
          <a:p>
            <a:pPr marL="137160" indent="0">
              <a:buNone/>
            </a:pPr>
            <a:r>
              <a:rPr lang="lt-LT" dirty="0" smtClean="0"/>
              <a:t>Darbo uždaviniai:</a:t>
            </a:r>
          </a:p>
          <a:p>
            <a:pPr marL="651510" indent="-514350">
              <a:buFont typeface="+mj-lt"/>
              <a:buAutoNum type="arabicPeriod"/>
            </a:pPr>
            <a:r>
              <a:rPr lang="lt-LT" dirty="0" smtClean="0"/>
              <a:t>Ištirti </a:t>
            </a:r>
            <a:r>
              <a:rPr lang="lt-LT" dirty="0" err="1" smtClean="0"/>
              <a:t>Peltier</a:t>
            </a:r>
            <a:r>
              <a:rPr lang="lt-LT" dirty="0" smtClean="0"/>
              <a:t> elementą</a:t>
            </a:r>
          </a:p>
          <a:p>
            <a:pPr marL="651510" indent="-514350">
              <a:buFont typeface="+mj-lt"/>
              <a:buAutoNum type="arabicPeriod"/>
            </a:pPr>
            <a:r>
              <a:rPr lang="lt-LT" dirty="0" smtClean="0"/>
              <a:t>Mažiausiais kaštais sukonstruoti </a:t>
            </a:r>
            <a:r>
              <a:rPr lang="lt-LT" dirty="0" err="1" smtClean="0"/>
              <a:t>termogeneratorių</a:t>
            </a:r>
            <a:r>
              <a:rPr lang="lt-LT" dirty="0" smtClean="0"/>
              <a:t>, </a:t>
            </a:r>
            <a:r>
              <a:rPr lang="lt-LT" dirty="0" err="1" smtClean="0"/>
              <a:t>t.y</a:t>
            </a:r>
            <a:r>
              <a:rPr lang="lt-LT" dirty="0" smtClean="0"/>
              <a:t>. perdirbant nereikalingą elektroninę įrangą</a:t>
            </a:r>
          </a:p>
          <a:p>
            <a:pPr marL="651510" indent="-514350">
              <a:buFont typeface="+mj-lt"/>
              <a:buAutoNum type="arabicPeriod"/>
            </a:pPr>
            <a:r>
              <a:rPr lang="lt-LT" dirty="0" smtClean="0"/>
              <a:t>Išmokti naudoti matavimo prietaisais.</a:t>
            </a:r>
          </a:p>
          <a:p>
            <a:pPr marL="651510" indent="-514350">
              <a:buFont typeface="+mj-lt"/>
              <a:buAutoNum type="arabicPeriod"/>
            </a:pPr>
            <a:r>
              <a:rPr lang="lt-LT" dirty="0" smtClean="0"/>
              <a:t>Išmokti naudotis metalo </a:t>
            </a:r>
            <a:r>
              <a:rPr lang="lt-LT" dirty="0" err="1" smtClean="0"/>
              <a:t>grežimo</a:t>
            </a:r>
            <a:r>
              <a:rPr lang="lt-LT" dirty="0" smtClean="0"/>
              <a:t>, pjovimo įrankiais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35863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Medžiagos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de-DE" dirty="0" smtClean="0"/>
              <a:t>Au</a:t>
            </a:r>
            <a:r>
              <a:rPr lang="lt-LT" dirty="0" err="1" smtClean="0"/>
              <a:t>šintuvai</a:t>
            </a:r>
            <a:r>
              <a:rPr lang="lt-LT" dirty="0" smtClean="0"/>
              <a:t> iš seno PC</a:t>
            </a:r>
          </a:p>
          <a:p>
            <a:pPr marL="137160" indent="0">
              <a:buNone/>
            </a:pPr>
            <a:r>
              <a:rPr lang="lt-LT" dirty="0" err="1" smtClean="0"/>
              <a:t>Peltier</a:t>
            </a:r>
            <a:r>
              <a:rPr lang="lt-LT" dirty="0" smtClean="0"/>
              <a:t> elementai TEC</a:t>
            </a:r>
            <a:r>
              <a:rPr lang="en-US" dirty="0" smtClean="0"/>
              <a:t>-12706</a:t>
            </a:r>
            <a:endParaRPr lang="lt-LT" dirty="0" smtClean="0"/>
          </a:p>
          <a:p>
            <a:pPr marL="137160" indent="0">
              <a:buNone/>
            </a:pPr>
            <a:r>
              <a:rPr lang="lt-LT" dirty="0" err="1" smtClean="0"/>
              <a:t>Termopasta</a:t>
            </a:r>
            <a:r>
              <a:rPr lang="lt-LT" dirty="0" smtClean="0"/>
              <a:t> šiluminiam kontaktui</a:t>
            </a:r>
          </a:p>
          <a:p>
            <a:pPr marL="137160" indent="0">
              <a:buNone/>
            </a:pPr>
            <a:r>
              <a:rPr lang="lt-LT" dirty="0" smtClean="0"/>
              <a:t>Aliuminio profilis</a:t>
            </a:r>
            <a:endParaRPr lang="en-US" dirty="0" smtClean="0"/>
          </a:p>
          <a:p>
            <a:pPr marL="137160" indent="0">
              <a:buNone/>
            </a:pPr>
            <a:r>
              <a:rPr lang="en-US" dirty="0" err="1" smtClean="0"/>
              <a:t>Aliuminio</a:t>
            </a:r>
            <a:r>
              <a:rPr lang="en-US" dirty="0" smtClean="0"/>
              <a:t> </a:t>
            </a:r>
            <a:r>
              <a:rPr lang="en-US" dirty="0" err="1" smtClean="0"/>
              <a:t>diskas</a:t>
            </a:r>
            <a:r>
              <a:rPr lang="en-US" dirty="0" smtClean="0"/>
              <a:t> </a:t>
            </a:r>
            <a:endParaRPr lang="lt-LT" dirty="0" smtClean="0"/>
          </a:p>
          <a:p>
            <a:pPr marL="137160" indent="0">
              <a:buNone/>
            </a:pPr>
            <a:r>
              <a:rPr lang="lt-LT" dirty="0" smtClean="0"/>
              <a:t>Varžtai</a:t>
            </a:r>
          </a:p>
          <a:p>
            <a:pPr marL="137160" indent="0">
              <a:buNone/>
            </a:pPr>
            <a:endParaRPr lang="lt-LT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319783"/>
            <a:ext cx="2304256" cy="2325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7" t="20042" r="22288" b="23040"/>
          <a:stretch/>
        </p:blipFill>
        <p:spPr bwMode="auto">
          <a:xfrm rot="16200000" flipH="1" flipV="1">
            <a:off x="6326529" y="4298885"/>
            <a:ext cx="2272130" cy="174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Kamile\Desktop\Termo\IMG_04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30400" y="-10972800"/>
            <a:ext cx="12801600" cy="96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amile\Desktop\Termo\IMG_04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30400" y="-10972800"/>
            <a:ext cx="12801600" cy="96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8" r="9087"/>
          <a:stretch/>
        </p:blipFill>
        <p:spPr>
          <a:xfrm>
            <a:off x="3707904" y="3762812"/>
            <a:ext cx="2518132" cy="263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5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err="1"/>
              <a:t>Termogeneratorius</a:t>
            </a:r>
            <a:r>
              <a:rPr lang="lt-LT" dirty="0"/>
              <a:t> savomis </a:t>
            </a:r>
            <a:r>
              <a:rPr lang="lt-LT" dirty="0" smtClean="0"/>
              <a:t>rankomis</a:t>
            </a:r>
            <a:r>
              <a:rPr lang="en-US" dirty="0" smtClean="0"/>
              <a:t> (ver. 01)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668" y="1600200"/>
            <a:ext cx="394982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dirty="0" err="1" smtClean="0"/>
              <a:t>Generuojama</a:t>
            </a:r>
            <a:r>
              <a:rPr lang="en-US" dirty="0" smtClean="0"/>
              <a:t> </a:t>
            </a:r>
            <a:r>
              <a:rPr lang="lt-LT" dirty="0" smtClean="0"/>
              <a:t>įtampa tik 0,</a:t>
            </a:r>
            <a:r>
              <a:rPr lang="de-DE" dirty="0" smtClean="0"/>
              <a:t>5 V.</a:t>
            </a:r>
          </a:p>
          <a:p>
            <a:pPr marL="137160" indent="0">
              <a:buNone/>
            </a:pPr>
            <a:endParaRPr lang="de-DE" dirty="0"/>
          </a:p>
          <a:p>
            <a:pPr marL="137160" indent="0">
              <a:buNone/>
            </a:pPr>
            <a:r>
              <a:rPr lang="de-DE" dirty="0" err="1" smtClean="0"/>
              <a:t>Prie</a:t>
            </a:r>
            <a:r>
              <a:rPr lang="lt-LT" dirty="0" err="1" smtClean="0"/>
              <a:t>žastis</a:t>
            </a:r>
            <a:r>
              <a:rPr lang="lt-LT" dirty="0" smtClean="0"/>
              <a:t> </a:t>
            </a:r>
          </a:p>
          <a:p>
            <a:pPr marL="137160" indent="0">
              <a:buNone/>
            </a:pPr>
            <a:r>
              <a:rPr lang="lt-LT" dirty="0" err="1" smtClean="0"/>
              <a:t>perdidelis</a:t>
            </a:r>
            <a:r>
              <a:rPr lang="lt-LT" dirty="0" smtClean="0"/>
              <a:t> sugeriamos šilumos radiatorius arba per mažas spinduliuojamos šilumos radiatorius. 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6" t="9095" r="7265"/>
          <a:stretch/>
        </p:blipFill>
        <p:spPr>
          <a:xfrm>
            <a:off x="395536" y="1807705"/>
            <a:ext cx="4588328" cy="385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8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err="1"/>
              <a:t>Termogeneratorius</a:t>
            </a:r>
            <a:r>
              <a:rPr lang="lt-LT" dirty="0"/>
              <a:t> savomis </a:t>
            </a:r>
            <a:r>
              <a:rPr lang="lt-LT" dirty="0" smtClean="0"/>
              <a:t>rankomis</a:t>
            </a:r>
            <a:r>
              <a:rPr lang="en-US" dirty="0" smtClean="0"/>
              <a:t> (ver. 0</a:t>
            </a:r>
            <a:r>
              <a:rPr lang="de-DE" dirty="0"/>
              <a:t>2</a:t>
            </a:r>
            <a:r>
              <a:rPr lang="en-US" dirty="0" smtClean="0"/>
              <a:t>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668" y="1600200"/>
            <a:ext cx="394982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dirty="0" err="1" smtClean="0"/>
              <a:t>Generuojama</a:t>
            </a:r>
            <a:r>
              <a:rPr lang="en-US" dirty="0" smtClean="0"/>
              <a:t> </a:t>
            </a:r>
            <a:r>
              <a:rPr lang="lt-LT" dirty="0" smtClean="0"/>
              <a:t>įtampa  </a:t>
            </a:r>
            <a:r>
              <a:rPr lang="de-DE" b="1" dirty="0" smtClean="0"/>
              <a:t>2,58 V</a:t>
            </a:r>
          </a:p>
          <a:p>
            <a:pPr marL="137160" indent="0">
              <a:buNone/>
            </a:pPr>
            <a:endParaRPr lang="de-DE" dirty="0"/>
          </a:p>
          <a:p>
            <a:pPr marL="137160" indent="0">
              <a:buNone/>
            </a:pPr>
            <a:r>
              <a:rPr lang="de-DE" b="1" dirty="0" smtClean="0"/>
              <a:t>LED </a:t>
            </a:r>
            <a:r>
              <a:rPr lang="lt-LT" b="1" dirty="0" smtClean="0"/>
              <a:t>šviečia</a:t>
            </a:r>
            <a:endParaRPr lang="lt-LT" b="1" dirty="0"/>
          </a:p>
          <a:p>
            <a:pPr marL="137160" indent="0">
              <a:buNone/>
            </a:pPr>
            <a:r>
              <a:rPr lang="lt-LT" b="1" dirty="0" smtClean="0"/>
              <a:t>Radiatoriai parinkti</a:t>
            </a:r>
          </a:p>
          <a:p>
            <a:pPr marL="137160" indent="0">
              <a:buNone/>
            </a:pPr>
            <a:r>
              <a:rPr lang="lt-LT" b="1" dirty="0" smtClean="0"/>
              <a:t>korektiškai</a:t>
            </a:r>
          </a:p>
          <a:p>
            <a:pPr marL="137160" indent="0">
              <a:buNone/>
            </a:pPr>
            <a:endParaRPr lang="lt-LT" b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" r="8796" b="12987"/>
          <a:stretch/>
        </p:blipFill>
        <p:spPr>
          <a:xfrm>
            <a:off x="335091" y="1700808"/>
            <a:ext cx="4686300" cy="361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2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Klausimynas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AutoNum type="arabicPeriod"/>
            </a:pPr>
            <a:r>
              <a:rPr lang="de-DE" dirty="0" smtClean="0"/>
              <a:t>I</a:t>
            </a:r>
            <a:r>
              <a:rPr lang="lt-LT" dirty="0" err="1" smtClean="0"/>
              <a:t>švardinkite</a:t>
            </a:r>
            <a:r>
              <a:rPr lang="lt-LT" dirty="0" smtClean="0"/>
              <a:t> didžiausius teršėjus, kurie išmeta į atmosferą daugiausia CO</a:t>
            </a:r>
            <a:r>
              <a:rPr lang="de-DE" baseline="-25000" dirty="0" smtClean="0"/>
              <a:t>2</a:t>
            </a:r>
            <a:r>
              <a:rPr lang="en-US" dirty="0" smtClean="0"/>
              <a:t> ?</a:t>
            </a:r>
          </a:p>
          <a:p>
            <a:pPr marL="651510" indent="-514350">
              <a:buAutoNum type="arabicPeriod"/>
            </a:pPr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pasirei</a:t>
            </a:r>
            <a:r>
              <a:rPr lang="lt-LT" dirty="0" err="1" smtClean="0"/>
              <a:t>škia</a:t>
            </a:r>
            <a:r>
              <a:rPr lang="lt-LT" dirty="0" smtClean="0"/>
              <a:t> </a:t>
            </a:r>
            <a:r>
              <a:rPr lang="lt-LT" dirty="0" err="1" smtClean="0"/>
              <a:t>Peltier</a:t>
            </a:r>
            <a:r>
              <a:rPr lang="lt-LT" dirty="0" smtClean="0"/>
              <a:t> efektas?</a:t>
            </a:r>
          </a:p>
          <a:p>
            <a:pPr marL="651510" indent="-514350">
              <a:buAutoNum type="arabicPeriod"/>
            </a:pPr>
            <a:r>
              <a:rPr lang="lt-LT" dirty="0" smtClean="0"/>
              <a:t>Kaip pasireiškia </a:t>
            </a:r>
            <a:r>
              <a:rPr lang="lt-LT" dirty="0" err="1" smtClean="0"/>
              <a:t>Seebek</a:t>
            </a:r>
            <a:r>
              <a:rPr lang="lt-LT" dirty="0" smtClean="0"/>
              <a:t> efektas?</a:t>
            </a:r>
          </a:p>
          <a:p>
            <a:pPr marL="651510" indent="-514350">
              <a:buAutoNum type="arabicPeriod"/>
            </a:pPr>
            <a:r>
              <a:rPr lang="lt-LT" dirty="0" smtClean="0"/>
              <a:t>Iš ko sudarytas </a:t>
            </a:r>
            <a:r>
              <a:rPr lang="lt-LT" dirty="0" err="1" smtClean="0"/>
              <a:t>Peltier</a:t>
            </a:r>
            <a:r>
              <a:rPr lang="lt-LT" dirty="0" smtClean="0"/>
              <a:t> elementas?</a:t>
            </a:r>
          </a:p>
          <a:p>
            <a:pPr marL="651510" indent="-514350">
              <a:buAutoNum type="arabicPeriod"/>
            </a:pPr>
            <a:r>
              <a:rPr lang="lt-LT" dirty="0" smtClean="0"/>
              <a:t>Kur galima panaudoti </a:t>
            </a:r>
            <a:r>
              <a:rPr lang="lt-LT" dirty="0" err="1" smtClean="0"/>
              <a:t>Peltier</a:t>
            </a:r>
            <a:r>
              <a:rPr lang="lt-LT" dirty="0" smtClean="0"/>
              <a:t> elementą?</a:t>
            </a:r>
          </a:p>
          <a:p>
            <a:pPr marL="651510" indent="-514350">
              <a:buAutoNum type="arabicPeriod"/>
            </a:pPr>
            <a:r>
              <a:rPr lang="lt-LT" dirty="0" smtClean="0"/>
              <a:t>Kas yra </a:t>
            </a:r>
            <a:r>
              <a:rPr lang="lt-LT" dirty="0" err="1" smtClean="0"/>
              <a:t>termogeneratori</a:t>
            </a:r>
            <a:r>
              <a:rPr lang="en-US" dirty="0" smtClean="0"/>
              <a:t>us?</a:t>
            </a:r>
            <a:endParaRPr lang="lt-LT" dirty="0" smtClean="0"/>
          </a:p>
          <a:p>
            <a:pPr marL="651510" indent="-514350">
              <a:buAutoNum type="arabicPeriod"/>
            </a:pPr>
            <a:endParaRPr lang="lt-LT" dirty="0" smtClean="0"/>
          </a:p>
          <a:p>
            <a:pPr marL="651510" indent="-514350">
              <a:buAutoNum type="arabicPeriod"/>
            </a:pPr>
            <a:endParaRPr lang="lt-LT" dirty="0" smtClean="0"/>
          </a:p>
          <a:p>
            <a:pPr marL="651510" indent="-514350">
              <a:buAutoNum type="arabicPeriod"/>
            </a:pPr>
            <a:endParaRPr lang="en-US" dirty="0" smtClean="0"/>
          </a:p>
          <a:p>
            <a:pPr marL="651510" indent="-514350"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86000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08720"/>
          </a:xfrm>
        </p:spPr>
        <p:txBody>
          <a:bodyPr/>
          <a:lstStyle/>
          <a:p>
            <a:r>
              <a:rPr lang="en-US" dirty="0" err="1" smtClean="0"/>
              <a:t>Atsakyma</a:t>
            </a:r>
            <a:r>
              <a:rPr lang="lt-LT" dirty="0" smtClean="0"/>
              <a:t>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768"/>
            <a:ext cx="8856984" cy="518457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de-DE" dirty="0" smtClean="0"/>
              <a:t>1. </a:t>
            </a:r>
            <a:r>
              <a:rPr lang="lt-LT" dirty="0" smtClean="0"/>
              <a:t>Transporto priemonės (laivai, lėktuvai, automobiliai), pramonė</a:t>
            </a:r>
          </a:p>
          <a:p>
            <a:pPr marL="137160" indent="0">
              <a:buNone/>
            </a:pPr>
            <a:endParaRPr lang="en-US" dirty="0" smtClean="0"/>
          </a:p>
          <a:p>
            <a:pPr marL="137160" indent="0">
              <a:buNone/>
            </a:pPr>
            <a:r>
              <a:rPr lang="en-US" dirty="0" smtClean="0"/>
              <a:t>2.</a:t>
            </a:r>
            <a:r>
              <a:rPr lang="lt-LT" dirty="0" smtClean="0"/>
              <a:t> </a:t>
            </a:r>
            <a:r>
              <a:rPr lang="en-US" dirty="0" err="1" smtClean="0"/>
              <a:t>Peltier</a:t>
            </a:r>
            <a:r>
              <a:rPr lang="en-US" dirty="0" smtClean="0"/>
              <a:t> </a:t>
            </a:r>
            <a:r>
              <a:rPr lang="en-US" dirty="0" err="1" smtClean="0"/>
              <a:t>efektas</a:t>
            </a:r>
            <a:r>
              <a:rPr lang="en-US" dirty="0" smtClean="0"/>
              <a:t> </a:t>
            </a:r>
            <a:r>
              <a:rPr lang="en-US" dirty="0" err="1" smtClean="0"/>
              <a:t>pasirei</a:t>
            </a:r>
            <a:r>
              <a:rPr lang="lt-LT" dirty="0" err="1" smtClean="0"/>
              <a:t>škia</a:t>
            </a:r>
            <a:r>
              <a:rPr lang="lt-LT" dirty="0" smtClean="0"/>
              <a:t> šilumos išsiskyrimu arba sugėrimu </a:t>
            </a:r>
            <a:r>
              <a:rPr lang="lt-LT" dirty="0"/>
              <a:t>dviejų skirtingų medžiagų </a:t>
            </a:r>
            <a:r>
              <a:rPr lang="lt-LT" dirty="0" smtClean="0"/>
              <a:t>kontakte, kai juo teka srovė.</a:t>
            </a:r>
          </a:p>
          <a:p>
            <a:pPr marL="137160" indent="0">
              <a:buNone/>
            </a:pPr>
            <a:endParaRPr lang="lt-LT" dirty="0" smtClean="0"/>
          </a:p>
          <a:p>
            <a:pPr marL="137160" indent="0">
              <a:buNone/>
            </a:pPr>
            <a:r>
              <a:rPr lang="en-US" dirty="0"/>
              <a:t>3</a:t>
            </a:r>
            <a:r>
              <a:rPr lang="en-US" dirty="0" smtClean="0"/>
              <a:t>.</a:t>
            </a:r>
            <a:r>
              <a:rPr lang="lt-LT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Seebeck</a:t>
            </a:r>
            <a:r>
              <a:rPr lang="en-US" dirty="0" smtClean="0"/>
              <a:t> </a:t>
            </a:r>
            <a:r>
              <a:rPr lang="en-US" dirty="0" err="1" smtClean="0"/>
              <a:t>efektas</a:t>
            </a:r>
            <a:r>
              <a:rPr lang="en-US" dirty="0" smtClean="0"/>
              <a:t> </a:t>
            </a:r>
            <a:r>
              <a:rPr lang="en-US" dirty="0" err="1" smtClean="0"/>
              <a:t>pasirei</a:t>
            </a:r>
            <a:r>
              <a:rPr lang="lt-LT" dirty="0" err="1" smtClean="0"/>
              <a:t>škia</a:t>
            </a:r>
            <a:r>
              <a:rPr lang="lt-LT" dirty="0" smtClean="0">
                <a:cs typeface="Times New Roman" pitchFamily="18" charset="0"/>
              </a:rPr>
              <a:t> </a:t>
            </a:r>
            <a:r>
              <a:rPr lang="lt-LT" dirty="0">
                <a:cs typeface="Times New Roman" pitchFamily="18" charset="0"/>
              </a:rPr>
              <a:t>elektrinėje grandinėje, sudarytoje iš dviejų skirtingų medžiagų, kurių sujungimo vietų temperatūros nevienodos</a:t>
            </a:r>
            <a:r>
              <a:rPr lang="lt-LT" dirty="0" smtClean="0">
                <a:cs typeface="Times New Roman" pitchFamily="18" charset="0"/>
              </a:rPr>
              <a:t>.</a:t>
            </a:r>
            <a:endParaRPr lang="lt-LT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494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/>
              <a:t>4.</a:t>
            </a:r>
            <a:r>
              <a:rPr lang="lt-LT" dirty="0"/>
              <a:t> </a:t>
            </a:r>
            <a:r>
              <a:rPr lang="en-US" dirty="0" err="1"/>
              <a:t>Peltje</a:t>
            </a:r>
            <a:r>
              <a:rPr lang="en-US" dirty="0"/>
              <a:t> </a:t>
            </a:r>
            <a:r>
              <a:rPr lang="en-US" dirty="0" err="1"/>
              <a:t>elementas</a:t>
            </a:r>
            <a:r>
              <a:rPr lang="en-US" dirty="0"/>
              <a:t> </a:t>
            </a:r>
            <a:r>
              <a:rPr lang="en-US" dirty="0" err="1"/>
              <a:t>sudarytas</a:t>
            </a:r>
            <a:r>
              <a:rPr lang="en-US" dirty="0"/>
              <a:t> i</a:t>
            </a:r>
            <a:r>
              <a:rPr lang="lt-LT" dirty="0"/>
              <a:t>š p ir n tipo puslaidininkiai sujungtų tarpusavyje  patalpintų keramikiniame korpuse</a:t>
            </a:r>
            <a:r>
              <a:rPr lang="lt-LT" dirty="0" smtClean="0"/>
              <a:t>.</a:t>
            </a:r>
          </a:p>
          <a:p>
            <a:pPr marL="137160" indent="0">
              <a:buNone/>
            </a:pPr>
            <a:endParaRPr lang="lt-LT" dirty="0"/>
          </a:p>
          <a:p>
            <a:pPr marL="137160" indent="0">
              <a:buNone/>
            </a:pPr>
            <a:r>
              <a:rPr lang="en-US" dirty="0"/>
              <a:t>5.</a:t>
            </a:r>
            <a:r>
              <a:rPr lang="lt-LT" dirty="0"/>
              <a:t> </a:t>
            </a:r>
            <a:r>
              <a:rPr lang="en-US" dirty="0" err="1"/>
              <a:t>Peltje</a:t>
            </a:r>
            <a:r>
              <a:rPr lang="en-US" dirty="0"/>
              <a:t> </a:t>
            </a:r>
            <a:r>
              <a:rPr lang="en-US" dirty="0" err="1"/>
              <a:t>elementas</a:t>
            </a:r>
            <a:r>
              <a:rPr lang="en-US" dirty="0"/>
              <a:t> </a:t>
            </a:r>
            <a:r>
              <a:rPr lang="en-US" dirty="0" err="1"/>
              <a:t>gali</a:t>
            </a:r>
            <a:r>
              <a:rPr lang="en-US" dirty="0"/>
              <a:t> b</a:t>
            </a:r>
            <a:r>
              <a:rPr lang="lt-LT" dirty="0" err="1"/>
              <a:t>ūti</a:t>
            </a:r>
            <a:r>
              <a:rPr lang="lt-LT" dirty="0"/>
              <a:t> naudojamas generuoti elektrą, šaldyti</a:t>
            </a:r>
            <a:r>
              <a:rPr lang="lt-LT" dirty="0" smtClean="0"/>
              <a:t>.</a:t>
            </a:r>
          </a:p>
          <a:p>
            <a:pPr marL="137160" indent="0">
              <a:buNone/>
            </a:pPr>
            <a:endParaRPr lang="lt-LT" dirty="0"/>
          </a:p>
          <a:p>
            <a:pPr marL="137160" indent="0">
              <a:buNone/>
            </a:pPr>
            <a:r>
              <a:rPr lang="en-US" dirty="0"/>
              <a:t>6. </a:t>
            </a:r>
            <a:r>
              <a:rPr lang="en-US" dirty="0" err="1"/>
              <a:t>Termogeneratorius</a:t>
            </a:r>
            <a:r>
              <a:rPr lang="en-US" dirty="0"/>
              <a:t> </a:t>
            </a:r>
            <a:r>
              <a:rPr lang="en-US" dirty="0" err="1"/>
              <a:t>yra</a:t>
            </a:r>
            <a:r>
              <a:rPr lang="en-US" dirty="0"/>
              <a:t> </a:t>
            </a:r>
            <a:r>
              <a:rPr lang="en-US" dirty="0" err="1"/>
              <a:t>puslaidininkinis</a:t>
            </a:r>
            <a:r>
              <a:rPr lang="en-US" dirty="0"/>
              <a:t> </a:t>
            </a:r>
            <a:r>
              <a:rPr lang="en-US" dirty="0" err="1"/>
              <a:t>prietaisas</a:t>
            </a:r>
            <a:r>
              <a:rPr lang="en-US" dirty="0"/>
              <a:t>, kuris </a:t>
            </a:r>
            <a:r>
              <a:rPr lang="en-US" dirty="0" err="1"/>
              <a:t>paverčia</a:t>
            </a:r>
            <a:r>
              <a:rPr lang="en-US" dirty="0"/>
              <a:t> </a:t>
            </a:r>
            <a:r>
              <a:rPr lang="en-US" dirty="0" err="1"/>
              <a:t>šiluma</a:t>
            </a:r>
            <a:r>
              <a:rPr lang="en-US" dirty="0"/>
              <a:t>  </a:t>
            </a:r>
            <a:r>
              <a:rPr lang="lt-LT" dirty="0"/>
              <a:t>į elektros energiją.</a:t>
            </a:r>
          </a:p>
          <a:p>
            <a:pPr marL="13716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82786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Literat</a:t>
            </a:r>
            <a:r>
              <a:rPr lang="lt-LT" dirty="0" err="1" smtClean="0"/>
              <a:t>ūra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lt-LT" dirty="0">
                <a:hlinkClick r:id="rId2"/>
              </a:rPr>
              <a:t>http://</a:t>
            </a:r>
            <a:r>
              <a:rPr lang="lt-LT" dirty="0" smtClean="0">
                <a:hlinkClick r:id="rId2"/>
              </a:rPr>
              <a:t>www.thermoelectrics.caltech.edu/thermoelectrics/history.html</a:t>
            </a:r>
          </a:p>
          <a:p>
            <a:pPr marL="137160" indent="0">
              <a:buNone/>
            </a:pPr>
            <a:r>
              <a:rPr lang="lt-LT">
                <a:hlinkClick r:id="rId2"/>
              </a:rPr>
              <a:t>http</a:t>
            </a:r>
            <a:r>
              <a:rPr lang="lt-LT">
                <a:hlinkClick r:id="rId2"/>
              </a:rPr>
              <a:t>://</a:t>
            </a:r>
            <a:r>
              <a:rPr lang="lt-LT" smtClean="0">
                <a:hlinkClick r:id="rId2"/>
              </a:rPr>
              <a:t>ffden2.phys.uaf.edu/212_spring2007.web.dir/</a:t>
            </a:r>
            <a:r>
              <a:rPr lang="lt-LT" dirty="0" err="1" smtClean="0">
                <a:hlinkClick r:id="rId2"/>
              </a:rPr>
              <a:t>sedona_price</a:t>
            </a:r>
            <a:r>
              <a:rPr lang="lt-LT" dirty="0" smtClean="0">
                <a:hlinkClick r:id="rId2"/>
              </a:rPr>
              <a:t>/phys_212_webproj_peltier.html https</a:t>
            </a:r>
            <a:r>
              <a:rPr lang="lt-LT" dirty="0">
                <a:hlinkClick r:id="rId2"/>
              </a:rPr>
              <a:t>://</a:t>
            </a:r>
            <a:r>
              <a:rPr lang="lt-LT" dirty="0" smtClean="0">
                <a:hlinkClick r:id="rId2"/>
              </a:rPr>
              <a:t>www.britannica.com/science/Peltier-effect</a:t>
            </a:r>
            <a:endParaRPr lang="lt-LT" dirty="0" smtClean="0"/>
          </a:p>
          <a:p>
            <a:pPr marL="137160" indent="0">
              <a:buNone/>
            </a:pPr>
            <a:r>
              <a:rPr lang="lt-LT" dirty="0">
                <a:hlinkClick r:id="rId3"/>
              </a:rPr>
              <a:t>http://</a:t>
            </a:r>
            <a:r>
              <a:rPr lang="lt-LT" dirty="0" smtClean="0">
                <a:hlinkClick r:id="rId3"/>
              </a:rPr>
              <a:t>searchnetworking.techtarget.com/definition/Seebeck-effect</a:t>
            </a:r>
            <a:endParaRPr lang="lt-LT" dirty="0" smtClean="0"/>
          </a:p>
          <a:p>
            <a:pPr marL="137160" indent="0">
              <a:buNone/>
            </a:pPr>
            <a:r>
              <a:rPr lang="lt-LT" dirty="0">
                <a:hlinkClick r:id="rId4"/>
              </a:rPr>
              <a:t>http://www.instructables.com/id/Thermal-Power-Unit-Fire-to-battery-power</a:t>
            </a:r>
            <a:r>
              <a:rPr lang="lt-LT" dirty="0" smtClean="0">
                <a:hlinkClick r:id="rId4"/>
              </a:rPr>
              <a:t>/</a:t>
            </a:r>
            <a:endParaRPr lang="lt-LT" dirty="0" smtClean="0"/>
          </a:p>
          <a:p>
            <a:pPr marL="13716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699143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924</TotalTime>
  <Words>508</Words>
  <Application>Microsoft Office PowerPoint</Application>
  <PresentationFormat>On-screen Show (4:3)</PresentationFormat>
  <Paragraphs>120</Paragraphs>
  <Slides>19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Apex</vt:lpstr>
      <vt:lpstr> Termogeneratorius</vt:lpstr>
      <vt:lpstr>Turinys</vt:lpstr>
      <vt:lpstr>Pasaulio ateitis</vt:lpstr>
      <vt:lpstr>Peltier efektas</vt:lpstr>
      <vt:lpstr>Peltje elemento veikimas</vt:lpstr>
      <vt:lpstr>Peltje elemento konstrukcija</vt:lpstr>
      <vt:lpstr>Peltje elemento panaudojimas</vt:lpstr>
      <vt:lpstr>Termogeneratorius namų ūkyje</vt:lpstr>
      <vt:lpstr>Šiluminės taršos mažinimas</vt:lpstr>
      <vt:lpstr>Peltier elemento privalumai ir trūkumai</vt:lpstr>
      <vt:lpstr>Seebeck efektas</vt:lpstr>
      <vt:lpstr>Eksperimentas</vt:lpstr>
      <vt:lpstr>Medžiagos</vt:lpstr>
      <vt:lpstr>Termogeneratorius savomis rankomis (ver. 01)</vt:lpstr>
      <vt:lpstr>Termogeneratorius savomis rankomis (ver. 02)</vt:lpstr>
      <vt:lpstr>Klausimynas</vt:lpstr>
      <vt:lpstr>Atsakymai</vt:lpstr>
      <vt:lpstr>Atsakymai</vt:lpstr>
      <vt:lpstr>Literatūra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Pavadinimas</dc:title>
  <dc:creator>Kamile</dc:creator>
  <cp:lastModifiedBy>Kamile</cp:lastModifiedBy>
  <cp:revision>58</cp:revision>
  <dcterms:created xsi:type="dcterms:W3CDTF">2017-03-14T17:32:04Z</dcterms:created>
  <dcterms:modified xsi:type="dcterms:W3CDTF">2017-03-21T19:40:00Z</dcterms:modified>
</cp:coreProperties>
</file>