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30"/>
  </p:notesMasterIdLst>
  <p:sldIdLst>
    <p:sldId id="256" r:id="rId2"/>
    <p:sldId id="278" r:id="rId3"/>
    <p:sldId id="279" r:id="rId4"/>
    <p:sldId id="280" r:id="rId5"/>
    <p:sldId id="258" r:id="rId6"/>
    <p:sldId id="259" r:id="rId7"/>
    <p:sldId id="263" r:id="rId8"/>
    <p:sldId id="281" r:id="rId9"/>
    <p:sldId id="282" r:id="rId10"/>
    <p:sldId id="283" r:id="rId11"/>
    <p:sldId id="262" r:id="rId12"/>
    <p:sldId id="284" r:id="rId13"/>
    <p:sldId id="285" r:id="rId14"/>
    <p:sldId id="260" r:id="rId15"/>
    <p:sldId id="261" r:id="rId16"/>
    <p:sldId id="264" r:id="rId17"/>
    <p:sldId id="265" r:id="rId18"/>
    <p:sldId id="268" r:id="rId19"/>
    <p:sldId id="286" r:id="rId20"/>
    <p:sldId id="269" r:id="rId21"/>
    <p:sldId id="270" r:id="rId22"/>
    <p:sldId id="271" r:id="rId23"/>
    <p:sldId id="289" r:id="rId24"/>
    <p:sldId id="272" r:id="rId25"/>
    <p:sldId id="273" r:id="rId26"/>
    <p:sldId id="287" r:id="rId27"/>
    <p:sldId id="288" r:id="rId28"/>
    <p:sldId id="277" r:id="rId2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70B"/>
    <a:srgbClr val="CC0000"/>
    <a:srgbClr val="FF33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60"/>
  </p:normalViewPr>
  <p:slideViewPr>
    <p:cSldViewPr>
      <p:cViewPr>
        <p:scale>
          <a:sx n="91" d="100"/>
          <a:sy n="91" d="100"/>
        </p:scale>
        <p:origin x="-1186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3C257-D7F2-42F7-8786-EFE864705F7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1CC1-4E5B-41D4-B79D-B242624DAD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43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hyperlink" Target="https://www.google.lt/url?sa=i&amp;rct=j&amp;q=&amp;esrc=s&amp;source=images&amp;cd=&amp;cad=rja&amp;uact=8&amp;ved=0ahUKEwjw_O-h37TSAhVIkywKHckrBiEQjRwIBw&amp;url=http://www.diforma.eu/lt/aliuminio-profilio-dureliu-ir-remu-gamyba/paveiksleliai-stiklams/paveiksleliai-akmenys.htm&amp;bvm=bv.148441817,d.bGg&amp;psig=AFQjCNFrtAR0TarublocMvOOL7e7-FiomA&amp;ust=1488438397288849" TargetMode="External"/><Relationship Id="rId18" Type="http://schemas.openxmlformats.org/officeDocument/2006/relationships/image" Target="../media/image22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openxmlformats.org/officeDocument/2006/relationships/hyperlink" Target="https://www.google.lt/url?sa=i&amp;rct=j&amp;q=&amp;esrc=s&amp;source=images&amp;cd=&amp;cad=rja&amp;uact=8&amp;ved=0ahUKEwiKp4Pa37TSAhVGDiwKHfyIDU4QjRwIBw&amp;url=http://www.timberpoint.lt/kalibruota_mediena.htm&amp;bvm=bv.148441817,d.bGg&amp;psig=AFQjCNHVLF0TJG2CJsqvfS7hqwYsTKrcIA&amp;ust=1488438511692443" TargetMode="External"/><Relationship Id="rId2" Type="http://schemas.openxmlformats.org/officeDocument/2006/relationships/image" Target="../media/image10.jpe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8.png"/><Relationship Id="rId5" Type="http://schemas.openxmlformats.org/officeDocument/2006/relationships/image" Target="../media/image13.jpeg"/><Relationship Id="rId15" Type="http://schemas.openxmlformats.org/officeDocument/2006/relationships/hyperlink" Target="https://www.google.lt/url?sa=i&amp;rct=j&amp;q=&amp;esrc=s&amp;source=images&amp;cd=&amp;cad=rja&amp;uact=8&amp;ved=0ahUKEwixqrrH37TSAhXMCywKHcFlCWcQjRwIBw&amp;url=http://www.mobili.lt/lt/telefonai/apple/iphone_6_16_gb.html&amp;bvm=bv.148441817,d.bGg&amp;psig=AFQjCNHFhNsYy5qGKYiHl1m7fnDH4c10Pg&amp;ust=1488438457035067" TargetMode="External"/><Relationship Id="rId10" Type="http://schemas.openxmlformats.org/officeDocument/2006/relationships/image" Target="../media/image17.jpeg"/><Relationship Id="rId4" Type="http://schemas.openxmlformats.org/officeDocument/2006/relationships/image" Target="../media/image12.jpeg"/><Relationship Id="rId9" Type="http://schemas.openxmlformats.org/officeDocument/2006/relationships/hyperlink" Target="https://www.google.lt/url?sa=i&amp;rct=j&amp;q=&amp;esrc=s&amp;source=images&amp;cd=&amp;cad=rja&amp;uact=8&amp;ved=0ahUKEwiCutHu3rTSAhWGWSwKHUdbAj0QjRwIBw&amp;url=https://seostraipsniukai.wordpress.com/&amp;bvm=bv.148441817,d.bGg&amp;psig=AFQjCNGIPEuX7qbMl3Uj0jp3eO9cor0rOA&amp;ust=1488438281396583" TargetMode="External"/><Relationship Id="rId1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5" Type="http://schemas.openxmlformats.org/officeDocument/2006/relationships/image" Target="../media/image52.gif"/><Relationship Id="rId4" Type="http://schemas.openxmlformats.org/officeDocument/2006/relationships/image" Target="../media/image51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gif"/><Relationship Id="rId12" Type="http://schemas.openxmlformats.org/officeDocument/2006/relationships/image" Target="../media/image7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gif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gif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mkp.emokykla.lt/gamta5-6" TargetMode="External"/><Relationship Id="rId2" Type="http://schemas.openxmlformats.org/officeDocument/2006/relationships/hyperlink" Target="https://www.fizika.lm.lt/index.php?searchword=skaidrieji+ir+neskai&amp;option=com_search&amp;Itemi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>
            <a:normAutofit/>
          </a:bodyPr>
          <a:lstStyle/>
          <a:p>
            <a:r>
              <a:rPr lang="lt-LT" dirty="0" smtClean="0"/>
              <a:t>Skaidrieji ir neskaidrieji kūnai</a:t>
            </a:r>
            <a:endParaRPr lang="lt-LT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000496" y="4357694"/>
            <a:ext cx="4848202" cy="221457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lt-LT" sz="3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Darbą parengė Alytaus Šaltinių pagrindinės mokyklos</a:t>
            </a:r>
          </a:p>
          <a:p>
            <a:pPr algn="ctr"/>
            <a:r>
              <a:rPr lang="lt-LT" sz="3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7c klasės mokinės Austėja Jančauskaitė ir Ailanda Čiraitė.</a:t>
            </a:r>
          </a:p>
          <a:p>
            <a:pPr algn="ctr"/>
            <a:r>
              <a:rPr lang="lt-LT" sz="3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Mokytoja Rasa Kižienė</a:t>
            </a:r>
          </a:p>
          <a:p>
            <a:pPr algn="ctr"/>
            <a:r>
              <a:rPr lang="lt-LT" sz="3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2017</a:t>
            </a:r>
          </a:p>
          <a:p>
            <a:r>
              <a:rPr lang="lt-LT" sz="32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</a:p>
          <a:p>
            <a:endParaRPr lang="en-US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1571612"/>
            <a:ext cx="3840922" cy="2876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909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knyga.png"/>
          <p:cNvPicPr>
            <a:picLocks noGrp="1" noChangeAspect="1"/>
          </p:cNvPicPr>
          <p:nvPr>
            <p:ph idx="1"/>
          </p:nvPr>
        </p:nvPicPr>
        <p:blipFill>
          <a:blip r:embed="rId2">
            <a:lum contrast="-20000"/>
          </a:blip>
          <a:srcRect l="1427" r="7280" b="50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285852" y="0"/>
            <a:ext cx="5500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 smtClean="0">
                <a:latin typeface="Algerian" pitchFamily="82" charset="0"/>
              </a:rPr>
              <a:t>TURINYS</a:t>
            </a:r>
            <a:endParaRPr lang="en-US" sz="4400" dirty="0">
              <a:latin typeface="Algeria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642919"/>
            <a:ext cx="578647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Tikslas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Kas pirmas pradėjo skirstyti kūnus į skaidriuosius ir neskaidriuosius?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Kas yra skaidrieji ir neskaidrieji kūnai?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Pavyzdžiai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Nuo ko priklauso kūno skaidrumas?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Bandymas#1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Šviesos praleidimas ir atspindėjimas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Pusiau skaidrios medžiagos ir kūnai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Bandymas #2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Iš įdomybių lentynos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Bespalvis stiklas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Klausimynas</a:t>
            </a:r>
          </a:p>
          <a:p>
            <a:pPr>
              <a:buFont typeface="Wingdings" pitchFamily="2" charset="2"/>
              <a:buChar char="ü"/>
            </a:pP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 Šaltiniai</a:t>
            </a:r>
          </a:p>
          <a:p>
            <a:pPr>
              <a:buFont typeface="Wingdings" pitchFamily="2" charset="2"/>
              <a:buChar char="ü"/>
            </a:pP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aikas-mokslas-protas-intelektas-630190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852"/>
            <a:ext cx="8229600" cy="285752"/>
          </a:xfrm>
          <a:ln>
            <a:noFill/>
          </a:ln>
        </p:spPr>
        <p:txBody>
          <a:bodyPr>
            <a:noAutofit/>
          </a:bodyPr>
          <a:lstStyle/>
          <a:p>
            <a:r>
              <a:rPr lang="lt-LT" sz="5400" dirty="0" smtClean="0">
                <a:ln w="6350">
                  <a:noFill/>
                </a:ln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Tikslas</a:t>
            </a:r>
            <a:endParaRPr lang="en-US" sz="5400" dirty="0">
              <a:ln w="6350">
                <a:noFill/>
              </a:ln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811890"/>
          </a:xfrm>
        </p:spPr>
        <p:txBody>
          <a:bodyPr>
            <a:normAutofit/>
          </a:bodyPr>
          <a:lstStyle/>
          <a:p>
            <a:r>
              <a:rPr lang="lt-LT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Stengėmės, kad šis darbas būtų tinkamas naudoti pamokų metu ar savarankiškam mokymuisi.</a:t>
            </a:r>
          </a:p>
          <a:p>
            <a:r>
              <a:rPr lang="lt-LT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Norime sudominti mokinius fizikos mokslu: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•• pateikti naujausių faktų šia tema;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•• pažvelgti plačiau į mus supančius skaidrius ir neskaidrius kūnus;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•• sujungti teorines fizikos žinias su literatūrine ir kasdiene mūsų aplinka.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žygio%20nutrau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4" name="Content Placeholder 3" descr="Plato-raphael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71934" y="1409532"/>
            <a:ext cx="5072066" cy="544846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928670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lt-LT" sz="2800" dirty="0" smtClean="0">
                <a:ln w="6350"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latin typeface="Arial Rounded MT Bold" pitchFamily="34" charset="0"/>
                <a:cs typeface="Times New Roman" pitchFamily="18" charset="0"/>
              </a:rPr>
              <a:t>Iš pirmųjų fizikos istorijos puslapių. Kas pirmasis kūnus pradėjo skirstyti į skaidrius ir neskaidrius (permatomus ir – ne)?</a:t>
            </a:r>
            <a:endParaRPr lang="en-US" sz="2800" dirty="0">
              <a:ln w="6350">
                <a:noFill/>
              </a:ln>
              <a:solidFill>
                <a:schemeClr val="tx1">
                  <a:lumMod val="95000"/>
                </a:schemeClr>
              </a:solidFill>
              <a:effectLst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5000628" y="3286124"/>
            <a:ext cx="3143272" cy="2214578"/>
          </a:xfrm>
          <a:prstGeom prst="wedgeEllipseCallout">
            <a:avLst>
              <a:gd name="adj1" fmla="val 25095"/>
              <a:gd name="adj2" fmla="val -61516"/>
            </a:avLst>
          </a:prstGeom>
          <a:solidFill>
            <a:schemeClr val="tx1"/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500694" y="3500438"/>
            <a:ext cx="20717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spc="50" dirty="0" smtClean="0">
                <a:ln w="12700" cmpd="sng">
                  <a:noFill/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Tos dalelės, kurios yra nejaučiamos, yra permatomos, o jaučiamos – ne.</a:t>
            </a:r>
            <a:endParaRPr lang="lt-LT" b="1" spc="50" dirty="0">
              <a:ln w="12700" cmpd="sng">
                <a:noFill/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2357430"/>
            <a:ext cx="1785950" cy="147732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lvl="0"/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Vienas iš žymesnių mokslininkų buvo </a:t>
            </a:r>
            <a:r>
              <a:rPr lang="lt-LT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Platonas.</a:t>
            </a: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 Jis sakė: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142844" y="3786190"/>
            <a:ext cx="2500298" cy="258532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Jau senų senovėje atsirado tokių mąstytojų, kurie bandė paaiškinti kaip žmonės mato skaidrius (permatomus) ir  neskaidrius (nepermatomus) daiktus.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solidFill>
                  <a:srgbClr val="002060"/>
                </a:solidFill>
              </a:rPr>
              <a:t>Kas yra skaidrieji ir neskaidrieji kūnai?</a:t>
            </a:r>
            <a:endParaRPr lang="lt-LT" dirty="0">
              <a:solidFill>
                <a:srgbClr val="00206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 rot="20901004">
            <a:off x="275530" y="2489356"/>
            <a:ext cx="7452816" cy="3489251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lt-LT" dirty="0" smtClean="0">
                <a:solidFill>
                  <a:schemeClr val="accent2">
                    <a:lumMod val="75000"/>
                  </a:schemeClr>
                </a:solidFill>
              </a:rPr>
              <a:t>Skaidrieji kūnai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– k</a:t>
            </a:r>
            <a:r>
              <a:rPr lang="lt-LT" dirty="0" err="1" smtClean="0">
                <a:solidFill>
                  <a:schemeClr val="accent2">
                    <a:lumMod val="75000"/>
                  </a:schemeClr>
                </a:solidFill>
              </a:rPr>
              <a:t>ūnai</a:t>
            </a:r>
            <a:r>
              <a:rPr lang="lt-LT" dirty="0" smtClean="0">
                <a:solidFill>
                  <a:schemeClr val="accent2">
                    <a:lumMod val="75000"/>
                  </a:schemeClr>
                </a:solidFill>
              </a:rPr>
              <a:t> gerai praleidžiantys šviesą. Kuo storesnis kūnas, tuo jis mažiau skaidrus.</a:t>
            </a:r>
            <a:endParaRPr lang="lt-L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168" y="4580090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lt-LT" sz="2400" dirty="0" smtClean="0">
                <a:solidFill>
                  <a:schemeClr val="tx2"/>
                </a:solidFill>
              </a:rPr>
              <a:t>Neskaidrieji kūnai–  kūnai per kuriuos neprasiskverbia jokia šviesa. Ji atspindima arba sugeriama.</a:t>
            </a:r>
            <a:endParaRPr lang="lt-LT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22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pavyzdžiai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4572008"/>
            <a:ext cx="1428760" cy="979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08" y="1285860"/>
            <a:ext cx="854084" cy="854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2500306"/>
            <a:ext cx="1631753" cy="838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3" name="Straight Connector 12"/>
          <p:cNvCxnSpPr/>
          <p:nvPr/>
        </p:nvCxnSpPr>
        <p:spPr>
          <a:xfrm rot="16200000" flipH="1">
            <a:off x="1464459" y="3679021"/>
            <a:ext cx="628652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6" y="5643578"/>
            <a:ext cx="1348658" cy="1011494"/>
          </a:xfrm>
          <a:prstGeom prst="roundRect">
            <a:avLst>
              <a:gd name="adj" fmla="val 2056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5" name="Straight Arrow Connector 14"/>
          <p:cNvCxnSpPr/>
          <p:nvPr/>
        </p:nvCxnSpPr>
        <p:spPr>
          <a:xfrm rot="5400000" flipH="1" flipV="1">
            <a:off x="4929190" y="5214950"/>
            <a:ext cx="50006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3357554" y="5429264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57224" y="35716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Skaidrieji kūnai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643702" y="42860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Neskaidrieji kūnai</a:t>
            </a:r>
            <a:endParaRPr lang="en-US" dirty="0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3" r="69827"/>
          <a:stretch/>
        </p:blipFill>
        <p:spPr bwMode="auto">
          <a:xfrm>
            <a:off x="4214810" y="3000372"/>
            <a:ext cx="778839" cy="1139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Straight Arrow Connector 21"/>
          <p:cNvCxnSpPr/>
          <p:nvPr/>
        </p:nvCxnSpPr>
        <p:spPr>
          <a:xfrm flipV="1">
            <a:off x="4857752" y="2643182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3500430" y="2857496"/>
            <a:ext cx="71438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5786454"/>
            <a:ext cx="1182587" cy="715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57" y="3298031"/>
            <a:ext cx="1309688" cy="871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9698" name="Picture 2" descr="Susijęs vaizdas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29058" y="1428736"/>
            <a:ext cx="1285884" cy="894274"/>
          </a:xfrm>
          <a:prstGeom prst="rect">
            <a:avLst/>
          </a:prstGeom>
          <a:noFill/>
        </p:spPr>
      </p:pic>
      <p:cxnSp>
        <p:nvCxnSpPr>
          <p:cNvPr id="28" name="Straight Arrow Connector 27"/>
          <p:cNvCxnSpPr/>
          <p:nvPr/>
        </p:nvCxnSpPr>
        <p:spPr>
          <a:xfrm rot="10800000">
            <a:off x="3357554" y="857232"/>
            <a:ext cx="857256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214942" y="1428736"/>
            <a:ext cx="57150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621" y="5378878"/>
            <a:ext cx="1090426" cy="1006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2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34" y="1571612"/>
            <a:ext cx="1207467" cy="1156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9700" name="Picture 4" descr="Vaizdo rezultatas pagal užklausą „akmenys“">
            <a:hlinkClick r:id="rId13"/>
          </p:cNvPr>
          <p:cNvPicPr>
            <a:picLocks noChangeAspect="1" noChangeArrowheads="1"/>
          </p:cNvPicPr>
          <p:nvPr/>
        </p:nvPicPr>
        <p:blipFill>
          <a:blip r:embed="rId14"/>
          <a:srcRect l="20000" t="33334" r="47500" b="24999"/>
          <a:stretch>
            <a:fillRect/>
          </a:stretch>
        </p:blipFill>
        <p:spPr bwMode="auto">
          <a:xfrm>
            <a:off x="5715008" y="4643446"/>
            <a:ext cx="1040137" cy="1000132"/>
          </a:xfrm>
          <a:prstGeom prst="rect">
            <a:avLst/>
          </a:prstGeom>
          <a:noFill/>
        </p:spPr>
      </p:pic>
      <p:pic>
        <p:nvPicPr>
          <p:cNvPr id="29702" name="Picture 6" descr="Vaizdo rezultatas pagal užklausą „telefonas“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286512" y="1428736"/>
            <a:ext cx="734203" cy="1468407"/>
          </a:xfrm>
          <a:prstGeom prst="rect">
            <a:avLst/>
          </a:prstGeom>
          <a:noFill/>
        </p:spPr>
      </p:pic>
      <p:pic>
        <p:nvPicPr>
          <p:cNvPr id="29704" name="Picture 8" descr="Vaizdo rezultatas pagal užklausą „mediena“">
            <a:hlinkClick r:id="rId17"/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000760" y="3214686"/>
            <a:ext cx="1904974" cy="11429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992925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Nuo ko priklauso kūno skaidrumas?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23528" y="2132856"/>
            <a:ext cx="8424936" cy="3450696"/>
          </a:xfrm>
        </p:spPr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Kuo storesnis yra kūno sluoksnis, tuo kūnas yra mažiau skaidrus. Dėl šios priežasties vandenyno dugne tvyro tamsa.</a:t>
            </a: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1876"/>
            <a:ext cx="4261733" cy="2868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2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490"/>
          </a:xfrm>
        </p:spPr>
        <p:txBody>
          <a:bodyPr>
            <a:noAutofit/>
          </a:bodyPr>
          <a:lstStyle/>
          <a:p>
            <a:r>
              <a:rPr lang="lt-LT" sz="3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" pitchFamily="34" charset="0"/>
              </a:rPr>
              <a:t>Kas nutinka, kai neskaidriųjų kūnų sluoksnio storis mažinamas?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751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2800" dirty="0" smtClean="0"/>
              <a:t>Bandymas #1</a:t>
            </a:r>
          </a:p>
          <a:p>
            <a:pPr>
              <a:buNone/>
            </a:pPr>
            <a:r>
              <a:rPr lang="lt-LT" sz="2800" dirty="0" smtClean="0"/>
              <a:t>              </a:t>
            </a:r>
            <a:r>
              <a:rPr lang="lt-LT" sz="2400" dirty="0" smtClean="0"/>
              <a:t>Jums reikės:</a:t>
            </a:r>
          </a:p>
          <a:p>
            <a:r>
              <a:rPr lang="lt-LT" sz="2400" dirty="0" smtClean="0"/>
              <a:t>Knygos</a:t>
            </a:r>
          </a:p>
          <a:p>
            <a:endParaRPr lang="lt-LT" sz="2400" dirty="0" smtClean="0"/>
          </a:p>
          <a:p>
            <a:endParaRPr lang="lt-LT" sz="2400" dirty="0" smtClean="0"/>
          </a:p>
          <a:p>
            <a:r>
              <a:rPr lang="lt-LT" sz="2400" dirty="0" smtClean="0"/>
              <a:t>Žibintuvėlio </a:t>
            </a:r>
            <a:endParaRPr lang="en-US" sz="2400" dirty="0"/>
          </a:p>
        </p:txBody>
      </p:sp>
      <p:pic>
        <p:nvPicPr>
          <p:cNvPr id="4" name="Picture 3" descr="book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2428868"/>
            <a:ext cx="1071570" cy="1071570"/>
          </a:xfrm>
          <a:prstGeom prst="rect">
            <a:avLst/>
          </a:prstGeom>
        </p:spPr>
      </p:pic>
      <p:pic>
        <p:nvPicPr>
          <p:cNvPr id="5" name="Picture 4" descr="Maglite_flashligh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4000504"/>
            <a:ext cx="1008050" cy="1008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14876" y="2500306"/>
            <a:ext cx="4071966" cy="364715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200" b="1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Knyga yra neskaidri.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200" b="1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Patikrinsime, ar prasiskverbia prožektoriaus šviesa per 10 knygos lapų.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200" b="1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Mažiname lapų skaičių.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200" b="1" spc="50" dirty="0" smtClean="0">
                <a:ln w="12700" cmpd="sng">
                  <a:noFill/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Ką pastebime?</a:t>
            </a:r>
            <a:endParaRPr lang="en-US" sz="2200" dirty="0">
              <a:ln w="12700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eiga. Išvada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29124" y="2285992"/>
            <a:ext cx="4500594" cy="336367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</a:rPr>
              <a:t>Prožektoriaus šviesa neprasiskverbė pro 10 knygos puslapių.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</a:rPr>
              <a:t> Tačiau mes sumažinome jų skaičių, o tuo tarpu ir storį.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</a:rPr>
              <a:t>Prožektoriaus šviesa prasiskverbė pro kelis knygos puslapius.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</a:rPr>
              <a:t>Vadinasi knygą (o tiksliau jos puslapius) galime pavadinti skaidria.</a:t>
            </a:r>
            <a:endParaRPr lang="lt-L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13" name="Content Placeholder 12" descr="bandymas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2714620"/>
            <a:ext cx="3333773" cy="2500330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olo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-1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714348" y="285728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chemeClr val="bg1"/>
                </a:solidFill>
              </a:rPr>
              <a:t>Šviesos praleidimas ir atspindėjimas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500174"/>
            <a:ext cx="3786214" cy="923330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Kūnai yra </a:t>
            </a:r>
            <a:r>
              <a:rPr lang="lt-LT" b="1" dirty="0" smtClean="0">
                <a:solidFill>
                  <a:schemeClr val="bg1"/>
                </a:solidFill>
                <a:latin typeface="Aistika" pitchFamily="18" charset="0"/>
              </a:rPr>
              <a:t>neskaidrūs</a:t>
            </a: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, nes jie ne praleidžia, o </a:t>
            </a:r>
            <a:r>
              <a:rPr lang="lt-LT" u="sng" dirty="0" smtClean="0">
                <a:solidFill>
                  <a:schemeClr val="bg1"/>
                </a:solidFill>
                <a:latin typeface="Aistika" pitchFamily="18" charset="0"/>
              </a:rPr>
              <a:t>atspindi</a:t>
            </a: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 šviesą. Dalis</a:t>
            </a:r>
            <a:r>
              <a:rPr lang="lt-LT" dirty="0" smtClean="0">
                <a:latin typeface="Aistika" pitchFamily="18" charset="0"/>
              </a:rPr>
              <a:t> </a:t>
            </a: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šviesos sugeriama.</a:t>
            </a:r>
            <a:endParaRPr lang="lt-LT" dirty="0">
              <a:solidFill>
                <a:schemeClr val="bg1"/>
              </a:solidFill>
              <a:latin typeface="Aistik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0760" y="2214554"/>
            <a:ext cx="3000396" cy="738664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Jie yra </a:t>
            </a:r>
            <a:r>
              <a:rPr lang="lt-LT" b="1" u="sng" dirty="0" smtClean="0">
                <a:solidFill>
                  <a:schemeClr val="bg1"/>
                </a:solidFill>
              </a:rPr>
              <a:t>tokios spalvos</a:t>
            </a:r>
            <a:r>
              <a:rPr lang="lt-LT" dirty="0" smtClean="0">
                <a:solidFill>
                  <a:schemeClr val="bg1"/>
                </a:solidFill>
              </a:rPr>
              <a:t>, kokią </a:t>
            </a:r>
            <a:r>
              <a:rPr lang="lt-LT" sz="2400" b="1" u="sng" dirty="0" smtClean="0">
                <a:solidFill>
                  <a:schemeClr val="bg1"/>
                </a:solidFill>
              </a:rPr>
              <a:t>atspindi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1186" y="319816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lt-LT" dirty="0"/>
          </a:p>
        </p:txBody>
      </p:sp>
      <p:grpSp>
        <p:nvGrpSpPr>
          <p:cNvPr id="11" name="Grupė 10"/>
          <p:cNvGrpSpPr/>
          <p:nvPr/>
        </p:nvGrpSpPr>
        <p:grpSpPr>
          <a:xfrm>
            <a:off x="2571736" y="3214686"/>
            <a:ext cx="4817659" cy="3141499"/>
            <a:chOff x="4038600" y="3351376"/>
            <a:chExt cx="4817659" cy="3141499"/>
          </a:xfrm>
        </p:grpSpPr>
        <p:pic>
          <p:nvPicPr>
            <p:cNvPr id="12" name="Picture 2" descr="http://www.15min.lt/images/photos/616350/big/spalvos-interjere-4fb33f09d21e3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91" t="16158" r="9280" b="25485"/>
            <a:stretch/>
          </p:blipFill>
          <p:spPr bwMode="auto">
            <a:xfrm>
              <a:off x="4038600" y="3995335"/>
              <a:ext cx="4817659" cy="2497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Tiesioji rodyklės jungtis 9"/>
            <p:cNvCxnSpPr/>
            <p:nvPr/>
          </p:nvCxnSpPr>
          <p:spPr>
            <a:xfrm flipH="1" flipV="1">
              <a:off x="7391400" y="3657600"/>
              <a:ext cx="457200" cy="685800"/>
            </a:xfrm>
            <a:prstGeom prst="straightConnector1">
              <a:avLst/>
            </a:prstGeom>
            <a:ln w="7620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Tiesioji rodyklės jungtis 13"/>
            <p:cNvCxnSpPr/>
            <p:nvPr/>
          </p:nvCxnSpPr>
          <p:spPr>
            <a:xfrm flipH="1" flipV="1">
              <a:off x="4419600" y="4303026"/>
              <a:ext cx="457200" cy="685800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Tiesioji rodyklės jungtis 14"/>
            <p:cNvCxnSpPr/>
            <p:nvPr/>
          </p:nvCxnSpPr>
          <p:spPr>
            <a:xfrm flipH="1" flipV="1">
              <a:off x="6538930" y="3351376"/>
              <a:ext cx="457200" cy="685800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17" name="Straight Arrow Connector 16"/>
          <p:cNvCxnSpPr/>
          <p:nvPr/>
        </p:nvCxnSpPr>
        <p:spPr>
          <a:xfrm rot="16200000" flipV="1">
            <a:off x="4357686" y="3643314"/>
            <a:ext cx="714380" cy="5715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V="1">
            <a:off x="3286116" y="4357694"/>
            <a:ext cx="857256" cy="428628"/>
          </a:xfrm>
          <a:prstGeom prst="straightConnector1">
            <a:avLst/>
          </a:prstGeom>
          <a:ln w="76200">
            <a:solidFill>
              <a:srgbClr val="D9770B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Pusiau skaidrios medžiagos ir kūnai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504" y="1988840"/>
            <a:ext cx="6336704" cy="4104455"/>
          </a:xfrm>
        </p:spPr>
        <p:txBody>
          <a:bodyPr>
            <a:normAutofit fontScale="70000" lnSpcReduction="20000"/>
          </a:bodyPr>
          <a:lstStyle/>
          <a:p>
            <a:r>
              <a:rPr lang="lt-LT" b="1" dirty="0" smtClean="0">
                <a:solidFill>
                  <a:schemeClr val="tx1">
                    <a:lumMod val="95000"/>
                  </a:schemeClr>
                </a:solidFill>
              </a:rPr>
              <a:t>Pusiau skaidrūs kūnai ir medžiagos-  </a:t>
            </a:r>
            <a:r>
              <a:rPr lang="lt-LT" b="1" dirty="0">
                <a:solidFill>
                  <a:schemeClr val="tx1">
                    <a:lumMod val="95000"/>
                  </a:schemeClr>
                </a:solidFill>
              </a:rPr>
              <a:t>tai medžiagos, kurios praleidžia dalį į jas krintančios šviesos. Pavyzdžiui:  riebaluotas popierius, organinis stiklas, plonas audinys, spalvoti stiklai, užtamsinti automobilio stiklai.</a:t>
            </a:r>
          </a:p>
          <a:p>
            <a:r>
              <a:rPr lang="lt-LT" b="1" dirty="0">
                <a:solidFill>
                  <a:schemeClr val="tx1">
                    <a:lumMod val="95000"/>
                  </a:schemeClr>
                </a:solidFill>
              </a:rPr>
              <a:t> Pro šiuos kūnus sklindanti šviesa atsispindi nuo smulkių dalelių: rūke nuo vandens lašelių, vandenyje ar popieriaus lape nuo dažų molekulių. </a:t>
            </a:r>
          </a:p>
          <a:p>
            <a:r>
              <a:rPr lang="lt-LT" b="1" dirty="0">
                <a:solidFill>
                  <a:schemeClr val="tx1">
                    <a:lumMod val="95000"/>
                  </a:schemeClr>
                </a:solidFill>
              </a:rPr>
              <a:t>Dėl šių atspindžių šviesa išsisklaido – nebegalima suprasti, iš kur sklinda spinduliai, todėl nematyti aiškaus vaizdo</a:t>
            </a:r>
            <a:r>
              <a:rPr lang="lt-LT" b="1" dirty="0">
                <a:solidFill>
                  <a:schemeClr val="bg1"/>
                </a:solidFill>
              </a:rPr>
              <a:t>.</a:t>
            </a:r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0" y="4437112"/>
            <a:ext cx="2784309" cy="20882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057" y="1845746"/>
            <a:ext cx="2627785" cy="22073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96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Bandymas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 Jums reikės:</a:t>
            </a:r>
          </a:p>
          <a:p>
            <a:r>
              <a:rPr lang="lt-LT" sz="2000" dirty="0" smtClean="0"/>
              <a:t>2 – 3 skirtingų nagų lakų (skaidraus, pusiau skaidraus ir neskiadraus)</a:t>
            </a:r>
          </a:p>
          <a:p>
            <a:r>
              <a:rPr lang="lt-LT" sz="2000" dirty="0" smtClean="0"/>
              <a:t> popieriaus lapo</a:t>
            </a:r>
            <a:endParaRPr lang="en-US" sz="2000" dirty="0"/>
          </a:p>
        </p:txBody>
      </p:sp>
      <p:pic>
        <p:nvPicPr>
          <p:cNvPr id="4" name="Picture 3" descr="bandymo padz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934" y="3214686"/>
            <a:ext cx="3500430" cy="2625323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Bandymo eiga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1400" dirty="0" smtClean="0"/>
              <a:t>Ant popieriaus užtepkite neskaidraus nagų lako. Ir pastebite kad toje vietoje lapo nesimato.</a:t>
            </a:r>
          </a:p>
          <a:p>
            <a:r>
              <a:rPr lang="lt-LT" sz="1400" dirty="0" smtClean="0"/>
              <a:t>Tada tai pakartokite tik naudokite pusiau skaidrų. Lapas neryškiai, bet matosi.</a:t>
            </a:r>
          </a:p>
          <a:p>
            <a:r>
              <a:rPr lang="lt-LT" sz="1400" dirty="0" smtClean="0"/>
              <a:t>Ir galiausiai užtepkite skaidrų nagų laką. Popieriaus lakas persimato.</a:t>
            </a:r>
          </a:p>
          <a:p>
            <a:pPr>
              <a:buNone/>
            </a:pPr>
            <a:endParaRPr lang="lt-LT" sz="1400" dirty="0" smtClean="0"/>
          </a:p>
          <a:p>
            <a:pPr>
              <a:buNone/>
            </a:pPr>
            <a:r>
              <a:rPr lang="lt-LT" sz="1400" dirty="0" smtClean="0"/>
              <a:t>   Bandymo išvada tokia, kad kuo daiktas yra sakidresnis tuo viskas geriau matosi.</a:t>
            </a:r>
          </a:p>
        </p:txBody>
      </p:sp>
      <p:pic>
        <p:nvPicPr>
          <p:cNvPr id="4" name="Picture 3" descr="violetinis.jpg"/>
          <p:cNvPicPr>
            <a:picLocks noChangeAspect="1"/>
          </p:cNvPicPr>
          <p:nvPr/>
        </p:nvPicPr>
        <p:blipFill>
          <a:blip r:embed="rId2" cstate="print"/>
          <a:srcRect l="25000" r="30469" b="6250"/>
          <a:stretch>
            <a:fillRect/>
          </a:stretch>
        </p:blipFill>
        <p:spPr>
          <a:xfrm>
            <a:off x="714348" y="3429000"/>
            <a:ext cx="1214446" cy="19175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414" y="485776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1.</a:t>
            </a:r>
            <a:endParaRPr lang="en-US" dirty="0"/>
          </a:p>
        </p:txBody>
      </p:sp>
      <p:pic>
        <p:nvPicPr>
          <p:cNvPr id="6" name="Picture 5" descr="svieciantis tamsoj.jpg"/>
          <p:cNvPicPr>
            <a:picLocks noChangeAspect="1"/>
          </p:cNvPicPr>
          <p:nvPr/>
        </p:nvPicPr>
        <p:blipFill>
          <a:blip r:embed="rId3"/>
          <a:srcRect l="38500" r="30000" b="7999"/>
          <a:stretch>
            <a:fillRect/>
          </a:stretch>
        </p:blipFill>
        <p:spPr>
          <a:xfrm>
            <a:off x="2214546" y="3357562"/>
            <a:ext cx="1100142" cy="1785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5984" y="471488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2.</a:t>
            </a:r>
            <a:endParaRPr lang="en-US" dirty="0"/>
          </a:p>
        </p:txBody>
      </p:sp>
      <p:pic>
        <p:nvPicPr>
          <p:cNvPr id="8" name="Picture 7" descr="permatomas.jpg"/>
          <p:cNvPicPr>
            <a:picLocks noChangeAspect="1"/>
          </p:cNvPicPr>
          <p:nvPr/>
        </p:nvPicPr>
        <p:blipFill>
          <a:blip r:embed="rId4" cstate="print"/>
          <a:srcRect l="18919" r="29729"/>
          <a:stretch>
            <a:fillRect/>
          </a:stretch>
        </p:blipFill>
        <p:spPr>
          <a:xfrm>
            <a:off x="3500430" y="3429000"/>
            <a:ext cx="1202859" cy="17567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14744" y="471488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3.</a:t>
            </a:r>
            <a:endParaRPr lang="en-US" dirty="0"/>
          </a:p>
        </p:txBody>
      </p:sp>
      <p:pic>
        <p:nvPicPr>
          <p:cNvPr id="10" name="Picture 9" descr="bandymo isvad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90" y="3929066"/>
            <a:ext cx="3558116" cy="2643206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Įdomūs faktai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72067" y="2204864"/>
            <a:ext cx="7660373" cy="4176463"/>
          </a:xfrm>
        </p:spPr>
        <p:txBody>
          <a:bodyPr>
            <a:normAutofit fontScale="92500"/>
          </a:bodyPr>
          <a:lstStyle/>
          <a:p>
            <a:r>
              <a:rPr lang="lt-LT" b="1" dirty="0" smtClean="0">
                <a:solidFill>
                  <a:srgbClr val="FFFF00"/>
                </a:solidFill>
              </a:rPr>
              <a:t>Kai kurie permatomi kūnai gali nepraleisti šviesos.</a:t>
            </a:r>
            <a:r>
              <a:rPr lang="lt-LT" b="1" dirty="0">
                <a:solidFill>
                  <a:srgbClr val="FFFF00"/>
                </a:solidFill>
              </a:rPr>
              <a:t> </a:t>
            </a:r>
            <a:r>
              <a:rPr lang="lt-LT" b="1" dirty="0" err="1" smtClean="0">
                <a:solidFill>
                  <a:srgbClr val="FFFF00"/>
                </a:solidFill>
              </a:rPr>
              <a:t>Pvz</a:t>
            </a:r>
            <a:r>
              <a:rPr lang="lt-LT" b="1" dirty="0" smtClean="0">
                <a:solidFill>
                  <a:srgbClr val="FFFF00"/>
                </a:solidFill>
              </a:rPr>
              <a:t>: plonas vandens sluoksnis, skaidrus šviesai, o storas– ne.</a:t>
            </a:r>
          </a:p>
          <a:p>
            <a:r>
              <a:rPr lang="lt-LT" b="1" dirty="0" smtClean="0">
                <a:solidFill>
                  <a:srgbClr val="FFFF00"/>
                </a:solidFill>
              </a:rPr>
              <a:t>Skaidri medžiaga susmulkinta pasidaro neskaidri, Tai būdinga ledui, stiklui.</a:t>
            </a:r>
          </a:p>
          <a:p>
            <a:r>
              <a:rPr lang="lt-LT" b="1" dirty="0" smtClean="0">
                <a:solidFill>
                  <a:srgbClr val="FFFF00"/>
                </a:solidFill>
              </a:rPr>
              <a:t>Mėlyno dangaus fone debesys atrodo balti, nes Saulės šviesą išsklaido mažyčiai ledo kristalėliai.</a:t>
            </a:r>
          </a:p>
        </p:txBody>
      </p:sp>
    </p:spTree>
    <p:extLst>
      <p:ext uri="{BB962C8B-B14F-4D97-AF65-F5344CB8AC3E}">
        <p14:creationId xmlns:p14="http://schemas.microsoft.com/office/powerpoint/2010/main" val="141094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2348880"/>
            <a:ext cx="8784976" cy="4032448"/>
          </a:xfrm>
        </p:spPr>
        <p:txBody>
          <a:bodyPr>
            <a:normAutofit fontScale="77500" lnSpcReduction="20000"/>
          </a:bodyPr>
          <a:lstStyle/>
          <a:p>
            <a:r>
              <a:rPr lang="lt-LT" b="1" dirty="0" smtClean="0">
                <a:solidFill>
                  <a:srgbClr val="FFFF00"/>
                </a:solidFill>
              </a:rPr>
              <a:t>Romane „Nematomasis </a:t>
            </a:r>
            <a:r>
              <a:rPr lang="lt-LT" b="1" dirty="0">
                <a:solidFill>
                  <a:srgbClr val="FFFF00"/>
                </a:solidFill>
              </a:rPr>
              <a:t>žmogus“ anglų rašytojas </a:t>
            </a:r>
            <a:r>
              <a:rPr lang="lt-LT" b="1" dirty="0" err="1">
                <a:solidFill>
                  <a:srgbClr val="FFFF00"/>
                </a:solidFill>
              </a:rPr>
              <a:t>Uelsas</a:t>
            </a:r>
            <a:r>
              <a:rPr lang="lt-LT" b="1" dirty="0">
                <a:solidFill>
                  <a:srgbClr val="FFFF00"/>
                </a:solidFill>
              </a:rPr>
              <a:t> stengiasi įtikinti savo skaitytojus, kad galimumas tapti nematomu visai realus dalykas. Jo herojus išrado būdą daryti žmogaus kūną nematomą. </a:t>
            </a:r>
          </a:p>
          <a:p>
            <a:r>
              <a:rPr lang="lt-LT" b="1" dirty="0">
                <a:solidFill>
                  <a:srgbClr val="00B0F0"/>
                </a:solidFill>
              </a:rPr>
              <a:t>Iš tiesų, gyvūnai mato labai skirtingai. </a:t>
            </a:r>
            <a:r>
              <a:rPr lang="lt-LT" b="1" dirty="0" smtClean="0">
                <a:solidFill>
                  <a:srgbClr val="00B0F0"/>
                </a:solidFill>
              </a:rPr>
              <a:t>Dėl </a:t>
            </a:r>
            <a:r>
              <a:rPr lang="lt-LT" b="1" dirty="0">
                <a:solidFill>
                  <a:srgbClr val="00B0F0"/>
                </a:solidFill>
              </a:rPr>
              <a:t>jų matymo skirtingumo „kaltos“  įvairios spinduliuotės</a:t>
            </a:r>
            <a:r>
              <a:rPr lang="lt-LT" b="1" dirty="0" smtClean="0">
                <a:solidFill>
                  <a:srgbClr val="00B0F0"/>
                </a:solidFill>
              </a:rPr>
              <a:t>.</a:t>
            </a:r>
          </a:p>
          <a:p>
            <a:r>
              <a:rPr lang="lt-LT" b="1" dirty="0">
                <a:solidFill>
                  <a:srgbClr val="92D050"/>
                </a:solidFill>
              </a:rPr>
              <a:t>Poliarinės meškos kailio plaukeliai – bespalviai. Kiekvienas plaukelis praleidžia šviesą iki odos, kuri yra </a:t>
            </a:r>
            <a:r>
              <a:rPr lang="lt-LT" b="1" dirty="0" smtClean="0">
                <a:solidFill>
                  <a:srgbClr val="92D050"/>
                </a:solidFill>
              </a:rPr>
              <a:t>juoda. Juodos </a:t>
            </a:r>
            <a:r>
              <a:rPr lang="lt-LT" b="1" dirty="0">
                <a:solidFill>
                  <a:srgbClr val="92D050"/>
                </a:solidFill>
              </a:rPr>
              <a:t>spalvos meška su bespalvių plaukelių kailiu mums atrodo balta, nes Saulės spinduliai išsisklaido tarp odos nelygumų.</a:t>
            </a:r>
          </a:p>
          <a:p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228"/>
            <a:ext cx="2979812" cy="22574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228"/>
            <a:ext cx="2360249" cy="22258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58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Pusiau skaidrūs gyvūnai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11561" y="2060848"/>
            <a:ext cx="4608512" cy="1924709"/>
          </a:xfrm>
        </p:spPr>
        <p:txBody>
          <a:bodyPr>
            <a:normAutofit fontScale="55000" lnSpcReduction="20000"/>
          </a:bodyPr>
          <a:lstStyle/>
          <a:p>
            <a:r>
              <a:rPr lang="lt-LT" b="1" dirty="0">
                <a:solidFill>
                  <a:schemeClr val="tx1"/>
                </a:solidFill>
              </a:rPr>
              <a:t>Japonų mokslininkams pavyko sukurti auksines žuveles, per kurių permatomus žvynus ir odą galima matyti, kaip plaka širdis. Išvedant tokio tipo gyvūnų rūšis, siekiama sumažinti poreikį laboratorijose vykdomiems gyvūnų skrodimams.</a:t>
            </a:r>
          </a:p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3923928" y="4353306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Dar kiti Japonijos mokslininkai išvedė permatomą varlę. Varlė yra pirmasis toks gyvis, turintis keturias kojas. Pro jos odą matosi vidaus organai.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19" y="4149080"/>
            <a:ext cx="2895600" cy="2328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44286"/>
            <a:ext cx="3116591" cy="2341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75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/>
          <a:lstStyle/>
          <a:p>
            <a:r>
              <a:rPr lang="lt-LT" dirty="0" smtClean="0"/>
              <a:t>Bespalvis stiklas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214422"/>
            <a:ext cx="7408333" cy="3705275"/>
          </a:xfrm>
        </p:spPr>
        <p:txBody>
          <a:bodyPr/>
          <a:lstStyle/>
          <a:p>
            <a:r>
              <a:rPr lang="lt-LT" b="1" dirty="0"/>
              <a:t>Bespalvį stiklą išrado venecijiečiai. Tik </a:t>
            </a:r>
            <a:r>
              <a:rPr lang="lt-LT" b="1" dirty="0" err="1"/>
              <a:t>XIIIa</a:t>
            </a:r>
            <a:r>
              <a:rPr lang="lt-LT" b="1" dirty="0"/>
              <a:t>. pabaigoje žmonės </a:t>
            </a:r>
            <a:r>
              <a:rPr lang="lt-LT" b="1" dirty="0" err="1"/>
              <a:t>išvydo</a:t>
            </a:r>
            <a:r>
              <a:rPr lang="lt-LT" b="1" dirty="0"/>
              <a:t> gana skaidrų ir permatomą stiklą. Iki tol sugebėta gaminti tik spalvotą stiklą. Venecijiečiai sukūrė naują technologiją, įmaišydami spalvas neutralizuojančių priedų.</a:t>
            </a:r>
          </a:p>
          <a:p>
            <a:endParaRPr lang="lt-LT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036" y="4714884"/>
            <a:ext cx="4438964" cy="2000264"/>
          </a:xfrm>
          <a:prstGeom prst="round2DiagRect">
            <a:avLst>
              <a:gd name="adj1" fmla="val 16667"/>
              <a:gd name="adj2" fmla="val 1456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10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649" y="404664"/>
            <a:ext cx="9371384" cy="3306696"/>
          </a:xfrm>
        </p:spPr>
        <p:txBody>
          <a:bodyPr>
            <a:normAutofit/>
          </a:bodyPr>
          <a:lstStyle/>
          <a:p>
            <a:r>
              <a:rPr lang="lt-LT" sz="6600" dirty="0" smtClean="0">
                <a:solidFill>
                  <a:schemeClr val="tx1"/>
                </a:solidFill>
              </a:rPr>
              <a:t>Klausimynas</a:t>
            </a:r>
            <a:endParaRPr lang="lt-LT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70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57290" y="714356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85918" y="142852"/>
            <a:ext cx="5429288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lt-LT" sz="3200" dirty="0" smtClean="0">
                <a:latin typeface="Aistika" pitchFamily="18" charset="0"/>
              </a:rPr>
              <a:t>Pirmasis kūnus skirstyti į skaidrius ir neskaidrius pradėjo?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142976" y="2357430"/>
            <a:ext cx="485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Galilėjus</a:t>
            </a:r>
          </a:p>
        </p:txBody>
      </p:sp>
      <p:pic>
        <p:nvPicPr>
          <p:cNvPr id="8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2428868"/>
            <a:ext cx="466725" cy="476250"/>
          </a:xfrm>
          <a:prstGeom prst="rect">
            <a:avLst/>
          </a:prstGeom>
        </p:spPr>
      </p:pic>
      <p:pic>
        <p:nvPicPr>
          <p:cNvPr id="9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3429000"/>
            <a:ext cx="49530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4414" y="3357562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Platonas</a:t>
            </a:r>
            <a:endParaRPr lang="en-US" sz="3200" dirty="0"/>
          </a:p>
        </p:txBody>
      </p:sp>
      <p:pic>
        <p:nvPicPr>
          <p:cNvPr id="11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4429132"/>
            <a:ext cx="495300" cy="4762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14414" y="4214818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Niutonas</a:t>
            </a:r>
            <a:endParaRPr lang="en-US" sz="3200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/>
          </a:bodyPr>
          <a:lstStyle/>
          <a:p>
            <a:r>
              <a:rPr lang="lt-LT" dirty="0"/>
              <a:t>Kūnai, gerai praleidžiantys šviesą vadinami: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dirty="0">
                <a:solidFill>
                  <a:schemeClr val="tx1"/>
                </a:solidFill>
              </a:rPr>
              <a:t>Neskaidriais</a:t>
            </a:r>
          </a:p>
          <a:p>
            <a:r>
              <a:rPr lang="lt-LT" sz="3600" dirty="0" smtClean="0">
                <a:solidFill>
                  <a:schemeClr val="tx1"/>
                </a:solidFill>
              </a:rPr>
              <a:t>Skaidriais</a:t>
            </a:r>
          </a:p>
          <a:p>
            <a:r>
              <a:rPr lang="lt-LT" sz="3600" dirty="0" smtClean="0">
                <a:solidFill>
                  <a:schemeClr val="tx1"/>
                </a:solidFill>
              </a:rPr>
              <a:t>Pusiau </a:t>
            </a:r>
            <a:r>
              <a:rPr lang="lt-LT" sz="3600" dirty="0">
                <a:solidFill>
                  <a:schemeClr val="tx1"/>
                </a:solidFill>
              </a:rPr>
              <a:t>skaidriais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856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Kas išrado bespalvį stiklą?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tx1"/>
                </a:solidFill>
              </a:rPr>
              <a:t>Egiptiečiai</a:t>
            </a:r>
          </a:p>
          <a:p>
            <a:r>
              <a:rPr lang="lt-LT" sz="3600" dirty="0" smtClean="0">
                <a:solidFill>
                  <a:schemeClr val="tx1"/>
                </a:solidFill>
              </a:rPr>
              <a:t>Graikai</a:t>
            </a:r>
          </a:p>
          <a:p>
            <a:r>
              <a:rPr lang="lt-LT" sz="3600" dirty="0" smtClean="0">
                <a:solidFill>
                  <a:schemeClr val="tx1"/>
                </a:solidFill>
              </a:rPr>
              <a:t>Venecijiečiai</a:t>
            </a:r>
            <a:endParaRPr lang="lt-LT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017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/>
          </a:bodyPr>
          <a:lstStyle/>
          <a:p>
            <a:r>
              <a:rPr lang="lt-LT" dirty="0"/>
              <a:t>Kuriame variante išvardinti tik neskaidrūs kūnai?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3"/>
              </a:buBlip>
            </a:pPr>
            <a:r>
              <a:rPr lang="lt-LT" b="1" dirty="0">
                <a:latin typeface="Arial Black" pitchFamily="34" charset="0"/>
              </a:rPr>
              <a:t>Medis</a:t>
            </a:r>
            <a:r>
              <a:rPr lang="lt-LT" b="1" dirty="0" smtClean="0">
                <a:latin typeface="Arial Black" pitchFamily="34" charset="0"/>
              </a:rPr>
              <a:t>, žvakė, </a:t>
            </a:r>
            <a:r>
              <a:rPr lang="lt-LT" b="1" dirty="0">
                <a:latin typeface="Arial Black" pitchFamily="34" charset="0"/>
              </a:rPr>
              <a:t>rūkas, </a:t>
            </a:r>
            <a:r>
              <a:rPr lang="lt-LT" b="1" dirty="0" smtClean="0">
                <a:latin typeface="Arial Black" pitchFamily="34" charset="0"/>
              </a:rPr>
              <a:t>durys</a:t>
            </a:r>
          </a:p>
          <a:p>
            <a:pPr marL="0" indent="0">
              <a:buNone/>
            </a:pPr>
            <a:endParaRPr lang="lt-LT" b="1" dirty="0">
              <a:latin typeface="Arial Black" pitchFamily="34" charset="0"/>
            </a:endParaRPr>
          </a:p>
          <a:p>
            <a:pPr>
              <a:buBlip>
                <a:blip r:embed="rId3"/>
              </a:buBlip>
            </a:pPr>
            <a:r>
              <a:rPr lang="lt-LT" b="1" dirty="0">
                <a:latin typeface="Arial Black" pitchFamily="34" charset="0"/>
              </a:rPr>
              <a:t>Porcelianinė lėkštė, geležis</a:t>
            </a:r>
          </a:p>
          <a:p>
            <a:pPr>
              <a:buBlip>
                <a:blip r:embed="rId3"/>
              </a:buBlip>
            </a:pPr>
            <a:endParaRPr lang="lt-LT" b="1" dirty="0">
              <a:latin typeface="Arial Black" pitchFamily="34" charset="0"/>
            </a:endParaRPr>
          </a:p>
          <a:p>
            <a:pPr>
              <a:buBlip>
                <a:blip r:embed="rId3"/>
              </a:buBlip>
            </a:pPr>
            <a:r>
              <a:rPr lang="lt-LT" b="1" dirty="0">
                <a:latin typeface="Arial Black" pitchFamily="34" charset="0"/>
              </a:rPr>
              <a:t>Vanduo, </a:t>
            </a:r>
            <a:r>
              <a:rPr lang="lt-LT" b="1" dirty="0" smtClean="0">
                <a:latin typeface="Arial Black" pitchFamily="34" charset="0"/>
              </a:rPr>
              <a:t>spinta</a:t>
            </a:r>
            <a:endParaRPr lang="lt-LT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68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reputacijos-valdyma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285852" y="142852"/>
            <a:ext cx="7000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lt-LT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Kuriame variante išvardinti pusiau skaidrūs kūnai?</a:t>
            </a:r>
            <a:endParaRPr lang="en-US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852" y="1643050"/>
            <a:ext cx="5715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bg1"/>
              </a:buClr>
              <a:buFont typeface="+mj-lt"/>
              <a:buAutoNum type="alphaUcPeriod"/>
            </a:pPr>
            <a:r>
              <a:rPr lang="lt-LT" sz="2800" b="1" dirty="0" smtClean="0">
                <a:solidFill>
                  <a:schemeClr val="bg1"/>
                </a:solidFill>
              </a:rPr>
              <a:t>Metalas,  popierius, plonas audinys.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5852" y="2714620"/>
            <a:ext cx="5500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 startAt="2"/>
            </a:pPr>
            <a:r>
              <a:rPr lang="lt-LT" sz="2800" b="1" dirty="0" smtClean="0">
                <a:solidFill>
                  <a:schemeClr val="bg1"/>
                </a:solidFill>
              </a:rPr>
              <a:t>Spalvotas stiklas, riebaluotas popierius, užtamsinti automobilio stiklai.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4286256"/>
            <a:ext cx="5929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UcPeriod" startAt="3"/>
            </a:pPr>
            <a:r>
              <a:rPr lang="lt-LT" sz="2800" b="1" dirty="0" smtClean="0">
                <a:solidFill>
                  <a:schemeClr val="bg1"/>
                </a:solidFill>
              </a:rPr>
              <a:t>Molis, stiklas, storas audinys.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94528"/>
          </a:xfrm>
        </p:spPr>
        <p:txBody>
          <a:bodyPr>
            <a:normAutofit fontScale="90000"/>
          </a:bodyPr>
          <a:lstStyle/>
          <a:p>
            <a:r>
              <a:rPr lang="lt-LT" dirty="0"/>
              <a:t>Šis kūnas yra </a:t>
            </a:r>
            <a:r>
              <a:rPr lang="lt-LT" dirty="0" smtClean="0"/>
              <a:t>žalios spalvos</a:t>
            </a:r>
            <a:r>
              <a:rPr lang="lt-LT" dirty="0"/>
              <a:t>, nes...... ž</a:t>
            </a:r>
            <a:r>
              <a:rPr lang="lt-LT" dirty="0" smtClean="0"/>
              <a:t>alios spalvos </a:t>
            </a:r>
            <a:r>
              <a:rPr lang="lt-LT" dirty="0"/>
              <a:t>spindulius.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600" dirty="0">
                <a:solidFill>
                  <a:schemeClr val="tx1"/>
                </a:solidFill>
              </a:rPr>
              <a:t>Praleidžia </a:t>
            </a:r>
          </a:p>
          <a:p>
            <a:r>
              <a:rPr lang="lt-LT" sz="3600" dirty="0" smtClean="0">
                <a:solidFill>
                  <a:schemeClr val="tx1"/>
                </a:solidFill>
              </a:rPr>
              <a:t>Sugeria</a:t>
            </a:r>
          </a:p>
          <a:p>
            <a:r>
              <a:rPr lang="lt-LT" sz="3600" dirty="0" smtClean="0">
                <a:solidFill>
                  <a:schemeClr val="tx1"/>
                </a:solidFill>
              </a:rPr>
              <a:t>Atsispindi</a:t>
            </a:r>
            <a:endParaRPr lang="lt-LT" sz="3600" dirty="0">
              <a:solidFill>
                <a:schemeClr val="tx1"/>
              </a:solidFill>
            </a:endParaRPr>
          </a:p>
          <a:p>
            <a:endParaRPr lang="lt-LT" dirty="0"/>
          </a:p>
          <a:p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66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52936"/>
            <a:ext cx="47625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48566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/>
          </a:bodyPr>
          <a:lstStyle/>
          <a:p>
            <a:r>
              <a:rPr lang="lt-LT" dirty="0"/>
              <a:t>Kuo ........ kūno sluoksnis, tuo kūnas yra mažiau skaidrus.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4400" dirty="0">
                <a:solidFill>
                  <a:schemeClr val="tx1"/>
                </a:solidFill>
              </a:rPr>
              <a:t>plonesnis</a:t>
            </a:r>
          </a:p>
          <a:p>
            <a:r>
              <a:rPr lang="lt-LT" sz="4400" dirty="0" smtClean="0">
                <a:solidFill>
                  <a:schemeClr val="tx1"/>
                </a:solidFill>
              </a:rPr>
              <a:t>didesnis</a:t>
            </a:r>
          </a:p>
          <a:p>
            <a:r>
              <a:rPr lang="lt-LT" sz="4400" dirty="0" smtClean="0">
                <a:solidFill>
                  <a:schemeClr val="tx1"/>
                </a:solidFill>
              </a:rPr>
              <a:t>storesnis</a:t>
            </a:r>
            <a:endParaRPr lang="lt-LT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63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vaikas-mokslas-protas-intelektas-630190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18366"/>
          </a:xfrm>
        </p:spPr>
        <p:txBody>
          <a:bodyPr>
            <a:normAutofit/>
          </a:bodyPr>
          <a:lstStyle/>
          <a:p>
            <a:r>
              <a:rPr lang="lt-LT" sz="3200" dirty="0" smtClean="0"/>
              <a:t>Kurie iš šių gyvūnų yra pusiau skaidrūs?</a:t>
            </a:r>
            <a:endParaRPr lang="en-US" sz="32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928670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571612"/>
            <a:ext cx="571500" cy="714375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92867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92867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aveikslėlis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3500438"/>
            <a:ext cx="571500" cy="714375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285749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2857496"/>
            <a:ext cx="25717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2786058"/>
            <a:ext cx="24669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aveikslėlis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5286388"/>
            <a:ext cx="571500" cy="714375"/>
          </a:xfrm>
          <a:prstGeom prst="rect">
            <a:avLst/>
          </a:prstGeom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85776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 bwMode="auto">
          <a:xfrm>
            <a:off x="3786182" y="4857760"/>
            <a:ext cx="2466975" cy="177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8" y="4857760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https://www.fizika.lm.lt/index.php?searchword=skaidrieji+ir+neskai&amp;option=com_search&amp;Itemid</a:t>
            </a:r>
            <a:r>
              <a:rPr lang="en-US" dirty="0" smtClean="0"/>
              <a:t>=</a:t>
            </a:r>
            <a:endParaRPr lang="lt-LT" dirty="0" smtClean="0"/>
          </a:p>
          <a:p>
            <a:r>
              <a:rPr lang="lt-LT" sz="3200" dirty="0" smtClean="0">
                <a:hlinkClick r:id="rId3"/>
              </a:rPr>
              <a:t>http://mkp.emokykla.lt/gamta5-6</a:t>
            </a:r>
            <a:endParaRPr lang="lt-LT" sz="3200" dirty="0" smtClean="0"/>
          </a:p>
          <a:p>
            <a:endParaRPr lang="en-US" dirty="0"/>
          </a:p>
        </p:txBody>
      </p:sp>
      <p:pic>
        <p:nvPicPr>
          <p:cNvPr id="4" name="Picture 3" descr="fizikos vad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4000504"/>
            <a:ext cx="2000246" cy="2666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i="1" dirty="0" smtClean="0">
                <a:solidFill>
                  <a:srgbClr val="FF3399"/>
                </a:solidFill>
              </a:rPr>
              <a:t>Ačiū už dėmesį</a:t>
            </a:r>
            <a:endParaRPr lang="en-US" b="1" i="1" dirty="0">
              <a:solidFill>
                <a:srgbClr val="FF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28" y="5500702"/>
            <a:ext cx="3757610" cy="808658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 descr="smailikai_com_7_12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2285992"/>
            <a:ext cx="4357708" cy="1830237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487</TotalTime>
  <Words>845</Words>
  <Application>Microsoft Office PowerPoint</Application>
  <PresentationFormat>Demonstracija ekrane (4:3)</PresentationFormat>
  <Paragraphs>122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28</vt:i4>
      </vt:variant>
    </vt:vector>
  </HeadingPairs>
  <TitlesOfParts>
    <vt:vector size="29" baseType="lpstr">
      <vt:lpstr>Verve</vt:lpstr>
      <vt:lpstr>Skaidrieji ir neskaidrieji kūnai</vt:lpstr>
      <vt:lpstr>PowerPoint pristatymas</vt:lpstr>
      <vt:lpstr>Tikslas</vt:lpstr>
      <vt:lpstr>Iš pirmųjų fizikos istorijos puslapių. Kas pirmasis kūnus pradėjo skirstyti į skaidrius ir neskaidrius (permatomus ir – ne)?</vt:lpstr>
      <vt:lpstr>Kas yra skaidrieji ir neskaidrieji kūnai?</vt:lpstr>
      <vt:lpstr>pavyzdžiai</vt:lpstr>
      <vt:lpstr>Nuo ko priklauso kūno skaidrumas?</vt:lpstr>
      <vt:lpstr>Kas nutinka, kai neskaidriųjų kūnų sluoksnio storis mažinamas?</vt:lpstr>
      <vt:lpstr>Darbo eiga. Išvada</vt:lpstr>
      <vt:lpstr>PowerPoint pristatymas</vt:lpstr>
      <vt:lpstr>Pusiau skaidrios medžiagos ir kūnai</vt:lpstr>
      <vt:lpstr>Bandymas #2</vt:lpstr>
      <vt:lpstr>Bandymo eiga</vt:lpstr>
      <vt:lpstr>Įdomūs faktai</vt:lpstr>
      <vt:lpstr>PowerPoint pristatymas</vt:lpstr>
      <vt:lpstr>Pusiau skaidrūs gyvūnai</vt:lpstr>
      <vt:lpstr>Bespalvis stiklas</vt:lpstr>
      <vt:lpstr>Klausimynas</vt:lpstr>
      <vt:lpstr>PowerPoint pristatymas</vt:lpstr>
      <vt:lpstr>Kūnai, gerai praleidžiantys šviesą vadinami:</vt:lpstr>
      <vt:lpstr>Kas išrado bespalvį stiklą?</vt:lpstr>
      <vt:lpstr>Kuriame variante išvardinti tik neskaidrūs kūnai?</vt:lpstr>
      <vt:lpstr>PowerPoint pristatymas</vt:lpstr>
      <vt:lpstr>Šis kūnas yra žalios spalvos, nes...... žalios spalvos spindulius.</vt:lpstr>
      <vt:lpstr>Kuo ........ kūno sluoksnis, tuo kūnas yra mažiau skaidrus.</vt:lpstr>
      <vt:lpstr>Kurie iš šių gyvūnų yra pusiau skaidrūs?</vt:lpstr>
      <vt:lpstr>Šaltiniai:</vt:lpstr>
      <vt:lpstr>Ačiū už dėmesį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Skaidrieji ir neskaidrieji kūnai</dc:title>
  <dc:creator>Gintarė ginte991</dc:creator>
  <cp:lastModifiedBy>Mokytoja</cp:lastModifiedBy>
  <cp:revision>54</cp:revision>
  <dcterms:created xsi:type="dcterms:W3CDTF">2016-03-17T11:14:49Z</dcterms:created>
  <dcterms:modified xsi:type="dcterms:W3CDTF">2017-04-05T05:14:32Z</dcterms:modified>
</cp:coreProperties>
</file>