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78" r:id="rId3"/>
    <p:sldId id="277" r:id="rId4"/>
    <p:sldId id="258" r:id="rId5"/>
    <p:sldId id="259" r:id="rId6"/>
    <p:sldId id="279" r:id="rId7"/>
    <p:sldId id="306" r:id="rId8"/>
    <p:sldId id="280" r:id="rId9"/>
    <p:sldId id="296" r:id="rId10"/>
    <p:sldId id="281" r:id="rId11"/>
    <p:sldId id="272" r:id="rId12"/>
    <p:sldId id="282" r:id="rId13"/>
    <p:sldId id="264" r:id="rId14"/>
    <p:sldId id="317" r:id="rId15"/>
    <p:sldId id="318" r:id="rId16"/>
    <p:sldId id="307" r:id="rId17"/>
    <p:sldId id="303" r:id="rId18"/>
    <p:sldId id="309" r:id="rId19"/>
    <p:sldId id="308" r:id="rId20"/>
    <p:sldId id="305" r:id="rId21"/>
    <p:sldId id="312" r:id="rId22"/>
    <p:sldId id="313" r:id="rId23"/>
    <p:sldId id="291" r:id="rId24"/>
    <p:sldId id="299" r:id="rId25"/>
    <p:sldId id="276" r:id="rId26"/>
    <p:sldId id="320" r:id="rId27"/>
    <p:sldId id="324" r:id="rId28"/>
    <p:sldId id="316" r:id="rId29"/>
    <p:sldId id="314" r:id="rId30"/>
    <p:sldId id="302" r:id="rId3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>
      <p:cViewPr varScale="1">
        <p:scale>
          <a:sx n="86" d="100"/>
          <a:sy n="86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D7C2FF5-F92D-445F-8732-053FAE1803B1}" type="datetimeFigureOut">
              <a:rPr lang="lt-LT" smtClean="0"/>
              <a:pPr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2648B2A-C96F-419B-8127-C14E4F320FC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fizika.lm.lt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t.wikipedia.org/wiki/Vikipedij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40160"/>
          </a:xfrm>
        </p:spPr>
        <p:txBody>
          <a:bodyPr>
            <a:noAutofit/>
          </a:bodyPr>
          <a:lstStyle/>
          <a:p>
            <a:r>
              <a:rPr lang="pt-BR" sz="4800" dirty="0" smtClean="0">
                <a:latin typeface="Times New Roman" pitchFamily="18" charset="0"/>
                <a:cs typeface="Times New Roman" pitchFamily="18" charset="0"/>
              </a:rPr>
              <a:t>„Skysčių ir dujų šiluminis plėtimasis“</a:t>
            </a:r>
            <a:endParaRPr lang="lt-LT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531568"/>
            <a:ext cx="7992888" cy="2281808"/>
          </a:xfrm>
        </p:spPr>
        <p:txBody>
          <a:bodyPr>
            <a:normAutofit/>
          </a:bodyPr>
          <a:lstStyle/>
          <a:p>
            <a:pPr algn="r"/>
            <a:r>
              <a:rPr lang="lt-LT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Darbą atliko:</a:t>
            </a:r>
          </a:p>
          <a:p>
            <a:pPr algn="r"/>
            <a:r>
              <a:rPr lang="lt-LT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8c klasės mokinė Lukrecija Siaurytė</a:t>
            </a:r>
          </a:p>
          <a:p>
            <a:pPr algn="r"/>
            <a:r>
              <a:rPr lang="lt-LT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Vadovavo fizikos mokytoja metodininkė: Vida Černiauskienė</a:t>
            </a:r>
          </a:p>
          <a:p>
            <a:r>
              <a:rPr lang="lt-LT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Konkursas „Fizikos bandymai aplink mus“</a:t>
            </a:r>
          </a:p>
          <a:p>
            <a:r>
              <a:rPr lang="lt-LT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 m.</a:t>
            </a:r>
            <a:endParaRPr lang="lt-LT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26064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Klaipėdos Martyno Mažvydo progimnazija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51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16024"/>
            <a:ext cx="8229600" cy="836712"/>
          </a:xfrm>
        </p:spPr>
        <p:txBody>
          <a:bodyPr/>
          <a:lstStyle/>
          <a:p>
            <a:r>
              <a:rPr lang="lt-L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TURINYS</a:t>
            </a:r>
            <a:endParaRPr lang="lt-LT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88632"/>
          </a:xfrm>
        </p:spPr>
        <p:txBody>
          <a:bodyPr>
            <a:normAutofit/>
          </a:bodyPr>
          <a:lstStyle/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Tikslas</a:t>
            </a: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Problemos</a:t>
            </a:r>
            <a:endParaRPr lang="lt-LT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Hipotezė</a:t>
            </a: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Bandymai</a:t>
            </a: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Termoskopas</a:t>
            </a: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Kūno šiluminio plėtimosi priklausomybė</a:t>
            </a:r>
          </a:p>
          <a:p>
            <a:r>
              <a:rPr lang="lt-LT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Skysčių ir dujų plėtimosi </a:t>
            </a:r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priežastis ir </a:t>
            </a:r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skirtumai</a:t>
            </a:r>
            <a:endParaRPr lang="lt-LT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Vandens šiluminio plėtimosi anomalija</a:t>
            </a: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Bandymas</a:t>
            </a: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Uždaviniai</a:t>
            </a:r>
            <a:endParaRPr lang="lt-LT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Testas</a:t>
            </a: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Išvada</a:t>
            </a:r>
          </a:p>
          <a:p>
            <a:r>
              <a:rPr lang="lt-L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Naudoti literatūros šaltiniai</a:t>
            </a:r>
          </a:p>
          <a:p>
            <a:endParaRPr lang="lt-LT" sz="2600" dirty="0"/>
          </a:p>
        </p:txBody>
      </p:sp>
    </p:spTree>
    <p:extLst>
      <p:ext uri="{BB962C8B-B14F-4D97-AF65-F5344CB8AC3E}">
        <p14:creationId xmlns:p14="http://schemas.microsoft.com/office/powerpoint/2010/main" val="412293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908720"/>
          </a:xfrm>
        </p:spPr>
        <p:txBody>
          <a:bodyPr/>
          <a:lstStyle/>
          <a:p>
            <a:r>
              <a:rPr lang="lt-LT" dirty="0" smtClean="0"/>
              <a:t>TIKSLAS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13681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42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Parodyti, </a:t>
            </a:r>
            <a:r>
              <a:rPr lang="lt-LT" sz="4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kad </a:t>
            </a:r>
            <a:r>
              <a:rPr lang="lt-LT" sz="4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kaitinami skysčiai ir dujos plečiasi.</a:t>
            </a:r>
            <a:endParaRPr lang="lt-LT" sz="4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13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80728"/>
          </a:xfrm>
        </p:spPr>
        <p:txBody>
          <a:bodyPr>
            <a:normAutofit/>
          </a:bodyPr>
          <a:lstStyle/>
          <a:p>
            <a:r>
              <a:rPr lang="lt-L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PROBLEMOS</a:t>
            </a:r>
            <a:endParaRPr lang="lt-LT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astebėjau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kad, padėjus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termometrą saulės atokaitoje, skystis labai sparčiai kyla vamzdeliu, o nunešus į pavėsį –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nuslūgsta.</a:t>
            </a:r>
            <a:endParaRPr lang="lt-LT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er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karščius sunku nuo piršto numauti žiedą, o kai šalta, nusimauna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lengvai.</a:t>
            </a:r>
            <a:endParaRPr lang="lt-LT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spaustą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teniso kamuoliuką pavyko ištiesinti  panardinus jį į karštą vandenį.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318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81944"/>
            <a:ext cx="8229600" cy="1143000"/>
          </a:xfrm>
        </p:spPr>
        <p:txBody>
          <a:bodyPr/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HIPOTEZĖ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4945"/>
            <a:ext cx="8229600" cy="1440160"/>
          </a:xfrm>
        </p:spPr>
        <p:txBody>
          <a:bodyPr/>
          <a:lstStyle/>
          <a:p>
            <a:pPr marL="0" indent="0" algn="ctr">
              <a:buNone/>
            </a:pPr>
            <a:r>
              <a:rPr lang="lt-LT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Kaitinami skysčiai ir dujos plečiasi, o šaldomi traukiasi.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4754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88032"/>
            <a:ext cx="8291264" cy="1412776"/>
          </a:xfrm>
        </p:spPr>
        <p:txBody>
          <a:bodyPr/>
          <a:lstStyle/>
          <a:p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bandymas</a:t>
            </a:r>
            <a:endParaRPr lang="lt-LT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56895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Butelį atviru galu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įmerkiau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 vandenį</a:t>
            </a: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enu pašildžiau </a:t>
            </a: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butelį. Viduje esantis oras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besi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lėsdamas išstūmė </a:t>
            </a: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 butelį pribėgusį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vandenį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odėl iškilo oro burbuliukai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lt-LT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7541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 bandyma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51520" y="1121180"/>
            <a:ext cx="8640960" cy="4860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767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6104"/>
            <a:ext cx="8291264" cy="1268760"/>
          </a:xfrm>
        </p:spPr>
        <p:txBody>
          <a:bodyPr/>
          <a:lstStyle/>
          <a:p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bandymas</a:t>
            </a:r>
            <a:endParaRPr lang="lt-LT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25963"/>
          </a:xfrm>
        </p:spPr>
        <p:txBody>
          <a:bodyPr/>
          <a:lstStyle/>
          <a:p>
            <a:endParaRPr lang="lt-LT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Įlenktą plastikinį burbulą įmerkiau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 karštą vandenį. B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urbule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esantis oras besiplėsdamas išlygino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įlenktą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burbulo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paviršių. 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2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5015" r="18880" b="7400"/>
          <a:stretch/>
        </p:blipFill>
        <p:spPr bwMode="auto">
          <a:xfrm>
            <a:off x="35496" y="210319"/>
            <a:ext cx="4797979" cy="3002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" t="2395" r="16110" b="2395"/>
          <a:stretch/>
        </p:blipFill>
        <p:spPr bwMode="auto">
          <a:xfrm>
            <a:off x="4644008" y="1484783"/>
            <a:ext cx="4498729" cy="30003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6" t="9594" r="26133" b="26320"/>
          <a:stretch/>
        </p:blipFill>
        <p:spPr bwMode="auto">
          <a:xfrm>
            <a:off x="195729" y="3392679"/>
            <a:ext cx="4580545" cy="3204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3968" y="27809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endParaRPr lang="lt-LT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04448" y="399577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endParaRPr lang="lt-LT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608400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endParaRPr lang="lt-LT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91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bandymas</a:t>
            </a:r>
            <a:endParaRPr lang="lt-LT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Tuščią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plastikinį butelį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įdėjau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 šaldytuvą.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Išėmusi uždėjau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balioną ir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įstačiau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 indą su karštu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vandeniu.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Butelyje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esantis oras  šildamas plėtėsi ir išpūtė balioną.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8700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7vjmvxgd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 cstate="print"/>
          <a:srcRect l="13248" r="16435"/>
          <a:stretch/>
        </p:blipFill>
        <p:spPr>
          <a:xfrm>
            <a:off x="683568" y="260648"/>
            <a:ext cx="7704856" cy="6174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743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2616"/>
            <a:ext cx="8229600" cy="1600200"/>
          </a:xfrm>
        </p:spPr>
        <p:txBody>
          <a:bodyPr/>
          <a:lstStyle/>
          <a:p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bandymas</a:t>
            </a:r>
            <a:endParaRPr lang="lt-LT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0240"/>
            <a:ext cx="8229600" cy="31969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 butelio, įdėto į verdantį vandenį,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uždėjau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balioną, pripildytą vandeniu.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Butelyje besiplėsdamas oras nustumia  balionėlį.</a:t>
            </a:r>
            <a:endParaRPr lang="lt-LT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0756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zika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 cstate="print"/>
          <a:srcRect l="10604" t="2078" r="16119" b="4835"/>
          <a:stretch/>
        </p:blipFill>
        <p:spPr>
          <a:xfrm>
            <a:off x="323528" y="259546"/>
            <a:ext cx="8479500" cy="6049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263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2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016"/>
            <a:ext cx="8229600" cy="1268760"/>
          </a:xfrm>
        </p:spPr>
        <p:txBody>
          <a:bodyPr/>
          <a:lstStyle/>
          <a:p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5 bandymas</a:t>
            </a:r>
            <a:endParaRPr lang="lt-LT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Glaudžiamuoju lęšiu suvedus saulės spindulį į termometro rezervuarą, jame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esantis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kaitinamas skystis sparčiai pradėjo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plėstis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ir sparčiai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kilti termometro stulpeliu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lt-LT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53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170402_134251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991269"/>
            <a:ext cx="8045450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897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395536" y="432048"/>
            <a:ext cx="8229600" cy="908720"/>
          </a:xfrm>
        </p:spPr>
        <p:txBody>
          <a:bodyPr/>
          <a:lstStyle/>
          <a:p>
            <a:r>
              <a:rPr lang="lt-LT" dirty="0" smtClean="0"/>
              <a:t>TERMOSKOPAS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107504" y="1711349"/>
            <a:ext cx="8229600" cy="4525963"/>
          </a:xfrm>
        </p:spPr>
        <p:txBody>
          <a:bodyPr>
            <a:normAutofit/>
          </a:bodyPr>
          <a:lstStyle/>
          <a:p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Sandariai uždaryto butelio kamštyje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įstačiau vamzdelį, panardintą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nuspalvintą skystį. Net nuo rankų 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šilumos skystis kyla vamzdeliu </a:t>
            </a:r>
            <a:endParaRPr lang="lt-LT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aukštyn. Tuo pagrįstas 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skysčio termometrų veikimas.</a:t>
            </a:r>
            <a:endParaRPr lang="lt-LT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69578" y="2947446"/>
            <a:ext cx="5040558" cy="2835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423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648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4000" dirty="0" smtClean="0"/>
              <a:t>KŪN</a:t>
            </a:r>
            <a:r>
              <a:rPr lang="lt-LT" sz="4000" dirty="0" smtClean="0"/>
              <a:t>Ų</a:t>
            </a:r>
            <a:r>
              <a:rPr lang="pt-BR" sz="4000" dirty="0" smtClean="0"/>
              <a:t> ŠILUMINIS PLĖTIMASIS PRIKLAUSO NUO:</a:t>
            </a:r>
            <a:endParaRPr lang="lt-L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20480"/>
          </a:xfrm>
        </p:spPr>
        <p:txBody>
          <a:bodyPr/>
          <a:lstStyle/>
          <a:p>
            <a:pPr marL="285750" lvl="0" indent="-285750">
              <a:spcBef>
                <a:spcPts val="0"/>
              </a:spcBef>
            </a:pPr>
            <a:endParaRPr lang="lt-LT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spcBef>
                <a:spcPts val="0"/>
              </a:spcBef>
            </a:pP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pradinio </a:t>
            </a: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tūrio,</a:t>
            </a:r>
          </a:p>
          <a:p>
            <a:pPr marL="285750" lvl="0" indent="-285750">
              <a:spcBef>
                <a:spcPts val="0"/>
              </a:spcBef>
            </a:pP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temperatūros pokyčio,</a:t>
            </a:r>
          </a:p>
          <a:p>
            <a:pPr marL="285750" lvl="0" indent="-285750">
              <a:spcBef>
                <a:spcPts val="0"/>
              </a:spcBef>
            </a:pP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kūną sudarančios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medžiagos (išskyrus </a:t>
            </a:r>
            <a:r>
              <a:rPr lang="lt-LT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dujas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lt-LT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23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2616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lt-LT" sz="4400" dirty="0"/>
              <a:t>Skirtingi skysčiai plečiasi </a:t>
            </a:r>
            <a:r>
              <a:rPr lang="lt-LT" sz="4400" dirty="0" smtClean="0"/>
              <a:t>nevienodai</a:t>
            </a:r>
            <a:endParaRPr lang="lt-LT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7831" r="20410" b="21514"/>
          <a:stretch/>
        </p:blipFill>
        <p:spPr>
          <a:xfrm>
            <a:off x="533610" y="1844824"/>
            <a:ext cx="7782806" cy="451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763688" y="370774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-</a:t>
            </a:r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747" y="2204864"/>
            <a:ext cx="3651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899" y="3367335"/>
            <a:ext cx="3651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043" y="2996952"/>
            <a:ext cx="3651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179" y="2564904"/>
            <a:ext cx="3651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01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624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lt-LT" sz="4000" dirty="0"/>
              <a:t>10 l skysčio tūrio pokytis temperatūrai pakilus </a:t>
            </a:r>
            <a:r>
              <a:rPr lang="lt-LT" sz="4000" dirty="0" smtClean="0"/>
              <a:t>10°C</a:t>
            </a:r>
            <a:endParaRPr lang="lt-LT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42041"/>
              </p:ext>
            </p:extLst>
          </p:nvPr>
        </p:nvGraphicFramePr>
        <p:xfrm>
          <a:off x="457200" y="2190472"/>
          <a:ext cx="8229600" cy="2997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Skystis</a:t>
                      </a:r>
                      <a:endParaRPr lang="lt-LT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Tūrio pokytis, ml</a:t>
                      </a:r>
                      <a:endParaRPr lang="lt-LT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Acetonas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Etanolis</a:t>
                      </a:r>
                      <a:r>
                        <a:rPr lang="lt-LT" sz="24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lt-LT" sz="2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spiritas</a:t>
                      </a:r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Benzinas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Krosnių kuras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Glicerinas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Vanduo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Gyvsidabris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" y="692696"/>
            <a:ext cx="8579296" cy="8640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lt-LT" sz="3600" dirty="0" smtClean="0"/>
              <a:t>KODĖL SKYSČIAI </a:t>
            </a:r>
            <a:r>
              <a:rPr lang="lt-LT" sz="3600" dirty="0"/>
              <a:t>IR </a:t>
            </a:r>
            <a:r>
              <a:rPr lang="lt-LT" sz="3600" dirty="0" smtClean="0"/>
              <a:t>DUJOS KAITINAMI PLEČIASI ?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816224"/>
            <a:ext cx="4038600" cy="2332856"/>
          </a:xfrm>
        </p:spPr>
        <p:txBody>
          <a:bodyPr/>
          <a:lstStyle/>
          <a:p>
            <a:pPr algn="ctr"/>
            <a:r>
              <a:rPr lang="lt-LT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Temperatūrai krintant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dalelės juda vis </a:t>
            </a:r>
            <a:r>
              <a:rPr lang="lt-LT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lėčiau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joms reikia mažiau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vietos. Dujinio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 skystojo kūno tūris mažėja.</a:t>
            </a:r>
          </a:p>
          <a:p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65760" y="1916832"/>
            <a:ext cx="4041648" cy="4526280"/>
          </a:xfrm>
        </p:spPr>
        <p:txBody>
          <a:bodyPr/>
          <a:lstStyle/>
          <a:p>
            <a:pPr algn="ctr"/>
            <a:r>
              <a:rPr lang="lt-LT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Kylant </a:t>
            </a:r>
            <a:r>
              <a:rPr lang="lt-LT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temperatūrai</a:t>
            </a:r>
            <a:r>
              <a:rPr lang="lt-L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medžiagos dalelės ima judėti </a:t>
            </a:r>
            <a:r>
              <a:rPr lang="lt-LT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greičiau</a:t>
            </a:r>
            <a:r>
              <a:rPr lang="lt-L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todėl joms reikia daugiau vietos. </a:t>
            </a:r>
            <a:endParaRPr lang="lt-L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33056"/>
            <a:ext cx="2693987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687" y="3933056"/>
            <a:ext cx="2779713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2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lt-LT" sz="4000" dirty="0" smtClean="0"/>
              <a:t>ŠILUMINIO PLĖTIMOSI SKIRTUMAI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864" y="1916832"/>
            <a:ext cx="8229600" cy="4525963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Dujų dalelių sąveikos jėga yra silpnesnė už skysčių dalelių sąveikos jėgą. Dujose jos nutolsta labiau. Šildomų dujų tūris padidėja labiau nei skysčių.</a:t>
            </a:r>
            <a:endParaRPr lang="lt-LT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341" y="3789040"/>
            <a:ext cx="2951163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4096"/>
            <a:ext cx="8229600" cy="9807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lt-LT" sz="4400" dirty="0" smtClean="0"/>
              <a:t>VANDENS ŠILUMINIO PLĖTIMOSI ANOMALIJA</a:t>
            </a:r>
            <a:endParaRPr lang="lt-LT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389"/>
            <a:ext cx="8229600" cy="4525963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Temperatūrai kylant nuo </a:t>
            </a:r>
            <a:r>
              <a:rPr lang="lt-LT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0°C iki 4°C vanduo traukiasi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(jo tūris mažėja) ir tik paskui ima plėstis. </a:t>
            </a:r>
          </a:p>
          <a:p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Šaldomas vanduo nuo </a:t>
            </a:r>
            <a:r>
              <a:rPr lang="lt-LT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4°C iki 0°C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plečiasi.</a:t>
            </a:r>
          </a:p>
          <a:p>
            <a:endParaRPr lang="lt-LT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27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576064"/>
            <a:ext cx="8229600" cy="1196752"/>
          </a:xfrm>
        </p:spPr>
        <p:txBody>
          <a:bodyPr/>
          <a:lstStyle/>
          <a:p>
            <a:r>
              <a:rPr lang="lt-LT" sz="6000" dirty="0" smtClean="0">
                <a:latin typeface="Times New Roman" pitchFamily="18" charset="0"/>
                <a:cs typeface="Times New Roman" pitchFamily="18" charset="0"/>
              </a:rPr>
              <a:t>Bandymas</a:t>
            </a:r>
            <a:endParaRPr lang="lt-LT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3965"/>
            <a:ext cx="8229600" cy="47133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Butelį su balionėliais, pripildytais vandeniu,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įdėjau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 šaldymo kamerą. </a:t>
            </a:r>
            <a:r>
              <a:rPr lang="lt-LT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 24h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butelį išėmiau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Dujos butelyje šaldomos susitraukė,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balionėliai su vandeniu </a:t>
            </a: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išsiplėtė. </a:t>
            </a:r>
            <a:endParaRPr lang="lt-LT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93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4088" y="614614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 24h</a:t>
            </a:r>
            <a:endParaRPr lang="lt-LT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03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>
            <a:norm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IŠVADA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636912"/>
            <a:ext cx="8229600" cy="27363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Atlikti bandymai patvirtino hipotezę: </a:t>
            </a:r>
            <a:r>
              <a:rPr lang="lt-LT" sz="4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skysčiai ir dujos kaitinami plečiasi. </a:t>
            </a:r>
            <a:endParaRPr lang="lt-LT" sz="48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47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3384" y="432048"/>
            <a:ext cx="5122912" cy="692696"/>
          </a:xfrm>
        </p:spPr>
        <p:txBody>
          <a:bodyPr/>
          <a:lstStyle/>
          <a:p>
            <a:r>
              <a:rPr lang="lt-LT" sz="4400" dirty="0" smtClean="0">
                <a:latin typeface="Times New Roman" pitchFamily="18" charset="0"/>
                <a:cs typeface="Times New Roman" pitchFamily="18" charset="0"/>
              </a:rPr>
              <a:t>UŽDAVINYS Nr. 1</a:t>
            </a:r>
            <a:endParaRPr lang="lt-LT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57200" y="1484784"/>
            <a:ext cx="4258816" cy="49685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lt-LT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litrų talpos indas iki kraštų pripiltas </a:t>
            </a:r>
            <a:r>
              <a:rPr lang="lt-LT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20°C benzino. </a:t>
            </a:r>
            <a:r>
              <a:rPr lang="lt-LT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Kiek jo išbėgs iš indo, jei benziną pašildysime iki </a:t>
            </a:r>
            <a:r>
              <a:rPr lang="lt-LT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60°C?</a:t>
            </a:r>
          </a:p>
          <a:p>
            <a:pPr marL="0" indent="0">
              <a:buNone/>
            </a:pPr>
            <a:endParaRPr lang="lt-LT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Matome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kad 10°C pašildyto 10 litrų benzino tūris padidėja 105 ml. Vadinasi, tiek pat pašildyto 2 litrų benzino tūris padidėtų: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105 ml : 5 </a:t>
            </a:r>
            <a:r>
              <a:rPr lang="lt-LT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21 ml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Bet temperatūra pakinta ne 10°C, o </a:t>
            </a: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60°C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°C </a:t>
            </a:r>
            <a:r>
              <a:rPr lang="lt-LT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°C,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kartus daugiau.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Temperatūrai pakilus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°C, benzino tūris padidės: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 ml </a:t>
            </a:r>
            <a:r>
              <a:rPr lang="lt-LT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lt-LT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84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ml</a:t>
            </a:r>
          </a:p>
          <a:p>
            <a:pPr marL="0" indent="0">
              <a:buNone/>
            </a:pPr>
            <a:endParaRPr lang="lt-LT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Ats.: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 indo išsipils 84 ml benzino.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4088" y="3212976"/>
            <a:ext cx="309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latin typeface="Times New Roman" pitchFamily="18" charset="0"/>
                <a:cs typeface="Times New Roman" pitchFamily="18" charset="0"/>
              </a:rPr>
              <a:t>10 l skysčio tūrio pokytis temperatūrai pakilus 10°C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666717"/>
              </p:ext>
            </p:extLst>
          </p:nvPr>
        </p:nvGraphicFramePr>
        <p:xfrm>
          <a:off x="4788024" y="2060848"/>
          <a:ext cx="4320480" cy="95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5742"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Skystis </a:t>
                      </a:r>
                      <a:endParaRPr lang="lt-LT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Tūrio pokytis, ml</a:t>
                      </a:r>
                      <a:endParaRPr lang="lt-LT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138"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Benzinas</a:t>
                      </a:r>
                      <a:endParaRPr lang="lt-LT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lt-LT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75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360040"/>
            <a:ext cx="8229600" cy="692696"/>
          </a:xfrm>
        </p:spPr>
        <p:txBody>
          <a:bodyPr/>
          <a:lstStyle/>
          <a:p>
            <a:r>
              <a:rPr lang="lt-LT" sz="4400" dirty="0">
                <a:latin typeface="Times New Roman" pitchFamily="18" charset="0"/>
                <a:cs typeface="Times New Roman" pitchFamily="18" charset="0"/>
              </a:rPr>
              <a:t>UŽDAVINYS Nr. </a:t>
            </a:r>
            <a:r>
              <a:rPr lang="lt-LT" sz="4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lt-LT" sz="4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74153818"/>
              </p:ext>
            </p:extLst>
          </p:nvPr>
        </p:nvGraphicFramePr>
        <p:xfrm>
          <a:off x="4932040" y="2132856"/>
          <a:ext cx="4038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itchFamily="18" charset="0"/>
                          <a:cs typeface="Times New Roman" pitchFamily="18" charset="0"/>
                        </a:rPr>
                        <a:t>Skystis</a:t>
                      </a:r>
                      <a:endParaRPr lang="lt-LT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itchFamily="18" charset="0"/>
                          <a:cs typeface="Times New Roman" pitchFamily="18" charset="0"/>
                        </a:rPr>
                        <a:t>Tūrio pokytis,</a:t>
                      </a:r>
                      <a:r>
                        <a:rPr lang="lt-LT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lt-LT" dirty="0" smtClean="0">
                          <a:latin typeface="Times New Roman" pitchFamily="18" charset="0"/>
                          <a:cs typeface="Times New Roman" pitchFamily="18" charset="0"/>
                        </a:rPr>
                        <a:t>ml</a:t>
                      </a:r>
                      <a:endParaRPr lang="lt-LT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itchFamily="18" charset="0"/>
                          <a:cs typeface="Times New Roman" pitchFamily="18" charset="0"/>
                        </a:rPr>
                        <a:t>Acetonas</a:t>
                      </a:r>
                      <a:endParaRPr lang="lt-LT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lt-LT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23528" y="1292570"/>
            <a:ext cx="4392488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lt-LT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litrai acetono šaldomi nuo 20°C iki 0°C. Koks bus acetono tūris </a:t>
            </a:r>
            <a:r>
              <a:rPr lang="lt-LT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jį atšaldžius?</a:t>
            </a:r>
          </a:p>
          <a:p>
            <a:pPr marL="0" indent="0">
              <a:buNone/>
            </a:pPr>
            <a:endParaRPr lang="lt-LT" sz="1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Matome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kad 10°C pašildyto 10 litrų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acetono 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tūris padidėja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150 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ml. Vadinasi, tiek pat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šaldomo 5 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litrų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acetono 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tūris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sumažėtų:</a:t>
            </a:r>
            <a:endParaRPr lang="lt-LT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150 ml 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lt-LT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75 ml</a:t>
            </a:r>
          </a:p>
          <a:p>
            <a:pPr marL="0" indent="0">
              <a:buNone/>
            </a:pP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Bet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temperatūros pokytis ne 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10°C,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20°C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kartus didesnis, tai </a:t>
            </a:r>
          </a:p>
          <a:p>
            <a:pPr marL="0" indent="0">
              <a:buNone/>
            </a:pP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75 </a:t>
            </a:r>
            <a:r>
              <a:rPr lang="lt-LT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ml </a:t>
            </a:r>
            <a:r>
              <a:rPr lang="lt-LT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lt-LT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150 ml</a:t>
            </a:r>
          </a:p>
          <a:p>
            <a:pPr marL="0" indent="0">
              <a:buNone/>
            </a:pP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l – 150 ml </a:t>
            </a:r>
            <a:r>
              <a:rPr lang="lt-LT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5000 ml – 150 ml</a:t>
            </a:r>
            <a:r>
              <a:rPr lang="lt-LT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4850 ml</a:t>
            </a:r>
            <a:endParaRPr lang="lt-LT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Ats</a:t>
            </a:r>
            <a:r>
              <a:rPr lang="lt-LT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lt-LT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Atšaldžius acetoną, jo tūris bus lygus 4, 85 litro.</a:t>
            </a:r>
            <a:endParaRPr lang="lt-LT" sz="1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12" y="3140968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10 l skysčio tūrio pokytis temperatūrai pakilus 10°C</a:t>
            </a:r>
          </a:p>
        </p:txBody>
      </p:sp>
    </p:spTree>
    <p:extLst>
      <p:ext uri="{BB962C8B-B14F-4D97-AF65-F5344CB8AC3E}">
        <p14:creationId xmlns:p14="http://schemas.microsoft.com/office/powerpoint/2010/main" val="348433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936104"/>
          </a:xfrm>
        </p:spPr>
        <p:txBody>
          <a:bodyPr/>
          <a:lstStyle/>
          <a:p>
            <a:r>
              <a:rPr lang="lt-LT" sz="4800" dirty="0" smtClean="0"/>
              <a:t>TESTAS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355976" y="1196752"/>
            <a:ext cx="4680520" cy="554461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lt-LT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Kaip kinta šildomo vandens tankis?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didėja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nuo  0°C iki  4°C didėja, vėliau mažėja.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nuo  0°C iki  4°C mažėja, vėliau didėja.</a:t>
            </a:r>
            <a:endParaRPr lang="lt-LT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lt-LT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lt-LT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7.  Kaip kinta  šaldomo vandens tankis?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didėja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iki 4°C didėja,  nuo  4°C iki  0°C mažėja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iki 4°C mažėja,  nuo  4°C iki  0°C didėja                                                                                                        </a:t>
            </a:r>
          </a:p>
          <a:p>
            <a:pPr marL="0" lvl="0" indent="0">
              <a:buNone/>
            </a:pPr>
            <a:endParaRPr lang="lt-LT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lt-LT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8. Vanduo arbatinuke užkaito. Kaip pasikeitė vandens tankis?                                    </a:t>
            </a:r>
          </a:p>
          <a:p>
            <a:pPr marL="0" lvl="0" indent="0">
              <a:buNone/>
            </a:pPr>
            <a:r>
              <a:rPr lang="lt-LT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padidėjo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sumažėjo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nepakito</a:t>
            </a:r>
          </a:p>
          <a:p>
            <a:pPr marL="0" lvl="0" indent="0">
              <a:buNone/>
            </a:pPr>
            <a:endParaRPr lang="lt-LT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lt-LT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9. Panardinus įlenktą stalo teniso kamuoliuką į karštą vandenį, jis įgauna pradinę formą - išsitiesina, nes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oro tankis kamuoliuko viduje padidėja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oro tankis kamuoliuko viduje sumažėja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padidėja šylančio oro  molekulės</a:t>
            </a:r>
          </a:p>
          <a:p>
            <a:pPr marL="0" lvl="0" indent="0">
              <a:buNone/>
            </a:pPr>
            <a:endParaRPr lang="lt-LT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lt-LT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10. Dviejuose induose yra po 1 litrą vandens. Pirmajame temperatūra +1°C, antrajame  +3°C. Kuriame inde vanduo sunkesnis?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a) pirmajame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b) antrajame</a:t>
            </a:r>
          </a:p>
          <a:p>
            <a:pPr marL="0" lvl="0" indent="0">
              <a:buNone/>
            </a:pPr>
            <a:r>
              <a:rPr lang="lt-LT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c) abiejuose sveria vienodai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15" y="1268760"/>
            <a:ext cx="4141761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4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144016"/>
            <a:ext cx="8229600" cy="1196752"/>
          </a:xfrm>
        </p:spPr>
        <p:txBody>
          <a:bodyPr/>
          <a:lstStyle/>
          <a:p>
            <a:r>
              <a:rPr lang="lt-LT" sz="4800" dirty="0" smtClean="0"/>
              <a:t>TEISINGI ATSAKYMAI: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a)</a:t>
            </a:r>
          </a:p>
          <a:p>
            <a:pPr marL="0" indent="0">
              <a:buNone/>
            </a:pPr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c)</a:t>
            </a:r>
          </a:p>
          <a:p>
            <a:pPr marL="0" indent="0">
              <a:buNone/>
            </a:pPr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b)</a:t>
            </a:r>
          </a:p>
          <a:p>
            <a:pPr marL="0" indent="0">
              <a:buNone/>
            </a:pPr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a)</a:t>
            </a:r>
          </a:p>
          <a:p>
            <a:pPr marL="0" indent="0">
              <a:buNone/>
            </a:pPr>
            <a:r>
              <a:rPr lang="lt-LT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 </a:t>
            </a:r>
            <a:r>
              <a:rPr lang="lt-LT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lt-LT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b)</a:t>
            </a:r>
          </a:p>
          <a:p>
            <a:pPr marL="0" indent="0">
              <a:buNone/>
            </a:pPr>
            <a:r>
              <a:rPr lang="lt-LT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b)</a:t>
            </a:r>
          </a:p>
          <a:p>
            <a:pPr marL="0" indent="0">
              <a:buNone/>
            </a:pPr>
            <a:r>
              <a:rPr lang="lt-LT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 </a:t>
            </a:r>
            <a:r>
              <a:rPr lang="lt-LT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b)</a:t>
            </a:r>
            <a:endParaRPr lang="pt-BR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b)</a:t>
            </a:r>
          </a:p>
          <a:p>
            <a:pPr marL="0" indent="0">
              <a:buNone/>
            </a:pPr>
            <a:r>
              <a:rPr lang="lt-LT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pt-BR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b) 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7782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99392"/>
            <a:ext cx="8784976" cy="1152128"/>
          </a:xfrm>
        </p:spPr>
        <p:txBody>
          <a:bodyPr/>
          <a:lstStyle/>
          <a:p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NAUDOTI LITERATŪROS ŠALTINIAI</a:t>
            </a:r>
            <a:endParaRPr lang="lt-LT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412776"/>
            <a:ext cx="8126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www.fizika.lm.lt</a:t>
            </a:r>
            <a:r>
              <a:rPr lang="lt-LT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9" t="15213" r="22640" b="10852"/>
          <a:stretch/>
        </p:blipFill>
        <p:spPr>
          <a:xfrm rot="5400000">
            <a:off x="2700439" y="3213623"/>
            <a:ext cx="3239066" cy="266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1680" y="204168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  <a:hlinkClick r:id="rId4"/>
              </a:rPr>
              <a:t>lt.wikipedia.org/wiki/Vikipedija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1093</TotalTime>
  <Words>940</Words>
  <Application>Microsoft Office PowerPoint</Application>
  <PresentationFormat>Demonstracija ekrane (4:3)</PresentationFormat>
  <Paragraphs>157</Paragraphs>
  <Slides>30</Slides>
  <Notes>0</Notes>
  <HiddenSlides>0</HiddenSlides>
  <MMClips>4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30</vt:i4>
      </vt:variant>
    </vt:vector>
  </HeadingPairs>
  <TitlesOfParts>
    <vt:vector size="36" baseType="lpstr">
      <vt:lpstr>Arial</vt:lpstr>
      <vt:lpstr>Century Gothic</vt:lpstr>
      <vt:lpstr>Courier New</vt:lpstr>
      <vt:lpstr>Palatino Linotype</vt:lpstr>
      <vt:lpstr>Times New Roman</vt:lpstr>
      <vt:lpstr>Executive</vt:lpstr>
      <vt:lpstr>„Skysčių ir dujų šiluminis plėtimasis“</vt:lpstr>
      <vt:lpstr>TURINYS</vt:lpstr>
      <vt:lpstr>TIKSLAS</vt:lpstr>
      <vt:lpstr>PROBLEMOS</vt:lpstr>
      <vt:lpstr>HIPOTEZĖ</vt:lpstr>
      <vt:lpstr>1 bandymas</vt:lpstr>
      <vt:lpstr>„PowerPoint“ pateiktis</vt:lpstr>
      <vt:lpstr>2 bandymas</vt:lpstr>
      <vt:lpstr>„PowerPoint“ pateiktis</vt:lpstr>
      <vt:lpstr>3 bandymas</vt:lpstr>
      <vt:lpstr>„PowerPoint“ pateiktis</vt:lpstr>
      <vt:lpstr>4 bandymas</vt:lpstr>
      <vt:lpstr>„PowerPoint“ pateiktis</vt:lpstr>
      <vt:lpstr>5 bandymas</vt:lpstr>
      <vt:lpstr>„PowerPoint“ pateiktis</vt:lpstr>
      <vt:lpstr>TERMOSKOPAS</vt:lpstr>
      <vt:lpstr>KŪNŲ ŠILUMINIS PLĖTIMASIS PRIKLAUSO NUO:</vt:lpstr>
      <vt:lpstr>Skirtingi skysčiai plečiasi nevienodai</vt:lpstr>
      <vt:lpstr>10 l skysčio tūrio pokytis temperatūrai pakilus 10°C</vt:lpstr>
      <vt:lpstr>KODĖL SKYSČIAI IR DUJOS KAITINAMI PLEČIASI ?</vt:lpstr>
      <vt:lpstr>ŠILUMINIO PLĖTIMOSI SKIRTUMAI</vt:lpstr>
      <vt:lpstr>VANDENS ŠILUMINIO PLĖTIMOSI ANOMALIJA</vt:lpstr>
      <vt:lpstr>Bandymas</vt:lpstr>
      <vt:lpstr>„PowerPoint“ pateiktis</vt:lpstr>
      <vt:lpstr>IŠVADA</vt:lpstr>
      <vt:lpstr>UŽDAVINYS Nr. 1</vt:lpstr>
      <vt:lpstr>UŽDAVINYS Nr. 2</vt:lpstr>
      <vt:lpstr>TESTAS</vt:lpstr>
      <vt:lpstr>TEISINGI ATSAKYMAI:</vt:lpstr>
      <vt:lpstr>NAUDOTI LITERATŪROS ŠALTINIAI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Tiriamasis darbas „Skysčių ir dujų šiluminis plėtimasis“</dc:title>
  <dc:creator>Lukrecija</dc:creator>
  <cp:lastModifiedBy>Mokytoja</cp:lastModifiedBy>
  <cp:revision>94</cp:revision>
  <dcterms:created xsi:type="dcterms:W3CDTF">2016-12-11T15:02:49Z</dcterms:created>
  <dcterms:modified xsi:type="dcterms:W3CDTF">2017-04-03T10:30:55Z</dcterms:modified>
</cp:coreProperties>
</file>