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 id="262" r:id="rId8"/>
    <p:sldId id="263" r:id="rId9"/>
    <p:sldId id="264" r:id="rId10"/>
    <p:sldId id="266" r:id="rId11"/>
    <p:sldId id="295" r:id="rId12"/>
    <p:sldId id="292" r:id="rId13"/>
    <p:sldId id="293" r:id="rId14"/>
    <p:sldId id="294" r:id="rId15"/>
    <p:sldId id="278" r:id="rId16"/>
    <p:sldId id="284" r:id="rId17"/>
    <p:sldId id="279" r:id="rId18"/>
    <p:sldId id="281" r:id="rId19"/>
    <p:sldId id="282" r:id="rId20"/>
    <p:sldId id="283" r:id="rId21"/>
    <p:sldId id="285" r:id="rId22"/>
    <p:sldId id="286" r:id="rId23"/>
    <p:sldId id="287" r:id="rId24"/>
    <p:sldId id="288" r:id="rId25"/>
    <p:sldId id="290" r:id="rId26"/>
    <p:sldId id="291" r:id="rId27"/>
    <p:sldId id="267" r:id="rId28"/>
    <p:sldId id="268" r:id="rId29"/>
    <p:sldId id="269" r:id="rId30"/>
    <p:sldId id="270" r:id="rId31"/>
    <p:sldId id="271" r:id="rId32"/>
    <p:sldId id="272" r:id="rId33"/>
    <p:sldId id="273" r:id="rId34"/>
    <p:sldId id="274" r:id="rId35"/>
    <p:sldId id="275" r:id="rId36"/>
    <p:sldId id="276" r:id="rId37"/>
    <p:sldId id="277" r:id="rId38"/>
    <p:sldId id="296" r:id="rId39"/>
  </p:sldIdLst>
  <p:sldSz cx="12192000" cy="6858000"/>
  <p:notesSz cx="6858000" cy="9144000"/>
  <p:defaultTextStyle>
    <a:defPPr>
      <a:defRPr lang="es-ES"/>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660"/>
  </p:normalViewPr>
  <p:slideViewPr>
    <p:cSldViewPr snapToGrid="0">
      <p:cViewPr varScale="1">
        <p:scale>
          <a:sx n="74" d="100"/>
          <a:sy n="74" d="100"/>
        </p:scale>
        <p:origin x="456"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lt-LT"/>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lt-LT"/>
          </a:p>
        </p:txBody>
      </p:sp>
      <p:sp>
        <p:nvSpPr>
          <p:cNvPr id="4" name="Rectangle 4"/>
          <p:cNvSpPr>
            <a:spLocks noGrp="1" noChangeArrowheads="1"/>
          </p:cNvSpPr>
          <p:nvPr>
            <p:ph type="dt" sz="half" idx="10"/>
          </p:nvPr>
        </p:nvSpPr>
        <p:spPr>
          <a:ln/>
        </p:spPr>
        <p:txBody>
          <a:bodyPr/>
          <a:lstStyle>
            <a:lvl1pPr>
              <a:defRPr/>
            </a:lvl1pPr>
          </a:lstStyle>
          <a:p>
            <a:fld id="{46E6681A-306C-4D4B-A420-30E9C0F7B846}" type="datetimeFigureOut">
              <a:rPr lang="lt-LT" smtClean="0"/>
              <a:pPr/>
              <a:t>2017.04.09</a:t>
            </a:fld>
            <a:endParaRPr lang="lt-LT"/>
          </a:p>
        </p:txBody>
      </p:sp>
      <p:sp>
        <p:nvSpPr>
          <p:cNvPr id="5" name="Rectangle 5"/>
          <p:cNvSpPr>
            <a:spLocks noGrp="1" noChangeArrowheads="1"/>
          </p:cNvSpPr>
          <p:nvPr>
            <p:ph type="ftr" sz="quarter" idx="11"/>
          </p:nvPr>
        </p:nvSpPr>
        <p:spPr>
          <a:ln/>
        </p:spPr>
        <p:txBody>
          <a:bodyPr/>
          <a:lstStyle>
            <a:lvl1pPr>
              <a:defRPr/>
            </a:lvl1pPr>
          </a:lstStyle>
          <a:p>
            <a:endParaRPr lang="lt-LT"/>
          </a:p>
        </p:txBody>
      </p:sp>
      <p:sp>
        <p:nvSpPr>
          <p:cNvPr id="6" name="Rectangle 6"/>
          <p:cNvSpPr>
            <a:spLocks noGrp="1" noChangeArrowheads="1"/>
          </p:cNvSpPr>
          <p:nvPr>
            <p:ph type="sldNum" sz="quarter" idx="12"/>
          </p:nvPr>
        </p:nvSpPr>
        <p:spPr>
          <a:ln/>
        </p:spPr>
        <p:txBody>
          <a:bodyPr/>
          <a:lstStyle>
            <a:lvl1pPr>
              <a:defRPr/>
            </a:lvl1pPr>
          </a:lstStyle>
          <a:p>
            <a:fld id="{10C832D6-E831-45F1-9DC4-D766A14CFDC6}" type="slidenum">
              <a:rPr lang="lt-LT" smtClean="0"/>
              <a:pPr/>
              <a:t>‹#›</a:t>
            </a:fld>
            <a:endParaRPr lang="lt-LT"/>
          </a:p>
        </p:txBody>
      </p:sp>
    </p:spTree>
    <p:extLst>
      <p:ext uri="{BB962C8B-B14F-4D97-AF65-F5344CB8AC3E}">
        <p14:creationId xmlns:p14="http://schemas.microsoft.com/office/powerpoint/2010/main" val="23998942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4"/>
          <p:cNvSpPr>
            <a:spLocks noGrp="1" noChangeArrowheads="1"/>
          </p:cNvSpPr>
          <p:nvPr>
            <p:ph type="dt" sz="half" idx="10"/>
          </p:nvPr>
        </p:nvSpPr>
        <p:spPr>
          <a:ln/>
        </p:spPr>
        <p:txBody>
          <a:bodyPr/>
          <a:lstStyle>
            <a:lvl1pPr>
              <a:defRPr/>
            </a:lvl1pPr>
          </a:lstStyle>
          <a:p>
            <a:fld id="{46E6681A-306C-4D4B-A420-30E9C0F7B846}" type="datetimeFigureOut">
              <a:rPr lang="lt-LT" smtClean="0"/>
              <a:pPr/>
              <a:t>2017.04.09</a:t>
            </a:fld>
            <a:endParaRPr lang="lt-LT"/>
          </a:p>
        </p:txBody>
      </p:sp>
      <p:sp>
        <p:nvSpPr>
          <p:cNvPr id="5" name="Rectangle 5"/>
          <p:cNvSpPr>
            <a:spLocks noGrp="1" noChangeArrowheads="1"/>
          </p:cNvSpPr>
          <p:nvPr>
            <p:ph type="ftr" sz="quarter" idx="11"/>
          </p:nvPr>
        </p:nvSpPr>
        <p:spPr>
          <a:ln/>
        </p:spPr>
        <p:txBody>
          <a:bodyPr/>
          <a:lstStyle>
            <a:lvl1pPr>
              <a:defRPr/>
            </a:lvl1pPr>
          </a:lstStyle>
          <a:p>
            <a:endParaRPr lang="lt-LT"/>
          </a:p>
        </p:txBody>
      </p:sp>
      <p:sp>
        <p:nvSpPr>
          <p:cNvPr id="6" name="Rectangle 6"/>
          <p:cNvSpPr>
            <a:spLocks noGrp="1" noChangeArrowheads="1"/>
          </p:cNvSpPr>
          <p:nvPr>
            <p:ph type="sldNum" sz="quarter" idx="12"/>
          </p:nvPr>
        </p:nvSpPr>
        <p:spPr>
          <a:ln/>
        </p:spPr>
        <p:txBody>
          <a:bodyPr/>
          <a:lstStyle>
            <a:lvl1pPr>
              <a:defRPr/>
            </a:lvl1pPr>
          </a:lstStyle>
          <a:p>
            <a:fld id="{10C832D6-E831-45F1-9DC4-D766A14CFDC6}" type="slidenum">
              <a:rPr lang="lt-LT" smtClean="0"/>
              <a:pPr/>
              <a:t>‹#›</a:t>
            </a:fld>
            <a:endParaRPr lang="lt-LT"/>
          </a:p>
        </p:txBody>
      </p:sp>
    </p:spTree>
    <p:extLst>
      <p:ext uri="{BB962C8B-B14F-4D97-AF65-F5344CB8AC3E}">
        <p14:creationId xmlns:p14="http://schemas.microsoft.com/office/powerpoint/2010/main" val="42119957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9"/>
            <a:ext cx="10515600" cy="2852737"/>
          </a:xfrm>
        </p:spPr>
        <p:txBody>
          <a:bodyPr anchor="b"/>
          <a:lstStyle>
            <a:lvl1pPr>
              <a:defRPr sz="6000"/>
            </a:lvl1pPr>
          </a:lstStyle>
          <a:p>
            <a:r>
              <a:rPr lang="en-US" smtClean="0"/>
              <a:t>Click to edit Master title style</a:t>
            </a:r>
            <a:endParaRPr lang="lt-LT"/>
          </a:p>
        </p:txBody>
      </p:sp>
      <p:sp>
        <p:nvSpPr>
          <p:cNvPr id="3" name="Text Placeholder 2"/>
          <p:cNvSpPr>
            <a:spLocks noGrp="1"/>
          </p:cNvSpPr>
          <p:nvPr>
            <p:ph type="body" idx="1"/>
          </p:nvPr>
        </p:nvSpPr>
        <p:spPr>
          <a:xfrm>
            <a:off x="831851" y="4589464"/>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fld id="{46E6681A-306C-4D4B-A420-30E9C0F7B846}" type="datetimeFigureOut">
              <a:rPr lang="lt-LT" smtClean="0"/>
              <a:pPr/>
              <a:t>2017.04.09</a:t>
            </a:fld>
            <a:endParaRPr lang="lt-LT"/>
          </a:p>
        </p:txBody>
      </p:sp>
      <p:sp>
        <p:nvSpPr>
          <p:cNvPr id="5" name="Rectangle 5"/>
          <p:cNvSpPr>
            <a:spLocks noGrp="1" noChangeArrowheads="1"/>
          </p:cNvSpPr>
          <p:nvPr>
            <p:ph type="ftr" sz="quarter" idx="11"/>
          </p:nvPr>
        </p:nvSpPr>
        <p:spPr>
          <a:ln/>
        </p:spPr>
        <p:txBody>
          <a:bodyPr/>
          <a:lstStyle>
            <a:lvl1pPr>
              <a:defRPr/>
            </a:lvl1pPr>
          </a:lstStyle>
          <a:p>
            <a:endParaRPr lang="lt-LT"/>
          </a:p>
        </p:txBody>
      </p:sp>
      <p:sp>
        <p:nvSpPr>
          <p:cNvPr id="6" name="Rectangle 6"/>
          <p:cNvSpPr>
            <a:spLocks noGrp="1" noChangeArrowheads="1"/>
          </p:cNvSpPr>
          <p:nvPr>
            <p:ph type="sldNum" sz="quarter" idx="12"/>
          </p:nvPr>
        </p:nvSpPr>
        <p:spPr>
          <a:ln/>
        </p:spPr>
        <p:txBody>
          <a:bodyPr/>
          <a:lstStyle>
            <a:lvl1pPr>
              <a:defRPr/>
            </a:lvl1pPr>
          </a:lstStyle>
          <a:p>
            <a:fld id="{10C832D6-E831-45F1-9DC4-D766A14CFDC6}" type="slidenum">
              <a:rPr lang="lt-LT" smtClean="0"/>
              <a:pPr/>
              <a:t>‹#›</a:t>
            </a:fld>
            <a:endParaRPr lang="lt-LT"/>
          </a:p>
        </p:txBody>
      </p:sp>
    </p:spTree>
    <p:extLst>
      <p:ext uri="{BB962C8B-B14F-4D97-AF65-F5344CB8AC3E}">
        <p14:creationId xmlns:p14="http://schemas.microsoft.com/office/powerpoint/2010/main" val="33275359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Content Placeholder 2"/>
          <p:cNvSpPr>
            <a:spLocks noGrp="1"/>
          </p:cNvSpPr>
          <p:nvPr>
            <p:ph sz="half" idx="1"/>
          </p:nvPr>
        </p:nvSpPr>
        <p:spPr>
          <a:xfrm>
            <a:off x="609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Content Placeholder 3"/>
          <p:cNvSpPr>
            <a:spLocks noGrp="1"/>
          </p:cNvSpPr>
          <p:nvPr>
            <p:ph sz="half" idx="2"/>
          </p:nvPr>
        </p:nvSpPr>
        <p:spPr>
          <a:xfrm>
            <a:off x="6197600" y="1600201"/>
            <a:ext cx="5384800" cy="45259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Rectangle 4"/>
          <p:cNvSpPr>
            <a:spLocks noGrp="1" noChangeArrowheads="1"/>
          </p:cNvSpPr>
          <p:nvPr>
            <p:ph type="dt" sz="half" idx="10"/>
          </p:nvPr>
        </p:nvSpPr>
        <p:spPr>
          <a:ln/>
        </p:spPr>
        <p:txBody>
          <a:bodyPr/>
          <a:lstStyle>
            <a:lvl1pPr>
              <a:defRPr/>
            </a:lvl1pPr>
          </a:lstStyle>
          <a:p>
            <a:fld id="{46E6681A-306C-4D4B-A420-30E9C0F7B846}" type="datetimeFigureOut">
              <a:rPr lang="lt-LT" smtClean="0"/>
              <a:pPr/>
              <a:t>2017.04.09</a:t>
            </a:fld>
            <a:endParaRPr lang="lt-LT"/>
          </a:p>
        </p:txBody>
      </p:sp>
      <p:sp>
        <p:nvSpPr>
          <p:cNvPr id="6" name="Rectangle 5"/>
          <p:cNvSpPr>
            <a:spLocks noGrp="1" noChangeArrowheads="1"/>
          </p:cNvSpPr>
          <p:nvPr>
            <p:ph type="ftr" sz="quarter" idx="11"/>
          </p:nvPr>
        </p:nvSpPr>
        <p:spPr>
          <a:ln/>
        </p:spPr>
        <p:txBody>
          <a:bodyPr/>
          <a:lstStyle>
            <a:lvl1pPr>
              <a:defRPr/>
            </a:lvl1pPr>
          </a:lstStyle>
          <a:p>
            <a:endParaRPr lang="lt-LT"/>
          </a:p>
        </p:txBody>
      </p:sp>
      <p:sp>
        <p:nvSpPr>
          <p:cNvPr id="7" name="Rectangle 6"/>
          <p:cNvSpPr>
            <a:spLocks noGrp="1" noChangeArrowheads="1"/>
          </p:cNvSpPr>
          <p:nvPr>
            <p:ph type="sldNum" sz="quarter" idx="12"/>
          </p:nvPr>
        </p:nvSpPr>
        <p:spPr>
          <a:ln/>
        </p:spPr>
        <p:txBody>
          <a:bodyPr/>
          <a:lstStyle>
            <a:lvl1pPr>
              <a:defRPr/>
            </a:lvl1pPr>
          </a:lstStyle>
          <a:p>
            <a:fld id="{10C832D6-E831-45F1-9DC4-D766A14CFDC6}" type="slidenum">
              <a:rPr lang="lt-LT" smtClean="0"/>
              <a:pPr/>
              <a:t>‹#›</a:t>
            </a:fld>
            <a:endParaRPr lang="lt-LT"/>
          </a:p>
        </p:txBody>
      </p:sp>
    </p:spTree>
    <p:extLst>
      <p:ext uri="{BB962C8B-B14F-4D97-AF65-F5344CB8AC3E}">
        <p14:creationId xmlns:p14="http://schemas.microsoft.com/office/powerpoint/2010/main" val="13662713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6"/>
            <a:ext cx="10515600" cy="1325563"/>
          </a:xfrm>
        </p:spPr>
        <p:txBody>
          <a:bodyPr/>
          <a:lstStyle/>
          <a:p>
            <a:r>
              <a:rPr lang="en-US" smtClean="0"/>
              <a:t>Click to edit Master title style</a:t>
            </a:r>
            <a:endParaRPr lang="lt-LT"/>
          </a:p>
        </p:txBody>
      </p:sp>
      <p:sp>
        <p:nvSpPr>
          <p:cNvPr id="3" name="Text Placeholder 2"/>
          <p:cNvSpPr>
            <a:spLocks noGrp="1"/>
          </p:cNvSpPr>
          <p:nvPr>
            <p:ph type="body" idx="1"/>
          </p:nvPr>
        </p:nvSpPr>
        <p:spPr>
          <a:xfrm>
            <a:off x="840318"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40318" y="2505075"/>
            <a:ext cx="5158316"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7" name="Rectangle 4"/>
          <p:cNvSpPr>
            <a:spLocks noGrp="1" noChangeArrowheads="1"/>
          </p:cNvSpPr>
          <p:nvPr>
            <p:ph type="dt" sz="half" idx="10"/>
          </p:nvPr>
        </p:nvSpPr>
        <p:spPr>
          <a:ln/>
        </p:spPr>
        <p:txBody>
          <a:bodyPr/>
          <a:lstStyle>
            <a:lvl1pPr>
              <a:defRPr/>
            </a:lvl1pPr>
          </a:lstStyle>
          <a:p>
            <a:fld id="{46E6681A-306C-4D4B-A420-30E9C0F7B846}" type="datetimeFigureOut">
              <a:rPr lang="lt-LT" smtClean="0"/>
              <a:pPr/>
              <a:t>2017.04.09</a:t>
            </a:fld>
            <a:endParaRPr lang="lt-LT"/>
          </a:p>
        </p:txBody>
      </p:sp>
      <p:sp>
        <p:nvSpPr>
          <p:cNvPr id="8" name="Rectangle 5"/>
          <p:cNvSpPr>
            <a:spLocks noGrp="1" noChangeArrowheads="1"/>
          </p:cNvSpPr>
          <p:nvPr>
            <p:ph type="ftr" sz="quarter" idx="11"/>
          </p:nvPr>
        </p:nvSpPr>
        <p:spPr>
          <a:ln/>
        </p:spPr>
        <p:txBody>
          <a:bodyPr/>
          <a:lstStyle>
            <a:lvl1pPr>
              <a:defRPr/>
            </a:lvl1pPr>
          </a:lstStyle>
          <a:p>
            <a:endParaRPr lang="lt-LT"/>
          </a:p>
        </p:txBody>
      </p:sp>
      <p:sp>
        <p:nvSpPr>
          <p:cNvPr id="9" name="Rectangle 6"/>
          <p:cNvSpPr>
            <a:spLocks noGrp="1" noChangeArrowheads="1"/>
          </p:cNvSpPr>
          <p:nvPr>
            <p:ph type="sldNum" sz="quarter" idx="12"/>
          </p:nvPr>
        </p:nvSpPr>
        <p:spPr>
          <a:ln/>
        </p:spPr>
        <p:txBody>
          <a:bodyPr/>
          <a:lstStyle>
            <a:lvl1pPr>
              <a:defRPr/>
            </a:lvl1pPr>
          </a:lstStyle>
          <a:p>
            <a:fld id="{10C832D6-E831-45F1-9DC4-D766A14CFDC6}" type="slidenum">
              <a:rPr lang="lt-LT" smtClean="0"/>
              <a:pPr/>
              <a:t>‹#›</a:t>
            </a:fld>
            <a:endParaRPr lang="lt-LT"/>
          </a:p>
        </p:txBody>
      </p:sp>
    </p:spTree>
    <p:extLst>
      <p:ext uri="{BB962C8B-B14F-4D97-AF65-F5344CB8AC3E}">
        <p14:creationId xmlns:p14="http://schemas.microsoft.com/office/powerpoint/2010/main" val="316888349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Rectangle 4"/>
          <p:cNvSpPr>
            <a:spLocks noGrp="1" noChangeArrowheads="1"/>
          </p:cNvSpPr>
          <p:nvPr>
            <p:ph type="dt" sz="half" idx="10"/>
          </p:nvPr>
        </p:nvSpPr>
        <p:spPr>
          <a:ln/>
        </p:spPr>
        <p:txBody>
          <a:bodyPr/>
          <a:lstStyle>
            <a:lvl1pPr>
              <a:defRPr/>
            </a:lvl1pPr>
          </a:lstStyle>
          <a:p>
            <a:fld id="{46E6681A-306C-4D4B-A420-30E9C0F7B846}" type="datetimeFigureOut">
              <a:rPr lang="lt-LT" smtClean="0"/>
              <a:pPr/>
              <a:t>2017.04.09</a:t>
            </a:fld>
            <a:endParaRPr lang="lt-LT"/>
          </a:p>
        </p:txBody>
      </p:sp>
      <p:sp>
        <p:nvSpPr>
          <p:cNvPr id="4" name="Rectangle 5"/>
          <p:cNvSpPr>
            <a:spLocks noGrp="1" noChangeArrowheads="1"/>
          </p:cNvSpPr>
          <p:nvPr>
            <p:ph type="ftr" sz="quarter" idx="11"/>
          </p:nvPr>
        </p:nvSpPr>
        <p:spPr>
          <a:ln/>
        </p:spPr>
        <p:txBody>
          <a:bodyPr/>
          <a:lstStyle>
            <a:lvl1pPr>
              <a:defRPr/>
            </a:lvl1pPr>
          </a:lstStyle>
          <a:p>
            <a:endParaRPr lang="lt-LT"/>
          </a:p>
        </p:txBody>
      </p:sp>
      <p:sp>
        <p:nvSpPr>
          <p:cNvPr id="5" name="Rectangle 6"/>
          <p:cNvSpPr>
            <a:spLocks noGrp="1" noChangeArrowheads="1"/>
          </p:cNvSpPr>
          <p:nvPr>
            <p:ph type="sldNum" sz="quarter" idx="12"/>
          </p:nvPr>
        </p:nvSpPr>
        <p:spPr>
          <a:ln/>
        </p:spPr>
        <p:txBody>
          <a:bodyPr/>
          <a:lstStyle>
            <a:lvl1pPr>
              <a:defRPr/>
            </a:lvl1pPr>
          </a:lstStyle>
          <a:p>
            <a:fld id="{10C832D6-E831-45F1-9DC4-D766A14CFDC6}" type="slidenum">
              <a:rPr lang="lt-LT" smtClean="0"/>
              <a:pPr/>
              <a:t>‹#›</a:t>
            </a:fld>
            <a:endParaRPr lang="lt-LT"/>
          </a:p>
        </p:txBody>
      </p:sp>
    </p:spTree>
    <p:extLst>
      <p:ext uri="{BB962C8B-B14F-4D97-AF65-F5344CB8AC3E}">
        <p14:creationId xmlns:p14="http://schemas.microsoft.com/office/powerpoint/2010/main" val="119612316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fld id="{46E6681A-306C-4D4B-A420-30E9C0F7B846}" type="datetimeFigureOut">
              <a:rPr lang="lt-LT" smtClean="0"/>
              <a:pPr/>
              <a:t>2017.04.09</a:t>
            </a:fld>
            <a:endParaRPr lang="lt-LT"/>
          </a:p>
        </p:txBody>
      </p:sp>
      <p:sp>
        <p:nvSpPr>
          <p:cNvPr id="3" name="Rectangle 5"/>
          <p:cNvSpPr>
            <a:spLocks noGrp="1" noChangeArrowheads="1"/>
          </p:cNvSpPr>
          <p:nvPr>
            <p:ph type="ftr" sz="quarter" idx="11"/>
          </p:nvPr>
        </p:nvSpPr>
        <p:spPr>
          <a:ln/>
        </p:spPr>
        <p:txBody>
          <a:bodyPr/>
          <a:lstStyle>
            <a:lvl1pPr>
              <a:defRPr/>
            </a:lvl1pPr>
          </a:lstStyle>
          <a:p>
            <a:endParaRPr lang="lt-LT"/>
          </a:p>
        </p:txBody>
      </p:sp>
      <p:sp>
        <p:nvSpPr>
          <p:cNvPr id="4" name="Rectangle 6"/>
          <p:cNvSpPr>
            <a:spLocks noGrp="1" noChangeArrowheads="1"/>
          </p:cNvSpPr>
          <p:nvPr>
            <p:ph type="sldNum" sz="quarter" idx="12"/>
          </p:nvPr>
        </p:nvSpPr>
        <p:spPr>
          <a:ln/>
        </p:spPr>
        <p:txBody>
          <a:bodyPr/>
          <a:lstStyle>
            <a:lvl1pPr>
              <a:defRPr/>
            </a:lvl1pPr>
          </a:lstStyle>
          <a:p>
            <a:fld id="{10C832D6-E831-45F1-9DC4-D766A14CFDC6}" type="slidenum">
              <a:rPr lang="lt-LT" smtClean="0"/>
              <a:pPr/>
              <a:t>‹#›</a:t>
            </a:fld>
            <a:endParaRPr lang="lt-LT"/>
          </a:p>
        </p:txBody>
      </p:sp>
    </p:spTree>
    <p:extLst>
      <p:ext uri="{BB962C8B-B14F-4D97-AF65-F5344CB8AC3E}">
        <p14:creationId xmlns:p14="http://schemas.microsoft.com/office/powerpoint/2010/main" val="10151005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lt-LT"/>
          </a:p>
        </p:txBody>
      </p:sp>
      <p:sp>
        <p:nvSpPr>
          <p:cNvPr id="3" name="Content Placeholder 2"/>
          <p:cNvSpPr>
            <a:spLocks noGrp="1"/>
          </p:cNvSpPr>
          <p:nvPr>
            <p:ph idx="1"/>
          </p:nvPr>
        </p:nvSpPr>
        <p:spPr>
          <a:xfrm>
            <a:off x="5183717"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6E6681A-306C-4D4B-A420-30E9C0F7B846}" type="datetimeFigureOut">
              <a:rPr lang="lt-LT" smtClean="0"/>
              <a:pPr/>
              <a:t>2017.04.09</a:t>
            </a:fld>
            <a:endParaRPr lang="lt-LT"/>
          </a:p>
        </p:txBody>
      </p:sp>
      <p:sp>
        <p:nvSpPr>
          <p:cNvPr id="6" name="Rectangle 5"/>
          <p:cNvSpPr>
            <a:spLocks noGrp="1" noChangeArrowheads="1"/>
          </p:cNvSpPr>
          <p:nvPr>
            <p:ph type="ftr" sz="quarter" idx="11"/>
          </p:nvPr>
        </p:nvSpPr>
        <p:spPr>
          <a:ln/>
        </p:spPr>
        <p:txBody>
          <a:bodyPr/>
          <a:lstStyle>
            <a:lvl1pPr>
              <a:defRPr/>
            </a:lvl1pPr>
          </a:lstStyle>
          <a:p>
            <a:endParaRPr lang="lt-LT"/>
          </a:p>
        </p:txBody>
      </p:sp>
      <p:sp>
        <p:nvSpPr>
          <p:cNvPr id="7" name="Rectangle 6"/>
          <p:cNvSpPr>
            <a:spLocks noGrp="1" noChangeArrowheads="1"/>
          </p:cNvSpPr>
          <p:nvPr>
            <p:ph type="sldNum" sz="quarter" idx="12"/>
          </p:nvPr>
        </p:nvSpPr>
        <p:spPr>
          <a:ln/>
        </p:spPr>
        <p:txBody>
          <a:bodyPr/>
          <a:lstStyle>
            <a:lvl1pPr>
              <a:defRPr/>
            </a:lvl1pPr>
          </a:lstStyle>
          <a:p>
            <a:fld id="{10C832D6-E831-45F1-9DC4-D766A14CFDC6}" type="slidenum">
              <a:rPr lang="lt-LT" smtClean="0"/>
              <a:pPr/>
              <a:t>‹#›</a:t>
            </a:fld>
            <a:endParaRPr lang="lt-LT"/>
          </a:p>
        </p:txBody>
      </p:sp>
    </p:spTree>
    <p:extLst>
      <p:ext uri="{BB962C8B-B14F-4D97-AF65-F5344CB8AC3E}">
        <p14:creationId xmlns:p14="http://schemas.microsoft.com/office/powerpoint/2010/main" val="24216352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8" y="457200"/>
            <a:ext cx="3932767" cy="1600200"/>
          </a:xfrm>
        </p:spPr>
        <p:txBody>
          <a:bodyPr anchor="b"/>
          <a:lstStyle>
            <a:lvl1pPr>
              <a:defRPr sz="3200"/>
            </a:lvl1pPr>
          </a:lstStyle>
          <a:p>
            <a:r>
              <a:rPr lang="en-US" smtClean="0"/>
              <a:t>Click to edit Master title style</a:t>
            </a:r>
            <a:endParaRPr lang="lt-LT"/>
          </a:p>
        </p:txBody>
      </p:sp>
      <p:sp>
        <p:nvSpPr>
          <p:cNvPr id="3" name="Picture Placeholder 2"/>
          <p:cNvSpPr>
            <a:spLocks noGrp="1"/>
          </p:cNvSpPr>
          <p:nvPr>
            <p:ph type="pic" idx="1"/>
          </p:nvPr>
        </p:nvSpPr>
        <p:spPr>
          <a:xfrm>
            <a:off x="5183717" y="987426"/>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lt-LT" noProof="0" smtClean="0"/>
          </a:p>
        </p:txBody>
      </p:sp>
      <p:sp>
        <p:nvSpPr>
          <p:cNvPr id="4" name="Text Placeholder 3"/>
          <p:cNvSpPr>
            <a:spLocks noGrp="1"/>
          </p:cNvSpPr>
          <p:nvPr>
            <p:ph type="body" sz="half" idx="2"/>
          </p:nvPr>
        </p:nvSpPr>
        <p:spPr>
          <a:xfrm>
            <a:off x="840318"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fld id="{46E6681A-306C-4D4B-A420-30E9C0F7B846}" type="datetimeFigureOut">
              <a:rPr lang="lt-LT" smtClean="0"/>
              <a:pPr/>
              <a:t>2017.04.09</a:t>
            </a:fld>
            <a:endParaRPr lang="lt-LT"/>
          </a:p>
        </p:txBody>
      </p:sp>
      <p:sp>
        <p:nvSpPr>
          <p:cNvPr id="6" name="Rectangle 5"/>
          <p:cNvSpPr>
            <a:spLocks noGrp="1" noChangeArrowheads="1"/>
          </p:cNvSpPr>
          <p:nvPr>
            <p:ph type="ftr" sz="quarter" idx="11"/>
          </p:nvPr>
        </p:nvSpPr>
        <p:spPr>
          <a:ln/>
        </p:spPr>
        <p:txBody>
          <a:bodyPr/>
          <a:lstStyle>
            <a:lvl1pPr>
              <a:defRPr/>
            </a:lvl1pPr>
          </a:lstStyle>
          <a:p>
            <a:endParaRPr lang="lt-LT"/>
          </a:p>
        </p:txBody>
      </p:sp>
      <p:sp>
        <p:nvSpPr>
          <p:cNvPr id="7" name="Rectangle 6"/>
          <p:cNvSpPr>
            <a:spLocks noGrp="1" noChangeArrowheads="1"/>
          </p:cNvSpPr>
          <p:nvPr>
            <p:ph type="sldNum" sz="quarter" idx="12"/>
          </p:nvPr>
        </p:nvSpPr>
        <p:spPr>
          <a:ln/>
        </p:spPr>
        <p:txBody>
          <a:bodyPr/>
          <a:lstStyle>
            <a:lvl1pPr>
              <a:defRPr/>
            </a:lvl1pPr>
          </a:lstStyle>
          <a:p>
            <a:fld id="{10C832D6-E831-45F1-9DC4-D766A14CFDC6}" type="slidenum">
              <a:rPr lang="lt-LT" smtClean="0"/>
              <a:pPr/>
              <a:t>‹#›</a:t>
            </a:fld>
            <a:endParaRPr lang="lt-LT"/>
          </a:p>
        </p:txBody>
      </p:sp>
    </p:spTree>
    <p:extLst>
      <p:ext uri="{BB962C8B-B14F-4D97-AF65-F5344CB8AC3E}">
        <p14:creationId xmlns:p14="http://schemas.microsoft.com/office/powerpoint/2010/main" val="9190835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lt-LT"/>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4"/>
          <p:cNvSpPr>
            <a:spLocks noGrp="1" noChangeArrowheads="1"/>
          </p:cNvSpPr>
          <p:nvPr>
            <p:ph type="dt" sz="half" idx="10"/>
          </p:nvPr>
        </p:nvSpPr>
        <p:spPr>
          <a:ln/>
        </p:spPr>
        <p:txBody>
          <a:bodyPr/>
          <a:lstStyle>
            <a:lvl1pPr>
              <a:defRPr/>
            </a:lvl1pPr>
          </a:lstStyle>
          <a:p>
            <a:fld id="{46E6681A-306C-4D4B-A420-30E9C0F7B846}" type="datetimeFigureOut">
              <a:rPr lang="lt-LT" smtClean="0"/>
              <a:pPr/>
              <a:t>2017.04.09</a:t>
            </a:fld>
            <a:endParaRPr lang="lt-LT"/>
          </a:p>
        </p:txBody>
      </p:sp>
      <p:sp>
        <p:nvSpPr>
          <p:cNvPr id="5" name="Rectangle 5"/>
          <p:cNvSpPr>
            <a:spLocks noGrp="1" noChangeArrowheads="1"/>
          </p:cNvSpPr>
          <p:nvPr>
            <p:ph type="ftr" sz="quarter" idx="11"/>
          </p:nvPr>
        </p:nvSpPr>
        <p:spPr>
          <a:ln/>
        </p:spPr>
        <p:txBody>
          <a:bodyPr/>
          <a:lstStyle>
            <a:lvl1pPr>
              <a:defRPr/>
            </a:lvl1pPr>
          </a:lstStyle>
          <a:p>
            <a:endParaRPr lang="lt-LT"/>
          </a:p>
        </p:txBody>
      </p:sp>
      <p:sp>
        <p:nvSpPr>
          <p:cNvPr id="6" name="Rectangle 6"/>
          <p:cNvSpPr>
            <a:spLocks noGrp="1" noChangeArrowheads="1"/>
          </p:cNvSpPr>
          <p:nvPr>
            <p:ph type="sldNum" sz="quarter" idx="12"/>
          </p:nvPr>
        </p:nvSpPr>
        <p:spPr>
          <a:ln/>
        </p:spPr>
        <p:txBody>
          <a:bodyPr/>
          <a:lstStyle>
            <a:lvl1pPr>
              <a:defRPr/>
            </a:lvl1pPr>
          </a:lstStyle>
          <a:p>
            <a:fld id="{10C832D6-E831-45F1-9DC4-D766A14CFDC6}" type="slidenum">
              <a:rPr lang="lt-LT" smtClean="0"/>
              <a:pPr/>
              <a:t>‹#›</a:t>
            </a:fld>
            <a:endParaRPr lang="lt-LT"/>
          </a:p>
        </p:txBody>
      </p:sp>
    </p:spTree>
    <p:extLst>
      <p:ext uri="{BB962C8B-B14F-4D97-AF65-F5344CB8AC3E}">
        <p14:creationId xmlns:p14="http://schemas.microsoft.com/office/powerpoint/2010/main" val="8043720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smtClean="0"/>
              <a:t>Click to edit Master title style</a:t>
            </a:r>
            <a:endParaRPr lang="lt-LT"/>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t-LT"/>
          </a:p>
        </p:txBody>
      </p:sp>
      <p:sp>
        <p:nvSpPr>
          <p:cNvPr id="4" name="Rectangle 4"/>
          <p:cNvSpPr>
            <a:spLocks noGrp="1" noChangeArrowheads="1"/>
          </p:cNvSpPr>
          <p:nvPr>
            <p:ph type="dt" sz="half" idx="10"/>
          </p:nvPr>
        </p:nvSpPr>
        <p:spPr>
          <a:ln/>
        </p:spPr>
        <p:txBody>
          <a:bodyPr/>
          <a:lstStyle>
            <a:lvl1pPr>
              <a:defRPr/>
            </a:lvl1pPr>
          </a:lstStyle>
          <a:p>
            <a:fld id="{46E6681A-306C-4D4B-A420-30E9C0F7B846}" type="datetimeFigureOut">
              <a:rPr lang="lt-LT" smtClean="0"/>
              <a:pPr/>
              <a:t>2017.04.09</a:t>
            </a:fld>
            <a:endParaRPr lang="lt-LT"/>
          </a:p>
        </p:txBody>
      </p:sp>
      <p:sp>
        <p:nvSpPr>
          <p:cNvPr id="5" name="Rectangle 5"/>
          <p:cNvSpPr>
            <a:spLocks noGrp="1" noChangeArrowheads="1"/>
          </p:cNvSpPr>
          <p:nvPr>
            <p:ph type="ftr" sz="quarter" idx="11"/>
          </p:nvPr>
        </p:nvSpPr>
        <p:spPr>
          <a:ln/>
        </p:spPr>
        <p:txBody>
          <a:bodyPr/>
          <a:lstStyle>
            <a:lvl1pPr>
              <a:defRPr/>
            </a:lvl1pPr>
          </a:lstStyle>
          <a:p>
            <a:endParaRPr lang="lt-LT"/>
          </a:p>
        </p:txBody>
      </p:sp>
      <p:sp>
        <p:nvSpPr>
          <p:cNvPr id="6" name="Rectangle 6"/>
          <p:cNvSpPr>
            <a:spLocks noGrp="1" noChangeArrowheads="1"/>
          </p:cNvSpPr>
          <p:nvPr>
            <p:ph type="sldNum" sz="quarter" idx="12"/>
          </p:nvPr>
        </p:nvSpPr>
        <p:spPr>
          <a:ln/>
        </p:spPr>
        <p:txBody>
          <a:bodyPr/>
          <a:lstStyle>
            <a:lvl1pPr>
              <a:defRPr/>
            </a:lvl1pPr>
          </a:lstStyle>
          <a:p>
            <a:fld id="{10C832D6-E831-45F1-9DC4-D766A14CFDC6}" type="slidenum">
              <a:rPr lang="lt-LT" smtClean="0"/>
              <a:pPr/>
              <a:t>‹#›</a:t>
            </a:fld>
            <a:endParaRPr lang="lt-LT"/>
          </a:p>
        </p:txBody>
      </p:sp>
    </p:spTree>
    <p:extLst>
      <p:ext uri="{BB962C8B-B14F-4D97-AF65-F5344CB8AC3E}">
        <p14:creationId xmlns:p14="http://schemas.microsoft.com/office/powerpoint/2010/main" val="836105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cstate="print">
            <a:lum/>
          </a:blip>
          <a:srcRect/>
          <a:stretch>
            <a:fillRect r="-1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s-ES" altLang="lt-LT" smtClean="0"/>
              <a:t>Haga clic para cambiar el estilo de título	</a:t>
            </a:r>
          </a:p>
        </p:txBody>
      </p:sp>
      <p:sp>
        <p:nvSpPr>
          <p:cNvPr id="1027" name="Rectangle 3"/>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lt-LT" smtClean="0"/>
              <a:t>Haga clic para modificar el estilo de texto del patrón</a:t>
            </a:r>
          </a:p>
          <a:p>
            <a:pPr lvl="1"/>
            <a:r>
              <a:rPr lang="es-ES" altLang="lt-LT" smtClean="0"/>
              <a:t>Segundo nivel</a:t>
            </a:r>
          </a:p>
          <a:p>
            <a:pPr lvl="2"/>
            <a:r>
              <a:rPr lang="es-ES" altLang="lt-LT" smtClean="0"/>
              <a:t>Tercer nivel</a:t>
            </a:r>
          </a:p>
          <a:p>
            <a:pPr lvl="3"/>
            <a:r>
              <a:rPr lang="es-ES" altLang="lt-LT" smtClean="0"/>
              <a:t>Cuarto nivel</a:t>
            </a:r>
          </a:p>
          <a:p>
            <a:pPr lvl="4"/>
            <a:r>
              <a:rPr lang="es-ES" altLang="lt-LT" smtClean="0"/>
              <a:t>Quinto nivel</a:t>
            </a:r>
          </a:p>
        </p:txBody>
      </p:sp>
      <p:sp>
        <p:nvSpPr>
          <p:cNvPr id="1028" name="Rectangle 4"/>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400"/>
            </a:lvl1pPr>
          </a:lstStyle>
          <a:p>
            <a:fld id="{46E6681A-306C-4D4B-A420-30E9C0F7B846}" type="datetimeFigureOut">
              <a:rPr lang="lt-LT" smtClean="0"/>
              <a:pPr/>
              <a:t>2017.04.09</a:t>
            </a:fld>
            <a:endParaRPr lang="lt-LT"/>
          </a:p>
        </p:txBody>
      </p:sp>
      <p:sp>
        <p:nvSpPr>
          <p:cNvPr id="1029" name="Rectangle 5"/>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400"/>
            </a:lvl1pPr>
          </a:lstStyle>
          <a:p>
            <a:endParaRPr lang="lt-LT"/>
          </a:p>
        </p:txBody>
      </p:sp>
      <p:sp>
        <p:nvSpPr>
          <p:cNvPr id="1030" name="Rectangle 6"/>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400"/>
            </a:lvl1pPr>
          </a:lstStyle>
          <a:p>
            <a:fld id="{10C832D6-E831-45F1-9DC4-D766A14CFDC6}" type="slidenum">
              <a:rPr lang="lt-LT" smtClean="0"/>
              <a:pPr/>
              <a:t>‹#›</a:t>
            </a:fld>
            <a:endParaRPr lang="lt-LT"/>
          </a:p>
        </p:txBody>
      </p:sp>
    </p:spTree>
    <p:extLst>
      <p:ext uri="{BB962C8B-B14F-4D97-AF65-F5344CB8AC3E}">
        <p14:creationId xmlns:p14="http://schemas.microsoft.com/office/powerpoint/2010/main" val="1755253715"/>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ctr" rtl="0" eaLnBrk="1" fontAlgn="base" hangingPunct="1">
        <a:spcBef>
          <a:spcPct val="0"/>
        </a:spcBef>
        <a:spcAft>
          <a:spcPct val="0"/>
        </a:spcAft>
        <a:defRPr sz="4400" kern="12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cs typeface="Arial" panose="020B0604020202020204" pitchFamily="34" charset="0"/>
        </a:defRPr>
      </a:lvl9pPr>
    </p:titleStyle>
    <p:bodyStyle>
      <a:lvl1pPr marL="342900" indent="-342900" algn="l" rtl="0" eaLnBrk="1" fontAlgn="base" hangingPunct="1">
        <a:spcBef>
          <a:spcPct val="20000"/>
        </a:spcBef>
        <a:spcAft>
          <a:spcPct val="0"/>
        </a:spcAft>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t-L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jpeg"/><Relationship Id="rId1" Type="http://schemas.openxmlformats.org/officeDocument/2006/relationships/slideLayout" Target="../slideLayouts/slideLayout2.xml"/><Relationship Id="rId4" Type="http://schemas.openxmlformats.org/officeDocument/2006/relationships/image" Target="../media/image25.jpeg"/></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hyperlink" Target="https://www.google.lt/search?q=google+vaizdai&amp;espv=2&amp;site=webhp&amp;source=lnms&amp;tbm=isch&amp;sa=X&amp;sqi=2&amp;ved=0ahUKEwj0tbjEl5XTAhUmD5oKHZxQDkEQ_AUIBigB&amp;biw=1242&amp;bih=602" TargetMode="External"/><Relationship Id="rId2" Type="http://schemas.openxmlformats.org/officeDocument/2006/relationships/hyperlink" Target="https://lt.wikipedia.org/" TargetMode="External"/><Relationship Id="rId1" Type="http://schemas.openxmlformats.org/officeDocument/2006/relationships/slideLayout" Target="../slideLayouts/slideLayout2.xml"/><Relationship Id="rId4" Type="http://schemas.openxmlformats.org/officeDocument/2006/relationships/hyperlink" Target="http://www.fotonas.su.lt/studdarbai/vaidos/jegos_momenta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72279"/>
            <a:ext cx="12192000" cy="1895060"/>
          </a:xfrm>
        </p:spPr>
        <p:txBody>
          <a:bodyPr/>
          <a:lstStyle/>
          <a:p>
            <a:r>
              <a:rPr lang="en-US" dirty="0" err="1"/>
              <a:t>Elektr</a:t>
            </a:r>
            <a:r>
              <a:rPr lang="lt-LT" dirty="0"/>
              <a:t>ėnų sav. Semeliškių gimnazija</a:t>
            </a:r>
          </a:p>
        </p:txBody>
      </p:sp>
      <p:sp>
        <p:nvSpPr>
          <p:cNvPr id="3" name="Subtitle 2"/>
          <p:cNvSpPr>
            <a:spLocks noGrp="1"/>
          </p:cNvSpPr>
          <p:nvPr>
            <p:ph type="subTitle" idx="1"/>
          </p:nvPr>
        </p:nvSpPr>
        <p:spPr>
          <a:xfrm>
            <a:off x="-1" y="1908313"/>
            <a:ext cx="12192001" cy="4949688"/>
          </a:xfrm>
        </p:spPr>
        <p:txBody>
          <a:bodyPr>
            <a:normAutofit fontScale="77500" lnSpcReduction="20000"/>
          </a:bodyPr>
          <a:lstStyle/>
          <a:p>
            <a:endParaRPr lang="lt-LT" dirty="0"/>
          </a:p>
          <a:p>
            <a:endParaRPr lang="en-US" dirty="0"/>
          </a:p>
          <a:p>
            <a:r>
              <a:rPr lang="lt-LT" sz="5800" b="1" dirty="0"/>
              <a:t>Jėgos momentas</a:t>
            </a:r>
            <a:endParaRPr lang="en-US" sz="5800" b="1" dirty="0"/>
          </a:p>
          <a:p>
            <a:endParaRPr lang="en-US" sz="4300" b="1" dirty="0"/>
          </a:p>
          <a:p>
            <a:r>
              <a:rPr lang="en-US" sz="4300" b="1" dirty="0" err="1"/>
              <a:t>Konkursas</a:t>
            </a:r>
            <a:r>
              <a:rPr lang="en-US" sz="4300" b="1" dirty="0"/>
              <a:t> ,,</a:t>
            </a:r>
            <a:r>
              <a:rPr lang="en-US" sz="4300" b="1" dirty="0" err="1"/>
              <a:t>Fizikos</a:t>
            </a:r>
            <a:r>
              <a:rPr lang="en-US" sz="4300" b="1" dirty="0"/>
              <a:t> </a:t>
            </a:r>
            <a:r>
              <a:rPr lang="en-US" sz="4300" b="1" dirty="0" err="1"/>
              <a:t>bandymai</a:t>
            </a:r>
            <a:r>
              <a:rPr lang="en-US" sz="4300" b="1" dirty="0"/>
              <a:t> </a:t>
            </a:r>
            <a:r>
              <a:rPr lang="en-US" sz="4300" b="1" dirty="0" err="1"/>
              <a:t>aplink</a:t>
            </a:r>
            <a:r>
              <a:rPr lang="en-US" sz="4300" b="1" dirty="0"/>
              <a:t> </a:t>
            </a:r>
            <a:r>
              <a:rPr lang="en-US" sz="4300" b="1" dirty="0" err="1"/>
              <a:t>mus</a:t>
            </a:r>
            <a:r>
              <a:rPr lang="en-US" sz="4300" b="1" dirty="0"/>
              <a:t>’’</a:t>
            </a:r>
            <a:endParaRPr lang="lt-LT" sz="4300" b="1" dirty="0"/>
          </a:p>
          <a:p>
            <a:endParaRPr lang="lt-LT" dirty="0"/>
          </a:p>
          <a:p>
            <a:endParaRPr lang="lt-LT" dirty="0"/>
          </a:p>
          <a:p>
            <a:endParaRPr lang="lt-LT" sz="2600" dirty="0"/>
          </a:p>
          <a:p>
            <a:pPr algn="l"/>
            <a:r>
              <a:rPr lang="lt-LT" sz="2600" dirty="0"/>
              <a:t>Parengė: </a:t>
            </a:r>
            <a:r>
              <a:rPr lang="en-US" sz="2600" dirty="0"/>
              <a:t>8-os </a:t>
            </a:r>
            <a:r>
              <a:rPr lang="en-US" sz="2600" dirty="0" err="1"/>
              <a:t>klas</a:t>
            </a:r>
            <a:r>
              <a:rPr lang="lt-LT" sz="2600" dirty="0"/>
              <a:t>ės mokinys Lukas Ustila</a:t>
            </a:r>
          </a:p>
          <a:p>
            <a:pPr algn="l"/>
            <a:r>
              <a:rPr lang="lt-LT" sz="2600" dirty="0"/>
              <a:t>Fizikos mokytoja Snieguolė Klimovičienė</a:t>
            </a:r>
          </a:p>
          <a:p>
            <a:pPr algn="l"/>
            <a:endParaRPr lang="lt-LT" dirty="0"/>
          </a:p>
          <a:p>
            <a:pPr algn="l"/>
            <a:endParaRPr lang="lt-LT" dirty="0"/>
          </a:p>
          <a:p>
            <a:pPr algn="l"/>
            <a:r>
              <a:rPr lang="lt-LT" dirty="0"/>
              <a:t>                                                                       </a:t>
            </a:r>
            <a:r>
              <a:rPr lang="en-US" dirty="0"/>
              <a:t>    </a:t>
            </a:r>
            <a:r>
              <a:rPr lang="lt-LT" dirty="0"/>
              <a:t> </a:t>
            </a:r>
            <a:r>
              <a:rPr lang="en-US" dirty="0"/>
              <a:t>       2017m.</a:t>
            </a:r>
            <a:endParaRPr lang="lt-LT" dirty="0"/>
          </a:p>
        </p:txBody>
      </p:sp>
    </p:spTree>
    <p:extLst>
      <p:ext uri="{BB962C8B-B14F-4D97-AF65-F5344CB8AC3E}">
        <p14:creationId xmlns:p14="http://schemas.microsoft.com/office/powerpoint/2010/main" val="419142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t-LT" dirty="0"/>
              <a:t>Turinys</a:t>
            </a:r>
          </a:p>
        </p:txBody>
      </p:sp>
      <p:sp>
        <p:nvSpPr>
          <p:cNvPr id="3" name="Content Placeholder 2"/>
          <p:cNvSpPr>
            <a:spLocks noGrp="1"/>
          </p:cNvSpPr>
          <p:nvPr>
            <p:ph idx="1"/>
          </p:nvPr>
        </p:nvSpPr>
        <p:spPr/>
        <p:txBody>
          <a:bodyPr numCol="2"/>
          <a:lstStyle/>
          <a:p>
            <a:pPr marL="514350" indent="-514350">
              <a:buFont typeface="+mj-lt"/>
              <a:buAutoNum type="arabicPeriod"/>
            </a:pPr>
            <a:r>
              <a:rPr lang="lt-LT" dirty="0" smtClean="0"/>
              <a:t>Rimties būsenos svarba</a:t>
            </a:r>
          </a:p>
          <a:p>
            <a:pPr marL="514350" indent="-514350">
              <a:buFont typeface="+mj-lt"/>
              <a:buAutoNum type="arabicPeriod"/>
            </a:pPr>
            <a:r>
              <a:rPr lang="lt-LT" dirty="0" smtClean="0"/>
              <a:t>1pavyzdys</a:t>
            </a:r>
          </a:p>
          <a:p>
            <a:pPr marL="514350" indent="-514350">
              <a:buFont typeface="+mj-lt"/>
              <a:buAutoNum type="arabicPeriod"/>
            </a:pPr>
            <a:r>
              <a:rPr lang="lt-LT" dirty="0" smtClean="0"/>
              <a:t>2pavyzdys</a:t>
            </a:r>
          </a:p>
          <a:p>
            <a:pPr marL="514350" indent="-514350">
              <a:buFont typeface="+mj-lt"/>
              <a:buAutoNum type="arabicPeriod"/>
            </a:pPr>
            <a:r>
              <a:rPr lang="lt-LT" dirty="0" smtClean="0"/>
              <a:t>Jėgos petys</a:t>
            </a:r>
          </a:p>
          <a:p>
            <a:pPr marL="514350" indent="-514350">
              <a:buFont typeface="+mj-lt"/>
              <a:buAutoNum type="arabicPeriod"/>
            </a:pPr>
            <a:r>
              <a:rPr lang="lt-LT" dirty="0" smtClean="0"/>
              <a:t>Jėgos momentas</a:t>
            </a:r>
          </a:p>
          <a:p>
            <a:pPr marL="514350" indent="-514350">
              <a:buFont typeface="+mj-lt"/>
              <a:buAutoNum type="arabicPeriod"/>
            </a:pPr>
            <a:r>
              <a:rPr lang="lt-LT" dirty="0" smtClean="0"/>
              <a:t>1bandymas</a:t>
            </a:r>
          </a:p>
          <a:p>
            <a:pPr marL="514350" indent="-514350">
              <a:buFont typeface="+mj-lt"/>
              <a:buAutoNum type="arabicPeriod"/>
            </a:pPr>
            <a:r>
              <a:rPr lang="lt-LT" dirty="0" smtClean="0"/>
              <a:t>Jėgų momentų taisyklė</a:t>
            </a:r>
          </a:p>
          <a:p>
            <a:pPr marL="514350" indent="-514350">
              <a:buFont typeface="+mj-lt"/>
              <a:buAutoNum type="arabicPeriod"/>
            </a:pPr>
            <a:r>
              <a:rPr lang="lt-LT" dirty="0" smtClean="0"/>
              <a:t>2</a:t>
            </a:r>
            <a:r>
              <a:rPr lang="en-US" dirty="0" smtClean="0"/>
              <a:t> </a:t>
            </a:r>
            <a:r>
              <a:rPr lang="lt-LT" dirty="0" smtClean="0"/>
              <a:t>bandymas</a:t>
            </a:r>
          </a:p>
          <a:p>
            <a:pPr marL="514350" indent="-514350">
              <a:buFont typeface="+mj-lt"/>
              <a:buAutoNum type="arabicPeriod"/>
            </a:pPr>
            <a:r>
              <a:rPr lang="lt-LT" dirty="0" smtClean="0"/>
              <a:t>3</a:t>
            </a:r>
            <a:r>
              <a:rPr lang="en-US" dirty="0" smtClean="0"/>
              <a:t> </a:t>
            </a:r>
            <a:r>
              <a:rPr lang="lt-LT" dirty="0" smtClean="0"/>
              <a:t>bandymas</a:t>
            </a:r>
          </a:p>
          <a:p>
            <a:pPr marL="514350" indent="-514350">
              <a:buFont typeface="+mj-lt"/>
              <a:buAutoNum type="arabicPeriod"/>
            </a:pPr>
            <a:r>
              <a:rPr lang="lt-LT" dirty="0" smtClean="0"/>
              <a:t>Uždaviniai</a:t>
            </a:r>
          </a:p>
          <a:p>
            <a:pPr marL="514350" indent="-514350">
              <a:buFont typeface="+mj-lt"/>
              <a:buAutoNum type="arabicPeriod"/>
            </a:pPr>
            <a:r>
              <a:rPr lang="lt-LT" dirty="0" smtClean="0"/>
              <a:t>Testas</a:t>
            </a:r>
          </a:p>
          <a:p>
            <a:pPr marL="514350" indent="-514350">
              <a:buFont typeface="+mj-lt"/>
              <a:buAutoNum type="arabicPeriod"/>
            </a:pPr>
            <a:r>
              <a:rPr lang="lt-LT" dirty="0" smtClean="0"/>
              <a:t>Atsakymai</a:t>
            </a:r>
          </a:p>
          <a:p>
            <a:pPr marL="514350" indent="-514350">
              <a:buFont typeface="+mj-lt"/>
              <a:buAutoNum type="arabicPeriod"/>
            </a:pPr>
            <a:r>
              <a:rPr lang="lt-LT" dirty="0" smtClean="0"/>
              <a:t>Naudota literatūra</a:t>
            </a:r>
            <a:endParaRPr lang="lt-LT" dirty="0"/>
          </a:p>
        </p:txBody>
      </p:sp>
    </p:spTree>
    <p:extLst>
      <p:ext uri="{BB962C8B-B14F-4D97-AF65-F5344CB8AC3E}">
        <p14:creationId xmlns:p14="http://schemas.microsoft.com/office/powerpoint/2010/main" val="16612450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pPr algn="ctr"/>
            <a:r>
              <a:rPr lang="lt-LT" dirty="0"/>
              <a:t>Rimties būsenos svarba</a:t>
            </a:r>
          </a:p>
        </p:txBody>
      </p:sp>
      <p:sp>
        <p:nvSpPr>
          <p:cNvPr id="3" name="Content Placeholder 2"/>
          <p:cNvSpPr>
            <a:spLocks noGrp="1"/>
          </p:cNvSpPr>
          <p:nvPr>
            <p:ph idx="1"/>
          </p:nvPr>
        </p:nvSpPr>
        <p:spPr>
          <a:xfrm>
            <a:off x="609600" y="1600201"/>
            <a:ext cx="5108620" cy="4525963"/>
          </a:xfrm>
        </p:spPr>
        <p:txBody>
          <a:bodyPr/>
          <a:lstStyle/>
          <a:p>
            <a:pPr marL="0" indent="0">
              <a:buNone/>
            </a:pPr>
            <a:r>
              <a:rPr lang="en-US" dirty="0"/>
              <a:t> </a:t>
            </a:r>
            <a:r>
              <a:rPr lang="lt-LT" dirty="0"/>
              <a:t> Namus ir tiltus statome tam, kad jie būtų patvarūs. Sunkvežimį pakrauname šieno tik iki tam tikro aukščio, kad jis neapvirstų. Sunkias plokštes sukrauname apatinėje kranų dalyje. </a:t>
            </a:r>
          </a:p>
        </p:txBody>
      </p:sp>
      <p:pic>
        <p:nvPicPr>
          <p:cNvPr id="1026" name="Picture 2" descr="Vaizdo rezultatas pagal užklausą „kranas su plokstem“"/>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954218" y="1159099"/>
            <a:ext cx="3015037" cy="239828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18220" y="3557386"/>
            <a:ext cx="2873803" cy="2888490"/>
          </a:xfrm>
          <a:prstGeom prst="rect">
            <a:avLst/>
          </a:prstGeom>
        </p:spPr>
      </p:pic>
      <p:pic>
        <p:nvPicPr>
          <p:cNvPr id="36866" name="Picture 2" descr="Vaizdo rezultatas pagal užklausą „statomas namas“"/>
          <p:cNvPicPr>
            <a:picLocks noChangeAspect="1" noChangeArrowheads="1"/>
          </p:cNvPicPr>
          <p:nvPr/>
        </p:nvPicPr>
        <p:blipFill>
          <a:blip r:embed="rId4" cstate="print"/>
          <a:srcRect/>
          <a:stretch>
            <a:fillRect/>
          </a:stretch>
        </p:blipFill>
        <p:spPr bwMode="auto">
          <a:xfrm>
            <a:off x="5814204" y="1345721"/>
            <a:ext cx="2667339" cy="1975450"/>
          </a:xfrm>
          <a:prstGeom prst="rect">
            <a:avLst/>
          </a:prstGeom>
          <a:noFill/>
        </p:spPr>
      </p:pic>
      <p:pic>
        <p:nvPicPr>
          <p:cNvPr id="36868" name="Picture 4" descr="Vaizdo rezultatas pagal užklausą „tiltas“"/>
          <p:cNvPicPr>
            <a:picLocks noChangeAspect="1" noChangeArrowheads="1"/>
          </p:cNvPicPr>
          <p:nvPr/>
        </p:nvPicPr>
        <p:blipFill>
          <a:blip r:embed="rId5" cstate="print"/>
          <a:srcRect/>
          <a:stretch>
            <a:fillRect/>
          </a:stretch>
        </p:blipFill>
        <p:spPr bwMode="auto">
          <a:xfrm>
            <a:off x="8986402" y="3976777"/>
            <a:ext cx="3046349" cy="2027208"/>
          </a:xfrm>
          <a:prstGeom prst="rect">
            <a:avLst/>
          </a:prstGeom>
          <a:noFill/>
        </p:spPr>
      </p:pic>
    </p:spTree>
    <p:extLst>
      <p:ext uri="{BB962C8B-B14F-4D97-AF65-F5344CB8AC3E}">
        <p14:creationId xmlns:p14="http://schemas.microsoft.com/office/powerpoint/2010/main" val="23483887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06018"/>
            <a:ext cx="10972800" cy="1166192"/>
          </a:xfrm>
        </p:spPr>
        <p:txBody>
          <a:bodyPr/>
          <a:lstStyle/>
          <a:p>
            <a:pPr algn="ctr"/>
            <a:r>
              <a:rPr lang="en-US" dirty="0"/>
              <a:t>1 </a:t>
            </a:r>
            <a:r>
              <a:rPr lang="en-US" dirty="0" err="1"/>
              <a:t>pavyzdys</a:t>
            </a:r>
            <a:endParaRPr lang="lt-LT" dirty="0"/>
          </a:p>
        </p:txBody>
      </p:sp>
      <p:sp>
        <p:nvSpPr>
          <p:cNvPr id="3" name="Content Placeholder 2"/>
          <p:cNvSpPr>
            <a:spLocks noGrp="1"/>
          </p:cNvSpPr>
          <p:nvPr>
            <p:ph idx="1"/>
          </p:nvPr>
        </p:nvSpPr>
        <p:spPr>
          <a:xfrm>
            <a:off x="609600" y="1630017"/>
            <a:ext cx="6378054" cy="4546946"/>
          </a:xfrm>
        </p:spPr>
        <p:txBody>
          <a:bodyPr>
            <a:normAutofit/>
          </a:bodyPr>
          <a:lstStyle/>
          <a:p>
            <a:pPr marL="0" indent="0">
              <a:buNone/>
            </a:pPr>
            <a:r>
              <a:rPr lang="en-US" sz="3600" dirty="0" err="1"/>
              <a:t>Reikia</a:t>
            </a:r>
            <a:r>
              <a:rPr lang="en-US" sz="3600" dirty="0"/>
              <a:t> </a:t>
            </a:r>
            <a:r>
              <a:rPr lang="en-US" sz="3600" dirty="0" err="1"/>
              <a:t>sode</a:t>
            </a:r>
            <a:r>
              <a:rPr lang="en-US" sz="3600" dirty="0"/>
              <a:t> pane</a:t>
            </a:r>
            <a:r>
              <a:rPr lang="lt-LT" sz="3600" dirty="0"/>
              <a:t>šėti didelį moliūgą. Kaip elgiamės: imame jį į glėbį ar nešame ant ištiestų rankų? Be abejo, lengviau nešti prie krūtinės priglaustą moliūgą. Glėbyje nešame ir kitus sunkius daiktus</a:t>
            </a:r>
            <a:r>
              <a:rPr lang="en-US" sz="3600" dirty="0"/>
              <a:t>.</a:t>
            </a:r>
            <a:endParaRPr lang="lt-LT" sz="36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987654" y="1630017"/>
            <a:ext cx="4650501" cy="4246286"/>
          </a:xfrm>
          <a:prstGeom prst="rect">
            <a:avLst/>
          </a:prstGeom>
          <a:solidFill>
            <a:srgbClr val="FFFFFF">
              <a:shade val="85000"/>
            </a:srgbClr>
          </a:solidFill>
          <a:ln w="88900" cap="sq">
            <a:solidFill>
              <a:schemeClr val="accent6">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027973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1"/>
            <a:ext cx="10515600" cy="1020416"/>
          </a:xfrm>
        </p:spPr>
        <p:txBody>
          <a:bodyPr/>
          <a:lstStyle/>
          <a:p>
            <a:pPr algn="ctr"/>
            <a:r>
              <a:rPr lang="en-US" dirty="0"/>
              <a:t>2 </a:t>
            </a:r>
            <a:r>
              <a:rPr lang="en-US" dirty="0" err="1"/>
              <a:t>pavyzdys</a:t>
            </a:r>
            <a:endParaRPr lang="lt-LT" dirty="0"/>
          </a:p>
        </p:txBody>
      </p:sp>
      <p:sp>
        <p:nvSpPr>
          <p:cNvPr id="3" name="Content Placeholder 2"/>
          <p:cNvSpPr>
            <a:spLocks noGrp="1"/>
          </p:cNvSpPr>
          <p:nvPr>
            <p:ph idx="1"/>
          </p:nvPr>
        </p:nvSpPr>
        <p:spPr>
          <a:xfrm>
            <a:off x="0" y="1020417"/>
            <a:ext cx="6142870" cy="5837583"/>
          </a:xfrm>
        </p:spPr>
        <p:txBody>
          <a:bodyPr>
            <a:noAutofit/>
          </a:bodyPr>
          <a:lstStyle/>
          <a:p>
            <a:pPr marL="0" indent="0">
              <a:buNone/>
            </a:pPr>
            <a:r>
              <a:rPr lang="lt-LT" sz="3400" dirty="0"/>
              <a:t>Daug kartų per dieną varstome duris. Ar susimąstėme, kodėl jų rankena yra priešingoje puėje negu vyriai? Jei norime duris priverti, stumtelėjame jas ranka. Ir vėl kuo toliau nuo vyrių. Juo toliau nuo vyrių (t.y. </a:t>
            </a:r>
            <a:r>
              <a:rPr lang="en-US" sz="3400" dirty="0"/>
              <a:t>n</a:t>
            </a:r>
            <a:r>
              <a:rPr lang="lt-LT" sz="3400" dirty="0"/>
              <a:t>uo sukimosi ašies) stumiame duris, juo lengviau jas uždaryti.</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142870" y="1824533"/>
            <a:ext cx="5945802" cy="3444425"/>
          </a:xfrm>
          <a:prstGeom prst="rect">
            <a:avLst/>
          </a:prstGeom>
          <a:solidFill>
            <a:srgbClr val="FFFFFF">
              <a:shade val="85000"/>
            </a:srgbClr>
          </a:solidFill>
          <a:ln w="88900" cap="sq">
            <a:solidFill>
              <a:schemeClr val="accent6">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812110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296537"/>
          </a:xfrm>
        </p:spPr>
        <p:txBody>
          <a:bodyPr/>
          <a:lstStyle/>
          <a:p>
            <a:pPr algn="ctr"/>
            <a:r>
              <a:rPr lang="lt-LT" dirty="0"/>
              <a:t>Jėgos petys</a:t>
            </a:r>
          </a:p>
        </p:txBody>
      </p:sp>
      <p:sp>
        <p:nvSpPr>
          <p:cNvPr id="3" name="Content Placeholder 2"/>
          <p:cNvSpPr>
            <a:spLocks noGrp="1"/>
          </p:cNvSpPr>
          <p:nvPr>
            <p:ph idx="1"/>
          </p:nvPr>
        </p:nvSpPr>
        <p:spPr>
          <a:xfrm>
            <a:off x="103032" y="1600201"/>
            <a:ext cx="5857164" cy="4525963"/>
          </a:xfrm>
        </p:spPr>
        <p:txBody>
          <a:bodyPr>
            <a:normAutofit/>
          </a:bodyPr>
          <a:lstStyle/>
          <a:p>
            <a:pPr marL="0" indent="0">
              <a:buNone/>
            </a:pPr>
            <a:r>
              <a:rPr lang="lt-LT" sz="4400" dirty="0"/>
              <a:t>Jėgos petys- trumpiausias atstumas nuo kūno sukimosi ašies(atramos taško) iki jėgos veikimo linijos.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844285" y="1600201"/>
            <a:ext cx="6103017" cy="4194333"/>
          </a:xfrm>
          <a:prstGeom prst="rect">
            <a:avLst/>
          </a:prstGeom>
        </p:spPr>
      </p:pic>
    </p:spTree>
    <p:extLst>
      <p:ext uri="{BB962C8B-B14F-4D97-AF65-F5344CB8AC3E}">
        <p14:creationId xmlns:p14="http://schemas.microsoft.com/office/powerpoint/2010/main" val="1580493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5565"/>
            <a:ext cx="10972800" cy="1380153"/>
          </a:xfrm>
        </p:spPr>
        <p:txBody>
          <a:bodyPr/>
          <a:lstStyle/>
          <a:p>
            <a:pPr algn="ctr"/>
            <a:r>
              <a:rPr lang="lt-LT" dirty="0"/>
              <a:t>Jėgos momentas</a:t>
            </a:r>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p:txBody>
              <a:bodyPr>
                <a:normAutofit fontScale="92500" lnSpcReduction="20000"/>
              </a:bodyPr>
              <a:lstStyle/>
              <a:p>
                <a:pPr marL="0" indent="0" algn="ctr">
                  <a:buNone/>
                </a:pPr>
                <a:r>
                  <a:rPr lang="lt-LT" sz="4000" dirty="0"/>
                  <a:t>Jėgos momentas- jėgos ir jos peties sandaug</a:t>
                </a:r>
                <a:r>
                  <a:rPr lang="en-US" sz="4000" dirty="0" smtClean="0"/>
                  <a:t>a</a:t>
                </a:r>
                <a:r>
                  <a:rPr lang="lt-LT" sz="4000" dirty="0" smtClean="0"/>
                  <a:t>:</a:t>
                </a:r>
              </a:p>
              <a:p>
                <a:pPr marL="0" indent="0" algn="ctr">
                  <a:buNone/>
                </a:pPr>
                <a:endParaRPr lang="lt-LT" sz="4000" dirty="0" smtClean="0"/>
              </a:p>
              <a:p>
                <a:pPr marL="0" indent="0" algn="ctr">
                  <a:buNone/>
                </a:pPr>
                <a:r>
                  <a:rPr lang="en-US" sz="4000" b="1" dirty="0" smtClean="0"/>
                  <a:t> M=</a:t>
                </a:r>
                <a:r>
                  <a:rPr lang="en-US" sz="4000" b="1" dirty="0" err="1" smtClean="0"/>
                  <a:t>Fl</a:t>
                </a:r>
                <a:endParaRPr lang="lt-LT" sz="4000" b="1" dirty="0" smtClean="0"/>
              </a:p>
              <a:p>
                <a:pPr marL="0" indent="0">
                  <a:buNone/>
                </a:pPr>
                <a:r>
                  <a:rPr lang="en-US" sz="4000" dirty="0" smtClean="0"/>
                  <a:t>F-j</a:t>
                </a:r>
                <a:r>
                  <a:rPr lang="lt-LT" sz="4000" dirty="0"/>
                  <a:t>ėga, </a:t>
                </a:r>
                <a:endParaRPr lang="lt-LT" sz="4000" dirty="0" smtClean="0"/>
              </a:p>
              <a:p>
                <a:pPr marL="0" indent="0">
                  <a:buNone/>
                </a:pPr>
                <a:r>
                  <a:rPr lang="lt-LT" sz="4000" dirty="0" smtClean="0"/>
                  <a:t>l-jos </a:t>
                </a:r>
                <a:r>
                  <a:rPr lang="lt-LT" sz="4000" dirty="0"/>
                  <a:t>petys. </a:t>
                </a:r>
                <a:endParaRPr lang="lt-LT" sz="4000" dirty="0" smtClean="0"/>
              </a:p>
              <a:p>
                <a:pPr marL="0" indent="0">
                  <a:buNone/>
                </a:pPr>
                <a:r>
                  <a:rPr lang="lt-LT" sz="4000" dirty="0" smtClean="0"/>
                  <a:t>Jėgos </a:t>
                </a:r>
                <a:r>
                  <a:rPr lang="lt-LT" sz="4000" dirty="0"/>
                  <a:t>momento matavimo vienetas yra niutonmetras</a:t>
                </a:r>
                <a:r>
                  <a:rPr lang="lt-LT" sz="4000" dirty="0" smtClean="0"/>
                  <a:t>:</a:t>
                </a:r>
              </a:p>
              <a:p>
                <a:pPr marL="0" indent="0" algn="ctr">
                  <a:buNone/>
                </a:pPr>
                <a:r>
                  <a:rPr lang="lt-LT" sz="4000" b="1" dirty="0" smtClean="0"/>
                  <a:t>[</a:t>
                </a:r>
                <a:r>
                  <a:rPr lang="lt-LT" sz="4000" b="1" dirty="0"/>
                  <a:t>M]</a:t>
                </a:r>
                <a:r>
                  <a:rPr lang="en-US" sz="4000" b="1" dirty="0"/>
                  <a:t>=1N</a:t>
                </a:r>
                <a14:m>
                  <m:oMath xmlns:m="http://schemas.openxmlformats.org/officeDocument/2006/math">
                    <m:r>
                      <a:rPr lang="en-US" sz="4000" b="1" i="1" smtClean="0">
                        <a:latin typeface="Cambria Math" panose="02040503050406030204" pitchFamily="18" charset="0"/>
                        <a:ea typeface="Cambria Math" panose="02040503050406030204" pitchFamily="18" charset="0"/>
                      </a:rPr>
                      <m:t>∙</m:t>
                    </m:r>
                  </m:oMath>
                </a14:m>
                <a:r>
                  <a:rPr lang="en-US" sz="4000" b="1" dirty="0"/>
                  <a:t>m</a:t>
                </a:r>
                <a:endParaRPr lang="lt-LT" sz="4000" b="1"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722" t="-4717" b="-1752"/>
                </a:stretch>
              </a:blipFill>
            </p:spPr>
            <p:txBody>
              <a:bodyPr/>
              <a:lstStyle/>
              <a:p>
                <a:r>
                  <a:rPr lang="lt-LT">
                    <a:noFill/>
                  </a:rPr>
                  <a:t> </a:t>
                </a:r>
              </a:p>
            </p:txBody>
          </p:sp>
        </mc:Fallback>
      </mc:AlternateContent>
    </p:spTree>
    <p:extLst>
      <p:ext uri="{BB962C8B-B14F-4D97-AF65-F5344CB8AC3E}">
        <p14:creationId xmlns:p14="http://schemas.microsoft.com/office/powerpoint/2010/main" val="3977964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064525"/>
          </a:xfrm>
        </p:spPr>
        <p:txBody>
          <a:bodyPr/>
          <a:lstStyle/>
          <a:p>
            <a:pPr algn="ctr"/>
            <a:r>
              <a:rPr lang="en-US" dirty="0"/>
              <a:t>1 </a:t>
            </a:r>
            <a:r>
              <a:rPr lang="en-US" dirty="0" err="1"/>
              <a:t>bandymas</a:t>
            </a:r>
            <a:endParaRPr lang="lt-LT" dirty="0"/>
          </a:p>
        </p:txBody>
      </p:sp>
      <p:sp>
        <p:nvSpPr>
          <p:cNvPr id="3" name="Content Placeholder 2"/>
          <p:cNvSpPr>
            <a:spLocks noGrp="1"/>
          </p:cNvSpPr>
          <p:nvPr>
            <p:ph idx="1"/>
          </p:nvPr>
        </p:nvSpPr>
        <p:spPr>
          <a:xfrm>
            <a:off x="609600" y="1064525"/>
            <a:ext cx="6332113" cy="5061639"/>
          </a:xfrm>
        </p:spPr>
        <p:txBody>
          <a:bodyPr/>
          <a:lstStyle/>
          <a:p>
            <a:pPr marL="0" indent="0">
              <a:buNone/>
            </a:pPr>
            <a:r>
              <a:rPr lang="en-US" sz="2400" dirty="0" err="1"/>
              <a:t>Prie</a:t>
            </a:r>
            <a:r>
              <a:rPr lang="en-US" sz="2400" dirty="0"/>
              <a:t> </a:t>
            </a:r>
            <a:r>
              <a:rPr lang="en-US" sz="2400" dirty="0" err="1"/>
              <a:t>skritulio</a:t>
            </a:r>
            <a:r>
              <a:rPr lang="en-US" sz="2400" dirty="0"/>
              <a:t> </a:t>
            </a:r>
            <a:r>
              <a:rPr lang="en-US" sz="2400" dirty="0" err="1"/>
              <a:t>prie</a:t>
            </a:r>
            <a:r>
              <a:rPr lang="lt-LT" sz="2400" dirty="0"/>
              <a:t>šingose ašies pusėse prikabinkime du skirtingos masės pasvarus taip, kad skritulys būtų pusiausvyras. Jėga F</a:t>
            </a:r>
            <a:r>
              <a:rPr lang="en-US" sz="2400" baseline="-25000" dirty="0"/>
              <a:t>1</a:t>
            </a:r>
            <a:r>
              <a:rPr lang="lt-LT" sz="2400" baseline="-25000" dirty="0"/>
              <a:t> </a:t>
            </a:r>
            <a:r>
              <a:rPr lang="en-US" sz="2400" dirty="0" err="1"/>
              <a:t>suks</a:t>
            </a:r>
            <a:r>
              <a:rPr lang="en-US" sz="2400" dirty="0"/>
              <a:t> </a:t>
            </a:r>
            <a:r>
              <a:rPr lang="lt-LT" sz="2400" dirty="0"/>
              <a:t>jį priešinga laikrodžio rodyklės judėjimui kryptimi, o jėga F</a:t>
            </a:r>
            <a:r>
              <a:rPr lang="en-US" sz="2400" baseline="-25000" dirty="0"/>
              <a:t>2</a:t>
            </a:r>
            <a:r>
              <a:rPr lang="lt-LT" sz="2400" dirty="0"/>
              <a:t>-laikrodžio rodyklės judėjimo kryptimi. Išmatuokite abiejų jėgų pečius l</a:t>
            </a:r>
            <a:r>
              <a:rPr lang="en-US" sz="2400" baseline="-25000" dirty="0"/>
              <a:t>1 </a:t>
            </a:r>
            <a:r>
              <a:rPr lang="en-US" sz="2400" dirty="0" err="1"/>
              <a:t>ir</a:t>
            </a:r>
            <a:r>
              <a:rPr lang="en-US" sz="2400" dirty="0"/>
              <a:t> l</a:t>
            </a:r>
            <a:r>
              <a:rPr lang="en-US" sz="2400" baseline="-25000" dirty="0"/>
              <a:t>2</a:t>
            </a:r>
            <a:r>
              <a:rPr lang="en-US" sz="2400" dirty="0"/>
              <a:t>. </a:t>
            </a:r>
            <a:r>
              <a:rPr lang="en-US" sz="2400" dirty="0" err="1"/>
              <a:t>Apskai</a:t>
            </a:r>
            <a:r>
              <a:rPr lang="lt-LT" sz="2400" dirty="0"/>
              <a:t>čiavę tų jėgų momentus M</a:t>
            </a:r>
            <a:r>
              <a:rPr lang="en-US" sz="2400" baseline="-25000" dirty="0"/>
              <a:t>1 </a:t>
            </a:r>
            <a:r>
              <a:rPr lang="en-US" sz="2400" dirty="0"/>
              <a:t>= F</a:t>
            </a:r>
            <a:r>
              <a:rPr lang="en-US" sz="2400" baseline="-25000" dirty="0"/>
              <a:t>1</a:t>
            </a:r>
            <a:r>
              <a:rPr lang="en-US" sz="2400" dirty="0"/>
              <a:t>l</a:t>
            </a:r>
            <a:r>
              <a:rPr lang="en-US" sz="2400" baseline="-25000" dirty="0"/>
              <a:t>1 </a:t>
            </a:r>
            <a:r>
              <a:rPr lang="en-US" sz="2400" dirty="0" err="1"/>
              <a:t>ir</a:t>
            </a:r>
            <a:r>
              <a:rPr lang="en-US" sz="2400" dirty="0"/>
              <a:t> M</a:t>
            </a:r>
            <a:r>
              <a:rPr lang="en-US" sz="2400" baseline="-25000" dirty="0"/>
              <a:t>2 </a:t>
            </a:r>
            <a:r>
              <a:rPr lang="en-US" sz="2400" dirty="0"/>
              <a:t>= F</a:t>
            </a:r>
            <a:r>
              <a:rPr lang="en-US" sz="2400" baseline="-25000" dirty="0"/>
              <a:t>2</a:t>
            </a:r>
            <a:r>
              <a:rPr lang="en-US" sz="2400" dirty="0"/>
              <a:t>l</a:t>
            </a:r>
            <a:r>
              <a:rPr lang="en-US" sz="2400" baseline="-25000" dirty="0"/>
              <a:t>2</a:t>
            </a:r>
            <a:r>
              <a:rPr lang="en-US" sz="2400" dirty="0"/>
              <a:t>, </a:t>
            </a:r>
            <a:r>
              <a:rPr lang="en-US" sz="2400" dirty="0" err="1"/>
              <a:t>matome</a:t>
            </a:r>
            <a:r>
              <a:rPr lang="en-US" sz="2400" dirty="0"/>
              <a:t>, </a:t>
            </a:r>
            <a:r>
              <a:rPr lang="en-US" sz="2400" dirty="0" err="1"/>
              <a:t>kad</a:t>
            </a:r>
            <a:r>
              <a:rPr lang="en-US" sz="2400" dirty="0"/>
              <a:t> </a:t>
            </a:r>
            <a:r>
              <a:rPr lang="en-US" sz="2400" dirty="0" err="1"/>
              <a:t>jie</a:t>
            </a:r>
            <a:r>
              <a:rPr lang="en-US" sz="2400" dirty="0"/>
              <a:t> </a:t>
            </a:r>
            <a:r>
              <a:rPr lang="en-US" sz="2400" dirty="0" err="1"/>
              <a:t>yra</a:t>
            </a:r>
            <a:r>
              <a:rPr lang="en-US" sz="2400" dirty="0"/>
              <a:t> </a:t>
            </a:r>
            <a:r>
              <a:rPr lang="lt-LT" sz="2400" dirty="0"/>
              <a:t>lygūs. Dabar prikabinkime kitus pasvarus ir pasirinkime kitokį atstumą nuo pritvirtinimo taško iki sukimosi ašies. Skritulys vėl turi būti pusiausvyras. Dar kartą išmatuokime jėgų pečius bei apskaičiuokime tų jėgų momentus. Vėl įsitikinsime, kad jie yra lygūs</a:t>
            </a:r>
            <a:r>
              <a:rPr lang="lt-LT" dirty="0"/>
              <a:t>.</a:t>
            </a:r>
            <a:endParaRPr lang="lt-LT" baseline="-250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01770" y="1255594"/>
            <a:ext cx="4701342" cy="5207389"/>
          </a:xfrm>
          <a:prstGeom prst="rect">
            <a:avLst/>
          </a:prstGeom>
        </p:spPr>
      </p:pic>
    </p:spTree>
    <p:extLst>
      <p:ext uri="{BB962C8B-B14F-4D97-AF65-F5344CB8AC3E}">
        <p14:creationId xmlns:p14="http://schemas.microsoft.com/office/powerpoint/2010/main" val="1672928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63773"/>
            <a:ext cx="10972800" cy="1253865"/>
          </a:xfrm>
        </p:spPr>
        <p:txBody>
          <a:bodyPr/>
          <a:lstStyle/>
          <a:p>
            <a:pPr algn="ctr"/>
            <a:r>
              <a:rPr lang="lt-LT" b="1" dirty="0"/>
              <a:t>Jėgų momentų taisyklė</a:t>
            </a:r>
          </a:p>
        </p:txBody>
      </p:sp>
      <p:sp>
        <p:nvSpPr>
          <p:cNvPr id="3" name="Content Placeholder 2"/>
          <p:cNvSpPr>
            <a:spLocks noGrp="1"/>
          </p:cNvSpPr>
          <p:nvPr>
            <p:ph idx="1"/>
          </p:nvPr>
        </p:nvSpPr>
        <p:spPr/>
        <p:txBody>
          <a:bodyPr>
            <a:normAutofit/>
          </a:bodyPr>
          <a:lstStyle/>
          <a:p>
            <a:pPr marL="0" indent="0">
              <a:buNone/>
            </a:pPr>
            <a:r>
              <a:rPr lang="lt-LT" sz="3600" dirty="0"/>
              <a:t>Kai kūną veikia keletas jėgų, momentų taisyklė formuluojama taip: </a:t>
            </a:r>
            <a:r>
              <a:rPr lang="lt-LT" sz="3600" b="1" dirty="0"/>
              <a:t>jėgų momentų, sukančių kūną laikrodžio rodyklės judėjimo kryptimi, suma lygi jėgų momentų, sukančių jį priešinga kryptimi, sumai.</a:t>
            </a:r>
            <a:r>
              <a:rPr lang="en-US" sz="3600" b="1" dirty="0"/>
              <a:t> </a:t>
            </a:r>
            <a:endParaRPr lang="en-US" sz="3600" b="1" dirty="0" smtClean="0"/>
          </a:p>
          <a:p>
            <a:pPr marL="0" indent="0">
              <a:buNone/>
            </a:pPr>
            <a:r>
              <a:rPr lang="en-US" sz="3600" b="1" dirty="0" smtClean="0"/>
              <a:t>                                  F</a:t>
            </a:r>
            <a:r>
              <a:rPr lang="en-US" sz="3600" b="1" baseline="-25000" dirty="0" smtClean="0"/>
              <a:t>1</a:t>
            </a:r>
            <a:r>
              <a:rPr lang="en-US" sz="3600" b="1" dirty="0" smtClean="0"/>
              <a:t>l</a:t>
            </a:r>
            <a:r>
              <a:rPr lang="en-US" sz="3600" b="1" baseline="-25000" dirty="0" smtClean="0"/>
              <a:t>1</a:t>
            </a:r>
            <a:r>
              <a:rPr lang="en-US" sz="3600" b="1" dirty="0"/>
              <a:t>= F</a:t>
            </a:r>
            <a:r>
              <a:rPr lang="en-US" sz="3600" b="1" baseline="-25000" dirty="0"/>
              <a:t>2</a:t>
            </a:r>
            <a:r>
              <a:rPr lang="en-US" sz="3600" b="1" dirty="0"/>
              <a:t>l</a:t>
            </a:r>
            <a:r>
              <a:rPr lang="en-US" sz="3600" b="1" baseline="-25000" dirty="0"/>
              <a:t>2</a:t>
            </a:r>
            <a:r>
              <a:rPr lang="en-US" sz="3600" b="1" dirty="0"/>
              <a:t>.</a:t>
            </a:r>
            <a:endParaRPr lang="lt-LT" sz="3600" b="1" dirty="0"/>
          </a:p>
        </p:txBody>
      </p:sp>
    </p:spTree>
    <p:extLst>
      <p:ext uri="{BB962C8B-B14F-4D97-AF65-F5344CB8AC3E}">
        <p14:creationId xmlns:p14="http://schemas.microsoft.com/office/powerpoint/2010/main" val="15766819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417638"/>
          </a:xfrm>
        </p:spPr>
        <p:txBody>
          <a:bodyPr/>
          <a:lstStyle/>
          <a:p>
            <a:pPr algn="ctr"/>
            <a:r>
              <a:rPr lang="en-US" dirty="0"/>
              <a:t>2 </a:t>
            </a:r>
            <a:r>
              <a:rPr lang="en-US" dirty="0" err="1"/>
              <a:t>bandymas</a:t>
            </a:r>
            <a:endParaRPr lang="lt-LT" dirty="0"/>
          </a:p>
        </p:txBody>
      </p:sp>
      <p:sp>
        <p:nvSpPr>
          <p:cNvPr id="3" name="Content Placeholder 2"/>
          <p:cNvSpPr>
            <a:spLocks noGrp="1"/>
          </p:cNvSpPr>
          <p:nvPr>
            <p:ph idx="1"/>
          </p:nvPr>
        </p:nvSpPr>
        <p:spPr>
          <a:xfrm>
            <a:off x="0" y="1166190"/>
            <a:ext cx="12192000" cy="5353879"/>
          </a:xfrm>
        </p:spPr>
        <p:txBody>
          <a:bodyPr>
            <a:normAutofit fontScale="70000" lnSpcReduction="20000"/>
          </a:bodyPr>
          <a:lstStyle/>
          <a:p>
            <a:pPr marL="0" indent="0">
              <a:buNone/>
            </a:pPr>
            <a:endParaRPr lang="en-US" sz="3600" b="1" dirty="0" smtClean="0"/>
          </a:p>
          <a:p>
            <a:pPr marL="0" indent="0">
              <a:buNone/>
            </a:pPr>
            <a:r>
              <a:rPr lang="en-US" sz="4600" b="1" dirty="0" err="1" smtClean="0"/>
              <a:t>Priemon</a:t>
            </a:r>
            <a:r>
              <a:rPr lang="lt-LT" sz="4600" b="1" dirty="0"/>
              <a:t>ės: </a:t>
            </a:r>
            <a:r>
              <a:rPr lang="lt-LT" sz="4600" dirty="0"/>
              <a:t>kuprinė, </a:t>
            </a:r>
            <a:r>
              <a:rPr lang="lt-LT" sz="4600" dirty="0" smtClean="0"/>
              <a:t>s</a:t>
            </a:r>
            <a:r>
              <a:rPr lang="en-US" sz="4600" dirty="0" err="1" smtClean="0"/>
              <a:t>varstykl</a:t>
            </a:r>
            <a:r>
              <a:rPr lang="lt-LT" sz="4600" dirty="0" smtClean="0"/>
              <a:t>ė</a:t>
            </a:r>
            <a:r>
              <a:rPr lang="en-US" sz="4600" dirty="0" smtClean="0"/>
              <a:t>s</a:t>
            </a:r>
            <a:r>
              <a:rPr lang="lt-LT" sz="4600" dirty="0" smtClean="0"/>
              <a:t>, liniuotė, laikrodis</a:t>
            </a:r>
            <a:r>
              <a:rPr lang="en-US" sz="4600" dirty="0" smtClean="0"/>
              <a:t>.</a:t>
            </a:r>
            <a:endParaRPr lang="lt-LT" sz="4600" dirty="0" smtClean="0"/>
          </a:p>
          <a:p>
            <a:pPr marL="0" indent="0">
              <a:buNone/>
            </a:pPr>
            <a:endParaRPr lang="en-US" sz="4600" dirty="0"/>
          </a:p>
          <a:p>
            <a:pPr marL="0" indent="0">
              <a:buNone/>
            </a:pPr>
            <a:r>
              <a:rPr lang="lt-LT" sz="4600" b="1" dirty="0"/>
              <a:t>Užduotis</a:t>
            </a:r>
            <a:r>
              <a:rPr lang="en-US" sz="4600" b="1" dirty="0"/>
              <a:t>: </a:t>
            </a:r>
            <a:r>
              <a:rPr lang="lt-LT" sz="4600" dirty="0"/>
              <a:t>įrodyti, kad jėgos poveikio rezultatas priklauso ne tik nuo jėgos didumo, bet ir nuo jos veikimo vietos</a:t>
            </a:r>
            <a:r>
              <a:rPr lang="en-US" sz="4600" dirty="0"/>
              <a:t>. </a:t>
            </a:r>
            <a:endParaRPr lang="lt-LT" sz="4600" dirty="0" smtClean="0"/>
          </a:p>
          <a:p>
            <a:pPr marL="0" indent="0">
              <a:buNone/>
            </a:pPr>
            <a:endParaRPr lang="lt-LT" sz="4600" dirty="0" smtClean="0"/>
          </a:p>
          <a:p>
            <a:pPr marL="0" indent="0">
              <a:buNone/>
            </a:pPr>
            <a:r>
              <a:rPr lang="lt-LT" sz="4600" dirty="0" smtClean="0"/>
              <a:t>Kuprinės masė</a:t>
            </a:r>
            <a:r>
              <a:rPr lang="en-US" sz="4600" dirty="0" smtClean="0"/>
              <a:t>: </a:t>
            </a:r>
            <a:r>
              <a:rPr lang="lt-LT" sz="4600" dirty="0" smtClean="0"/>
              <a:t> m</a:t>
            </a:r>
            <a:r>
              <a:rPr lang="en-US" sz="4600" dirty="0" smtClean="0"/>
              <a:t>= 3.3 kg</a:t>
            </a:r>
          </a:p>
          <a:p>
            <a:pPr>
              <a:buNone/>
            </a:pPr>
            <a:r>
              <a:rPr lang="en-US" sz="4600" dirty="0" err="1" smtClean="0"/>
              <a:t>Kuprin</a:t>
            </a:r>
            <a:r>
              <a:rPr lang="lt-LT" sz="4600" dirty="0" smtClean="0"/>
              <a:t>ė</a:t>
            </a:r>
            <a:r>
              <a:rPr lang="en-US" sz="4600" dirty="0" smtClean="0"/>
              <a:t>s </a:t>
            </a:r>
            <a:r>
              <a:rPr lang="en-US" sz="4600" dirty="0" err="1" smtClean="0"/>
              <a:t>svoris</a:t>
            </a:r>
            <a:r>
              <a:rPr lang="lt-LT" sz="4600" dirty="0" smtClean="0"/>
              <a:t>:  P</a:t>
            </a:r>
            <a:r>
              <a:rPr lang="en-US" sz="4600" dirty="0" smtClean="0"/>
              <a:t>=</a:t>
            </a:r>
            <a:r>
              <a:rPr lang="en-US" sz="4600" dirty="0" err="1" smtClean="0"/>
              <a:t>m·g</a:t>
            </a:r>
            <a:r>
              <a:rPr lang="en-US" sz="4600" dirty="0" smtClean="0"/>
              <a:t>         P=3.3 kg·10m/s</a:t>
            </a:r>
            <a:r>
              <a:rPr lang="en-US" sz="4600" baseline="30000" dirty="0" smtClean="0"/>
              <a:t>2</a:t>
            </a:r>
            <a:r>
              <a:rPr lang="en-US" sz="4600" dirty="0" smtClean="0"/>
              <a:t>=33 N</a:t>
            </a:r>
          </a:p>
          <a:p>
            <a:pPr>
              <a:buNone/>
            </a:pPr>
            <a:endParaRPr lang="en-US" sz="3600" dirty="0" smtClean="0"/>
          </a:p>
          <a:p>
            <a:pPr>
              <a:buNone/>
            </a:pPr>
            <a:endParaRPr lang="en-US" sz="3600" dirty="0" smtClean="0"/>
          </a:p>
          <a:p>
            <a:pPr>
              <a:buNone/>
            </a:pPr>
            <a:endParaRPr lang="en-US" sz="3600" dirty="0" smtClean="0"/>
          </a:p>
          <a:p>
            <a:pPr>
              <a:buNone/>
            </a:pPr>
            <a:r>
              <a:rPr lang="en-US" sz="3600" dirty="0" smtClean="0"/>
              <a:t>             </a:t>
            </a:r>
            <a:endParaRPr lang="en-US" sz="3600" dirty="0"/>
          </a:p>
        </p:txBody>
      </p:sp>
    </p:spTree>
    <p:extLst>
      <p:ext uri="{BB962C8B-B14F-4D97-AF65-F5344CB8AC3E}">
        <p14:creationId xmlns:p14="http://schemas.microsoft.com/office/powerpoint/2010/main" val="5984932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4439641" y="2215983"/>
            <a:ext cx="2064447" cy="3854476"/>
          </a:xfr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5625" y="2222174"/>
            <a:ext cx="3312585" cy="3868468"/>
          </a:xfrm>
          <a:prstGeom prst="rect">
            <a:avLst/>
          </a:prstGeom>
        </p:spPr>
      </p:pic>
      <p:pic>
        <p:nvPicPr>
          <p:cNvPr id="9" name="Picture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4186" y="2283492"/>
            <a:ext cx="4593753" cy="2728456"/>
          </a:xfrm>
          <a:prstGeom prst="rect">
            <a:avLst/>
          </a:prstGeom>
        </p:spPr>
      </p:pic>
      <p:sp>
        <p:nvSpPr>
          <p:cNvPr id="6" name="TextBox 5"/>
          <p:cNvSpPr txBox="1"/>
          <p:nvPr/>
        </p:nvSpPr>
        <p:spPr>
          <a:xfrm>
            <a:off x="733245" y="388189"/>
            <a:ext cx="9230264" cy="584775"/>
          </a:xfrm>
          <a:prstGeom prst="rect">
            <a:avLst/>
          </a:prstGeom>
          <a:noFill/>
        </p:spPr>
        <p:txBody>
          <a:bodyPr wrap="square" rtlCol="0">
            <a:spAutoFit/>
          </a:bodyPr>
          <a:lstStyle/>
          <a:p>
            <a:r>
              <a:rPr lang="lt-LT" sz="3200" b="1" dirty="0" smtClean="0"/>
              <a:t>Darbo eiga: </a:t>
            </a:r>
            <a:r>
              <a:rPr lang="lt-LT" sz="3200" dirty="0" smtClean="0"/>
              <a:t>kuprinę laikome:</a:t>
            </a:r>
            <a:endParaRPr lang="en-US" sz="3200" dirty="0"/>
          </a:p>
        </p:txBody>
      </p:sp>
      <p:sp>
        <p:nvSpPr>
          <p:cNvPr id="8" name="TextBox 7"/>
          <p:cNvSpPr txBox="1"/>
          <p:nvPr/>
        </p:nvSpPr>
        <p:spPr>
          <a:xfrm>
            <a:off x="336430" y="1328468"/>
            <a:ext cx="3243532" cy="830997"/>
          </a:xfrm>
          <a:prstGeom prst="rect">
            <a:avLst/>
          </a:prstGeom>
          <a:noFill/>
        </p:spPr>
        <p:txBody>
          <a:bodyPr wrap="square" rtlCol="0">
            <a:spAutoFit/>
          </a:bodyPr>
          <a:lstStyle/>
          <a:p>
            <a:pPr algn="ctr"/>
            <a:r>
              <a:rPr lang="lt-LT" sz="2400" dirty="0" smtClean="0"/>
              <a:t>Rankomis prispaudę prie krūtinės.</a:t>
            </a:r>
            <a:endParaRPr lang="en-US" sz="2400" dirty="0"/>
          </a:p>
        </p:txBody>
      </p:sp>
      <p:sp>
        <p:nvSpPr>
          <p:cNvPr id="10" name="TextBox 9"/>
          <p:cNvSpPr txBox="1"/>
          <p:nvPr/>
        </p:nvSpPr>
        <p:spPr>
          <a:xfrm>
            <a:off x="4261449" y="1449238"/>
            <a:ext cx="2199736" cy="830997"/>
          </a:xfrm>
          <a:prstGeom prst="rect">
            <a:avLst/>
          </a:prstGeom>
          <a:noFill/>
        </p:spPr>
        <p:txBody>
          <a:bodyPr wrap="square" rtlCol="0">
            <a:spAutoFit/>
          </a:bodyPr>
          <a:lstStyle/>
          <a:p>
            <a:pPr algn="ctr"/>
            <a:r>
              <a:rPr lang="lt-LT" sz="2400" dirty="0" smtClean="0"/>
              <a:t>Sulenkta ranka.</a:t>
            </a:r>
            <a:endParaRPr lang="en-US" sz="2400" dirty="0"/>
          </a:p>
        </p:txBody>
      </p:sp>
      <p:sp>
        <p:nvSpPr>
          <p:cNvPr id="11" name="TextBox 10"/>
          <p:cNvSpPr txBox="1"/>
          <p:nvPr/>
        </p:nvSpPr>
        <p:spPr>
          <a:xfrm>
            <a:off x="7134045" y="1587260"/>
            <a:ext cx="4261449" cy="461665"/>
          </a:xfrm>
          <a:prstGeom prst="rect">
            <a:avLst/>
          </a:prstGeom>
          <a:noFill/>
        </p:spPr>
        <p:txBody>
          <a:bodyPr wrap="square" rtlCol="0">
            <a:spAutoFit/>
          </a:bodyPr>
          <a:lstStyle/>
          <a:p>
            <a:pPr algn="ctr"/>
            <a:r>
              <a:rPr lang="lt-LT" sz="2400" dirty="0" smtClean="0"/>
              <a:t>Ištiesta ranka į šoną.</a:t>
            </a:r>
            <a:endParaRPr lang="en-US" sz="2400" dirty="0"/>
          </a:p>
        </p:txBody>
      </p:sp>
    </p:spTree>
    <p:extLst>
      <p:ext uri="{BB962C8B-B14F-4D97-AF65-F5344CB8AC3E}">
        <p14:creationId xmlns:p14="http://schemas.microsoft.com/office/powerpoint/2010/main" val="24275516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2765" y="2133600"/>
            <a:ext cx="5035826" cy="3992564"/>
          </a:xfrm>
        </p:spPr>
        <p:txBody>
          <a:bodyPr/>
          <a:lstStyle/>
          <a:p>
            <a:pPr marL="0" indent="0">
              <a:buNone/>
            </a:pPr>
            <a:r>
              <a:rPr lang="lt-LT" dirty="0"/>
              <a:t>Ištiesta jūsų ranka gali suktis aplink </a:t>
            </a:r>
            <a:r>
              <a:rPr lang="lt-LT" dirty="0" smtClean="0"/>
              <a:t>peti</a:t>
            </a:r>
            <a:r>
              <a:rPr lang="en-US" dirty="0" smtClean="0"/>
              <a:t>e</a:t>
            </a:r>
            <a:r>
              <a:rPr lang="lt-LT" dirty="0" smtClean="0"/>
              <a:t>s </a:t>
            </a:r>
            <a:r>
              <a:rPr lang="lt-LT" dirty="0"/>
              <a:t>sąnarį. Atstumas nuo kuprinės svorio veikimo linijos iki peties dvigubai didesnis nei iki alkūnės.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778260" y="1603513"/>
            <a:ext cx="7413740" cy="4403383"/>
          </a:xfrm>
          <a:prstGeom prst="rect">
            <a:avLst/>
          </a:prstGeom>
        </p:spPr>
      </p:pic>
    </p:spTree>
    <p:extLst>
      <p:ext uri="{BB962C8B-B14F-4D97-AF65-F5344CB8AC3E}">
        <p14:creationId xmlns:p14="http://schemas.microsoft.com/office/powerpoint/2010/main" val="27291282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307771"/>
            <a:ext cx="5326743" cy="3818393"/>
          </a:xfrm>
        </p:spPr>
        <p:txBody>
          <a:bodyPr/>
          <a:lstStyle/>
          <a:p>
            <a:pPr marL="0" indent="0">
              <a:buNone/>
            </a:pPr>
            <a:r>
              <a:rPr lang="lt-LT" dirty="0"/>
              <a:t>Sulenkta jūsų ranka gali suktis aplink alkūnės sąnarį. Atstumas nuo kuprinės svorio jėgos veikimo linijos iki alkūnės dvigubai mažesnis nei iki peties.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231079" y="1038208"/>
            <a:ext cx="2997706" cy="5596939"/>
          </a:xfrm>
          <a:prstGeom prst="rect">
            <a:avLst/>
          </a:prstGeom>
        </p:spPr>
      </p:pic>
    </p:spTree>
    <p:extLst>
      <p:ext uri="{BB962C8B-B14F-4D97-AF65-F5344CB8AC3E}">
        <p14:creationId xmlns:p14="http://schemas.microsoft.com/office/powerpoint/2010/main" val="35561098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1497497"/>
            <a:ext cx="10972800" cy="4651512"/>
          </a:xfrm>
        </p:spPr>
        <p:txBody>
          <a:bodyPr/>
          <a:lstStyle/>
          <a:p>
            <a:pPr marL="0" indent="0">
              <a:buNone/>
            </a:pPr>
            <a:r>
              <a:rPr lang="lt-LT" b="1" dirty="0"/>
              <a:t>Rezultatai</a:t>
            </a:r>
            <a:r>
              <a:rPr lang="lt-LT" dirty="0"/>
              <a:t>: </a:t>
            </a:r>
            <a:r>
              <a:rPr lang="en-US" dirty="0" err="1" smtClean="0"/>
              <a:t>Priglaust</a:t>
            </a:r>
            <a:r>
              <a:rPr lang="lt-LT" dirty="0" smtClean="0"/>
              <a:t>ą prie krūtinės kuprinę galima išlaikyti </a:t>
            </a:r>
            <a:r>
              <a:rPr lang="en-US" dirty="0" smtClean="0"/>
              <a:t>2h. </a:t>
            </a:r>
            <a:r>
              <a:rPr lang="lt-LT" dirty="0" smtClean="0"/>
              <a:t>Sulenkta </a:t>
            </a:r>
            <a:r>
              <a:rPr lang="lt-LT" dirty="0"/>
              <a:t>ranka kuprinę išlaikiau </a:t>
            </a:r>
            <a:r>
              <a:rPr lang="lt-LT" dirty="0" smtClean="0"/>
              <a:t>320s.</a:t>
            </a:r>
            <a:r>
              <a:rPr lang="en-US" dirty="0" smtClean="0"/>
              <a:t> </a:t>
            </a:r>
            <a:r>
              <a:rPr lang="en-US" dirty="0" err="1"/>
              <a:t>Kuprin</a:t>
            </a:r>
            <a:r>
              <a:rPr lang="lt-LT" dirty="0"/>
              <a:t>ę ištiesta ranka išlaikiau </a:t>
            </a:r>
            <a:r>
              <a:rPr lang="lt-LT" dirty="0" smtClean="0"/>
              <a:t>34s</a:t>
            </a:r>
            <a:r>
              <a:rPr lang="en-US" dirty="0" smtClean="0"/>
              <a:t>.</a:t>
            </a:r>
            <a:endParaRPr lang="en-US" dirty="0"/>
          </a:p>
          <a:p>
            <a:pPr marL="0" indent="0">
              <a:buNone/>
            </a:pPr>
            <a:endParaRPr lang="en-US" dirty="0"/>
          </a:p>
          <a:p>
            <a:pPr marL="0" indent="0">
              <a:buNone/>
            </a:pPr>
            <a:r>
              <a:rPr lang="lt-LT" b="1" dirty="0" smtClean="0"/>
              <a:t>IŠVADA</a:t>
            </a:r>
            <a:r>
              <a:rPr lang="lt-LT" dirty="0" smtClean="0"/>
              <a:t>: kai kūnas turi atramos tašką, jį veikiančios jėgos poveikis priklauso ne tik nuo veikiančios jėgos dydžio, bet ir nuo jėgos peties ilgio.</a:t>
            </a:r>
            <a:endParaRPr lang="lt-LT" dirty="0"/>
          </a:p>
        </p:txBody>
      </p:sp>
    </p:spTree>
    <p:extLst>
      <p:ext uri="{BB962C8B-B14F-4D97-AF65-F5344CB8AC3E}">
        <p14:creationId xmlns:p14="http://schemas.microsoft.com/office/powerpoint/2010/main" val="31878106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030310"/>
          </a:xfrm>
        </p:spPr>
        <p:txBody>
          <a:bodyPr/>
          <a:lstStyle/>
          <a:p>
            <a:r>
              <a:rPr lang="en-US" dirty="0"/>
              <a:t>3bandymas</a:t>
            </a:r>
            <a:endParaRPr lang="lt-LT" dirty="0"/>
          </a:p>
        </p:txBody>
      </p:sp>
      <p:sp>
        <p:nvSpPr>
          <p:cNvPr id="3" name="Content Placeholder 2"/>
          <p:cNvSpPr>
            <a:spLocks noGrp="1"/>
          </p:cNvSpPr>
          <p:nvPr>
            <p:ph idx="1"/>
          </p:nvPr>
        </p:nvSpPr>
        <p:spPr>
          <a:xfrm>
            <a:off x="609600" y="1030310"/>
            <a:ext cx="3511826" cy="5648785"/>
          </a:xfrm>
        </p:spPr>
        <p:txBody>
          <a:bodyPr/>
          <a:lstStyle/>
          <a:p>
            <a:pPr marL="0" indent="0">
              <a:buNone/>
            </a:pPr>
            <a:endParaRPr lang="en-US" dirty="0"/>
          </a:p>
          <a:p>
            <a:pPr marL="0" indent="0">
              <a:buNone/>
            </a:pPr>
            <a:endParaRPr lang="en-US" b="1" dirty="0"/>
          </a:p>
          <a:p>
            <a:pPr marL="0" indent="0">
              <a:buNone/>
            </a:pPr>
            <a:r>
              <a:rPr lang="en-US" b="1" dirty="0" err="1"/>
              <a:t>Priemon</a:t>
            </a:r>
            <a:r>
              <a:rPr lang="lt-LT" b="1" dirty="0"/>
              <a:t>ės:</a:t>
            </a:r>
            <a:r>
              <a:rPr lang="lt-LT" dirty="0"/>
              <a:t> medinis svertas, svarelių rinkinys, stovas, dinamometras, liniuotė.</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38074" y="1861838"/>
            <a:ext cx="6731358" cy="3778177"/>
          </a:xfrm>
          <a:prstGeom prst="rect">
            <a:avLst/>
          </a:prstGeom>
        </p:spPr>
      </p:pic>
    </p:spTree>
    <p:extLst>
      <p:ext uri="{BB962C8B-B14F-4D97-AF65-F5344CB8AC3E}">
        <p14:creationId xmlns:p14="http://schemas.microsoft.com/office/powerpoint/2010/main" val="27861794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44557" y="1338470"/>
            <a:ext cx="4929808" cy="5300869"/>
          </a:xfrm>
        </p:spPr>
        <p:txBody>
          <a:bodyPr/>
          <a:lstStyle/>
          <a:p>
            <a:pPr marL="0" indent="0">
              <a:buNone/>
            </a:pPr>
            <a:r>
              <a:rPr lang="lt-LT" b="1" dirty="0"/>
              <a:t>Užduotis: </a:t>
            </a:r>
            <a:r>
              <a:rPr lang="lt-LT" dirty="0"/>
              <a:t>patikrinti jėgų momentų taisyklę.</a:t>
            </a:r>
          </a:p>
          <a:p>
            <a:pPr marL="0" indent="0">
              <a:buNone/>
            </a:pPr>
            <a:r>
              <a:rPr lang="lt-LT" b="1" dirty="0"/>
              <a:t>Darbo eiga: </a:t>
            </a:r>
            <a:r>
              <a:rPr lang="en-US" dirty="0" smtClean="0"/>
              <a:t>1)Ant </a:t>
            </a:r>
            <a:r>
              <a:rPr lang="en-US" dirty="0" err="1"/>
              <a:t>kairiojo</a:t>
            </a:r>
            <a:r>
              <a:rPr lang="en-US" dirty="0"/>
              <a:t> </a:t>
            </a:r>
            <a:r>
              <a:rPr lang="en-US" dirty="0" err="1"/>
              <a:t>sverto</a:t>
            </a:r>
            <a:r>
              <a:rPr lang="en-US" dirty="0"/>
              <a:t> </a:t>
            </a:r>
            <a:r>
              <a:rPr lang="en-US" dirty="0" err="1"/>
              <a:t>peties</a:t>
            </a:r>
            <a:r>
              <a:rPr lang="en-US" dirty="0"/>
              <a:t> u</a:t>
            </a:r>
            <a:r>
              <a:rPr lang="lt-LT" dirty="0"/>
              <a:t>žkabiname </a:t>
            </a:r>
            <a:r>
              <a:rPr lang="en-US" dirty="0"/>
              <a:t>100</a:t>
            </a:r>
            <a:r>
              <a:rPr lang="lt-LT" dirty="0"/>
              <a:t>g </a:t>
            </a:r>
            <a:r>
              <a:rPr lang="en-US" dirty="0"/>
              <a:t>m</a:t>
            </a:r>
            <a:r>
              <a:rPr lang="lt-LT" dirty="0"/>
              <a:t>asės svare</a:t>
            </a:r>
            <a:r>
              <a:rPr lang="en-US" dirty="0"/>
              <a:t>l</a:t>
            </a:r>
            <a:r>
              <a:rPr lang="lt-LT" dirty="0"/>
              <a:t>į, kuris svertą </a:t>
            </a:r>
            <a:r>
              <a:rPr lang="lt-LT" dirty="0" smtClean="0"/>
              <a:t>veikia jėga </a:t>
            </a:r>
            <a:r>
              <a:rPr lang="en-US" dirty="0"/>
              <a:t>F</a:t>
            </a:r>
            <a:r>
              <a:rPr lang="en-US" baseline="-25000" dirty="0"/>
              <a:t>1 </a:t>
            </a:r>
            <a:r>
              <a:rPr lang="en-US" dirty="0"/>
              <a:t>. Ant de</a:t>
            </a:r>
            <a:r>
              <a:rPr lang="lt-LT" dirty="0"/>
              <a:t>šinio</a:t>
            </a:r>
            <a:r>
              <a:rPr lang="en-US" dirty="0"/>
              <a:t>jo</a:t>
            </a:r>
            <a:r>
              <a:rPr lang="lt-LT" dirty="0"/>
              <a:t> sverto peties užkabiname tokios pačios masės svarelį, kuris svertą veikia jėga </a:t>
            </a:r>
            <a:r>
              <a:rPr lang="en-US" dirty="0"/>
              <a:t>F</a:t>
            </a:r>
            <a:r>
              <a:rPr lang="en-US" baseline="-25000" dirty="0"/>
              <a:t>2</a:t>
            </a:r>
            <a:r>
              <a:rPr lang="lt-LT" baseline="-25000" dirty="0"/>
              <a:t> </a:t>
            </a:r>
            <a:r>
              <a:rPr lang="lt-LT" dirty="0"/>
              <a:t>.</a:t>
            </a:r>
          </a:p>
          <a:p>
            <a:endParaRPr lang="lt-LT" dirty="0"/>
          </a:p>
        </p:txBody>
      </p: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67149" y="1558343"/>
            <a:ext cx="6104602" cy="4573207"/>
          </a:xfrm>
          <a:prstGeom prst="rect">
            <a:avLst/>
          </a:prstGeom>
        </p:spPr>
      </p:pic>
    </p:spTree>
    <p:extLst>
      <p:ext uri="{BB962C8B-B14F-4D97-AF65-F5344CB8AC3E}">
        <p14:creationId xmlns:p14="http://schemas.microsoft.com/office/powerpoint/2010/main" val="7767241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80304" y="1146220"/>
                <a:ext cx="11797048" cy="5460642"/>
              </a:xfrm>
            </p:spPr>
            <p:txBody>
              <a:bodyPr/>
              <a:lstStyle/>
              <a:p>
                <a:pPr marL="0" indent="0">
                  <a:buNone/>
                </a:pPr>
                <a:r>
                  <a:rPr lang="lt-LT" dirty="0"/>
                  <a:t>Išmatuojame jėgų pečius:</a:t>
                </a:r>
              </a:p>
              <a:p>
                <a:pPr marL="0" indent="0">
                  <a:buNone/>
                </a:pPr>
                <a:r>
                  <a:rPr lang="lt-LT" dirty="0"/>
                  <a:t>  l</a:t>
                </a:r>
                <a:r>
                  <a:rPr lang="en-US" baseline="-25000" dirty="0"/>
                  <a:t>1</a:t>
                </a:r>
                <a:r>
                  <a:rPr lang="en-US" dirty="0"/>
                  <a:t>=0,21m               l</a:t>
                </a:r>
                <a:r>
                  <a:rPr lang="en-US" baseline="-25000" dirty="0"/>
                  <a:t>2</a:t>
                </a:r>
                <a:r>
                  <a:rPr lang="en-US" dirty="0"/>
                  <a:t>=0,21m </a:t>
                </a:r>
              </a:p>
              <a:p>
                <a:pPr marL="0" indent="0">
                  <a:buNone/>
                </a:pPr>
                <a:r>
                  <a:rPr lang="lt-LT" dirty="0"/>
                  <a:t>Išmatuojame jėgas:</a:t>
                </a:r>
              </a:p>
              <a:p>
                <a:pPr marL="0" indent="0">
                  <a:buNone/>
                </a:pPr>
                <a:r>
                  <a:rPr lang="lt-LT" dirty="0"/>
                  <a:t>  F</a:t>
                </a:r>
                <a:r>
                  <a:rPr lang="en-US" baseline="-25000" dirty="0"/>
                  <a:t>1</a:t>
                </a:r>
                <a:r>
                  <a:rPr lang="en-US" dirty="0"/>
                  <a:t>=1N       F</a:t>
                </a:r>
                <a:r>
                  <a:rPr lang="en-US" baseline="-25000" dirty="0"/>
                  <a:t>2</a:t>
                </a:r>
                <a:r>
                  <a:rPr lang="en-US" dirty="0"/>
                  <a:t>=1N</a:t>
                </a:r>
                <a:endParaRPr lang="en-US" baseline="-25000" dirty="0"/>
              </a:p>
              <a:p>
                <a:pPr marL="0" indent="0">
                  <a:buNone/>
                </a:pPr>
                <a:r>
                  <a:rPr lang="en-US" dirty="0" err="1"/>
                  <a:t>Patikriname</a:t>
                </a:r>
                <a:r>
                  <a:rPr lang="en-US" dirty="0"/>
                  <a:t> j</a:t>
                </a:r>
                <a:r>
                  <a:rPr lang="lt-LT" dirty="0"/>
                  <a:t>ėgų momentų </a:t>
                </a:r>
                <a:r>
                  <a:rPr lang="lt-LT" dirty="0" smtClean="0"/>
                  <a:t>taisyklę</a:t>
                </a:r>
                <a:r>
                  <a:rPr lang="en-US" dirty="0" smtClean="0"/>
                  <a:t>:</a:t>
                </a:r>
                <a:endParaRPr lang="lt-LT" dirty="0"/>
              </a:p>
              <a:p>
                <a:pPr marL="0" indent="0">
                  <a:buNone/>
                </a:pPr>
                <a:r>
                  <a:rPr lang="lt-LT" dirty="0"/>
                  <a:t>  F</a:t>
                </a:r>
                <a:r>
                  <a:rPr lang="en-US" baseline="-25000" dirty="0"/>
                  <a:t>1</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lt-LT" dirty="0"/>
                  <a:t>l</a:t>
                </a:r>
                <a:r>
                  <a:rPr lang="en-US" baseline="-25000" dirty="0"/>
                  <a:t>1</a:t>
                </a:r>
                <a:r>
                  <a:rPr lang="en-US" dirty="0"/>
                  <a:t>=F</a:t>
                </a:r>
                <a:r>
                  <a:rPr lang="en-US" baseline="-25000" dirty="0"/>
                  <a:t>1</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l</a:t>
                </a:r>
                <a:r>
                  <a:rPr lang="en-US" baseline="-25000" dirty="0"/>
                  <a:t>2</a:t>
                </a:r>
                <a:endParaRPr lang="lt-LT" dirty="0"/>
              </a:p>
              <a:p>
                <a:pPr marL="0" indent="0">
                  <a:buNone/>
                </a:pPr>
                <a:r>
                  <a:rPr lang="en-US" dirty="0"/>
                  <a:t>                      1N</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0,21m=1N</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smtClean="0"/>
                  <a:t>0,21m</a:t>
                </a:r>
                <a:endParaRPr lang="lt-LT" dirty="0" smtClean="0"/>
              </a:p>
              <a:p>
                <a:pPr marL="0" indent="0">
                  <a:buNone/>
                </a:pPr>
                <a:r>
                  <a:rPr lang="lt-LT" dirty="0"/>
                  <a:t> </a:t>
                </a:r>
                <a:r>
                  <a:rPr lang="lt-LT" dirty="0" smtClean="0"/>
                  <a:t>                          0,21N</a:t>
                </a:r>
                <a14:m>
                  <m:oMath xmlns:m="http://schemas.openxmlformats.org/officeDocument/2006/math">
                    <m:r>
                      <a:rPr lang="lt-LT" i="1" smtClean="0">
                        <a:latin typeface="Cambria Math" panose="02040503050406030204" pitchFamily="18" charset="0"/>
                        <a:ea typeface="Cambria Math" panose="02040503050406030204" pitchFamily="18" charset="0"/>
                      </a:rPr>
                      <m:t>∙</m:t>
                    </m:r>
                  </m:oMath>
                </a14:m>
                <a:r>
                  <a:rPr lang="lt-LT" dirty="0" smtClean="0"/>
                  <a:t>m</a:t>
                </a:r>
                <a:r>
                  <a:rPr lang="en-US" dirty="0" smtClean="0"/>
                  <a:t>=0,21N</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smtClean="0"/>
                  <a:t>m</a:t>
                </a:r>
                <a:endParaRPr lang="en-US" dirty="0"/>
              </a:p>
              <a:p>
                <a:pPr marL="0" indent="0">
                  <a:buNone/>
                </a:pPr>
                <a:r>
                  <a:rPr lang="en-US" b="1" dirty="0" smtClean="0"/>
                  <a:t>I</a:t>
                </a:r>
                <a:r>
                  <a:rPr lang="lt-LT" b="1" dirty="0"/>
                  <a:t>ŠVADA</a:t>
                </a:r>
                <a:r>
                  <a:rPr lang="lt-LT" dirty="0"/>
                  <a:t>: Svertas pusiausvyras, nes jėgų momentai yra </a:t>
                </a:r>
                <a:r>
                  <a:rPr lang="lt-LT" dirty="0" smtClean="0"/>
                  <a:t>lygūs.</a:t>
                </a:r>
                <a:endParaRPr lang="lt-LT" dirty="0"/>
              </a:p>
              <a:p>
                <a:pPr marL="0" indent="0">
                  <a:buNone/>
                </a:pPr>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80304" y="1146220"/>
                <a:ext cx="11797048" cy="5460642"/>
              </a:xfrm>
              <a:blipFill rotWithShape="0">
                <a:blip r:embed="rId2" cstate="print"/>
                <a:stretch>
                  <a:fillRect l="-1344" t="-1451"/>
                </a:stretch>
              </a:blipFill>
            </p:spPr>
            <p:txBody>
              <a:bodyPr/>
              <a:lstStyle/>
              <a:p>
                <a:r>
                  <a:rPr lang="lt-LT">
                    <a:noFill/>
                  </a:rPr>
                  <a:t> </a:t>
                </a:r>
              </a:p>
            </p:txBody>
          </p:sp>
        </mc:Fallback>
      </mc:AlternateContent>
    </p:spTree>
    <p:extLst>
      <p:ext uri="{BB962C8B-B14F-4D97-AF65-F5344CB8AC3E}">
        <p14:creationId xmlns:p14="http://schemas.microsoft.com/office/powerpoint/2010/main" val="39819082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51791" y="1600201"/>
            <a:ext cx="4598505" cy="4925019"/>
          </a:xfrm>
        </p:spPr>
        <p:txBody>
          <a:bodyPr/>
          <a:lstStyle/>
          <a:p>
            <a:pPr marL="0" indent="0">
              <a:buNone/>
            </a:pPr>
            <a:r>
              <a:rPr lang="lt-LT" dirty="0" smtClean="0"/>
              <a:t>2) </a:t>
            </a:r>
            <a:r>
              <a:rPr lang="en-US" dirty="0" smtClean="0"/>
              <a:t>T</a:t>
            </a:r>
            <a:r>
              <a:rPr lang="lt-LT" dirty="0"/>
              <a:t>ą patį bandymą pakartojame kairėje sverto </a:t>
            </a:r>
            <a:r>
              <a:rPr lang="lt-LT" dirty="0" smtClean="0"/>
              <a:t>pusėje užkabindami </a:t>
            </a:r>
            <a:r>
              <a:rPr lang="en-US" dirty="0"/>
              <a:t>2 </a:t>
            </a:r>
            <a:r>
              <a:rPr lang="en-US" dirty="0" err="1"/>
              <a:t>po</a:t>
            </a:r>
            <a:r>
              <a:rPr lang="en-US" dirty="0"/>
              <a:t> 100g m</a:t>
            </a:r>
            <a:r>
              <a:rPr lang="lt-LT" dirty="0"/>
              <a:t>asės svarelius, o dešinėje vieną </a:t>
            </a:r>
            <a:r>
              <a:rPr lang="en-US" dirty="0"/>
              <a:t>100g</a:t>
            </a:r>
            <a:r>
              <a:rPr lang="lt-LT" dirty="0"/>
              <a:t> </a:t>
            </a:r>
            <a:r>
              <a:rPr lang="en-US" dirty="0"/>
              <a:t>m</a:t>
            </a:r>
            <a:r>
              <a:rPr lang="lt-LT" dirty="0"/>
              <a:t>asės svarelį taip, kad svertas būtų pusiausvyras.</a:t>
            </a: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98365" y="1255729"/>
            <a:ext cx="6318380" cy="5177268"/>
          </a:xfrm>
          <a:prstGeom prst="rect">
            <a:avLst/>
          </a:prstGeom>
        </p:spPr>
      </p:pic>
    </p:spTree>
    <p:extLst>
      <p:ext uri="{BB962C8B-B14F-4D97-AF65-F5344CB8AC3E}">
        <p14:creationId xmlns:p14="http://schemas.microsoft.com/office/powerpoint/2010/main" val="9155932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a:t>
            </a:r>
            <a:endParaRPr lang="lt-LT" dirty="0"/>
          </a:p>
        </p:txBody>
      </p:sp>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141667" y="1159099"/>
                <a:ext cx="11874321" cy="5447763"/>
              </a:xfrm>
            </p:spPr>
            <p:txBody>
              <a:bodyPr/>
              <a:lstStyle/>
              <a:p>
                <a:pPr marL="0" indent="0">
                  <a:buNone/>
                </a:pPr>
                <a:r>
                  <a:rPr lang="lt-LT" dirty="0"/>
                  <a:t>Išmatuojame </a:t>
                </a:r>
                <a:r>
                  <a:rPr lang="lt-LT" dirty="0" smtClean="0"/>
                  <a:t>jėgų </a:t>
                </a:r>
                <a:r>
                  <a:rPr lang="lt-LT" dirty="0"/>
                  <a:t>pečius:</a:t>
                </a:r>
              </a:p>
              <a:p>
                <a:pPr marL="0" indent="0">
                  <a:buNone/>
                </a:pPr>
                <a:r>
                  <a:rPr lang="lt-LT" dirty="0"/>
                  <a:t>  l</a:t>
                </a:r>
                <a:r>
                  <a:rPr lang="en-US" baseline="-25000" dirty="0"/>
                  <a:t>1</a:t>
                </a:r>
                <a:r>
                  <a:rPr lang="en-US" dirty="0"/>
                  <a:t>=0,105m       l</a:t>
                </a:r>
                <a:r>
                  <a:rPr lang="en-US" baseline="-25000" dirty="0"/>
                  <a:t>2</a:t>
                </a:r>
                <a:r>
                  <a:rPr lang="en-US" dirty="0"/>
                  <a:t>=0,21m</a:t>
                </a:r>
              </a:p>
              <a:p>
                <a:pPr marL="0" indent="0">
                  <a:buNone/>
                </a:pPr>
                <a:r>
                  <a:rPr lang="en-US" dirty="0"/>
                  <a:t>I</a:t>
                </a:r>
                <a:r>
                  <a:rPr lang="lt-LT" dirty="0"/>
                  <a:t>šmatuojame jėgas:</a:t>
                </a:r>
              </a:p>
              <a:p>
                <a:pPr marL="0" indent="0">
                  <a:buNone/>
                </a:pPr>
                <a:r>
                  <a:rPr lang="lt-LT" dirty="0"/>
                  <a:t>  F</a:t>
                </a:r>
                <a:r>
                  <a:rPr lang="en-US" baseline="-25000" dirty="0"/>
                  <a:t>1</a:t>
                </a:r>
                <a:r>
                  <a:rPr lang="en-US" dirty="0"/>
                  <a:t>=2N          F</a:t>
                </a:r>
                <a:r>
                  <a:rPr lang="en-US" baseline="-25000" dirty="0"/>
                  <a:t>2</a:t>
                </a:r>
                <a:r>
                  <a:rPr lang="en-US" dirty="0"/>
                  <a:t>=1N</a:t>
                </a:r>
                <a:endParaRPr lang="lt-LT" dirty="0"/>
              </a:p>
              <a:p>
                <a:pPr marL="0" indent="0">
                  <a:buNone/>
                </a:pPr>
                <a:r>
                  <a:rPr lang="en-US" dirty="0" err="1"/>
                  <a:t>Patikriname</a:t>
                </a:r>
                <a:r>
                  <a:rPr lang="en-US" dirty="0"/>
                  <a:t> j</a:t>
                </a:r>
                <a:r>
                  <a:rPr lang="lt-LT" dirty="0"/>
                  <a:t>ėgų momentų taisyklę</a:t>
                </a:r>
              </a:p>
              <a:p>
                <a:pPr marL="0" indent="0">
                  <a:buNone/>
                </a:pPr>
                <a:r>
                  <a:rPr lang="lt-LT" dirty="0"/>
                  <a:t>      F</a:t>
                </a:r>
                <a:r>
                  <a:rPr lang="en-US" baseline="-25000" dirty="0"/>
                  <a:t>1</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lt-LT" dirty="0"/>
                  <a:t>l</a:t>
                </a:r>
                <a:r>
                  <a:rPr lang="en-US" baseline="-25000" dirty="0"/>
                  <a:t>1</a:t>
                </a:r>
                <a:r>
                  <a:rPr lang="en-US" dirty="0"/>
                  <a:t>=F</a:t>
                </a:r>
                <a:r>
                  <a:rPr lang="en-US" baseline="-25000" dirty="0"/>
                  <a:t>1</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l</a:t>
                </a:r>
                <a:r>
                  <a:rPr lang="en-US" baseline="-25000" dirty="0"/>
                  <a:t>2</a:t>
                </a:r>
                <a:r>
                  <a:rPr lang="lt-LT" dirty="0"/>
                  <a:t>  </a:t>
                </a:r>
              </a:p>
              <a:p>
                <a:pPr marL="0" indent="0">
                  <a:buNone/>
                </a:pPr>
                <a:r>
                  <a:rPr lang="lt-LT" dirty="0"/>
                  <a:t>     </a:t>
                </a:r>
                <a:r>
                  <a:rPr lang="en-US" dirty="0"/>
                  <a:t>2N</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0,105m=1N</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0,21m</a:t>
                </a:r>
              </a:p>
              <a:p>
                <a:pPr marL="0" indent="0">
                  <a:buNone/>
                </a:pPr>
                <a:r>
                  <a:rPr lang="en-US" dirty="0"/>
                  <a:t>      0,21N</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m=0,21N</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m</a:t>
                </a:r>
                <a:r>
                  <a:rPr lang="lt-LT" dirty="0"/>
                  <a:t> </a:t>
                </a:r>
                <a:endParaRPr lang="en-US" dirty="0"/>
              </a:p>
              <a:p>
                <a:pPr marL="0" indent="0">
                  <a:buNone/>
                </a:pPr>
                <a:r>
                  <a:rPr lang="en-US" b="1" dirty="0"/>
                  <a:t>I</a:t>
                </a:r>
                <a:r>
                  <a:rPr lang="lt-LT" b="1" dirty="0"/>
                  <a:t>ŠVADA</a:t>
                </a:r>
                <a:r>
                  <a:rPr lang="lt-LT" dirty="0"/>
                  <a:t>: Svertas pusiausvyras, nes jėgų momentai lygūs.</a:t>
                </a:r>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141667" y="1159099"/>
                <a:ext cx="11874321" cy="5447763"/>
              </a:xfrm>
              <a:blipFill rotWithShape="0">
                <a:blip r:embed="rId2"/>
                <a:stretch>
                  <a:fillRect l="-1283" t="-1454" b="-224"/>
                </a:stretch>
              </a:blipFill>
            </p:spPr>
            <p:txBody>
              <a:bodyPr/>
              <a:lstStyle/>
              <a:p>
                <a:r>
                  <a:rPr lang="lt-LT">
                    <a:noFill/>
                  </a:rPr>
                  <a:t> </a:t>
                </a:r>
              </a:p>
            </p:txBody>
          </p:sp>
        </mc:Fallback>
      </mc:AlternateContent>
    </p:spTree>
    <p:extLst>
      <p:ext uri="{BB962C8B-B14F-4D97-AF65-F5344CB8AC3E}">
        <p14:creationId xmlns:p14="http://schemas.microsoft.com/office/powerpoint/2010/main" val="15848950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1028633"/>
                <a:ext cx="12192000" cy="5738563"/>
              </a:xfrm>
            </p:spPr>
            <p:txBody>
              <a:bodyPr/>
              <a:lstStyle/>
              <a:p>
                <a:pPr marL="0" indent="0">
                  <a:buNone/>
                </a:pPr>
                <a:r>
                  <a:rPr lang="en-US" dirty="0"/>
                  <a:t>1</a:t>
                </a:r>
                <a:r>
                  <a:rPr lang="en-US" b="1" dirty="0"/>
                  <a:t>. </a:t>
                </a:r>
                <a:r>
                  <a:rPr lang="lt-LT" b="1" dirty="0"/>
                  <a:t>Skritulys, besisukantis apie ašį, yra veikiamas jėgų</a:t>
                </a:r>
                <a:r>
                  <a:rPr lang="en-US" b="1" dirty="0"/>
                  <a:t>: F</a:t>
                </a:r>
                <a:r>
                  <a:rPr lang="en-US" b="1" baseline="-25000" dirty="0"/>
                  <a:t>1</a:t>
                </a:r>
                <a:r>
                  <a:rPr lang="en-US" b="1" dirty="0"/>
                  <a:t>=50N, F</a:t>
                </a:r>
                <a:r>
                  <a:rPr lang="en-US" b="1" baseline="-25000" dirty="0"/>
                  <a:t>2</a:t>
                </a:r>
                <a:r>
                  <a:rPr lang="en-US" b="1" dirty="0"/>
                  <a:t>=30N, F</a:t>
                </a:r>
                <a:r>
                  <a:rPr lang="en-US" b="1" baseline="-25000" dirty="0"/>
                  <a:t>3</a:t>
                </a:r>
                <a:r>
                  <a:rPr lang="en-US" b="1" dirty="0"/>
                  <a:t>=20N, F</a:t>
                </a:r>
                <a:r>
                  <a:rPr lang="en-US" b="1" baseline="-25000" dirty="0"/>
                  <a:t>4</a:t>
                </a:r>
                <a:r>
                  <a:rPr lang="en-US" b="1" dirty="0"/>
                  <a:t>=60N. J</a:t>
                </a:r>
                <a:r>
                  <a:rPr lang="lt-LT" b="1" dirty="0"/>
                  <a:t>ėgų pečiai: l</a:t>
                </a:r>
                <a:r>
                  <a:rPr lang="en-US" b="1" baseline="-25000" dirty="0"/>
                  <a:t>1</a:t>
                </a:r>
                <a:r>
                  <a:rPr lang="en-US" b="1" dirty="0"/>
                  <a:t>=50cm, </a:t>
                </a:r>
                <a:r>
                  <a:rPr lang="lt-LT" b="1" dirty="0"/>
                  <a:t>l</a:t>
                </a:r>
                <a:r>
                  <a:rPr lang="en-US" b="1" baseline="-25000" dirty="0"/>
                  <a:t>2</a:t>
                </a:r>
                <a:r>
                  <a:rPr lang="en-US" b="1" dirty="0"/>
                  <a:t>=35cm, </a:t>
                </a:r>
                <a:r>
                  <a:rPr lang="lt-LT" b="1" dirty="0"/>
                  <a:t>l</a:t>
                </a:r>
                <a:r>
                  <a:rPr lang="en-US" b="1" baseline="-25000" dirty="0"/>
                  <a:t>3</a:t>
                </a:r>
                <a:r>
                  <a:rPr lang="en-US" b="1" dirty="0"/>
                  <a:t>=65cm, </a:t>
                </a:r>
                <a:r>
                  <a:rPr lang="lt-LT" b="1" dirty="0"/>
                  <a:t>l</a:t>
                </a:r>
                <a:r>
                  <a:rPr lang="en-US" b="1" baseline="-25000" dirty="0" smtClean="0"/>
                  <a:t>4</a:t>
                </a:r>
                <a:r>
                  <a:rPr lang="en-US" b="1" dirty="0" smtClean="0"/>
                  <a:t>=20cm. </a:t>
                </a:r>
                <a:r>
                  <a:rPr lang="en-US" b="1" dirty="0"/>
                  <a:t>Kuria </a:t>
                </a:r>
                <a:r>
                  <a:rPr lang="en-US" b="1" dirty="0" err="1"/>
                  <a:t>kryptimi</a:t>
                </a:r>
                <a:r>
                  <a:rPr lang="en-US" b="1" dirty="0"/>
                  <a:t> </a:t>
                </a:r>
                <a:r>
                  <a:rPr lang="en-US" b="1" dirty="0" err="1"/>
                  <a:t>suksis</a:t>
                </a:r>
                <a:r>
                  <a:rPr lang="en-US" b="1" dirty="0"/>
                  <a:t> </a:t>
                </a:r>
                <a:r>
                  <a:rPr lang="en-US" b="1" dirty="0" err="1"/>
                  <a:t>skritulys</a:t>
                </a:r>
                <a:r>
                  <a:rPr lang="en-US" b="1" dirty="0"/>
                  <a:t>? </a:t>
                </a:r>
                <a:r>
                  <a:rPr lang="en-US" b="1" dirty="0" err="1"/>
                  <a:t>Ko</a:t>
                </a:r>
                <a:r>
                  <a:rPr lang="en-US" b="1" dirty="0"/>
                  <a:t> </a:t>
                </a:r>
                <a:r>
                  <a:rPr lang="en-US" b="1" dirty="0" err="1"/>
                  <a:t>reikia</a:t>
                </a:r>
                <a:r>
                  <a:rPr lang="en-US" b="1" dirty="0"/>
                  <a:t>, </a:t>
                </a:r>
                <a:r>
                  <a:rPr lang="en-US" b="1" dirty="0" err="1"/>
                  <a:t>kad</a:t>
                </a:r>
                <a:r>
                  <a:rPr lang="en-US" b="1" dirty="0"/>
                  <a:t> k</a:t>
                </a:r>
                <a:r>
                  <a:rPr lang="lt-LT" b="1" dirty="0"/>
                  <a:t>ūnas išliktų pusiausvryroje?</a:t>
                </a:r>
              </a:p>
              <a:p>
                <a:pPr marL="0" indent="0">
                  <a:buNone/>
                </a:pPr>
                <a:r>
                  <a:rPr lang="en-US" dirty="0"/>
                  <a:t>   </a:t>
                </a:r>
                <a:r>
                  <a:rPr lang="lt-LT" dirty="0"/>
                  <a:t>                  </a:t>
                </a:r>
                <a:r>
                  <a:rPr lang="lt-LT" sz="2000" dirty="0"/>
                  <a:t>F</a:t>
                </a:r>
                <a:r>
                  <a:rPr lang="en-US" sz="2000" baseline="-25000" dirty="0"/>
                  <a:t>1</a:t>
                </a:r>
                <a:r>
                  <a:rPr lang="en-US" sz="2000" dirty="0"/>
                  <a:t>=50N</a:t>
                </a:r>
                <a:endParaRPr lang="lt-LT" sz="2000" dirty="0"/>
              </a:p>
              <a:p>
                <a:pPr marL="0" indent="0">
                  <a:buNone/>
                </a:pPr>
                <a:r>
                  <a:rPr lang="lt-LT" sz="2000" dirty="0"/>
                  <a:t>   </a:t>
                </a:r>
                <a:r>
                  <a:rPr lang="en-US" sz="2000" dirty="0"/>
                  <a:t>                               </a:t>
                </a:r>
                <a:r>
                  <a:rPr lang="lt-LT" sz="2000" dirty="0"/>
                  <a:t>F</a:t>
                </a:r>
                <a:r>
                  <a:rPr lang="en-US" sz="2000" baseline="-25000" dirty="0"/>
                  <a:t>2</a:t>
                </a:r>
                <a:r>
                  <a:rPr lang="en-US" sz="2000" dirty="0"/>
                  <a:t>= 30N    </a:t>
                </a:r>
                <a:endParaRPr lang="lt-LT" sz="2000" dirty="0"/>
              </a:p>
              <a:p>
                <a:pPr marL="0" indent="0">
                  <a:buNone/>
                </a:pPr>
                <a:r>
                  <a:rPr lang="lt-LT" sz="2000" dirty="0"/>
                  <a:t>     </a:t>
                </a:r>
                <a:r>
                  <a:rPr lang="en-US" sz="2000" dirty="0"/>
                  <a:t>                             </a:t>
                </a:r>
                <a:r>
                  <a:rPr lang="lt-LT" sz="2000" dirty="0"/>
                  <a:t>F</a:t>
                </a:r>
                <a:r>
                  <a:rPr lang="en-US" sz="2000" baseline="-25000" dirty="0"/>
                  <a:t>3</a:t>
                </a:r>
                <a:r>
                  <a:rPr lang="en-US" sz="2000" dirty="0"/>
                  <a:t>=20N</a:t>
                </a:r>
              </a:p>
              <a:p>
                <a:pPr marL="0" indent="0">
                  <a:buNone/>
                </a:pPr>
                <a:r>
                  <a:rPr lang="en-US" sz="2000" dirty="0"/>
                  <a:t>                                  </a:t>
                </a:r>
                <a:r>
                  <a:rPr lang="lt-LT" sz="2000" dirty="0"/>
                  <a:t>F</a:t>
                </a:r>
                <a:r>
                  <a:rPr lang="en-US" sz="2000" baseline="-25000" dirty="0"/>
                  <a:t>4</a:t>
                </a:r>
                <a:r>
                  <a:rPr lang="en-US" sz="2000" dirty="0"/>
                  <a:t>=60N</a:t>
                </a:r>
              </a:p>
              <a:p>
                <a:pPr marL="0" indent="0">
                  <a:buNone/>
                </a:pPr>
                <a:r>
                  <a:rPr lang="lt-LT" sz="2000" dirty="0"/>
                  <a:t> </a:t>
                </a:r>
                <a:r>
                  <a:rPr lang="en-US" sz="2000" dirty="0"/>
                  <a:t>         </a:t>
                </a:r>
                <a14:m>
                  <m:oMath xmlns:m="http://schemas.openxmlformats.org/officeDocument/2006/math">
                    <m:r>
                      <a:rPr lang="lt-LT" sz="2000" i="1">
                        <a:latin typeface="Cambria Math" panose="02040503050406030204" pitchFamily="18" charset="0"/>
                        <a:ea typeface="Cambria Math" panose="02040503050406030204" pitchFamily="18" charset="0"/>
                      </a:rPr>
                      <m:t>∆</m:t>
                    </m:r>
                    <m:r>
                      <a:rPr lang="lt-LT" sz="2000" i="1">
                        <a:latin typeface="Cambria Math" panose="02040503050406030204" pitchFamily="18" charset="0"/>
                        <a:ea typeface="Cambria Math" panose="02040503050406030204" pitchFamily="18" charset="0"/>
                      </a:rPr>
                      <m:t>𝑀</m:t>
                    </m:r>
                  </m:oMath>
                </a14:m>
                <a:r>
                  <a:rPr lang="en-US" sz="2000" dirty="0"/>
                  <a:t>                   l</a:t>
                </a:r>
                <a:r>
                  <a:rPr lang="en-US" sz="2000" baseline="-25000" dirty="0"/>
                  <a:t>1</a:t>
                </a:r>
                <a:r>
                  <a:rPr lang="en-US" sz="2000" dirty="0"/>
                  <a:t>=50cm=0,5m</a:t>
                </a:r>
              </a:p>
              <a:p>
                <a:pPr marL="0" indent="0">
                  <a:buNone/>
                </a:pPr>
                <a:r>
                  <a:rPr lang="en-US" sz="2000" dirty="0"/>
                  <a:t>                                  l</a:t>
                </a:r>
                <a:r>
                  <a:rPr lang="en-US" sz="2000" baseline="-25000" dirty="0"/>
                  <a:t>2</a:t>
                </a:r>
                <a:r>
                  <a:rPr lang="en-US" sz="2000" dirty="0"/>
                  <a:t>=35cm=0,35m</a:t>
                </a:r>
              </a:p>
              <a:p>
                <a:pPr marL="0" indent="0">
                  <a:buNone/>
                </a:pPr>
                <a:r>
                  <a:rPr lang="en-US" sz="2000" dirty="0"/>
                  <a:t>                                  l</a:t>
                </a:r>
                <a:r>
                  <a:rPr lang="en-US" sz="2000" baseline="-25000" dirty="0"/>
                  <a:t>3</a:t>
                </a:r>
                <a:r>
                  <a:rPr lang="en-US" sz="2000" dirty="0"/>
                  <a:t>=65cm=0,65m</a:t>
                </a:r>
              </a:p>
              <a:p>
                <a:pPr marL="0" indent="0">
                  <a:buNone/>
                </a:pPr>
                <a:r>
                  <a:rPr lang="en-US" sz="2000" dirty="0"/>
                  <a:t>                                  l</a:t>
                </a:r>
                <a:r>
                  <a:rPr lang="en-US" sz="2000" baseline="-25000" dirty="0"/>
                  <a:t>4</a:t>
                </a:r>
                <a:r>
                  <a:rPr lang="en-US" sz="2000" dirty="0"/>
                  <a:t>=20cm=0,2m</a:t>
                </a:r>
                <a:endParaRPr lang="lt-LT"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1028633"/>
                <a:ext cx="12192000" cy="5738563"/>
              </a:xfrm>
              <a:blipFill rotWithShape="0">
                <a:blip r:embed="rId2" cstate="print"/>
                <a:stretch>
                  <a:fillRect l="-1250" t="-1382"/>
                </a:stretch>
              </a:blipFill>
            </p:spPr>
            <p:txBody>
              <a:bodyPr/>
              <a:lstStyle/>
              <a:p>
                <a:r>
                  <a:rPr lang="lt-LT">
                    <a:noFill/>
                  </a:rPr>
                  <a:t> </a:t>
                </a:r>
              </a:p>
            </p:txBody>
          </p:sp>
        </mc:Fallback>
      </mc:AlternateContent>
      <p:cxnSp>
        <p:nvCxnSpPr>
          <p:cNvPr id="5" name="Straight Connector 4"/>
          <p:cNvCxnSpPr>
            <a:cxnSpLocks/>
          </p:cNvCxnSpPr>
          <p:nvPr/>
        </p:nvCxnSpPr>
        <p:spPr>
          <a:xfrm>
            <a:off x="276149" y="3083091"/>
            <a:ext cx="3829878" cy="0"/>
          </a:xfrm>
          <a:prstGeom prst="line">
            <a:avLst/>
          </a:prstGeom>
          <a:ln/>
        </p:spPr>
        <p:style>
          <a:lnRef idx="3">
            <a:schemeClr val="dk1"/>
          </a:lnRef>
          <a:fillRef idx="0">
            <a:schemeClr val="dk1"/>
          </a:fillRef>
          <a:effectRef idx="2">
            <a:schemeClr val="dk1"/>
          </a:effectRef>
          <a:fontRef idx="minor">
            <a:schemeClr val="tx1"/>
          </a:fontRef>
        </p:style>
      </p:cxnSp>
      <p:cxnSp>
        <p:nvCxnSpPr>
          <p:cNvPr id="8" name="Straight Connector 7"/>
          <p:cNvCxnSpPr>
            <a:cxnSpLocks/>
          </p:cNvCxnSpPr>
          <p:nvPr/>
        </p:nvCxnSpPr>
        <p:spPr>
          <a:xfrm>
            <a:off x="2191088" y="3083091"/>
            <a:ext cx="0" cy="3510892"/>
          </a:xfrm>
          <a:prstGeom prst="line">
            <a:avLst/>
          </a:prstGeom>
          <a:ln/>
        </p:spPr>
        <p:style>
          <a:lnRef idx="3">
            <a:schemeClr val="accent4"/>
          </a:lnRef>
          <a:fillRef idx="0">
            <a:schemeClr val="accent4"/>
          </a:fillRef>
          <a:effectRef idx="2">
            <a:schemeClr val="accent4"/>
          </a:effectRef>
          <a:fontRef idx="minor">
            <a:schemeClr val="tx1"/>
          </a:fontRef>
        </p:style>
      </p:cxn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35828" y="3083091"/>
            <a:ext cx="3772831" cy="3355688"/>
          </a:xfrm>
          <a:prstGeom prst="rect">
            <a:avLst/>
          </a:prstGeom>
        </p:spPr>
      </p:pic>
    </p:spTree>
    <p:extLst>
      <p:ext uri="{BB962C8B-B14F-4D97-AF65-F5344CB8AC3E}">
        <p14:creationId xmlns:p14="http://schemas.microsoft.com/office/powerpoint/2010/main" val="20708881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334851" y="1043188"/>
                <a:ext cx="11320530" cy="5814811"/>
              </a:xfrm>
            </p:spPr>
            <p:txBody>
              <a:bodyPr/>
              <a:lstStyle/>
              <a:p>
                <a:pPr marL="0" indent="0">
                  <a:buNone/>
                </a:pPr>
                <a:r>
                  <a:rPr lang="en-US" dirty="0" err="1"/>
                  <a:t>Skritulys</a:t>
                </a:r>
                <a:r>
                  <a:rPr lang="en-US" dirty="0"/>
                  <a:t> </a:t>
                </a:r>
                <a:r>
                  <a:rPr lang="en-US" dirty="0" err="1"/>
                  <a:t>nesisuks</a:t>
                </a:r>
                <a:r>
                  <a:rPr lang="en-US" dirty="0"/>
                  <a:t>, bus </a:t>
                </a:r>
                <a:r>
                  <a:rPr lang="en-US" dirty="0" err="1"/>
                  <a:t>pusiausvyras</a:t>
                </a:r>
                <a:r>
                  <a:rPr lang="en-US" dirty="0"/>
                  <a:t>, kai j</a:t>
                </a:r>
                <a:r>
                  <a:rPr lang="lt-LT" dirty="0"/>
                  <a:t>ėgų momentų, sukančių skritulį pagal laikrodžio rodyklę, suma bus lygi jėgų momentų, sukančių skritulį prieš laikrodžio rodyklę, sumai.</a:t>
                </a:r>
              </a:p>
              <a:p>
                <a:pPr marL="0" indent="0">
                  <a:buNone/>
                </a:pPr>
                <a:r>
                  <a:rPr lang="lt-LT" dirty="0"/>
                  <a:t>              M</a:t>
                </a:r>
                <a:r>
                  <a:rPr lang="en-US" baseline="-25000" dirty="0"/>
                  <a:t>+</a:t>
                </a:r>
                <a:r>
                  <a:rPr lang="en-US" dirty="0"/>
                  <a:t>=M</a:t>
                </a:r>
                <a:r>
                  <a:rPr lang="en-US" baseline="-25000" dirty="0"/>
                  <a:t>-</a:t>
                </a:r>
                <a:r>
                  <a:rPr lang="en-US" dirty="0"/>
                  <a:t>.</a:t>
                </a:r>
              </a:p>
              <a:p>
                <a:pPr marL="0" indent="0">
                  <a:buNone/>
                </a:pPr>
                <a:r>
                  <a:rPr lang="en-US" dirty="0"/>
                  <a:t>              </a:t>
                </a:r>
                <a:r>
                  <a:rPr lang="lt-LT" dirty="0"/>
                  <a:t>M</a:t>
                </a:r>
                <a:r>
                  <a:rPr lang="en-US" baseline="-25000" dirty="0"/>
                  <a:t>+</a:t>
                </a:r>
                <a:r>
                  <a:rPr lang="en-US" dirty="0"/>
                  <a:t>=</a:t>
                </a:r>
                <a:r>
                  <a:rPr lang="lt-LT" dirty="0"/>
                  <a:t> M</a:t>
                </a:r>
                <a:r>
                  <a:rPr lang="en-US" baseline="-25000" dirty="0"/>
                  <a:t>1</a:t>
                </a:r>
                <a:r>
                  <a:rPr lang="en-US" dirty="0"/>
                  <a:t>+</a:t>
                </a:r>
                <a:r>
                  <a:rPr lang="lt-LT" dirty="0"/>
                  <a:t> M</a:t>
                </a:r>
                <a:r>
                  <a:rPr lang="en-US" baseline="-25000" dirty="0"/>
                  <a:t>2</a:t>
                </a:r>
                <a:r>
                  <a:rPr lang="en-US" dirty="0"/>
                  <a:t>.</a:t>
                </a:r>
              </a:p>
              <a:p>
                <a:pPr marL="0" indent="0">
                  <a:buNone/>
                </a:pPr>
                <a:r>
                  <a:rPr lang="en-US" dirty="0"/>
                  <a:t>              </a:t>
                </a:r>
                <a:r>
                  <a:rPr lang="lt-LT" dirty="0"/>
                  <a:t>M</a:t>
                </a:r>
                <a:r>
                  <a:rPr lang="en-US" baseline="-25000" dirty="0"/>
                  <a:t>-</a:t>
                </a:r>
                <a:r>
                  <a:rPr lang="en-US" dirty="0"/>
                  <a:t>=</a:t>
                </a:r>
                <a:r>
                  <a:rPr lang="lt-LT" dirty="0"/>
                  <a:t> M</a:t>
                </a:r>
                <a:r>
                  <a:rPr lang="en-US" baseline="-25000" dirty="0"/>
                  <a:t>3</a:t>
                </a:r>
                <a:r>
                  <a:rPr lang="en-US" dirty="0"/>
                  <a:t>+</a:t>
                </a:r>
                <a:r>
                  <a:rPr lang="lt-LT" dirty="0"/>
                  <a:t> M</a:t>
                </a:r>
                <a:r>
                  <a:rPr lang="en-US" baseline="-25000" dirty="0"/>
                  <a:t>4</a:t>
                </a:r>
                <a:r>
                  <a:rPr lang="en-US" dirty="0"/>
                  <a:t>.</a:t>
                </a:r>
              </a:p>
              <a:p>
                <a:pPr marL="0" indent="0">
                  <a:buNone/>
                </a:pPr>
                <a:r>
                  <a:rPr lang="en-US" dirty="0"/>
                  <a:t>              </a:t>
                </a:r>
                <a:r>
                  <a:rPr lang="lt-LT" dirty="0"/>
                  <a:t>M</a:t>
                </a:r>
                <a:r>
                  <a:rPr lang="en-US" baseline="-25000" dirty="0"/>
                  <a:t>1</a:t>
                </a:r>
                <a:r>
                  <a:rPr lang="en-US" dirty="0"/>
                  <a:t>=F</a:t>
                </a:r>
                <a:r>
                  <a:rPr lang="en-US" baseline="-25000" dirty="0"/>
                  <a:t>1</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l</a:t>
                </a:r>
                <a:r>
                  <a:rPr lang="en-US" baseline="-25000" dirty="0"/>
                  <a:t>1</a:t>
                </a:r>
                <a:r>
                  <a:rPr lang="en-US" dirty="0"/>
                  <a:t>,</a:t>
                </a:r>
              </a:p>
              <a:p>
                <a:pPr marL="0" indent="0">
                  <a:buNone/>
                </a:pPr>
                <a:r>
                  <a:rPr lang="en-US" baseline="-25000" dirty="0"/>
                  <a:t>                     </a:t>
                </a:r>
                <a:r>
                  <a:rPr lang="lt-LT" dirty="0"/>
                  <a:t>M</a:t>
                </a:r>
                <a:r>
                  <a:rPr lang="en-US" baseline="-25000" dirty="0"/>
                  <a:t>2</a:t>
                </a:r>
                <a:r>
                  <a:rPr lang="en-US" dirty="0"/>
                  <a:t>=F</a:t>
                </a:r>
                <a:r>
                  <a:rPr lang="en-US" baseline="-25000" dirty="0"/>
                  <a:t>2</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l</a:t>
                </a:r>
                <a:r>
                  <a:rPr lang="en-US" baseline="-25000" dirty="0"/>
                  <a:t>2</a:t>
                </a:r>
                <a:r>
                  <a:rPr lang="en-US" dirty="0"/>
                  <a:t>,</a:t>
                </a:r>
              </a:p>
              <a:p>
                <a:pPr marL="0" indent="0">
                  <a:buNone/>
                </a:pPr>
                <a:r>
                  <a:rPr lang="en-US" baseline="-25000" dirty="0"/>
                  <a:t>                     </a:t>
                </a:r>
                <a:r>
                  <a:rPr lang="lt-LT" dirty="0"/>
                  <a:t>M</a:t>
                </a:r>
                <a:r>
                  <a:rPr lang="en-US" baseline="-25000" dirty="0"/>
                  <a:t>3</a:t>
                </a:r>
                <a:r>
                  <a:rPr lang="en-US" dirty="0"/>
                  <a:t>=F</a:t>
                </a:r>
                <a:r>
                  <a:rPr lang="en-US" baseline="-25000" dirty="0"/>
                  <a:t>3</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l</a:t>
                </a:r>
                <a:r>
                  <a:rPr lang="en-US" baseline="-25000" dirty="0"/>
                  <a:t>3</a:t>
                </a:r>
                <a:r>
                  <a:rPr lang="en-US" dirty="0"/>
                  <a:t>,</a:t>
                </a:r>
                <a:endParaRPr lang="en-US" baseline="-25000" dirty="0"/>
              </a:p>
              <a:p>
                <a:pPr marL="0" indent="0">
                  <a:buNone/>
                </a:pPr>
                <a:r>
                  <a:rPr lang="en-US" dirty="0"/>
                  <a:t>              </a:t>
                </a:r>
                <a:r>
                  <a:rPr lang="lt-LT" dirty="0"/>
                  <a:t>M</a:t>
                </a:r>
                <a:r>
                  <a:rPr lang="en-US" baseline="-25000" dirty="0"/>
                  <a:t>4</a:t>
                </a:r>
                <a:r>
                  <a:rPr lang="en-US" dirty="0"/>
                  <a:t>=F</a:t>
                </a:r>
                <a:r>
                  <a:rPr lang="en-US" baseline="-25000" dirty="0"/>
                  <a:t>4</a:t>
                </a:r>
                <a14:m>
                  <m:oMath xmlns:m="http://schemas.openxmlformats.org/officeDocument/2006/math">
                    <m:r>
                      <a:rPr lang="en-US" i="1">
                        <a:latin typeface="Cambria Math" panose="02040503050406030204" pitchFamily="18" charset="0"/>
                        <a:ea typeface="Cambria Math" panose="02040503050406030204" pitchFamily="18" charset="0"/>
                      </a:rPr>
                      <m:t>∙</m:t>
                    </m:r>
                  </m:oMath>
                </a14:m>
                <a:r>
                  <a:rPr lang="en-US" dirty="0"/>
                  <a:t>l</a:t>
                </a:r>
                <a:r>
                  <a:rPr lang="en-US" baseline="-25000" dirty="0"/>
                  <a:t>4</a:t>
                </a:r>
                <a:r>
                  <a:rPr lang="en-US" dirty="0"/>
                  <a:t>.</a:t>
                </a:r>
              </a:p>
              <a:p>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334851" y="1043188"/>
                <a:ext cx="11320530" cy="5814811"/>
              </a:xfrm>
              <a:blipFill rotWithShape="0">
                <a:blip r:embed="rId2" cstate="print"/>
                <a:stretch>
                  <a:fillRect l="-1400" t="-1363" b="-629"/>
                </a:stretch>
              </a:blipFill>
            </p:spPr>
            <p:txBody>
              <a:bodyPr/>
              <a:lstStyle/>
              <a:p>
                <a:r>
                  <a:rPr lang="lt-LT">
                    <a:noFill/>
                  </a:rPr>
                  <a:t> </a:t>
                </a:r>
              </a:p>
            </p:txBody>
          </p:sp>
        </mc:Fallback>
      </mc:AlternateContent>
    </p:spTree>
    <p:extLst>
      <p:ext uri="{BB962C8B-B14F-4D97-AF65-F5344CB8AC3E}">
        <p14:creationId xmlns:p14="http://schemas.microsoft.com/office/powerpoint/2010/main" val="11542334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609600" y="2202287"/>
                <a:ext cx="10972800" cy="3923877"/>
              </a:xfrm>
            </p:spPr>
            <p:txBody>
              <a:bodyPr/>
              <a:lstStyle/>
              <a:p>
                <a:pPr marL="0" indent="0">
                  <a:buNone/>
                </a:pPr>
                <a:r>
                  <a:rPr lang="en-US" dirty="0"/>
                  <a:t>I</a:t>
                </a:r>
                <a:r>
                  <a:rPr lang="lt-LT" dirty="0"/>
                  <a:t>š lygčių apskaičiuojame M</a:t>
                </a:r>
                <a:r>
                  <a:rPr lang="en-US" baseline="-25000" dirty="0"/>
                  <a:t>+</a:t>
                </a:r>
                <a:r>
                  <a:rPr lang="lt-LT" dirty="0"/>
                  <a:t> ir </a:t>
                </a:r>
                <a:r>
                  <a:rPr lang="en-US" dirty="0"/>
                  <a:t>M</a:t>
                </a:r>
                <a:r>
                  <a:rPr lang="en-US" baseline="-25000" dirty="0"/>
                  <a:t>-</a:t>
                </a:r>
                <a:r>
                  <a:rPr lang="en-US" dirty="0"/>
                  <a:t>.</a:t>
                </a:r>
                <a:endParaRPr lang="lt-LT" dirty="0"/>
              </a:p>
              <a:p>
                <a:pPr marL="0" indent="0">
                  <a:buNone/>
                </a:pPr>
                <a:r>
                  <a:rPr lang="lt-LT" dirty="0"/>
                  <a:t>    M</a:t>
                </a:r>
                <a:r>
                  <a:rPr lang="en-US" baseline="-25000" dirty="0"/>
                  <a:t>+</a:t>
                </a:r>
                <a:r>
                  <a:rPr lang="en-US" dirty="0"/>
                  <a:t>=</a:t>
                </a:r>
                <a:r>
                  <a:rPr lang="lt-LT" dirty="0"/>
                  <a:t> F</a:t>
                </a:r>
                <a:r>
                  <a:rPr lang="en-US" baseline="-25000" dirty="0"/>
                  <a:t>1</a:t>
                </a:r>
                <a:r>
                  <a:rPr lang="lt-LT" dirty="0"/>
                  <a:t>l</a:t>
                </a:r>
                <a:r>
                  <a:rPr lang="en-US" baseline="-25000" dirty="0"/>
                  <a:t>1</a:t>
                </a:r>
                <a:r>
                  <a:rPr lang="en-US" dirty="0"/>
                  <a:t>+</a:t>
                </a:r>
                <a:r>
                  <a:rPr lang="lt-LT" dirty="0"/>
                  <a:t> </a:t>
                </a:r>
                <a:r>
                  <a:rPr lang="en-US" dirty="0"/>
                  <a:t>F</a:t>
                </a:r>
                <a:r>
                  <a:rPr lang="en-US" baseline="-25000" dirty="0"/>
                  <a:t>2</a:t>
                </a:r>
                <a:r>
                  <a:rPr lang="en-US" dirty="0"/>
                  <a:t>l</a:t>
                </a:r>
                <a:r>
                  <a:rPr lang="en-US" baseline="-25000" dirty="0"/>
                  <a:t>2</a:t>
                </a:r>
                <a:r>
                  <a:rPr lang="en-US" dirty="0"/>
                  <a:t>,</a:t>
                </a:r>
              </a:p>
              <a:p>
                <a:pPr marL="0" indent="0">
                  <a:buNone/>
                </a:pPr>
                <a:r>
                  <a:rPr lang="en-US" dirty="0"/>
                  <a:t>    </a:t>
                </a:r>
                <a:r>
                  <a:rPr lang="lt-LT" dirty="0"/>
                  <a:t>M</a:t>
                </a:r>
                <a:r>
                  <a:rPr lang="en-US" baseline="-25000" dirty="0"/>
                  <a:t>-</a:t>
                </a:r>
                <a:r>
                  <a:rPr lang="en-US" dirty="0"/>
                  <a:t>=</a:t>
                </a:r>
                <a:r>
                  <a:rPr lang="lt-LT" dirty="0"/>
                  <a:t> F</a:t>
                </a:r>
                <a:r>
                  <a:rPr lang="en-US" baseline="-25000" dirty="0"/>
                  <a:t>3</a:t>
                </a:r>
                <a:r>
                  <a:rPr lang="lt-LT" dirty="0"/>
                  <a:t>l</a:t>
                </a:r>
                <a:r>
                  <a:rPr lang="en-US" baseline="-25000" dirty="0"/>
                  <a:t>3</a:t>
                </a:r>
                <a:r>
                  <a:rPr lang="en-US" dirty="0"/>
                  <a:t>+</a:t>
                </a:r>
                <a:r>
                  <a:rPr lang="lt-LT" dirty="0"/>
                  <a:t> </a:t>
                </a:r>
                <a:r>
                  <a:rPr lang="en-US" dirty="0"/>
                  <a:t>F</a:t>
                </a:r>
                <a:r>
                  <a:rPr lang="en-US" baseline="-25000" dirty="0"/>
                  <a:t>4</a:t>
                </a:r>
                <a:r>
                  <a:rPr lang="en-US" dirty="0"/>
                  <a:t>l</a:t>
                </a:r>
                <a:r>
                  <a:rPr lang="en-US" baseline="-25000" dirty="0"/>
                  <a:t>4</a:t>
                </a:r>
                <a:r>
                  <a:rPr lang="en-US" dirty="0"/>
                  <a:t>.</a:t>
                </a:r>
              </a:p>
              <a:p>
                <a:pPr marL="0" indent="0">
                  <a:buNone/>
                </a:pPr>
                <a:r>
                  <a:rPr lang="en-US" dirty="0"/>
                  <a:t>    </a:t>
                </a:r>
                <a:r>
                  <a:rPr lang="lt-LT" dirty="0"/>
                  <a:t>M</a:t>
                </a:r>
                <a:r>
                  <a:rPr lang="en-US" baseline="-25000" dirty="0"/>
                  <a:t>+</a:t>
                </a:r>
                <a:r>
                  <a:rPr lang="en-US" dirty="0"/>
                  <a:t>=</a:t>
                </a:r>
                <a:r>
                  <a:rPr lang="lt-LT" dirty="0"/>
                  <a:t> </a:t>
                </a:r>
                <a:r>
                  <a:rPr lang="en-US" dirty="0"/>
                  <a:t>50N</a:t>
                </a:r>
                <a14:m>
                  <m:oMath xmlns:m="http://schemas.openxmlformats.org/officeDocument/2006/math">
                    <m:r>
                      <a:rPr lang="en-US" i="1" smtClean="0">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 </m:t>
                    </m:r>
                  </m:oMath>
                </a14:m>
                <a:r>
                  <a:rPr lang="en-US" dirty="0"/>
                  <a:t>0,50m+30N</a:t>
                </a:r>
                <a14:m>
                  <m:oMath xmlns:m="http://schemas.openxmlformats.org/officeDocument/2006/math">
                    <m:r>
                      <a:rPr lang="en-US" i="1" smtClean="0">
                        <a:latin typeface="Cambria Math" panose="02040503050406030204" pitchFamily="18" charset="0"/>
                        <a:ea typeface="Cambria Math" panose="02040503050406030204" pitchFamily="18" charset="0"/>
                      </a:rPr>
                      <m:t>∙</m:t>
                    </m:r>
                  </m:oMath>
                </a14:m>
                <a:r>
                  <a:rPr lang="en-US" dirty="0"/>
                  <a:t>0,35m=25+10,5=35,5Nm,</a:t>
                </a:r>
              </a:p>
              <a:p>
                <a:pPr marL="0" indent="0">
                  <a:buNone/>
                </a:pPr>
                <a:r>
                  <a:rPr lang="en-US" dirty="0"/>
                  <a:t>    </a:t>
                </a:r>
                <a:r>
                  <a:rPr lang="lt-LT" dirty="0"/>
                  <a:t>M</a:t>
                </a:r>
                <a:r>
                  <a:rPr lang="en-US" baseline="-25000" dirty="0"/>
                  <a:t>-</a:t>
                </a:r>
                <a:r>
                  <a:rPr lang="en-US" dirty="0"/>
                  <a:t>=</a:t>
                </a:r>
                <a:r>
                  <a:rPr lang="lt-LT" dirty="0"/>
                  <a:t> </a:t>
                </a:r>
                <a:r>
                  <a:rPr lang="en-US" dirty="0"/>
                  <a:t>20N</a:t>
                </a:r>
                <a14:m>
                  <m:oMath xmlns:m="http://schemas.openxmlformats.org/officeDocument/2006/math">
                    <m:r>
                      <a:rPr lang="en-US" i="1">
                        <a:latin typeface="Cambria Math" panose="02040503050406030204" pitchFamily="18" charset="0"/>
                        <a:ea typeface="Cambria Math" panose="02040503050406030204" pitchFamily="18" charset="0"/>
                      </a:rPr>
                      <m:t>∙</m:t>
                    </m:r>
                    <m:r>
                      <a:rPr lang="en-US" b="0" i="1" smtClean="0">
                        <a:latin typeface="Cambria Math" panose="02040503050406030204" pitchFamily="18" charset="0"/>
                        <a:ea typeface="Cambria Math" panose="02040503050406030204" pitchFamily="18" charset="0"/>
                      </a:rPr>
                      <m:t> </m:t>
                    </m:r>
                  </m:oMath>
                </a14:m>
                <a:r>
                  <a:rPr lang="en-US" dirty="0"/>
                  <a:t>0,65m+60N</a:t>
                </a:r>
                <a14:m>
                  <m:oMath xmlns:m="http://schemas.openxmlformats.org/officeDocument/2006/math">
                    <m:r>
                      <a:rPr lang="en-US" i="1" dirty="0" smtClean="0">
                        <a:latin typeface="Cambria Math" panose="02040503050406030204" pitchFamily="18" charset="0"/>
                        <a:ea typeface="Cambria Math" panose="02040503050406030204" pitchFamily="18" charset="0"/>
                      </a:rPr>
                      <m:t>∙</m:t>
                    </m:r>
                  </m:oMath>
                </a14:m>
                <a:r>
                  <a:rPr lang="en-US" dirty="0"/>
                  <a:t>0,2m=13+12=25Nm.</a:t>
                </a:r>
              </a:p>
              <a:p>
                <a:endParaRPr lang="en-US" dirty="0"/>
              </a:p>
              <a:p>
                <a:pPr marL="0" indent="0">
                  <a:buNone/>
                </a:pPr>
                <a:r>
                  <a:rPr lang="en-US" dirty="0"/>
                  <a:t>      </a:t>
                </a:r>
              </a:p>
              <a:p>
                <a:pPr marL="0" indent="0">
                  <a:buNone/>
                </a:pPr>
                <a:r>
                  <a:rPr lang="lt-LT" dirty="0"/>
                  <a:t>              </a:t>
                </a:r>
                <a:endParaRPr lang="en-US" dirty="0"/>
              </a:p>
              <a:p>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609600" y="2202287"/>
                <a:ext cx="10972800" cy="3923877"/>
              </a:xfrm>
              <a:blipFill rotWithShape="0">
                <a:blip r:embed="rId2" cstate="print"/>
                <a:stretch>
                  <a:fillRect l="-1389" t="-2019"/>
                </a:stretch>
              </a:blipFill>
            </p:spPr>
            <p:txBody>
              <a:bodyPr/>
              <a:lstStyle/>
              <a:p>
                <a:r>
                  <a:rPr lang="lt-LT">
                    <a:noFill/>
                  </a:rPr>
                  <a:t> </a:t>
                </a:r>
              </a:p>
            </p:txBody>
          </p:sp>
        </mc:Fallback>
      </mc:AlternateContent>
    </p:spTree>
    <p:extLst>
      <p:ext uri="{BB962C8B-B14F-4D97-AF65-F5344CB8AC3E}">
        <p14:creationId xmlns:p14="http://schemas.microsoft.com/office/powerpoint/2010/main" val="21705867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0" y="1146221"/>
                <a:ext cx="12312203" cy="5357610"/>
              </a:xfrm>
            </p:spPr>
            <p:txBody>
              <a:bodyPr/>
              <a:lstStyle/>
              <a:p>
                <a:pPr marL="0" indent="0">
                  <a:buNone/>
                </a:pPr>
                <a:r>
                  <a:rPr lang="lt-LT" dirty="0"/>
                  <a:t>M</a:t>
                </a:r>
                <a:r>
                  <a:rPr lang="en-US" baseline="-25000" dirty="0"/>
                  <a:t>+</a:t>
                </a:r>
                <a:r>
                  <a:rPr lang="lt-LT" dirty="0"/>
                  <a:t> </a:t>
                </a:r>
                <a14:m>
                  <m:oMath xmlns:m="http://schemas.openxmlformats.org/officeDocument/2006/math">
                    <m:r>
                      <a:rPr lang="lt-LT" i="1" dirty="0" smtClean="0">
                        <a:latin typeface="Cambria Math" panose="02040503050406030204" pitchFamily="18" charset="0"/>
                        <a:ea typeface="Cambria Math" panose="02040503050406030204" pitchFamily="18" charset="0"/>
                      </a:rPr>
                      <m:t>&gt;</m:t>
                    </m:r>
                  </m:oMath>
                </a14:m>
                <a:r>
                  <a:rPr lang="lt-LT" dirty="0"/>
                  <a:t> </a:t>
                </a:r>
                <a:r>
                  <a:rPr lang="en-US" dirty="0"/>
                  <a:t>M</a:t>
                </a:r>
                <a:r>
                  <a:rPr lang="en-US" baseline="-25000" dirty="0"/>
                  <a:t>-</a:t>
                </a:r>
                <a:r>
                  <a:rPr lang="en-US" dirty="0"/>
                  <a:t>, </a:t>
                </a:r>
                <a:r>
                  <a:rPr lang="en-US" u="sng" dirty="0" err="1"/>
                  <a:t>skritulys</a:t>
                </a:r>
                <a:r>
                  <a:rPr lang="en-US" u="sng" dirty="0"/>
                  <a:t> </a:t>
                </a:r>
                <a:r>
                  <a:rPr lang="en-US" u="sng" dirty="0" err="1"/>
                  <a:t>suksis</a:t>
                </a:r>
                <a:r>
                  <a:rPr lang="en-US" u="sng" dirty="0"/>
                  <a:t> </a:t>
                </a:r>
                <a:r>
                  <a:rPr lang="en-US" u="sng" dirty="0" err="1"/>
                  <a:t>pagal</a:t>
                </a:r>
                <a:r>
                  <a:rPr lang="en-US" u="sng" dirty="0"/>
                  <a:t> </a:t>
                </a:r>
                <a:r>
                  <a:rPr lang="en-US" u="sng" dirty="0" err="1"/>
                  <a:t>laikrod</a:t>
                </a:r>
                <a:r>
                  <a:rPr lang="lt-LT" u="sng" dirty="0"/>
                  <a:t>žio rodyklę.</a:t>
                </a:r>
              </a:p>
              <a:p>
                <a:pPr marL="0" indent="0">
                  <a:buNone/>
                </a:pPr>
                <a:r>
                  <a:rPr lang="lt-LT" dirty="0"/>
                  <a:t>Kad skritulys būtų pusiausvyroje, reikalinga papildoma jėga, kurios momentas skritulį suktų prieš laikrodžio rodyklę ir būtų lygus:</a:t>
                </a:r>
              </a:p>
              <a:p>
                <a:pPr marL="0" indent="0">
                  <a:buNone/>
                </a:pPr>
                <a:r>
                  <a:rPr lang="lt-LT" dirty="0"/>
                  <a:t>           </a:t>
                </a:r>
                <a14:m>
                  <m:oMath xmlns:m="http://schemas.openxmlformats.org/officeDocument/2006/math">
                    <m:r>
                      <a:rPr lang="lt-LT" i="1" smtClean="0">
                        <a:latin typeface="Cambria Math" panose="02040503050406030204" pitchFamily="18" charset="0"/>
                        <a:ea typeface="Cambria Math" panose="02040503050406030204" pitchFamily="18" charset="0"/>
                      </a:rPr>
                      <m:t>∆</m:t>
                    </m:r>
                    <m:r>
                      <a:rPr lang="lt-LT" b="0" i="1" smtClean="0">
                        <a:latin typeface="Cambria Math" panose="02040503050406030204" pitchFamily="18" charset="0"/>
                        <a:ea typeface="Cambria Math" panose="02040503050406030204" pitchFamily="18" charset="0"/>
                      </a:rPr>
                      <m:t>𝑀</m:t>
                    </m:r>
                    <m:r>
                      <a:rPr lang="en-US" b="0" i="1" smtClean="0">
                        <a:latin typeface="Cambria Math" panose="02040503050406030204" pitchFamily="18" charset="0"/>
                        <a:ea typeface="Cambria Math" panose="02040503050406030204" pitchFamily="18" charset="0"/>
                      </a:rPr>
                      <m:t> </m:t>
                    </m:r>
                  </m:oMath>
                </a14:m>
                <a:r>
                  <a:rPr lang="en-US" dirty="0"/>
                  <a:t>=M</a:t>
                </a:r>
                <a:r>
                  <a:rPr lang="en-US" baseline="-25000" dirty="0"/>
                  <a:t>+</a:t>
                </a:r>
                <a:r>
                  <a:rPr lang="en-US" dirty="0"/>
                  <a:t>-M</a:t>
                </a:r>
                <a:r>
                  <a:rPr lang="en-US" baseline="-25000" dirty="0"/>
                  <a:t>-</a:t>
                </a:r>
                <a:r>
                  <a:rPr lang="en-US" dirty="0"/>
                  <a:t>,</a:t>
                </a:r>
              </a:p>
              <a:p>
                <a:pPr marL="0" indent="0">
                  <a:buNone/>
                </a:pPr>
                <a:r>
                  <a:rPr lang="en-US" dirty="0"/>
                  <a:t> </a:t>
                </a:r>
                <a14:m>
                  <m:oMath xmlns:m="http://schemas.openxmlformats.org/officeDocument/2006/math">
                    <m:r>
                      <a:rPr lang="en-US" b="0" i="0" smtClean="0">
                        <a:latin typeface="Cambria Math" panose="02040503050406030204" pitchFamily="18" charset="0"/>
                        <a:ea typeface="Cambria Math" panose="02040503050406030204" pitchFamily="18" charset="0"/>
                      </a:rPr>
                      <m:t>            </m:t>
                    </m:r>
                    <m:r>
                      <a:rPr lang="lt-LT" i="1">
                        <a:latin typeface="Cambria Math" panose="02040503050406030204" pitchFamily="18" charset="0"/>
                        <a:ea typeface="Cambria Math" panose="02040503050406030204" pitchFamily="18" charset="0"/>
                      </a:rPr>
                      <m:t>∆</m:t>
                    </m:r>
                    <m:r>
                      <a:rPr lang="lt-LT" i="1">
                        <a:latin typeface="Cambria Math" panose="02040503050406030204" pitchFamily="18" charset="0"/>
                        <a:ea typeface="Cambria Math" panose="02040503050406030204" pitchFamily="18" charset="0"/>
                      </a:rPr>
                      <m:t>𝑀</m:t>
                    </m:r>
                    <m:r>
                      <a:rPr lang="en-US" i="1">
                        <a:latin typeface="Cambria Math" panose="02040503050406030204" pitchFamily="18" charset="0"/>
                        <a:ea typeface="Cambria Math" panose="02040503050406030204" pitchFamily="18" charset="0"/>
                      </a:rPr>
                      <m:t> </m:t>
                    </m:r>
                  </m:oMath>
                </a14:m>
                <a:r>
                  <a:rPr lang="en-US" dirty="0"/>
                  <a:t>= 10,5Nm.</a:t>
                </a:r>
              </a:p>
              <a:p>
                <a:pPr marL="0" indent="0">
                  <a:buNone/>
                </a:pPr>
                <a:endParaRPr lang="en-US" dirty="0"/>
              </a:p>
              <a:p>
                <a:pPr marL="0" indent="0">
                  <a:buNone/>
                </a:pPr>
                <a:r>
                  <a:rPr lang="en-US" b="1" dirty="0" err="1"/>
                  <a:t>Atsakymas</a:t>
                </a:r>
                <a:r>
                  <a:rPr lang="en-US" dirty="0"/>
                  <a:t>: </a:t>
                </a:r>
                <a:r>
                  <a:rPr lang="en-US" dirty="0" err="1"/>
                  <a:t>skritulys</a:t>
                </a:r>
                <a:r>
                  <a:rPr lang="en-US" dirty="0"/>
                  <a:t> </a:t>
                </a:r>
                <a:r>
                  <a:rPr lang="en-US" dirty="0" err="1"/>
                  <a:t>suksis</a:t>
                </a:r>
                <a:r>
                  <a:rPr lang="en-US" dirty="0"/>
                  <a:t> </a:t>
                </a:r>
                <a:r>
                  <a:rPr lang="en-US" dirty="0" err="1"/>
                  <a:t>pagal</a:t>
                </a:r>
                <a:r>
                  <a:rPr lang="en-US" dirty="0"/>
                  <a:t> </a:t>
                </a:r>
                <a:r>
                  <a:rPr lang="en-US" dirty="0" err="1"/>
                  <a:t>laikrod</a:t>
                </a:r>
                <a:r>
                  <a:rPr lang="lt-LT" dirty="0"/>
                  <a:t>žio rodyklę, </a:t>
                </a:r>
                <a14:m>
                  <m:oMath xmlns:m="http://schemas.openxmlformats.org/officeDocument/2006/math">
                    <m:r>
                      <a:rPr lang="lt-LT" i="1" smtClean="0">
                        <a:latin typeface="Cambria Math" panose="02040503050406030204" pitchFamily="18" charset="0"/>
                        <a:ea typeface="Cambria Math" panose="02040503050406030204" pitchFamily="18" charset="0"/>
                      </a:rPr>
                      <m:t>∆</m:t>
                    </m:r>
                    <m:r>
                      <a:rPr lang="lt-LT" b="0" i="1" smtClean="0">
                        <a:latin typeface="Cambria Math" panose="02040503050406030204" pitchFamily="18" charset="0"/>
                        <a:ea typeface="Cambria Math" panose="02040503050406030204" pitchFamily="18" charset="0"/>
                      </a:rPr>
                      <m:t>𝑀</m:t>
                    </m:r>
                  </m:oMath>
                </a14:m>
                <a:r>
                  <a:rPr lang="en-US" dirty="0"/>
                  <a:t>=10,5Nm.</a:t>
                </a:r>
                <a:endParaRPr lang="lt-LT" dirty="0"/>
              </a:p>
              <a:p>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0" y="1146221"/>
                <a:ext cx="12312203" cy="5357610"/>
              </a:xfrm>
              <a:blipFill rotWithShape="0">
                <a:blip r:embed="rId2" cstate="print"/>
                <a:stretch>
                  <a:fillRect l="-1238" t="-1479" r="-545"/>
                </a:stretch>
              </a:blipFill>
            </p:spPr>
            <p:txBody>
              <a:bodyPr/>
              <a:lstStyle/>
              <a:p>
                <a:r>
                  <a:rPr lang="lt-LT">
                    <a:noFill/>
                  </a:rPr>
                  <a:t> </a:t>
                </a:r>
              </a:p>
            </p:txBody>
          </p:sp>
        </mc:Fallback>
      </mc:AlternateContent>
    </p:spTree>
    <p:extLst>
      <p:ext uri="{BB962C8B-B14F-4D97-AF65-F5344CB8AC3E}">
        <p14:creationId xmlns:p14="http://schemas.microsoft.com/office/powerpoint/2010/main" val="25956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a:spLocks noGrp="1"/>
          </p:cNvSpPr>
          <p:nvPr>
            <p:ph type="title"/>
          </p:nvPr>
        </p:nvSpPr>
        <p:spPr>
          <a:xfrm>
            <a:off x="7740203" y="1159099"/>
            <a:ext cx="3142445" cy="2022877"/>
          </a:xfrm>
        </p:spPr>
        <p:txBody>
          <a:bodyPr/>
          <a:lstStyle/>
          <a:p>
            <a:pPr marL="0" indent="0" algn="l"/>
            <a:r>
              <a:rPr lang="lt-LT" sz="2000" dirty="0"/>
              <a:t/>
            </a:r>
            <a:br>
              <a:rPr lang="lt-LT" sz="2000" dirty="0"/>
            </a:br>
            <a:r>
              <a:rPr lang="lt-LT" sz="2000" dirty="0"/>
              <a:t/>
            </a:r>
            <a:br>
              <a:rPr lang="lt-LT" sz="2000" dirty="0"/>
            </a:br>
            <a:r>
              <a:rPr lang="lt-LT" sz="2000" dirty="0"/>
              <a:t>F</a:t>
            </a:r>
            <a:r>
              <a:rPr lang="en-US" sz="2000" dirty="0"/>
              <a:t>          l=400mm=0,4m</a:t>
            </a:r>
            <a:br>
              <a:rPr lang="en-US" sz="2000" dirty="0"/>
            </a:br>
            <a:r>
              <a:rPr lang="lt-LT" sz="2000" dirty="0"/>
              <a:t>M</a:t>
            </a:r>
            <a:r>
              <a:rPr lang="en-US" sz="2000" baseline="-25000" dirty="0"/>
              <a:t>1       </a:t>
            </a:r>
            <a:r>
              <a:rPr lang="lt-LT" sz="2000" baseline="-25000" dirty="0"/>
              <a:t>  </a:t>
            </a:r>
            <a:r>
              <a:rPr lang="en-US" sz="2000" baseline="-25000" dirty="0"/>
              <a:t>  </a:t>
            </a:r>
            <a:r>
              <a:rPr lang="en-US" sz="2000" dirty="0"/>
              <a:t>M=20Nm</a:t>
            </a:r>
            <a:r>
              <a:rPr lang="lt-LT" sz="2000" dirty="0"/>
              <a:t/>
            </a:r>
            <a:br>
              <a:rPr lang="lt-LT" sz="2000" dirty="0"/>
            </a:br>
            <a:r>
              <a:rPr lang="lt-LT" sz="2000" dirty="0"/>
              <a:t>M</a:t>
            </a:r>
            <a:r>
              <a:rPr lang="en-US" sz="2000" baseline="-25000" dirty="0"/>
              <a:t>2         </a:t>
            </a:r>
            <a:r>
              <a:rPr lang="lt-LT" sz="2000" baseline="-25000" dirty="0"/>
              <a:t>  </a:t>
            </a:r>
            <a:r>
              <a:rPr lang="en-US" sz="2000" dirty="0"/>
              <a:t>a=</a:t>
            </a:r>
            <a:r>
              <a:rPr lang="lt-LT" sz="2000" dirty="0"/>
              <a:t>30</a:t>
            </a:r>
            <a:r>
              <a:rPr lang="lt-LT" sz="2000" baseline="60000" dirty="0"/>
              <a:t>o</a:t>
            </a:r>
            <a:r>
              <a:rPr lang="lt-LT" dirty="0"/>
              <a:t/>
            </a:r>
            <a:br>
              <a:rPr lang="lt-LT" dirty="0"/>
            </a:br>
            <a:r>
              <a:rPr lang="lt-LT" sz="2000" dirty="0"/>
              <a:t>M</a:t>
            </a:r>
            <a:r>
              <a:rPr lang="en-US" sz="2000" baseline="-25000" dirty="0"/>
              <a:t>3</a:t>
            </a:r>
            <a:r>
              <a:rPr lang="lt-LT" dirty="0"/>
              <a:t/>
            </a:r>
            <a:br>
              <a:rPr lang="lt-LT" dirty="0"/>
            </a:br>
            <a:endParaRPr lang="lt-LT" dirty="0"/>
          </a:p>
        </p:txBody>
      </p:sp>
      <p:sp>
        <p:nvSpPr>
          <p:cNvPr id="3" name="Content Placeholder 2"/>
          <p:cNvSpPr>
            <a:spLocks noGrp="1"/>
          </p:cNvSpPr>
          <p:nvPr>
            <p:ph idx="1"/>
          </p:nvPr>
        </p:nvSpPr>
        <p:spPr>
          <a:xfrm>
            <a:off x="0" y="1159099"/>
            <a:ext cx="7838878" cy="5685906"/>
          </a:xfrm>
        </p:spPr>
        <p:txBody>
          <a:bodyPr/>
          <a:lstStyle/>
          <a:p>
            <a:pPr marL="0" indent="0">
              <a:buNone/>
            </a:pPr>
            <a:r>
              <a:rPr lang="en-US" sz="3000" b="1" dirty="0"/>
              <a:t>2.Ver</a:t>
            </a:r>
            <a:r>
              <a:rPr lang="lt-LT" sz="3000" b="1" dirty="0"/>
              <a:t>žliniu raktu užsukama veržlė</a:t>
            </a:r>
            <a:r>
              <a:rPr lang="en-US" sz="3000" b="1" dirty="0"/>
              <a:t>. </a:t>
            </a:r>
            <a:r>
              <a:rPr lang="en-US" sz="3000" b="1" dirty="0" err="1"/>
              <a:t>Rakto</a:t>
            </a:r>
            <a:r>
              <a:rPr lang="en-US" sz="3000" b="1" dirty="0"/>
              <a:t> </a:t>
            </a:r>
            <a:r>
              <a:rPr lang="en-US" sz="3000" b="1" dirty="0" err="1"/>
              <a:t>rankenos</a:t>
            </a:r>
            <a:r>
              <a:rPr lang="en-US" sz="3000" b="1" dirty="0"/>
              <a:t> </a:t>
            </a:r>
            <a:r>
              <a:rPr lang="en-US" sz="3000" b="1" dirty="0" err="1"/>
              <a:t>ilgis</a:t>
            </a:r>
            <a:r>
              <a:rPr lang="en-US" sz="3000" b="1" dirty="0"/>
              <a:t> l=400mm. J</a:t>
            </a:r>
            <a:r>
              <a:rPr lang="lt-LT" sz="3000" b="1" dirty="0"/>
              <a:t>ėgos F, veikiančios 90</a:t>
            </a:r>
            <a:r>
              <a:rPr lang="lt-LT" sz="3000" b="1" baseline="60000" dirty="0"/>
              <a:t>o</a:t>
            </a:r>
            <a:r>
              <a:rPr lang="lt-LT" sz="3000" b="1" dirty="0"/>
              <a:t> kampu rankenos galą, momentas M</a:t>
            </a:r>
            <a:r>
              <a:rPr lang="en-US" sz="3000" b="1" dirty="0"/>
              <a:t>= 20Nm. </a:t>
            </a:r>
            <a:r>
              <a:rPr lang="en-US" sz="3000" b="1" dirty="0" err="1"/>
              <a:t>Koks</a:t>
            </a:r>
            <a:r>
              <a:rPr lang="en-US" sz="3000" b="1" dirty="0"/>
              <a:t> </a:t>
            </a:r>
            <a:r>
              <a:rPr lang="lt-LT" sz="3000" b="1" dirty="0"/>
              <a:t>šios jėgos didumas? Koks bus jėgos momentas, jei tokia pat jėga veiksime ties rankenos viduriu? Kam bus lygus momentas, jei rankenos galą tokia pat jėga veiksime 30</a:t>
            </a:r>
            <a:r>
              <a:rPr lang="lt-LT" sz="3000" b="1" baseline="60000" dirty="0"/>
              <a:t>o</a:t>
            </a:r>
            <a:r>
              <a:rPr lang="lt-LT" sz="3000" b="1" dirty="0"/>
              <a:t> kampu? Koks bus jėgos momentas, jei tokia pat jėga 30</a:t>
            </a:r>
            <a:r>
              <a:rPr lang="lt-LT" sz="3000" b="1" baseline="60000" dirty="0"/>
              <a:t>o</a:t>
            </a:r>
            <a:r>
              <a:rPr lang="lt-LT" sz="3000" b="1" dirty="0"/>
              <a:t> kampu veiksime rankenos vidurį?</a:t>
            </a:r>
          </a:p>
        </p:txBody>
      </p:sp>
      <p:cxnSp>
        <p:nvCxnSpPr>
          <p:cNvPr id="7" name="Straight Connector 6"/>
          <p:cNvCxnSpPr/>
          <p:nvPr/>
        </p:nvCxnSpPr>
        <p:spPr>
          <a:xfrm>
            <a:off x="7740203" y="1365161"/>
            <a:ext cx="2975019" cy="0"/>
          </a:xfrm>
          <a:prstGeom prst="line">
            <a:avLst/>
          </a:prstGeom>
        </p:spPr>
        <p:style>
          <a:lnRef idx="3">
            <a:schemeClr val="dk1"/>
          </a:lnRef>
          <a:fillRef idx="0">
            <a:schemeClr val="dk1"/>
          </a:fillRef>
          <a:effectRef idx="2">
            <a:schemeClr val="dk1"/>
          </a:effectRef>
          <a:fontRef idx="minor">
            <a:schemeClr val="tx1"/>
          </a:fontRef>
        </p:style>
      </p:cxnSp>
      <p:cxnSp>
        <p:nvCxnSpPr>
          <p:cNvPr id="10" name="Straight Connector 9"/>
          <p:cNvCxnSpPr/>
          <p:nvPr/>
        </p:nvCxnSpPr>
        <p:spPr>
          <a:xfrm flipV="1">
            <a:off x="8512935" y="1365161"/>
            <a:ext cx="0" cy="1649390"/>
          </a:xfrm>
          <a:prstGeom prst="line">
            <a:avLst/>
          </a:prstGeom>
        </p:spPr>
        <p:style>
          <a:lnRef idx="3">
            <a:schemeClr val="dk1"/>
          </a:lnRef>
          <a:fillRef idx="0">
            <a:schemeClr val="dk1"/>
          </a:fillRef>
          <a:effectRef idx="2">
            <a:schemeClr val="dk1"/>
          </a:effectRef>
          <a:fontRef idx="minor">
            <a:schemeClr val="tx1"/>
          </a:fontRef>
        </p:style>
      </p:cxnSp>
      <p:cxnSp>
        <p:nvCxnSpPr>
          <p:cNvPr id="17" name="Straight Connector 16"/>
          <p:cNvCxnSpPr/>
          <p:nvPr/>
        </p:nvCxnSpPr>
        <p:spPr>
          <a:xfrm>
            <a:off x="7740203" y="1365161"/>
            <a:ext cx="0" cy="1649390"/>
          </a:xfrm>
          <a:prstGeom prst="line">
            <a:avLst/>
          </a:prstGeom>
        </p:spPr>
        <p:style>
          <a:lnRef idx="3">
            <a:schemeClr val="dk1"/>
          </a:lnRef>
          <a:fillRef idx="0">
            <a:schemeClr val="dk1"/>
          </a:fillRef>
          <a:effectRef idx="2">
            <a:schemeClr val="dk1"/>
          </a:effectRef>
          <a:fontRef idx="minor">
            <a:schemeClr val="tx1"/>
          </a:fontRef>
        </p:style>
      </p:cxnSp>
      <p:cxnSp>
        <p:nvCxnSpPr>
          <p:cNvPr id="20" name="Straight Connector 19"/>
          <p:cNvCxnSpPr/>
          <p:nvPr/>
        </p:nvCxnSpPr>
        <p:spPr>
          <a:xfrm>
            <a:off x="10715222" y="1365161"/>
            <a:ext cx="0" cy="1649390"/>
          </a:xfrm>
          <a:prstGeom prst="line">
            <a:avLst/>
          </a:prstGeom>
        </p:spPr>
        <p:style>
          <a:lnRef idx="3">
            <a:schemeClr val="dk1"/>
          </a:lnRef>
          <a:fillRef idx="0">
            <a:schemeClr val="dk1"/>
          </a:fillRef>
          <a:effectRef idx="2">
            <a:schemeClr val="dk1"/>
          </a:effectRef>
          <a:fontRef idx="minor">
            <a:schemeClr val="tx1"/>
          </a:fontRef>
        </p:style>
      </p:cxnSp>
      <p:cxnSp>
        <p:nvCxnSpPr>
          <p:cNvPr id="22" name="Straight Connector 21"/>
          <p:cNvCxnSpPr/>
          <p:nvPr/>
        </p:nvCxnSpPr>
        <p:spPr>
          <a:xfrm flipH="1">
            <a:off x="7740203" y="3014551"/>
            <a:ext cx="2975020" cy="0"/>
          </a:xfrm>
          <a:prstGeom prst="line">
            <a:avLst/>
          </a:prstGeom>
        </p:spPr>
        <p:style>
          <a:lnRef idx="3">
            <a:schemeClr val="dk1"/>
          </a:lnRef>
          <a:fillRef idx="0">
            <a:schemeClr val="dk1"/>
          </a:fillRef>
          <a:effectRef idx="2">
            <a:schemeClr val="dk1"/>
          </a:effectRef>
          <a:fontRef idx="minor">
            <a:schemeClr val="tx1"/>
          </a:fontRef>
        </p:style>
      </p:cxnSp>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27371" y="3248427"/>
            <a:ext cx="4474477" cy="3165876"/>
          </a:xfrm>
          <a:prstGeom prst="rect">
            <a:avLst/>
          </a:prstGeom>
        </p:spPr>
      </p:pic>
    </p:spTree>
    <p:extLst>
      <p:ext uri="{BB962C8B-B14F-4D97-AF65-F5344CB8AC3E}">
        <p14:creationId xmlns:p14="http://schemas.microsoft.com/office/powerpoint/2010/main" val="37275370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 y="1326523"/>
                <a:ext cx="5988676" cy="5293217"/>
              </a:xfrm>
            </p:spPr>
            <p:txBody>
              <a:bodyPr/>
              <a:lstStyle/>
              <a:p>
                <a:pPr marL="0" indent="0">
                  <a:buNone/>
                </a:pPr>
                <a:r>
                  <a:rPr lang="en-US" dirty="0"/>
                  <a:t>J</a:t>
                </a:r>
                <a:r>
                  <a:rPr lang="lt-LT" dirty="0"/>
                  <a:t>ėgos F sukimos ašis bus varžtas, apie kurį sukasi raktas su veržle. </a:t>
                </a:r>
                <a:r>
                  <a:rPr lang="en-US" dirty="0" err="1"/>
                  <a:t>Parodyta</a:t>
                </a:r>
                <a:r>
                  <a:rPr lang="en-US" dirty="0"/>
                  <a:t> </a:t>
                </a:r>
                <a:r>
                  <a:rPr lang="en-US" dirty="0" err="1"/>
                  <a:t>veikianti</a:t>
                </a:r>
                <a:r>
                  <a:rPr lang="en-US" dirty="0"/>
                  <a:t> j</a:t>
                </a:r>
                <a:r>
                  <a:rPr lang="lt-LT" dirty="0"/>
                  <a:t>ėga F ir jos petys l. Jėgos momentas M</a:t>
                </a:r>
                <a:r>
                  <a:rPr lang="en-US" dirty="0"/>
                  <a:t>=</a:t>
                </a:r>
                <a:r>
                  <a:rPr lang="en-US" dirty="0" err="1"/>
                  <a:t>Fl</a:t>
                </a:r>
                <a:r>
                  <a:rPr lang="en-US" dirty="0"/>
                  <a:t>, </a:t>
                </a:r>
                <a:r>
                  <a:rPr lang="en-US" dirty="0" err="1"/>
                  <a:t>i</a:t>
                </a:r>
                <a:r>
                  <a:rPr lang="lt-LT" dirty="0"/>
                  <a:t>š čia F</a:t>
                </a:r>
                <a:r>
                  <a:rPr lang="en-US" dirty="0"/>
                  <a:t>=</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𝑀</m:t>
                        </m:r>
                      </m:num>
                      <m:den>
                        <m:r>
                          <a:rPr lang="en-US" b="0" i="1" smtClean="0">
                            <a:latin typeface="Cambria Math" panose="02040503050406030204" pitchFamily="18" charset="0"/>
                          </a:rPr>
                          <m:t>𝑙</m:t>
                        </m:r>
                      </m:den>
                    </m:f>
                  </m:oMath>
                </a14:m>
                <a:r>
                  <a:rPr lang="en-US" dirty="0"/>
                  <a:t>, F=50N. </a:t>
                </a:r>
                <a:r>
                  <a:rPr lang="en-US" dirty="0" err="1"/>
                  <a:t>Jeigu</a:t>
                </a:r>
                <a:r>
                  <a:rPr lang="en-US" dirty="0"/>
                  <a:t> </a:t>
                </a:r>
                <a:r>
                  <a:rPr lang="en-US" dirty="0" err="1"/>
                  <a:t>rankena</a:t>
                </a:r>
                <a:r>
                  <a:rPr lang="en-US" dirty="0"/>
                  <a:t> </a:t>
                </a:r>
                <a:r>
                  <a:rPr lang="en-US" dirty="0" err="1"/>
                  <a:t>veikiama</a:t>
                </a:r>
                <a:r>
                  <a:rPr lang="en-US" dirty="0"/>
                  <a:t> ties </a:t>
                </a:r>
                <a:r>
                  <a:rPr lang="en-US" dirty="0" err="1"/>
                  <a:t>viduriu</a:t>
                </a:r>
                <a:r>
                  <a:rPr lang="en-US" dirty="0"/>
                  <a:t>, tai j</a:t>
                </a:r>
                <a:r>
                  <a:rPr lang="lt-LT" dirty="0"/>
                  <a:t>ėgos petys sumažės perpus. M</a:t>
                </a:r>
                <a:r>
                  <a:rPr lang="en-US" baseline="-25000" dirty="0"/>
                  <a:t>1</a:t>
                </a:r>
                <a:r>
                  <a:rPr lang="en-US" dirty="0"/>
                  <a:t>=Fl</a:t>
                </a:r>
                <a:r>
                  <a:rPr lang="en-US" baseline="-25000" dirty="0"/>
                  <a:t>1</a:t>
                </a:r>
                <a:r>
                  <a:rPr lang="en-US" dirty="0"/>
                  <a:t>, </a:t>
                </a:r>
                <a:r>
                  <a:rPr lang="lt-LT" dirty="0"/>
                  <a:t>M</a:t>
                </a:r>
                <a:r>
                  <a:rPr lang="en-US" baseline="-25000" dirty="0"/>
                  <a:t>1</a:t>
                </a:r>
                <a:r>
                  <a:rPr lang="en-US" dirty="0"/>
                  <a:t>=</a:t>
                </a:r>
                <a14:m>
                  <m:oMath xmlns:m="http://schemas.openxmlformats.org/officeDocument/2006/math">
                    <m:r>
                      <a:rPr lang="en-US" b="0" i="1" smtClean="0">
                        <a:latin typeface="Cambria Math" panose="02040503050406030204" pitchFamily="18" charset="0"/>
                      </a:rPr>
                      <m:t>𝐹</m:t>
                    </m:r>
                    <m:f>
                      <m:fPr>
                        <m:ctrlPr>
                          <a:rPr lang="en-US" b="0" i="1" smtClean="0">
                            <a:latin typeface="Cambria Math" panose="02040503050406030204" pitchFamily="18" charset="0"/>
                          </a:rPr>
                        </m:ctrlPr>
                      </m:fPr>
                      <m:num>
                        <m:r>
                          <a:rPr lang="en-US" b="0" i="1" smtClean="0">
                            <a:latin typeface="Cambria Math" panose="02040503050406030204" pitchFamily="18" charset="0"/>
                          </a:rPr>
                          <m:t>𝑙</m:t>
                        </m:r>
                      </m:num>
                      <m:den>
                        <m:r>
                          <a:rPr lang="en-US" b="0" i="1" smtClean="0">
                            <a:latin typeface="Cambria Math" panose="02040503050406030204" pitchFamily="18" charset="0"/>
                          </a:rPr>
                          <m:t>2</m:t>
                        </m:r>
                      </m:den>
                    </m:f>
                  </m:oMath>
                </a14:m>
                <a:r>
                  <a:rPr lang="en-US" dirty="0"/>
                  <a:t>, </a:t>
                </a:r>
                <a:r>
                  <a:rPr lang="lt-LT" dirty="0"/>
                  <a:t>M</a:t>
                </a:r>
                <a:r>
                  <a:rPr lang="en-US" baseline="-25000" dirty="0"/>
                  <a:t>1</a:t>
                </a:r>
                <a:r>
                  <a:rPr lang="en-US" dirty="0"/>
                  <a:t>=10Nm.</a:t>
                </a:r>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 y="1326523"/>
                <a:ext cx="5988676" cy="5293217"/>
              </a:xfrm>
              <a:blipFill rotWithShape="0">
                <a:blip r:embed="rId2" cstate="print"/>
                <a:stretch>
                  <a:fillRect l="-2546" t="-1498" r="-1324"/>
                </a:stretch>
              </a:blipFill>
            </p:spPr>
            <p:txBody>
              <a:bodyPr/>
              <a:lstStyle/>
              <a:p>
                <a:r>
                  <a:rPr lang="lt-LT">
                    <a:noFill/>
                  </a:rPr>
                  <a:t> </a:t>
                </a:r>
              </a:p>
            </p:txBody>
          </p:sp>
        </mc:Fallback>
      </mc:AlternateContent>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66378" y="1854558"/>
            <a:ext cx="6170371" cy="3998890"/>
          </a:xfrm>
          <a:prstGeom prst="rect">
            <a:avLst/>
          </a:prstGeom>
        </p:spPr>
      </p:pic>
    </p:spTree>
    <p:extLst>
      <p:ext uri="{BB962C8B-B14F-4D97-AF65-F5344CB8AC3E}">
        <p14:creationId xmlns:p14="http://schemas.microsoft.com/office/powerpoint/2010/main" val="28256627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90151" y="1081825"/>
                <a:ext cx="11990231" cy="5473521"/>
              </a:xfrm>
            </p:spPr>
            <p:txBody>
              <a:bodyPr/>
              <a:lstStyle/>
              <a:p>
                <a:pPr marL="0" indent="0">
                  <a:buNone/>
                </a:pPr>
                <a:r>
                  <a:rPr lang="en-US" dirty="0"/>
                  <a:t>Ie</a:t>
                </a:r>
                <a:r>
                  <a:rPr lang="lt-LT" dirty="0"/>
                  <a:t>škome momento, kai rankenos galas veikiamas 30</a:t>
                </a:r>
                <a:r>
                  <a:rPr lang="lt-LT" baseline="60000" dirty="0"/>
                  <a:t>o</a:t>
                </a:r>
                <a:r>
                  <a:rPr lang="lt-LT" dirty="0"/>
                  <a:t> kampu. Tada jėgos F petys bus lygus atkarpai OC</a:t>
                </a:r>
                <a:r>
                  <a:rPr lang="en-US" dirty="0"/>
                  <a:t>=l</a:t>
                </a:r>
                <a:r>
                  <a:rPr lang="en-US" baseline="-25000" dirty="0"/>
                  <a:t>2</a:t>
                </a:r>
                <a:r>
                  <a:rPr lang="en-US" dirty="0"/>
                  <a:t>. I</a:t>
                </a:r>
                <a:r>
                  <a:rPr lang="lt-LT" dirty="0"/>
                  <a:t>š </a:t>
                </a:r>
                <a14:m>
                  <m:oMath xmlns:m="http://schemas.openxmlformats.org/officeDocument/2006/math">
                    <m:r>
                      <a:rPr lang="lt-LT" i="1" smtClean="0">
                        <a:latin typeface="Cambria Math" panose="02040503050406030204" pitchFamily="18" charset="0"/>
                        <a:ea typeface="Cambria Math" panose="02040503050406030204" pitchFamily="18" charset="0"/>
                      </a:rPr>
                      <m:t>∆</m:t>
                    </m:r>
                    <m:r>
                      <a:rPr lang="lt-LT" b="0" i="1" smtClean="0">
                        <a:latin typeface="Cambria Math" panose="02040503050406030204" pitchFamily="18" charset="0"/>
                        <a:ea typeface="Cambria Math" panose="02040503050406030204" pitchFamily="18" charset="0"/>
                      </a:rPr>
                      <m:t>𝑂𝐴𝐶</m:t>
                    </m:r>
                    <m:r>
                      <a:rPr lang="lt-LT" b="0" i="1" smtClean="0">
                        <a:latin typeface="Cambria Math" panose="02040503050406030204" pitchFamily="18" charset="0"/>
                        <a:ea typeface="Cambria Math" panose="02040503050406030204" pitchFamily="18" charset="0"/>
                      </a:rPr>
                      <m:t> </m:t>
                    </m:r>
                  </m:oMath>
                </a14:m>
                <a:r>
                  <a:rPr lang="lt-LT" dirty="0"/>
                  <a:t>randame, kad OC</a:t>
                </a:r>
                <a:r>
                  <a:rPr lang="en-US" dirty="0"/>
                  <a:t>=</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oMath>
                </a14:m>
                <a:r>
                  <a:rPr lang="en-US" dirty="0"/>
                  <a:t>OA, </a:t>
                </a:r>
                <a:r>
                  <a:rPr lang="en-US" dirty="0" err="1"/>
                  <a:t>nes</a:t>
                </a:r>
                <a:r>
                  <a:rPr lang="en-US" dirty="0"/>
                  <a:t> </a:t>
                </a:r>
                <a:r>
                  <a:rPr lang="en-US" dirty="0" err="1"/>
                  <a:t>statinis</a:t>
                </a:r>
                <a:r>
                  <a:rPr lang="en-US" dirty="0"/>
                  <a:t> </a:t>
                </a:r>
                <a:r>
                  <a:rPr lang="en-US" dirty="0" err="1"/>
                  <a:t>prie</a:t>
                </a:r>
                <a:r>
                  <a:rPr lang="lt-LT" dirty="0"/>
                  <a:t>š 30</a:t>
                </a:r>
                <a:r>
                  <a:rPr lang="lt-LT" baseline="60000" dirty="0"/>
                  <a:t>o</a:t>
                </a:r>
                <a:r>
                  <a:rPr lang="lt-LT" dirty="0"/>
                  <a:t> kampą yra lygus pusei įžambinės. Todėl jėgos petys</a:t>
                </a:r>
                <a:r>
                  <a:rPr lang="en-US" dirty="0"/>
                  <a:t> l</a:t>
                </a:r>
                <a:r>
                  <a:rPr lang="en-US" baseline="-25000" dirty="0"/>
                  <a:t>2</a:t>
                </a:r>
                <a:r>
                  <a:rPr lang="en-US" dirty="0"/>
                  <a:t>=</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oMath>
                </a14:m>
                <a:r>
                  <a:rPr lang="en-US" dirty="0"/>
                  <a:t>l. J</a:t>
                </a:r>
                <a:r>
                  <a:rPr lang="lt-LT" dirty="0"/>
                  <a:t>ėgos momentas M</a:t>
                </a:r>
                <a:r>
                  <a:rPr lang="en-US" baseline="-25000" dirty="0"/>
                  <a:t>2</a:t>
                </a:r>
                <a:r>
                  <a:rPr lang="en-US" dirty="0"/>
                  <a:t>=Fl</a:t>
                </a:r>
                <a:r>
                  <a:rPr lang="en-US" baseline="-25000" dirty="0"/>
                  <a:t>2</a:t>
                </a:r>
                <a:r>
                  <a:rPr lang="en-US" dirty="0"/>
                  <a:t>, </a:t>
                </a:r>
                <a:r>
                  <a:rPr lang="lt-LT" dirty="0"/>
                  <a:t>M</a:t>
                </a:r>
                <a:r>
                  <a:rPr lang="en-US" baseline="-25000" dirty="0"/>
                  <a:t>2</a:t>
                </a:r>
                <a:r>
                  <a:rPr lang="en-US" dirty="0"/>
                  <a:t>=F</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𝑙</m:t>
                        </m:r>
                      </m:num>
                      <m:den>
                        <m:r>
                          <a:rPr lang="en-US" b="0" i="1" smtClean="0">
                            <a:latin typeface="Cambria Math" panose="02040503050406030204" pitchFamily="18" charset="0"/>
                          </a:rPr>
                          <m:t>2</m:t>
                        </m:r>
                      </m:den>
                    </m:f>
                  </m:oMath>
                </a14:m>
                <a:r>
                  <a:rPr lang="en-US" dirty="0"/>
                  <a:t>, </a:t>
                </a:r>
                <a:r>
                  <a:rPr lang="lt-LT" dirty="0"/>
                  <a:t>M</a:t>
                </a:r>
                <a:r>
                  <a:rPr lang="en-US" baseline="-25000" dirty="0"/>
                  <a:t>2</a:t>
                </a:r>
                <a:r>
                  <a:rPr lang="en-US" dirty="0"/>
                  <a:t>=10Nm. Kai bus </a:t>
                </a:r>
                <a:r>
                  <a:rPr lang="en-US" dirty="0" err="1"/>
                  <a:t>veikiamas</a:t>
                </a:r>
                <a:r>
                  <a:rPr lang="en-US" dirty="0"/>
                  <a:t> </a:t>
                </a:r>
                <a:r>
                  <a:rPr lang="en-US" dirty="0" err="1"/>
                  <a:t>rankenos</a:t>
                </a:r>
                <a:r>
                  <a:rPr lang="en-US" dirty="0"/>
                  <a:t> </a:t>
                </a:r>
                <a:r>
                  <a:rPr lang="en-US" dirty="0" err="1"/>
                  <a:t>vidurys</a:t>
                </a:r>
                <a:r>
                  <a:rPr lang="en-US" dirty="0"/>
                  <a:t> </a:t>
                </a:r>
                <a:r>
                  <a:rPr lang="lt-LT" dirty="0"/>
                  <a:t>30</a:t>
                </a:r>
                <a:r>
                  <a:rPr lang="lt-LT" baseline="60000" dirty="0"/>
                  <a:t>o</a:t>
                </a:r>
                <a:r>
                  <a:rPr lang="lt-LT" dirty="0"/>
                  <a:t> kampu</a:t>
                </a:r>
                <a:r>
                  <a:rPr lang="en-US" dirty="0"/>
                  <a:t>, tai j</a:t>
                </a:r>
                <a:r>
                  <a:rPr lang="lt-LT" dirty="0"/>
                  <a:t>ėgos petys l</a:t>
                </a:r>
                <a:r>
                  <a:rPr lang="en-US" baseline="-25000" dirty="0"/>
                  <a:t>3</a:t>
                </a:r>
                <a:r>
                  <a:rPr lang="en-US" dirty="0"/>
                  <a:t>=</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oMath>
                </a14:m>
                <a:r>
                  <a:rPr lang="en-US" dirty="0"/>
                  <a:t>OB=</a:t>
                </a:r>
                <a14:m>
                  <m:oMath xmlns:m="http://schemas.openxmlformats.org/officeDocument/2006/math">
                    <m:f>
                      <m:fPr>
                        <m:ctrlPr>
                          <a:rPr lang="en-US" i="1" dirty="0" smtClean="0">
                            <a:latin typeface="Cambria Math" panose="02040503050406030204" pitchFamily="18" charset="0"/>
                          </a:rPr>
                        </m:ctrlPr>
                      </m:fPr>
                      <m:num>
                        <m:r>
                          <a:rPr lang="en-US" b="0" i="1" dirty="0" smtClean="0">
                            <a:latin typeface="Cambria Math" panose="02040503050406030204" pitchFamily="18" charset="0"/>
                          </a:rPr>
                          <m:t>1</m:t>
                        </m:r>
                      </m:num>
                      <m:den>
                        <m:r>
                          <a:rPr lang="en-US" b="0" i="1" dirty="0" smtClean="0">
                            <a:latin typeface="Cambria Math" panose="02040503050406030204" pitchFamily="18" charset="0"/>
                          </a:rPr>
                          <m:t>4</m:t>
                        </m:r>
                      </m:den>
                    </m:f>
                  </m:oMath>
                </a14:m>
                <a:r>
                  <a:rPr lang="en-US" dirty="0"/>
                  <a:t>l. </a:t>
                </a:r>
                <a:r>
                  <a:rPr lang="lt-LT" dirty="0"/>
                  <a:t>M</a:t>
                </a:r>
                <a:r>
                  <a:rPr lang="en-US" baseline="-25000" dirty="0"/>
                  <a:t>3</a:t>
                </a:r>
                <a:r>
                  <a:rPr lang="en-US" dirty="0"/>
                  <a:t>=Fl</a:t>
                </a:r>
                <a:r>
                  <a:rPr lang="en-US" baseline="-25000" dirty="0"/>
                  <a:t>3</a:t>
                </a:r>
                <a:r>
                  <a:rPr lang="en-US" dirty="0"/>
                  <a:t>. M</a:t>
                </a:r>
                <a:r>
                  <a:rPr lang="en-US" baseline="-25000" dirty="0"/>
                  <a:t>3</a:t>
                </a:r>
                <a:r>
                  <a:rPr lang="en-US" dirty="0"/>
                  <a:t>=F</a:t>
                </a:r>
                <a14:m>
                  <m:oMath xmlns:m="http://schemas.openxmlformats.org/officeDocument/2006/math">
                    <m:f>
                      <m:fPr>
                        <m:ctrlPr>
                          <a:rPr lang="en-US" i="1" smtClean="0">
                            <a:latin typeface="Cambria Math" panose="02040503050406030204" pitchFamily="18" charset="0"/>
                          </a:rPr>
                        </m:ctrlPr>
                      </m:fPr>
                      <m:num>
                        <m:r>
                          <a:rPr lang="en-US" b="0" i="1" smtClean="0">
                            <a:latin typeface="Cambria Math" panose="02040503050406030204" pitchFamily="18" charset="0"/>
                          </a:rPr>
                          <m:t>𝑙</m:t>
                        </m:r>
                      </m:num>
                      <m:den>
                        <m:r>
                          <a:rPr lang="en-US" b="0" i="1" smtClean="0">
                            <a:latin typeface="Cambria Math" panose="02040503050406030204" pitchFamily="18" charset="0"/>
                          </a:rPr>
                          <m:t>4</m:t>
                        </m:r>
                      </m:den>
                    </m:f>
                  </m:oMath>
                </a14:m>
                <a:r>
                  <a:rPr lang="en-US" dirty="0"/>
                  <a:t>=, M</a:t>
                </a:r>
                <a:r>
                  <a:rPr lang="en-US" baseline="-25000" dirty="0"/>
                  <a:t>3</a:t>
                </a:r>
                <a:r>
                  <a:rPr lang="en-US" dirty="0"/>
                  <a:t>=5Nm.</a:t>
                </a:r>
              </a:p>
              <a:p>
                <a:pPr marL="0" indent="0">
                  <a:buNone/>
                </a:pPr>
                <a:r>
                  <a:rPr lang="en-US" b="1" dirty="0" err="1"/>
                  <a:t>Atsakymas</a:t>
                </a:r>
                <a:r>
                  <a:rPr lang="en-US" dirty="0"/>
                  <a:t>: F=50N, </a:t>
                </a:r>
                <a:r>
                  <a:rPr lang="lt-LT" dirty="0"/>
                  <a:t>M</a:t>
                </a:r>
                <a:r>
                  <a:rPr lang="en-US" baseline="-25000" dirty="0"/>
                  <a:t>1</a:t>
                </a:r>
                <a:r>
                  <a:rPr lang="en-US" dirty="0"/>
                  <a:t>=10Nm, </a:t>
                </a:r>
                <a:r>
                  <a:rPr lang="lt-LT" dirty="0"/>
                  <a:t>M</a:t>
                </a:r>
                <a:r>
                  <a:rPr lang="en-US" baseline="-25000" dirty="0"/>
                  <a:t>2</a:t>
                </a:r>
                <a:r>
                  <a:rPr lang="en-US" dirty="0"/>
                  <a:t>=10Nm, </a:t>
                </a:r>
                <a:r>
                  <a:rPr lang="lt-LT" dirty="0"/>
                  <a:t>M</a:t>
                </a:r>
                <a:r>
                  <a:rPr lang="en-US" baseline="-25000" dirty="0"/>
                  <a:t>3</a:t>
                </a:r>
                <a:r>
                  <a:rPr lang="en-US" dirty="0"/>
                  <a:t>=5Nm</a:t>
                </a:r>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90151" y="1081825"/>
                <a:ext cx="11990231" cy="5473521"/>
              </a:xfrm>
              <a:blipFill rotWithShape="0">
                <a:blip r:embed="rId2" cstate="print"/>
                <a:stretch>
                  <a:fillRect l="-1322" t="-2673"/>
                </a:stretch>
              </a:blipFill>
            </p:spPr>
            <p:txBody>
              <a:bodyPr/>
              <a:lstStyle/>
              <a:p>
                <a:r>
                  <a:rPr lang="lt-LT">
                    <a:noFill/>
                  </a:rPr>
                  <a:t> </a:t>
                </a:r>
              </a:p>
            </p:txBody>
          </p:sp>
        </mc:Fallback>
      </mc:AlternateContent>
    </p:spTree>
    <p:extLst>
      <p:ext uri="{BB962C8B-B14F-4D97-AF65-F5344CB8AC3E}">
        <p14:creationId xmlns:p14="http://schemas.microsoft.com/office/powerpoint/2010/main" val="290220167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22830"/>
            <a:ext cx="10972800" cy="1294808"/>
          </a:xfrm>
        </p:spPr>
        <p:txBody>
          <a:bodyPr/>
          <a:lstStyle/>
          <a:p>
            <a:pPr algn="ctr"/>
            <a:r>
              <a:rPr lang="lt-LT" dirty="0"/>
              <a:t>Testas</a:t>
            </a:r>
          </a:p>
        </p:txBody>
      </p:sp>
      <p:sp>
        <p:nvSpPr>
          <p:cNvPr id="3" name="Content Placeholder 2"/>
          <p:cNvSpPr>
            <a:spLocks noGrp="1"/>
          </p:cNvSpPr>
          <p:nvPr>
            <p:ph idx="1"/>
          </p:nvPr>
        </p:nvSpPr>
        <p:spPr>
          <a:xfrm>
            <a:off x="838200" y="2067339"/>
            <a:ext cx="10515600" cy="4109624"/>
          </a:xfrm>
        </p:spPr>
        <p:txBody>
          <a:bodyPr/>
          <a:lstStyle/>
          <a:p>
            <a:pPr marL="0" indent="0">
              <a:buNone/>
            </a:pPr>
            <a:r>
              <a:rPr lang="en-US" dirty="0"/>
              <a:t>1.</a:t>
            </a:r>
            <a:r>
              <a:rPr lang="en-US" b="1" dirty="0"/>
              <a:t>Jėgos </a:t>
            </a:r>
            <a:r>
              <a:rPr lang="en-US" b="1" dirty="0" err="1"/>
              <a:t>petimi</a:t>
            </a:r>
            <a:r>
              <a:rPr lang="en-US" b="1" dirty="0"/>
              <a:t> </a:t>
            </a:r>
            <a:r>
              <a:rPr lang="en-US" b="1" dirty="0" err="1"/>
              <a:t>vadiname</a:t>
            </a:r>
            <a:r>
              <a:rPr lang="en-US" b="1" dirty="0"/>
              <a:t>:</a:t>
            </a:r>
            <a:endParaRPr lang="lt-LT" b="1" dirty="0"/>
          </a:p>
          <a:p>
            <a:pPr marL="514350" indent="-514350">
              <a:buFont typeface="+mj-lt"/>
              <a:buAutoNum type="alphaLcParenR"/>
            </a:pPr>
            <a:r>
              <a:rPr lang="en-US" dirty="0" err="1"/>
              <a:t>Statmenį</a:t>
            </a:r>
            <a:r>
              <a:rPr lang="en-US" dirty="0"/>
              <a:t> į </a:t>
            </a:r>
            <a:r>
              <a:rPr lang="en-US" dirty="0" err="1"/>
              <a:t>atramos</a:t>
            </a:r>
            <a:r>
              <a:rPr lang="en-US" dirty="0"/>
              <a:t> </a:t>
            </a:r>
            <a:r>
              <a:rPr lang="en-US" dirty="0" err="1"/>
              <a:t>tašką</a:t>
            </a:r>
            <a:r>
              <a:rPr lang="en-US" dirty="0"/>
              <a:t>;</a:t>
            </a:r>
            <a:endParaRPr lang="lt-LT" dirty="0"/>
          </a:p>
          <a:p>
            <a:pPr marL="514350" indent="-514350">
              <a:buFont typeface="+mj-lt"/>
              <a:buAutoNum type="alphaLcParenR"/>
            </a:pPr>
            <a:r>
              <a:rPr lang="en-US" dirty="0" err="1" smtClean="0"/>
              <a:t>Trumpiausi</a:t>
            </a:r>
            <a:r>
              <a:rPr lang="lt-LT" dirty="0" smtClean="0"/>
              <a:t>ą</a:t>
            </a:r>
            <a:r>
              <a:rPr lang="en-US" dirty="0" smtClean="0"/>
              <a:t> </a:t>
            </a:r>
            <a:r>
              <a:rPr lang="en-US" dirty="0" err="1"/>
              <a:t>atstumą</a:t>
            </a:r>
            <a:r>
              <a:rPr lang="en-US" dirty="0"/>
              <a:t>  </a:t>
            </a:r>
            <a:r>
              <a:rPr lang="en-US" dirty="0" err="1"/>
              <a:t>nuo</a:t>
            </a:r>
            <a:r>
              <a:rPr lang="en-US" dirty="0"/>
              <a:t> </a:t>
            </a:r>
            <a:r>
              <a:rPr lang="en-US" dirty="0" err="1"/>
              <a:t>atramos</a:t>
            </a:r>
            <a:r>
              <a:rPr lang="en-US" dirty="0"/>
              <a:t> </a:t>
            </a:r>
            <a:r>
              <a:rPr lang="en-US" dirty="0" err="1"/>
              <a:t>taško</a:t>
            </a:r>
            <a:r>
              <a:rPr lang="en-US" dirty="0"/>
              <a:t> </a:t>
            </a:r>
            <a:r>
              <a:rPr lang="en-US" dirty="0" err="1"/>
              <a:t>iki</a:t>
            </a:r>
            <a:r>
              <a:rPr lang="en-US" dirty="0"/>
              <a:t> </a:t>
            </a:r>
            <a:r>
              <a:rPr lang="en-US" dirty="0" err="1"/>
              <a:t>jėgos</a:t>
            </a:r>
            <a:r>
              <a:rPr lang="en-US" dirty="0"/>
              <a:t> </a:t>
            </a:r>
            <a:r>
              <a:rPr lang="en-US" dirty="0" err="1"/>
              <a:t>veikimo</a:t>
            </a:r>
            <a:r>
              <a:rPr lang="en-US" dirty="0"/>
              <a:t> </a:t>
            </a:r>
            <a:r>
              <a:rPr lang="en-US" dirty="0" err="1"/>
              <a:t>linijos</a:t>
            </a:r>
            <a:r>
              <a:rPr lang="en-US" dirty="0"/>
              <a:t>;</a:t>
            </a:r>
            <a:endParaRPr lang="lt-LT" dirty="0"/>
          </a:p>
          <a:p>
            <a:pPr marL="514350" indent="-514350">
              <a:buFont typeface="+mj-lt"/>
              <a:buAutoNum type="alphaLcParenR"/>
            </a:pPr>
            <a:r>
              <a:rPr lang="en-US" dirty="0" err="1"/>
              <a:t>Trumpiausia</a:t>
            </a:r>
            <a:r>
              <a:rPr lang="en-US" dirty="0"/>
              <a:t> </a:t>
            </a:r>
            <a:r>
              <a:rPr lang="en-US" dirty="0" err="1"/>
              <a:t>jėgos</a:t>
            </a:r>
            <a:r>
              <a:rPr lang="en-US" dirty="0"/>
              <a:t> </a:t>
            </a:r>
            <a:r>
              <a:rPr lang="en-US" dirty="0" err="1"/>
              <a:t>veikimo</a:t>
            </a:r>
            <a:r>
              <a:rPr lang="en-US" dirty="0"/>
              <a:t> </a:t>
            </a:r>
            <a:r>
              <a:rPr lang="en-US" dirty="0" err="1"/>
              <a:t>liniją</a:t>
            </a:r>
            <a:r>
              <a:rPr lang="en-US" dirty="0"/>
              <a:t>.</a:t>
            </a:r>
            <a:endParaRPr lang="lt-LT" dirty="0"/>
          </a:p>
          <a:p>
            <a:endParaRPr lang="lt-LT" dirty="0"/>
          </a:p>
        </p:txBody>
      </p:sp>
    </p:spTree>
    <p:extLst>
      <p:ext uri="{BB962C8B-B14F-4D97-AF65-F5344CB8AC3E}">
        <p14:creationId xmlns:p14="http://schemas.microsoft.com/office/powerpoint/2010/main" val="18160167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indent="0">
                  <a:buNone/>
                </a:pPr>
                <a:r>
                  <a:rPr lang="en-US" dirty="0"/>
                  <a:t>2.</a:t>
                </a:r>
                <a:r>
                  <a:rPr lang="en-US" b="1" dirty="0"/>
                  <a:t>Kaip </a:t>
                </a:r>
                <a:r>
                  <a:rPr lang="en-US" b="1" dirty="0" err="1"/>
                  <a:t>apskaičiuojamas</a:t>
                </a:r>
                <a:r>
                  <a:rPr lang="en-US" b="1" dirty="0"/>
                  <a:t> </a:t>
                </a:r>
                <a:r>
                  <a:rPr lang="en-US" b="1" dirty="0" err="1"/>
                  <a:t>jėgos</a:t>
                </a:r>
                <a:r>
                  <a:rPr lang="en-US" b="1" dirty="0"/>
                  <a:t> </a:t>
                </a:r>
                <a:r>
                  <a:rPr lang="en-US" b="1" dirty="0" err="1"/>
                  <a:t>momentas</a:t>
                </a:r>
                <a:r>
                  <a:rPr lang="en-US" b="1" dirty="0"/>
                  <a:t>?</a:t>
                </a:r>
                <a:endParaRPr lang="lt-LT" b="1" dirty="0"/>
              </a:p>
              <a:p>
                <a:pPr marL="514350" indent="-514350">
                  <a:buFont typeface="+mj-lt"/>
                  <a:buAutoNum type="alphaLcParenR"/>
                </a:pPr>
                <a:r>
                  <a:rPr lang="en-US" dirty="0"/>
                  <a:t>M=</a:t>
                </a:r>
                <a:r>
                  <a:rPr lang="lt-LT" dirty="0"/>
                  <a:t>F·l</a:t>
                </a:r>
              </a:p>
              <a:p>
                <a:pPr marL="514350" indent="-514350">
                  <a:buFont typeface="+mj-lt"/>
                  <a:buAutoNum type="alphaLcParenR"/>
                </a:pPr>
                <a:r>
                  <a:rPr lang="lt-LT" dirty="0"/>
                  <a:t>M</a:t>
                </a:r>
                <a:r>
                  <a:rPr lang="en-US" dirty="0"/>
                  <a:t>=</a:t>
                </a:r>
                <a14:m>
                  <m:oMath xmlns:m="http://schemas.openxmlformats.org/officeDocument/2006/math">
                    <m:f>
                      <m:fPr>
                        <m:ctrlPr>
                          <a:rPr lang="lt-LT" i="1">
                            <a:latin typeface="Cambria Math" panose="02040503050406030204" pitchFamily="18" charset="0"/>
                          </a:rPr>
                        </m:ctrlPr>
                      </m:fPr>
                      <m:num>
                        <m:r>
                          <a:rPr lang="en-US" i="1">
                            <a:latin typeface="Cambria Math" panose="02040503050406030204" pitchFamily="18" charset="0"/>
                          </a:rPr>
                          <m:t>𝐹</m:t>
                        </m:r>
                      </m:num>
                      <m:den>
                        <m:r>
                          <a:rPr lang="en-US" i="1">
                            <a:latin typeface="Cambria Math" panose="02040503050406030204" pitchFamily="18" charset="0"/>
                          </a:rPr>
                          <m:t>𝑙</m:t>
                        </m:r>
                      </m:den>
                    </m:f>
                  </m:oMath>
                </a14:m>
                <a:endParaRPr lang="lt-LT" dirty="0"/>
              </a:p>
              <a:p>
                <a:pPr marL="514350" indent="-514350">
                  <a:buFont typeface="+mj-lt"/>
                  <a:buAutoNum type="alphaLcParenR"/>
                </a:pPr>
                <a:r>
                  <a:rPr lang="lt-LT" dirty="0"/>
                  <a:t>M</a:t>
                </a:r>
                <a:r>
                  <a:rPr lang="en-US" dirty="0"/>
                  <a:t>=</a:t>
                </a:r>
                <a:r>
                  <a:rPr lang="lt-LT" dirty="0"/>
                  <a:t>F</a:t>
                </a:r>
                <a:r>
                  <a:rPr lang="en-US" dirty="0"/>
                  <a:t>+</a:t>
                </a:r>
                <a:r>
                  <a:rPr lang="lt-LT" dirty="0"/>
                  <a:t>l</a:t>
                </a:r>
              </a:p>
              <a:p>
                <a:endParaRPr lang="lt-LT"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cstate="print"/>
                <a:stretch>
                  <a:fillRect l="-1389" t="-1752"/>
                </a:stretch>
              </a:blipFill>
            </p:spPr>
            <p:txBody>
              <a:bodyPr/>
              <a:lstStyle/>
              <a:p>
                <a:r>
                  <a:rPr lang="lt-LT">
                    <a:noFill/>
                  </a:rPr>
                  <a:t> </a:t>
                </a:r>
              </a:p>
            </p:txBody>
          </p:sp>
        </mc:Fallback>
      </mc:AlternateContent>
    </p:spTree>
    <p:extLst>
      <p:ext uri="{BB962C8B-B14F-4D97-AF65-F5344CB8AC3E}">
        <p14:creationId xmlns:p14="http://schemas.microsoft.com/office/powerpoint/2010/main" val="37253291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marL="0" indent="0">
              <a:buNone/>
            </a:pPr>
            <a:r>
              <a:rPr lang="en-US" dirty="0"/>
              <a:t>3.</a:t>
            </a:r>
            <a:r>
              <a:rPr lang="en-US" b="1" dirty="0"/>
              <a:t>Jėgos </a:t>
            </a:r>
            <a:r>
              <a:rPr lang="en-US" b="1" dirty="0" err="1"/>
              <a:t>momento</a:t>
            </a:r>
            <a:r>
              <a:rPr lang="en-US" b="1" dirty="0"/>
              <a:t> </a:t>
            </a:r>
            <a:r>
              <a:rPr lang="en-US" b="1" dirty="0" err="1"/>
              <a:t>matavimo</a:t>
            </a:r>
            <a:r>
              <a:rPr lang="en-US" b="1" dirty="0"/>
              <a:t> </a:t>
            </a:r>
            <a:r>
              <a:rPr lang="en-US" b="1" dirty="0" err="1"/>
              <a:t>vienetas</a:t>
            </a:r>
            <a:r>
              <a:rPr lang="en-US" b="1" dirty="0"/>
              <a:t>:</a:t>
            </a:r>
            <a:endParaRPr lang="lt-LT" b="1" dirty="0"/>
          </a:p>
          <a:p>
            <a:pPr marL="514350" indent="-514350">
              <a:buFont typeface="+mj-lt"/>
              <a:buAutoNum type="alphaLcParenR"/>
            </a:pPr>
            <a:r>
              <a:rPr lang="en-US" dirty="0"/>
              <a:t>N</a:t>
            </a:r>
            <a:r>
              <a:rPr lang="lt-LT" dirty="0"/>
              <a:t>/m</a:t>
            </a:r>
          </a:p>
          <a:p>
            <a:pPr marL="514350" indent="-514350">
              <a:buFont typeface="+mj-lt"/>
              <a:buAutoNum type="alphaLcParenR"/>
            </a:pPr>
            <a:r>
              <a:rPr lang="en-US" dirty="0"/>
              <a:t>N</a:t>
            </a:r>
            <a:r>
              <a:rPr lang="lt-LT" dirty="0"/>
              <a:t>·m</a:t>
            </a:r>
          </a:p>
          <a:p>
            <a:pPr marL="514350" indent="-514350">
              <a:buFont typeface="+mj-lt"/>
              <a:buAutoNum type="alphaLcParenR"/>
            </a:pPr>
            <a:r>
              <a:rPr lang="en-US" dirty="0"/>
              <a:t>N</a:t>
            </a:r>
            <a:endParaRPr lang="lt-LT" dirty="0"/>
          </a:p>
          <a:p>
            <a:endParaRPr lang="lt-LT" dirty="0"/>
          </a:p>
        </p:txBody>
      </p:sp>
    </p:spTree>
    <p:extLst>
      <p:ext uri="{BB962C8B-B14F-4D97-AF65-F5344CB8AC3E}">
        <p14:creationId xmlns:p14="http://schemas.microsoft.com/office/powerpoint/2010/main" val="768536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marL="0" indent="0">
              <a:buNone/>
            </a:pPr>
            <a:r>
              <a:rPr lang="en-US" dirty="0"/>
              <a:t>4.</a:t>
            </a:r>
            <a:r>
              <a:rPr lang="en-US" b="1" dirty="0"/>
              <a:t>Nuo </a:t>
            </a:r>
            <a:r>
              <a:rPr lang="en-US" b="1" dirty="0" err="1"/>
              <a:t>ko</a:t>
            </a:r>
            <a:r>
              <a:rPr lang="en-US" b="1" dirty="0"/>
              <a:t> </a:t>
            </a:r>
            <a:r>
              <a:rPr lang="en-US" b="1" dirty="0" err="1"/>
              <a:t>priklauso</a:t>
            </a:r>
            <a:r>
              <a:rPr lang="en-US" b="1" dirty="0"/>
              <a:t> </a:t>
            </a:r>
            <a:r>
              <a:rPr lang="en-US" b="1" dirty="0" err="1"/>
              <a:t>jėgos</a:t>
            </a:r>
            <a:r>
              <a:rPr lang="en-US" b="1" dirty="0"/>
              <a:t> </a:t>
            </a:r>
            <a:r>
              <a:rPr lang="en-US" b="1" dirty="0" err="1"/>
              <a:t>momento</a:t>
            </a:r>
            <a:r>
              <a:rPr lang="en-US" b="1" dirty="0"/>
              <a:t> </a:t>
            </a:r>
            <a:r>
              <a:rPr lang="en-US" b="1" dirty="0" err="1"/>
              <a:t>dydis</a:t>
            </a:r>
            <a:r>
              <a:rPr lang="en-US" b="1" dirty="0"/>
              <a:t>?</a:t>
            </a:r>
            <a:endParaRPr lang="lt-LT" b="1" dirty="0"/>
          </a:p>
          <a:p>
            <a:pPr marL="514350" indent="-514350">
              <a:buFont typeface="+mj-lt"/>
              <a:buAutoNum type="alphaLcParenR"/>
            </a:pPr>
            <a:r>
              <a:rPr lang="en-US" dirty="0" err="1"/>
              <a:t>Nuo</a:t>
            </a:r>
            <a:r>
              <a:rPr lang="en-US" dirty="0"/>
              <a:t> </a:t>
            </a:r>
            <a:r>
              <a:rPr lang="en-US" dirty="0" err="1"/>
              <a:t>jėgos</a:t>
            </a:r>
            <a:r>
              <a:rPr lang="en-US" dirty="0"/>
              <a:t> </a:t>
            </a:r>
            <a:r>
              <a:rPr lang="en-US" dirty="0" err="1"/>
              <a:t>dydžio</a:t>
            </a:r>
            <a:r>
              <a:rPr lang="en-US" dirty="0"/>
              <a:t>;</a:t>
            </a:r>
            <a:endParaRPr lang="lt-LT" dirty="0"/>
          </a:p>
          <a:p>
            <a:pPr marL="514350" indent="-514350">
              <a:buFont typeface="+mj-lt"/>
              <a:buAutoNum type="alphaLcParenR"/>
            </a:pPr>
            <a:r>
              <a:rPr lang="en-US" dirty="0" err="1"/>
              <a:t>Nuo</a:t>
            </a:r>
            <a:r>
              <a:rPr lang="en-US" dirty="0"/>
              <a:t> </a:t>
            </a:r>
            <a:r>
              <a:rPr lang="en-US" dirty="0" err="1"/>
              <a:t>peties</a:t>
            </a:r>
            <a:r>
              <a:rPr lang="en-US" dirty="0"/>
              <a:t> </a:t>
            </a:r>
            <a:r>
              <a:rPr lang="en-US" dirty="0" err="1"/>
              <a:t>ilgio</a:t>
            </a:r>
            <a:r>
              <a:rPr lang="en-US" dirty="0"/>
              <a:t>;</a:t>
            </a:r>
            <a:endParaRPr lang="lt-LT" dirty="0"/>
          </a:p>
          <a:p>
            <a:pPr marL="514350" indent="-514350">
              <a:buFont typeface="+mj-lt"/>
              <a:buAutoNum type="alphaLcParenR"/>
            </a:pPr>
            <a:r>
              <a:rPr lang="en-US" dirty="0"/>
              <a:t> </a:t>
            </a:r>
            <a:r>
              <a:rPr lang="en-US" dirty="0" err="1"/>
              <a:t>Nuo</a:t>
            </a:r>
            <a:r>
              <a:rPr lang="en-US" dirty="0"/>
              <a:t> </a:t>
            </a:r>
            <a:r>
              <a:rPr lang="en-US" dirty="0" err="1"/>
              <a:t>jėgos</a:t>
            </a:r>
            <a:r>
              <a:rPr lang="en-US" dirty="0"/>
              <a:t> </a:t>
            </a:r>
            <a:r>
              <a:rPr lang="en-US" dirty="0" err="1"/>
              <a:t>dydžio</a:t>
            </a:r>
            <a:r>
              <a:rPr lang="en-US" dirty="0"/>
              <a:t> </a:t>
            </a:r>
            <a:r>
              <a:rPr lang="en-US" dirty="0" err="1"/>
              <a:t>ir</a:t>
            </a:r>
            <a:r>
              <a:rPr lang="en-US" dirty="0"/>
              <a:t> </a:t>
            </a:r>
            <a:r>
              <a:rPr lang="en-US" dirty="0" err="1"/>
              <a:t>peties</a:t>
            </a:r>
            <a:r>
              <a:rPr lang="en-US" dirty="0"/>
              <a:t> </a:t>
            </a:r>
            <a:r>
              <a:rPr lang="en-US" dirty="0" err="1"/>
              <a:t>ilgio</a:t>
            </a:r>
            <a:r>
              <a:rPr lang="en-US" dirty="0"/>
              <a:t>.</a:t>
            </a:r>
            <a:endParaRPr lang="lt-LT" dirty="0"/>
          </a:p>
          <a:p>
            <a:endParaRPr lang="lt-LT" dirty="0"/>
          </a:p>
        </p:txBody>
      </p:sp>
    </p:spTree>
    <p:extLst>
      <p:ext uri="{BB962C8B-B14F-4D97-AF65-F5344CB8AC3E}">
        <p14:creationId xmlns:p14="http://schemas.microsoft.com/office/powerpoint/2010/main" val="36942451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marL="0" indent="0">
              <a:buNone/>
            </a:pPr>
            <a:r>
              <a:rPr lang="en-US" dirty="0"/>
              <a:t>5.</a:t>
            </a:r>
            <a:r>
              <a:rPr lang="en-US" b="1" dirty="0"/>
              <a:t>Kūną </a:t>
            </a:r>
            <a:r>
              <a:rPr lang="en-US" b="1" dirty="0" err="1"/>
              <a:t>veikia</a:t>
            </a:r>
            <a:r>
              <a:rPr lang="en-US" b="1" dirty="0"/>
              <a:t> 6 N </a:t>
            </a:r>
            <a:r>
              <a:rPr lang="en-US" b="1" dirty="0" err="1"/>
              <a:t>jėga</a:t>
            </a:r>
            <a:r>
              <a:rPr lang="en-US" b="1" dirty="0"/>
              <a:t>, </a:t>
            </a:r>
            <a:r>
              <a:rPr lang="en-US" b="1" dirty="0" err="1"/>
              <a:t>kurios</a:t>
            </a:r>
            <a:r>
              <a:rPr lang="en-US" b="1" dirty="0"/>
              <a:t> </a:t>
            </a:r>
            <a:r>
              <a:rPr lang="en-US" b="1" dirty="0" err="1"/>
              <a:t>petys</a:t>
            </a:r>
            <a:r>
              <a:rPr lang="en-US" b="1" dirty="0"/>
              <a:t> 30 cm. </a:t>
            </a:r>
            <a:r>
              <a:rPr lang="en-US" b="1" dirty="0" err="1"/>
              <a:t>Koks</a:t>
            </a:r>
            <a:r>
              <a:rPr lang="en-US" b="1" dirty="0"/>
              <a:t> </a:t>
            </a:r>
            <a:r>
              <a:rPr lang="en-US" b="1" dirty="0" err="1"/>
              <a:t>jos</a:t>
            </a:r>
            <a:r>
              <a:rPr lang="en-US" b="1" dirty="0"/>
              <a:t> </a:t>
            </a:r>
            <a:r>
              <a:rPr lang="en-US" b="1" dirty="0" err="1"/>
              <a:t>momentas</a:t>
            </a:r>
            <a:r>
              <a:rPr lang="en-US" b="1" dirty="0"/>
              <a:t>?</a:t>
            </a:r>
            <a:endParaRPr lang="lt-LT" b="1" dirty="0"/>
          </a:p>
          <a:p>
            <a:pPr marL="514350" indent="-514350">
              <a:buFont typeface="+mj-lt"/>
              <a:buAutoNum type="alphaLcParenR"/>
            </a:pPr>
            <a:r>
              <a:rPr lang="en-US" dirty="0"/>
              <a:t> 1,8 N</a:t>
            </a:r>
            <a:r>
              <a:rPr lang="lt-LT" dirty="0"/>
              <a:t>·m</a:t>
            </a:r>
          </a:p>
          <a:p>
            <a:pPr marL="514350" indent="-514350">
              <a:buFont typeface="+mj-lt"/>
              <a:buAutoNum type="alphaLcParenR"/>
            </a:pPr>
            <a:r>
              <a:rPr lang="en-US" dirty="0"/>
              <a:t>180 N</a:t>
            </a:r>
            <a:r>
              <a:rPr lang="lt-LT" dirty="0"/>
              <a:t>·m</a:t>
            </a:r>
          </a:p>
          <a:p>
            <a:pPr marL="514350" indent="-514350">
              <a:buFont typeface="+mj-lt"/>
              <a:buAutoNum type="alphaLcParenR"/>
            </a:pPr>
            <a:r>
              <a:rPr lang="en-US" dirty="0"/>
              <a:t>20 N</a:t>
            </a:r>
            <a:r>
              <a:rPr lang="lt-LT" dirty="0"/>
              <a:t>·m</a:t>
            </a:r>
          </a:p>
          <a:p>
            <a:endParaRPr lang="lt-LT" dirty="0"/>
          </a:p>
        </p:txBody>
      </p:sp>
    </p:spTree>
    <p:extLst>
      <p:ext uri="{BB962C8B-B14F-4D97-AF65-F5344CB8AC3E}">
        <p14:creationId xmlns:p14="http://schemas.microsoft.com/office/powerpoint/2010/main" val="27993384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dirty="0"/>
          </a:p>
        </p:txBody>
      </p:sp>
      <p:sp>
        <p:nvSpPr>
          <p:cNvPr id="3" name="Content Placeholder 2"/>
          <p:cNvSpPr>
            <a:spLocks noGrp="1"/>
          </p:cNvSpPr>
          <p:nvPr>
            <p:ph idx="1"/>
          </p:nvPr>
        </p:nvSpPr>
        <p:spPr>
          <a:xfrm>
            <a:off x="327804" y="1600201"/>
            <a:ext cx="11254596" cy="4525963"/>
          </a:xfrm>
        </p:spPr>
        <p:txBody>
          <a:bodyPr/>
          <a:lstStyle/>
          <a:p>
            <a:pPr marL="0" indent="0">
              <a:buNone/>
            </a:pPr>
            <a:r>
              <a:rPr lang="en-US" dirty="0"/>
              <a:t>6.</a:t>
            </a:r>
            <a:r>
              <a:rPr lang="en-US" b="1" dirty="0"/>
              <a:t>Kūną </a:t>
            </a:r>
            <a:r>
              <a:rPr lang="en-US" b="1" dirty="0" err="1"/>
              <a:t>veikia</a:t>
            </a:r>
            <a:r>
              <a:rPr lang="en-US" b="1" dirty="0"/>
              <a:t> </a:t>
            </a:r>
            <a:r>
              <a:rPr lang="en-US" b="1" dirty="0" err="1"/>
              <a:t>jėga</a:t>
            </a:r>
            <a:r>
              <a:rPr lang="en-US" b="1" dirty="0"/>
              <a:t>, </a:t>
            </a:r>
            <a:r>
              <a:rPr lang="en-US" b="1" dirty="0" err="1"/>
              <a:t>kurios</a:t>
            </a:r>
            <a:r>
              <a:rPr lang="en-US" b="1" dirty="0"/>
              <a:t> </a:t>
            </a:r>
            <a:r>
              <a:rPr lang="en-US" b="1" dirty="0" err="1"/>
              <a:t>momentas</a:t>
            </a:r>
            <a:r>
              <a:rPr lang="en-US" b="1" dirty="0"/>
              <a:t> 0.4 </a:t>
            </a:r>
            <a:r>
              <a:rPr lang="en-US" b="1" dirty="0" smtClean="0"/>
              <a:t>N</a:t>
            </a:r>
            <a:r>
              <a:rPr lang="en-US" dirty="0" smtClean="0"/>
              <a:t> ·</a:t>
            </a:r>
            <a:r>
              <a:rPr lang="en-US" b="1" dirty="0" smtClean="0"/>
              <a:t>m</a:t>
            </a:r>
            <a:r>
              <a:rPr lang="en-US" b="1" dirty="0"/>
              <a:t>, o </a:t>
            </a:r>
            <a:r>
              <a:rPr lang="en-US" b="1" dirty="0" err="1"/>
              <a:t>petys</a:t>
            </a:r>
            <a:r>
              <a:rPr lang="en-US" b="1" dirty="0"/>
              <a:t> 0.4 m. </a:t>
            </a:r>
            <a:r>
              <a:rPr lang="en-US" b="1" dirty="0" err="1"/>
              <a:t>Koks</a:t>
            </a:r>
            <a:r>
              <a:rPr lang="en-US" b="1" dirty="0"/>
              <a:t> </a:t>
            </a:r>
            <a:r>
              <a:rPr lang="en-US" b="1" dirty="0" err="1"/>
              <a:t>šios</a:t>
            </a:r>
            <a:r>
              <a:rPr lang="en-US" b="1" dirty="0"/>
              <a:t> </a:t>
            </a:r>
            <a:r>
              <a:rPr lang="en-US" b="1" dirty="0" err="1"/>
              <a:t>jėgos</a:t>
            </a:r>
            <a:r>
              <a:rPr lang="en-US" b="1" dirty="0"/>
              <a:t> </a:t>
            </a:r>
            <a:r>
              <a:rPr lang="en-US" b="1" dirty="0" err="1"/>
              <a:t>didumas</a:t>
            </a:r>
            <a:r>
              <a:rPr lang="en-US" b="1" dirty="0"/>
              <a:t>?</a:t>
            </a:r>
            <a:endParaRPr lang="lt-LT" b="1" dirty="0"/>
          </a:p>
          <a:p>
            <a:pPr marL="514350" indent="-514350">
              <a:buFont typeface="+mj-lt"/>
              <a:buAutoNum type="alphaLcParenR"/>
            </a:pPr>
            <a:r>
              <a:rPr lang="en-US" dirty="0"/>
              <a:t>0,16 N</a:t>
            </a:r>
            <a:endParaRPr lang="lt-LT" dirty="0"/>
          </a:p>
          <a:p>
            <a:pPr marL="514350" indent="-514350">
              <a:buFont typeface="+mj-lt"/>
              <a:buAutoNum type="alphaLcParenR"/>
            </a:pPr>
            <a:r>
              <a:rPr lang="en-US" dirty="0"/>
              <a:t>6 N</a:t>
            </a:r>
            <a:endParaRPr lang="lt-LT" dirty="0"/>
          </a:p>
          <a:p>
            <a:pPr marL="514350" indent="-514350">
              <a:buFont typeface="+mj-lt"/>
              <a:buAutoNum type="alphaLcParenR"/>
            </a:pPr>
            <a:r>
              <a:rPr lang="en-US" dirty="0"/>
              <a:t>1 N</a:t>
            </a:r>
            <a:endParaRPr lang="lt-LT" dirty="0"/>
          </a:p>
          <a:p>
            <a:endParaRPr lang="lt-LT" dirty="0"/>
          </a:p>
        </p:txBody>
      </p:sp>
    </p:spTree>
    <p:extLst>
      <p:ext uri="{BB962C8B-B14F-4D97-AF65-F5344CB8AC3E}">
        <p14:creationId xmlns:p14="http://schemas.microsoft.com/office/powerpoint/2010/main" val="23313204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marL="0" indent="0">
              <a:buNone/>
            </a:pPr>
            <a:r>
              <a:rPr lang="en-US" dirty="0"/>
              <a:t>7.</a:t>
            </a:r>
            <a:r>
              <a:rPr lang="en-US" b="1" dirty="0"/>
              <a:t>Kuriame  </a:t>
            </a:r>
            <a:r>
              <a:rPr lang="en-US" b="1" dirty="0" err="1"/>
              <a:t>paveikslėlyje</a:t>
            </a:r>
            <a:r>
              <a:rPr lang="en-US" b="1" dirty="0"/>
              <a:t>  </a:t>
            </a:r>
            <a:r>
              <a:rPr lang="en-US" b="1" dirty="0" err="1"/>
              <a:t>teisingai</a:t>
            </a:r>
            <a:r>
              <a:rPr lang="en-US" b="1" dirty="0"/>
              <a:t> </a:t>
            </a:r>
            <a:r>
              <a:rPr lang="en-US" b="1" dirty="0" err="1"/>
              <a:t>pažymėtas</a:t>
            </a:r>
            <a:r>
              <a:rPr lang="en-US" b="1" dirty="0"/>
              <a:t> </a:t>
            </a:r>
            <a:r>
              <a:rPr lang="en-US" b="1" dirty="0" err="1"/>
              <a:t>jėgos</a:t>
            </a:r>
            <a:r>
              <a:rPr lang="en-US" b="1" dirty="0"/>
              <a:t> </a:t>
            </a:r>
            <a:r>
              <a:rPr lang="en-US" b="1" dirty="0" err="1"/>
              <a:t>petys</a:t>
            </a:r>
            <a:r>
              <a:rPr lang="en-US" b="1" dirty="0"/>
              <a:t>?</a:t>
            </a:r>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r>
              <a:rPr lang="en-US" dirty="0"/>
              <a:t>            a)                        b)                           c)</a:t>
            </a:r>
            <a:endParaRPr lang="lt-LT" dirty="0"/>
          </a:p>
          <a:p>
            <a:endParaRPr lang="lt-LT" dirty="0"/>
          </a:p>
        </p:txBody>
      </p:sp>
      <p:pic>
        <p:nvPicPr>
          <p:cNvPr id="4" name="Picture 3" descr="C:\Users\vartotojas\Desktop\1.jpg"/>
          <p:cNvPicPr/>
          <p:nvPr/>
        </p:nvPicPr>
        <p:blipFill>
          <a:blip r:embed="rId2" cstate="print"/>
          <a:srcRect l="8861" t="32374" r="74276" b="42206"/>
          <a:stretch>
            <a:fillRect/>
          </a:stretch>
        </p:blipFill>
        <p:spPr bwMode="auto">
          <a:xfrm>
            <a:off x="1149877" y="3066093"/>
            <a:ext cx="2028093" cy="1689747"/>
          </a:xfrm>
          <a:prstGeom prst="rect">
            <a:avLst/>
          </a:prstGeom>
          <a:noFill/>
          <a:ln w="9525">
            <a:noFill/>
            <a:miter lim="800000"/>
            <a:headEnd/>
            <a:tailEnd/>
          </a:ln>
        </p:spPr>
      </p:pic>
      <p:pic>
        <p:nvPicPr>
          <p:cNvPr id="5" name="Picture 4" descr="C:\Users\vartotojas\Desktop\2.jpg"/>
          <p:cNvPicPr/>
          <p:nvPr/>
        </p:nvPicPr>
        <p:blipFill>
          <a:blip r:embed="rId3" cstate="print"/>
          <a:srcRect l="9777" t="30046" r="74507" b="45084"/>
          <a:stretch>
            <a:fillRect/>
          </a:stretch>
        </p:blipFill>
        <p:spPr bwMode="auto">
          <a:xfrm>
            <a:off x="4309156" y="3091974"/>
            <a:ext cx="2082018" cy="1689746"/>
          </a:xfrm>
          <a:prstGeom prst="rect">
            <a:avLst/>
          </a:prstGeom>
          <a:noFill/>
          <a:ln w="9525">
            <a:noFill/>
            <a:miter lim="800000"/>
            <a:headEnd/>
            <a:tailEnd/>
          </a:ln>
        </p:spPr>
      </p:pic>
      <p:pic>
        <p:nvPicPr>
          <p:cNvPr id="6" name="Picture 5" descr="C:\Users\vartotojas\Desktop\3.jpg"/>
          <p:cNvPicPr/>
          <p:nvPr/>
        </p:nvPicPr>
        <p:blipFill>
          <a:blip r:embed="rId4" cstate="print"/>
          <a:srcRect l="10224" t="30434" r="75342" b="47759"/>
          <a:stretch>
            <a:fillRect/>
          </a:stretch>
        </p:blipFill>
        <p:spPr bwMode="auto">
          <a:xfrm>
            <a:off x="7729396" y="3005709"/>
            <a:ext cx="2140634" cy="1689747"/>
          </a:xfrm>
          <a:prstGeom prst="rect">
            <a:avLst/>
          </a:prstGeom>
          <a:noFill/>
          <a:ln w="9525">
            <a:noFill/>
            <a:miter lim="800000"/>
            <a:headEnd/>
            <a:tailEnd/>
          </a:ln>
        </p:spPr>
      </p:pic>
    </p:spTree>
    <p:extLst>
      <p:ext uri="{BB962C8B-B14F-4D97-AF65-F5344CB8AC3E}">
        <p14:creationId xmlns:p14="http://schemas.microsoft.com/office/powerpoint/2010/main" val="415778702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marL="0" indent="0">
              <a:buNone/>
            </a:pPr>
            <a:r>
              <a:rPr lang="en-US" dirty="0"/>
              <a:t>8.</a:t>
            </a:r>
            <a:r>
              <a:rPr lang="en-US" b="1" dirty="0"/>
              <a:t>Kuria </a:t>
            </a:r>
            <a:r>
              <a:rPr lang="en-US" b="1" dirty="0" err="1"/>
              <a:t>kryptimi</a:t>
            </a:r>
            <a:r>
              <a:rPr lang="en-US" b="1" dirty="0"/>
              <a:t> </a:t>
            </a:r>
            <a:r>
              <a:rPr lang="en-US" b="1" dirty="0" err="1"/>
              <a:t>judės</a:t>
            </a:r>
            <a:r>
              <a:rPr lang="en-US" b="1" dirty="0"/>
              <a:t> </a:t>
            </a:r>
            <a:r>
              <a:rPr lang="en-US" b="1" dirty="0" err="1"/>
              <a:t>kūnas</a:t>
            </a:r>
            <a:r>
              <a:rPr lang="en-US" b="1" dirty="0"/>
              <a:t> (</a:t>
            </a:r>
            <a:r>
              <a:rPr lang="en-US" b="1" dirty="0" err="1"/>
              <a:t>prieš</a:t>
            </a:r>
            <a:r>
              <a:rPr lang="en-US" b="1" dirty="0"/>
              <a:t> </a:t>
            </a:r>
            <a:r>
              <a:rPr lang="en-US" b="1" dirty="0" err="1"/>
              <a:t>ar</a:t>
            </a:r>
            <a:r>
              <a:rPr lang="en-US" b="1" dirty="0"/>
              <a:t> </a:t>
            </a:r>
            <a:r>
              <a:rPr lang="en-US" b="1" dirty="0" err="1"/>
              <a:t>pagal</a:t>
            </a:r>
            <a:r>
              <a:rPr lang="en-US" b="1" dirty="0"/>
              <a:t> </a:t>
            </a:r>
            <a:r>
              <a:rPr lang="en-US" b="1" dirty="0" err="1"/>
              <a:t>laikrodžio</a:t>
            </a:r>
            <a:r>
              <a:rPr lang="en-US" b="1" dirty="0"/>
              <a:t> </a:t>
            </a:r>
            <a:r>
              <a:rPr lang="en-US" b="1" dirty="0" err="1"/>
              <a:t>rodyklę</a:t>
            </a:r>
            <a:r>
              <a:rPr lang="en-US" b="1" dirty="0"/>
              <a:t>), kai </a:t>
            </a:r>
            <a:r>
              <a:rPr lang="en-US" b="1" dirty="0" err="1"/>
              <a:t>kūną</a:t>
            </a:r>
            <a:r>
              <a:rPr lang="en-US" b="1" dirty="0"/>
              <a:t> </a:t>
            </a:r>
            <a:r>
              <a:rPr lang="en-US" b="1" dirty="0" err="1"/>
              <a:t>veiks</a:t>
            </a:r>
            <a:r>
              <a:rPr lang="en-US" b="1" dirty="0"/>
              <a:t> </a:t>
            </a:r>
            <a:r>
              <a:rPr lang="en-US" b="1" dirty="0" err="1"/>
              <a:t>visos</a:t>
            </a:r>
            <a:r>
              <a:rPr lang="en-US" b="1" dirty="0"/>
              <a:t> </a:t>
            </a:r>
            <a:r>
              <a:rPr lang="en-US" b="1" dirty="0" err="1"/>
              <a:t>trys</a:t>
            </a:r>
            <a:r>
              <a:rPr lang="en-US" b="1" dirty="0"/>
              <a:t> </a:t>
            </a:r>
            <a:r>
              <a:rPr lang="en-US" b="1" dirty="0" err="1"/>
              <a:t>jėgos</a:t>
            </a:r>
            <a:r>
              <a:rPr lang="en-US" b="1" dirty="0"/>
              <a:t>?</a:t>
            </a:r>
            <a:endParaRPr lang="lt-LT" b="1" dirty="0"/>
          </a:p>
          <a:p>
            <a:pPr marL="514350" lvl="0" indent="-514350">
              <a:buFont typeface="+mj-lt"/>
              <a:buAutoNum type="alphaLcParenR"/>
            </a:pPr>
            <a:r>
              <a:rPr lang="en-US" dirty="0" err="1"/>
              <a:t>Pagal</a:t>
            </a:r>
            <a:r>
              <a:rPr lang="en-US" dirty="0"/>
              <a:t> </a:t>
            </a:r>
            <a:r>
              <a:rPr lang="en-US" dirty="0" err="1"/>
              <a:t>laikrodžio</a:t>
            </a:r>
            <a:r>
              <a:rPr lang="en-US" dirty="0"/>
              <a:t> </a:t>
            </a:r>
            <a:r>
              <a:rPr lang="en-US" dirty="0" err="1"/>
              <a:t>rodyklę</a:t>
            </a:r>
            <a:r>
              <a:rPr lang="en-US" dirty="0"/>
              <a:t>;</a:t>
            </a:r>
            <a:endParaRPr lang="lt-LT" dirty="0"/>
          </a:p>
          <a:p>
            <a:pPr marL="514350" lvl="0" indent="-514350">
              <a:buFont typeface="+mj-lt"/>
              <a:buAutoNum type="alphaLcParenR"/>
            </a:pPr>
            <a:r>
              <a:rPr lang="en-US" dirty="0" err="1"/>
              <a:t>Prieš</a:t>
            </a:r>
            <a:r>
              <a:rPr lang="en-US" dirty="0"/>
              <a:t> </a:t>
            </a:r>
            <a:r>
              <a:rPr lang="en-US" dirty="0" err="1"/>
              <a:t>laikrodžio</a:t>
            </a:r>
            <a:r>
              <a:rPr lang="en-US" dirty="0"/>
              <a:t> </a:t>
            </a:r>
            <a:r>
              <a:rPr lang="en-US" dirty="0" err="1"/>
              <a:t>rodyklę</a:t>
            </a:r>
            <a:r>
              <a:rPr lang="en-US" dirty="0"/>
              <a:t>;</a:t>
            </a:r>
            <a:endParaRPr lang="lt-LT" dirty="0"/>
          </a:p>
          <a:p>
            <a:pPr marL="514350" indent="-514350">
              <a:buFont typeface="+mj-lt"/>
              <a:buAutoNum type="alphaLcParenR"/>
            </a:pPr>
            <a:r>
              <a:rPr lang="en-US" dirty="0" err="1"/>
              <a:t>Nejudės</a:t>
            </a:r>
            <a:r>
              <a:rPr lang="en-US" dirty="0"/>
              <a:t>.</a:t>
            </a:r>
            <a:endParaRPr lang="lt-LT" dirty="0"/>
          </a:p>
        </p:txBody>
      </p:sp>
      <p:pic>
        <p:nvPicPr>
          <p:cNvPr id="4" name="Picture 3" descr="http://www.fotonas.su.lt/studdarbai/vaidos/paveiklsiukai/ts4.JPG"/>
          <p:cNvPicPr/>
          <p:nvPr/>
        </p:nvPicPr>
        <p:blipFill>
          <a:blip r:embed="rId2" cstate="print"/>
          <a:srcRect/>
          <a:stretch>
            <a:fillRect/>
          </a:stretch>
        </p:blipFill>
        <p:spPr bwMode="auto">
          <a:xfrm>
            <a:off x="6773375" y="2650435"/>
            <a:ext cx="3510311" cy="2920983"/>
          </a:xfrm>
          <a:prstGeom prst="rect">
            <a:avLst/>
          </a:prstGeom>
          <a:noFill/>
          <a:ln w="9525">
            <a:noFill/>
            <a:miter lim="800000"/>
            <a:headEnd/>
            <a:tailEnd/>
          </a:ln>
        </p:spPr>
      </p:pic>
    </p:spTree>
    <p:extLst>
      <p:ext uri="{BB962C8B-B14F-4D97-AF65-F5344CB8AC3E}">
        <p14:creationId xmlns:p14="http://schemas.microsoft.com/office/powerpoint/2010/main" val="69400724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marL="0" lvl="0" indent="0">
              <a:buNone/>
            </a:pPr>
            <a:r>
              <a:rPr lang="en-US" dirty="0"/>
              <a:t>9.</a:t>
            </a:r>
            <a:r>
              <a:rPr lang="en-US" b="1" dirty="0"/>
              <a:t>Kūnas </a:t>
            </a:r>
            <a:r>
              <a:rPr lang="en-US" b="1" dirty="0" err="1"/>
              <a:t>veikiamas</a:t>
            </a:r>
            <a:r>
              <a:rPr lang="en-US" b="1" dirty="0"/>
              <a:t> </a:t>
            </a:r>
            <a:r>
              <a:rPr lang="en-US" b="1" dirty="0" err="1"/>
              <a:t>trijų</a:t>
            </a:r>
            <a:r>
              <a:rPr lang="en-US" b="1" dirty="0"/>
              <a:t> </a:t>
            </a:r>
            <a:r>
              <a:rPr lang="en-US" b="1" dirty="0" err="1"/>
              <a:t>jėgų</a:t>
            </a:r>
            <a:r>
              <a:rPr lang="en-US" b="1" dirty="0"/>
              <a:t> </a:t>
            </a:r>
            <a:r>
              <a:rPr lang="en-US" b="1" dirty="0" err="1"/>
              <a:t>momentų</a:t>
            </a:r>
            <a:r>
              <a:rPr lang="en-US" b="1" dirty="0"/>
              <a:t> </a:t>
            </a:r>
            <a:r>
              <a:rPr lang="en-US" b="1" dirty="0" err="1"/>
              <a:t>yra</a:t>
            </a:r>
            <a:r>
              <a:rPr lang="en-US" b="1" dirty="0"/>
              <a:t> </a:t>
            </a:r>
            <a:r>
              <a:rPr lang="en-US" b="1" dirty="0" err="1"/>
              <a:t>pusiausvyras</a:t>
            </a:r>
            <a:r>
              <a:rPr lang="en-US" b="1" dirty="0"/>
              <a:t>. </a:t>
            </a:r>
            <a:r>
              <a:rPr lang="en-US" b="1" dirty="0" err="1"/>
              <a:t>Jį</a:t>
            </a:r>
            <a:r>
              <a:rPr lang="en-US" b="1" dirty="0"/>
              <a:t> </a:t>
            </a:r>
            <a:r>
              <a:rPr lang="en-US" b="1" dirty="0" err="1"/>
              <a:t>veikia</a:t>
            </a:r>
            <a:r>
              <a:rPr lang="en-US" b="1" dirty="0"/>
              <a:t> </a:t>
            </a:r>
            <a:r>
              <a:rPr lang="en-US" b="1" dirty="0" err="1"/>
              <a:t>pagal</a:t>
            </a:r>
            <a:r>
              <a:rPr lang="en-US" b="1" dirty="0"/>
              <a:t> </a:t>
            </a:r>
            <a:r>
              <a:rPr lang="en-US" b="1" dirty="0" err="1"/>
              <a:t>laikrodžio</a:t>
            </a:r>
            <a:r>
              <a:rPr lang="en-US" b="1" dirty="0"/>
              <a:t> </a:t>
            </a:r>
            <a:r>
              <a:rPr lang="en-US" b="1" dirty="0" err="1"/>
              <a:t>rodyklę</a:t>
            </a:r>
            <a:r>
              <a:rPr lang="en-US" b="1" dirty="0"/>
              <a:t> </a:t>
            </a:r>
            <a:r>
              <a:rPr lang="en-US" b="1" dirty="0" err="1"/>
              <a:t>jėgos</a:t>
            </a:r>
            <a:r>
              <a:rPr lang="en-US" b="1" dirty="0"/>
              <a:t>  </a:t>
            </a:r>
            <a:r>
              <a:rPr lang="en-US" b="1" dirty="0" err="1"/>
              <a:t>momentai</a:t>
            </a:r>
            <a:r>
              <a:rPr lang="en-US" b="1" dirty="0"/>
              <a:t> M</a:t>
            </a:r>
            <a:r>
              <a:rPr lang="en-US" b="1" baseline="-25000" dirty="0"/>
              <a:t>1</a:t>
            </a:r>
            <a:r>
              <a:rPr lang="en-US" b="1" dirty="0"/>
              <a:t>=25 N m, M</a:t>
            </a:r>
            <a:r>
              <a:rPr lang="en-US" b="1" baseline="-25000" dirty="0"/>
              <a:t>3</a:t>
            </a:r>
            <a:r>
              <a:rPr lang="en-US" b="1" dirty="0"/>
              <a:t> =15 N m </a:t>
            </a:r>
            <a:r>
              <a:rPr lang="en-US" b="1" dirty="0" err="1"/>
              <a:t>ir</a:t>
            </a:r>
            <a:r>
              <a:rPr lang="en-US" b="1" dirty="0"/>
              <a:t> </a:t>
            </a:r>
            <a:r>
              <a:rPr lang="en-US" b="1" dirty="0" err="1"/>
              <a:t>prieš</a:t>
            </a:r>
            <a:r>
              <a:rPr lang="en-US" b="1" dirty="0"/>
              <a:t> M</a:t>
            </a:r>
            <a:r>
              <a:rPr lang="en-US" b="1" baseline="-25000" dirty="0"/>
              <a:t>2</a:t>
            </a:r>
            <a:r>
              <a:rPr lang="en-US" b="1" dirty="0"/>
              <a:t>. Kam </a:t>
            </a:r>
            <a:r>
              <a:rPr lang="en-US" b="1" dirty="0" err="1"/>
              <a:t>lygus</a:t>
            </a:r>
            <a:r>
              <a:rPr lang="en-US" b="1" dirty="0"/>
              <a:t> M</a:t>
            </a:r>
            <a:r>
              <a:rPr lang="en-US" b="1" baseline="-25000" dirty="0"/>
              <a:t>2</a:t>
            </a:r>
            <a:r>
              <a:rPr lang="en-US" b="1" dirty="0"/>
              <a:t> </a:t>
            </a:r>
            <a:r>
              <a:rPr lang="en-US" b="1" dirty="0" err="1"/>
              <a:t>jėgos</a:t>
            </a:r>
            <a:r>
              <a:rPr lang="en-US" b="1" dirty="0"/>
              <a:t> </a:t>
            </a:r>
            <a:r>
              <a:rPr lang="en-US" b="1" dirty="0" err="1"/>
              <a:t>momentas</a:t>
            </a:r>
            <a:r>
              <a:rPr lang="en-US" b="1" dirty="0"/>
              <a:t>?</a:t>
            </a:r>
            <a:endParaRPr lang="lt-LT" b="1" dirty="0"/>
          </a:p>
          <a:p>
            <a:pPr marL="514350" lvl="0" indent="-514350">
              <a:buFont typeface="+mj-lt"/>
              <a:buAutoNum type="alphaLcParenR"/>
            </a:pPr>
            <a:r>
              <a:rPr lang="en-US" dirty="0"/>
              <a:t>10 N</a:t>
            </a:r>
            <a:r>
              <a:rPr lang="lt-LT" dirty="0"/>
              <a:t>·m</a:t>
            </a:r>
          </a:p>
          <a:p>
            <a:pPr marL="514350" lvl="0" indent="-514350">
              <a:buFont typeface="+mj-lt"/>
              <a:buAutoNum type="alphaLcParenR"/>
            </a:pPr>
            <a:r>
              <a:rPr lang="lt-LT" dirty="0"/>
              <a:t>40 </a:t>
            </a:r>
            <a:r>
              <a:rPr lang="en-US" dirty="0"/>
              <a:t>N</a:t>
            </a:r>
            <a:r>
              <a:rPr lang="lt-LT" dirty="0"/>
              <a:t>·m</a:t>
            </a:r>
          </a:p>
          <a:p>
            <a:pPr marL="514350" lvl="0" indent="-514350">
              <a:buFont typeface="+mj-lt"/>
              <a:buAutoNum type="alphaLcParenR"/>
            </a:pPr>
            <a:r>
              <a:rPr lang="lt-LT" dirty="0"/>
              <a:t>50 </a:t>
            </a:r>
            <a:r>
              <a:rPr lang="en-US" dirty="0"/>
              <a:t>N</a:t>
            </a:r>
            <a:r>
              <a:rPr lang="lt-LT" dirty="0"/>
              <a:t>·m</a:t>
            </a:r>
          </a:p>
          <a:p>
            <a:endParaRPr lang="lt-LT" dirty="0"/>
          </a:p>
        </p:txBody>
      </p:sp>
    </p:spTree>
    <p:extLst>
      <p:ext uri="{BB962C8B-B14F-4D97-AF65-F5344CB8AC3E}">
        <p14:creationId xmlns:p14="http://schemas.microsoft.com/office/powerpoint/2010/main" val="324114582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lt-LT"/>
          </a:p>
        </p:txBody>
      </p:sp>
      <p:sp>
        <p:nvSpPr>
          <p:cNvPr id="3" name="Content Placeholder 2"/>
          <p:cNvSpPr>
            <a:spLocks noGrp="1"/>
          </p:cNvSpPr>
          <p:nvPr>
            <p:ph idx="1"/>
          </p:nvPr>
        </p:nvSpPr>
        <p:spPr/>
        <p:txBody>
          <a:bodyPr/>
          <a:lstStyle/>
          <a:p>
            <a:pPr marL="0" lvl="0" indent="0">
              <a:buNone/>
            </a:pPr>
            <a:r>
              <a:rPr lang="en-US" dirty="0"/>
              <a:t>10.</a:t>
            </a:r>
            <a:r>
              <a:rPr lang="en-US" b="1" dirty="0"/>
              <a:t>Kuriuo </a:t>
            </a:r>
            <a:r>
              <a:rPr lang="en-US" b="1" dirty="0" err="1"/>
              <a:t>atveju</a:t>
            </a:r>
            <a:r>
              <a:rPr lang="en-US" b="1" dirty="0"/>
              <a:t> </a:t>
            </a:r>
            <a:r>
              <a:rPr lang="en-US" b="1" dirty="0" err="1"/>
              <a:t>jėgų</a:t>
            </a:r>
            <a:r>
              <a:rPr lang="en-US" b="1" dirty="0"/>
              <a:t> moment</a:t>
            </a:r>
            <a:r>
              <a:rPr lang="lt-LT" b="1" dirty="0"/>
              <a:t>ų</a:t>
            </a:r>
            <a:r>
              <a:rPr lang="en-US" b="1" dirty="0"/>
              <a:t> </a:t>
            </a:r>
            <a:r>
              <a:rPr lang="en-US" b="1" dirty="0" err="1"/>
              <a:t>taisyklė</a:t>
            </a:r>
            <a:r>
              <a:rPr lang="en-US" b="1" dirty="0"/>
              <a:t> </a:t>
            </a:r>
            <a:r>
              <a:rPr lang="en-US" b="1" dirty="0" err="1"/>
              <a:t>teisinga</a:t>
            </a:r>
            <a:r>
              <a:rPr lang="en-US" b="1" dirty="0"/>
              <a:t>?</a:t>
            </a:r>
            <a:endParaRPr lang="lt-LT" b="1" dirty="0"/>
          </a:p>
          <a:p>
            <a:pPr marL="514350" lvl="0" indent="-514350">
              <a:buFont typeface="+mj-lt"/>
              <a:buAutoNum type="alphaLcParenR"/>
            </a:pPr>
            <a:r>
              <a:rPr lang="en-US" dirty="0"/>
              <a:t>F</a:t>
            </a:r>
            <a:r>
              <a:rPr lang="en-US" baseline="-25000" dirty="0"/>
              <a:t>1</a:t>
            </a:r>
            <a:r>
              <a:rPr lang="en-US" dirty="0"/>
              <a:t>= 0.5 N, l</a:t>
            </a:r>
            <a:r>
              <a:rPr lang="en-US" baseline="-25000" dirty="0"/>
              <a:t>1</a:t>
            </a:r>
            <a:r>
              <a:rPr lang="en-US" dirty="0"/>
              <a:t>= 1 m, F</a:t>
            </a:r>
            <a:r>
              <a:rPr lang="en-US" baseline="-25000" dirty="0"/>
              <a:t>2</a:t>
            </a:r>
            <a:r>
              <a:rPr lang="en-US" dirty="0"/>
              <a:t>= 2 N, l</a:t>
            </a:r>
            <a:r>
              <a:rPr lang="en-US" baseline="-25000" dirty="0"/>
              <a:t>2</a:t>
            </a:r>
            <a:r>
              <a:rPr lang="en-US" dirty="0"/>
              <a:t>= 4 m</a:t>
            </a:r>
            <a:endParaRPr lang="lt-LT" dirty="0"/>
          </a:p>
          <a:p>
            <a:pPr marL="514350" lvl="0" indent="-514350">
              <a:buFont typeface="+mj-lt"/>
              <a:buAutoNum type="alphaLcParenR"/>
            </a:pPr>
            <a:r>
              <a:rPr lang="en-US" dirty="0"/>
              <a:t>F</a:t>
            </a:r>
            <a:r>
              <a:rPr lang="en-US" baseline="-25000" dirty="0"/>
              <a:t>1</a:t>
            </a:r>
            <a:r>
              <a:rPr lang="en-US" dirty="0"/>
              <a:t>= 10 N, l</a:t>
            </a:r>
            <a:r>
              <a:rPr lang="en-US" baseline="-25000" dirty="0"/>
              <a:t>1</a:t>
            </a:r>
            <a:r>
              <a:rPr lang="en-US" dirty="0"/>
              <a:t>= 0.5 m, F</a:t>
            </a:r>
            <a:r>
              <a:rPr lang="en-US" baseline="-25000" dirty="0"/>
              <a:t>2</a:t>
            </a:r>
            <a:r>
              <a:rPr lang="en-US" dirty="0"/>
              <a:t>= 0.1 N, l</a:t>
            </a:r>
            <a:r>
              <a:rPr lang="en-US" baseline="-25000" dirty="0"/>
              <a:t>2</a:t>
            </a:r>
            <a:r>
              <a:rPr lang="en-US" dirty="0"/>
              <a:t>= 50 cm</a:t>
            </a:r>
            <a:endParaRPr lang="lt-LT" dirty="0"/>
          </a:p>
          <a:p>
            <a:pPr marL="514350" lvl="0" indent="-514350">
              <a:buFont typeface="+mj-lt"/>
              <a:buAutoNum type="alphaLcParenR"/>
            </a:pPr>
            <a:r>
              <a:rPr lang="en-US" dirty="0"/>
              <a:t>F</a:t>
            </a:r>
            <a:r>
              <a:rPr lang="en-US" baseline="-25000" dirty="0"/>
              <a:t>1</a:t>
            </a:r>
            <a:r>
              <a:rPr lang="en-US" dirty="0"/>
              <a:t>= 7 N, l</a:t>
            </a:r>
            <a:r>
              <a:rPr lang="en-US" baseline="-25000" dirty="0"/>
              <a:t>1</a:t>
            </a:r>
            <a:r>
              <a:rPr lang="en-US" dirty="0"/>
              <a:t>= 1 m, F</a:t>
            </a:r>
            <a:r>
              <a:rPr lang="en-US" baseline="-25000" dirty="0"/>
              <a:t>2</a:t>
            </a:r>
            <a:r>
              <a:rPr lang="en-US" dirty="0"/>
              <a:t>= 3.5 N, l</a:t>
            </a:r>
            <a:r>
              <a:rPr lang="en-US" baseline="-25000" dirty="0"/>
              <a:t>2</a:t>
            </a:r>
            <a:r>
              <a:rPr lang="en-US" dirty="0"/>
              <a:t>= 2 m</a:t>
            </a:r>
            <a:endParaRPr lang="lt-LT" dirty="0"/>
          </a:p>
          <a:p>
            <a:pPr marL="0" indent="0">
              <a:buNone/>
            </a:pPr>
            <a:r>
              <a:rPr lang="en-US" dirty="0"/>
              <a:t> </a:t>
            </a:r>
            <a:endParaRPr lang="lt-LT" dirty="0"/>
          </a:p>
          <a:p>
            <a:endParaRPr lang="lt-LT" dirty="0"/>
          </a:p>
        </p:txBody>
      </p:sp>
    </p:spTree>
    <p:extLst>
      <p:ext uri="{BB962C8B-B14F-4D97-AF65-F5344CB8AC3E}">
        <p14:creationId xmlns:p14="http://schemas.microsoft.com/office/powerpoint/2010/main" val="198720322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10972800" cy="1337481"/>
          </a:xfrm>
        </p:spPr>
        <p:txBody>
          <a:bodyPr/>
          <a:lstStyle/>
          <a:p>
            <a:pPr algn="ctr"/>
            <a:r>
              <a:rPr lang="en-US" dirty="0" err="1"/>
              <a:t>Atsakymai</a:t>
            </a:r>
            <a:endParaRPr lang="lt-LT" dirty="0"/>
          </a:p>
        </p:txBody>
      </p:sp>
      <p:sp>
        <p:nvSpPr>
          <p:cNvPr id="3" name="Content Placeholder 2"/>
          <p:cNvSpPr>
            <a:spLocks noGrp="1"/>
          </p:cNvSpPr>
          <p:nvPr>
            <p:ph idx="1"/>
          </p:nvPr>
        </p:nvSpPr>
        <p:spPr/>
        <p:txBody>
          <a:bodyPr>
            <a:normAutofit fontScale="85000" lnSpcReduction="20000"/>
          </a:bodyPr>
          <a:lstStyle/>
          <a:p>
            <a:pPr marL="514350" lvl="0" indent="-514350">
              <a:buFont typeface="+mj-lt"/>
              <a:buAutoNum type="arabicPeriod"/>
            </a:pPr>
            <a:r>
              <a:rPr lang="lt-LT" dirty="0"/>
              <a:t>b</a:t>
            </a:r>
          </a:p>
          <a:p>
            <a:pPr marL="514350" lvl="0" indent="-514350">
              <a:buFont typeface="+mj-lt"/>
              <a:buAutoNum type="arabicPeriod"/>
            </a:pPr>
            <a:r>
              <a:rPr lang="lt-LT" dirty="0"/>
              <a:t>a</a:t>
            </a:r>
          </a:p>
          <a:p>
            <a:pPr marL="514350" lvl="0" indent="-514350">
              <a:buFont typeface="+mj-lt"/>
              <a:buAutoNum type="arabicPeriod"/>
            </a:pPr>
            <a:r>
              <a:rPr lang="lt-LT" dirty="0"/>
              <a:t>b</a:t>
            </a:r>
          </a:p>
          <a:p>
            <a:pPr marL="514350" lvl="0" indent="-514350">
              <a:buFont typeface="+mj-lt"/>
              <a:buAutoNum type="arabicPeriod"/>
            </a:pPr>
            <a:r>
              <a:rPr lang="lt-LT" dirty="0"/>
              <a:t>c</a:t>
            </a:r>
          </a:p>
          <a:p>
            <a:pPr marL="514350" lvl="0" indent="-514350">
              <a:buFont typeface="+mj-lt"/>
              <a:buAutoNum type="arabicPeriod"/>
            </a:pPr>
            <a:r>
              <a:rPr lang="lt-LT" dirty="0"/>
              <a:t>a</a:t>
            </a:r>
          </a:p>
          <a:p>
            <a:pPr marL="514350" lvl="0" indent="-514350">
              <a:buFont typeface="+mj-lt"/>
              <a:buAutoNum type="arabicPeriod"/>
            </a:pPr>
            <a:r>
              <a:rPr lang="lt-LT" dirty="0"/>
              <a:t>c</a:t>
            </a:r>
          </a:p>
          <a:p>
            <a:pPr marL="514350" lvl="0" indent="-514350">
              <a:buFont typeface="+mj-lt"/>
              <a:buAutoNum type="arabicPeriod"/>
            </a:pPr>
            <a:r>
              <a:rPr lang="lt-LT" dirty="0"/>
              <a:t>b</a:t>
            </a:r>
          </a:p>
          <a:p>
            <a:pPr marL="514350" lvl="0" indent="-514350">
              <a:buFont typeface="+mj-lt"/>
              <a:buAutoNum type="arabicPeriod"/>
            </a:pPr>
            <a:r>
              <a:rPr lang="lt-LT" dirty="0"/>
              <a:t>a</a:t>
            </a:r>
          </a:p>
          <a:p>
            <a:pPr marL="514350" lvl="0" indent="-514350">
              <a:buFont typeface="+mj-lt"/>
              <a:buAutoNum type="arabicPeriod"/>
            </a:pPr>
            <a:r>
              <a:rPr lang="lt-LT" dirty="0"/>
              <a:t>b</a:t>
            </a:r>
          </a:p>
          <a:p>
            <a:pPr marL="514350" indent="-514350">
              <a:buFont typeface="+mj-lt"/>
              <a:buAutoNum type="arabicPeriod"/>
            </a:pPr>
            <a:r>
              <a:rPr lang="lt-LT" dirty="0" smtClean="0"/>
              <a:t>c</a:t>
            </a:r>
            <a:endParaRPr lang="lt-LT" dirty="0"/>
          </a:p>
        </p:txBody>
      </p:sp>
    </p:spTree>
    <p:extLst>
      <p:ext uri="{BB962C8B-B14F-4D97-AF65-F5344CB8AC3E}">
        <p14:creationId xmlns:p14="http://schemas.microsoft.com/office/powerpoint/2010/main" val="145473940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Naudota</a:t>
            </a:r>
            <a:r>
              <a:rPr lang="en-US" dirty="0" smtClean="0"/>
              <a:t> </a:t>
            </a:r>
            <a:r>
              <a:rPr lang="en-US" dirty="0" err="1" smtClean="0"/>
              <a:t>literat</a:t>
            </a:r>
            <a:r>
              <a:rPr lang="lt-LT" dirty="0" smtClean="0"/>
              <a:t>ūra</a:t>
            </a:r>
            <a:endParaRPr lang="lt-LT" dirty="0"/>
          </a:p>
        </p:txBody>
      </p:sp>
      <p:sp>
        <p:nvSpPr>
          <p:cNvPr id="3" name="Content Placeholder 2"/>
          <p:cNvSpPr>
            <a:spLocks noGrp="1"/>
          </p:cNvSpPr>
          <p:nvPr>
            <p:ph idx="1"/>
          </p:nvPr>
        </p:nvSpPr>
        <p:spPr/>
        <p:txBody>
          <a:bodyPr/>
          <a:lstStyle/>
          <a:p>
            <a:pPr marL="514350" indent="-514350">
              <a:buFont typeface="+mj-lt"/>
              <a:buAutoNum type="arabicPeriod"/>
            </a:pPr>
            <a:r>
              <a:rPr lang="lt-LT" sz="2400" dirty="0" smtClean="0"/>
              <a:t>Vladas Valentinavičius ,,Fizika. Vadovėlis 8-ai klasei‘‘</a:t>
            </a:r>
            <a:endParaRPr lang="lt-LT" sz="2400" dirty="0"/>
          </a:p>
          <a:p>
            <a:pPr marL="514350" indent="-514350">
              <a:buFont typeface="+mj-lt"/>
              <a:buAutoNum type="arabicPeriod"/>
            </a:pPr>
            <a:r>
              <a:rPr lang="lt-LT" sz="2400" dirty="0">
                <a:hlinkClick r:id="rId2"/>
              </a:rPr>
              <a:t>https://</a:t>
            </a:r>
            <a:r>
              <a:rPr lang="lt-LT" sz="2400" dirty="0" smtClean="0">
                <a:hlinkClick r:id="rId2"/>
              </a:rPr>
              <a:t>lt.wikipedia.org</a:t>
            </a:r>
            <a:endParaRPr lang="lt-LT" sz="2400" dirty="0" smtClean="0"/>
          </a:p>
          <a:p>
            <a:pPr marL="514350" indent="-514350">
              <a:buFont typeface="+mj-lt"/>
              <a:buAutoNum type="arabicPeriod"/>
            </a:pPr>
            <a:r>
              <a:rPr lang="lt-LT" sz="2400" dirty="0">
                <a:hlinkClick r:id="rId3"/>
              </a:rPr>
              <a:t>https://www.google.lt/search?q=google+vaizdai&amp;espv=2&amp;site=webhp&amp;source=lnms&amp;tbm=isch&amp;sa=X&amp;sqi=2&amp;ved=0ahUKEwj0tbjEl5XTAhUmD5oKHZxQDkEQ_AUIBigB&amp;biw=1242&amp;bih=602#tbm=isch&amp;q=arkiniai+tiltai&amp;imgrc=eCYZ3h42ITNf_M</a:t>
            </a:r>
            <a:r>
              <a:rPr lang="lt-LT" sz="2400" dirty="0" smtClean="0"/>
              <a:t>:</a:t>
            </a:r>
          </a:p>
          <a:p>
            <a:pPr marL="514350" indent="-514350">
              <a:buFont typeface="+mj-lt"/>
              <a:buAutoNum type="arabicPeriod"/>
            </a:pPr>
            <a:r>
              <a:rPr lang="lt-LT" sz="2400" dirty="0">
                <a:hlinkClick r:id="rId3"/>
              </a:rPr>
              <a:t>https://www.google.lt/search?q=google+vaizdai&amp;espv=2&amp;site=webhp&amp;source=lnms&amp;tbm=isch&amp;sa=X&amp;sqi=2&amp;ved=0ahUKEwj0tbjEl5XTAhUmD5oKHZxQDkEQ_AUIBigB&amp;biw=1242&amp;bih=602#tbm=isch&amp;q=kranas+su+plokstemis&amp;imgrc=9nCx8nlkgO6_CM</a:t>
            </a:r>
            <a:r>
              <a:rPr lang="lt-LT" sz="2400" dirty="0" smtClean="0"/>
              <a:t>:</a:t>
            </a:r>
            <a:endParaRPr lang="en-US" sz="2400" dirty="0" smtClean="0"/>
          </a:p>
          <a:p>
            <a:pPr marL="514350" indent="-514350">
              <a:buFont typeface="+mj-lt"/>
              <a:buAutoNum type="arabicPeriod"/>
            </a:pPr>
            <a:r>
              <a:rPr lang="lt-LT" sz="2400" dirty="0" smtClean="0">
                <a:hlinkClick r:id="rId4"/>
              </a:rPr>
              <a:t>http://www.fotonas.su.lt/studdarbai/vaidos/jegos_momentas.html</a:t>
            </a:r>
            <a:endParaRPr lang="en-US" sz="2400" dirty="0" smtClean="0"/>
          </a:p>
          <a:p>
            <a:pPr marL="514350" indent="-514350">
              <a:buNone/>
            </a:pPr>
            <a:endParaRPr lang="lt-LT" sz="2400" dirty="0" smtClean="0"/>
          </a:p>
          <a:p>
            <a:pPr marL="514350" indent="-514350">
              <a:buFont typeface="+mj-lt"/>
              <a:buAutoNum type="arabicPeriod"/>
            </a:pPr>
            <a:endParaRPr lang="lt-LT" sz="2000" dirty="0" smtClean="0"/>
          </a:p>
          <a:p>
            <a:pPr marL="514350" indent="-514350">
              <a:buFont typeface="+mj-lt"/>
              <a:buAutoNum type="arabicPeriod"/>
            </a:pPr>
            <a:endParaRPr lang="lt-LT" sz="2000" dirty="0" smtClean="0"/>
          </a:p>
          <a:p>
            <a:pPr marL="514350" indent="-514350">
              <a:buFont typeface="+mj-lt"/>
              <a:buAutoNum type="arabicPeriod"/>
            </a:pPr>
            <a:endParaRPr lang="lt-LT" sz="2000" dirty="0" smtClean="0"/>
          </a:p>
          <a:p>
            <a:pPr marL="514350" indent="-514350">
              <a:buFont typeface="+mj-lt"/>
              <a:buAutoNum type="arabicPeriod"/>
            </a:pPr>
            <a:endParaRPr lang="lt-LT" sz="2000" dirty="0"/>
          </a:p>
        </p:txBody>
      </p:sp>
    </p:spTree>
    <p:extLst>
      <p:ext uri="{BB962C8B-B14F-4D97-AF65-F5344CB8AC3E}">
        <p14:creationId xmlns:p14="http://schemas.microsoft.com/office/powerpoint/2010/main" val="3269485793"/>
      </p:ext>
    </p:extLst>
  </p:cSld>
  <p:clrMapOvr>
    <a:masterClrMapping/>
  </p:clrMapOvr>
</p:sld>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2331</Template>
  <TotalTime>567</TotalTime>
  <Words>1449</Words>
  <Application>Microsoft Office PowerPoint</Application>
  <PresentationFormat>Widescreen</PresentationFormat>
  <Paragraphs>196</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Cambria Math</vt:lpstr>
      <vt:lpstr>Diseño predeterminado</vt:lpstr>
      <vt:lpstr>Elektrėnų sav. Semeliškių gimnazija</vt:lpstr>
      <vt:lpstr>Turinys</vt:lpstr>
      <vt:lpstr>Rimties būsenos svarba</vt:lpstr>
      <vt:lpstr>1 pavyzdys</vt:lpstr>
      <vt:lpstr>2 pavyzdys</vt:lpstr>
      <vt:lpstr>Jėgos petys</vt:lpstr>
      <vt:lpstr>Jėgos momentas</vt:lpstr>
      <vt:lpstr>1 bandymas</vt:lpstr>
      <vt:lpstr>Jėgų momentų taisyklė</vt:lpstr>
      <vt:lpstr>2 bandymas</vt:lpstr>
      <vt:lpstr>PowerPoint Presentation</vt:lpstr>
      <vt:lpstr>PowerPoint Presentation</vt:lpstr>
      <vt:lpstr>PowerPoint Presentation</vt:lpstr>
      <vt:lpstr>PowerPoint Presentation</vt:lpstr>
      <vt:lpstr>3bandymas</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  F          l=400mm=0,4m M1           M=20Nm M2           a=30o M3 </vt:lpstr>
      <vt:lpstr>PowerPoint Presentation</vt:lpstr>
      <vt:lpstr>PowerPoint Presentation</vt:lpstr>
      <vt:lpstr>Testas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Atsakymai</vt:lpstr>
      <vt:lpstr>Naudota literatūra</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Elektrėnų sav. Semeliškių gimnazija</dc:title>
  <dc:creator>Ustilai</dc:creator>
  <cp:lastModifiedBy>Microsoft</cp:lastModifiedBy>
  <cp:revision>83</cp:revision>
  <dcterms:created xsi:type="dcterms:W3CDTF">2017-03-17T18:52:58Z</dcterms:created>
  <dcterms:modified xsi:type="dcterms:W3CDTF">2017-04-09T13:42:34Z</dcterms:modified>
</cp:coreProperties>
</file>