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1" r:id="rId5"/>
    <p:sldId id="262" r:id="rId6"/>
    <p:sldId id="263" r:id="rId7"/>
    <p:sldId id="266" r:id="rId8"/>
    <p:sldId id="265" r:id="rId9"/>
    <p:sldId id="267" r:id="rId10"/>
    <p:sldId id="264" r:id="rId11"/>
    <p:sldId id="260" r:id="rId12"/>
    <p:sldId id="25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varScale="1">
        <p:scale>
          <a:sx n="58" d="100"/>
          <a:sy n="58" d="100"/>
        </p:scale>
        <p:origin x="-78" y="-30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pPr/>
              <a:t>4/9/2017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pPr/>
              <a:t>‹#›</a:t>
            </a:fld>
            <a:endParaRPr lang="en-US" dirty="0"/>
          </a:p>
        </p:txBody>
      </p:sp>
    </p:spTree>
  </p:cSld>
  <p:clrMapOvr>
    <a:masterClrMapping/>
  </p:clrMapOvr>
  <p:transition>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4/9/2017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transition>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transition>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transition>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4/9/2017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transition>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4/9/2017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ransition>
    <p:randomBar dir="vert"/>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ogle.com/search?q=blowing+paper+experiment&amp;rls=com.microsoft:en-US:IE-Address&amp;source=lnms&amp;tbm=isch&amp;sa=X&amp;ved=0ahUKEwjvnbfVzJXTAhWJBZoKHS73ALUQ_AUICCgB&amp;biw=2327&amp;bih=1211" TargetMode="External"/><Relationship Id="rId2" Type="http://schemas.openxmlformats.org/officeDocument/2006/relationships/hyperlink" Target="https://www.fizika.lm.lt/content/view/702/7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1406127" y="836991"/>
            <a:ext cx="7766936" cy="1646302"/>
          </a:xfrm>
        </p:spPr>
        <p:txBody>
          <a:bodyPr/>
          <a:lstStyle/>
          <a:p>
            <a:r>
              <a:rPr lang="en-US" dirty="0" err="1" smtClean="0"/>
              <a:t>Oreivyst</a:t>
            </a:r>
            <a:r>
              <a:rPr lang="lt-LT" dirty="0" smtClean="0"/>
              <a:t>ės istorija</a:t>
            </a:r>
            <a:endParaRPr lang="lt-LT" dirty="0"/>
          </a:p>
        </p:txBody>
      </p:sp>
      <p:sp>
        <p:nvSpPr>
          <p:cNvPr id="10" name="Subtitle 9"/>
          <p:cNvSpPr>
            <a:spLocks noGrp="1"/>
          </p:cNvSpPr>
          <p:nvPr>
            <p:ph type="subTitle" idx="1"/>
          </p:nvPr>
        </p:nvSpPr>
        <p:spPr>
          <a:xfrm>
            <a:off x="1122057" y="3645570"/>
            <a:ext cx="7766936" cy="2224058"/>
          </a:xfrm>
        </p:spPr>
        <p:txBody>
          <a:bodyPr>
            <a:normAutofit/>
          </a:bodyPr>
          <a:lstStyle/>
          <a:p>
            <a:pPr algn="l"/>
            <a:r>
              <a:rPr lang="lt-LT" dirty="0" smtClean="0"/>
              <a:t>Alytaus Šaltinių pagrindinė mokykla</a:t>
            </a:r>
          </a:p>
          <a:p>
            <a:pPr algn="l"/>
            <a:r>
              <a:rPr lang="lt-LT" dirty="0" smtClean="0"/>
              <a:t>Dominykas </a:t>
            </a:r>
            <a:r>
              <a:rPr lang="lt-LT" dirty="0" err="1" smtClean="0"/>
              <a:t>Jančiukas</a:t>
            </a:r>
            <a:endParaRPr lang="lt-LT" dirty="0" smtClean="0"/>
          </a:p>
          <a:p>
            <a:pPr algn="l"/>
            <a:r>
              <a:rPr lang="lt-LT" dirty="0" smtClean="0"/>
              <a:t>Tautvydas </a:t>
            </a:r>
            <a:r>
              <a:rPr lang="lt-LT" dirty="0" err="1" smtClean="0"/>
              <a:t>Katlauskas</a:t>
            </a:r>
            <a:endParaRPr lang="lt-LT" dirty="0" smtClean="0"/>
          </a:p>
          <a:p>
            <a:pPr algn="l"/>
            <a:r>
              <a:rPr lang="lt-LT" dirty="0" smtClean="0"/>
              <a:t>Mokytoja: Rasa Kižienė</a:t>
            </a:r>
          </a:p>
          <a:p>
            <a:pPr algn="l"/>
            <a:r>
              <a:rPr lang="lt-LT" dirty="0" smtClean="0"/>
              <a:t>2017</a:t>
            </a:r>
            <a:endParaRPr lang="lt-LT" dirty="0"/>
          </a:p>
        </p:txBody>
      </p:sp>
    </p:spTree>
    <p:extLst>
      <p:ext uri="{BB962C8B-B14F-4D97-AF65-F5344CB8AC3E}">
        <p14:creationId xmlns="" xmlns:p14="http://schemas.microsoft.com/office/powerpoint/2010/main" val="3335670902"/>
      </p:ext>
    </p:extLst>
  </p:cSld>
  <p:clrMapOvr>
    <a:masterClrMapping/>
  </p:clrMapOvr>
  <p:transition>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lt-LT" dirty="0" smtClean="0"/>
              <a:t>Turinys:</a:t>
            </a:r>
            <a:endParaRPr lang="lt-LT" dirty="0"/>
          </a:p>
        </p:txBody>
      </p:sp>
      <p:sp>
        <p:nvSpPr>
          <p:cNvPr id="8" name="Content Placeholder 7"/>
          <p:cNvSpPr>
            <a:spLocks noGrp="1"/>
          </p:cNvSpPr>
          <p:nvPr>
            <p:ph idx="1"/>
          </p:nvPr>
        </p:nvSpPr>
        <p:spPr/>
        <p:txBody>
          <a:bodyPr>
            <a:normAutofit/>
          </a:bodyPr>
          <a:lstStyle/>
          <a:p>
            <a:pPr>
              <a:buFont typeface="Wingdings" panose="05000000000000000000" pitchFamily="2" charset="2"/>
              <a:buChar char="§"/>
            </a:pPr>
            <a:r>
              <a:rPr lang="lt-LT" b="1" dirty="0" smtClean="0">
                <a:solidFill>
                  <a:schemeClr val="accent2"/>
                </a:solidFill>
              </a:rPr>
              <a:t>Teorija ir istorija apie oreivystę</a:t>
            </a:r>
            <a:r>
              <a:rPr lang="lt-LT" dirty="0" smtClean="0">
                <a:solidFill>
                  <a:schemeClr val="accent2"/>
                </a:solidFill>
              </a:rPr>
              <a:t>:</a:t>
            </a:r>
          </a:p>
          <a:p>
            <a:pPr>
              <a:buFont typeface="Wingdings" panose="05000000000000000000" pitchFamily="2" charset="2"/>
              <a:buChar char="§"/>
            </a:pPr>
            <a:r>
              <a:rPr lang="lt-LT" dirty="0" smtClean="0"/>
              <a:t>Pirmasis pakilimas nuo žemės</a:t>
            </a:r>
            <a:endParaRPr lang="en-US" dirty="0" smtClean="0"/>
          </a:p>
          <a:p>
            <a:pPr>
              <a:buFont typeface="Wingdings" panose="05000000000000000000" pitchFamily="2" charset="2"/>
              <a:buChar char="§"/>
            </a:pPr>
            <a:r>
              <a:rPr lang="en-US" dirty="0" err="1" smtClean="0"/>
              <a:t>Pirmas</a:t>
            </a:r>
            <a:r>
              <a:rPr lang="en-US" dirty="0" smtClean="0"/>
              <a:t> </a:t>
            </a:r>
            <a:r>
              <a:rPr lang="en-US" dirty="0" err="1" smtClean="0"/>
              <a:t>skrydis</a:t>
            </a:r>
            <a:r>
              <a:rPr lang="en-US" dirty="0" smtClean="0"/>
              <a:t> </a:t>
            </a:r>
            <a:r>
              <a:rPr lang="en-US" dirty="0" err="1" smtClean="0"/>
              <a:t>su</a:t>
            </a:r>
            <a:r>
              <a:rPr lang="en-US" dirty="0" smtClean="0"/>
              <a:t> </a:t>
            </a:r>
            <a:r>
              <a:rPr lang="en-US" dirty="0" err="1" smtClean="0"/>
              <a:t>gyv</a:t>
            </a:r>
            <a:r>
              <a:rPr lang="lt-LT" dirty="0" smtClean="0"/>
              <a:t>ū</a:t>
            </a:r>
            <a:r>
              <a:rPr lang="en-US" dirty="0" err="1" smtClean="0"/>
              <a:t>nais</a:t>
            </a:r>
            <a:r>
              <a:rPr lang="en-US" dirty="0" smtClean="0"/>
              <a:t> </a:t>
            </a:r>
            <a:r>
              <a:rPr lang="en-US" dirty="0" err="1" smtClean="0"/>
              <a:t>balione</a:t>
            </a:r>
            <a:endParaRPr lang="lt-LT" dirty="0" smtClean="0"/>
          </a:p>
          <a:p>
            <a:pPr>
              <a:buFont typeface="Wingdings" panose="05000000000000000000" pitchFamily="2" charset="2"/>
              <a:buChar char="§"/>
            </a:pPr>
            <a:r>
              <a:rPr lang="lt-LT" dirty="0" smtClean="0"/>
              <a:t>Pirmas kontroliuojamas skrydis</a:t>
            </a:r>
          </a:p>
          <a:p>
            <a:pPr>
              <a:buFont typeface="Wingdings" panose="05000000000000000000" pitchFamily="2" charset="2"/>
              <a:buChar char="§"/>
            </a:pPr>
            <a:r>
              <a:rPr lang="lt-LT" dirty="0" smtClean="0"/>
              <a:t>Formulė</a:t>
            </a:r>
            <a:endParaRPr lang="lt-LT" dirty="0"/>
          </a:p>
          <a:p>
            <a:pPr>
              <a:buFont typeface="Wingdings" panose="05000000000000000000" pitchFamily="2" charset="2"/>
              <a:buChar char="§"/>
            </a:pPr>
            <a:r>
              <a:rPr lang="lt-LT" dirty="0" smtClean="0">
                <a:solidFill>
                  <a:schemeClr val="accent2"/>
                </a:solidFill>
              </a:rPr>
              <a:t>Bandymas</a:t>
            </a:r>
            <a:endParaRPr lang="lt-LT" dirty="0">
              <a:solidFill>
                <a:schemeClr val="accent2"/>
              </a:solidFill>
            </a:endParaRPr>
          </a:p>
          <a:p>
            <a:pPr>
              <a:buFont typeface="Wingdings" panose="05000000000000000000" pitchFamily="2" charset="2"/>
              <a:buChar char="§"/>
            </a:pPr>
            <a:r>
              <a:rPr lang="lt-LT" dirty="0" smtClean="0">
                <a:solidFill>
                  <a:schemeClr val="accent2"/>
                </a:solidFill>
              </a:rPr>
              <a:t>Testas</a:t>
            </a:r>
          </a:p>
          <a:p>
            <a:pPr>
              <a:buNone/>
            </a:pPr>
            <a:endParaRPr lang="lt-LT" dirty="0" smtClean="0">
              <a:solidFill>
                <a:schemeClr val="accent2"/>
              </a:solidFill>
            </a:endParaRPr>
          </a:p>
          <a:p>
            <a:pPr marL="0" indent="0">
              <a:buNone/>
            </a:pPr>
            <a:endParaRPr lang="lt-LT" dirty="0"/>
          </a:p>
        </p:txBody>
      </p:sp>
    </p:spTree>
    <p:extLst>
      <p:ext uri="{BB962C8B-B14F-4D97-AF65-F5344CB8AC3E}">
        <p14:creationId xmlns="" xmlns:p14="http://schemas.microsoft.com/office/powerpoint/2010/main" val="3762137608"/>
      </p:ext>
    </p:extLst>
  </p:cSld>
  <p:clrMapOvr>
    <a:masterClrMapping/>
  </p:clrMapOvr>
  <p:transition>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Teorija ir istorija</a:t>
            </a:r>
            <a:endParaRPr lang="lt-LT" dirty="0"/>
          </a:p>
        </p:txBody>
      </p:sp>
      <p:sp>
        <p:nvSpPr>
          <p:cNvPr id="4" name="Content Placeholder 3"/>
          <p:cNvSpPr>
            <a:spLocks noGrp="1"/>
          </p:cNvSpPr>
          <p:nvPr>
            <p:ph idx="1"/>
          </p:nvPr>
        </p:nvSpPr>
        <p:spPr/>
        <p:txBody>
          <a:bodyPr>
            <a:normAutofit/>
          </a:bodyPr>
          <a:lstStyle/>
          <a:p>
            <a:r>
              <a:rPr lang="lt-LT" dirty="0"/>
              <a:t>Pirmieji pavykę skrydžiai žmonijos istorijoje buvo atlikti paprastu karšto oro balionu. Pirmąjį APRAŠYTĄ tokį balioną sukūrė portugalų šventikas, kuris 1709-ais parodos metu pakilo nuo žemės. Prancūzai broliai Jozefas ir </a:t>
            </a:r>
            <a:r>
              <a:rPr lang="lt-LT" dirty="0" err="1"/>
              <a:t>Etienas</a:t>
            </a:r>
            <a:r>
              <a:rPr lang="lt-LT" dirty="0"/>
              <a:t> </a:t>
            </a:r>
            <a:r>
              <a:rPr lang="lt-LT" dirty="0" err="1"/>
              <a:t>Montgolfierai</a:t>
            </a:r>
            <a:r>
              <a:rPr lang="lt-LT" dirty="0"/>
              <a:t> 1783-iais sukūrė 30 pėdų skersmens kupolą ir laikė jį </a:t>
            </a:r>
            <a:r>
              <a:rPr lang="lt-LT" dirty="0" smtClean="0"/>
              <a:t>virš </a:t>
            </a:r>
            <a:r>
              <a:rPr lang="lt-LT" dirty="0"/>
              <a:t>ugnies tol, kol jis prisipildė dūmų ir stebėjo jo skrydį virš </a:t>
            </a:r>
            <a:r>
              <a:rPr lang="lt-LT" dirty="0" err="1" smtClean="0"/>
              <a:t>Anonajaus</a:t>
            </a:r>
            <a:r>
              <a:rPr lang="lt-LT" dirty="0" smtClean="0"/>
              <a:t>.</a:t>
            </a:r>
            <a:endParaRPr lang="en-US" dirty="0" smtClean="0"/>
          </a:p>
        </p:txBody>
      </p:sp>
    </p:spTree>
    <p:extLst>
      <p:ext uri="{BB962C8B-B14F-4D97-AF65-F5344CB8AC3E}">
        <p14:creationId xmlns="" xmlns:p14="http://schemas.microsoft.com/office/powerpoint/2010/main" val="3315817688"/>
      </p:ext>
    </p:extLst>
  </p:cSld>
  <p:clrMapOvr>
    <a:masterClrMapping/>
  </p:clrMapOvr>
  <p:transition>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Teorija ir istorija</a:t>
            </a:r>
          </a:p>
        </p:txBody>
      </p:sp>
      <p:sp>
        <p:nvSpPr>
          <p:cNvPr id="3" name="Content Placeholder 2"/>
          <p:cNvSpPr>
            <a:spLocks noGrp="1"/>
          </p:cNvSpPr>
          <p:nvPr>
            <p:ph idx="1"/>
          </p:nvPr>
        </p:nvSpPr>
        <p:spPr>
          <a:xfrm>
            <a:off x="773587" y="1552074"/>
            <a:ext cx="8596668" cy="4970551"/>
          </a:xfrm>
        </p:spPr>
        <p:txBody>
          <a:bodyPr/>
          <a:lstStyle/>
          <a:p>
            <a:r>
              <a:rPr lang="lt-LT" dirty="0"/>
              <a:t>Kai garsas apie </a:t>
            </a:r>
            <a:r>
              <a:rPr lang="lt-LT" dirty="0" err="1"/>
              <a:t>Montgolfierų</a:t>
            </a:r>
            <a:r>
              <a:rPr lang="lt-LT" dirty="0"/>
              <a:t> baliono skrydį išplito, kiti prancūzai broliai Robertai nusprendė susikurti savo balioną, kurį užpildė vandeniliu, išskirtu prieš 17 metų. Jų balionas nuskriejo 15 mylių apie Paryžių ir nusileido netoli </a:t>
            </a:r>
            <a:r>
              <a:rPr lang="lt-LT" dirty="0" err="1"/>
              <a:t>Goneso</a:t>
            </a:r>
            <a:r>
              <a:rPr lang="lt-LT" dirty="0"/>
              <a:t> kaimo, kurio valstiečiai užpuolė šią "šmėklą" su dalgiais ir šakėmis. 1783-ųjų rugsėjo mėnesį </a:t>
            </a:r>
            <a:r>
              <a:rPr lang="lt-LT" dirty="0" err="1"/>
              <a:t>Montgolfierai</a:t>
            </a:r>
            <a:r>
              <a:rPr lang="lt-LT" dirty="0"/>
              <a:t> pakartojo savo skrydį prieš Liudviko XVI rūmus Versalyje ir minią žioplių, tarp kurių buvo Bendžaminas Franklinas. Balionas paskraidino avį, gaidį ir antį. Gyvuliai išlaikė bandymą, tad jis neturėjo pakenkti ir žmogui. Kuris jų surizikuos pirmasis</a:t>
            </a:r>
            <a:r>
              <a:rPr lang="lt-LT" dirty="0" smtClean="0"/>
              <a:t>?</a:t>
            </a:r>
            <a:endParaRPr lang="en-US" dirty="0" smtClean="0"/>
          </a:p>
          <a:p>
            <a:r>
              <a:rPr lang="lt-LT" dirty="0"/>
              <a:t>Pirmiausia buvo pasiūlyta, kad galima būtų panaudoti kokį nusikaltėlį - lyg kokią jūrų kiaulytę. Tačiau tam pasipriešino Žanas </a:t>
            </a:r>
            <a:r>
              <a:rPr lang="lt-LT" dirty="0" err="1"/>
              <a:t>Fransua</a:t>
            </a:r>
            <a:r>
              <a:rPr lang="lt-LT" dirty="0"/>
              <a:t> </a:t>
            </a:r>
            <a:r>
              <a:rPr lang="lt-LT" dirty="0" err="1"/>
              <a:t>Pilatras</a:t>
            </a:r>
            <a:r>
              <a:rPr lang="lt-LT" dirty="0"/>
              <a:t>, sakydamas, kad pirmasis žmogaus skrydis neturėtų būti suteptas nusikaltėlio pavarde. Tad, pats </a:t>
            </a:r>
            <a:r>
              <a:rPr lang="lt-LT" dirty="0" err="1"/>
              <a:t>Pilatras</a:t>
            </a:r>
            <a:r>
              <a:rPr lang="lt-LT" dirty="0"/>
              <a:t> kartu su </a:t>
            </a:r>
            <a:r>
              <a:rPr lang="lt-LT" dirty="0" err="1"/>
              <a:t>Arlandijos</a:t>
            </a:r>
            <a:r>
              <a:rPr lang="lt-LT" dirty="0"/>
              <a:t> markizu </a:t>
            </a:r>
            <a:r>
              <a:rPr lang="lt-LT" dirty="0" err="1"/>
              <a:t>Fransua</a:t>
            </a:r>
            <a:r>
              <a:rPr lang="lt-LT" dirty="0"/>
              <a:t> </a:t>
            </a:r>
            <a:r>
              <a:rPr lang="lt-LT" dirty="0" err="1"/>
              <a:t>Lorentu</a:t>
            </a:r>
            <a:r>
              <a:rPr lang="lt-LT" dirty="0"/>
              <a:t> 1783-ųjų lapkričio 21 d. įlipo į </a:t>
            </a:r>
            <a:r>
              <a:rPr lang="lt-LT" dirty="0" err="1"/>
              <a:t>Montgolfierų</a:t>
            </a:r>
            <a:r>
              <a:rPr lang="lt-LT" dirty="0"/>
              <a:t> balioną Bolonės miške, Paryžiuje.</a:t>
            </a:r>
          </a:p>
          <a:p>
            <a:r>
              <a:rPr lang="lt-LT" dirty="0"/>
              <a:t>Ši porelė ant lentos kūreno laužą ir pakilo 3000 pėdų. Skrydis truko 23 minutes ir jie nusileido už 10 mylių. Ta žinia nusirito per pasaulį ir pritrenkė visus.</a:t>
            </a:r>
          </a:p>
          <a:p>
            <a:endParaRPr lang="lt-LT" dirty="0"/>
          </a:p>
        </p:txBody>
      </p:sp>
    </p:spTree>
    <p:extLst>
      <p:ext uri="{BB962C8B-B14F-4D97-AF65-F5344CB8AC3E}">
        <p14:creationId xmlns="" xmlns:p14="http://schemas.microsoft.com/office/powerpoint/2010/main" val="1597238909"/>
      </p:ext>
    </p:extLst>
  </p:cSld>
  <p:clrMapOvr>
    <a:masterClrMapping/>
  </p:clrMapOvr>
  <p:transition>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Teorija ir istorija</a:t>
            </a:r>
          </a:p>
        </p:txBody>
      </p:sp>
      <p:sp>
        <p:nvSpPr>
          <p:cNvPr id="3" name="Content Placeholder 2"/>
          <p:cNvSpPr>
            <a:spLocks noGrp="1"/>
          </p:cNvSpPr>
          <p:nvPr>
            <p:ph idx="1"/>
          </p:nvPr>
        </p:nvSpPr>
        <p:spPr/>
        <p:txBody>
          <a:bodyPr/>
          <a:lstStyle/>
          <a:p>
            <a:r>
              <a:rPr lang="lt-LT" dirty="0"/>
              <a:t>Kitas žingsnis aviacijos istorijoje buvo valdomi balionai, </a:t>
            </a:r>
            <a:r>
              <a:rPr lang="lt-LT" dirty="0" err="1"/>
              <a:t>t.y</a:t>
            </a:r>
            <a:r>
              <a:rPr lang="lt-LT" dirty="0"/>
              <a:t>. orlaiviai. 1862-ųjų rugsėjo 24 d. iš Paryžiaus garo varikliu varomu ir propelerį turinčiu cigaro formos 144 pėdų ilgio orlaiviu išskrido Henri </a:t>
            </a:r>
            <a:r>
              <a:rPr lang="lt-LT" dirty="0" err="1"/>
              <a:t>Giffard'as</a:t>
            </a:r>
            <a:r>
              <a:rPr lang="lt-LT" dirty="0"/>
              <a:t>. Tai buvo pirmasis valdomas skrydis. Tačiau tik 1884-aisiais orlaiviai buvo tiek patikimai valdomi, kad sugebėdavo grįžti į starto vietą. Tai pirmasis atliko </a:t>
            </a:r>
            <a:r>
              <a:rPr lang="lt-LT" dirty="0" err="1"/>
              <a:t>A.C.Krebs</a:t>
            </a:r>
            <a:r>
              <a:rPr lang="lt-LT" dirty="0"/>
              <a:t> ir </a:t>
            </a:r>
            <a:r>
              <a:rPr lang="lt-LT" dirty="0" err="1"/>
              <a:t>Charles</a:t>
            </a:r>
            <a:r>
              <a:rPr lang="lt-LT" dirty="0"/>
              <a:t> </a:t>
            </a:r>
            <a:r>
              <a:rPr lang="lt-LT" dirty="0" err="1"/>
              <a:t>Renard'as</a:t>
            </a:r>
            <a:r>
              <a:rPr lang="lt-LT" dirty="0"/>
              <a:t> orlaiviu, kurio pavadinimas buvo "Prancūzija".</a:t>
            </a:r>
          </a:p>
        </p:txBody>
      </p:sp>
    </p:spTree>
    <p:extLst>
      <p:ext uri="{BB962C8B-B14F-4D97-AF65-F5344CB8AC3E}">
        <p14:creationId xmlns="" xmlns:p14="http://schemas.microsoft.com/office/powerpoint/2010/main" val="3817797328"/>
      </p:ext>
    </p:extLst>
  </p:cSld>
  <p:clrMapOvr>
    <a:masterClrMapping/>
  </p:clrMapOvr>
  <p:transition>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t>Teorija ir istorija</a:t>
            </a:r>
          </a:p>
        </p:txBody>
      </p:sp>
      <p:sp>
        <p:nvSpPr>
          <p:cNvPr id="3" name="Content Placeholder 2"/>
          <p:cNvSpPr>
            <a:spLocks noGrp="1"/>
          </p:cNvSpPr>
          <p:nvPr>
            <p:ph idx="1"/>
          </p:nvPr>
        </p:nvSpPr>
        <p:spPr/>
        <p:txBody>
          <a:bodyPr/>
          <a:lstStyle/>
          <a:p>
            <a:r>
              <a:rPr lang="lt-LT" dirty="0"/>
              <a:t>Fizikos ir mechanikos vadovėliuose pateikiama formulė apskaičiuoti h aukščiui, iki kurio pakils kūnas, mestas stačiai aukštyn greičiu v, esant pastoviam svorio pagreičiui g:</a:t>
            </a:r>
          </a:p>
          <a:p>
            <a:r>
              <a:rPr lang="lt-LT" dirty="0"/>
              <a:t>h = v</a:t>
            </a:r>
            <a:r>
              <a:rPr lang="lt-LT" baseline="30000" dirty="0"/>
              <a:t>2</a:t>
            </a:r>
            <a:r>
              <a:rPr lang="lt-LT" dirty="0"/>
              <a:t> / (2g),</a:t>
            </a:r>
          </a:p>
          <a:p>
            <a:r>
              <a:rPr lang="lt-LT" dirty="0"/>
              <a:t>Tam atvejui, kai v = 8 000 m/sek., g = 9,8 m/sek.</a:t>
            </a:r>
            <a:r>
              <a:rPr lang="lt-LT" baseline="30000" dirty="0"/>
              <a:t>2</a:t>
            </a:r>
            <a:r>
              <a:rPr lang="lt-LT" dirty="0"/>
              <a:t>, gauname:</a:t>
            </a:r>
          </a:p>
          <a:p>
            <a:r>
              <a:rPr lang="lt-LT" dirty="0"/>
              <a:t>A = 8 000 / (2 • 9,8) = 3 265 000 m = 3 265 km.</a:t>
            </a:r>
          </a:p>
          <a:p>
            <a:endParaRPr lang="lt-LT" dirty="0"/>
          </a:p>
        </p:txBody>
      </p:sp>
    </p:spTree>
    <p:extLst>
      <p:ext uri="{BB962C8B-B14F-4D97-AF65-F5344CB8AC3E}">
        <p14:creationId xmlns="" xmlns:p14="http://schemas.microsoft.com/office/powerpoint/2010/main" val="3110819784"/>
      </p:ext>
    </p:extLst>
  </p:cSld>
  <p:clrMapOvr>
    <a:masterClrMapping/>
  </p:clrMapOvr>
  <p:transition>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Uždavinio sprendimo pavyzdys</a:t>
            </a:r>
            <a:endParaRPr lang="lt-LT" dirty="0"/>
          </a:p>
        </p:txBody>
      </p:sp>
      <p:sp>
        <p:nvSpPr>
          <p:cNvPr id="3" name="Content Placeholder 2"/>
          <p:cNvSpPr>
            <a:spLocks noGrp="1"/>
          </p:cNvSpPr>
          <p:nvPr>
            <p:ph idx="1"/>
          </p:nvPr>
        </p:nvSpPr>
        <p:spPr/>
        <p:txBody>
          <a:bodyPr/>
          <a:lstStyle/>
          <a:p>
            <a:r>
              <a:rPr lang="lt-LT" dirty="0" err="1" smtClean="0"/>
              <a:t>Užd</a:t>
            </a:r>
            <a:r>
              <a:rPr lang="lt-LT" dirty="0" smtClean="0"/>
              <a:t>:</a:t>
            </a:r>
          </a:p>
          <a:p>
            <a:r>
              <a:rPr lang="lt-LT" dirty="0" smtClean="0"/>
              <a:t>Į kokį aukštį pakils kamuoliukas mestas 19,</a:t>
            </a:r>
            <a:r>
              <a:rPr lang="en-US" dirty="0" smtClean="0"/>
              <a:t>16m</a:t>
            </a:r>
            <a:r>
              <a:rPr lang="lt-LT" dirty="0" smtClean="0"/>
              <a:t>/</a:t>
            </a:r>
            <a:r>
              <a:rPr lang="en-US" dirty="0" smtClean="0"/>
              <a:t>s</a:t>
            </a:r>
            <a:r>
              <a:rPr lang="lt-LT" dirty="0" smtClean="0"/>
              <a:t> greičiu ?</a:t>
            </a:r>
          </a:p>
          <a:p>
            <a:r>
              <a:rPr lang="lt-LT" dirty="0" err="1" smtClean="0"/>
              <a:t>Sprend</a:t>
            </a:r>
            <a:r>
              <a:rPr lang="lt-LT" dirty="0" smtClean="0"/>
              <a:t>:</a:t>
            </a:r>
          </a:p>
          <a:p>
            <a:r>
              <a:rPr lang="en-US" dirty="0"/>
              <a:t>h</a:t>
            </a:r>
            <a:r>
              <a:rPr lang="en-US" dirty="0" smtClean="0"/>
              <a:t>=</a:t>
            </a:r>
            <a:r>
              <a:rPr lang="lt-LT" dirty="0"/>
              <a:t>v</a:t>
            </a:r>
            <a:r>
              <a:rPr lang="lt-LT" baseline="30000" dirty="0"/>
              <a:t>2</a:t>
            </a:r>
            <a:r>
              <a:rPr lang="lt-LT" dirty="0"/>
              <a:t> </a:t>
            </a:r>
            <a:r>
              <a:rPr lang="en-US" dirty="0" smtClean="0"/>
              <a:t>/(2g)       h=(19,16m/s)</a:t>
            </a:r>
            <a:r>
              <a:rPr lang="lt-LT" baseline="30000" dirty="0" smtClean="0"/>
              <a:t>2</a:t>
            </a:r>
            <a:r>
              <a:rPr lang="lt-LT" dirty="0" smtClean="0"/>
              <a:t> </a:t>
            </a:r>
            <a:r>
              <a:rPr lang="en-US" dirty="0" smtClean="0"/>
              <a:t>/(2</a:t>
            </a:r>
            <a:r>
              <a:rPr lang="lt-LT" dirty="0" smtClean="0"/>
              <a:t>•</a:t>
            </a:r>
            <a:r>
              <a:rPr lang="en-US" dirty="0" smtClean="0"/>
              <a:t>9,8)=367,1056/19,16=19,16 m</a:t>
            </a:r>
            <a:endParaRPr lang="lt-LT" dirty="0"/>
          </a:p>
        </p:txBody>
      </p:sp>
    </p:spTree>
    <p:extLst>
      <p:ext uri="{BB962C8B-B14F-4D97-AF65-F5344CB8AC3E}">
        <p14:creationId xmlns="" xmlns:p14="http://schemas.microsoft.com/office/powerpoint/2010/main" val="1273654169"/>
      </p:ext>
    </p:extLst>
  </p:cSld>
  <p:clrMapOvr>
    <a:masterClrMapping/>
  </p:clrMapOvr>
  <p:transition>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Bandymas</a:t>
            </a:r>
            <a:endParaRPr lang="lt-LT" dirty="0"/>
          </a:p>
        </p:txBody>
      </p:sp>
      <p:sp>
        <p:nvSpPr>
          <p:cNvPr id="3" name="Content Placeholder 2"/>
          <p:cNvSpPr>
            <a:spLocks noGrp="1"/>
          </p:cNvSpPr>
          <p:nvPr>
            <p:ph sz="half" idx="1"/>
          </p:nvPr>
        </p:nvSpPr>
        <p:spPr/>
        <p:txBody>
          <a:bodyPr/>
          <a:lstStyle/>
          <a:p>
            <a:r>
              <a:rPr lang="en-US" dirty="0" err="1" smtClean="0"/>
              <a:t>Paimamas</a:t>
            </a:r>
            <a:r>
              <a:rPr lang="en-US" dirty="0" smtClean="0"/>
              <a:t> </a:t>
            </a:r>
            <a:r>
              <a:rPr lang="en-US" dirty="0" err="1" smtClean="0"/>
              <a:t>popieriaus</a:t>
            </a:r>
            <a:r>
              <a:rPr lang="en-US" dirty="0" smtClean="0"/>
              <a:t> </a:t>
            </a:r>
            <a:r>
              <a:rPr lang="en-US" dirty="0" err="1" smtClean="0"/>
              <a:t>lapas</a:t>
            </a:r>
            <a:r>
              <a:rPr lang="en-US" dirty="0" smtClean="0"/>
              <a:t> </a:t>
            </a:r>
            <a:r>
              <a:rPr lang="en-US" dirty="0" err="1" smtClean="0"/>
              <a:t>ir</a:t>
            </a:r>
            <a:r>
              <a:rPr lang="en-US" dirty="0" smtClean="0"/>
              <a:t> </a:t>
            </a:r>
            <a:r>
              <a:rPr lang="en-US" dirty="0" err="1" smtClean="0"/>
              <a:t>pridedamas</a:t>
            </a:r>
            <a:r>
              <a:rPr lang="en-US" dirty="0" smtClean="0"/>
              <a:t> </a:t>
            </a:r>
            <a:r>
              <a:rPr lang="en-US" dirty="0" err="1" smtClean="0"/>
              <a:t>prie</a:t>
            </a:r>
            <a:r>
              <a:rPr lang="en-US" dirty="0" smtClean="0"/>
              <a:t> l</a:t>
            </a:r>
            <a:r>
              <a:rPr lang="lt-LT" dirty="0" smtClean="0"/>
              <a:t>ūpų. Pradedama pūsti. Lapas pradeda kilti. Bet kodėl?</a:t>
            </a:r>
          </a:p>
          <a:p>
            <a:r>
              <a:rPr lang="lt-LT" dirty="0" smtClean="0"/>
              <a:t>O todėl kad kai mes pučiame virš lapo oras juda greičiau ir susidaro mažesnio slėgio zona. Lapas juda link mažesnio slėgio zonos šiuo atveju į viršų.</a:t>
            </a:r>
            <a:endParaRPr lang="lt-LT" dirty="0"/>
          </a:p>
        </p:txBody>
      </p:sp>
      <p:sp>
        <p:nvSpPr>
          <p:cNvPr id="5" name="Content Placeholder 4"/>
          <p:cNvSpPr>
            <a:spLocks noGrp="1"/>
          </p:cNvSpPr>
          <p:nvPr>
            <p:ph sz="half" idx="2"/>
          </p:nvPr>
        </p:nvSpPr>
        <p:spPr/>
        <p:txBody>
          <a:bodyPr/>
          <a:lstStyle/>
          <a:p>
            <a:endParaRPr lang="lt-LT"/>
          </a:p>
        </p:txBody>
      </p:sp>
      <p:pic>
        <p:nvPicPr>
          <p:cNvPr id="4" name="Picture 3"/>
          <p:cNvPicPr>
            <a:picLocks noChangeAspect="1"/>
          </p:cNvPicPr>
          <p:nvPr/>
        </p:nvPicPr>
        <p:blipFill>
          <a:blip r:embed="rId2"/>
          <a:stretch>
            <a:fillRect/>
          </a:stretch>
        </p:blipFill>
        <p:spPr>
          <a:xfrm>
            <a:off x="4794890" y="2023524"/>
            <a:ext cx="4774194" cy="34075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2226554045"/>
      </p:ext>
    </p:extLst>
  </p:cSld>
  <p:clrMapOvr>
    <a:masterClrMapping/>
  </p:clrMapOvr>
  <p:transition>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219" y="2258784"/>
            <a:ext cx="8596668" cy="1320800"/>
          </a:xfrm>
        </p:spPr>
        <p:txBody>
          <a:bodyPr>
            <a:normAutofit/>
          </a:bodyPr>
          <a:lstStyle/>
          <a:p>
            <a:pPr algn="ctr"/>
            <a:r>
              <a:rPr lang="lt-LT" sz="6000" dirty="0" smtClean="0"/>
              <a:t>TESTAS</a:t>
            </a:r>
            <a:endParaRPr lang="lt-LT" sz="6000" dirty="0"/>
          </a:p>
        </p:txBody>
      </p:sp>
      <p:sp>
        <p:nvSpPr>
          <p:cNvPr id="3" name="Content Placeholder 2"/>
          <p:cNvSpPr>
            <a:spLocks noGrp="1"/>
          </p:cNvSpPr>
          <p:nvPr>
            <p:ph idx="1"/>
          </p:nvPr>
        </p:nvSpPr>
        <p:spPr>
          <a:xfrm>
            <a:off x="1216177" y="3254604"/>
            <a:ext cx="8596668" cy="3880773"/>
          </a:xfrm>
        </p:spPr>
        <p:txBody>
          <a:bodyPr/>
          <a:lstStyle/>
          <a:p>
            <a:endParaRPr lang="lt-LT" dirty="0"/>
          </a:p>
        </p:txBody>
      </p:sp>
    </p:spTree>
    <p:extLst>
      <p:ext uri="{BB962C8B-B14F-4D97-AF65-F5344CB8AC3E}">
        <p14:creationId xmlns="" xmlns:p14="http://schemas.microsoft.com/office/powerpoint/2010/main" val="2450541113"/>
      </p:ext>
    </p:extLst>
  </p:cSld>
  <p:clrMapOvr>
    <a:masterClrMapping/>
  </p:clrMapOvr>
  <p:transition>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Klausimai</a:t>
            </a:r>
            <a:endParaRPr lang="lt-LT" dirty="0"/>
          </a:p>
        </p:txBody>
      </p:sp>
      <p:sp>
        <p:nvSpPr>
          <p:cNvPr id="3" name="Content Placeholder 2"/>
          <p:cNvSpPr>
            <a:spLocks noGrp="1"/>
          </p:cNvSpPr>
          <p:nvPr>
            <p:ph idx="1"/>
          </p:nvPr>
        </p:nvSpPr>
        <p:spPr/>
        <p:txBody>
          <a:bodyPr>
            <a:normAutofit lnSpcReduction="10000"/>
          </a:bodyPr>
          <a:lstStyle/>
          <a:p>
            <a:r>
              <a:rPr lang="lt-LT" dirty="0" smtClean="0"/>
              <a:t>1. Kuriais metai pakilo karšto oro balionas?</a:t>
            </a:r>
          </a:p>
          <a:p>
            <a:r>
              <a:rPr lang="lt-LT" dirty="0" smtClean="0"/>
              <a:t>2. Su kuo buvo pirmieji skrydžiai žmonijos istorijoje? </a:t>
            </a:r>
          </a:p>
          <a:p>
            <a:r>
              <a:rPr lang="lt-LT" dirty="0" smtClean="0"/>
              <a:t>3. Kas pirmieji sukūrė karšto oro balioną?</a:t>
            </a:r>
          </a:p>
          <a:p>
            <a:r>
              <a:rPr lang="lt-LT" dirty="0" smtClean="0"/>
              <a:t>4. Kas pirmasis skrido karšto oro balionu?</a:t>
            </a:r>
          </a:p>
          <a:p>
            <a:r>
              <a:rPr lang="lt-LT" dirty="0" smtClean="0"/>
              <a:t>5. Kiek laiko truko pirmasis skrydis?</a:t>
            </a:r>
          </a:p>
          <a:p>
            <a:r>
              <a:rPr lang="lt-LT" dirty="0" smtClean="0"/>
              <a:t>6. Kada įvyko pirmasis skrydis kuris buvo valdomas žmogaus?</a:t>
            </a:r>
          </a:p>
          <a:p>
            <a:r>
              <a:rPr lang="lt-LT" dirty="0" smtClean="0"/>
              <a:t>7. Pirmojo </a:t>
            </a:r>
            <a:r>
              <a:rPr lang="lt-LT" dirty="0" smtClean="0"/>
              <a:t>orlaivio </a:t>
            </a:r>
            <a:r>
              <a:rPr lang="lt-LT" dirty="0" smtClean="0"/>
              <a:t>pavadinimas?</a:t>
            </a:r>
          </a:p>
          <a:p>
            <a:r>
              <a:rPr lang="lt-LT" dirty="0" smtClean="0"/>
              <a:t>8. Lietuvis sukūręs garu varomą skraidymo aparatą?</a:t>
            </a:r>
          </a:p>
          <a:p>
            <a:r>
              <a:rPr lang="lt-LT" dirty="0" smtClean="0"/>
              <a:t>9. Pirmojo garu varomo skraidymo aparato </a:t>
            </a:r>
            <a:r>
              <a:rPr lang="lt-LT" dirty="0" smtClean="0"/>
              <a:t>Lietuvoje </a:t>
            </a:r>
            <a:r>
              <a:rPr lang="lt-LT" dirty="0" smtClean="0"/>
              <a:t>pavadinimas?</a:t>
            </a:r>
          </a:p>
          <a:p>
            <a:r>
              <a:rPr lang="lt-LT" dirty="0" smtClean="0"/>
              <a:t>10. Į kokį aukštį pakilo pirmasis karšto oro balionas? </a:t>
            </a:r>
            <a:endParaRPr lang="lt-LT" dirty="0"/>
          </a:p>
        </p:txBody>
      </p:sp>
    </p:spTree>
    <p:extLst>
      <p:ext uri="{BB962C8B-B14F-4D97-AF65-F5344CB8AC3E}">
        <p14:creationId xmlns="" xmlns:p14="http://schemas.microsoft.com/office/powerpoint/2010/main" val="2799313108"/>
      </p:ext>
    </p:extLst>
  </p:cSld>
  <p:clrMapOvr>
    <a:masterClrMapping/>
  </p:clrMapOvr>
  <p:transition>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lt-LT" dirty="0" smtClean="0"/>
              <a:t>Atsakymai</a:t>
            </a:r>
            <a:endParaRPr lang="lt-LT" dirty="0"/>
          </a:p>
        </p:txBody>
      </p:sp>
      <p:sp>
        <p:nvSpPr>
          <p:cNvPr id="8" name="Content Placeholder 7"/>
          <p:cNvSpPr>
            <a:spLocks noGrp="1"/>
          </p:cNvSpPr>
          <p:nvPr>
            <p:ph idx="1"/>
          </p:nvPr>
        </p:nvSpPr>
        <p:spPr/>
        <p:txBody>
          <a:bodyPr>
            <a:normAutofit lnSpcReduction="10000"/>
          </a:bodyPr>
          <a:lstStyle/>
          <a:p>
            <a:r>
              <a:rPr lang="lt-LT" dirty="0" smtClean="0"/>
              <a:t>1. 1709 m.</a:t>
            </a:r>
          </a:p>
          <a:p>
            <a:r>
              <a:rPr lang="lt-LT" dirty="0" smtClean="0"/>
              <a:t>2. Paprastu karšto oro balionu.</a:t>
            </a:r>
          </a:p>
          <a:p>
            <a:r>
              <a:rPr lang="lt-LT" dirty="0" smtClean="0"/>
              <a:t>3. Broliai </a:t>
            </a:r>
            <a:r>
              <a:rPr lang="lt-LT" dirty="0" err="1" smtClean="0"/>
              <a:t>Montgolfierai</a:t>
            </a:r>
            <a:r>
              <a:rPr lang="lt-LT" dirty="0" smtClean="0"/>
              <a:t>.</a:t>
            </a:r>
          </a:p>
          <a:p>
            <a:r>
              <a:rPr lang="lt-LT" dirty="0" smtClean="0"/>
              <a:t>4. Žanas </a:t>
            </a:r>
            <a:r>
              <a:rPr lang="lt-LT" dirty="0" err="1" smtClean="0"/>
              <a:t>Fransua</a:t>
            </a:r>
            <a:r>
              <a:rPr lang="lt-LT" dirty="0" smtClean="0"/>
              <a:t> </a:t>
            </a:r>
            <a:r>
              <a:rPr lang="lt-LT" dirty="0" err="1" smtClean="0"/>
              <a:t>Pilatras</a:t>
            </a:r>
            <a:endParaRPr lang="lt-LT" dirty="0" smtClean="0"/>
          </a:p>
          <a:p>
            <a:r>
              <a:rPr lang="lt-LT" dirty="0" smtClean="0"/>
              <a:t>5. 23 minutes.</a:t>
            </a:r>
          </a:p>
          <a:p>
            <a:r>
              <a:rPr lang="lt-LT" dirty="0" smtClean="0"/>
              <a:t>6. 1862 m.</a:t>
            </a:r>
          </a:p>
          <a:p>
            <a:r>
              <a:rPr lang="lt-LT" dirty="0" smtClean="0"/>
              <a:t>7. Prancūzija</a:t>
            </a:r>
          </a:p>
          <a:p>
            <a:r>
              <a:rPr lang="lt-LT" dirty="0" smtClean="0"/>
              <a:t>8. Aleksandras Griškevičius</a:t>
            </a:r>
          </a:p>
          <a:p>
            <a:r>
              <a:rPr lang="lt-LT" dirty="0" smtClean="0"/>
              <a:t>9. Žemaičio </a:t>
            </a:r>
            <a:r>
              <a:rPr lang="lt-LT" dirty="0" err="1" smtClean="0"/>
              <a:t>garlėkys</a:t>
            </a:r>
            <a:endParaRPr lang="lt-LT" dirty="0" smtClean="0"/>
          </a:p>
          <a:p>
            <a:r>
              <a:rPr lang="lt-LT" dirty="0" smtClean="0"/>
              <a:t>10. 3000 pėdų</a:t>
            </a:r>
            <a:endParaRPr lang="lt-LT" dirty="0" smtClean="0"/>
          </a:p>
        </p:txBody>
      </p:sp>
    </p:spTree>
    <p:extLst>
      <p:ext uri="{BB962C8B-B14F-4D97-AF65-F5344CB8AC3E}">
        <p14:creationId xmlns="" xmlns:p14="http://schemas.microsoft.com/office/powerpoint/2010/main" val="3730085814"/>
      </p:ext>
    </p:extLst>
  </p:cSld>
  <p:clrMapOvr>
    <a:masterClrMapping/>
  </p:clrMapOvr>
  <p:transition>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lt-LT" dirty="0"/>
              <a:t>Teorija ir istorija</a:t>
            </a:r>
          </a:p>
        </p:txBody>
      </p:sp>
      <p:sp>
        <p:nvSpPr>
          <p:cNvPr id="8" name="Content Placeholder 7"/>
          <p:cNvSpPr>
            <a:spLocks noGrp="1"/>
          </p:cNvSpPr>
          <p:nvPr>
            <p:ph idx="1"/>
          </p:nvPr>
        </p:nvSpPr>
        <p:spPr/>
        <p:txBody>
          <a:bodyPr/>
          <a:lstStyle/>
          <a:p>
            <a:r>
              <a:rPr lang="lt-LT" dirty="0">
                <a:hlinkClick r:id="rId2"/>
              </a:rPr>
              <a:t>https://www.fizika.lm.lt/content/view/702/78</a:t>
            </a:r>
            <a:r>
              <a:rPr lang="lt-LT" dirty="0" smtClean="0">
                <a:hlinkClick r:id="rId2"/>
              </a:rPr>
              <a:t>/</a:t>
            </a:r>
            <a:endParaRPr lang="lt-LT" dirty="0" smtClean="0"/>
          </a:p>
          <a:p>
            <a:r>
              <a:rPr lang="lt-LT" dirty="0">
                <a:hlinkClick r:id="rId2"/>
              </a:rPr>
              <a:t>https://www.fizika.lm.lt/content/view/702/78</a:t>
            </a:r>
            <a:r>
              <a:rPr lang="lt-LT" dirty="0" smtClean="0">
                <a:hlinkClick r:id="rId2"/>
              </a:rPr>
              <a:t>/</a:t>
            </a:r>
            <a:endParaRPr lang="lt-LT" dirty="0" smtClean="0"/>
          </a:p>
          <a:p>
            <a:r>
              <a:rPr lang="lt-LT" dirty="0">
                <a:hlinkClick r:id="rId3"/>
              </a:rPr>
              <a:t>https://</a:t>
            </a:r>
            <a:r>
              <a:rPr lang="lt-LT" dirty="0" smtClean="0">
                <a:hlinkClick r:id="rId3"/>
              </a:rPr>
              <a:t>www.google.com/search?q=blowing+paper+experiment&amp;rls=com.microsoft:en-US:IE-Address&amp;source=lnms&amp;tbm=isch&amp;sa=X&amp;ved=0ahUKEwjvnbfVzJXTAhWJBZoKHS73ALUQ_AUICCgB&amp;biw=2327&amp;bih=1211#spf=1</a:t>
            </a:r>
            <a:endParaRPr lang="lt-LT" dirty="0" smtClean="0"/>
          </a:p>
          <a:p>
            <a:endParaRPr lang="lt-LT" dirty="0"/>
          </a:p>
          <a:p>
            <a:endParaRPr lang="lt-LT" dirty="0" smtClean="0"/>
          </a:p>
        </p:txBody>
      </p:sp>
    </p:spTree>
    <p:extLst>
      <p:ext uri="{BB962C8B-B14F-4D97-AF65-F5344CB8AC3E}">
        <p14:creationId xmlns="" xmlns:p14="http://schemas.microsoft.com/office/powerpoint/2010/main" val="3719278667"/>
      </p:ext>
    </p:extLst>
  </p:cSld>
  <p:clrMapOvr>
    <a:masterClrMapping/>
  </p:clrMapOvr>
  <p:transition>
    <p:randomBar dir="vert"/>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164</TotalTime>
  <Words>680</Words>
  <Application>Microsoft Office PowerPoint</Application>
  <PresentationFormat>Pasirinktinai</PresentationFormat>
  <Paragraphs>62</Paragraphs>
  <Slides>12</Slides>
  <Notes>0</Notes>
  <HiddenSlides>0</HiddenSlides>
  <MMClips>0</MMClips>
  <ScaleCrop>false</ScaleCrop>
  <HeadingPairs>
    <vt:vector size="4" baseType="variant">
      <vt:variant>
        <vt:lpstr>Tema</vt:lpstr>
      </vt:variant>
      <vt:variant>
        <vt:i4>1</vt:i4>
      </vt:variant>
      <vt:variant>
        <vt:lpstr>Skaidrių pavadinimai</vt:lpstr>
      </vt:variant>
      <vt:variant>
        <vt:i4>12</vt:i4>
      </vt:variant>
    </vt:vector>
  </HeadingPairs>
  <TitlesOfParts>
    <vt:vector size="13" baseType="lpstr">
      <vt:lpstr>Facet</vt:lpstr>
      <vt:lpstr>Oreivystės istorija</vt:lpstr>
      <vt:lpstr>Turinys:</vt:lpstr>
      <vt:lpstr>Teorija ir istorija</vt:lpstr>
      <vt:lpstr>Teorija ir istorija</vt:lpstr>
      <vt:lpstr>Teorija ir istorija</vt:lpstr>
      <vt:lpstr>Teorija ir istorija</vt:lpstr>
      <vt:lpstr>Uždavinio sprendimo pavyzdys</vt:lpstr>
      <vt:lpstr>Bandymas</vt:lpstr>
      <vt:lpstr>TESTAS</vt:lpstr>
      <vt:lpstr>Klausimai</vt:lpstr>
      <vt:lpstr>Atsakymai</vt:lpstr>
      <vt:lpstr>Teorija ir istorija</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Oreivystės istorija</dc:title>
  <dc:creator>VIP</dc:creator>
  <cp:lastModifiedBy>Arunas</cp:lastModifiedBy>
  <cp:revision>13</cp:revision>
  <dcterms:created xsi:type="dcterms:W3CDTF">2017-04-08T19:38:48Z</dcterms:created>
  <dcterms:modified xsi:type="dcterms:W3CDTF">2017-04-09T15:36:36Z</dcterms:modified>
</cp:coreProperties>
</file>