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61" r:id="rId5"/>
    <p:sldId id="267" r:id="rId6"/>
    <p:sldId id="268" r:id="rId7"/>
    <p:sldId id="259" r:id="rId8"/>
    <p:sldId id="262" r:id="rId9"/>
    <p:sldId id="260" r:id="rId10"/>
    <p:sldId id="263" r:id="rId11"/>
    <p:sldId id="264" r:id="rId12"/>
    <p:sldId id="265" r:id="rId13"/>
    <p:sldId id="269" r:id="rId14"/>
    <p:sldId id="266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626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303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5424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305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05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164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122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531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572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128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241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0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093D6-8342-4537-9298-E8518A4C41A3}" type="datetimeFigureOut">
              <a:rPr lang="lt-LT" smtClean="0"/>
              <a:t>2017.04.04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6F5FA-77B3-4DE0-9E69-2A40FD699EF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565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Svertas" TargetMode="External"/><Relationship Id="rId2" Type="http://schemas.openxmlformats.org/officeDocument/2006/relationships/hyperlink" Target="http://skridinys8u.pbworks.com/w/page/51785245/FrontP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riedis.lt/Mokyklai/5-12-Klases/Fizika/Nuozulnioji-plokstuma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Skyriaus „</a:t>
            </a:r>
            <a:r>
              <a:rPr lang="lt-LT" smtClean="0"/>
              <a:t>Paprastieji mechanizmai</a:t>
            </a:r>
            <a:r>
              <a:rPr lang="lt-LT" dirty="0" smtClean="0"/>
              <a:t>“ apibendrinimas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Darbą atliko: Rozalimo pagrindinės mokyklos, 8 klasės mokinys Kornelijus Armonas, Mokytoja: Asta </a:t>
            </a:r>
            <a:r>
              <a:rPr lang="lt-LT" dirty="0" err="1" smtClean="0">
                <a:solidFill>
                  <a:schemeClr val="accent1">
                    <a:lumMod val="75000"/>
                  </a:schemeClr>
                </a:solidFill>
              </a:rPr>
              <a:t>Valančiutė</a:t>
            </a:r>
            <a:endParaRPr lang="lt-L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2017 </a:t>
            </a:r>
            <a:r>
              <a:rPr lang="lt-LT" dirty="0" err="1" smtClean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lt-LT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31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lt-LT" sz="7200" dirty="0" smtClean="0"/>
              <a:t>Kas yra paprastieji mechanizmai?</a:t>
            </a:r>
          </a:p>
          <a:p>
            <a:r>
              <a:rPr lang="lt-LT" sz="7200" dirty="0" smtClean="0"/>
              <a:t>Paprastųjų mechanizmų tipai</a:t>
            </a:r>
          </a:p>
          <a:p>
            <a:r>
              <a:rPr lang="lt-LT" sz="7200" dirty="0" smtClean="0"/>
              <a:t>Naudingumo koeficientas</a:t>
            </a:r>
          </a:p>
          <a:p>
            <a:r>
              <a:rPr lang="lt-LT" sz="7200" dirty="0" smtClean="0"/>
              <a:t>Uždavinių sprendimo pavyzdys</a:t>
            </a:r>
          </a:p>
          <a:p>
            <a:r>
              <a:rPr lang="lt-LT" sz="7200" dirty="0" smtClean="0"/>
              <a:t>Svertas</a:t>
            </a:r>
          </a:p>
          <a:p>
            <a:r>
              <a:rPr lang="lt-LT" sz="7200" dirty="0" smtClean="0"/>
              <a:t>Svertų rūšys</a:t>
            </a:r>
          </a:p>
          <a:p>
            <a:r>
              <a:rPr lang="lt-LT" sz="7200" dirty="0" smtClean="0"/>
              <a:t>Skridiniai</a:t>
            </a:r>
          </a:p>
          <a:p>
            <a:r>
              <a:rPr lang="lt-LT" sz="7200" dirty="0" smtClean="0"/>
              <a:t>Skridinių tipai</a:t>
            </a:r>
          </a:p>
          <a:p>
            <a:r>
              <a:rPr lang="lt-LT" sz="7200" dirty="0" smtClean="0"/>
              <a:t>Nuožulnioji plokštuma</a:t>
            </a:r>
          </a:p>
          <a:p>
            <a:r>
              <a:rPr lang="lt-LT" sz="7200" dirty="0" smtClean="0"/>
              <a:t>Nuožulniosios plokštumos formulės</a:t>
            </a:r>
          </a:p>
          <a:p>
            <a:r>
              <a:rPr lang="lt-LT" sz="7200" dirty="0" smtClean="0"/>
              <a:t>Uždavinių sprendimo pavyzdys</a:t>
            </a:r>
          </a:p>
          <a:p>
            <a:r>
              <a:rPr lang="lt-LT" sz="7200" dirty="0" smtClean="0"/>
              <a:t>Auksinė mechanikos taisyklė</a:t>
            </a:r>
          </a:p>
          <a:p>
            <a:r>
              <a:rPr lang="lt-LT" sz="7200" dirty="0" smtClean="0"/>
              <a:t>Bandymas</a:t>
            </a:r>
          </a:p>
          <a:p>
            <a:r>
              <a:rPr lang="lt-LT" sz="7200" dirty="0" smtClean="0"/>
              <a:t>Testas</a:t>
            </a:r>
          </a:p>
          <a:p>
            <a:r>
              <a:rPr lang="lt-LT" sz="7200" dirty="0" smtClean="0"/>
              <a:t>Testo atsakymai</a:t>
            </a:r>
          </a:p>
          <a:p>
            <a:r>
              <a:rPr lang="lt-LT" sz="7200" dirty="0" smtClean="0"/>
              <a:t>Literatūra ir iliustracijų šaltiniai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7082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paprastieji mechanizmai?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Mechanizmai, kurių pagalba galima palengvinti darbo atlikimą, vadinami </a:t>
            </a:r>
            <a:r>
              <a:rPr lang="lt-LT" b="1" dirty="0" smtClean="0"/>
              <a:t>paprastaisiais mechanizmais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/>
              <a:t>Paprastųjų mechanizmų paskirtis: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Jėgos didumui keisti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Jėgai perduoti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Jėgos veikimo krypčiai keisti</a:t>
            </a:r>
          </a:p>
          <a:p>
            <a:r>
              <a:rPr lang="lt-LT" dirty="0"/>
              <a:t>Mechanizmai, kurie padidina veikiančią jėgą, vadinami </a:t>
            </a:r>
            <a:r>
              <a:rPr lang="lt-LT" b="1" dirty="0"/>
              <a:t>jėgos </a:t>
            </a:r>
            <a:r>
              <a:rPr lang="lt-LT" b="1" dirty="0" smtClean="0"/>
              <a:t>keitikliais</a:t>
            </a:r>
            <a:r>
              <a:rPr lang="lt-LT" dirty="0" smtClean="0"/>
              <a:t>.</a:t>
            </a:r>
            <a:endParaRPr lang="lt-LT" b="1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1936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Paprastųjų mechanizmų tipai: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Svertas</a:t>
            </a:r>
            <a:endParaRPr lang="lt-LT" sz="3600" dirty="0"/>
          </a:p>
          <a:p>
            <a:pPr marL="514350" indent="-514350">
              <a:buFont typeface="+mj-lt"/>
              <a:buAutoNum type="arabicPeriod"/>
            </a:pPr>
            <a:r>
              <a:rPr lang="lt-LT" sz="3600" dirty="0"/>
              <a:t>Skridiniai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/>
              <a:t>Nuožulnioji plokštuma</a:t>
            </a:r>
          </a:p>
          <a:p>
            <a:endParaRPr lang="lt-LT" dirty="0"/>
          </a:p>
        </p:txBody>
      </p:sp>
      <p:pic>
        <p:nvPicPr>
          <p:cNvPr id="1027" name="Picture 3" descr="C:\Users\Kornelijus\AppData\Local\Microsoft\Windows\Temporary Internet Files\Content.IE5\OFAV8154\300px-Palanca-ejempl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6752"/>
            <a:ext cx="3857143" cy="172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ornelijus\Downloads\200px-Polea-simple-fi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72543"/>
            <a:ext cx="2571429" cy="273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ornelijus\Downloads\3078_nuozulnioji_plokstum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24" y="4365104"/>
            <a:ext cx="3757600" cy="150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21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Naudingumo koeficientas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lt-LT" dirty="0" smtClean="0"/>
                  <a:t>Paprastojo mechanizmo atliktą darbą kroviniui pakelti vadiname </a:t>
                </a:r>
                <a:r>
                  <a:rPr lang="lt-LT" b="1" dirty="0" smtClean="0"/>
                  <a:t>naudinguoju darbu (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/>
                      </a:rPr>
                      <m:t>𝑨</m:t>
                    </m:r>
                    <m:r>
                      <a:rPr lang="lt-LT" b="1" i="1" baseline="-25000" smtClean="0">
                        <a:latin typeface="Cambria Math"/>
                      </a:rPr>
                      <m:t>𝒏</m:t>
                    </m:r>
                  </m:oMath>
                </a14:m>
                <a:r>
                  <a:rPr lang="lt-LT" b="1" dirty="0" smtClean="0"/>
                  <a:t>)</a:t>
                </a:r>
                <a:r>
                  <a:rPr lang="lt-LT" dirty="0" smtClean="0"/>
                  <a:t>, o veikiančios jėgos darbą – </a:t>
                </a:r>
                <a:r>
                  <a:rPr lang="lt-LT" b="1" dirty="0" smtClean="0"/>
                  <a:t>visu darbu (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/>
                      </a:rPr>
                      <m:t>𝑨</m:t>
                    </m:r>
                    <m:r>
                      <a:rPr lang="lt-LT" b="1" i="1" baseline="-25000" smtClean="0">
                        <a:latin typeface="Cambria Math"/>
                      </a:rPr>
                      <m:t>𝒗</m:t>
                    </m:r>
                  </m:oMath>
                </a14:m>
                <a:r>
                  <a:rPr lang="lt-LT" b="1" dirty="0" smtClean="0"/>
                  <a:t>)</a:t>
                </a:r>
                <a:r>
                  <a:rPr lang="lt-LT" dirty="0" smtClean="0"/>
                  <a:t>.</a:t>
                </a:r>
              </a:p>
              <a:p>
                <a:r>
                  <a:rPr lang="lt-LT" b="1" dirty="0" smtClean="0"/>
                  <a:t>Naudingasis darbas </a:t>
                </a:r>
                <a:r>
                  <a:rPr lang="lt-LT" dirty="0" smtClean="0"/>
                  <a:t>visada mažesnis už </a:t>
                </a:r>
                <a:r>
                  <a:rPr lang="lt-LT" b="1" dirty="0" smtClean="0"/>
                  <a:t>visą darbą. (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/>
                      </a:rPr>
                      <m:t>𝑨</m:t>
                    </m:r>
                    <m:r>
                      <a:rPr lang="lt-LT" b="1" i="1" baseline="-25000" smtClean="0">
                        <a:latin typeface="Cambria Math"/>
                      </a:rPr>
                      <m:t>𝒏</m:t>
                    </m:r>
                    <m:r>
                      <a:rPr lang="lt-LT" b="1" i="1" smtClean="0">
                        <a:latin typeface="Cambria Math"/>
                      </a:rPr>
                      <m:t>&lt;</m:t>
                    </m:r>
                    <m:r>
                      <a:rPr lang="lt-LT" b="1" i="1" smtClean="0">
                        <a:latin typeface="Cambria Math"/>
                      </a:rPr>
                      <m:t>𝑨𝒗</m:t>
                    </m:r>
                  </m:oMath>
                </a14:m>
                <a:r>
                  <a:rPr lang="lt-LT" b="1" dirty="0" smtClean="0"/>
                  <a:t>)</a:t>
                </a:r>
              </a:p>
              <a:p>
                <a:r>
                  <a:rPr lang="lt-LT" dirty="0" smtClean="0"/>
                  <a:t>Naudingojo darbo ir viso darbo santykį vadiname </a:t>
                </a:r>
                <a:r>
                  <a:rPr lang="lt-LT" b="1" dirty="0" smtClean="0"/>
                  <a:t>naudingumo koeficientu (</a:t>
                </a:r>
                <a14:m>
                  <m:oMath xmlns:m="http://schemas.openxmlformats.org/officeDocument/2006/math">
                    <m:r>
                      <a:rPr lang="el-GR" b="1" i="1" dirty="0" smtClean="0">
                        <a:latin typeface="Cambria Math"/>
                      </a:rPr>
                      <m:t>𝜼</m:t>
                    </m:r>
                  </m:oMath>
                </a14:m>
                <a:r>
                  <a:rPr lang="lt-LT" b="1" dirty="0" smtClean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lt-LT" b="0" i="1" dirty="0" smtClean="0">
                        <a:latin typeface="Cambria Math"/>
                      </a:rPr>
                      <m:t>𝜂</m:t>
                    </m:r>
                    <m:r>
                      <a:rPr lang="lt-LT" b="0" i="0" dirty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dirty="0" smtClean="0">
                            <a:latin typeface="Cambria Math"/>
                          </a:rPr>
                          <m:t>𝐴</m:t>
                        </m:r>
                        <m:r>
                          <a:rPr lang="lt-LT" b="0" i="1" baseline="-25000" dirty="0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lt-LT" b="0" i="1" dirty="0" smtClean="0">
                            <a:latin typeface="Cambria Math"/>
                          </a:rPr>
                          <m:t>𝐴</m:t>
                        </m:r>
                        <m:r>
                          <a:rPr lang="lt-LT" b="0" i="1" baseline="-25000" dirty="0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r>
                  <a:rPr lang="lt-LT" dirty="0"/>
                  <a:t> arba</a:t>
                </a:r>
                <a:r>
                  <a:rPr lang="lt-LT" dirty="0" smtClean="0"/>
                  <a:t> </a:t>
                </a:r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𝜂</m:t>
                    </m:r>
                    <m:r>
                      <a:rPr lang="lt-LT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lt-LT" i="1" dirty="0">
                            <a:latin typeface="Cambria Math"/>
                          </a:rPr>
                          <m:t>𝐴</m:t>
                        </m:r>
                        <m:r>
                          <a:rPr lang="lt-LT" i="1" baseline="-25000" dirty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lt-LT" i="1" dirty="0">
                            <a:latin typeface="Cambria Math"/>
                          </a:rPr>
                          <m:t>𝐴</m:t>
                        </m:r>
                        <m:r>
                          <a:rPr lang="lt-LT" i="1" baseline="-25000" dirty="0">
                            <a:latin typeface="Cambria Math"/>
                          </a:rPr>
                          <m:t>𝑣</m:t>
                        </m:r>
                      </m:den>
                    </m:f>
                    <m:r>
                      <a:rPr lang="lt-LT" b="0" i="1" dirty="0" smtClean="0">
                        <a:latin typeface="Cambria Math"/>
                      </a:rPr>
                      <m:t>100%</m:t>
                    </m:r>
                  </m:oMath>
                </a14:m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830" r="-229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759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Uždavinių sprendimo </a:t>
            </a:r>
            <a:r>
              <a:rPr lang="lt-LT" dirty="0" smtClean="0"/>
              <a:t>pavyzdys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556792"/>
                <a:ext cx="82296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lt-LT" dirty="0" smtClean="0"/>
                  <a:t>Per ratuką permesta virve traukiant krovinį atliktas 20 J darbas, o tiesiogiai keliant – 15 J. Koks šio mechanizmo naudingumo koeficientas?</a:t>
                </a:r>
              </a:p>
              <a:p>
                <a:pPr marL="0" indent="0">
                  <a:buNone/>
                </a:pPr>
                <a:r>
                  <a:rPr lang="lt-LT" dirty="0" smtClean="0"/>
                  <a:t> </a:t>
                </a:r>
                <a14:m>
                  <m:oMath xmlns:m="http://schemas.openxmlformats.org/officeDocument/2006/math">
                    <m:r>
                      <a:rPr lang="lt-LT" b="0" i="0" smtClean="0">
                        <a:latin typeface="Cambria Math"/>
                      </a:rPr>
                      <m:t>    </m:t>
                    </m:r>
                    <m:r>
                      <a:rPr lang="lt-LT" b="0" i="1" smtClean="0">
                        <a:latin typeface="Cambria Math"/>
                      </a:rPr>
                      <m:t>𝐴</m:t>
                    </m:r>
                    <m:r>
                      <a:rPr lang="lt-LT" b="0" i="1" baseline="-25000" smtClean="0">
                        <a:latin typeface="Cambria Math"/>
                      </a:rPr>
                      <m:t>𝑛</m:t>
                    </m:r>
                    <m:r>
                      <a:rPr lang="lt-LT" b="0" i="1" smtClean="0">
                        <a:latin typeface="Cambria Math"/>
                      </a:rPr>
                      <m:t>=15 </m:t>
                    </m:r>
                    <m:r>
                      <a:rPr lang="lt-LT" b="0" i="1" smtClean="0">
                        <a:latin typeface="Cambria Math"/>
                      </a:rPr>
                      <m:t>𝐽</m:t>
                    </m:r>
                  </m:oMath>
                </a14:m>
                <a:endParaRPr lang="lt-LT" dirty="0" smtClean="0"/>
              </a:p>
              <a:p>
                <a:pPr marL="0" indent="0">
                  <a:buNone/>
                </a:pPr>
                <a:r>
                  <a:rPr lang="lt-LT" dirty="0" smtClean="0"/>
                  <a:t>    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𝐴</m:t>
                    </m:r>
                    <m:r>
                      <a:rPr lang="lt-LT" b="0" i="1" baseline="-25000" smtClean="0">
                        <a:latin typeface="Cambria Math"/>
                      </a:rPr>
                      <m:t>𝑣</m:t>
                    </m:r>
                    <m:r>
                      <a:rPr lang="lt-LT" b="0" i="1" smtClean="0">
                        <a:latin typeface="Cambria Math"/>
                      </a:rPr>
                      <m:t>=20 </m:t>
                    </m:r>
                    <m:r>
                      <a:rPr lang="lt-LT" b="0" i="1" smtClean="0">
                        <a:latin typeface="Cambria Math"/>
                      </a:rPr>
                      <m:t>𝐽</m:t>
                    </m:r>
                  </m:oMath>
                </a14:m>
                <a:endParaRPr lang="lt-LT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lt-LT" dirty="0" smtClean="0"/>
                  <a:t>  </a:t>
                </a:r>
                <a14:m>
                  <m:oMath xmlns:m="http://schemas.openxmlformats.org/officeDocument/2006/math">
                    <m:r>
                      <a:rPr lang="el-GR" b="0" i="1" smtClean="0">
                        <a:latin typeface="Cambria Math"/>
                      </a:rPr>
                      <m:t>𝜂</m:t>
                    </m:r>
                    <m:r>
                      <a:rPr lang="lt-LT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i="1">
                            <a:latin typeface="Cambria Math"/>
                          </a:rPr>
                        </m:ctrlPr>
                      </m:fPr>
                      <m:num>
                        <m:r>
                          <a:rPr lang="lt-LT" i="1">
                            <a:latin typeface="Cambria Math"/>
                          </a:rPr>
                          <m:t>𝐴</m:t>
                        </m:r>
                        <m:r>
                          <a:rPr lang="lt-LT" i="1" baseline="-2500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lt-LT" i="1">
                            <a:latin typeface="Cambria Math"/>
                          </a:rPr>
                          <m:t>𝐴</m:t>
                        </m:r>
                        <m:r>
                          <a:rPr lang="lt-LT" i="1" baseline="-25000">
                            <a:latin typeface="Cambria Math"/>
                          </a:rPr>
                          <m:t>𝑣</m:t>
                        </m:r>
                      </m:den>
                    </m:f>
                    <m:r>
                      <a:rPr lang="lt-LT" b="0" i="1" smtClean="0">
                        <a:latin typeface="Cambria Math"/>
                      </a:rPr>
                      <m:t>100%</m:t>
                    </m:r>
                  </m:oMath>
                </a14:m>
                <a:r>
                  <a:rPr lang="lt-LT" dirty="0"/>
                  <a:t>          </a:t>
                </a:r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𝜂</m:t>
                    </m:r>
                    <m:r>
                      <a:rPr lang="lt-LT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dirty="0" smtClean="0"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lt-LT" b="0" i="1" dirty="0" smtClean="0">
                            <a:latin typeface="Cambria Math"/>
                          </a:rPr>
                          <m:t>20</m:t>
                        </m:r>
                      </m:den>
                    </m:f>
                    <m:r>
                      <a:rPr lang="lt-LT" i="1" dirty="0" smtClean="0">
                        <a:latin typeface="Cambria Math"/>
                      </a:rPr>
                      <m:t>100%</m:t>
                    </m:r>
                    <m:r>
                      <a:rPr lang="lt-LT" b="0" i="1" dirty="0" smtClean="0">
                        <a:latin typeface="Cambria Math"/>
                      </a:rPr>
                      <m:t>=75%</m:t>
                    </m:r>
                  </m:oMath>
                </a14:m>
                <a:endParaRPr lang="lt-LT" b="0" dirty="0" smtClean="0"/>
              </a:p>
              <a:p>
                <a:pPr marL="0" indent="0">
                  <a:buNone/>
                </a:pPr>
                <a:r>
                  <a:rPr lang="lt-LT" dirty="0" smtClean="0"/>
                  <a:t>   </a:t>
                </a:r>
                <a:r>
                  <a:rPr lang="lt-LT" dirty="0" err="1" smtClean="0"/>
                  <a:t>Ats</a:t>
                </a:r>
                <a:r>
                  <a:rPr lang="lt-LT" dirty="0" smtClean="0"/>
                  <a:t>.: </a:t>
                </a:r>
                <a14:m>
                  <m:oMath xmlns:m="http://schemas.openxmlformats.org/officeDocument/2006/math">
                    <m:r>
                      <a:rPr lang="el-GR" i="1" smtClean="0">
                        <a:latin typeface="Cambria Math"/>
                      </a:rPr>
                      <m:t>𝜂</m:t>
                    </m:r>
                    <m:r>
                      <a:rPr lang="lt-LT" b="0" i="1" smtClean="0">
                        <a:latin typeface="Cambria Math"/>
                      </a:rPr>
                      <m:t>=75%</m:t>
                    </m:r>
                  </m:oMath>
                </a14:m>
                <a:endParaRPr lang="lt-LT" dirty="0"/>
              </a:p>
              <a:p>
                <a:pPr marL="0" indent="0">
                  <a:buNone/>
                </a:pPr>
                <a:endParaRPr lang="lt-LT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556792"/>
                <a:ext cx="8229600" cy="4525963"/>
              </a:xfrm>
              <a:blipFill rotWithShape="1">
                <a:blip r:embed="rId2"/>
                <a:stretch>
                  <a:fillRect l="-1704" t="-282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upė 11"/>
          <p:cNvGrpSpPr/>
          <p:nvPr/>
        </p:nvGrpSpPr>
        <p:grpSpPr>
          <a:xfrm>
            <a:off x="755576" y="3397062"/>
            <a:ext cx="2736304" cy="1080120"/>
            <a:chOff x="755576" y="3397062"/>
            <a:chExt cx="2736304" cy="1080120"/>
          </a:xfrm>
        </p:grpSpPr>
        <p:cxnSp>
          <p:nvCxnSpPr>
            <p:cNvPr id="5" name="Tiesioji jungtis 4"/>
            <p:cNvCxnSpPr/>
            <p:nvPr/>
          </p:nvCxnSpPr>
          <p:spPr>
            <a:xfrm>
              <a:off x="906555" y="3397062"/>
              <a:ext cx="0" cy="10801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Tiesioji jungtis 6"/>
            <p:cNvCxnSpPr/>
            <p:nvPr/>
          </p:nvCxnSpPr>
          <p:spPr>
            <a:xfrm>
              <a:off x="755576" y="3501008"/>
              <a:ext cx="27363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258483" y="3870849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𝜂 - ?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95127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Svertas</a:t>
            </a:r>
            <a:endParaRPr lang="lt-L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lt-LT" b="1" dirty="0" smtClean="0"/>
                  <a:t>Svertas</a:t>
                </a:r>
                <a:r>
                  <a:rPr lang="lt-LT" dirty="0" smtClean="0"/>
                  <a:t> – tai mechanizmas, turintis įtvirtinimo ašį ir galintis apie ją suktis.</a:t>
                </a:r>
              </a:p>
              <a:p>
                <a:r>
                  <a:rPr lang="lt-LT" b="1" dirty="0" smtClean="0"/>
                  <a:t>Sverto pusiausvyros taisyklė </a:t>
                </a:r>
                <a:r>
                  <a:rPr lang="lt-LT" b="1" dirty="0" smtClean="0"/>
                  <a:t>– svertas yra pusiausviras, kai jį veikiančios jėgos atvirkščiai proporcingos jų pečiams </a:t>
                </a:r>
                <a:r>
                  <a:rPr lang="lt-LT" dirty="0" smtClean="0"/>
                  <a:t>(kelios </a:t>
                </a:r>
                <a:r>
                  <a:rPr lang="lt-LT" dirty="0" smtClean="0"/>
                  <a:t>išraiškos):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𝐹</m:t>
                    </m:r>
                    <m:r>
                      <a:rPr lang="lt-LT" i="1" baseline="-25000" dirty="0" smtClean="0">
                        <a:latin typeface="Cambria Math"/>
                      </a:rPr>
                      <m:t>1</m:t>
                    </m:r>
                    <m:r>
                      <a:rPr lang="lt-LT" i="1" dirty="0" smtClean="0">
                        <a:latin typeface="Cambria Math"/>
                      </a:rPr>
                      <m:t>𝑙</m:t>
                    </m:r>
                    <m:r>
                      <a:rPr lang="lt-LT" i="1" baseline="-25000" dirty="0" smtClean="0">
                        <a:latin typeface="Cambria Math"/>
                      </a:rPr>
                      <m:t>1</m:t>
                    </m:r>
                    <m:r>
                      <a:rPr lang="lt-LT" i="1" dirty="0" smtClean="0">
                        <a:latin typeface="Cambria Math"/>
                      </a:rPr>
                      <m:t>=</m:t>
                    </m:r>
                    <m:r>
                      <a:rPr lang="lt-LT" i="1" dirty="0" smtClean="0">
                        <a:latin typeface="Cambria Math"/>
                      </a:rPr>
                      <m:t>𝐹</m:t>
                    </m:r>
                    <m:r>
                      <a:rPr lang="lt-LT" i="1" baseline="-25000" dirty="0" smtClean="0">
                        <a:latin typeface="Cambria Math"/>
                      </a:rPr>
                      <m:t>2</m:t>
                    </m:r>
                    <m:r>
                      <a:rPr lang="lt-LT" i="1" dirty="0" smtClean="0">
                        <a:latin typeface="Cambria Math"/>
                      </a:rPr>
                      <m:t>𝑙</m:t>
                    </m:r>
                    <m:r>
                      <a:rPr lang="lt-LT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lt-LT" baseline="-25000" dirty="0" smtClean="0"/>
                  <a:t> 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𝑀</m:t>
                    </m:r>
                    <m:r>
                      <a:rPr lang="lt-LT" i="1" baseline="-25000" dirty="0" smtClean="0">
                        <a:latin typeface="Cambria Math"/>
                      </a:rPr>
                      <m:t>1</m:t>
                    </m:r>
                    <m:r>
                      <a:rPr lang="lt-LT" i="1" dirty="0" smtClean="0">
                        <a:latin typeface="Cambria Math"/>
                      </a:rPr>
                      <m:t>=</m:t>
                    </m:r>
                    <m:r>
                      <a:rPr lang="lt-LT" i="1" dirty="0" smtClean="0">
                        <a:latin typeface="Cambria Math"/>
                      </a:rPr>
                      <m:t>𝑀</m:t>
                    </m:r>
                    <m:r>
                      <a:rPr lang="lt-LT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lt-LT" baseline="-25000" dirty="0" smtClean="0"/>
                  <a:t> </a:t>
                </a:r>
                <a:endParaRPr lang="lt-LT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lt-LT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𝐹</m:t>
                        </m:r>
                        <m:r>
                          <a:rPr lang="lt-LT" b="0" i="1" baseline="-2500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𝐹</m:t>
                        </m:r>
                        <m:r>
                          <a:rPr lang="lt-LT" b="0" i="1" baseline="-2500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dirty="0" smtClean="0"/>
                  <a:t> </a:t>
                </a:r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dirty="0" smtClean="0">
                            <a:latin typeface="Cambria Math"/>
                          </a:rPr>
                          <m:t>𝑙</m:t>
                        </m:r>
                        <m:r>
                          <a:rPr lang="lt-LT" b="0" i="1" baseline="-25000" dirty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lt-LT" b="0" i="1" dirty="0" smtClean="0">
                            <a:latin typeface="Cambria Math"/>
                          </a:rPr>
                          <m:t>𝑙</m:t>
                        </m:r>
                        <m:r>
                          <a:rPr lang="lt-LT" b="0" i="1" baseline="-25000" dirty="0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lt-LT" dirty="0" smtClean="0"/>
                  <a:t> </a:t>
                </a:r>
              </a:p>
            </p:txBody>
          </p:sp>
        </mc:Choice>
        <mc:Fallback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617" r="-140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031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Svertų rūšys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Įtvirtinimo ašis tarp sverto </a:t>
            </a:r>
            <a:r>
              <a:rPr lang="lt-LT" dirty="0" smtClean="0"/>
              <a:t>galus veikiančių jėgų </a:t>
            </a:r>
            <a:r>
              <a:rPr lang="lt-LT" dirty="0"/>
              <a:t>(laimime jėgos</a:t>
            </a:r>
            <a:r>
              <a:rPr lang="lt-LT" dirty="0" smtClean="0"/>
              <a:t>) (</a:t>
            </a:r>
            <a:r>
              <a:rPr lang="lt-LT" dirty="0" err="1" smtClean="0"/>
              <a:t>pvz</a:t>
            </a:r>
            <a:r>
              <a:rPr lang="lt-LT" dirty="0" smtClean="0"/>
              <a:t>.: žirklės).</a:t>
            </a:r>
            <a:endParaRPr lang="lt-LT" dirty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Įtvirtinimo ašis sverto </a:t>
            </a:r>
            <a:r>
              <a:rPr lang="lt-LT" dirty="0" smtClean="0"/>
              <a:t>gale, veikiančiosios jėgos petys ilgesnis už atsveriančiosios (laimime jėgos) (</a:t>
            </a:r>
            <a:r>
              <a:rPr lang="lt-LT" dirty="0" err="1" smtClean="0"/>
              <a:t>pvz</a:t>
            </a:r>
            <a:r>
              <a:rPr lang="lt-LT" dirty="0" smtClean="0"/>
              <a:t>.: riešutų gliaudytuvas).</a:t>
            </a:r>
            <a:endParaRPr lang="lt-LT" dirty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Įtvirtinimo ašis </a:t>
            </a:r>
            <a:r>
              <a:rPr lang="lt-LT" dirty="0" smtClean="0"/>
              <a:t>sverto gale, veikiančiosios jėgos petys trumpesnis už atsveriančiosios. </a:t>
            </a:r>
            <a:r>
              <a:rPr lang="lt-LT" dirty="0"/>
              <a:t>(laimime kelio</a:t>
            </a:r>
            <a:r>
              <a:rPr lang="lt-LT" dirty="0" smtClean="0"/>
              <a:t>) (</a:t>
            </a:r>
            <a:r>
              <a:rPr lang="lt-LT" dirty="0" err="1" smtClean="0"/>
              <a:t>pvz</a:t>
            </a:r>
            <a:r>
              <a:rPr lang="lt-LT" dirty="0" smtClean="0"/>
              <a:t>.: pincetas).</a:t>
            </a:r>
            <a:endParaRPr lang="lt-LT" dirty="0"/>
          </a:p>
        </p:txBody>
      </p:sp>
      <p:pic>
        <p:nvPicPr>
          <p:cNvPr id="1026" name="Picture 2" descr="C:\Users\Kornelijus\AppData\Local\Microsoft\Windows\Temporary Internet Files\Content.IE5\9PV5OPYU\Scissors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23"/>
            <a:ext cx="1874361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ornelijus\AppData\Local\Microsoft\Windows\Temporary Internet Files\Content.IE5\9PV5OPYU\Nut_cracker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115888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ornelijus\AppData\Local\Microsoft\Windows\Temporary Internet Files\Content.IE5\9PV5OPYU\250px-Surgical_Tweezers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47" y="5373216"/>
            <a:ext cx="1834426" cy="137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715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Skridiniai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Skridiniai</a:t>
            </a:r>
            <a:r>
              <a:rPr lang="lt-LT" dirty="0" smtClean="0"/>
              <a:t> – paprastieji mechanizmai, kurie turi ratuką su grioveliu virvei permesti. </a:t>
            </a:r>
          </a:p>
          <a:p>
            <a:r>
              <a:rPr lang="lt-LT" dirty="0" smtClean="0"/>
              <a:t>Jie gali būti pritvirtinti arba nepritvirtinti.</a:t>
            </a:r>
          </a:p>
          <a:p>
            <a:r>
              <a:rPr lang="lt-LT" dirty="0" smtClean="0"/>
              <a:t>Skridiniai dažniausiai naudojami statybose.</a:t>
            </a:r>
          </a:p>
        </p:txBody>
      </p:sp>
    </p:spTree>
    <p:extLst>
      <p:ext uri="{BB962C8B-B14F-4D97-AF65-F5344CB8AC3E}">
        <p14:creationId xmlns:p14="http://schemas.microsoft.com/office/powerpoint/2010/main" val="79227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Skridinių tipai: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Nekilnojamasis (nelaimime jėgos, tik pakeičiame jos kryptį)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Kilnojamasis (jėgos laimime </a:t>
            </a:r>
            <a:r>
              <a:rPr lang="lt-LT" dirty="0" smtClean="0"/>
              <a:t>dvigubai)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Skrysčiai (Ir kilnojami, ir nekilnojami skridiniai kartu)</a:t>
            </a:r>
          </a:p>
          <a:p>
            <a:pPr marL="0" indent="0">
              <a:buNone/>
            </a:pPr>
            <a:r>
              <a:rPr lang="lt-LT" dirty="0" smtClean="0"/>
              <a:t>Kiek kartų skrysčiais laimėsime jėgos priklauso nuo kilnojamųjų skridinių skaičiaus.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929" y="4869160"/>
            <a:ext cx="1557749" cy="1656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Kornelijus\Downloads\slide0016_image0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309" y="188640"/>
            <a:ext cx="1139369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ornelijus\Downloads\double pulle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18" y="1"/>
            <a:ext cx="10180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84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Nuožulnioji plokštuma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Paviršius, sudarantis smailų kampą su horizontaliu paviršiumi vadinamas </a:t>
            </a:r>
            <a:r>
              <a:rPr lang="lt-LT" b="1" dirty="0" smtClean="0"/>
              <a:t>nuožulniąja</a:t>
            </a:r>
            <a:r>
              <a:rPr lang="lt-LT" dirty="0" smtClean="0"/>
              <a:t> </a:t>
            </a:r>
            <a:r>
              <a:rPr lang="lt-LT" b="1" dirty="0" smtClean="0"/>
              <a:t>plokštuma</a:t>
            </a:r>
            <a:r>
              <a:rPr lang="lt-LT" dirty="0" smtClean="0"/>
              <a:t>.</a:t>
            </a:r>
          </a:p>
          <a:p>
            <a:r>
              <a:rPr lang="lt-LT" dirty="0" smtClean="0"/>
              <a:t>Šiuo mechanizmu laimima </a:t>
            </a:r>
            <a:r>
              <a:rPr lang="lt-LT" dirty="0" smtClean="0"/>
              <a:t>jėgos.</a:t>
            </a:r>
            <a:endParaRPr lang="lt-LT" dirty="0" smtClean="0"/>
          </a:p>
          <a:p>
            <a:r>
              <a:rPr lang="lt-LT" dirty="0" smtClean="0"/>
              <a:t>Kuo mažesnis kampas, tuo daugiau laimime jėgos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3074" name="Picture 2" descr="C:\Users\Kornelijus\Downloads\53d579a8b51461b5be60b7a9a29cf4316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38048"/>
            <a:ext cx="4572000" cy="261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Tiesioji rodyklės jungtis 6"/>
          <p:cNvCxnSpPr/>
          <p:nvPr/>
        </p:nvCxnSpPr>
        <p:spPr>
          <a:xfrm flipH="1">
            <a:off x="4716016" y="5733256"/>
            <a:ext cx="100811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340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Nuožulniosios plokštumos formulės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dirty="0" smtClean="0"/>
                  <a:t>Kiek kartų laimėsime jėgos galime sužinoti: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lt-LT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h</m:t>
                        </m:r>
                      </m:den>
                    </m:f>
                  </m:oMath>
                </a14:m>
                <a:r>
                  <a:rPr lang="lt-LT" dirty="0" smtClean="0"/>
                  <a:t> (ilgis dalintas iš aukščio)</a:t>
                </a:r>
              </a:p>
              <a:p>
                <a:pPr marL="0" indent="0">
                  <a:buNone/>
                </a:pPr>
                <a:r>
                  <a:rPr lang="lt-LT" dirty="0" smtClean="0"/>
                  <a:t>Nuožulniosios plokštumos taisyklė: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lt-LT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𝐹</m:t>
                        </m:r>
                      </m:den>
                    </m:f>
                  </m:oMath>
                </a14:m>
                <a:r>
                  <a:rPr lang="lt-LT" dirty="0" smtClean="0"/>
                  <a:t> </a:t>
                </a:r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dirty="0" smtClean="0"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b="0" i="1" dirty="0" smtClean="0">
                            <a:latin typeface="Cambria Math"/>
                          </a:rPr>
                          <m:t>h</m:t>
                        </m:r>
                      </m:den>
                    </m:f>
                  </m:oMath>
                </a14:m>
                <a:endParaRPr lang="lt-LT" dirty="0" smtClean="0"/>
              </a:p>
              <a:p>
                <a14:m>
                  <m:oMath xmlns:m="http://schemas.openxmlformats.org/officeDocument/2006/math">
                    <m:r>
                      <a:rPr lang="lt-LT" i="1" dirty="0" smtClean="0">
                        <a:latin typeface="Cambria Math"/>
                      </a:rPr>
                      <m:t>𝑃h</m:t>
                    </m:r>
                    <m:r>
                      <a:rPr lang="lt-LT" i="1" dirty="0" smtClean="0">
                        <a:latin typeface="Cambria Math"/>
                      </a:rPr>
                      <m:t> = </m:t>
                    </m:r>
                    <m:r>
                      <a:rPr lang="lt-LT" i="1" dirty="0" err="1" smtClean="0">
                        <a:latin typeface="Cambria Math"/>
                      </a:rPr>
                      <m:t>𝐹𝑙</m:t>
                    </m:r>
                  </m:oMath>
                </a14:m>
                <a:endParaRPr lang="lt-LT" dirty="0" smtClean="0"/>
              </a:p>
              <a:p>
                <a:pPr marL="0" indent="0">
                  <a:buNone/>
                </a:pPr>
                <a:r>
                  <a:rPr lang="lt-LT" dirty="0" smtClean="0"/>
                  <a:t>P – Kūno svoris, F – traukos jėga </a:t>
                </a:r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ė 6"/>
          <p:cNvGrpSpPr/>
          <p:nvPr/>
        </p:nvGrpSpPr>
        <p:grpSpPr>
          <a:xfrm>
            <a:off x="5148064" y="2114165"/>
            <a:ext cx="2808312" cy="1008112"/>
            <a:chOff x="1619672" y="2348880"/>
            <a:chExt cx="2808312" cy="1008112"/>
          </a:xfrm>
        </p:grpSpPr>
        <p:sp>
          <p:nvSpPr>
            <p:cNvPr id="4" name="Statusis trikampis 3"/>
            <p:cNvSpPr/>
            <p:nvPr/>
          </p:nvSpPr>
          <p:spPr>
            <a:xfrm>
              <a:off x="1979712" y="2348880"/>
              <a:ext cx="2448272" cy="1008112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 rot="1262351">
                  <a:off x="2987824" y="2492896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lt-LT" b="0" i="1" smtClean="0">
                            <a:latin typeface="Cambria Math"/>
                          </a:rPr>
                          <m:t>𝑙</m:t>
                        </m:r>
                      </m:oMath>
                    </m:oMathPara>
                  </a14:m>
                  <a:endParaRPr lang="lt-LT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62351">
                  <a:off x="2987824" y="2492896"/>
                  <a:ext cx="576064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619672" y="2677562"/>
                  <a:ext cx="2880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lt-LT" b="0" i="1" smtClean="0">
                            <a:latin typeface="Cambria Math"/>
                          </a:rPr>
                          <m:t>h</m:t>
                        </m:r>
                      </m:oMath>
                    </m:oMathPara>
                  </a14:m>
                  <a:endParaRPr lang="lt-LT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9672" y="2677562"/>
                  <a:ext cx="288032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6250"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upė 11"/>
          <p:cNvGrpSpPr/>
          <p:nvPr/>
        </p:nvGrpSpPr>
        <p:grpSpPr>
          <a:xfrm>
            <a:off x="4592586" y="3595869"/>
            <a:ext cx="3672408" cy="1512168"/>
            <a:chOff x="3851920" y="3789040"/>
            <a:chExt cx="3672408" cy="1512168"/>
          </a:xfrm>
        </p:grpSpPr>
        <p:sp>
          <p:nvSpPr>
            <p:cNvPr id="8" name="Statusis trikampis 7"/>
            <p:cNvSpPr/>
            <p:nvPr/>
          </p:nvSpPr>
          <p:spPr>
            <a:xfrm>
              <a:off x="3851920" y="3933056"/>
              <a:ext cx="3672408" cy="1368152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9" name="Stačiakampis 8"/>
            <p:cNvSpPr/>
            <p:nvPr/>
          </p:nvSpPr>
          <p:spPr>
            <a:xfrm rot="1143622">
              <a:off x="5187113" y="4171933"/>
              <a:ext cx="720080" cy="360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11" name="Tiesioji rodyklės jungtis 10"/>
            <p:cNvCxnSpPr/>
            <p:nvPr/>
          </p:nvCxnSpPr>
          <p:spPr>
            <a:xfrm flipH="1" flipV="1">
              <a:off x="4139952" y="3789040"/>
              <a:ext cx="1008112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7749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Uždavinių sprendimo pavyzdys:</a:t>
            </a:r>
            <a:endParaRPr lang="lt-L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lt-LT" dirty="0" smtClean="0"/>
                  <a:t>Kokia jėga traukiamas 180 kg masės krovinys nuožulniąja plokštuma, kurios ilgis – 6 m, aukštis – 2 m? Trinties jėgos nepaisyti.</a:t>
                </a:r>
              </a:p>
              <a:p>
                <a:pPr marL="0" indent="0">
                  <a:buNone/>
                </a:pPr>
                <a:r>
                  <a:rPr lang="lt-LT" dirty="0" smtClean="0"/>
                  <a:t>   </a:t>
                </a:r>
                <a14:m>
                  <m:oMath xmlns:m="http://schemas.openxmlformats.org/officeDocument/2006/math">
                    <m:r>
                      <a:rPr lang="lt-LT" b="0" i="0" smtClean="0">
                        <a:latin typeface="Cambria Math"/>
                      </a:rPr>
                      <m:t>    </m:t>
                    </m:r>
                    <m:r>
                      <a:rPr lang="lt-LT" b="0" i="1" smtClean="0">
                        <a:latin typeface="Cambria Math"/>
                      </a:rPr>
                      <m:t>𝑚</m:t>
                    </m:r>
                    <m:r>
                      <a:rPr lang="lt-LT" b="0" i="1" smtClean="0">
                        <a:latin typeface="Cambria Math"/>
                      </a:rPr>
                      <m:t>=180</m:t>
                    </m:r>
                    <m:r>
                      <a:rPr lang="lt-LT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lt-LT" dirty="0" smtClean="0"/>
                  <a:t>kg</a:t>
                </a:r>
              </a:p>
              <a:p>
                <a:pPr marL="0" indent="0">
                  <a:buNone/>
                </a:pPr>
                <a:r>
                  <a:rPr lang="lt-LT" dirty="0" smtClean="0"/>
                  <a:t>      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𝑙</m:t>
                    </m:r>
                    <m:r>
                      <a:rPr lang="lt-LT" b="0" i="1" smtClean="0">
                        <a:latin typeface="Cambria Math"/>
                      </a:rPr>
                      <m:t>=6</m:t>
                    </m:r>
                  </m:oMath>
                </a14:m>
                <a:r>
                  <a:rPr lang="lt-LT" dirty="0" smtClean="0"/>
                  <a:t> m</a:t>
                </a:r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:r>
                  <a:rPr lang="lt-LT" dirty="0" smtClean="0"/>
                  <a:t>     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h</m:t>
                    </m:r>
                    <m:r>
                      <a:rPr lang="lt-LT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lt-LT" dirty="0" smtClean="0"/>
                  <a:t> m</a:t>
                </a:r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:r>
                  <a:rPr lang="lt-LT" dirty="0" smtClean="0"/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𝐹</m:t>
                        </m:r>
                      </m:den>
                    </m:f>
                    <m:r>
                      <a:rPr lang="lt-LT" b="0" i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h</m:t>
                        </m:r>
                      </m:den>
                    </m:f>
                  </m:oMath>
                </a14:m>
                <a:r>
                  <a:rPr lang="lt-LT" dirty="0" smtClean="0"/>
                  <a:t>; </a:t>
                </a:r>
                <a14:m>
                  <m:oMath xmlns:m="http://schemas.openxmlformats.org/officeDocument/2006/math">
                    <m:r>
                      <a:rPr lang="lt-LT" b="0" i="1" dirty="0" smtClean="0">
                        <a:latin typeface="Cambria Math"/>
                      </a:rPr>
                      <m:t>𝐹</m:t>
                    </m:r>
                    <m:r>
                      <a:rPr lang="lt-LT" b="0" i="1" dirty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dirty="0" smtClean="0">
                            <a:latin typeface="Cambria Math"/>
                          </a:rPr>
                          <m:t>𝑃h</m:t>
                        </m:r>
                      </m:num>
                      <m:den>
                        <m:r>
                          <a:rPr lang="lt-LT" b="0" i="1" dirty="0" smtClean="0">
                            <a:latin typeface="Cambria Math"/>
                          </a:rPr>
                          <m:t>𝑙</m:t>
                        </m:r>
                      </m:den>
                    </m:f>
                  </m:oMath>
                </a14:m>
                <a:r>
                  <a:rPr lang="lt-LT" dirty="0" smtClean="0"/>
                  <a:t>; </a:t>
                </a:r>
                <a14:m>
                  <m:oMath xmlns:m="http://schemas.openxmlformats.org/officeDocument/2006/math">
                    <m:r>
                      <a:rPr lang="lt-LT" b="0" i="1" dirty="0" smtClean="0">
                        <a:latin typeface="Cambria Math"/>
                      </a:rPr>
                      <m:t>𝑃</m:t>
                    </m:r>
                    <m:r>
                      <a:rPr lang="lt-LT" b="0" i="1" dirty="0" smtClean="0">
                        <a:latin typeface="Cambria Math"/>
                      </a:rPr>
                      <m:t>=</m:t>
                    </m:r>
                    <m:r>
                      <a:rPr lang="lt-LT" b="0" i="1" dirty="0" smtClean="0">
                        <a:latin typeface="Cambria Math"/>
                      </a:rPr>
                      <m:t>𝑚𝑔</m:t>
                    </m:r>
                  </m:oMath>
                </a14:m>
                <a:r>
                  <a:rPr lang="lt-LT" dirty="0" smtClean="0"/>
                  <a:t>; </a:t>
                </a:r>
                <a14:m>
                  <m:oMath xmlns:m="http://schemas.openxmlformats.org/officeDocument/2006/math">
                    <m:r>
                      <a:rPr lang="lt-LT" b="1" i="1" smtClean="0">
                        <a:latin typeface="Cambria Math"/>
                      </a:rPr>
                      <m:t>𝑭</m:t>
                    </m:r>
                    <m:r>
                      <a:rPr lang="lt-LT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1" i="1" smtClean="0">
                            <a:latin typeface="Cambria Math"/>
                          </a:rPr>
                          <m:t>𝒎𝒈𝒉</m:t>
                        </m:r>
                      </m:num>
                      <m:den>
                        <m:r>
                          <a:rPr lang="lt-LT" b="1" i="1" smtClean="0">
                            <a:latin typeface="Cambria Math"/>
                          </a:rPr>
                          <m:t>𝒍</m:t>
                        </m:r>
                      </m:den>
                    </m:f>
                  </m:oMath>
                </a14:m>
                <a:r>
                  <a:rPr lang="lt-LT" b="1" dirty="0" smtClean="0"/>
                  <a:t>;</a:t>
                </a:r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:r>
                  <a:rPr lang="lt-LT" dirty="0" smtClean="0"/>
                  <a:t>      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𝐹</m:t>
                    </m:r>
                    <m:r>
                      <a:rPr lang="lt-LT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180 </m:t>
                        </m:r>
                        <m:r>
                          <a:rPr lang="lt-LT" b="0" i="1" smtClean="0">
                            <a:latin typeface="Cambria Math"/>
                            <a:ea typeface="Cambria Math"/>
                          </a:rPr>
                          <m:t>× 10 × 2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lt-LT" b="0" i="1" smtClean="0">
                        <a:latin typeface="Cambria Math"/>
                      </a:rPr>
                      <m:t>=600 </m:t>
                    </m:r>
                    <m:r>
                      <a:rPr lang="lt-LT" b="0" i="1" smtClean="0">
                        <a:latin typeface="Cambria Math"/>
                      </a:rPr>
                      <m:t>𝑁</m:t>
                    </m:r>
                  </m:oMath>
                </a14:m>
                <a:endParaRPr lang="lt-LT" dirty="0" smtClean="0"/>
              </a:p>
              <a:p>
                <a:pPr marL="0" indent="0">
                  <a:buNone/>
                </a:pPr>
                <a:r>
                  <a:rPr lang="lt-LT" dirty="0" err="1" smtClean="0"/>
                  <a:t>Ats</a:t>
                </a:r>
                <a:r>
                  <a:rPr lang="lt-LT" dirty="0" smtClean="0"/>
                  <a:t>.: 600 N</a:t>
                </a:r>
                <a:endParaRPr lang="lt-LT" dirty="0"/>
              </a:p>
            </p:txBody>
          </p:sp>
        </mc:Choice>
        <mc:Fallback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04" t="-3504" b="-13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ė 9"/>
          <p:cNvGrpSpPr/>
          <p:nvPr/>
        </p:nvGrpSpPr>
        <p:grpSpPr>
          <a:xfrm>
            <a:off x="844012" y="2636913"/>
            <a:ext cx="2304256" cy="1440160"/>
            <a:chOff x="683568" y="3212976"/>
            <a:chExt cx="2304256" cy="1152128"/>
          </a:xfrm>
        </p:grpSpPr>
        <p:cxnSp>
          <p:nvCxnSpPr>
            <p:cNvPr id="5" name="Tiesioji jungtis 4"/>
            <p:cNvCxnSpPr/>
            <p:nvPr/>
          </p:nvCxnSpPr>
          <p:spPr>
            <a:xfrm>
              <a:off x="971600" y="3212976"/>
              <a:ext cx="0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Tiesioji jungtis 6"/>
            <p:cNvCxnSpPr/>
            <p:nvPr/>
          </p:nvCxnSpPr>
          <p:spPr>
            <a:xfrm>
              <a:off x="683568" y="3356992"/>
              <a:ext cx="23042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18050" y="348004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b="0" i="1" smtClean="0">
                          <a:latin typeface="Cambria Math"/>
                        </a:rPr>
                        <m:t>𝐹</m:t>
                      </m:r>
                      <m:r>
                        <a:rPr lang="lt-LT" b="0" i="1" smtClean="0">
                          <a:latin typeface="Cambria Math"/>
                        </a:rPr>
                        <m:t>−?</m:t>
                      </m:r>
                    </m:oMath>
                  </m:oMathPara>
                </a14:m>
                <a:endParaRPr lang="lt-LT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050" y="3480048"/>
                <a:ext cx="576064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319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520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Auksinė mechanikos taisyklė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sz="3500" dirty="0" smtClean="0"/>
              <a:t>Nuožulniąja </a:t>
            </a:r>
            <a:r>
              <a:rPr lang="lt-LT" sz="3500" dirty="0" smtClean="0"/>
              <a:t>plokštuma ir kilnojamuoju skridiniu laimime du kartus jėgos, bet tiek pralaimime kelio.</a:t>
            </a:r>
          </a:p>
          <a:p>
            <a:r>
              <a:rPr lang="lt-LT" sz="3500" dirty="0" smtClean="0"/>
              <a:t>Skrysčiais </a:t>
            </a:r>
            <a:r>
              <a:rPr lang="lt-LT" sz="3500" dirty="0" smtClean="0"/>
              <a:t>jėgos laimėjimas </a:t>
            </a:r>
            <a:r>
              <a:rPr lang="lt-LT" sz="3500" dirty="0" smtClean="0"/>
              <a:t>ir </a:t>
            </a:r>
            <a:r>
              <a:rPr lang="lt-LT" sz="3500" dirty="0" smtClean="0"/>
              <a:t>kelio pralaimėjimas </a:t>
            </a:r>
            <a:r>
              <a:rPr lang="lt-LT" sz="3500" dirty="0" smtClean="0"/>
              <a:t>priklauso nuo kilnojamųjų skridinių skaičiaus.</a:t>
            </a:r>
          </a:p>
          <a:p>
            <a:r>
              <a:rPr lang="lt-LT" sz="3500" dirty="0" smtClean="0"/>
              <a:t>Nekilnojamuoju skridiniu nelaimime </a:t>
            </a:r>
            <a:r>
              <a:rPr lang="lt-LT" sz="3500" dirty="0" smtClean="0"/>
              <a:t>nieko.</a:t>
            </a:r>
            <a:endParaRPr lang="lt-LT" sz="3500" dirty="0" smtClean="0"/>
          </a:p>
          <a:p>
            <a:r>
              <a:rPr lang="lt-LT" sz="3500" dirty="0" smtClean="0"/>
              <a:t>Visais atvejais darbas išlieka tas pats jei keliame į tą patį aukštį</a:t>
            </a:r>
            <a:r>
              <a:rPr lang="lt-LT" sz="3500" dirty="0" smtClean="0"/>
              <a:t>.</a:t>
            </a:r>
          </a:p>
          <a:p>
            <a:r>
              <a:rPr lang="lt-LT" sz="3500" dirty="0" smtClean="0"/>
              <a:t>Darbo nė vienu mechanizmu negalime laimėti</a:t>
            </a:r>
            <a:endParaRPr lang="lt-LT" sz="3500" dirty="0" smtClean="0"/>
          </a:p>
          <a:p>
            <a:r>
              <a:rPr lang="lt-LT" sz="3500" b="1" dirty="0" smtClean="0"/>
              <a:t>Kiek kartų laimima jėgos, tiek kartų pralaimima kelio.</a:t>
            </a:r>
            <a:endParaRPr lang="lt-LT" sz="3500" b="1" dirty="0" smtClean="0"/>
          </a:p>
        </p:txBody>
      </p:sp>
    </p:spTree>
    <p:extLst>
      <p:ext uri="{BB962C8B-B14F-4D97-AF65-F5344CB8AC3E}">
        <p14:creationId xmlns:p14="http://schemas.microsoft.com/office/powerpoint/2010/main" val="335904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3096344"/>
          </a:xfrm>
        </p:spPr>
        <p:txBody>
          <a:bodyPr/>
          <a:lstStyle/>
          <a:p>
            <a:r>
              <a:rPr lang="lt-LT" dirty="0" smtClean="0"/>
              <a:t>Bandymas: </a:t>
            </a:r>
            <a:br>
              <a:rPr lang="lt-LT" dirty="0" smtClean="0"/>
            </a:br>
            <a:r>
              <a:rPr lang="lt-LT" dirty="0" smtClean="0"/>
              <a:t>Nuožulniosios plokštumos naudingumo koeficiento nustatymas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63723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Bandymo tikslas ir priemonės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Tikslas: Nustatyti nuožulniosios plokštumos naudingumo koeficientą.</a:t>
            </a:r>
          </a:p>
          <a:p>
            <a:pPr marL="0" indent="0">
              <a:buNone/>
            </a:pPr>
            <a:r>
              <a:rPr lang="lt-LT" dirty="0" smtClean="0"/>
              <a:t>Priemonės:</a:t>
            </a:r>
          </a:p>
          <a:p>
            <a:r>
              <a:rPr lang="lt-LT" dirty="0" smtClean="0"/>
              <a:t>Dinamometras</a:t>
            </a:r>
          </a:p>
          <a:p>
            <a:r>
              <a:rPr lang="lt-LT" dirty="0" smtClean="0"/>
              <a:t>Stovas su laikikliu</a:t>
            </a:r>
          </a:p>
          <a:p>
            <a:r>
              <a:rPr lang="lt-LT" dirty="0" smtClean="0"/>
              <a:t>Liniuotė arba matavimo juosta</a:t>
            </a:r>
          </a:p>
          <a:p>
            <a:r>
              <a:rPr lang="lt-LT" dirty="0" smtClean="0"/>
              <a:t>Tašelis su kabliuku</a:t>
            </a:r>
            <a:endParaRPr lang="lt-LT" dirty="0"/>
          </a:p>
        </p:txBody>
      </p:sp>
      <p:pic>
        <p:nvPicPr>
          <p:cNvPr id="1026" name="Picture 2" descr="C:\Users\Kornelijus\Downloads\17474849_1249021551842226_37289461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69" y="2348880"/>
            <a:ext cx="3931929" cy="221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73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lt-LT" dirty="0" smtClean="0"/>
              <a:t>Bandymo eiga</a:t>
            </a:r>
            <a:endParaRPr lang="lt-L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4929411"/>
              </a:xfrm>
            </p:spPr>
            <p:txBody>
              <a:bodyPr/>
              <a:lstStyle/>
              <a:p>
                <a:r>
                  <a:rPr lang="lt-LT" dirty="0" smtClean="0"/>
                  <a:t>Jei norima tvarkingai susirašyti gautus duomenis, nusibraižome lentelę.</a:t>
                </a:r>
              </a:p>
              <a:p>
                <a:endParaRPr lang="lt-LT" dirty="0"/>
              </a:p>
              <a:p>
                <a:r>
                  <a:rPr lang="lt-LT" dirty="0" smtClean="0"/>
                  <a:t>Išmatuojame nuožulniosios plokštumos aukštį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lt-LT" dirty="0" smtClean="0"/>
                  <a:t> ir ilgį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𝑙</m:t>
                    </m:r>
                  </m:oMath>
                </a14:m>
                <a:r>
                  <a:rPr lang="lt-LT" dirty="0" smtClean="0"/>
                  <a:t>. Išmatavęs gavau: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h</m:t>
                    </m:r>
                    <m:r>
                      <a:rPr lang="lt-LT" b="0" i="1" smtClean="0">
                        <a:latin typeface="Cambria Math"/>
                      </a:rPr>
                      <m:t>=30</m:t>
                    </m:r>
                    <m:r>
                      <a:rPr lang="lt-LT" dirty="0">
                        <a:ea typeface="Cambria Math"/>
                      </a:rPr>
                      <m:t>÷</m:t>
                    </m:r>
                    <m:r>
                      <a:rPr lang="lt-LT" b="0" i="0" dirty="0" smtClean="0">
                        <a:latin typeface="Cambria Math"/>
                        <a:ea typeface="Cambria Math"/>
                      </a:rPr>
                      <m:t>100=0,3</m:t>
                    </m:r>
                  </m:oMath>
                </a14:m>
                <a:r>
                  <a:rPr lang="lt-LT" dirty="0" smtClean="0"/>
                  <a:t> m ;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𝑙</m:t>
                    </m:r>
                    <m:r>
                      <a:rPr lang="lt-LT" b="0" i="1" smtClean="0">
                        <a:latin typeface="Cambria Math"/>
                      </a:rPr>
                      <m:t>=80÷100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lt-LT" dirty="0" smtClean="0"/>
                  <a:t> 0,8 m</a:t>
                </a:r>
              </a:p>
              <a:p>
                <a:endParaRPr lang="lt-LT" dirty="0" smtClean="0"/>
              </a:p>
              <a:p>
                <a:endParaRPr lang="lt-LT" dirty="0"/>
              </a:p>
            </p:txBody>
          </p:sp>
        </mc:Choice>
        <mc:Fallback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4929411"/>
              </a:xfrm>
              <a:blipFill rotWithShape="1">
                <a:blip r:embed="rId2"/>
                <a:stretch>
                  <a:fillRect l="-1630" t="-1607" r="-133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Lentelė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2262276"/>
                  </p:ext>
                </p:extLst>
              </p:nvPr>
            </p:nvGraphicFramePr>
            <p:xfrm>
              <a:off x="827584" y="2204864"/>
              <a:ext cx="4741331" cy="8086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</a:tblGrid>
                  <a:tr h="401516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𝒉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m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𝑷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N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𝑨</m:t>
                              </m:r>
                              <m:r>
                                <a:rPr lang="lt-LT" b="1" i="1" baseline="-25000" smtClean="0">
                                  <a:latin typeface="Cambria Math"/>
                                </a:rPr>
                                <m:t>𝒏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J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𝒍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m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𝑭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N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𝑨</m:t>
                              </m:r>
                              <m:r>
                                <a:rPr lang="lt-LT" b="1" i="1" baseline="-25000" smtClean="0">
                                  <a:latin typeface="Cambria Math"/>
                                </a:rPr>
                                <m:t>𝒗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J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l-GR" i="1" smtClean="0">
                                  <a:latin typeface="Cambria Math"/>
                                </a:rPr>
                                <m:t>𝜂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%</a:t>
                          </a:r>
                          <a:endParaRPr lang="lt-LT" dirty="0"/>
                        </a:p>
                      </a:txBody>
                      <a:tcPr/>
                    </a:tc>
                  </a:tr>
                  <a:tr h="407092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Lentelė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2262276"/>
                  </p:ext>
                </p:extLst>
              </p:nvPr>
            </p:nvGraphicFramePr>
            <p:xfrm>
              <a:off x="827584" y="2204864"/>
              <a:ext cx="4741331" cy="8086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  <a:gridCol w="677333"/>
                  </a:tblGrid>
                  <a:tr h="401516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1" t="-7576" r="-600901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01" t="-7576" r="-500901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901" t="-7576" r="-400901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8214" t="-7576" r="-297321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1802" t="-7576" r="-200000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1802" t="-7576" r="-100000" b="-10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1802" t="-7576" b="-101515"/>
                          </a:stretch>
                        </a:blipFill>
                      </a:tcPr>
                    </a:tc>
                  </a:tr>
                  <a:tr h="407092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4490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Bandymo eiga</a:t>
            </a:r>
            <a:endParaRPr lang="lt-L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lt-LT" dirty="0" smtClean="0"/>
                  <a:t>Išmatavau tašelio svorį: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𝑃</m:t>
                    </m:r>
                    <m:r>
                      <a:rPr lang="lt-LT" b="0" i="1" smtClean="0">
                        <a:latin typeface="Cambria Math"/>
                      </a:rPr>
                      <m:t>=2,25</m:t>
                    </m:r>
                  </m:oMath>
                </a14:m>
                <a:r>
                  <a:rPr lang="lt-LT" dirty="0" smtClean="0"/>
                  <a:t> N</a:t>
                </a:r>
              </a:p>
              <a:p>
                <a:r>
                  <a:rPr lang="lt-LT" dirty="0" smtClean="0"/>
                  <a:t>Apskaičiuoju naudingąjį darbą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𝐴</m:t>
                    </m:r>
                    <m:r>
                      <a:rPr lang="lt-LT" b="0" i="1" baseline="-25000" smtClean="0">
                        <a:latin typeface="Cambria Math"/>
                      </a:rPr>
                      <m:t>𝑛</m:t>
                    </m:r>
                    <m:r>
                      <a:rPr lang="lt-LT" b="0" i="1" smtClean="0">
                        <a:latin typeface="Cambria Math"/>
                      </a:rPr>
                      <m:t>=</m:t>
                    </m:r>
                    <m:r>
                      <a:rPr lang="lt-LT" b="0" i="1" smtClean="0">
                        <a:latin typeface="Cambria Math"/>
                      </a:rPr>
                      <m:t>𝑃h</m:t>
                    </m:r>
                    <m:r>
                      <a:rPr lang="lt-LT" b="0" i="0" smtClean="0">
                        <a:latin typeface="Cambria Math"/>
                      </a:rPr>
                      <m:t>=2,25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×0,3=0,675 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𝐽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lt-LT" dirty="0" smtClean="0"/>
              </a:p>
              <a:p>
                <a:r>
                  <a:rPr lang="lt-LT" dirty="0" smtClean="0"/>
                  <a:t>Išmatavau traukos jėgą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𝐹</m:t>
                    </m:r>
                    <m:r>
                      <a:rPr lang="lt-LT" b="0" i="1" smtClean="0">
                        <a:latin typeface="Cambria Math"/>
                      </a:rPr>
                      <m:t>=1,5</m:t>
                    </m:r>
                  </m:oMath>
                </a14:m>
                <a:r>
                  <a:rPr lang="lt-LT" dirty="0" smtClean="0"/>
                  <a:t> N</a:t>
                </a:r>
                <a:endParaRPr lang="lt-LT" dirty="0"/>
              </a:p>
            </p:txBody>
          </p:sp>
        </mc:Choice>
        <mc:Fallback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61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Users\Kornelijus\Downloads\17495944_1249021501842231_44790830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50773"/>
            <a:ext cx="194421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ornelijus\Downloads\17495813_1249021438508904_2048398769_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450365"/>
            <a:ext cx="3120778" cy="234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08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Bandymo eiga</a:t>
            </a:r>
            <a:endParaRPr lang="lt-L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lt-LT" dirty="0" smtClean="0"/>
                  <a:t>Apskaičiuoju visą darbą: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𝐴</m:t>
                    </m:r>
                    <m:r>
                      <a:rPr lang="lt-LT" b="0" i="1" baseline="-25000" smtClean="0">
                        <a:latin typeface="Cambria Math"/>
                      </a:rPr>
                      <m:t>𝑣</m:t>
                    </m:r>
                    <m:r>
                      <a:rPr lang="lt-LT" b="0" i="1" smtClean="0">
                        <a:latin typeface="Cambria Math"/>
                      </a:rPr>
                      <m:t>=</m:t>
                    </m:r>
                    <m:r>
                      <a:rPr lang="lt-LT" b="0" i="1" smtClean="0">
                        <a:latin typeface="Cambria Math"/>
                      </a:rPr>
                      <m:t>𝐹𝑙</m:t>
                    </m:r>
                    <m:r>
                      <a:rPr lang="lt-LT" b="0" i="1" smtClean="0">
                        <a:latin typeface="Cambria Math"/>
                      </a:rPr>
                      <m:t>; 1,5×0,8=1,2 </m:t>
                    </m:r>
                  </m:oMath>
                </a14:m>
                <a:r>
                  <a:rPr lang="lt-LT" dirty="0" smtClean="0"/>
                  <a:t>J</a:t>
                </a:r>
              </a:p>
              <a:p>
                <a:r>
                  <a:rPr lang="lt-LT" dirty="0" smtClean="0"/>
                  <a:t>Apskaičiuoju naudingumo koeficientą: </a:t>
                </a:r>
                <a14:m>
                  <m:oMath xmlns:m="http://schemas.openxmlformats.org/officeDocument/2006/math">
                    <m:r>
                      <a:rPr lang="el-GR" i="1" smtClean="0">
                        <a:latin typeface="Cambria Math"/>
                      </a:rPr>
                      <m:t>𝜂</m:t>
                    </m:r>
                    <m:r>
                      <a:rPr lang="lt-LT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i="1">
                            <a:latin typeface="Cambria Math"/>
                          </a:rPr>
                        </m:ctrlPr>
                      </m:fPr>
                      <m:num>
                        <m:r>
                          <a:rPr lang="lt-LT" i="1">
                            <a:latin typeface="Cambria Math"/>
                          </a:rPr>
                          <m:t>𝐴</m:t>
                        </m:r>
                        <m:r>
                          <a:rPr lang="lt-LT" i="1" baseline="-2500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lt-LT" i="1">
                            <a:latin typeface="Cambria Math"/>
                          </a:rPr>
                          <m:t>𝐴</m:t>
                        </m:r>
                        <m:r>
                          <a:rPr lang="lt-LT" i="1" baseline="-25000">
                            <a:latin typeface="Cambria Math"/>
                          </a:rPr>
                          <m:t>𝑣</m:t>
                        </m:r>
                      </m:den>
                    </m:f>
                    <m:r>
                      <a:rPr lang="lt-LT" b="0" i="1" smtClean="0">
                        <a:latin typeface="Cambria Math"/>
                      </a:rPr>
                      <m:t>100%; </m:t>
                    </m:r>
                    <m:r>
                      <a:rPr lang="el-GR" b="0" i="1" smtClean="0">
                        <a:latin typeface="Cambria Math"/>
                      </a:rPr>
                      <m:t>𝜂</m:t>
                    </m:r>
                    <m:r>
                      <a:rPr lang="lt-LT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/>
                          </a:rPr>
                          <m:t>0,675</m:t>
                        </m:r>
                      </m:num>
                      <m:den>
                        <m:r>
                          <a:rPr lang="lt-LT" b="0" i="1" smtClean="0">
                            <a:latin typeface="Cambria Math"/>
                          </a:rPr>
                          <m:t>1,2</m:t>
                        </m:r>
                      </m:den>
                    </m:f>
                    <m:r>
                      <a:rPr lang="lt-LT" b="0" i="1" smtClean="0">
                        <a:latin typeface="Cambria Math"/>
                        <a:ea typeface="Cambria Math"/>
                      </a:rPr>
                      <m:t>×100%≈56,3%</m:t>
                    </m:r>
                    <m:r>
                      <a:rPr lang="lt-LT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lt-LT" dirty="0" smtClean="0"/>
                  <a:t> </a:t>
                </a:r>
              </a:p>
              <a:p>
                <a:endParaRPr lang="lt-LT" dirty="0"/>
              </a:p>
              <a:p>
                <a:endParaRPr lang="lt-LT" dirty="0" smtClean="0"/>
              </a:p>
              <a:p>
                <a:r>
                  <a:rPr lang="lt-LT" dirty="0" smtClean="0"/>
                  <a:t>Išvada: Nuožulniosios plokštumos naudingumo koeficientas lygus 56,3 %</a:t>
                </a:r>
              </a:p>
              <a:p>
                <a:endParaRPr lang="lt-LT" dirty="0"/>
              </a:p>
            </p:txBody>
          </p:sp>
        </mc:Choice>
        <mc:Fallback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69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Lentelė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9427323"/>
                  </p:ext>
                </p:extLst>
              </p:nvPr>
            </p:nvGraphicFramePr>
            <p:xfrm>
              <a:off x="899592" y="3861048"/>
              <a:ext cx="4824534" cy="8391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9219"/>
                    <a:gridCol w="689219"/>
                    <a:gridCol w="819711"/>
                    <a:gridCol w="558728"/>
                    <a:gridCol w="689219"/>
                    <a:gridCol w="689219"/>
                    <a:gridCol w="689219"/>
                  </a:tblGrid>
                  <a:tr h="432048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𝒉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m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𝑷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N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𝑨</m:t>
                              </m:r>
                              <m:r>
                                <a:rPr lang="lt-LT" b="1" i="1" baseline="-25000" smtClean="0">
                                  <a:latin typeface="Cambria Math"/>
                                </a:rPr>
                                <m:t>𝒏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J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𝒍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m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𝑭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N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1" i="1" smtClean="0">
                                  <a:latin typeface="Cambria Math"/>
                                </a:rPr>
                                <m:t>𝑨</m:t>
                              </m:r>
                              <m:r>
                                <a:rPr lang="lt-LT" b="1" i="1" baseline="-25000" smtClean="0">
                                  <a:latin typeface="Cambria Math"/>
                                </a:rPr>
                                <m:t>𝒗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J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l-GR" i="1" smtClean="0">
                                  <a:latin typeface="Cambria Math"/>
                                </a:rPr>
                                <m:t>𝜂</m:t>
                              </m:r>
                              <m:r>
                                <a:rPr lang="lt-LT" b="1" i="1" smtClean="0">
                                  <a:latin typeface="Cambria Math"/>
                                </a:rPr>
                                <m:t>,</m:t>
                              </m:r>
                            </m:oMath>
                          </a14:m>
                          <a:r>
                            <a:rPr lang="lt-LT" dirty="0" smtClean="0"/>
                            <a:t> %</a:t>
                          </a:r>
                          <a:endParaRPr lang="lt-LT" dirty="0"/>
                        </a:p>
                      </a:txBody>
                      <a:tcPr/>
                    </a:tc>
                  </a:tr>
                  <a:tr h="407092"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0,3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2,25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0,675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0,8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1,5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1,2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56,3</a:t>
                          </a:r>
                          <a:endParaRPr lang="lt-L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Lentelė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9427323"/>
                  </p:ext>
                </p:extLst>
              </p:nvPr>
            </p:nvGraphicFramePr>
            <p:xfrm>
              <a:off x="899592" y="3861048"/>
              <a:ext cx="4824534" cy="8391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9219"/>
                    <a:gridCol w="689219"/>
                    <a:gridCol w="819711"/>
                    <a:gridCol w="558728"/>
                    <a:gridCol w="689219"/>
                    <a:gridCol w="689219"/>
                    <a:gridCol w="689219"/>
                  </a:tblGrid>
                  <a:tr h="432048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85" t="-7042" r="-600000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885" t="-7042" r="-500000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69403" t="-7042" r="-321642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2391" t="-7042" r="-368478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0885" t="-7042" r="-200000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0885" t="-7042" r="-100000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00885" t="-7042" b="-107042"/>
                          </a:stretch>
                        </a:blipFill>
                      </a:tcPr>
                    </a:tc>
                  </a:tr>
                  <a:tr h="407092"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0,3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2,25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0,675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0,8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1,5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1,2</a:t>
                          </a:r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 smtClean="0"/>
                            <a:t>56,3</a:t>
                          </a:r>
                          <a:endParaRPr lang="lt-L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6662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dirty="0" smtClean="0"/>
              <a:t>1. Ką laimime paprastaisiais mechanizmais?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Darbo </a:t>
            </a:r>
            <a:r>
              <a:rPr lang="lt-LT" b="1" dirty="0" smtClean="0"/>
              <a:t>B</a:t>
            </a:r>
            <a:r>
              <a:rPr lang="lt-LT" dirty="0" smtClean="0"/>
              <a:t>. Tik jėgos </a:t>
            </a:r>
            <a:r>
              <a:rPr lang="lt-LT" b="1" dirty="0" smtClean="0"/>
              <a:t>C</a:t>
            </a:r>
            <a:r>
              <a:rPr lang="lt-LT" dirty="0" smtClean="0"/>
              <a:t>. Tik kelio </a:t>
            </a:r>
            <a:r>
              <a:rPr lang="lt-LT" b="1" dirty="0" smtClean="0"/>
              <a:t>D</a:t>
            </a:r>
            <a:r>
              <a:rPr lang="lt-LT" dirty="0" smtClean="0"/>
              <a:t>. Jėgos arba kelio</a:t>
            </a:r>
          </a:p>
          <a:p>
            <a:pPr algn="ctr"/>
            <a:r>
              <a:rPr lang="lt-LT" dirty="0" smtClean="0"/>
              <a:t>2. Skrysčius sudaro 3 kilnojamieji ir trys nekilnojamieji skridiniai. Kiek kartų jais laimėsime jėgos?</a:t>
            </a:r>
          </a:p>
          <a:p>
            <a:pPr marL="0" indent="0" algn="ctr">
              <a:buNone/>
            </a:pPr>
            <a:r>
              <a:rPr lang="lt-LT" b="1" dirty="0" smtClean="0"/>
              <a:t>A.</a:t>
            </a:r>
            <a:r>
              <a:rPr lang="lt-LT" dirty="0" smtClean="0"/>
              <a:t> 6 kartus </a:t>
            </a:r>
            <a:r>
              <a:rPr lang="lt-LT" b="1" dirty="0" smtClean="0"/>
              <a:t>B</a:t>
            </a:r>
            <a:r>
              <a:rPr lang="lt-LT" dirty="0" smtClean="0"/>
              <a:t>. 2 kartus </a:t>
            </a:r>
            <a:r>
              <a:rPr lang="lt-LT" b="1" dirty="0" smtClean="0"/>
              <a:t>C</a:t>
            </a:r>
            <a:r>
              <a:rPr lang="lt-LT" dirty="0" smtClean="0"/>
              <a:t>. 3 kartus </a:t>
            </a:r>
            <a:r>
              <a:rPr lang="lt-LT" b="1" dirty="0" smtClean="0"/>
              <a:t>D</a:t>
            </a:r>
            <a:r>
              <a:rPr lang="lt-LT" dirty="0" smtClean="0"/>
              <a:t>.Nelaimėsime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56973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lt-LT" dirty="0" smtClean="0"/>
              <a:t>3. Nuožulniąja plokštuma galima 4 kartus laimėti jėgos. Kiek kartų plokštumos ilgis didesnis už aukštį?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2 kartus </a:t>
            </a:r>
            <a:r>
              <a:rPr lang="lt-LT" b="1" dirty="0" smtClean="0"/>
              <a:t>B</a:t>
            </a:r>
            <a:r>
              <a:rPr lang="lt-LT" dirty="0" smtClean="0"/>
              <a:t>. 4 kartus </a:t>
            </a:r>
            <a:r>
              <a:rPr lang="lt-LT" b="1" dirty="0" smtClean="0"/>
              <a:t>C</a:t>
            </a:r>
            <a:r>
              <a:rPr lang="lt-LT" dirty="0" smtClean="0"/>
              <a:t>. 8 kartus </a:t>
            </a:r>
            <a:r>
              <a:rPr lang="lt-LT" b="1" dirty="0" smtClean="0"/>
              <a:t>D</a:t>
            </a:r>
            <a:r>
              <a:rPr lang="lt-LT" dirty="0" smtClean="0"/>
              <a:t>. 16 kartų</a:t>
            </a:r>
          </a:p>
          <a:p>
            <a:pPr algn="ctr"/>
            <a:r>
              <a:rPr lang="lt-LT" dirty="0" smtClean="0"/>
              <a:t>4. Kilnojamuoju skridiniu keliant 300 kg masės krovinį į 10 m aukštį, buvo atliktas 57 </a:t>
            </a:r>
            <a:r>
              <a:rPr lang="lt-LT" dirty="0" err="1" smtClean="0"/>
              <a:t>kJ</a:t>
            </a:r>
            <a:r>
              <a:rPr lang="lt-LT" dirty="0" smtClean="0"/>
              <a:t> darbas. Koks skridinio naudingumo koeficientas?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25% </a:t>
            </a:r>
            <a:r>
              <a:rPr lang="lt-LT" b="1" dirty="0" smtClean="0"/>
              <a:t>B</a:t>
            </a:r>
            <a:r>
              <a:rPr lang="lt-LT" dirty="0" smtClean="0"/>
              <a:t>. 60% </a:t>
            </a:r>
            <a:r>
              <a:rPr lang="lt-LT" b="1" dirty="0" smtClean="0"/>
              <a:t>C</a:t>
            </a:r>
            <a:r>
              <a:rPr lang="lt-LT" dirty="0" smtClean="0"/>
              <a:t>. 20% </a:t>
            </a:r>
            <a:r>
              <a:rPr lang="lt-LT" b="1" dirty="0" smtClean="0"/>
              <a:t>D</a:t>
            </a:r>
            <a:r>
              <a:rPr lang="lt-LT" dirty="0" smtClean="0"/>
              <a:t>. 40%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37160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dirty="0" smtClean="0"/>
              <a:t>5. Kokiu mechanizmu negalima laimėti jėgos?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Svertu </a:t>
            </a:r>
            <a:r>
              <a:rPr lang="lt-LT" b="1" dirty="0" smtClean="0"/>
              <a:t>B</a:t>
            </a:r>
            <a:r>
              <a:rPr lang="lt-LT" dirty="0" smtClean="0"/>
              <a:t>. Nekilnojamuoju skridiniu </a:t>
            </a:r>
          </a:p>
          <a:p>
            <a:pPr marL="0" indent="0" algn="ctr">
              <a:buNone/>
            </a:pPr>
            <a:r>
              <a:rPr lang="lt-LT" b="1" dirty="0" smtClean="0"/>
              <a:t>C</a:t>
            </a:r>
            <a:r>
              <a:rPr lang="lt-LT" dirty="0" smtClean="0"/>
              <a:t>. Kilnojamuoju skridiniu </a:t>
            </a:r>
            <a:r>
              <a:rPr lang="lt-LT" b="1" dirty="0" smtClean="0"/>
              <a:t>D</a:t>
            </a:r>
            <a:r>
              <a:rPr lang="lt-LT" dirty="0" smtClean="0"/>
              <a:t>. Nuožulniąja plokštuma</a:t>
            </a:r>
          </a:p>
          <a:p>
            <a:pPr algn="ctr"/>
            <a:r>
              <a:rPr lang="lt-LT" dirty="0" smtClean="0"/>
              <a:t>6. Kuriuo tikslu naudojamas nekilnojamasis skridinys?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Laimėti jėgos </a:t>
            </a:r>
            <a:r>
              <a:rPr lang="lt-LT" b="1" dirty="0" smtClean="0"/>
              <a:t>B</a:t>
            </a:r>
            <a:r>
              <a:rPr lang="lt-LT" dirty="0" smtClean="0"/>
              <a:t>. Pakeisti jėgos veikimo kryptį </a:t>
            </a:r>
            <a:r>
              <a:rPr lang="lt-LT" b="1" dirty="0" smtClean="0"/>
              <a:t>C</a:t>
            </a:r>
            <a:r>
              <a:rPr lang="lt-LT" dirty="0" smtClean="0"/>
              <a:t>. Laimėti kelio </a:t>
            </a:r>
            <a:r>
              <a:rPr lang="lt-LT" b="1" dirty="0" smtClean="0"/>
              <a:t>D</a:t>
            </a:r>
            <a:r>
              <a:rPr lang="lt-LT" dirty="0" smtClean="0"/>
              <a:t>. Teisingi A ir B.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3823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dirty="0" smtClean="0"/>
              <a:t>7. Keliant 50 kg krovinį nekilnojamuoju skridiniu, virvė traukiama 520 N jėga. Kokia trinties jėga?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2 N </a:t>
            </a:r>
            <a:r>
              <a:rPr lang="lt-LT" b="1" dirty="0" smtClean="0"/>
              <a:t>B</a:t>
            </a:r>
            <a:r>
              <a:rPr lang="lt-LT" dirty="0" smtClean="0"/>
              <a:t>. 200 N </a:t>
            </a:r>
            <a:r>
              <a:rPr lang="lt-LT" b="1" dirty="0" smtClean="0"/>
              <a:t>C</a:t>
            </a:r>
            <a:r>
              <a:rPr lang="lt-LT" dirty="0" smtClean="0"/>
              <a:t>. 20 N </a:t>
            </a:r>
            <a:r>
              <a:rPr lang="lt-LT" b="1" dirty="0" smtClean="0"/>
              <a:t>D</a:t>
            </a:r>
            <a:r>
              <a:rPr lang="lt-LT" dirty="0" smtClean="0"/>
              <a:t>. 0 N </a:t>
            </a:r>
          </a:p>
          <a:p>
            <a:pPr algn="ctr"/>
            <a:r>
              <a:rPr lang="lt-LT" dirty="0" smtClean="0"/>
              <a:t>8. Kokį pasvarą galima pakelti kilnojamuoju 20 N svorio skridiniu veikiant laisvąjį virvės galą 210 N jėga? Trinties nepaisyti.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40 kg </a:t>
            </a:r>
            <a:r>
              <a:rPr lang="lt-LT" b="1" dirty="0" smtClean="0"/>
              <a:t>B</a:t>
            </a:r>
            <a:r>
              <a:rPr lang="lt-LT" dirty="0" smtClean="0"/>
              <a:t>. 85 kg </a:t>
            </a:r>
            <a:r>
              <a:rPr lang="lt-LT" b="1" dirty="0" smtClean="0"/>
              <a:t>C</a:t>
            </a:r>
            <a:r>
              <a:rPr lang="lt-LT" dirty="0" smtClean="0"/>
              <a:t>. 10,5 kg </a:t>
            </a:r>
            <a:r>
              <a:rPr lang="lt-LT" b="1" dirty="0" smtClean="0"/>
              <a:t>D</a:t>
            </a:r>
            <a:r>
              <a:rPr lang="lt-LT" dirty="0" smtClean="0"/>
              <a:t>. 400 kg</a:t>
            </a:r>
          </a:p>
        </p:txBody>
      </p:sp>
    </p:spTree>
    <p:extLst>
      <p:ext uri="{BB962C8B-B14F-4D97-AF65-F5344CB8AC3E}">
        <p14:creationId xmlns:p14="http://schemas.microsoft.com/office/powerpoint/2010/main" val="201826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lt-LT" dirty="0" smtClean="0"/>
              <a:t>9. 40 kg masės krovinys stumiamas 100 N jėga nuožulniąja 4 m ilgio plokštuma. Į kokį aukštį perkeliamas krovinys?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1,6 m </a:t>
            </a:r>
            <a:r>
              <a:rPr lang="lt-LT" b="1" dirty="0" smtClean="0"/>
              <a:t>B</a:t>
            </a:r>
            <a:r>
              <a:rPr lang="lt-LT" dirty="0" smtClean="0"/>
              <a:t>. 16 m </a:t>
            </a:r>
            <a:r>
              <a:rPr lang="lt-LT" b="1" dirty="0" smtClean="0"/>
              <a:t>C</a:t>
            </a:r>
            <a:r>
              <a:rPr lang="lt-LT" dirty="0" smtClean="0"/>
              <a:t>. 10 m </a:t>
            </a:r>
            <a:r>
              <a:rPr lang="lt-LT" b="1" dirty="0" smtClean="0"/>
              <a:t>D</a:t>
            </a:r>
            <a:r>
              <a:rPr lang="lt-LT" dirty="0" smtClean="0"/>
              <a:t>. 1 m</a:t>
            </a:r>
          </a:p>
          <a:p>
            <a:pPr algn="ctr"/>
            <a:r>
              <a:rPr lang="lt-LT" dirty="0" smtClean="0"/>
              <a:t>10. Kuriuo paprastuoju mechanizmu naudojantis galima laimėti daugiausia darbo?</a:t>
            </a:r>
          </a:p>
          <a:p>
            <a:pPr marL="0" indent="0" algn="ctr">
              <a:buNone/>
            </a:pPr>
            <a:r>
              <a:rPr lang="lt-LT" b="1" dirty="0" smtClean="0"/>
              <a:t>A</a:t>
            </a:r>
            <a:r>
              <a:rPr lang="lt-LT" dirty="0" smtClean="0"/>
              <a:t>. Svertu </a:t>
            </a:r>
            <a:r>
              <a:rPr lang="lt-LT" b="1" dirty="0" smtClean="0"/>
              <a:t>B</a:t>
            </a:r>
            <a:r>
              <a:rPr lang="lt-LT" dirty="0" smtClean="0"/>
              <a:t>. Skridiniu </a:t>
            </a:r>
            <a:r>
              <a:rPr lang="lt-LT" b="1" dirty="0" smtClean="0"/>
              <a:t>C</a:t>
            </a:r>
            <a:r>
              <a:rPr lang="lt-LT" dirty="0" smtClean="0"/>
              <a:t>. Nuožulniąja plokštuma </a:t>
            </a:r>
            <a:r>
              <a:rPr lang="lt-LT" b="1" dirty="0" smtClean="0"/>
              <a:t>D</a:t>
            </a:r>
            <a:r>
              <a:rPr lang="lt-LT" dirty="0" smtClean="0"/>
              <a:t>. Nė vienu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28517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Testo atsakymai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lt-LT" dirty="0" smtClean="0"/>
              <a:t>B (Tik jėgos)</a:t>
            </a:r>
          </a:p>
          <a:p>
            <a:pPr marL="514350" indent="-514350">
              <a:buAutoNum type="arabicPeriod"/>
            </a:pPr>
            <a:r>
              <a:rPr lang="lt-LT" dirty="0" smtClean="0"/>
              <a:t>A (6 kartus)</a:t>
            </a:r>
          </a:p>
          <a:p>
            <a:pPr marL="514350" indent="-514350">
              <a:buAutoNum type="arabicPeriod"/>
            </a:pPr>
            <a:r>
              <a:rPr lang="lt-LT" dirty="0" smtClean="0"/>
              <a:t>B (4 kartus)</a:t>
            </a:r>
          </a:p>
          <a:p>
            <a:pPr marL="514350" indent="-514350">
              <a:buAutoNum type="arabicPeriod"/>
            </a:pPr>
            <a:r>
              <a:rPr lang="lt-LT" dirty="0" smtClean="0"/>
              <a:t>D (40 %)</a:t>
            </a:r>
          </a:p>
          <a:p>
            <a:pPr marL="514350" indent="-514350">
              <a:buAutoNum type="arabicPeriod"/>
            </a:pPr>
            <a:r>
              <a:rPr lang="lt-LT" dirty="0" smtClean="0"/>
              <a:t>B (Nekilnojamuoju skridiniu)</a:t>
            </a:r>
          </a:p>
          <a:p>
            <a:pPr marL="514350" indent="-514350">
              <a:buAutoNum type="arabicPeriod"/>
            </a:pPr>
            <a:r>
              <a:rPr lang="lt-LT" dirty="0" smtClean="0"/>
              <a:t>B (Pakeisti jėgos veikimo kryptį)</a:t>
            </a:r>
          </a:p>
          <a:p>
            <a:pPr marL="514350" indent="-514350">
              <a:buAutoNum type="arabicPeriod"/>
            </a:pPr>
            <a:r>
              <a:rPr lang="lt-LT" dirty="0" smtClean="0"/>
              <a:t>C (20 N)</a:t>
            </a:r>
          </a:p>
          <a:p>
            <a:pPr marL="514350" indent="-514350">
              <a:buAutoNum type="arabicPeriod"/>
            </a:pPr>
            <a:r>
              <a:rPr lang="lt-LT" dirty="0" smtClean="0"/>
              <a:t>A (40 kg)</a:t>
            </a:r>
          </a:p>
          <a:p>
            <a:pPr marL="514350" indent="-514350">
              <a:buAutoNum type="arabicPeriod"/>
            </a:pPr>
            <a:r>
              <a:rPr lang="lt-LT" dirty="0" smtClean="0"/>
              <a:t>D (1 m)</a:t>
            </a:r>
          </a:p>
          <a:p>
            <a:pPr marL="514350" indent="-514350">
              <a:buAutoNum type="arabicPeriod"/>
            </a:pPr>
            <a:r>
              <a:rPr lang="lt-LT" dirty="0"/>
              <a:t> </a:t>
            </a:r>
            <a:r>
              <a:rPr lang="lt-LT" dirty="0" smtClean="0"/>
              <a:t>D (Nė vienu)</a:t>
            </a:r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74191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Literatūra ir paveikslėlių 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8 klasės vadovėlis „Spektras“</a:t>
            </a:r>
          </a:p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skridinys8u.pbworks.com/w/</a:t>
            </a:r>
            <a:r>
              <a:rPr lang="lt-LT" dirty="0" err="1" smtClean="0">
                <a:hlinkClick r:id="rId2"/>
              </a:rPr>
              <a:t>page</a:t>
            </a:r>
            <a:r>
              <a:rPr lang="lt-LT" dirty="0" smtClean="0">
                <a:hlinkClick r:id="rId2"/>
              </a:rPr>
              <a:t>/51785245/FrontPage</a:t>
            </a:r>
            <a:r>
              <a:rPr lang="lt-LT" dirty="0" smtClean="0"/>
              <a:t> (skridinių paveikslėliai)</a:t>
            </a:r>
          </a:p>
          <a:p>
            <a:r>
              <a:rPr lang="lt-LT" dirty="0">
                <a:hlinkClick r:id="rId3"/>
              </a:rPr>
              <a:t>https://</a:t>
            </a:r>
            <a:r>
              <a:rPr lang="lt-LT" dirty="0" smtClean="0">
                <a:hlinkClick r:id="rId3"/>
              </a:rPr>
              <a:t>lt.wikipedia.org/wiki/Svertas</a:t>
            </a:r>
            <a:r>
              <a:rPr lang="lt-LT" dirty="0" smtClean="0"/>
              <a:t> (sverto paveikslėlis)</a:t>
            </a:r>
          </a:p>
          <a:p>
            <a:r>
              <a:rPr lang="lt-LT" dirty="0">
                <a:hlinkClick r:id="rId4"/>
              </a:rPr>
              <a:t>http://</a:t>
            </a:r>
            <a:r>
              <a:rPr lang="lt-LT" dirty="0" smtClean="0">
                <a:hlinkClick r:id="rId4"/>
              </a:rPr>
              <a:t>www.briedis.lt/Mokyklai/5-12-Klases/Fizika/Nuozulnioji-plokstuma.html</a:t>
            </a:r>
            <a:r>
              <a:rPr lang="lt-LT" dirty="0" smtClean="0"/>
              <a:t> (nuožulniosios plokštumos paveikslėlis)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15949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052736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7200" dirty="0" smtClean="0"/>
              <a:t>Ačiū už Dėmesį</a:t>
            </a:r>
            <a:endParaRPr lang="lt-LT" sz="7200" dirty="0"/>
          </a:p>
        </p:txBody>
      </p:sp>
    </p:spTree>
    <p:extLst>
      <p:ext uri="{BB962C8B-B14F-4D97-AF65-F5344CB8AC3E}">
        <p14:creationId xmlns:p14="http://schemas.microsoft.com/office/powerpoint/2010/main" val="363185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1260</Words>
  <Application>Microsoft Office PowerPoint</Application>
  <PresentationFormat>Demonstracija ekrane (4:3)</PresentationFormat>
  <Paragraphs>178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27</vt:i4>
      </vt:variant>
    </vt:vector>
  </HeadingPairs>
  <TitlesOfParts>
    <vt:vector size="28" baseType="lpstr">
      <vt:lpstr>Office tema</vt:lpstr>
      <vt:lpstr>Skyriaus „Paprastieji mechanizmai“ apibendrinimas</vt:lpstr>
      <vt:lpstr>Turinys</vt:lpstr>
      <vt:lpstr>Kas yra paprastieji mechanizmai?</vt:lpstr>
      <vt:lpstr>Paprastųjų mechanizmų tipai:</vt:lpstr>
      <vt:lpstr>Naudingumo koeficientas</vt:lpstr>
      <vt:lpstr>Uždavinių sprendimo pavyzdys</vt:lpstr>
      <vt:lpstr>Svertas</vt:lpstr>
      <vt:lpstr>Svertų rūšys</vt:lpstr>
      <vt:lpstr>Skridiniai</vt:lpstr>
      <vt:lpstr>Skridinių tipai:</vt:lpstr>
      <vt:lpstr>Nuožulnioji plokštuma</vt:lpstr>
      <vt:lpstr>Nuožulniosios plokštumos formulės</vt:lpstr>
      <vt:lpstr>Uždavinių sprendimo pavyzdys:</vt:lpstr>
      <vt:lpstr>Auksinė mechanikos taisyklė</vt:lpstr>
      <vt:lpstr>Bandymas:  Nuožulniosios plokštumos naudingumo koeficiento nustatymas</vt:lpstr>
      <vt:lpstr>Bandymo tikslas ir priemonės</vt:lpstr>
      <vt:lpstr>Bandymo eiga</vt:lpstr>
      <vt:lpstr>Bandymo eiga</vt:lpstr>
      <vt:lpstr>Bandymo eiga</vt:lpstr>
      <vt:lpstr>Testas</vt:lpstr>
      <vt:lpstr>Testas</vt:lpstr>
      <vt:lpstr>Testas</vt:lpstr>
      <vt:lpstr>Testas</vt:lpstr>
      <vt:lpstr>Testas</vt:lpstr>
      <vt:lpstr>Testo atsakymai</vt:lpstr>
      <vt:lpstr>Literatūra ir paveikslėlių šaltiniai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Skyriaus „Paprastieji mechanizmai“ apibendrinimas</dc:title>
  <dc:creator>Kornelijus</dc:creator>
  <cp:lastModifiedBy>Kornelijus</cp:lastModifiedBy>
  <cp:revision>28</cp:revision>
  <dcterms:created xsi:type="dcterms:W3CDTF">2017-03-08T17:59:52Z</dcterms:created>
  <dcterms:modified xsi:type="dcterms:W3CDTF">2017-04-04T16:34:48Z</dcterms:modified>
</cp:coreProperties>
</file>