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8" r:id="rId3"/>
    <p:sldId id="266" r:id="rId4"/>
    <p:sldId id="257" r:id="rId5"/>
    <p:sldId id="269" r:id="rId6"/>
    <p:sldId id="262" r:id="rId7"/>
    <p:sldId id="270" r:id="rId8"/>
    <p:sldId id="260" r:id="rId9"/>
    <p:sldId id="271" r:id="rId10"/>
    <p:sldId id="272" r:id="rId11"/>
    <p:sldId id="258" r:id="rId12"/>
    <p:sldId id="261" r:id="rId13"/>
    <p:sldId id="263" r:id="rId14"/>
    <p:sldId id="264" r:id="rId15"/>
    <p:sldId id="273" r:id="rId16"/>
    <p:sldId id="259" r:id="rId17"/>
    <p:sldId id="274" r:id="rId18"/>
    <p:sldId id="275" r:id="rId19"/>
    <p:sldId id="276" r:id="rId20"/>
    <p:sldId id="277" r:id="rId21"/>
    <p:sldId id="278" r:id="rId22"/>
    <p:sldId id="281" r:id="rId23"/>
    <p:sldId id="279" r:id="rId24"/>
    <p:sldId id="283" r:id="rId25"/>
    <p:sldId id="284" r:id="rId26"/>
    <p:sldId id="280" r:id="rId27"/>
    <p:sldId id="282" r:id="rId28"/>
    <p:sldId id="285" r:id="rId29"/>
    <p:sldId id="267" r:id="rId30"/>
    <p:sldId id="265" r:id="rId3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71" autoAdjust="0"/>
    <p:restoredTop sz="94660"/>
  </p:normalViewPr>
  <p:slideViewPr>
    <p:cSldViewPr snapToGrid="0">
      <p:cViewPr>
        <p:scale>
          <a:sx n="76" d="100"/>
          <a:sy n="76" d="100"/>
        </p:scale>
        <p:origin x="-64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lt-LT" smtClean="0"/>
              <a:t>Spustelėję redag. ruoš. pavad. stilių</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a:xfrm>
            <a:off x="5332412" y="5883275"/>
            <a:ext cx="4324044" cy="365125"/>
          </a:xfrm>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84921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10951856" y="5867131"/>
            <a:ext cx="551167" cy="365125"/>
          </a:xfrm>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314359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1945706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E164D3FB-0C23-44F9-ADA9-B2357E191769}" type="datetimeFigureOut">
              <a:rPr lang="lt-LT" smtClean="0"/>
              <a:t>2017.04.08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35512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E164D3FB-0C23-44F9-ADA9-B2357E191769}" type="datetimeFigureOut">
              <a:rPr lang="lt-LT" smtClean="0"/>
              <a:t>2017.04.08</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555286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E164D3FB-0C23-44F9-ADA9-B2357E191769}" type="datetimeFigureOut">
              <a:rPr lang="lt-LT" smtClean="0"/>
              <a:t>2017.04.08</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59999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64D3FB-0C23-44F9-ADA9-B2357E191769}" type="datetimeFigureOut">
              <a:rPr lang="lt-LT" smtClean="0"/>
              <a:t>2017.04.08</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027567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lt-LT" smtClean="0"/>
              <a:t>Spustelėję redag. ruoš. pavad. stilių</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E164D3FB-0C23-44F9-ADA9-B2357E191769}" type="datetimeFigureOut">
              <a:rPr lang="lt-LT" smtClean="0"/>
              <a:t>2017.04.08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393673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lt-LT" smtClean="0"/>
              <a:t>Spustelėję redag. ruoš. pavad. stilių</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E164D3FB-0C23-44F9-ADA9-B2357E191769}" type="datetimeFigureOut">
              <a:rPr lang="lt-LT" smtClean="0"/>
              <a:t>2017.04.08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817236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E164D3FB-0C23-44F9-ADA9-B2357E191769}" type="datetimeFigureOut">
              <a:rPr lang="lt-LT" smtClean="0"/>
              <a:t>2017.04.08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651001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2081776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lt-LT" smtClean="0"/>
              <a:t>Spustelėję redag. ruoš. pavad. stilių</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3138576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111237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lt-LT" smtClean="0"/>
              <a:t>Spustelėję redag. ruoš. pavad. stilių</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lt-LT" smtClean="0"/>
              <a:t>Spustelėję redag. ruoš. teksto stilių</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3063971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lt-LT" smtClean="0"/>
              <a:t>Spustelėję redag. ruoš. pavad. stilių</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lt-LT" smtClean="0"/>
              <a:t>Spustelėję redag. ruoš. teksto stilių</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910878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3299076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E164D3FB-0C23-44F9-ADA9-B2357E191769}" type="datetimeFigureOut">
              <a:rPr lang="lt-LT" smtClean="0"/>
              <a:t>2017.04.08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4139139-4199-459B-A4D2-5C93ECB9B321}" type="slidenum">
              <a:rPr lang="lt-LT" smtClean="0"/>
              <a:t>‹#›</a:t>
            </a:fld>
            <a:endParaRPr lang="lt-LT"/>
          </a:p>
        </p:txBody>
      </p:sp>
    </p:spTree>
    <p:extLst>
      <p:ext uri="{BB962C8B-B14F-4D97-AF65-F5344CB8AC3E}">
        <p14:creationId xmlns:p14="http://schemas.microsoft.com/office/powerpoint/2010/main" val="1602630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164D3FB-0C23-44F9-ADA9-B2357E191769}" type="datetimeFigureOut">
              <a:rPr lang="lt-LT" smtClean="0"/>
              <a:t>2017.04.08</a:t>
            </a:fld>
            <a:endParaRPr lang="lt-LT"/>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lt-LT"/>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4139139-4199-459B-A4D2-5C93ECB9B321}" type="slidenum">
              <a:rPr lang="lt-LT" smtClean="0"/>
              <a:t>‹#›</a:t>
            </a:fld>
            <a:endParaRPr lang="lt-LT"/>
          </a:p>
        </p:txBody>
      </p:sp>
    </p:spTree>
    <p:extLst>
      <p:ext uri="{BB962C8B-B14F-4D97-AF65-F5344CB8AC3E}">
        <p14:creationId xmlns:p14="http://schemas.microsoft.com/office/powerpoint/2010/main" val="5464311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google.lt/search?q=kubilas&amp;espv=2&amp;site=webhp&amp;tbm=isch&amp;tbo=u&amp;source=univ&amp;sa=X&amp;ved=0ahUKEwiigNewuJTTAhVlEpoKHX0JCTwQsAQINA&amp;biw=1366&amp;bih=662#tbm=isch&amp;q=communicating+vessels+&amp;imgrc=1UxP1dDa_IG3wM" TargetMode="External"/><Relationship Id="rId2" Type="http://schemas.openxmlformats.org/officeDocument/2006/relationships/hyperlink" Target="http://www.mat.lt/skaiciavimai/PftcZ-1.html" TargetMode="External"/><Relationship Id="rId1" Type="http://schemas.openxmlformats.org/officeDocument/2006/relationships/slideLayout" Target="../slideLayouts/slideLayout2.xml"/><Relationship Id="rId5" Type="http://schemas.openxmlformats.org/officeDocument/2006/relationships/hyperlink" Target="http://www.nefas.eu/naujienos-menu/542-susisiekiantys-indai-fizikoje-ir-gyvenime" TargetMode="External"/><Relationship Id="rId4" Type="http://schemas.openxmlformats.org/officeDocument/2006/relationships/hyperlink" Target="http://www.delfi.lt/pilietis/voxpopuli/seselis-fizikos-pradziamokslis-susisiekiantys-indai.d?id=38364835"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2133601" y="1097040"/>
            <a:ext cx="9587136" cy="2616199"/>
          </a:xfrm>
        </p:spPr>
        <p:txBody>
          <a:bodyPr>
            <a:noAutofit/>
          </a:bodyPr>
          <a:lstStyle/>
          <a:p>
            <a:r>
              <a:rPr lang="lt-LT" sz="9600" dirty="0" smtClean="0">
                <a:solidFill>
                  <a:schemeClr val="accent1">
                    <a:lumMod val="75000"/>
                  </a:schemeClr>
                </a:solidFill>
              </a:rPr>
              <a:t>Susisiekiantieji indai</a:t>
            </a:r>
            <a:endParaRPr lang="lt-LT" sz="9600" dirty="0">
              <a:solidFill>
                <a:schemeClr val="accent1">
                  <a:lumMod val="75000"/>
                </a:schemeClr>
              </a:solidFill>
            </a:endParaRPr>
          </a:p>
        </p:txBody>
      </p:sp>
      <p:sp>
        <p:nvSpPr>
          <p:cNvPr id="3" name="Antrinis pavadinimas 2"/>
          <p:cNvSpPr>
            <a:spLocks noGrp="1"/>
          </p:cNvSpPr>
          <p:nvPr>
            <p:ph type="subTitle" idx="1"/>
          </p:nvPr>
        </p:nvSpPr>
        <p:spPr>
          <a:xfrm>
            <a:off x="2100090" y="4133589"/>
            <a:ext cx="7757894" cy="1822786"/>
          </a:xfrm>
        </p:spPr>
        <p:txBody>
          <a:bodyPr>
            <a:normAutofit fontScale="85000" lnSpcReduction="20000"/>
          </a:bodyPr>
          <a:lstStyle/>
          <a:p>
            <a:r>
              <a:rPr lang="lt-LT" dirty="0" smtClean="0">
                <a:solidFill>
                  <a:schemeClr val="accent1">
                    <a:lumMod val="75000"/>
                  </a:schemeClr>
                </a:solidFill>
              </a:rPr>
              <a:t>Parengė</a:t>
            </a:r>
            <a:r>
              <a:rPr lang="lt-LT" dirty="0" smtClean="0"/>
              <a:t>: Alytaus Šaltinių pagrindinės mokyklos</a:t>
            </a:r>
          </a:p>
          <a:p>
            <a:r>
              <a:rPr lang="lt-LT" dirty="0" smtClean="0"/>
              <a:t>8c  klasės mokinė </a:t>
            </a:r>
          </a:p>
          <a:p>
            <a:r>
              <a:rPr lang="lt-LT" dirty="0" smtClean="0"/>
              <a:t>Gabija </a:t>
            </a:r>
            <a:r>
              <a:rPr lang="lt-LT" dirty="0" err="1" smtClean="0"/>
              <a:t>Sergejevaitė</a:t>
            </a:r>
            <a:r>
              <a:rPr lang="lt-LT" dirty="0" smtClean="0"/>
              <a:t>,</a:t>
            </a:r>
            <a:endParaRPr lang="en-US" dirty="0" smtClean="0"/>
          </a:p>
          <a:p>
            <a:r>
              <a:rPr lang="lt-LT" dirty="0"/>
              <a:t>M</a:t>
            </a:r>
            <a:r>
              <a:rPr lang="lt-LT" dirty="0" smtClean="0"/>
              <a:t>okytoja Rasa Kižienė</a:t>
            </a:r>
          </a:p>
          <a:p>
            <a:r>
              <a:rPr lang="en-US" dirty="0" smtClean="0"/>
              <a:t>2017m.</a:t>
            </a:r>
            <a:endParaRPr lang="lt-LT" dirty="0" smtClean="0"/>
          </a:p>
        </p:txBody>
      </p:sp>
    </p:spTree>
    <p:extLst>
      <p:ext uri="{BB962C8B-B14F-4D97-AF65-F5344CB8AC3E}">
        <p14:creationId xmlns:p14="http://schemas.microsoft.com/office/powerpoint/2010/main" val="420196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Vartotojas\Desktop\FIZIKOS SKAIDRES\26820233-Divertido-cient-fico-o-profesor-Diferentes-Poses-Set-2-Collection-Foto-de-archivo.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35308" l="0" r="40513">
                        <a14:foregroundMark x1="13142" y1="1077" x2="13142" y2="1077"/>
                        <a14:foregroundMark x1="19362" y1="1077" x2="19362" y2="1077"/>
                        <a14:foregroundMark x1="30016" y1="18385" x2="31960" y2="17385"/>
                        <a14:foregroundMark x1="6221" y1="20462" x2="8865" y2="23538"/>
                        <a14:foregroundMark x1="8787" y1="20462" x2="14075" y2="23231"/>
                        <a14:foregroundMark x1="13764" y1="24308" x2="20840" y2="24000"/>
                        <a14:foregroundMark x1="19362" y1="23154" x2="22706" y2="20615"/>
                        <a14:foregroundMark x1="23328" y1="24000" x2="24184" y2="21154"/>
                      </a14:backgroundRemoval>
                    </a14:imgEffect>
                  </a14:imgLayer>
                </a14:imgProps>
              </a:ext>
              <a:ext uri="{28A0092B-C50C-407E-A947-70E740481C1C}">
                <a14:useLocalDpi xmlns:a14="http://schemas.microsoft.com/office/drawing/2010/main" val="0"/>
              </a:ext>
            </a:extLst>
          </a:blip>
          <a:srcRect t="1" r="58437" b="64217"/>
          <a:stretch/>
        </p:blipFill>
        <p:spPr bwMode="auto">
          <a:xfrm>
            <a:off x="7216842" y="3244242"/>
            <a:ext cx="4044056" cy="3383048"/>
          </a:xfrm>
          <a:prstGeom prst="rect">
            <a:avLst/>
          </a:prstGeom>
          <a:noFill/>
          <a:extLst>
            <a:ext uri="{909E8E84-426E-40DD-AFC4-6F175D3DCCD1}">
              <a14:hiddenFill xmlns:a14="http://schemas.microsoft.com/office/drawing/2010/main">
                <a:solidFill>
                  <a:srgbClr val="FFFFFF"/>
                </a:solidFill>
              </a14:hiddenFill>
            </a:ext>
          </a:extLst>
        </p:spPr>
      </p:pic>
      <p:sp>
        <p:nvSpPr>
          <p:cNvPr id="5" name="Debesėlio formos paaiškinimas 4"/>
          <p:cNvSpPr/>
          <p:nvPr/>
        </p:nvSpPr>
        <p:spPr>
          <a:xfrm flipH="1">
            <a:off x="2088360" y="316485"/>
            <a:ext cx="6189479" cy="3330877"/>
          </a:xfrm>
          <a:prstGeom prst="cloudCallou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68045" y="712739"/>
            <a:ext cx="5194584" cy="2308324"/>
          </a:xfrm>
          <a:prstGeom prst="rect">
            <a:avLst/>
          </a:prstGeom>
          <a:noFill/>
        </p:spPr>
        <p:txBody>
          <a:bodyPr wrap="square" rtlCol="0">
            <a:spAutoFit/>
          </a:bodyPr>
          <a:lstStyle/>
          <a:p>
            <a:pPr algn="ctr"/>
            <a:r>
              <a:rPr lang="lt-LT" sz="2400" dirty="0" smtClean="0"/>
              <a:t>Sveiki</a:t>
            </a:r>
            <a:r>
              <a:rPr lang="ru-RU" sz="2400" dirty="0" smtClean="0"/>
              <a:t>!</a:t>
            </a:r>
            <a:r>
              <a:rPr lang="lt-LT" sz="2400" dirty="0" smtClean="0"/>
              <a:t> Šiandien </a:t>
            </a:r>
            <a:r>
              <a:rPr lang="lt-LT" sz="2400" dirty="0" smtClean="0"/>
              <a:t>aš būsiu Jūsų mokytojas. Mūsų pamokos </a:t>
            </a:r>
            <a:r>
              <a:rPr lang="lt-LT" sz="2400" dirty="0"/>
              <a:t>tikslas </a:t>
            </a:r>
            <a:r>
              <a:rPr lang="lt-LT" sz="2400" dirty="0" smtClean="0"/>
              <a:t>– susipažinsi su susisiekiančiaisiais indais. Tikiuosi</a:t>
            </a:r>
            <a:r>
              <a:rPr lang="en-US" sz="2400" dirty="0" smtClean="0"/>
              <a:t> </a:t>
            </a:r>
            <a:r>
              <a:rPr lang="lt-LT" sz="2400" dirty="0" smtClean="0"/>
              <a:t>esate nusiteikę </a:t>
            </a:r>
            <a:r>
              <a:rPr lang="lt-LT" sz="2400" dirty="0"/>
              <a:t>sužinoti daug </a:t>
            </a:r>
            <a:r>
              <a:rPr lang="lt-LT" sz="2400" dirty="0" smtClean="0"/>
              <a:t>naujo</a:t>
            </a:r>
            <a:r>
              <a:rPr lang="en-US" sz="2400" dirty="0" smtClean="0"/>
              <a:t> </a:t>
            </a:r>
            <a:r>
              <a:rPr lang="lt-LT" sz="2400" dirty="0" smtClean="0"/>
              <a:t>ir</a:t>
            </a:r>
            <a:r>
              <a:rPr lang="en-US" sz="2400" dirty="0" smtClean="0"/>
              <a:t> </a:t>
            </a:r>
            <a:r>
              <a:rPr lang="lt-LT" sz="2400" dirty="0" smtClean="0"/>
              <a:t>linksmai </a:t>
            </a:r>
            <a:r>
              <a:rPr lang="lt-LT" sz="2400" dirty="0" smtClean="0"/>
              <a:t>praleisti </a:t>
            </a:r>
            <a:r>
              <a:rPr lang="lt-LT" sz="2400" dirty="0" smtClean="0"/>
              <a:t>laiką. </a:t>
            </a:r>
            <a:r>
              <a:rPr lang="lt-LT" sz="2400" dirty="0" smtClean="0"/>
              <a:t>Na, o dabar prie darbo</a:t>
            </a:r>
            <a:r>
              <a:rPr lang="en-US" sz="2400" dirty="0" smtClean="0"/>
              <a:t>! </a:t>
            </a:r>
            <a:r>
              <a:rPr lang="lt-LT" sz="2400" dirty="0" smtClean="0">
                <a:sym typeface="Wingdings" pitchFamily="2" charset="2"/>
              </a:rPr>
              <a:t> </a:t>
            </a:r>
            <a:endParaRPr lang="en-US" sz="2400" dirty="0"/>
          </a:p>
        </p:txBody>
      </p:sp>
    </p:spTree>
    <p:extLst>
      <p:ext uri="{BB962C8B-B14F-4D97-AF65-F5344CB8AC3E}">
        <p14:creationId xmlns:p14="http://schemas.microsoft.com/office/powerpoint/2010/main" val="3136889941"/>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455101" y="1063667"/>
            <a:ext cx="6651321" cy="4284946"/>
          </a:xfrm>
        </p:spPr>
        <p:txBody>
          <a:bodyPr>
            <a:normAutofit lnSpcReduction="10000"/>
          </a:bodyPr>
          <a:lstStyle/>
          <a:p>
            <a:pPr marL="0" indent="0">
              <a:buNone/>
            </a:pPr>
            <a:r>
              <a:rPr lang="lt-LT" sz="3200" dirty="0"/>
              <a:t>P</a:t>
            </a:r>
            <a:r>
              <a:rPr lang="lt-LT" sz="3200" dirty="0" smtClean="0"/>
              <a:t>amokos </a:t>
            </a:r>
            <a:r>
              <a:rPr lang="lt-LT" sz="3200" dirty="0" smtClean="0"/>
              <a:t>eiga:</a:t>
            </a:r>
          </a:p>
          <a:p>
            <a:pPr>
              <a:buFont typeface="Wingdings" pitchFamily="2" charset="2"/>
              <a:buChar char="Ø"/>
            </a:pPr>
            <a:r>
              <a:rPr lang="lt-LT" dirty="0" smtClean="0"/>
              <a:t>Sužinosite kas yra susisiekiantieji indai;</a:t>
            </a:r>
            <a:r>
              <a:rPr lang="lt-LT" dirty="0"/>
              <a:t> </a:t>
            </a:r>
            <a:endParaRPr lang="lt-LT" dirty="0" smtClean="0"/>
          </a:p>
          <a:p>
            <a:pPr>
              <a:buFont typeface="Wingdings" pitchFamily="2" charset="2"/>
              <a:buChar char="Ø"/>
            </a:pPr>
            <a:r>
              <a:rPr lang="lt-LT" dirty="0" smtClean="0"/>
              <a:t>Atliksime bandymus; </a:t>
            </a:r>
          </a:p>
          <a:p>
            <a:pPr>
              <a:buFont typeface="Wingdings" pitchFamily="2" charset="2"/>
              <a:buChar char="Ø"/>
            </a:pPr>
            <a:r>
              <a:rPr lang="lt-LT" dirty="0" smtClean="0"/>
              <a:t>Išmoksite </a:t>
            </a:r>
            <a:r>
              <a:rPr lang="lt-LT" dirty="0"/>
              <a:t>spręsti uždavinius</a:t>
            </a:r>
            <a:r>
              <a:rPr lang="lt-LT" dirty="0" smtClean="0"/>
              <a:t>;</a:t>
            </a:r>
          </a:p>
          <a:p>
            <a:pPr>
              <a:buFont typeface="Wingdings" pitchFamily="2" charset="2"/>
              <a:buChar char="Ø"/>
            </a:pPr>
            <a:r>
              <a:rPr lang="lt-LT" dirty="0" smtClean="0"/>
              <a:t>Sužinosite kur panaudojami susisiekiantieji indai;</a:t>
            </a:r>
          </a:p>
          <a:p>
            <a:pPr>
              <a:buFont typeface="Wingdings" pitchFamily="2" charset="2"/>
              <a:buChar char="Ø"/>
            </a:pPr>
            <a:r>
              <a:rPr lang="lt-LT" dirty="0" smtClean="0"/>
              <a:t>Gebėsite patys pasigaminti sifoną;</a:t>
            </a:r>
          </a:p>
          <a:p>
            <a:pPr>
              <a:buFont typeface="Wingdings" pitchFamily="2" charset="2"/>
              <a:buChar char="Ø"/>
            </a:pPr>
            <a:r>
              <a:rPr lang="lt-LT" dirty="0" smtClean="0"/>
              <a:t>Susipažinsite su įdomiais faktais;</a:t>
            </a:r>
          </a:p>
          <a:p>
            <a:pPr>
              <a:buFont typeface="Wingdings" pitchFamily="2" charset="2"/>
              <a:buChar char="Ø"/>
            </a:pPr>
            <a:r>
              <a:rPr lang="lt-LT" dirty="0" smtClean="0"/>
              <a:t>Įsivertinsite </a:t>
            </a:r>
            <a:r>
              <a:rPr lang="lt-LT" dirty="0"/>
              <a:t>savo </a:t>
            </a:r>
            <a:r>
              <a:rPr lang="lt-LT" dirty="0" smtClean="0"/>
              <a:t>žinias.</a:t>
            </a:r>
            <a:endParaRPr lang="en-US" dirty="0"/>
          </a:p>
        </p:txBody>
      </p:sp>
      <p:pic>
        <p:nvPicPr>
          <p:cNvPr id="2051" name="Picture 3" descr="C:\Users\Vartotojas\Desktop\FIZIKOS SKAIDRES\stock-vector-funny-scientist-or-professor-cartoon-characters-set-vector-collection-151340501.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38577" l="57000" r="98667">
                        <a14:foregroundMark x1="73333" y1="1779" x2="73333" y2="1779"/>
                        <a14:foregroundMark x1="80067" y1="1495" x2="80067" y2="1495"/>
                        <a14:foregroundMark x1="67800" y1="28327" x2="72000" y2="28470"/>
                        <a14:foregroundMark x1="73000" y1="27900" x2="76800" y2="27900"/>
                        <a14:foregroundMark x1="71200" y1="26406" x2="73000" y2="25765"/>
                        <a14:foregroundMark x1="80533" y1="27260" x2="84867" y2="25125"/>
                        <a14:foregroundMark x1="83800" y1="29609" x2="86800" y2="29609"/>
                        <a14:foregroundMark x1="72600" y1="31246" x2="81733" y2="31388"/>
                      </a14:backgroundRemoval>
                    </a14:imgEffect>
                  </a14:imgLayer>
                </a14:imgProps>
              </a:ext>
              <a:ext uri="{28A0092B-C50C-407E-A947-70E740481C1C}">
                <a14:useLocalDpi xmlns:a14="http://schemas.microsoft.com/office/drawing/2010/main" val="0"/>
              </a:ext>
            </a:extLst>
          </a:blip>
          <a:srcRect l="56393" b="60457"/>
          <a:stretch/>
        </p:blipFill>
        <p:spPr bwMode="auto">
          <a:xfrm>
            <a:off x="8361302" y="4131189"/>
            <a:ext cx="3645435" cy="3096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6188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94249" y="433543"/>
            <a:ext cx="5947461" cy="3016210"/>
          </a:xfrm>
          <a:prstGeom prst="rect">
            <a:avLst/>
          </a:prstGeom>
          <a:noFill/>
        </p:spPr>
        <p:txBody>
          <a:bodyPr wrap="square" rtlCol="0">
            <a:spAutoFit/>
          </a:bodyPr>
          <a:lstStyle/>
          <a:p>
            <a:pPr algn="ctr"/>
            <a:r>
              <a:rPr lang="lt-LT" sz="2800" b="1" dirty="0" smtClean="0">
                <a:solidFill>
                  <a:schemeClr val="tx2">
                    <a:lumMod val="60000"/>
                    <a:lumOff val="40000"/>
                  </a:schemeClr>
                </a:solidFill>
              </a:rPr>
              <a:t>Taigi kas tie </a:t>
            </a:r>
            <a:r>
              <a:rPr lang="lt-LT" sz="2800" b="1" dirty="0" smtClean="0">
                <a:solidFill>
                  <a:schemeClr val="tx2">
                    <a:lumMod val="60000"/>
                    <a:lumOff val="40000"/>
                  </a:schemeClr>
                </a:solidFill>
              </a:rPr>
              <a:t>susisiekiantieji indai</a:t>
            </a:r>
            <a:r>
              <a:rPr lang="lt-LT" sz="2800" b="1" dirty="0">
                <a:solidFill>
                  <a:schemeClr val="tx2">
                    <a:lumMod val="60000"/>
                    <a:lumOff val="40000"/>
                  </a:schemeClr>
                </a:solidFill>
              </a:rPr>
              <a:t>? </a:t>
            </a:r>
            <a:endParaRPr lang="lt-LT" sz="2800" b="1" dirty="0" smtClean="0">
              <a:solidFill>
                <a:schemeClr val="tx2">
                  <a:lumMod val="60000"/>
                  <a:lumOff val="40000"/>
                </a:schemeClr>
              </a:solidFill>
            </a:endParaRPr>
          </a:p>
          <a:p>
            <a:pPr algn="ctr"/>
            <a:r>
              <a:rPr lang="lt-LT" sz="2400" dirty="0" smtClean="0"/>
              <a:t>Tai du </a:t>
            </a:r>
            <a:r>
              <a:rPr lang="lt-LT" sz="2400" dirty="0"/>
              <a:t>ar daugiau indų, sujungtų tarpusavyje taip, kad skystis laisvai galėtų tekėti iš vieno į </a:t>
            </a:r>
            <a:r>
              <a:rPr lang="lt-LT" sz="2400" dirty="0" smtClean="0"/>
              <a:t>kitą. </a:t>
            </a:r>
            <a:r>
              <a:rPr lang="lt-LT" sz="2400" dirty="0"/>
              <a:t>O dėsnis, pagal kurį bet kurios formos </a:t>
            </a:r>
            <a:r>
              <a:rPr lang="lt-LT" sz="2400" dirty="0" smtClean="0"/>
              <a:t>susisiekiančiuosiuose </a:t>
            </a:r>
            <a:r>
              <a:rPr lang="lt-LT" sz="2400" dirty="0"/>
              <a:t>induose vienalyčio nejudančio skysčio lygis yra vienodas, vadinamas susisiekiančių indų principu. </a:t>
            </a:r>
          </a:p>
          <a:p>
            <a:endParaRPr lang="en-US" dirty="0"/>
          </a:p>
        </p:txBody>
      </p:sp>
      <p:pic>
        <p:nvPicPr>
          <p:cNvPr id="3074" name="Picture 2" descr="C:\Users\Vartotojas\Desktop\FIZIKOS SKAIDRES\26820233-Divertido-cient-fico-o-profesor-Diferentes-Poses-Set-2-Collection-Foto-de-archivo.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8077" b="71538" l="31260" r="67341">
                        <a14:foregroundMark x1="44323" y1="33692" x2="44323" y2="33692"/>
                        <a14:foregroundMark x1="52100" y1="32923" x2="52100" y2="32923"/>
                      </a14:backgroundRemoval>
                    </a14:imgEffect>
                  </a14:imgLayer>
                </a14:imgProps>
              </a:ext>
              <a:ext uri="{28A0092B-C50C-407E-A947-70E740481C1C}">
                <a14:useLocalDpi xmlns:a14="http://schemas.microsoft.com/office/drawing/2010/main" val="0"/>
              </a:ext>
            </a:extLst>
          </a:blip>
          <a:srcRect l="30613" t="28266" r="33596" b="30321"/>
          <a:stretch/>
        </p:blipFill>
        <p:spPr bwMode="auto">
          <a:xfrm>
            <a:off x="1960320" y="2912479"/>
            <a:ext cx="3094829" cy="3619844"/>
          </a:xfrm>
          <a:prstGeom prst="rect">
            <a:avLst/>
          </a:prstGeom>
          <a:noFill/>
          <a:extLst>
            <a:ext uri="{909E8E84-426E-40DD-AFC4-6F175D3DCCD1}">
              <a14:hiddenFill xmlns:a14="http://schemas.microsoft.com/office/drawing/2010/main">
                <a:solidFill>
                  <a:srgbClr val="FFFFFF"/>
                </a:solidFill>
              </a14:hiddenFill>
            </a:ext>
          </a:extLst>
        </p:spPr>
      </p:pic>
      <p:sp>
        <p:nvSpPr>
          <p:cNvPr id="9" name="Rodyklė dešinėn 8"/>
          <p:cNvSpPr/>
          <p:nvPr/>
        </p:nvSpPr>
        <p:spPr>
          <a:xfrm>
            <a:off x="5336086" y="4722401"/>
            <a:ext cx="1775335" cy="7342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1918" y="671538"/>
            <a:ext cx="3482235" cy="5343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266643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ebesėlio formos paaiškinimas 5"/>
          <p:cNvSpPr/>
          <p:nvPr/>
        </p:nvSpPr>
        <p:spPr>
          <a:xfrm flipH="1">
            <a:off x="1327758" y="90814"/>
            <a:ext cx="8166967" cy="491646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p:cNvSpPr>
            <a:spLocks noGrp="1"/>
          </p:cNvSpPr>
          <p:nvPr>
            <p:ph idx="1"/>
          </p:nvPr>
        </p:nvSpPr>
        <p:spPr>
          <a:xfrm>
            <a:off x="2151342" y="1007302"/>
            <a:ext cx="6482219" cy="3689959"/>
          </a:xfrm>
        </p:spPr>
        <p:txBody>
          <a:bodyPr>
            <a:normAutofit/>
          </a:bodyPr>
          <a:lstStyle/>
          <a:p>
            <a:pPr marL="0" indent="0" algn="ctr">
              <a:buNone/>
            </a:pPr>
            <a:r>
              <a:rPr lang="lt-LT" dirty="0" smtClean="0"/>
              <a:t>Jei keli indai sujungti tarpusavyje, tai skystis teka iš vieno i kitą tol, kol skysčio lygis visuose induose tampa vienodas. Esant vienodam skysčio lygiui, slėgis visuose induose yra </a:t>
            </a:r>
            <a:r>
              <a:rPr lang="lt-LT" dirty="0"/>
              <a:t>vienodas. </a:t>
            </a:r>
            <a:endParaRPr lang="lt-LT" dirty="0" smtClean="0"/>
          </a:p>
          <a:p>
            <a:pPr marL="0" indent="0" algn="ctr">
              <a:buNone/>
            </a:pPr>
            <a:r>
              <a:rPr lang="lt-LT" dirty="0" smtClean="0"/>
              <a:t>Kad </a:t>
            </a:r>
            <a:r>
              <a:rPr lang="lt-LT" dirty="0"/>
              <a:t>būtų aiškiau, įsivaizduokime du medinius kubilus, sujungtus gumine žarna. Vienas kubilas didelis, antrasis – mažas. Tačiau skysčio lygis abiejose – </a:t>
            </a:r>
            <a:r>
              <a:rPr lang="lt-LT" dirty="0" smtClean="0"/>
              <a:t>vienodas!</a:t>
            </a:r>
            <a:endParaRPr lang="lt-LT" dirty="0"/>
          </a:p>
          <a:p>
            <a:pPr marL="0" indent="0">
              <a:buNone/>
            </a:pPr>
            <a:endParaRPr lang="lt-LT" dirty="0"/>
          </a:p>
          <a:p>
            <a:pPr marL="0" indent="0">
              <a:buNone/>
            </a:pPr>
            <a:endParaRPr lang="en-US" dirty="0"/>
          </a:p>
        </p:txBody>
      </p:sp>
      <p:pic>
        <p:nvPicPr>
          <p:cNvPr id="4098" name="Picture 2" descr="C:\Users\Vartotojas\Desktop\FIZIKOS SKAIDRES\34910462-Funny-Professor-Cartoon-Character-Collection-Set-Stock-Vector-teacher.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51732" b="100000" l="53615" r="100000">
                        <a14:foregroundMark x1="71000" y1="58340" x2="71000" y2="58340"/>
                        <a14:foregroundMark x1="80154" y1="56728" x2="80154" y2="56728"/>
                      </a14:backgroundRemoval>
                    </a14:imgEffect>
                  </a14:imgLayer>
                </a14:imgProps>
              </a:ext>
              <a:ext uri="{28A0092B-C50C-407E-A947-70E740481C1C}">
                <a14:useLocalDpi xmlns:a14="http://schemas.microsoft.com/office/drawing/2010/main" val="0"/>
              </a:ext>
            </a:extLst>
          </a:blip>
          <a:srcRect l="54848" t="53394" r="-2266"/>
          <a:stretch/>
        </p:blipFill>
        <p:spPr bwMode="auto">
          <a:xfrm>
            <a:off x="8455068" y="3557392"/>
            <a:ext cx="3110625" cy="2918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22246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307833" y="325676"/>
            <a:ext cx="4970919" cy="2509843"/>
          </a:xfrm>
        </p:spPr>
        <p:txBody>
          <a:bodyPr>
            <a:normAutofit/>
          </a:bodyPr>
          <a:lstStyle/>
          <a:p>
            <a:pPr marL="0" indent="0">
              <a:buNone/>
            </a:pPr>
            <a:r>
              <a:rPr lang="lt-LT" b="1" dirty="0" smtClean="0">
                <a:solidFill>
                  <a:schemeClr val="tx2">
                    <a:lumMod val="60000"/>
                    <a:lumOff val="40000"/>
                  </a:schemeClr>
                </a:solidFill>
              </a:rPr>
              <a:t>Tačiau ar gali susisiekiančiuosiuose induose skysčio lygis būti nevienodas? </a:t>
            </a:r>
            <a:r>
              <a:rPr lang="lt-LT" sz="2000" dirty="0" smtClean="0"/>
              <a:t>Atsakymas</a:t>
            </a:r>
            <a:r>
              <a:rPr lang="en-US" sz="2000" dirty="0" smtClean="0"/>
              <a:t> </a:t>
            </a:r>
            <a:r>
              <a:rPr lang="lt-LT" sz="2000" dirty="0" smtClean="0"/>
              <a:t>taip</a:t>
            </a:r>
            <a:r>
              <a:rPr lang="en-US" sz="2000" dirty="0" smtClean="0"/>
              <a:t>! Pa</a:t>
            </a:r>
            <a:r>
              <a:rPr lang="lt-LT" sz="2000" dirty="0" smtClean="0"/>
              <a:t>nagrinėkime, kaip susisiekiančiuosiuose induose nusistovi skirtingo tankio skysčiai. Skysčių pusiausvyra nusistovi, kai jų slėgiai susilygina</a:t>
            </a:r>
            <a:r>
              <a:rPr lang="lt-LT" sz="2000" dirty="0"/>
              <a:t>:</a:t>
            </a:r>
          </a:p>
        </p:txBody>
      </p:sp>
      <p:grpSp>
        <p:nvGrpSpPr>
          <p:cNvPr id="8" name="Grupė 7"/>
          <p:cNvGrpSpPr/>
          <p:nvPr/>
        </p:nvGrpSpPr>
        <p:grpSpPr>
          <a:xfrm>
            <a:off x="6760860" y="2492919"/>
            <a:ext cx="2190910" cy="1497830"/>
            <a:chOff x="7280289" y="2449519"/>
            <a:chExt cx="4311441" cy="7514936"/>
          </a:xfrm>
        </p:grpSpPr>
        <mc:AlternateContent xmlns:mc="http://schemas.openxmlformats.org/markup-compatibility/2006" xmlns:a14="http://schemas.microsoft.com/office/drawing/2010/main">
          <mc:Choice Requires="a14">
            <p:sp>
              <p:nvSpPr>
                <p:cNvPr id="5" name="TextBox 4"/>
                <p:cNvSpPr txBox="1"/>
                <p:nvPr/>
              </p:nvSpPr>
              <p:spPr>
                <a:xfrm>
                  <a:off x="7280289" y="2449519"/>
                  <a:ext cx="1931823" cy="67792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4400" i="1" smtClean="0">
                                <a:latin typeface="Cambria Math"/>
                              </a:rPr>
                            </m:ctrlPr>
                          </m:fPr>
                          <m:num>
                            <m:r>
                              <a:rPr lang="en-US" sz="4400" b="0" i="1" smtClean="0">
                                <a:latin typeface="Cambria Math"/>
                              </a:rPr>
                              <m:t>h</m:t>
                            </m:r>
                            <m:r>
                              <a:rPr lang="en-US" sz="4400" b="0" i="1" baseline="-25000" smtClean="0">
                                <a:latin typeface="Cambria Math"/>
                              </a:rPr>
                              <m:t>1</m:t>
                            </m:r>
                          </m:num>
                          <m:den>
                            <m:r>
                              <a:rPr lang="en-US" sz="4400" b="0" i="1" smtClean="0">
                                <a:latin typeface="Cambria Math"/>
                              </a:rPr>
                              <m:t>h</m:t>
                            </m:r>
                            <m:r>
                              <a:rPr lang="en-US" sz="4400" b="0" i="1" baseline="-25000" smtClean="0">
                                <a:latin typeface="Cambria Math"/>
                              </a:rPr>
                              <m:t>2</m:t>
                            </m:r>
                          </m:den>
                        </m:f>
                      </m:oMath>
                    </m:oMathPara>
                  </a14:m>
                  <a:endParaRPr lang="en-US" sz="4400" dirty="0"/>
                </a:p>
              </p:txBody>
            </p:sp>
          </mc:Choice>
          <mc:Fallback xmlns="">
            <p:sp>
              <p:nvSpPr>
                <p:cNvPr id="5" name="TextBox 4"/>
                <p:cNvSpPr txBox="1">
                  <a:spLocks noRot="1" noChangeAspect="1" noMove="1" noResize="1" noEditPoints="1" noAdjustHandles="1" noChangeArrowheads="1" noChangeShapeType="1" noTextEdit="1"/>
                </p:cNvSpPr>
                <p:nvPr/>
              </p:nvSpPr>
              <p:spPr>
                <a:xfrm>
                  <a:off x="7280289" y="2449519"/>
                  <a:ext cx="1931823" cy="6779231"/>
                </a:xfrm>
                <a:prstGeom prst="rect">
                  <a:avLst/>
                </a:prstGeom>
                <a:blipFill rotWithShape="1">
                  <a:blip r:embed="rId2"/>
                  <a:stretch>
                    <a:fillRect r="-22360" b="-7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8938953" y="3242008"/>
                  <a:ext cx="2652777" cy="67224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4400" i="1" smtClean="0">
                                <a:latin typeface="Cambria Math"/>
                              </a:rPr>
                            </m:ctrlPr>
                          </m:fPr>
                          <m:num>
                            <m:r>
                              <a:rPr lang="en-US" sz="4400" i="1" smtClean="0">
                                <a:latin typeface="Cambria Math"/>
                                <a:ea typeface="Cambria Math"/>
                              </a:rPr>
                              <m:t>𝜌</m:t>
                            </m:r>
                            <m:r>
                              <a:rPr lang="en-US" sz="4400" b="0" i="1" baseline="-25000" smtClean="0">
                                <a:latin typeface="Cambria Math"/>
                                <a:ea typeface="Cambria Math"/>
                              </a:rPr>
                              <m:t>2</m:t>
                            </m:r>
                          </m:num>
                          <m:den>
                            <m:r>
                              <a:rPr lang="en-US" sz="4400" i="1" smtClean="0">
                                <a:latin typeface="Cambria Math"/>
                                <a:ea typeface="Cambria Math"/>
                              </a:rPr>
                              <m:t>𝜌</m:t>
                            </m:r>
                            <m:r>
                              <a:rPr lang="en-US" sz="4400" b="0" i="1" baseline="-25000" smtClean="0">
                                <a:latin typeface="Cambria Math"/>
                                <a:ea typeface="Cambria Math"/>
                              </a:rPr>
                              <m:t>1</m:t>
                            </m:r>
                          </m:den>
                        </m:f>
                      </m:oMath>
                    </m:oMathPara>
                  </a14:m>
                  <a:endParaRPr lang="en-US" sz="4400" dirty="0"/>
                </a:p>
              </p:txBody>
            </p:sp>
          </mc:Choice>
          <mc:Fallback xmlns="">
            <p:sp>
              <p:nvSpPr>
                <p:cNvPr id="6" name="TextBox 5"/>
                <p:cNvSpPr txBox="1">
                  <a:spLocks noRot="1" noChangeAspect="1" noMove="1" noResize="1" noEditPoints="1" noAdjustHandles="1" noChangeArrowheads="1" noChangeShapeType="1" noTextEdit="1"/>
                </p:cNvSpPr>
                <p:nvPr/>
              </p:nvSpPr>
              <p:spPr>
                <a:xfrm>
                  <a:off x="8938953" y="3242008"/>
                  <a:ext cx="2652777" cy="6722447"/>
                </a:xfrm>
                <a:prstGeom prst="rect">
                  <a:avLst/>
                </a:prstGeom>
                <a:blipFill rotWithShape="1">
                  <a:blip r:embed="rId3"/>
                  <a:stretch>
                    <a:fillRect r="-3167"/>
                  </a:stretch>
                </a:blipFill>
              </p:spPr>
              <p:txBody>
                <a:bodyPr/>
                <a:lstStyle/>
                <a:p>
                  <a:r>
                    <a:rPr lang="en-US">
                      <a:noFill/>
                    </a:rPr>
                    <a:t> </a:t>
                  </a:r>
                </a:p>
              </p:txBody>
            </p:sp>
          </mc:Fallback>
        </mc:AlternateContent>
        <p:sp>
          <p:nvSpPr>
            <p:cNvPr id="7" name="TextBox 6"/>
            <p:cNvSpPr txBox="1"/>
            <p:nvPr/>
          </p:nvSpPr>
          <p:spPr>
            <a:xfrm>
              <a:off x="8818567" y="4374108"/>
              <a:ext cx="720932" cy="3785690"/>
            </a:xfrm>
            <a:prstGeom prst="rect">
              <a:avLst/>
            </a:prstGeom>
            <a:noFill/>
          </p:spPr>
          <p:txBody>
            <a:bodyPr wrap="square" rtlCol="0">
              <a:spAutoFit/>
            </a:bodyPr>
            <a:lstStyle/>
            <a:p>
              <a:r>
                <a:rPr lang="en-US" sz="4400" dirty="0"/>
                <a:t>=</a:t>
              </a:r>
              <a:endParaRPr lang="en-US" sz="6000" dirty="0"/>
            </a:p>
          </p:txBody>
        </p:sp>
      </p:grpSp>
      <p:sp>
        <p:nvSpPr>
          <p:cNvPr id="4" name="Stačiakampis 3"/>
          <p:cNvSpPr/>
          <p:nvPr/>
        </p:nvSpPr>
        <p:spPr>
          <a:xfrm>
            <a:off x="1797771" y="4394019"/>
            <a:ext cx="6237962" cy="1323439"/>
          </a:xfrm>
          <a:prstGeom prst="rect">
            <a:avLst/>
          </a:prstGeom>
        </p:spPr>
        <p:txBody>
          <a:bodyPr wrap="square">
            <a:spAutoFit/>
          </a:bodyPr>
          <a:lstStyle/>
          <a:p>
            <a:r>
              <a:rPr lang="lt-LT" sz="2000" dirty="0"/>
              <a:t>Kuo didesnis skysčio tankis, tuo mažesnis jo lygis susisiekiančiuose </a:t>
            </a:r>
            <a:r>
              <a:rPr lang="lt-LT" sz="2000" dirty="0" smtClean="0"/>
              <a:t>induose. Taigi susisiekiančiuosiuose </a:t>
            </a:r>
            <a:r>
              <a:rPr lang="lt-LT" sz="2000" dirty="0"/>
              <a:t>induose skirtingų skysčių stulpelių aukštis yra atvirkščiai proporcingas tų skysčių tankiui. </a:t>
            </a:r>
            <a:r>
              <a:rPr lang="lt-LT" sz="2000" dirty="0" smtClean="0"/>
              <a:t> </a:t>
            </a:r>
            <a:endParaRPr lang="en-US" sz="2000" dirty="0"/>
          </a:p>
        </p:txBody>
      </p:sp>
      <p:pic>
        <p:nvPicPr>
          <p:cNvPr id="5122" name="Picture 2" descr="C:\Users\Vartotojas\Desktop\FIZIKOS SKAIDRES\34910462-Funny-Professor-Cartoon-Character-Collection-Set-Stock-Vector-teacher.jpg"/>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692" b="53183" l="5462" r="61154">
                        <a14:foregroundMark x1="26615" y1="8622" x2="26615" y2="8622"/>
                        <a14:foregroundMark x1="26615" y1="4915" x2="29692" y2="10637"/>
                        <a14:foregroundMark x1="31308" y1="15068" x2="32385" y2="16358"/>
                        <a14:foregroundMark x1="35462" y1="19903" x2="35462" y2="19903"/>
                        <a14:foregroundMark x1="41615" y1="15713" x2="41615" y2="15713"/>
                        <a14:foregroundMark x1="51077" y1="39243" x2="52615" y2="40693"/>
                      </a14:backgroundRemoval>
                    </a14:imgEffect>
                  </a14:imgLayer>
                </a14:imgProps>
              </a:ext>
              <a:ext uri="{28A0092B-C50C-407E-A947-70E740481C1C}">
                <a14:useLocalDpi xmlns:a14="http://schemas.microsoft.com/office/drawing/2010/main" val="0"/>
              </a:ext>
            </a:extLst>
          </a:blip>
          <a:srcRect l="19039" r="38514" b="47599"/>
          <a:stretch/>
        </p:blipFill>
        <p:spPr bwMode="auto">
          <a:xfrm>
            <a:off x="8442542" y="1452904"/>
            <a:ext cx="3749458" cy="441858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952847" y="3017883"/>
            <a:ext cx="3997016" cy="954107"/>
          </a:xfrm>
          <a:prstGeom prst="rect">
            <a:avLst/>
          </a:prstGeom>
          <a:noFill/>
        </p:spPr>
        <p:txBody>
          <a:bodyPr wrap="square" rtlCol="0">
            <a:spAutoFit/>
          </a:bodyPr>
          <a:lstStyle/>
          <a:p>
            <a:pPr algn="ctr"/>
            <a:r>
              <a:rPr lang="en-US" sz="2800" dirty="0"/>
              <a:t>p</a:t>
            </a:r>
            <a:r>
              <a:rPr lang="en-US" sz="2800" baseline="-25000" dirty="0" smtClean="0"/>
              <a:t>1</a:t>
            </a:r>
            <a:r>
              <a:rPr lang="en-US" sz="2800" dirty="0" smtClean="0"/>
              <a:t> = p</a:t>
            </a:r>
            <a:r>
              <a:rPr lang="en-US" sz="2800" baseline="-25000" dirty="0" smtClean="0"/>
              <a:t>2</a:t>
            </a:r>
            <a:r>
              <a:rPr lang="en-US" sz="2800" dirty="0" smtClean="0"/>
              <a:t>,  </a:t>
            </a:r>
            <a:r>
              <a:rPr lang="el-GR" sz="2800" dirty="0" smtClean="0"/>
              <a:t>ρ</a:t>
            </a:r>
            <a:r>
              <a:rPr lang="en-US" sz="2800" baseline="-25000" dirty="0" smtClean="0"/>
              <a:t>1</a:t>
            </a:r>
            <a:r>
              <a:rPr lang="en-US" sz="2800" dirty="0" smtClean="0"/>
              <a:t>gh</a:t>
            </a:r>
            <a:r>
              <a:rPr lang="en-US" sz="2800" baseline="-25000" dirty="0" smtClean="0"/>
              <a:t>1</a:t>
            </a:r>
            <a:r>
              <a:rPr lang="en-US" sz="2800" dirty="0" smtClean="0"/>
              <a:t> = </a:t>
            </a:r>
            <a:r>
              <a:rPr lang="el-GR" sz="2800" dirty="0" smtClean="0"/>
              <a:t>ρ</a:t>
            </a:r>
            <a:r>
              <a:rPr lang="en-US" sz="2800" baseline="-25000" dirty="0" smtClean="0"/>
              <a:t>2</a:t>
            </a:r>
            <a:r>
              <a:rPr lang="en-US" sz="2800" dirty="0" smtClean="0"/>
              <a:t>gh</a:t>
            </a:r>
            <a:r>
              <a:rPr lang="en-US" sz="2800" baseline="-25000" dirty="0" smtClean="0"/>
              <a:t>2</a:t>
            </a:r>
            <a:r>
              <a:rPr lang="en-US" sz="2800" dirty="0" smtClean="0"/>
              <a:t>,  </a:t>
            </a:r>
          </a:p>
          <a:p>
            <a:pPr algn="ctr"/>
            <a:r>
              <a:rPr lang="el-GR" sz="2800" dirty="0" smtClean="0"/>
              <a:t>ρ</a:t>
            </a:r>
            <a:r>
              <a:rPr lang="en-US" sz="2800" baseline="-25000" dirty="0" smtClean="0"/>
              <a:t>1</a:t>
            </a:r>
            <a:r>
              <a:rPr lang="en-US" sz="2800" dirty="0" smtClean="0"/>
              <a:t>h</a:t>
            </a:r>
            <a:r>
              <a:rPr lang="en-US" sz="2800" baseline="-25000" dirty="0" smtClean="0"/>
              <a:t>1</a:t>
            </a:r>
            <a:r>
              <a:rPr lang="en-US" sz="2800" dirty="0" smtClean="0"/>
              <a:t> = </a:t>
            </a:r>
            <a:r>
              <a:rPr lang="el-GR" sz="2800" dirty="0" smtClean="0"/>
              <a:t>ρ</a:t>
            </a:r>
            <a:r>
              <a:rPr lang="en-US" sz="2800" baseline="-25000" dirty="0" smtClean="0"/>
              <a:t>2</a:t>
            </a:r>
            <a:r>
              <a:rPr lang="en-US" sz="2800" dirty="0" smtClean="0"/>
              <a:t>h</a:t>
            </a:r>
            <a:r>
              <a:rPr lang="en-US" sz="2800" baseline="-25000" dirty="0" smtClean="0"/>
              <a:t>2</a:t>
            </a:r>
            <a:endParaRPr lang="en-US" sz="2800" baseline="-25000" dirty="0"/>
          </a:p>
        </p:txBody>
      </p:sp>
      <p:cxnSp>
        <p:nvCxnSpPr>
          <p:cNvPr id="11" name="Tiesioji rodyklės jungtis 10"/>
          <p:cNvCxnSpPr/>
          <p:nvPr/>
        </p:nvCxnSpPr>
        <p:spPr>
          <a:xfrm>
            <a:off x="5949863" y="3494936"/>
            <a:ext cx="649372"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22091552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80">
                                          <p:stCondLst>
                                            <p:cond delay="0"/>
                                          </p:stCondLst>
                                        </p:cTn>
                                        <p:tgtEl>
                                          <p:spTgt spid="11"/>
                                        </p:tgtEl>
                                      </p:cBhvr>
                                    </p:animEffect>
                                    <p:anim calcmode="lin" valueType="num">
                                      <p:cBhvr>
                                        <p:cTn id="2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0" dur="26">
                                          <p:stCondLst>
                                            <p:cond delay="650"/>
                                          </p:stCondLst>
                                        </p:cTn>
                                        <p:tgtEl>
                                          <p:spTgt spid="11"/>
                                        </p:tgtEl>
                                      </p:cBhvr>
                                      <p:to x="100000" y="60000"/>
                                    </p:animScale>
                                    <p:animScale>
                                      <p:cBhvr>
                                        <p:cTn id="31" dur="166" decel="50000">
                                          <p:stCondLst>
                                            <p:cond delay="676"/>
                                          </p:stCondLst>
                                        </p:cTn>
                                        <p:tgtEl>
                                          <p:spTgt spid="11"/>
                                        </p:tgtEl>
                                      </p:cBhvr>
                                      <p:to x="100000" y="100000"/>
                                    </p:animScale>
                                    <p:animScale>
                                      <p:cBhvr>
                                        <p:cTn id="32" dur="26">
                                          <p:stCondLst>
                                            <p:cond delay="1312"/>
                                          </p:stCondLst>
                                        </p:cTn>
                                        <p:tgtEl>
                                          <p:spTgt spid="11"/>
                                        </p:tgtEl>
                                      </p:cBhvr>
                                      <p:to x="100000" y="80000"/>
                                    </p:animScale>
                                    <p:animScale>
                                      <p:cBhvr>
                                        <p:cTn id="33" dur="166" decel="50000">
                                          <p:stCondLst>
                                            <p:cond delay="1338"/>
                                          </p:stCondLst>
                                        </p:cTn>
                                        <p:tgtEl>
                                          <p:spTgt spid="11"/>
                                        </p:tgtEl>
                                      </p:cBhvr>
                                      <p:to x="100000" y="100000"/>
                                    </p:animScale>
                                    <p:animScale>
                                      <p:cBhvr>
                                        <p:cTn id="34" dur="26">
                                          <p:stCondLst>
                                            <p:cond delay="1642"/>
                                          </p:stCondLst>
                                        </p:cTn>
                                        <p:tgtEl>
                                          <p:spTgt spid="11"/>
                                        </p:tgtEl>
                                      </p:cBhvr>
                                      <p:to x="100000" y="90000"/>
                                    </p:animScale>
                                    <p:animScale>
                                      <p:cBhvr>
                                        <p:cTn id="35" dur="166" decel="50000">
                                          <p:stCondLst>
                                            <p:cond delay="1668"/>
                                          </p:stCondLst>
                                        </p:cTn>
                                        <p:tgtEl>
                                          <p:spTgt spid="11"/>
                                        </p:tgtEl>
                                      </p:cBhvr>
                                      <p:to x="100000" y="100000"/>
                                    </p:animScale>
                                    <p:animScale>
                                      <p:cBhvr>
                                        <p:cTn id="36" dur="26">
                                          <p:stCondLst>
                                            <p:cond delay="1808"/>
                                          </p:stCondLst>
                                        </p:cTn>
                                        <p:tgtEl>
                                          <p:spTgt spid="11"/>
                                        </p:tgtEl>
                                      </p:cBhvr>
                                      <p:to x="100000" y="95000"/>
                                    </p:animScale>
                                    <p:animScale>
                                      <p:cBhvr>
                                        <p:cTn id="37" dur="166" decel="50000">
                                          <p:stCondLst>
                                            <p:cond delay="1834"/>
                                          </p:stCondLst>
                                        </p:cTn>
                                        <p:tgtEl>
                                          <p:spTgt spid="11"/>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Vartotojas\Desktop\FIZIKOS SKAIDRES\komm_gef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856" y="3944819"/>
            <a:ext cx="2463353" cy="1897694"/>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Vartotojas\Desktop\FIZIKOS SKAIDRES\komm_gef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8110" y="1994819"/>
            <a:ext cx="2375946" cy="22212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93096" y="365766"/>
            <a:ext cx="4390194" cy="646331"/>
          </a:xfrm>
          <a:prstGeom prst="rect">
            <a:avLst/>
          </a:prstGeom>
          <a:noFill/>
        </p:spPr>
        <p:txBody>
          <a:bodyPr wrap="square" rtlCol="0">
            <a:spAutoFit/>
          </a:bodyPr>
          <a:lstStyle/>
          <a:p>
            <a:r>
              <a:rPr lang="lt-LT" sz="3600" b="1" dirty="0" smtClean="0">
                <a:solidFill>
                  <a:schemeClr val="tx2">
                    <a:lumMod val="60000"/>
                    <a:lumOff val="40000"/>
                  </a:schemeClr>
                </a:solidFill>
              </a:rPr>
              <a:t>Pirmasis  bandymas </a:t>
            </a:r>
            <a:endParaRPr lang="en-US" sz="3600" b="1" dirty="0">
              <a:solidFill>
                <a:schemeClr val="tx2">
                  <a:lumMod val="60000"/>
                  <a:lumOff val="40000"/>
                </a:schemeClr>
              </a:solidFill>
            </a:endParaRPr>
          </a:p>
        </p:txBody>
      </p:sp>
      <p:sp>
        <p:nvSpPr>
          <p:cNvPr id="6" name="TextBox 5"/>
          <p:cNvSpPr txBox="1"/>
          <p:nvPr/>
        </p:nvSpPr>
        <p:spPr>
          <a:xfrm>
            <a:off x="2354895" y="1393586"/>
            <a:ext cx="5987441" cy="400110"/>
          </a:xfrm>
          <a:prstGeom prst="rect">
            <a:avLst/>
          </a:prstGeom>
          <a:noFill/>
        </p:spPr>
        <p:txBody>
          <a:bodyPr wrap="square" rtlCol="0">
            <a:spAutoFit/>
          </a:bodyPr>
          <a:lstStyle/>
          <a:p>
            <a:r>
              <a:rPr lang="lt-LT" sz="2000" dirty="0" smtClean="0"/>
              <a:t>Į susisiekiantįjį indą įpilkime vandens. </a:t>
            </a:r>
            <a:endParaRPr lang="en-US" sz="2000" dirty="0"/>
          </a:p>
        </p:txBody>
      </p:sp>
      <p:sp>
        <p:nvSpPr>
          <p:cNvPr id="9" name="TextBox 8"/>
          <p:cNvSpPr txBox="1"/>
          <p:nvPr/>
        </p:nvSpPr>
        <p:spPr>
          <a:xfrm>
            <a:off x="1703538" y="2007760"/>
            <a:ext cx="2530257" cy="923330"/>
          </a:xfrm>
          <a:prstGeom prst="rect">
            <a:avLst/>
          </a:prstGeom>
          <a:noFill/>
        </p:spPr>
        <p:txBody>
          <a:bodyPr wrap="square" rtlCol="0">
            <a:spAutoFit/>
          </a:bodyPr>
          <a:lstStyle/>
          <a:p>
            <a:r>
              <a:rPr lang="lt-LT" dirty="0" smtClean="0"/>
              <a:t>Matome, kad vandens lygis visuose indo stulpeliuose yra lygus.</a:t>
            </a:r>
            <a:r>
              <a:rPr lang="en-US" dirty="0"/>
              <a:t> </a:t>
            </a:r>
          </a:p>
        </p:txBody>
      </p:sp>
      <p:sp>
        <p:nvSpPr>
          <p:cNvPr id="11" name="TextBox 10"/>
          <p:cNvSpPr txBox="1"/>
          <p:nvPr/>
        </p:nvSpPr>
        <p:spPr>
          <a:xfrm>
            <a:off x="4388110" y="5340303"/>
            <a:ext cx="3231715" cy="923330"/>
          </a:xfrm>
          <a:prstGeom prst="rect">
            <a:avLst/>
          </a:prstGeom>
          <a:noFill/>
        </p:spPr>
        <p:txBody>
          <a:bodyPr wrap="square" rtlCol="0">
            <a:spAutoFit/>
          </a:bodyPr>
          <a:lstStyle/>
          <a:p>
            <a:r>
              <a:rPr lang="lt-LT" dirty="0" smtClean="0"/>
              <a:t>Galime pakreipti indą, tačiau vandens lygis stulpeliuose vis tiek bus lygus.</a:t>
            </a:r>
            <a:endParaRPr lang="en-US" dirty="0"/>
          </a:p>
        </p:txBody>
      </p:sp>
      <p:sp>
        <p:nvSpPr>
          <p:cNvPr id="17" name="Debesėlio formos paaiškinimas 16"/>
          <p:cNvSpPr/>
          <p:nvPr/>
        </p:nvSpPr>
        <p:spPr>
          <a:xfrm flipH="1">
            <a:off x="7083290" y="566851"/>
            <a:ext cx="3914561" cy="2364239"/>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čiakampis 11"/>
          <p:cNvSpPr/>
          <p:nvPr/>
        </p:nvSpPr>
        <p:spPr>
          <a:xfrm>
            <a:off x="7619823" y="978088"/>
            <a:ext cx="3048000" cy="1323439"/>
          </a:xfrm>
          <a:prstGeom prst="rect">
            <a:avLst/>
          </a:prstGeom>
        </p:spPr>
        <p:txBody>
          <a:bodyPr>
            <a:spAutoFit/>
          </a:bodyPr>
          <a:lstStyle/>
          <a:p>
            <a:pPr lvl="0" algn="ctr"/>
            <a:r>
              <a:rPr lang="lt-LT" sz="2000" dirty="0">
                <a:solidFill>
                  <a:prstClr val="black"/>
                </a:solidFill>
              </a:rPr>
              <a:t>Šis bandymas įrodo, kad susisiekiančiuose induose vienalyčio nejudančio skysčio lygis </a:t>
            </a:r>
            <a:r>
              <a:rPr lang="lt-LT" sz="2000" dirty="0" smtClean="0">
                <a:solidFill>
                  <a:prstClr val="black"/>
                </a:solidFill>
              </a:rPr>
              <a:t>yra </a:t>
            </a:r>
            <a:r>
              <a:rPr lang="lt-LT" sz="2000" dirty="0">
                <a:solidFill>
                  <a:prstClr val="black"/>
                </a:solidFill>
              </a:rPr>
              <a:t>vienodas.</a:t>
            </a:r>
            <a:endParaRPr lang="en-US" sz="2000" dirty="0">
              <a:solidFill>
                <a:prstClr val="black"/>
              </a:solidFill>
            </a:endParaRPr>
          </a:p>
        </p:txBody>
      </p:sp>
      <p:sp>
        <p:nvSpPr>
          <p:cNvPr id="16" name="Rodyklė žemyn 15"/>
          <p:cNvSpPr/>
          <p:nvPr/>
        </p:nvSpPr>
        <p:spPr>
          <a:xfrm flipV="1">
            <a:off x="5275458" y="4346531"/>
            <a:ext cx="601249" cy="8893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dyklė žemyn 18"/>
          <p:cNvSpPr/>
          <p:nvPr/>
        </p:nvSpPr>
        <p:spPr>
          <a:xfrm flipV="1">
            <a:off x="2546907" y="2931090"/>
            <a:ext cx="601249" cy="8893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Vartotojas\Desktop\FIZIKOS SKAIDRES\26820233-Divertido-cient-fico-o-profesor-Diferentes-Poses-Set-2-Collection-Foto-de-archivo.jpg"/>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5154" b="100000" l="50544" r="100000">
                        <a14:foregroundMark x1="61742" y1="87692" x2="61742" y2="87692"/>
                        <a14:foregroundMark x1="61742" y1="85308" x2="61742" y2="85308"/>
                        <a14:foregroundMark x1="60809" y1="80615" x2="61353" y2="84538"/>
                        <a14:foregroundMark x1="60575" y1="79462" x2="61897" y2="78923"/>
                        <a14:foregroundMark x1="62830" y1="83769" x2="69440" y2="86385"/>
                        <a14:foregroundMark x1="71151" y1="88231" x2="77916" y2="89231"/>
                        <a14:foregroundMark x1="73406" y1="90846" x2="85070" y2="90154"/>
                        <a14:foregroundMark x1="83437" y1="89923" x2="88336" y2="86385"/>
                        <a14:foregroundMark x1="88103" y1="87538" x2="88336" y2="90308"/>
                        <a14:foregroundMark x1="89036" y1="87308" x2="89658" y2="90846"/>
                        <a14:foregroundMark x1="80016" y1="89385" x2="80016" y2="86923"/>
                        <a14:foregroundMark x1="91291" y1="85615" x2="96579" y2="83231"/>
                        <a14:foregroundMark x1="98523" y1="85846" x2="97745" y2="82462"/>
                        <a14:foregroundMark x1="60964" y1="89385" x2="60809" y2="87308"/>
                        <a14:foregroundMark x1="97745" y1="76538" x2="99844" y2="76308"/>
                        <a14:foregroundMark x1="76050" y1="68692" x2="76050" y2="68692"/>
                      </a14:backgroundRemoval>
                    </a14:imgEffect>
                  </a14:imgLayer>
                </a14:imgProps>
              </a:ext>
              <a:ext uri="{28A0092B-C50C-407E-A947-70E740481C1C}">
                <a14:useLocalDpi xmlns:a14="http://schemas.microsoft.com/office/drawing/2010/main" val="0"/>
              </a:ext>
            </a:extLst>
          </a:blip>
          <a:srcRect l="54752" t="65258"/>
          <a:stretch/>
        </p:blipFill>
        <p:spPr bwMode="auto">
          <a:xfrm>
            <a:off x="8342336" y="3280407"/>
            <a:ext cx="3478469" cy="269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59421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fade">
                                      <p:cBhvr>
                                        <p:cTn id="19" dur="1000"/>
                                        <p:tgtEl>
                                          <p:spTgt spid="6147"/>
                                        </p:tgtEl>
                                      </p:cBhvr>
                                    </p:animEffect>
                                    <p:anim calcmode="lin" valueType="num">
                                      <p:cBhvr>
                                        <p:cTn id="20" dur="1000" fill="hold"/>
                                        <p:tgtEl>
                                          <p:spTgt spid="6147"/>
                                        </p:tgtEl>
                                        <p:attrNameLst>
                                          <p:attrName>ppt_x</p:attrName>
                                        </p:attrNameLst>
                                      </p:cBhvr>
                                      <p:tavLst>
                                        <p:tav tm="0">
                                          <p:val>
                                            <p:strVal val="#ppt_x"/>
                                          </p:val>
                                        </p:tav>
                                        <p:tav tm="100000">
                                          <p:val>
                                            <p:strVal val="#ppt_x"/>
                                          </p:val>
                                        </p:tav>
                                      </p:tavLst>
                                    </p:anim>
                                    <p:anim calcmode="lin" valueType="num">
                                      <p:cBhvr>
                                        <p:cTn id="21" dur="1000" fill="hold"/>
                                        <p:tgtEl>
                                          <p:spTgt spid="6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493315" y="1260108"/>
            <a:ext cx="6588691" cy="3082446"/>
          </a:xfrm>
        </p:spPr>
        <p:txBody>
          <a:bodyPr>
            <a:normAutofit/>
          </a:bodyPr>
          <a:lstStyle/>
          <a:p>
            <a:pPr marL="0" indent="0">
              <a:buNone/>
            </a:pPr>
            <a:r>
              <a:rPr lang="lt-LT" dirty="0"/>
              <a:t>Į susisiekiančiuosius indus vienu metu </a:t>
            </a:r>
            <a:r>
              <a:rPr lang="lt-LT" dirty="0" smtClean="0"/>
              <a:t>įpilame vandens </a:t>
            </a:r>
            <a:r>
              <a:rPr lang="lt-LT" dirty="0"/>
              <a:t>ir </a:t>
            </a:r>
            <a:r>
              <a:rPr lang="lt-LT" dirty="0" smtClean="0"/>
              <a:t>aliejaus, </a:t>
            </a:r>
            <a:r>
              <a:rPr lang="lt-LT" dirty="0"/>
              <a:t>vanduo </a:t>
            </a:r>
            <a:r>
              <a:rPr lang="lt-LT" dirty="0" smtClean="0"/>
              <a:t>nusėd</a:t>
            </a:r>
            <a:r>
              <a:rPr lang="lt-LT" dirty="0"/>
              <a:t>a</a:t>
            </a:r>
            <a:r>
              <a:rPr lang="lt-LT" dirty="0" smtClean="0"/>
              <a:t> </a:t>
            </a:r>
            <a:r>
              <a:rPr lang="lt-LT" dirty="0"/>
              <a:t>į dugną, nes </a:t>
            </a:r>
            <a:r>
              <a:rPr lang="lt-LT" dirty="0" smtClean="0"/>
              <a:t>jo </a:t>
            </a:r>
            <a:r>
              <a:rPr lang="lt-LT" dirty="0"/>
              <a:t>tankis didesnis už aliejaus tankį. </a:t>
            </a:r>
            <a:r>
              <a:rPr lang="en-US" dirty="0" smtClean="0"/>
              <a:t>Tai </a:t>
            </a:r>
            <a:r>
              <a:rPr lang="lt-LT" dirty="0" smtClean="0"/>
              <a:t>patvirtina </a:t>
            </a:r>
            <a:r>
              <a:rPr lang="lt-LT" dirty="0"/>
              <a:t>dėsnį, kad susisiekiančiųjų indų skirtingų skysčių stulpelių aukštis yra atvirkščiai proporcingas tų skysčių tankiui.</a:t>
            </a:r>
          </a:p>
          <a:p>
            <a:pPr marL="0" indent="0">
              <a:buNone/>
            </a:pPr>
            <a:endParaRPr lang="lt-LT" dirty="0"/>
          </a:p>
        </p:txBody>
      </p:sp>
      <p:sp>
        <p:nvSpPr>
          <p:cNvPr id="2" name="TextBox 1"/>
          <p:cNvSpPr txBox="1"/>
          <p:nvPr/>
        </p:nvSpPr>
        <p:spPr>
          <a:xfrm>
            <a:off x="2825272" y="415870"/>
            <a:ext cx="5336087" cy="646331"/>
          </a:xfrm>
          <a:prstGeom prst="rect">
            <a:avLst/>
          </a:prstGeom>
          <a:noFill/>
        </p:spPr>
        <p:txBody>
          <a:bodyPr wrap="square" rtlCol="0">
            <a:spAutoFit/>
          </a:bodyPr>
          <a:lstStyle/>
          <a:p>
            <a:r>
              <a:rPr lang="lt-LT" sz="3600" b="1" dirty="0" smtClean="0">
                <a:solidFill>
                  <a:schemeClr val="tx2">
                    <a:lumMod val="60000"/>
                    <a:lumOff val="40000"/>
                  </a:schemeClr>
                </a:solidFill>
              </a:rPr>
              <a:t>Antrasis bandymas</a:t>
            </a:r>
            <a:endParaRPr lang="en-US" sz="3600" b="1" dirty="0">
              <a:solidFill>
                <a:schemeClr val="tx2">
                  <a:lumMod val="60000"/>
                  <a:lumOff val="40000"/>
                </a:schemeClr>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46" t="10959" r="44666" b="6192"/>
          <a:stretch/>
        </p:blipFill>
        <p:spPr bwMode="auto">
          <a:xfrm>
            <a:off x="9269260" y="3695178"/>
            <a:ext cx="1628384" cy="2548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enkta rodyklė 6"/>
          <p:cNvSpPr/>
          <p:nvPr/>
        </p:nvSpPr>
        <p:spPr>
          <a:xfrm flipV="1">
            <a:off x="7096647" y="3845490"/>
            <a:ext cx="1515649" cy="154070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4127" y="2205902"/>
            <a:ext cx="3971402" cy="297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179786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wipe(down)">
                                      <p:cBhvr>
                                        <p:cTn id="7" dur="580">
                                          <p:stCondLst>
                                            <p:cond delay="0"/>
                                          </p:stCondLst>
                                        </p:cTn>
                                        <p:tgtEl>
                                          <p:spTgt spid="2053"/>
                                        </p:tgtEl>
                                      </p:cBhvr>
                                    </p:animEffect>
                                    <p:anim calcmode="lin" valueType="num">
                                      <p:cBhvr>
                                        <p:cTn id="8" dur="1822" tmFilter="0,0; 0.14,0.36; 0.43,0.73; 0.71,0.91; 1.0,1.0">
                                          <p:stCondLst>
                                            <p:cond delay="0"/>
                                          </p:stCondLst>
                                        </p:cTn>
                                        <p:tgtEl>
                                          <p:spTgt spid="205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3"/>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3"/>
                                        </p:tgtEl>
                                      </p:cBhvr>
                                      <p:to x="100000" y="60000"/>
                                    </p:animScale>
                                    <p:animScale>
                                      <p:cBhvr>
                                        <p:cTn id="14" dur="166" decel="50000">
                                          <p:stCondLst>
                                            <p:cond delay="676"/>
                                          </p:stCondLst>
                                        </p:cTn>
                                        <p:tgtEl>
                                          <p:spTgt spid="2053"/>
                                        </p:tgtEl>
                                      </p:cBhvr>
                                      <p:to x="100000" y="100000"/>
                                    </p:animScale>
                                    <p:animScale>
                                      <p:cBhvr>
                                        <p:cTn id="15" dur="26">
                                          <p:stCondLst>
                                            <p:cond delay="1312"/>
                                          </p:stCondLst>
                                        </p:cTn>
                                        <p:tgtEl>
                                          <p:spTgt spid="2053"/>
                                        </p:tgtEl>
                                      </p:cBhvr>
                                      <p:to x="100000" y="80000"/>
                                    </p:animScale>
                                    <p:animScale>
                                      <p:cBhvr>
                                        <p:cTn id="16" dur="166" decel="50000">
                                          <p:stCondLst>
                                            <p:cond delay="1338"/>
                                          </p:stCondLst>
                                        </p:cTn>
                                        <p:tgtEl>
                                          <p:spTgt spid="2053"/>
                                        </p:tgtEl>
                                      </p:cBhvr>
                                      <p:to x="100000" y="100000"/>
                                    </p:animScale>
                                    <p:animScale>
                                      <p:cBhvr>
                                        <p:cTn id="17" dur="26">
                                          <p:stCondLst>
                                            <p:cond delay="1642"/>
                                          </p:stCondLst>
                                        </p:cTn>
                                        <p:tgtEl>
                                          <p:spTgt spid="2053"/>
                                        </p:tgtEl>
                                      </p:cBhvr>
                                      <p:to x="100000" y="90000"/>
                                    </p:animScale>
                                    <p:animScale>
                                      <p:cBhvr>
                                        <p:cTn id="18" dur="166" decel="50000">
                                          <p:stCondLst>
                                            <p:cond delay="1668"/>
                                          </p:stCondLst>
                                        </p:cTn>
                                        <p:tgtEl>
                                          <p:spTgt spid="2053"/>
                                        </p:tgtEl>
                                      </p:cBhvr>
                                      <p:to x="100000" y="100000"/>
                                    </p:animScale>
                                    <p:animScale>
                                      <p:cBhvr>
                                        <p:cTn id="19" dur="26">
                                          <p:stCondLst>
                                            <p:cond delay="1808"/>
                                          </p:stCondLst>
                                        </p:cTn>
                                        <p:tgtEl>
                                          <p:spTgt spid="2053"/>
                                        </p:tgtEl>
                                      </p:cBhvr>
                                      <p:to x="100000" y="95000"/>
                                    </p:animScale>
                                    <p:animScale>
                                      <p:cBhvr>
                                        <p:cTn id="20" dur="166" decel="50000">
                                          <p:stCondLst>
                                            <p:cond delay="1834"/>
                                          </p:stCondLst>
                                        </p:cTn>
                                        <p:tgtEl>
                                          <p:spTgt spid="2053"/>
                                        </p:tgtEl>
                                      </p:cBhvr>
                                      <p:to x="100000" y="100000"/>
                                    </p:animScale>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711863" y="447806"/>
            <a:ext cx="6983284" cy="1268260"/>
          </a:xfrm>
        </p:spPr>
        <p:txBody>
          <a:bodyPr/>
          <a:lstStyle/>
          <a:p>
            <a:r>
              <a:rPr lang="lt-LT" b="1" dirty="0" smtClean="0">
                <a:solidFill>
                  <a:schemeClr val="tx2">
                    <a:lumMod val="60000"/>
                    <a:lumOff val="40000"/>
                  </a:schemeClr>
                </a:solidFill>
              </a:rPr>
              <a:t>Uždavinių sprendimas</a:t>
            </a:r>
            <a:endParaRPr lang="en-US" b="1" dirty="0">
              <a:solidFill>
                <a:schemeClr val="tx2">
                  <a:lumMod val="60000"/>
                  <a:lumOff val="40000"/>
                </a:schemeClr>
              </a:solidFill>
            </a:endParaRPr>
          </a:p>
        </p:txBody>
      </p:sp>
      <p:sp>
        <p:nvSpPr>
          <p:cNvPr id="3" name="Turinio vietos rezervavimo ženklas 2"/>
          <p:cNvSpPr>
            <a:spLocks noGrp="1"/>
          </p:cNvSpPr>
          <p:nvPr>
            <p:ph idx="1"/>
          </p:nvPr>
        </p:nvSpPr>
        <p:spPr>
          <a:xfrm>
            <a:off x="3622095" y="1552905"/>
            <a:ext cx="8311043" cy="1303752"/>
          </a:xfrm>
        </p:spPr>
        <p:txBody>
          <a:bodyPr/>
          <a:lstStyle/>
          <a:p>
            <a:pPr marL="0" indent="0" algn="ctr">
              <a:buNone/>
            </a:pPr>
            <a:r>
              <a:rPr lang="lt-LT" sz="2000" dirty="0" smtClean="0"/>
              <a:t>Norėdami išspręsti uždavinius apie susisiekiančiuosius indus pakanka žinoti šią lygybę:</a:t>
            </a:r>
          </a:p>
          <a:p>
            <a:pPr marL="0" indent="0" algn="ctr">
              <a:buNone/>
            </a:pPr>
            <a:endParaRPr lang="en-US" dirty="0"/>
          </a:p>
        </p:txBody>
      </p:sp>
      <p:grpSp>
        <p:nvGrpSpPr>
          <p:cNvPr id="4" name="Grupė 3"/>
          <p:cNvGrpSpPr/>
          <p:nvPr/>
        </p:nvGrpSpPr>
        <p:grpSpPr>
          <a:xfrm>
            <a:off x="8904796" y="2193437"/>
            <a:ext cx="2190910" cy="1176887"/>
            <a:chOff x="7280289" y="2449519"/>
            <a:chExt cx="4311441" cy="5904696"/>
          </a:xfrm>
        </p:grpSpPr>
        <mc:AlternateContent xmlns:mc="http://schemas.openxmlformats.org/markup-compatibility/2006" xmlns:a14="http://schemas.microsoft.com/office/drawing/2010/main">
          <mc:Choice Requires="a14">
            <p:sp>
              <p:nvSpPr>
                <p:cNvPr id="5" name="TextBox 4"/>
                <p:cNvSpPr txBox="1"/>
                <p:nvPr/>
              </p:nvSpPr>
              <p:spPr>
                <a:xfrm>
                  <a:off x="7280289" y="2449519"/>
                  <a:ext cx="1931823" cy="51543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a:rPr>
                            </m:ctrlPr>
                          </m:fPr>
                          <m:num>
                            <m:r>
                              <a:rPr lang="en-US" sz="3200" b="0" i="1" smtClean="0">
                                <a:latin typeface="Cambria Math"/>
                              </a:rPr>
                              <m:t>h</m:t>
                            </m:r>
                            <m:r>
                              <a:rPr lang="en-US" sz="3200" b="0" i="1" baseline="-25000" smtClean="0">
                                <a:latin typeface="Cambria Math"/>
                              </a:rPr>
                              <m:t>1</m:t>
                            </m:r>
                          </m:num>
                          <m:den>
                            <m:r>
                              <a:rPr lang="en-US" sz="3200" b="0" i="1" smtClean="0">
                                <a:latin typeface="Cambria Math"/>
                              </a:rPr>
                              <m:t>h</m:t>
                            </m:r>
                            <m:r>
                              <a:rPr lang="en-US" sz="3200" b="0" i="1" baseline="-25000" smtClean="0">
                                <a:latin typeface="Cambria Math"/>
                              </a:rPr>
                              <m:t>2</m:t>
                            </m:r>
                          </m:den>
                        </m:f>
                      </m:oMath>
                    </m:oMathPara>
                  </a14:m>
                  <a:endParaRPr lang="en-US" sz="3200" dirty="0"/>
                </a:p>
              </p:txBody>
            </p:sp>
          </mc:Choice>
          <mc:Fallback xmlns="">
            <p:sp>
              <p:nvSpPr>
                <p:cNvPr id="5" name="TextBox 4"/>
                <p:cNvSpPr txBox="1">
                  <a:spLocks noRot="1" noChangeAspect="1" noMove="1" noResize="1" noEditPoints="1" noAdjustHandles="1" noChangeArrowheads="1" noChangeShapeType="1" noTextEdit="1"/>
                </p:cNvSpPr>
                <p:nvPr/>
              </p:nvSpPr>
              <p:spPr>
                <a:xfrm>
                  <a:off x="7280289" y="2449519"/>
                  <a:ext cx="1931823" cy="6779231"/>
                </a:xfrm>
                <a:prstGeom prst="rect">
                  <a:avLst/>
                </a:prstGeom>
                <a:blipFill rotWithShape="1">
                  <a:blip r:embed="rId2"/>
                  <a:stretch>
                    <a:fillRect r="-22360" b="-7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8938953" y="3242008"/>
                  <a:ext cx="2652777" cy="51122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a:rPr>
                            </m:ctrlPr>
                          </m:fPr>
                          <m:num>
                            <m:r>
                              <a:rPr lang="en-US" sz="3200" i="1" smtClean="0">
                                <a:latin typeface="Cambria Math"/>
                                <a:ea typeface="Cambria Math"/>
                              </a:rPr>
                              <m:t>𝜌</m:t>
                            </m:r>
                            <m:r>
                              <a:rPr lang="en-US" sz="3200" b="0" i="1" baseline="-25000" smtClean="0">
                                <a:latin typeface="Cambria Math"/>
                                <a:ea typeface="Cambria Math"/>
                              </a:rPr>
                              <m:t>2</m:t>
                            </m:r>
                          </m:num>
                          <m:den>
                            <m:r>
                              <a:rPr lang="en-US" sz="3200" i="1" smtClean="0">
                                <a:latin typeface="Cambria Math"/>
                                <a:ea typeface="Cambria Math"/>
                              </a:rPr>
                              <m:t>𝜌</m:t>
                            </m:r>
                            <m:r>
                              <a:rPr lang="en-US" sz="3200" b="0" i="1" baseline="-25000" smtClean="0">
                                <a:latin typeface="Cambria Math"/>
                                <a:ea typeface="Cambria Math"/>
                              </a:rPr>
                              <m:t>1</m:t>
                            </m:r>
                          </m:den>
                        </m:f>
                      </m:oMath>
                    </m:oMathPara>
                  </a14:m>
                  <a:endParaRPr lang="en-US" sz="3200" dirty="0"/>
                </a:p>
              </p:txBody>
            </p:sp>
          </mc:Choice>
          <mc:Fallback xmlns="">
            <p:sp>
              <p:nvSpPr>
                <p:cNvPr id="6" name="TextBox 5"/>
                <p:cNvSpPr txBox="1">
                  <a:spLocks noRot="1" noChangeAspect="1" noMove="1" noResize="1" noEditPoints="1" noAdjustHandles="1" noChangeArrowheads="1" noChangeShapeType="1" noTextEdit="1"/>
                </p:cNvSpPr>
                <p:nvPr/>
              </p:nvSpPr>
              <p:spPr>
                <a:xfrm>
                  <a:off x="8938953" y="3242008"/>
                  <a:ext cx="2652777" cy="6722447"/>
                </a:xfrm>
                <a:prstGeom prst="rect">
                  <a:avLst/>
                </a:prstGeom>
                <a:blipFill rotWithShape="1">
                  <a:blip r:embed="rId3"/>
                  <a:stretch>
                    <a:fillRect r="-3167"/>
                  </a:stretch>
                </a:blipFill>
              </p:spPr>
              <p:txBody>
                <a:bodyPr/>
                <a:lstStyle/>
                <a:p>
                  <a:r>
                    <a:rPr lang="en-US">
                      <a:noFill/>
                    </a:rPr>
                    <a:t> </a:t>
                  </a:r>
                </a:p>
              </p:txBody>
            </p:sp>
          </mc:Fallback>
        </mc:AlternateContent>
        <p:sp>
          <p:nvSpPr>
            <p:cNvPr id="7" name="TextBox 6"/>
            <p:cNvSpPr txBox="1"/>
            <p:nvPr/>
          </p:nvSpPr>
          <p:spPr>
            <a:xfrm>
              <a:off x="8818567" y="4374108"/>
              <a:ext cx="720932" cy="2933942"/>
            </a:xfrm>
            <a:prstGeom prst="rect">
              <a:avLst/>
            </a:prstGeom>
            <a:noFill/>
          </p:spPr>
          <p:txBody>
            <a:bodyPr wrap="square" rtlCol="0">
              <a:spAutoFit/>
            </a:bodyPr>
            <a:lstStyle/>
            <a:p>
              <a:r>
                <a:rPr lang="en-US" sz="3200" dirty="0"/>
                <a:t>=</a:t>
              </a:r>
            </a:p>
          </p:txBody>
        </p:sp>
      </p:grpSp>
      <p:sp>
        <p:nvSpPr>
          <p:cNvPr id="8" name="TextBox 7"/>
          <p:cNvSpPr txBox="1"/>
          <p:nvPr/>
        </p:nvSpPr>
        <p:spPr>
          <a:xfrm>
            <a:off x="4918769" y="3718074"/>
            <a:ext cx="4252521" cy="707886"/>
          </a:xfrm>
          <a:prstGeom prst="rect">
            <a:avLst/>
          </a:prstGeom>
          <a:noFill/>
        </p:spPr>
        <p:txBody>
          <a:bodyPr wrap="square" rtlCol="0">
            <a:spAutoFit/>
          </a:bodyPr>
          <a:lstStyle/>
          <a:p>
            <a:r>
              <a:rPr lang="lt-LT" sz="2000" dirty="0"/>
              <a:t>M</a:t>
            </a:r>
            <a:r>
              <a:rPr lang="lt-LT" sz="2000" dirty="0" smtClean="0"/>
              <a:t>okėti iš jos išsireikšti </a:t>
            </a:r>
            <a:r>
              <a:rPr lang="lt-LT" sz="2000" b="1" dirty="0" smtClean="0"/>
              <a:t>skysčio stulpelio aukštį</a:t>
            </a:r>
            <a:r>
              <a:rPr lang="lt-LT" sz="2000" dirty="0" smtClean="0"/>
              <a:t>:</a:t>
            </a:r>
            <a:endParaRPr lang="en-US" sz="2000" dirty="0"/>
          </a:p>
        </p:txBody>
      </p:sp>
      <p:grpSp>
        <p:nvGrpSpPr>
          <p:cNvPr id="11" name="Grupė 10"/>
          <p:cNvGrpSpPr/>
          <p:nvPr/>
        </p:nvGrpSpPr>
        <p:grpSpPr>
          <a:xfrm>
            <a:off x="5470179" y="4626015"/>
            <a:ext cx="2177261" cy="1110689"/>
            <a:chOff x="5436071" y="4426574"/>
            <a:chExt cx="2177261" cy="1110689"/>
          </a:xfrm>
        </p:grpSpPr>
        <mc:AlternateContent xmlns:mc="http://schemas.openxmlformats.org/markup-compatibility/2006" xmlns:a14="http://schemas.microsoft.com/office/drawing/2010/main">
          <mc:Choice Requires="a14">
            <p:sp>
              <p:nvSpPr>
                <p:cNvPr id="9" name="TextBox 8"/>
                <p:cNvSpPr txBox="1"/>
                <p:nvPr/>
              </p:nvSpPr>
              <p:spPr>
                <a:xfrm>
                  <a:off x="6201151" y="4426574"/>
                  <a:ext cx="1412181" cy="11106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a:rPr>
                            </m:ctrlPr>
                          </m:fPr>
                          <m:num>
                            <m:r>
                              <a:rPr lang="el-GR" sz="3200" b="0" i="1">
                                <a:latin typeface="Cambria Math"/>
                              </a:rPr>
                              <m:t>𝜌</m:t>
                            </m:r>
                            <m:r>
                              <a:rPr lang="en-US" sz="3200" b="0" i="1" baseline="-25000" smtClean="0">
                                <a:latin typeface="Cambria Math"/>
                              </a:rPr>
                              <m:t>2</m:t>
                            </m:r>
                            <m:r>
                              <a:rPr lang="en-US" sz="3200" b="0" i="1" smtClean="0">
                                <a:latin typeface="Cambria Math"/>
                              </a:rPr>
                              <m:t>∗</m:t>
                            </m:r>
                            <m:r>
                              <a:rPr lang="en-US" sz="3200" b="0" i="1" smtClean="0">
                                <a:latin typeface="Cambria Math"/>
                              </a:rPr>
                              <m:t>h</m:t>
                            </m:r>
                            <m:r>
                              <a:rPr lang="en-US" sz="3200" b="0" i="1" baseline="-25000" smtClean="0">
                                <a:latin typeface="Cambria Math"/>
                              </a:rPr>
                              <m:t>2</m:t>
                            </m:r>
                          </m:num>
                          <m:den>
                            <m:r>
                              <a:rPr lang="el-GR" sz="3200" b="0" i="1">
                                <a:latin typeface="Cambria Math"/>
                              </a:rPr>
                              <m:t>𝜌</m:t>
                            </m:r>
                            <m:r>
                              <a:rPr lang="en-US" sz="3200" b="0" i="1" baseline="-25000" smtClean="0">
                                <a:latin typeface="Cambria Math"/>
                              </a:rPr>
                              <m:t>1</m:t>
                            </m:r>
                          </m:den>
                        </m:f>
                      </m:oMath>
                    </m:oMathPara>
                  </a14:m>
                  <a:endParaRPr lang="en-US" sz="3200" i="1" dirty="0"/>
                </a:p>
              </p:txBody>
            </p:sp>
          </mc:Choice>
          <mc:Fallback xmlns="">
            <p:sp>
              <p:nvSpPr>
                <p:cNvPr id="9" name="TextBox 8"/>
                <p:cNvSpPr txBox="1">
                  <a:spLocks noRot="1" noChangeAspect="1" noMove="1" noResize="1" noEditPoints="1" noAdjustHandles="1" noChangeArrowheads="1" noChangeShapeType="1" noTextEdit="1"/>
                </p:cNvSpPr>
                <p:nvPr/>
              </p:nvSpPr>
              <p:spPr>
                <a:xfrm>
                  <a:off x="6201151" y="4426574"/>
                  <a:ext cx="1412181" cy="1110689"/>
                </a:xfrm>
                <a:prstGeom prst="rect">
                  <a:avLst/>
                </a:prstGeom>
                <a:blipFill rotWithShape="1">
                  <a:blip r:embed="rId4"/>
                  <a:stretch>
                    <a:fillRect r="-12931"/>
                  </a:stretch>
                </a:blipFill>
              </p:spPr>
              <p:txBody>
                <a:bodyPr/>
                <a:lstStyle/>
                <a:p>
                  <a:r>
                    <a:rPr lang="en-US">
                      <a:noFill/>
                    </a:rPr>
                    <a:t> </a:t>
                  </a:r>
                </a:p>
              </p:txBody>
            </p:sp>
          </mc:Fallback>
        </mc:AlternateContent>
        <p:sp>
          <p:nvSpPr>
            <p:cNvPr id="10" name="TextBox 9"/>
            <p:cNvSpPr txBox="1"/>
            <p:nvPr/>
          </p:nvSpPr>
          <p:spPr>
            <a:xfrm>
              <a:off x="5436071" y="4689530"/>
              <a:ext cx="914174" cy="584775"/>
            </a:xfrm>
            <a:prstGeom prst="rect">
              <a:avLst/>
            </a:prstGeom>
            <a:noFill/>
          </p:spPr>
          <p:txBody>
            <a:bodyPr wrap="square" rtlCol="0">
              <a:spAutoFit/>
            </a:bodyPr>
            <a:lstStyle/>
            <a:p>
              <a:r>
                <a:rPr lang="en-US" sz="3200" i="1" dirty="0"/>
                <a:t>h</a:t>
              </a:r>
              <a:r>
                <a:rPr lang="en-US" sz="3200" baseline="-25000" dirty="0" smtClean="0"/>
                <a:t>1</a:t>
              </a:r>
              <a:r>
                <a:rPr lang="en-US" sz="3200" dirty="0" smtClean="0"/>
                <a:t> =</a:t>
              </a:r>
              <a:endParaRPr lang="en-US" sz="3200" dirty="0"/>
            </a:p>
          </p:txBody>
        </p:sp>
      </p:grpSp>
      <p:sp>
        <p:nvSpPr>
          <p:cNvPr id="12" name="TextBox 11"/>
          <p:cNvSpPr txBox="1"/>
          <p:nvPr/>
        </p:nvSpPr>
        <p:spPr>
          <a:xfrm>
            <a:off x="8607093" y="4225905"/>
            <a:ext cx="3156559" cy="400110"/>
          </a:xfrm>
          <a:prstGeom prst="rect">
            <a:avLst/>
          </a:prstGeom>
          <a:noFill/>
        </p:spPr>
        <p:txBody>
          <a:bodyPr wrap="square" rtlCol="0">
            <a:spAutoFit/>
          </a:bodyPr>
          <a:lstStyle/>
          <a:p>
            <a:r>
              <a:rPr lang="lt-LT" sz="2000" dirty="0" smtClean="0"/>
              <a:t>Ir jeigu reikia </a:t>
            </a:r>
            <a:r>
              <a:rPr lang="lt-LT" sz="2000" b="1" dirty="0" smtClean="0"/>
              <a:t>tankį</a:t>
            </a:r>
            <a:r>
              <a:rPr lang="lt-LT" sz="2000" dirty="0" smtClean="0"/>
              <a:t>:</a:t>
            </a:r>
            <a:endParaRPr lang="en-US" sz="2000" dirty="0"/>
          </a:p>
        </p:txBody>
      </p:sp>
      <p:grpSp>
        <p:nvGrpSpPr>
          <p:cNvPr id="13" name="Grupė 12"/>
          <p:cNvGrpSpPr/>
          <p:nvPr/>
        </p:nvGrpSpPr>
        <p:grpSpPr>
          <a:xfrm>
            <a:off x="9171290" y="4803171"/>
            <a:ext cx="2177259" cy="1024127"/>
            <a:chOff x="5436071" y="4469853"/>
            <a:chExt cx="2177259" cy="1024127"/>
          </a:xfrm>
        </p:grpSpPr>
        <mc:AlternateContent xmlns:mc="http://schemas.openxmlformats.org/markup-compatibility/2006" xmlns:a14="http://schemas.microsoft.com/office/drawing/2010/main">
          <mc:Choice Requires="a14">
            <p:sp>
              <p:nvSpPr>
                <p:cNvPr id="14" name="TextBox 13"/>
                <p:cNvSpPr txBox="1"/>
                <p:nvPr/>
              </p:nvSpPr>
              <p:spPr>
                <a:xfrm>
                  <a:off x="6201149" y="4469853"/>
                  <a:ext cx="1412181" cy="102412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a:rPr>
                            </m:ctrlPr>
                          </m:fPr>
                          <m:num>
                            <m:r>
                              <a:rPr lang="el-GR" sz="3200" b="0" i="1">
                                <a:latin typeface="Cambria Math"/>
                              </a:rPr>
                              <m:t>𝜌</m:t>
                            </m:r>
                            <m:r>
                              <a:rPr lang="en-US" sz="3200" b="0" i="1" baseline="-25000" smtClean="0">
                                <a:latin typeface="Cambria Math"/>
                              </a:rPr>
                              <m:t>2</m:t>
                            </m:r>
                            <m:r>
                              <a:rPr lang="en-US" sz="3200" b="0" i="1" smtClean="0">
                                <a:latin typeface="Cambria Math"/>
                              </a:rPr>
                              <m:t>∗</m:t>
                            </m:r>
                            <m:r>
                              <a:rPr lang="en-US" sz="3200" b="0" i="1" smtClean="0">
                                <a:latin typeface="Cambria Math"/>
                              </a:rPr>
                              <m:t>h</m:t>
                            </m:r>
                            <m:r>
                              <a:rPr lang="en-US" sz="3200" b="0" i="1" baseline="-25000" smtClean="0">
                                <a:latin typeface="Cambria Math"/>
                              </a:rPr>
                              <m:t>2</m:t>
                            </m:r>
                          </m:num>
                          <m:den>
                            <m:r>
                              <a:rPr lang="lt-LT" sz="3200" b="0" i="1" smtClean="0">
                                <a:latin typeface="Cambria Math"/>
                              </a:rPr>
                              <m:t>h</m:t>
                            </m:r>
                            <m:r>
                              <a:rPr lang="en-US" sz="3200" b="0" i="1" baseline="-25000" smtClean="0">
                                <a:latin typeface="Cambria Math"/>
                              </a:rPr>
                              <m:t>1</m:t>
                            </m:r>
                          </m:den>
                        </m:f>
                      </m:oMath>
                    </m:oMathPara>
                  </a14:m>
                  <a:endParaRPr lang="en-US" sz="3200" i="1" dirty="0"/>
                </a:p>
              </p:txBody>
            </p:sp>
          </mc:Choice>
          <mc:Fallback xmlns="">
            <p:sp>
              <p:nvSpPr>
                <p:cNvPr id="14" name="TextBox 13"/>
                <p:cNvSpPr txBox="1">
                  <a:spLocks noRot="1" noChangeAspect="1" noMove="1" noResize="1" noEditPoints="1" noAdjustHandles="1" noChangeArrowheads="1" noChangeShapeType="1" noTextEdit="1"/>
                </p:cNvSpPr>
                <p:nvPr/>
              </p:nvSpPr>
              <p:spPr>
                <a:xfrm>
                  <a:off x="6201149" y="4469853"/>
                  <a:ext cx="1412181" cy="1024127"/>
                </a:xfrm>
                <a:prstGeom prst="rect">
                  <a:avLst/>
                </a:prstGeom>
                <a:blipFill rotWithShape="1">
                  <a:blip r:embed="rId5"/>
                  <a:stretch>
                    <a:fillRect r="-12931" b="-4762"/>
                  </a:stretch>
                </a:blipFill>
              </p:spPr>
              <p:txBody>
                <a:bodyPr/>
                <a:lstStyle/>
                <a:p>
                  <a:r>
                    <a:rPr lang="en-US">
                      <a:noFill/>
                    </a:rPr>
                    <a:t> </a:t>
                  </a:r>
                </a:p>
              </p:txBody>
            </p:sp>
          </mc:Fallback>
        </mc:AlternateContent>
        <p:sp>
          <p:nvSpPr>
            <p:cNvPr id="15" name="TextBox 14"/>
            <p:cNvSpPr txBox="1"/>
            <p:nvPr/>
          </p:nvSpPr>
          <p:spPr>
            <a:xfrm>
              <a:off x="5436071" y="4689530"/>
              <a:ext cx="914174" cy="584775"/>
            </a:xfrm>
            <a:prstGeom prst="rect">
              <a:avLst/>
            </a:prstGeom>
            <a:noFill/>
          </p:spPr>
          <p:txBody>
            <a:bodyPr wrap="square" rtlCol="0">
              <a:spAutoFit/>
            </a:bodyPr>
            <a:lstStyle/>
            <a:p>
              <a:r>
                <a:rPr lang="el-GR" sz="3200" dirty="0"/>
                <a:t>ρ</a:t>
              </a:r>
              <a:r>
                <a:rPr lang="en-US" sz="3200" baseline="-25000" dirty="0" smtClean="0"/>
                <a:t>1</a:t>
              </a:r>
              <a:r>
                <a:rPr lang="en-US" sz="3200" dirty="0" smtClean="0"/>
                <a:t> =</a:t>
              </a:r>
              <a:endParaRPr lang="en-US" sz="3200" dirty="0"/>
            </a:p>
          </p:txBody>
        </p:sp>
      </p:grpSp>
      <p:pic>
        <p:nvPicPr>
          <p:cNvPr id="4098" name="Picture 2" descr="C:\Users\Vartotojas\Desktop\FIZIKOS SKAIDRES\stock-vector-funny-scientist-or-professor-cartoon-characters-set-vector-collection-151340501.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7331" b="95089" l="5867" r="58467">
                        <a14:foregroundMark x1="21600" y1="53025" x2="21600" y2="53025"/>
                        <a14:foregroundMark x1="28333" y1="52384" x2="28333" y2="52384"/>
                      </a14:backgroundRemoval>
                    </a14:imgEffect>
                  </a14:imgLayer>
                </a14:imgProps>
              </a:ext>
              <a:ext uri="{28A0092B-C50C-407E-A947-70E740481C1C}">
                <a14:useLocalDpi xmlns:a14="http://schemas.microsoft.com/office/drawing/2010/main" val="0"/>
              </a:ext>
            </a:extLst>
          </a:blip>
          <a:srcRect l="4252" t="46015" r="40177" b="6827"/>
          <a:stretch/>
        </p:blipFill>
        <p:spPr bwMode="auto">
          <a:xfrm>
            <a:off x="1150607" y="2135181"/>
            <a:ext cx="4200079" cy="3338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254982"/>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23139" y="681107"/>
            <a:ext cx="4991645" cy="1067844"/>
          </a:xfrm>
        </p:spPr>
        <p:txBody>
          <a:bodyPr/>
          <a:lstStyle/>
          <a:p>
            <a:r>
              <a:rPr lang="lt-LT" b="1" dirty="0" smtClean="0">
                <a:solidFill>
                  <a:schemeClr val="tx2">
                    <a:lumMod val="60000"/>
                    <a:lumOff val="40000"/>
                  </a:schemeClr>
                </a:solidFill>
              </a:rPr>
              <a:t>Uždavinys</a:t>
            </a:r>
            <a:endParaRPr lang="en-US" b="1" dirty="0">
              <a:solidFill>
                <a:schemeClr val="tx2">
                  <a:lumMod val="60000"/>
                  <a:lumOff val="40000"/>
                </a:schemeClr>
              </a:solidFill>
            </a:endParaRPr>
          </a:p>
        </p:txBody>
      </p:sp>
      <p:sp>
        <p:nvSpPr>
          <p:cNvPr id="3" name="Turinio vietos rezervavimo ženklas 2"/>
          <p:cNvSpPr>
            <a:spLocks noGrp="1"/>
          </p:cNvSpPr>
          <p:nvPr>
            <p:ph idx="1"/>
          </p:nvPr>
        </p:nvSpPr>
        <p:spPr>
          <a:xfrm>
            <a:off x="1653435" y="1640909"/>
            <a:ext cx="4684735" cy="3482236"/>
          </a:xfrm>
        </p:spPr>
        <p:txBody>
          <a:bodyPr>
            <a:normAutofit/>
          </a:bodyPr>
          <a:lstStyle/>
          <a:p>
            <a:pPr marL="0" indent="0">
              <a:buNone/>
            </a:pPr>
            <a:r>
              <a:rPr lang="lt-LT" sz="2800" dirty="0" smtClean="0"/>
              <a:t>Į du susisiekiančiuosius indus įpilta vandens ir </a:t>
            </a:r>
            <a:r>
              <a:rPr lang="lt-LT" sz="2800" dirty="0" err="1" smtClean="0"/>
              <a:t>glicerolio</a:t>
            </a:r>
            <a:r>
              <a:rPr lang="lt-LT" sz="2800" dirty="0" smtClean="0"/>
              <a:t>. Koks </a:t>
            </a:r>
            <a:r>
              <a:rPr lang="lt-LT" sz="2800" dirty="0" err="1" smtClean="0"/>
              <a:t>glicerolio</a:t>
            </a:r>
            <a:r>
              <a:rPr lang="lt-LT" sz="2800" dirty="0" smtClean="0"/>
              <a:t> stulpelio aukštis, jei vandens stulpelio aukštis </a:t>
            </a:r>
            <a:r>
              <a:rPr lang="en-US" sz="2800" dirty="0" smtClean="0">
                <a:latin typeface="Times New Roman" pitchFamily="18" charset="0"/>
                <a:cs typeface="Times New Roman" pitchFamily="18" charset="0"/>
              </a:rPr>
              <a:t>60</a:t>
            </a:r>
            <a:r>
              <a:rPr lang="en-US" sz="2800" dirty="0" smtClean="0"/>
              <a:t> cm</a:t>
            </a:r>
            <a:r>
              <a:rPr lang="lt-LT" sz="2800" dirty="0" smtClean="0"/>
              <a:t>?</a:t>
            </a:r>
            <a:endParaRPr lang="en-US" sz="2800" dirty="0"/>
          </a:p>
        </p:txBody>
      </p:sp>
      <p:pic>
        <p:nvPicPr>
          <p:cNvPr id="5122" name="Picture 2" descr="C:\Users\Vartotojas\Desktop\FIZIKOS SKAIDRES\20170408_133844.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14297" r="26274"/>
          <a:stretch/>
        </p:blipFill>
        <p:spPr bwMode="auto">
          <a:xfrm rot="5400000">
            <a:off x="6440787" y="999678"/>
            <a:ext cx="5531582" cy="5235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61073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925977" y="480165"/>
            <a:ext cx="8748260" cy="1382486"/>
          </a:xfrm>
        </p:spPr>
        <p:txBody>
          <a:bodyPr>
            <a:normAutofit fontScale="90000"/>
          </a:bodyPr>
          <a:lstStyle/>
          <a:p>
            <a:r>
              <a:rPr lang="lt-LT" sz="4400" b="1" dirty="0" smtClean="0">
                <a:solidFill>
                  <a:schemeClr val="tx2">
                    <a:lumMod val="60000"/>
                    <a:lumOff val="40000"/>
                  </a:schemeClr>
                </a:solidFill>
              </a:rPr>
              <a:t>Kur naudojami susisiekiantieji indai?</a:t>
            </a:r>
            <a:endParaRPr lang="lt-LT" sz="4400" b="1" dirty="0">
              <a:solidFill>
                <a:schemeClr val="tx2">
                  <a:lumMod val="60000"/>
                  <a:lumOff val="40000"/>
                </a:schemeClr>
              </a:solidFill>
            </a:endParaRPr>
          </a:p>
        </p:txBody>
      </p:sp>
      <p:sp>
        <p:nvSpPr>
          <p:cNvPr id="3" name="Turinio vietos rezervavimo ženklas 2"/>
          <p:cNvSpPr>
            <a:spLocks noGrp="1"/>
          </p:cNvSpPr>
          <p:nvPr>
            <p:ph idx="1"/>
          </p:nvPr>
        </p:nvSpPr>
        <p:spPr>
          <a:xfrm>
            <a:off x="1802384" y="1896025"/>
            <a:ext cx="4022220" cy="3820887"/>
          </a:xfrm>
        </p:spPr>
        <p:txBody>
          <a:bodyPr/>
          <a:lstStyle/>
          <a:p>
            <a:pPr marL="0" indent="0">
              <a:buNone/>
            </a:pPr>
            <a:r>
              <a:rPr lang="lt-LT" dirty="0"/>
              <a:t>Susisiekiantieji indai naudojami </a:t>
            </a:r>
            <a:r>
              <a:rPr lang="lt-LT" dirty="0" smtClean="0"/>
              <a:t>statybose, fontanuose, </a:t>
            </a:r>
            <a:r>
              <a:rPr lang="lt-LT" dirty="0"/>
              <a:t>vandentiekio ir centrinio šildymo </a:t>
            </a:r>
            <a:r>
              <a:rPr lang="lt-LT" dirty="0" smtClean="0"/>
              <a:t>sistemose, atliekant mokslinius bandymus.</a:t>
            </a:r>
            <a:endParaRPr lang="lt-LT" dirty="0"/>
          </a:p>
          <a:p>
            <a:pPr marL="0" indent="0">
              <a:buNone/>
            </a:pPr>
            <a:endParaRPr lang="lt-LT" dirty="0"/>
          </a:p>
        </p:txBody>
      </p:sp>
      <p:pic>
        <p:nvPicPr>
          <p:cNvPr id="4" name="Paveikslėlis 3"/>
          <p:cNvPicPr>
            <a:picLocks noChangeAspect="1"/>
          </p:cNvPicPr>
          <p:nvPr/>
        </p:nvPicPr>
        <p:blipFill>
          <a:blip r:embed="rId2"/>
          <a:stretch>
            <a:fillRect/>
          </a:stretch>
        </p:blipFill>
        <p:spPr>
          <a:xfrm>
            <a:off x="6074638" y="3034392"/>
            <a:ext cx="3388179" cy="3388179"/>
          </a:xfrm>
          <a:prstGeom prst="rect">
            <a:avLst/>
          </a:prstGeom>
        </p:spPr>
      </p:pic>
      <p:pic>
        <p:nvPicPr>
          <p:cNvPr id="6" name="Paveikslėlis 5"/>
          <p:cNvPicPr>
            <a:picLocks noChangeAspect="1"/>
          </p:cNvPicPr>
          <p:nvPr/>
        </p:nvPicPr>
        <p:blipFill>
          <a:blip r:embed="rId3"/>
          <a:stretch>
            <a:fillRect/>
          </a:stretch>
        </p:blipFill>
        <p:spPr>
          <a:xfrm>
            <a:off x="8902619" y="1658030"/>
            <a:ext cx="2466975" cy="2752725"/>
          </a:xfrm>
          <a:prstGeom prst="rect">
            <a:avLst/>
          </a:prstGeom>
        </p:spPr>
      </p:pic>
    </p:spTree>
    <p:extLst>
      <p:ext uri="{BB962C8B-B14F-4D97-AF65-F5344CB8AC3E}">
        <p14:creationId xmlns:p14="http://schemas.microsoft.com/office/powerpoint/2010/main" val="1306247264"/>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ebesėlio formos paaiškinimas 6"/>
          <p:cNvSpPr/>
          <p:nvPr/>
        </p:nvSpPr>
        <p:spPr>
          <a:xfrm>
            <a:off x="1620750" y="375836"/>
            <a:ext cx="5348614" cy="278493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p:cNvSpPr>
            <a:spLocks noGrp="1"/>
          </p:cNvSpPr>
          <p:nvPr>
            <p:ph idx="1"/>
          </p:nvPr>
        </p:nvSpPr>
        <p:spPr>
          <a:xfrm>
            <a:off x="1955809" y="928062"/>
            <a:ext cx="4678495" cy="2206519"/>
          </a:xfrm>
        </p:spPr>
        <p:txBody>
          <a:bodyPr>
            <a:normAutofit/>
          </a:bodyPr>
          <a:lstStyle/>
          <a:p>
            <a:pPr marL="0" indent="0" algn="ctr">
              <a:buNone/>
            </a:pPr>
            <a:r>
              <a:rPr lang="lt-LT" dirty="0"/>
              <a:t>Susisiekiantieji indai naudojami ir kasdienybėje. Vanduo tolygiai </a:t>
            </a:r>
            <a:r>
              <a:rPr lang="lt-LT" dirty="0" smtClean="0"/>
              <a:t>pasiskirsto laistytuvuose, arbatinukuose</a:t>
            </a:r>
            <a:r>
              <a:rPr lang="lt-LT" dirty="0"/>
              <a:t>. </a:t>
            </a:r>
          </a:p>
          <a:p>
            <a:pPr marL="0" indent="0">
              <a:buNone/>
            </a:pPr>
            <a:endParaRPr lang="lt-LT" dirty="0"/>
          </a:p>
        </p:txBody>
      </p:sp>
      <p:pic>
        <p:nvPicPr>
          <p:cNvPr id="4" name="Paveikslėlis 3"/>
          <p:cNvPicPr>
            <a:picLocks noChangeAspect="1"/>
          </p:cNvPicPr>
          <p:nvPr/>
        </p:nvPicPr>
        <p:blipFill>
          <a:blip r:embed="rId2"/>
          <a:stretch>
            <a:fillRect/>
          </a:stretch>
        </p:blipFill>
        <p:spPr>
          <a:xfrm>
            <a:off x="7998514" y="663879"/>
            <a:ext cx="2734887" cy="2734887"/>
          </a:xfrm>
          <a:prstGeom prst="rect">
            <a:avLst/>
          </a:prstGeom>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405" y="3594465"/>
            <a:ext cx="3109912"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9733" y="3594465"/>
            <a:ext cx="2555440" cy="2555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42167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wipe(down)">
                                      <p:cBhvr>
                                        <p:cTn id="23" dur="580">
                                          <p:stCondLst>
                                            <p:cond delay="0"/>
                                          </p:stCondLst>
                                        </p:cTn>
                                        <p:tgtEl>
                                          <p:spTgt spid="6148"/>
                                        </p:tgtEl>
                                      </p:cBhvr>
                                    </p:animEffect>
                                    <p:anim calcmode="lin" valueType="num">
                                      <p:cBhvr>
                                        <p:cTn id="24" dur="1822" tmFilter="0,0; 0.14,0.36; 0.43,0.73; 0.71,0.91; 1.0,1.0">
                                          <p:stCondLst>
                                            <p:cond delay="0"/>
                                          </p:stCondLst>
                                        </p:cTn>
                                        <p:tgtEl>
                                          <p:spTgt spid="614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14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14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14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148"/>
                                        </p:tgtEl>
                                        <p:attrNameLst>
                                          <p:attrName>ppt_y</p:attrName>
                                        </p:attrNameLst>
                                      </p:cBhvr>
                                      <p:tavLst>
                                        <p:tav tm="0" fmla="#ppt_y-sin(pi*$)/81">
                                          <p:val>
                                            <p:fltVal val="0"/>
                                          </p:val>
                                        </p:tav>
                                        <p:tav tm="100000">
                                          <p:val>
                                            <p:fltVal val="1"/>
                                          </p:val>
                                        </p:tav>
                                      </p:tavLst>
                                    </p:anim>
                                    <p:animScale>
                                      <p:cBhvr>
                                        <p:cTn id="29" dur="26">
                                          <p:stCondLst>
                                            <p:cond delay="650"/>
                                          </p:stCondLst>
                                        </p:cTn>
                                        <p:tgtEl>
                                          <p:spTgt spid="6148"/>
                                        </p:tgtEl>
                                      </p:cBhvr>
                                      <p:to x="100000" y="60000"/>
                                    </p:animScale>
                                    <p:animScale>
                                      <p:cBhvr>
                                        <p:cTn id="30" dur="166" decel="50000">
                                          <p:stCondLst>
                                            <p:cond delay="676"/>
                                          </p:stCondLst>
                                        </p:cTn>
                                        <p:tgtEl>
                                          <p:spTgt spid="6148"/>
                                        </p:tgtEl>
                                      </p:cBhvr>
                                      <p:to x="100000" y="100000"/>
                                    </p:animScale>
                                    <p:animScale>
                                      <p:cBhvr>
                                        <p:cTn id="31" dur="26">
                                          <p:stCondLst>
                                            <p:cond delay="1312"/>
                                          </p:stCondLst>
                                        </p:cTn>
                                        <p:tgtEl>
                                          <p:spTgt spid="6148"/>
                                        </p:tgtEl>
                                      </p:cBhvr>
                                      <p:to x="100000" y="80000"/>
                                    </p:animScale>
                                    <p:animScale>
                                      <p:cBhvr>
                                        <p:cTn id="32" dur="166" decel="50000">
                                          <p:stCondLst>
                                            <p:cond delay="1338"/>
                                          </p:stCondLst>
                                        </p:cTn>
                                        <p:tgtEl>
                                          <p:spTgt spid="6148"/>
                                        </p:tgtEl>
                                      </p:cBhvr>
                                      <p:to x="100000" y="100000"/>
                                    </p:animScale>
                                    <p:animScale>
                                      <p:cBhvr>
                                        <p:cTn id="33" dur="26">
                                          <p:stCondLst>
                                            <p:cond delay="1642"/>
                                          </p:stCondLst>
                                        </p:cTn>
                                        <p:tgtEl>
                                          <p:spTgt spid="6148"/>
                                        </p:tgtEl>
                                      </p:cBhvr>
                                      <p:to x="100000" y="90000"/>
                                    </p:animScale>
                                    <p:animScale>
                                      <p:cBhvr>
                                        <p:cTn id="34" dur="166" decel="50000">
                                          <p:stCondLst>
                                            <p:cond delay="1668"/>
                                          </p:stCondLst>
                                        </p:cTn>
                                        <p:tgtEl>
                                          <p:spTgt spid="6148"/>
                                        </p:tgtEl>
                                      </p:cBhvr>
                                      <p:to x="100000" y="100000"/>
                                    </p:animScale>
                                    <p:animScale>
                                      <p:cBhvr>
                                        <p:cTn id="35" dur="26">
                                          <p:stCondLst>
                                            <p:cond delay="1808"/>
                                          </p:stCondLst>
                                        </p:cTn>
                                        <p:tgtEl>
                                          <p:spTgt spid="6148"/>
                                        </p:tgtEl>
                                      </p:cBhvr>
                                      <p:to x="100000" y="95000"/>
                                    </p:animScale>
                                    <p:animScale>
                                      <p:cBhvr>
                                        <p:cTn id="36" dur="166" decel="50000">
                                          <p:stCondLst>
                                            <p:cond delay="1834"/>
                                          </p:stCondLst>
                                        </p:cTn>
                                        <p:tgtEl>
                                          <p:spTgt spid="614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381961" y="460332"/>
            <a:ext cx="6106462" cy="1143000"/>
          </a:xfrm>
        </p:spPr>
        <p:txBody>
          <a:bodyPr>
            <a:normAutofit/>
          </a:bodyPr>
          <a:lstStyle/>
          <a:p>
            <a:r>
              <a:rPr lang="lt-LT" b="1" dirty="0" err="1" smtClean="0">
                <a:solidFill>
                  <a:schemeClr val="accent1">
                    <a:lumMod val="75000"/>
                  </a:schemeClr>
                </a:solidFill>
              </a:rPr>
              <a:t>Hidrostatinis</a:t>
            </a:r>
            <a:r>
              <a:rPr lang="lt-LT" b="1" dirty="0" smtClean="0">
                <a:solidFill>
                  <a:schemeClr val="accent1">
                    <a:lumMod val="75000"/>
                  </a:schemeClr>
                </a:solidFill>
              </a:rPr>
              <a:t>  nivelyras </a:t>
            </a:r>
            <a:endParaRPr lang="lt-LT" b="1" dirty="0">
              <a:solidFill>
                <a:schemeClr val="accent1">
                  <a:lumMod val="75000"/>
                </a:schemeClr>
              </a:solidFill>
            </a:endParaRPr>
          </a:p>
        </p:txBody>
      </p:sp>
      <p:sp>
        <p:nvSpPr>
          <p:cNvPr id="3" name="Turinio vietos rezervavimo ženklas 2"/>
          <p:cNvSpPr>
            <a:spLocks noGrp="1"/>
          </p:cNvSpPr>
          <p:nvPr>
            <p:ph idx="1"/>
          </p:nvPr>
        </p:nvSpPr>
        <p:spPr>
          <a:xfrm>
            <a:off x="5442534" y="2205531"/>
            <a:ext cx="6432139" cy="3124201"/>
          </a:xfrm>
        </p:spPr>
        <p:txBody>
          <a:bodyPr>
            <a:normAutofit/>
          </a:bodyPr>
          <a:lstStyle/>
          <a:p>
            <a:pPr marL="0" indent="0">
              <a:buNone/>
            </a:pPr>
            <a:r>
              <a:rPr lang="lt-LT" sz="2800" dirty="0" smtClean="0"/>
              <a:t>Tai vienas iš prietaisų, kurį statybininkai naudoja tam pačiam lygiui nustatyti bei aukščiui pažymėti. Jis sudarytas iš specialiuose dėkluose įtvirtintų vamzdelių, sujungtų lanksčia žarnele, ir pripildytas skysčio. Ant vamzdelių pažymėtos padalos. </a:t>
            </a:r>
            <a:endParaRPr lang="lt-LT"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2888" y="2228850"/>
            <a:ext cx="3782991" cy="2576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7000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horizont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876782" y="422754"/>
            <a:ext cx="5805837" cy="1443625"/>
          </a:xfrm>
        </p:spPr>
        <p:txBody>
          <a:bodyPr>
            <a:normAutofit/>
          </a:bodyPr>
          <a:lstStyle/>
          <a:p>
            <a:r>
              <a:rPr lang="lt-LT" b="1" dirty="0" smtClean="0">
                <a:solidFill>
                  <a:schemeClr val="accent1">
                    <a:lumMod val="75000"/>
                  </a:schemeClr>
                </a:solidFill>
              </a:rPr>
              <a:t>Sifonas </a:t>
            </a:r>
            <a:endParaRPr lang="lt-LT" b="1" dirty="0">
              <a:solidFill>
                <a:schemeClr val="accent1">
                  <a:lumMod val="75000"/>
                </a:schemeClr>
              </a:solidFill>
            </a:endParaRPr>
          </a:p>
        </p:txBody>
      </p:sp>
      <p:sp>
        <p:nvSpPr>
          <p:cNvPr id="3" name="Turinio vietos rezervavimo ženklas 2"/>
          <p:cNvSpPr>
            <a:spLocks noGrp="1"/>
          </p:cNvSpPr>
          <p:nvPr>
            <p:ph idx="1"/>
          </p:nvPr>
        </p:nvSpPr>
        <p:spPr>
          <a:xfrm>
            <a:off x="1779264" y="1786851"/>
            <a:ext cx="6617872" cy="3611867"/>
          </a:xfrm>
        </p:spPr>
        <p:txBody>
          <a:bodyPr>
            <a:normAutofit/>
          </a:bodyPr>
          <a:lstStyle/>
          <a:p>
            <a:pPr marL="0" indent="0">
              <a:buNone/>
            </a:pPr>
            <a:r>
              <a:rPr lang="lt-LT" dirty="0" smtClean="0"/>
              <a:t>Suprasdami susisiekiančiųjų indų principą, lanksčiu vamzdeliu arba žarnele galėsite perpilti skystį iš didesnio ir sunkaus indo jo nepakeldami. Tai ypač svarbu tiems, kas laiko žuveles dideliuose akvariumuose. Akvariumų vanduo keičiamas ir dugnas valomas naudojant sifoną. Dėl slėgių skirtumo sifonas iš grunto įtraukia vandenį, o šis kartu su savimi neša nuosėdas ir padeda iš dalies pakeisti akvariumo vandenį. </a:t>
            </a:r>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9932" y="1665766"/>
            <a:ext cx="2938959" cy="3732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79933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386186" y="435280"/>
            <a:ext cx="7308960" cy="1355942"/>
          </a:xfrm>
        </p:spPr>
        <p:txBody>
          <a:bodyPr/>
          <a:lstStyle/>
          <a:p>
            <a:r>
              <a:rPr lang="lt-LT" b="1" dirty="0" smtClean="0">
                <a:solidFill>
                  <a:schemeClr val="tx2">
                    <a:lumMod val="60000"/>
                    <a:lumOff val="40000"/>
                  </a:schemeClr>
                </a:solidFill>
              </a:rPr>
              <a:t>Kaip pasidaryti sifoną patiems? </a:t>
            </a:r>
            <a:endParaRPr lang="en-US" b="1" dirty="0">
              <a:solidFill>
                <a:schemeClr val="tx2">
                  <a:lumMod val="60000"/>
                  <a:lumOff val="40000"/>
                </a:schemeClr>
              </a:solidFill>
            </a:endParaRPr>
          </a:p>
        </p:txBody>
      </p:sp>
      <p:sp>
        <p:nvSpPr>
          <p:cNvPr id="3" name="Turinio vietos rezervavimo ženklas 2"/>
          <p:cNvSpPr>
            <a:spLocks noGrp="1"/>
          </p:cNvSpPr>
          <p:nvPr>
            <p:ph idx="1"/>
          </p:nvPr>
        </p:nvSpPr>
        <p:spPr>
          <a:xfrm>
            <a:off x="2060509" y="1527914"/>
            <a:ext cx="8273464" cy="1678750"/>
          </a:xfrm>
        </p:spPr>
        <p:txBody>
          <a:bodyPr/>
          <a:lstStyle/>
          <a:p>
            <a:pPr marL="0" indent="0">
              <a:buNone/>
            </a:pPr>
            <a:r>
              <a:rPr lang="lt-LT" dirty="0" smtClean="0"/>
              <a:t>Viskas labai paprasta. Tereikia nupjauti plastikinio butelio viršų ir prijungti prie jo žarnelę. </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983" y="3097444"/>
            <a:ext cx="3069140" cy="3069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714" y="3999696"/>
            <a:ext cx="3646488" cy="309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70794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726470" y="460333"/>
            <a:ext cx="4052193" cy="1268260"/>
          </a:xfrm>
        </p:spPr>
        <p:txBody>
          <a:bodyPr>
            <a:normAutofit/>
          </a:bodyPr>
          <a:lstStyle/>
          <a:p>
            <a:r>
              <a:rPr lang="en-US" sz="4800" b="1" dirty="0" smtClean="0">
                <a:solidFill>
                  <a:schemeClr val="accent1">
                    <a:lumMod val="75000"/>
                  </a:schemeClr>
                </a:solidFill>
              </a:rPr>
              <a:t>Tai </a:t>
            </a:r>
            <a:r>
              <a:rPr lang="lt-LT" sz="4800" b="1" dirty="0" smtClean="0">
                <a:solidFill>
                  <a:schemeClr val="accent1">
                    <a:lumMod val="75000"/>
                  </a:schemeClr>
                </a:solidFill>
              </a:rPr>
              <a:t>įdomu</a:t>
            </a:r>
            <a:r>
              <a:rPr lang="ru-RU" sz="4800" b="1" dirty="0" smtClean="0">
                <a:solidFill>
                  <a:schemeClr val="accent1">
                    <a:lumMod val="75000"/>
                  </a:schemeClr>
                </a:solidFill>
              </a:rPr>
              <a:t>!</a:t>
            </a:r>
            <a:endParaRPr lang="lt-LT" sz="4800" b="1" dirty="0">
              <a:solidFill>
                <a:schemeClr val="accent1">
                  <a:lumMod val="75000"/>
                </a:schemeClr>
              </a:solidFill>
            </a:endParaRPr>
          </a:p>
        </p:txBody>
      </p:sp>
      <p:sp>
        <p:nvSpPr>
          <p:cNvPr id="3" name="Turinio vietos rezervavimo ženklas 2"/>
          <p:cNvSpPr>
            <a:spLocks noGrp="1"/>
          </p:cNvSpPr>
          <p:nvPr>
            <p:ph idx="1"/>
          </p:nvPr>
        </p:nvSpPr>
        <p:spPr>
          <a:xfrm>
            <a:off x="1480072" y="1916481"/>
            <a:ext cx="6830815" cy="3596014"/>
          </a:xfrm>
        </p:spPr>
        <p:txBody>
          <a:bodyPr/>
          <a:lstStyle/>
          <a:p>
            <a:pPr marL="0" indent="0" algn="ctr">
              <a:buNone/>
            </a:pPr>
            <a:r>
              <a:rPr lang="lt-LT" dirty="0"/>
              <a:t>XVII ir </a:t>
            </a:r>
            <a:r>
              <a:rPr lang="lt-LT" dirty="0" smtClean="0"/>
              <a:t>XVIII a. </a:t>
            </a:r>
            <a:r>
              <a:rPr lang="lt-LT" dirty="0"/>
              <a:t>rusų bajorai, norėdami pajuokauti, svečiams pasiūlydavo atsigerti iš ąsočio su kiaurymėmis ties kakliuku ir nematoma skylute ąsoje. Nežinojusieji tokio ąsočio paslapties, bijodami apsilaistyti, taip ir neišdrįsdavo jo paliesti. O žinojusieji užspausdavo ąsos skylutę pirštu ir pro snapelį lyg pro šiaudelį traukdavo skystį nepalenkdami ąsočio.</a:t>
            </a:r>
          </a:p>
          <a:p>
            <a:pPr marL="0" indent="0" algn="ctr">
              <a:buNone/>
            </a:pPr>
            <a:endParaRPr lang="lt-L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6147" y="2379943"/>
            <a:ext cx="3081403" cy="3081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057597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ebesėlio formos paaiškinimas 4"/>
          <p:cNvSpPr/>
          <p:nvPr/>
        </p:nvSpPr>
        <p:spPr>
          <a:xfrm>
            <a:off x="4985360" y="395171"/>
            <a:ext cx="5787023" cy="281068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36296" y="1261904"/>
            <a:ext cx="5536504" cy="1077218"/>
          </a:xfrm>
          <a:prstGeom prst="rect">
            <a:avLst/>
          </a:prstGeom>
          <a:noFill/>
        </p:spPr>
        <p:txBody>
          <a:bodyPr wrap="square" rtlCol="0">
            <a:spAutoFit/>
          </a:bodyPr>
          <a:lstStyle/>
          <a:p>
            <a:r>
              <a:rPr lang="lt-LT" sz="3200" dirty="0" smtClean="0"/>
              <a:t>Metas pasitikrinti ko </a:t>
            </a:r>
            <a:r>
              <a:rPr lang="lt-LT" sz="3200" dirty="0" smtClean="0"/>
              <a:t>išmokote pamokoje. </a:t>
            </a:r>
            <a:r>
              <a:rPr lang="lt-LT" sz="3200" dirty="0" smtClean="0"/>
              <a:t>Atlikime testą</a:t>
            </a:r>
            <a:r>
              <a:rPr lang="en-US" sz="3200" dirty="0" smtClean="0"/>
              <a:t>! </a:t>
            </a:r>
            <a:endParaRPr lang="en-US" sz="32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162" y="2639747"/>
            <a:ext cx="3090862" cy="36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75331" y="4609578"/>
            <a:ext cx="5235880" cy="400110"/>
          </a:xfrm>
          <a:prstGeom prst="rect">
            <a:avLst/>
          </a:prstGeom>
          <a:noFill/>
        </p:spPr>
        <p:txBody>
          <a:bodyPr wrap="square" rtlCol="0">
            <a:spAutoFit/>
          </a:bodyPr>
          <a:lstStyle/>
          <a:p>
            <a:r>
              <a:rPr lang="lt-LT" sz="2000" dirty="0" smtClean="0"/>
              <a:t>Teisingus atsakymus tau parodys </a:t>
            </a:r>
            <a:r>
              <a:rPr lang="lt-LT" sz="2000" dirty="0" smtClean="0"/>
              <a:t>žvaigždutės... </a:t>
            </a:r>
            <a:endParaRPr lang="en-US" sz="2000" dirty="0"/>
          </a:p>
        </p:txBody>
      </p:sp>
    </p:spTree>
    <p:extLst>
      <p:ext uri="{BB962C8B-B14F-4D97-AF65-F5344CB8AC3E}">
        <p14:creationId xmlns:p14="http://schemas.microsoft.com/office/powerpoint/2010/main" val="2768155233"/>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486392" y="1301662"/>
            <a:ext cx="7935263" cy="3124201"/>
          </a:xfrm>
        </p:spPr>
        <p:txBody>
          <a:bodyPr>
            <a:normAutofit fontScale="92500" lnSpcReduction="10000"/>
          </a:bodyPr>
          <a:lstStyle/>
          <a:p>
            <a:pPr marL="0" indent="0">
              <a:buNone/>
            </a:pPr>
            <a:r>
              <a:rPr lang="lt-LT" sz="3200" b="1" dirty="0" smtClean="0"/>
              <a:t>Kas yra susisiekiantieji indai?</a:t>
            </a:r>
          </a:p>
          <a:p>
            <a:pPr marL="0" indent="0">
              <a:buNone/>
            </a:pPr>
            <a:r>
              <a:rPr lang="lt-LT" sz="3200" b="1" dirty="0" smtClean="0"/>
              <a:t> </a:t>
            </a:r>
          </a:p>
          <a:p>
            <a:r>
              <a:rPr lang="lt-LT" dirty="0" smtClean="0"/>
              <a:t>Tai du ar daugiau indų, sujungtų taip, kad skystis būtų </a:t>
            </a:r>
            <a:r>
              <a:rPr lang="lt-LT" dirty="0" smtClean="0"/>
              <a:t>sulaikytas ir niekur netekėtų.</a:t>
            </a:r>
            <a:endParaRPr lang="lt-LT" dirty="0" smtClean="0"/>
          </a:p>
          <a:p>
            <a:pPr marL="0" indent="0">
              <a:buNone/>
            </a:pPr>
            <a:endParaRPr lang="lt-LT" dirty="0" smtClean="0"/>
          </a:p>
          <a:p>
            <a:r>
              <a:rPr lang="lt-LT" dirty="0" smtClean="0"/>
              <a:t>Tai </a:t>
            </a:r>
            <a:r>
              <a:rPr lang="lt-LT" dirty="0"/>
              <a:t>du ar daugiau indų, sujungtų tarpusavyje taip, kad skystis laisvai galėtų tekėti iš vieno į kitą. </a:t>
            </a:r>
            <a:endParaRPr lang="lt-LT" dirty="0" smtClean="0"/>
          </a:p>
          <a:p>
            <a:pPr marL="0" indent="0">
              <a:buNone/>
            </a:pPr>
            <a:endParaRPr lang="en-US" dirty="0"/>
          </a:p>
        </p:txBody>
      </p:sp>
      <p:sp>
        <p:nvSpPr>
          <p:cNvPr id="4" name="5-kampė žvaigždė 3"/>
          <p:cNvSpPr/>
          <p:nvPr/>
        </p:nvSpPr>
        <p:spPr>
          <a:xfrm>
            <a:off x="2141950" y="3037562"/>
            <a:ext cx="751562" cy="73903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7786036"/>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885144" y="1339240"/>
            <a:ext cx="10018713" cy="4109582"/>
          </a:xfrm>
        </p:spPr>
        <p:txBody>
          <a:bodyPr>
            <a:normAutofit lnSpcReduction="10000"/>
          </a:bodyPr>
          <a:lstStyle/>
          <a:p>
            <a:pPr marL="0" indent="0">
              <a:buNone/>
            </a:pPr>
            <a:r>
              <a:rPr lang="lt-LT" sz="3200" b="1" dirty="0"/>
              <a:t>Ar susisiekiančiuosiuose induose slėgis pasiskirsto vienodai</a:t>
            </a:r>
            <a:r>
              <a:rPr lang="lt-LT" sz="3200" b="1" dirty="0" smtClean="0"/>
              <a:t>?</a:t>
            </a:r>
          </a:p>
          <a:p>
            <a:pPr marL="0" indent="0">
              <a:buNone/>
            </a:pPr>
            <a:endParaRPr lang="lt-LT" sz="3200" b="1" dirty="0"/>
          </a:p>
          <a:p>
            <a:r>
              <a:rPr lang="lt-LT" dirty="0" smtClean="0"/>
              <a:t>Taip.</a:t>
            </a:r>
            <a:endParaRPr lang="lt-LT" dirty="0" smtClean="0"/>
          </a:p>
          <a:p>
            <a:endParaRPr lang="lt-LT" dirty="0"/>
          </a:p>
          <a:p>
            <a:r>
              <a:rPr lang="lt-LT" dirty="0" smtClean="0"/>
              <a:t>Ne.</a:t>
            </a:r>
            <a:endParaRPr lang="lt-LT" dirty="0" smtClean="0"/>
          </a:p>
          <a:p>
            <a:endParaRPr lang="lt-LT" dirty="0" smtClean="0"/>
          </a:p>
          <a:p>
            <a:r>
              <a:rPr lang="lt-LT" dirty="0" smtClean="0"/>
              <a:t>Priklauso nuo skysčio </a:t>
            </a:r>
            <a:r>
              <a:rPr lang="lt-LT" dirty="0" smtClean="0"/>
              <a:t>tankio.</a:t>
            </a:r>
            <a:endParaRPr lang="lt-LT"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68" y="2490353"/>
            <a:ext cx="811212" cy="80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67166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822512" y="1239032"/>
            <a:ext cx="10018713" cy="3124201"/>
          </a:xfrm>
        </p:spPr>
        <p:txBody>
          <a:bodyPr>
            <a:normAutofit fontScale="92500" lnSpcReduction="10000"/>
          </a:bodyPr>
          <a:lstStyle/>
          <a:p>
            <a:pPr marL="0" indent="0">
              <a:buNone/>
            </a:pPr>
            <a:r>
              <a:rPr lang="lt-LT" sz="3500" b="1" dirty="0" smtClean="0"/>
              <a:t>Ką vadiname susisiekiančių </a:t>
            </a:r>
            <a:r>
              <a:rPr lang="lt-LT" sz="3500" b="1" dirty="0"/>
              <a:t>indų </a:t>
            </a:r>
            <a:r>
              <a:rPr lang="lt-LT" sz="3500" b="1" dirty="0" smtClean="0"/>
              <a:t>principu?</a:t>
            </a:r>
          </a:p>
          <a:p>
            <a:endParaRPr lang="lt-LT" dirty="0" smtClean="0"/>
          </a:p>
          <a:p>
            <a:r>
              <a:rPr lang="lt-LT" dirty="0" smtClean="0"/>
              <a:t>Tai dėsnis</a:t>
            </a:r>
            <a:r>
              <a:rPr lang="lt-LT" dirty="0"/>
              <a:t>, pagal kurį bet kurios formos susisiekiančiuosiuose induose vienalyčio nejudančio skysčio lygis yra </a:t>
            </a:r>
            <a:r>
              <a:rPr lang="lt-LT" dirty="0" smtClean="0"/>
              <a:t>vienodas.</a:t>
            </a:r>
            <a:endParaRPr lang="lt-LT" dirty="0" smtClean="0"/>
          </a:p>
          <a:p>
            <a:endParaRPr lang="lt-LT" dirty="0"/>
          </a:p>
          <a:p>
            <a:r>
              <a:rPr lang="lt-LT" dirty="0" smtClean="0"/>
              <a:t>Tai dėsnis</a:t>
            </a:r>
            <a:r>
              <a:rPr lang="lt-LT" dirty="0"/>
              <a:t>, pagal </a:t>
            </a:r>
            <a:r>
              <a:rPr lang="lt-LT" dirty="0" smtClean="0"/>
              <a:t>kurį susisiekiančiuosiuose </a:t>
            </a:r>
            <a:r>
              <a:rPr lang="lt-LT" dirty="0"/>
              <a:t>induose </a:t>
            </a:r>
            <a:r>
              <a:rPr lang="lt-LT" dirty="0" smtClean="0"/>
              <a:t>nevienalyčio </a:t>
            </a:r>
            <a:r>
              <a:rPr lang="lt-LT" dirty="0"/>
              <a:t>nejudančio skysčio lygis yra </a:t>
            </a:r>
            <a:r>
              <a:rPr lang="lt-LT" dirty="0" smtClean="0"/>
              <a:t>vienodas</a:t>
            </a:r>
            <a:r>
              <a:rPr lang="lt-LT" dirty="0" smtClean="0"/>
              <a: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795" y="2027542"/>
            <a:ext cx="811212" cy="80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47600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947773" y="1026089"/>
            <a:ext cx="10018713" cy="3124201"/>
          </a:xfrm>
        </p:spPr>
        <p:txBody>
          <a:bodyPr>
            <a:normAutofit/>
          </a:bodyPr>
          <a:lstStyle/>
          <a:p>
            <a:pPr marL="0" indent="0">
              <a:buNone/>
            </a:pPr>
            <a:r>
              <a:rPr lang="lt-LT" sz="3200" b="1" dirty="0" smtClean="0"/>
              <a:t>Kuris sakinys teisingas? </a:t>
            </a:r>
          </a:p>
          <a:p>
            <a:pPr marL="0" indent="0">
              <a:buNone/>
            </a:pPr>
            <a:endParaRPr lang="lt-LT" sz="3200" b="1" dirty="0" smtClean="0"/>
          </a:p>
          <a:p>
            <a:r>
              <a:rPr lang="lt-LT" sz="2000" dirty="0">
                <a:solidFill>
                  <a:prstClr val="black"/>
                </a:solidFill>
              </a:rPr>
              <a:t>Kuo didesnis skysčio tankis, tuo mažesnis jo lygis susisiekiančiuose induose</a:t>
            </a:r>
            <a:r>
              <a:rPr lang="lt-LT" sz="2000" dirty="0" smtClean="0">
                <a:solidFill>
                  <a:prstClr val="black"/>
                </a:solidFill>
              </a:rPr>
              <a:t>.</a:t>
            </a:r>
          </a:p>
          <a:p>
            <a:pPr marL="0" indent="0">
              <a:buNone/>
            </a:pPr>
            <a:endParaRPr lang="lt-LT" sz="2000" dirty="0" smtClean="0">
              <a:solidFill>
                <a:prstClr val="black"/>
              </a:solidFill>
            </a:endParaRPr>
          </a:p>
          <a:p>
            <a:r>
              <a:rPr lang="lt-LT" sz="2000" dirty="0">
                <a:solidFill>
                  <a:prstClr val="black"/>
                </a:solidFill>
              </a:rPr>
              <a:t>Kuo didesnis skysčio tankis, tuo </a:t>
            </a:r>
            <a:r>
              <a:rPr lang="lt-LT" sz="2000" dirty="0" smtClean="0">
                <a:solidFill>
                  <a:prstClr val="black"/>
                </a:solidFill>
              </a:rPr>
              <a:t>didesnis jo </a:t>
            </a:r>
            <a:r>
              <a:rPr lang="lt-LT" sz="2000" dirty="0">
                <a:solidFill>
                  <a:prstClr val="black"/>
                </a:solidFill>
              </a:rPr>
              <a:t>lygis susisiekiančiuose induose.</a:t>
            </a:r>
            <a:endParaRPr lang="en-US" sz="32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353" y="2275572"/>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73175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659406" y="1451974"/>
            <a:ext cx="10018713" cy="3124201"/>
          </a:xfrm>
        </p:spPr>
        <p:txBody>
          <a:bodyPr>
            <a:normAutofit/>
          </a:bodyPr>
          <a:lstStyle/>
          <a:p>
            <a:pPr marL="0" indent="0">
              <a:buNone/>
            </a:pPr>
            <a:r>
              <a:rPr lang="lt-LT" sz="3200" b="1" dirty="0" smtClean="0"/>
              <a:t>Kam naudojamas </a:t>
            </a:r>
            <a:r>
              <a:rPr lang="lt-LT" sz="3200" b="1" dirty="0" err="1" smtClean="0"/>
              <a:t>hidrostatinis</a:t>
            </a:r>
            <a:r>
              <a:rPr lang="lt-LT" sz="3200" b="1" dirty="0" smtClean="0"/>
              <a:t> nivelyras?</a:t>
            </a:r>
          </a:p>
          <a:p>
            <a:pPr marL="0" indent="0">
              <a:buNone/>
            </a:pPr>
            <a:endParaRPr lang="lt-LT" dirty="0"/>
          </a:p>
          <a:p>
            <a:r>
              <a:rPr lang="lt-LT" dirty="0" smtClean="0"/>
              <a:t>Naudojamas </a:t>
            </a:r>
            <a:r>
              <a:rPr lang="lt-LT" dirty="0" smtClean="0"/>
              <a:t>įrengiant </a:t>
            </a:r>
            <a:r>
              <a:rPr lang="lt-LT" dirty="0" smtClean="0"/>
              <a:t>bei prižiūrint fontanus</a:t>
            </a:r>
            <a:r>
              <a:rPr lang="lt-LT" dirty="0" smtClean="0"/>
              <a:t>.</a:t>
            </a:r>
            <a:r>
              <a:rPr lang="lt-LT" dirty="0"/>
              <a:t> </a:t>
            </a:r>
            <a:endParaRPr lang="lt-LT" dirty="0" smtClean="0"/>
          </a:p>
          <a:p>
            <a:endParaRPr lang="lt-LT" dirty="0"/>
          </a:p>
          <a:p>
            <a:r>
              <a:rPr lang="lt-LT" dirty="0" smtClean="0"/>
              <a:t>Tai </a:t>
            </a:r>
            <a:r>
              <a:rPr lang="lt-LT" dirty="0"/>
              <a:t>vienas iš prietaisų, kurį statybininkai naudoja tam pačiam lygiui nustatyti bei aukščiui pažymėti.</a:t>
            </a:r>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5886" y="3102680"/>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147870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855243" y="1176403"/>
            <a:ext cx="10018713" cy="3124201"/>
          </a:xfrm>
        </p:spPr>
        <p:txBody>
          <a:bodyPr>
            <a:normAutofit/>
          </a:bodyPr>
          <a:lstStyle/>
          <a:p>
            <a:pPr marL="0" indent="0">
              <a:buNone/>
            </a:pPr>
            <a:r>
              <a:rPr lang="lt-LT" sz="3200" b="1" dirty="0" smtClean="0"/>
              <a:t>Ką </a:t>
            </a:r>
            <a:r>
              <a:rPr lang="lt-LT" sz="3200" b="1" dirty="0" smtClean="0"/>
              <a:t>skaičiuojame </a:t>
            </a:r>
            <a:r>
              <a:rPr lang="lt-LT" sz="3200" b="1" dirty="0" smtClean="0"/>
              <a:t>pagal šią formulę?</a:t>
            </a:r>
          </a:p>
          <a:p>
            <a:pPr marL="0" indent="0">
              <a:buNone/>
            </a:pPr>
            <a:endParaRPr lang="lt-LT" dirty="0"/>
          </a:p>
          <a:p>
            <a:r>
              <a:rPr lang="lt-LT" dirty="0"/>
              <a:t>Skysčio </a:t>
            </a:r>
            <a:r>
              <a:rPr lang="lt-LT" dirty="0" smtClean="0"/>
              <a:t>tankį.</a:t>
            </a:r>
            <a:endParaRPr lang="lt-LT" dirty="0" smtClean="0"/>
          </a:p>
          <a:p>
            <a:endParaRPr lang="lt-LT" dirty="0" smtClean="0"/>
          </a:p>
          <a:p>
            <a:r>
              <a:rPr lang="lt-LT" dirty="0" smtClean="0"/>
              <a:t>Skysčio stulpelio aukštį.</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0498" y="2312584"/>
            <a:ext cx="251777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6629" y="3292170"/>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58355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834770" y="1348852"/>
            <a:ext cx="10018713" cy="3124201"/>
          </a:xfrm>
        </p:spPr>
        <p:txBody>
          <a:bodyPr/>
          <a:lstStyle/>
          <a:p>
            <a:pPr marL="0" lvl="0" indent="0">
              <a:buClr>
                <a:srgbClr val="31B6FD">
                  <a:lumMod val="75000"/>
                </a:srgbClr>
              </a:buClr>
              <a:buNone/>
            </a:pPr>
            <a:r>
              <a:rPr lang="lt-LT" sz="3200" b="1" dirty="0" smtClean="0">
                <a:solidFill>
                  <a:prstClr val="black"/>
                </a:solidFill>
              </a:rPr>
              <a:t>Ką skaičiuojame </a:t>
            </a:r>
            <a:r>
              <a:rPr lang="lt-LT" sz="3200" b="1" dirty="0">
                <a:solidFill>
                  <a:prstClr val="black"/>
                </a:solidFill>
              </a:rPr>
              <a:t>pagal šią formulę?</a:t>
            </a:r>
          </a:p>
          <a:p>
            <a:pPr marL="0" indent="0">
              <a:buNone/>
            </a:pPr>
            <a:endParaRPr lang="lt-LT" dirty="0" smtClean="0"/>
          </a:p>
          <a:p>
            <a:r>
              <a:rPr lang="lt-LT" dirty="0"/>
              <a:t>Skysčio stulpelio aukštį</a:t>
            </a:r>
          </a:p>
          <a:p>
            <a:endParaRPr lang="lt-LT" dirty="0" smtClean="0"/>
          </a:p>
          <a:p>
            <a:r>
              <a:rPr lang="lt-LT" dirty="0" smtClean="0"/>
              <a:t>Skysčio tankį</a:t>
            </a:r>
          </a:p>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613" y="2399515"/>
            <a:ext cx="2517775"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2063" y="3206151"/>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972402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542319" y="435842"/>
            <a:ext cx="5975380" cy="5211873"/>
          </a:xfrm>
        </p:spPr>
        <p:txBody>
          <a:bodyPr>
            <a:normAutofit/>
          </a:bodyPr>
          <a:lstStyle/>
          <a:p>
            <a:pPr marL="0" indent="0">
              <a:buNone/>
            </a:pPr>
            <a:r>
              <a:rPr lang="lt-LT" sz="3200" b="1" dirty="0" smtClean="0"/>
              <a:t>Kuri lygybė </a:t>
            </a:r>
            <a:r>
              <a:rPr lang="lt-LT" sz="3200" b="1" dirty="0" smtClean="0"/>
              <a:t>yra teisinga</a:t>
            </a:r>
            <a:r>
              <a:rPr lang="lt-LT" sz="3200" b="1" dirty="0" smtClean="0"/>
              <a:t>?</a:t>
            </a:r>
          </a:p>
          <a:p>
            <a:pPr marL="0" indent="0">
              <a:buNone/>
            </a:pPr>
            <a:endParaRPr lang="lt-LT" sz="3200" b="1" dirty="0" smtClean="0"/>
          </a:p>
          <a:p>
            <a:r>
              <a:rPr lang="lt-LT" dirty="0" smtClean="0"/>
              <a:t> </a:t>
            </a:r>
            <a:endParaRPr lang="lt-LT" dirty="0"/>
          </a:p>
          <a:p>
            <a:pPr marL="0" indent="0">
              <a:buNone/>
            </a:pPr>
            <a:endParaRPr lang="lt-LT" dirty="0" smtClean="0"/>
          </a:p>
          <a:p>
            <a:pPr marL="0" indent="0">
              <a:buNone/>
            </a:pPr>
            <a:endParaRPr lang="lt-LT" dirty="0" smtClean="0"/>
          </a:p>
          <a:p>
            <a:r>
              <a:rPr lang="lt-LT" dirty="0"/>
              <a:t> </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5110" y="4025049"/>
            <a:ext cx="2189162" cy="117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ė 6"/>
          <p:cNvGrpSpPr/>
          <p:nvPr/>
        </p:nvGrpSpPr>
        <p:grpSpPr>
          <a:xfrm>
            <a:off x="3898177" y="2421149"/>
            <a:ext cx="1649292" cy="1198869"/>
            <a:chOff x="5004675" y="3039631"/>
            <a:chExt cx="1448150" cy="1012521"/>
          </a:xfrm>
        </p:grpSpPr>
        <mc:AlternateContent xmlns:mc="http://schemas.openxmlformats.org/markup-compatibility/2006">
          <mc:Choice xmlns:a14="http://schemas.microsoft.com/office/drawing/2010/main" Requires="a14">
            <p:sp>
              <p:nvSpPr>
                <p:cNvPr id="5" name="Stačiakampis 4"/>
                <p:cNvSpPr/>
                <p:nvPr/>
              </p:nvSpPr>
              <p:spPr>
                <a:xfrm>
                  <a:off x="5801686" y="3078102"/>
                  <a:ext cx="651139" cy="9355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lt-LT" sz="3200" i="1">
                                <a:solidFill>
                                  <a:prstClr val="black"/>
                                </a:solidFill>
                                <a:latin typeface="Cambria Math"/>
                              </a:rPr>
                            </m:ctrlPr>
                          </m:fPr>
                          <m:num>
                            <m:r>
                              <a:rPr lang="lt-LT" sz="3200" i="1">
                                <a:solidFill>
                                  <a:prstClr val="black"/>
                                </a:solidFill>
                                <a:latin typeface="Cambria Math"/>
                                <a:ea typeface="Cambria Math"/>
                              </a:rPr>
                              <m:t>𝜌</m:t>
                            </m:r>
                            <m:r>
                              <a:rPr lang="ru-RU" sz="3200" i="1" baseline="-25000">
                                <a:solidFill>
                                  <a:prstClr val="black"/>
                                </a:solidFill>
                                <a:latin typeface="Cambria Math"/>
                                <a:ea typeface="Cambria Math"/>
                              </a:rPr>
                              <m:t>1</m:t>
                            </m:r>
                          </m:num>
                          <m:den>
                            <m:r>
                              <a:rPr lang="lt-LT" sz="3200" i="1">
                                <a:solidFill>
                                  <a:prstClr val="black"/>
                                </a:solidFill>
                                <a:latin typeface="Cambria Math"/>
                              </a:rPr>
                              <m:t>h</m:t>
                            </m:r>
                            <m:r>
                              <a:rPr lang="ru-RU" sz="3200" i="1" baseline="-25000">
                                <a:solidFill>
                                  <a:prstClr val="black"/>
                                </a:solidFill>
                                <a:latin typeface="Cambria Math"/>
                              </a:rPr>
                              <m:t>2</m:t>
                            </m:r>
                          </m:den>
                        </m:f>
                      </m:oMath>
                    </m:oMathPara>
                  </a14:m>
                  <a:endParaRPr lang="en-US" sz="2400" dirty="0"/>
                </a:p>
              </p:txBody>
            </p:sp>
          </mc:Choice>
          <mc:Fallback>
            <p:sp>
              <p:nvSpPr>
                <p:cNvPr id="5" name="Stačiakampis 4"/>
                <p:cNvSpPr>
                  <a:spLocks noRot="1" noChangeAspect="1" noMove="1" noResize="1" noEditPoints="1" noAdjustHandles="1" noChangeArrowheads="1" noChangeShapeType="1" noTextEdit="1"/>
                </p:cNvSpPr>
                <p:nvPr/>
              </p:nvSpPr>
              <p:spPr>
                <a:xfrm>
                  <a:off x="5801686" y="3078102"/>
                  <a:ext cx="651139" cy="935577"/>
                </a:xfrm>
                <a:prstGeom prst="rect">
                  <a:avLst/>
                </a:prstGeom>
                <a:blipFill rotWithShape="1">
                  <a:blip r:embed="rId3"/>
                  <a:stretch>
                    <a:fillRect r="-196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Stačiakampis 5"/>
                <p:cNvSpPr/>
                <p:nvPr/>
              </p:nvSpPr>
              <p:spPr>
                <a:xfrm>
                  <a:off x="5004675" y="3039631"/>
                  <a:ext cx="929550" cy="1012521"/>
                </a:xfrm>
                <a:prstGeom prst="rect">
                  <a:avLst/>
                </a:prstGeom>
              </p:spPr>
              <p:txBody>
                <a:bodyPr wrap="none">
                  <a:spAutoFit/>
                </a:bodyPr>
                <a:lstStyle/>
                <a:p>
                  <a:pPr lvl="0" defTabSz="457200">
                    <a:spcBef>
                      <a:spcPct val="20000"/>
                    </a:spcBef>
                    <a:spcAft>
                      <a:spcPts val="600"/>
                    </a:spcAft>
                    <a:buClr>
                      <a:srgbClr val="31B6FD">
                        <a:lumMod val="75000"/>
                      </a:srgbClr>
                    </a:buClr>
                    <a:buSzPct val="145000"/>
                  </a:pPr>
                  <a14:m>
                    <m:oMathPara xmlns:m="http://schemas.openxmlformats.org/officeDocument/2006/math">
                      <m:oMathParaPr>
                        <m:jc m:val="centerGroup"/>
                      </m:oMathParaPr>
                      <m:oMath xmlns:m="http://schemas.openxmlformats.org/officeDocument/2006/math">
                        <m:f>
                          <m:fPr>
                            <m:ctrlPr>
                              <a:rPr lang="lt-LT" sz="3200" i="1">
                                <a:solidFill>
                                  <a:prstClr val="black"/>
                                </a:solidFill>
                                <a:latin typeface="Cambria Math"/>
                              </a:rPr>
                            </m:ctrlPr>
                          </m:fPr>
                          <m:num>
                            <m:r>
                              <a:rPr lang="lt-LT" sz="3200" i="1">
                                <a:solidFill>
                                  <a:prstClr val="black"/>
                                </a:solidFill>
                                <a:latin typeface="Cambria Math"/>
                                <a:ea typeface="Cambria Math"/>
                              </a:rPr>
                              <m:t>𝜌</m:t>
                            </m:r>
                            <m:r>
                              <a:rPr lang="en-US" sz="3200" i="1" baseline="-25000">
                                <a:solidFill>
                                  <a:prstClr val="black"/>
                                </a:solidFill>
                                <a:latin typeface="Cambria Math"/>
                                <a:ea typeface="Cambria Math"/>
                              </a:rPr>
                              <m:t>2</m:t>
                            </m:r>
                          </m:num>
                          <m:den>
                            <m:r>
                              <a:rPr lang="en-US" sz="3200" i="1">
                                <a:solidFill>
                                  <a:prstClr val="black"/>
                                </a:solidFill>
                                <a:latin typeface="Cambria Math"/>
                              </a:rPr>
                              <m:t>h</m:t>
                            </m:r>
                            <m:r>
                              <a:rPr lang="en-US" sz="3200" i="1" baseline="-25000">
                                <a:solidFill>
                                  <a:prstClr val="black"/>
                                </a:solidFill>
                                <a:latin typeface="Cambria Math"/>
                              </a:rPr>
                              <m:t>2</m:t>
                            </m:r>
                          </m:den>
                        </m:f>
                        <m:r>
                          <m:rPr>
                            <m:nor/>
                          </m:rPr>
                          <a:rPr lang="en-US" sz="3200" dirty="0">
                            <a:solidFill>
                              <a:prstClr val="black"/>
                            </a:solidFill>
                          </a:rPr>
                          <m:t>=</m:t>
                        </m:r>
                      </m:oMath>
                    </m:oMathPara>
                  </a14:m>
                  <a:endParaRPr lang="lt-LT" sz="2400" dirty="0">
                    <a:solidFill>
                      <a:prstClr val="black"/>
                    </a:solidFill>
                  </a:endParaRPr>
                </a:p>
              </p:txBody>
            </p:sp>
          </mc:Choice>
          <mc:Fallback xmlns="">
            <p:sp>
              <p:nvSpPr>
                <p:cNvPr id="6" name="Stačiakampis 5"/>
                <p:cNvSpPr>
                  <a:spLocks noRot="1" noChangeAspect="1" noMove="1" noResize="1" noEditPoints="1" noAdjustHandles="1" noChangeArrowheads="1" noChangeShapeType="1" noTextEdit="1"/>
                </p:cNvSpPr>
                <p:nvPr/>
              </p:nvSpPr>
              <p:spPr>
                <a:xfrm>
                  <a:off x="5004675" y="3039631"/>
                  <a:ext cx="1004890" cy="1094467"/>
                </a:xfrm>
                <a:prstGeom prst="rect">
                  <a:avLst/>
                </a:prstGeom>
                <a:blipFill rotWithShape="1">
                  <a:blip r:embed="rId4"/>
                  <a:stretch>
                    <a:fillRect r="-18182"/>
                  </a:stretch>
                </a:blipFill>
              </p:spPr>
              <p:txBody>
                <a:bodyPr/>
                <a:lstStyle/>
                <a:p>
                  <a:r>
                    <a:rPr lang="en-US">
                      <a:noFill/>
                    </a:rPr>
                    <a:t> </a:t>
                  </a:r>
                </a:p>
              </p:txBody>
            </p:sp>
          </mc:Fallback>
        </mc:AlternateContent>
      </p:grpSp>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8885" y="3979111"/>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31865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759882" y="1126298"/>
            <a:ext cx="10018713" cy="3124201"/>
          </a:xfrm>
        </p:spPr>
        <p:txBody>
          <a:bodyPr/>
          <a:lstStyle/>
          <a:p>
            <a:pPr marL="0" indent="0">
              <a:buNone/>
            </a:pPr>
            <a:r>
              <a:rPr lang="lt-LT" sz="3200" b="1" dirty="0" smtClean="0"/>
              <a:t>Kieno tankis yra didesnis - aliejaus ar vandens?</a:t>
            </a:r>
            <a:endParaRPr lang="lt-LT" sz="3200" b="1" dirty="0" smtClean="0"/>
          </a:p>
          <a:p>
            <a:pPr marL="0" indent="0">
              <a:buNone/>
            </a:pPr>
            <a:endParaRPr lang="lt-LT" dirty="0" smtClean="0"/>
          </a:p>
          <a:p>
            <a:r>
              <a:rPr lang="lt-LT" dirty="0" smtClean="0"/>
              <a:t>Aliejaus </a:t>
            </a:r>
          </a:p>
          <a:p>
            <a:endParaRPr lang="lt-LT" dirty="0"/>
          </a:p>
          <a:p>
            <a:r>
              <a:rPr lang="lt-LT" dirty="0" smtClean="0"/>
              <a:t>Vandens</a:t>
            </a:r>
            <a:endParaRPr lang="lt-LT"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957" y="3227363"/>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182041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747357" y="1301662"/>
            <a:ext cx="10018713" cy="3124201"/>
          </a:xfrm>
        </p:spPr>
        <p:txBody>
          <a:bodyPr>
            <a:normAutofit lnSpcReduction="10000"/>
          </a:bodyPr>
          <a:lstStyle/>
          <a:p>
            <a:pPr marL="0" indent="0">
              <a:buNone/>
            </a:pPr>
            <a:r>
              <a:rPr lang="lt-LT" sz="3200" b="1" dirty="0" smtClean="0"/>
              <a:t>Koks prietaisas</a:t>
            </a:r>
            <a:r>
              <a:rPr lang="lt-LT" sz="3200" b="1" dirty="0" smtClean="0"/>
              <a:t> </a:t>
            </a:r>
            <a:r>
              <a:rPr lang="lt-LT" sz="3200" b="1" dirty="0" smtClean="0"/>
              <a:t>naudojamas akvariumo vandeniui keisti? </a:t>
            </a:r>
          </a:p>
          <a:p>
            <a:pPr marL="0" indent="0">
              <a:buNone/>
            </a:pPr>
            <a:endParaRPr lang="lt-LT" dirty="0"/>
          </a:p>
          <a:p>
            <a:r>
              <a:rPr lang="lt-LT" dirty="0" smtClean="0"/>
              <a:t>Sifonas</a:t>
            </a:r>
          </a:p>
          <a:p>
            <a:endParaRPr lang="lt-LT" dirty="0"/>
          </a:p>
          <a:p>
            <a:r>
              <a:rPr lang="lt-LT" dirty="0" err="1" smtClean="0"/>
              <a:t>Hidrostatinis</a:t>
            </a:r>
            <a:r>
              <a:rPr lang="lt-LT" dirty="0" smtClean="0"/>
              <a:t> </a:t>
            </a:r>
            <a:r>
              <a:rPr lang="lt-LT" dirty="0"/>
              <a:t>nivelyras</a:t>
            </a:r>
            <a:endParaRPr lang="lt-LT" dirty="0"/>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5989" y="2301015"/>
            <a:ext cx="817562" cy="80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268625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besėlio formos paaiškinimas 3"/>
          <p:cNvSpPr/>
          <p:nvPr/>
        </p:nvSpPr>
        <p:spPr>
          <a:xfrm flipH="1">
            <a:off x="1578278" y="725977"/>
            <a:ext cx="6101155" cy="4121063"/>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title"/>
          </p:nvPr>
        </p:nvSpPr>
        <p:spPr>
          <a:xfrm>
            <a:off x="2221797" y="1864278"/>
            <a:ext cx="4814117" cy="1518781"/>
          </a:xfrm>
        </p:spPr>
        <p:txBody>
          <a:bodyPr>
            <a:normAutofit fontScale="90000"/>
          </a:bodyPr>
          <a:lstStyle/>
          <a:p>
            <a:r>
              <a:rPr lang="lt-LT" dirty="0" smtClean="0"/>
              <a:t>Tikiuosi </a:t>
            </a:r>
            <a:r>
              <a:rPr lang="lt-LT" dirty="0" smtClean="0"/>
              <a:t>užduotis atlikote</a:t>
            </a:r>
            <a:r>
              <a:rPr lang="en-US" dirty="0" smtClean="0"/>
              <a:t> </a:t>
            </a:r>
            <a:r>
              <a:rPr lang="lt-LT" dirty="0" smtClean="0"/>
              <a:t>puikiai ir šauniai praleidote </a:t>
            </a:r>
            <a:r>
              <a:rPr lang="lt-LT" dirty="0"/>
              <a:t>laiką </a:t>
            </a:r>
            <a:r>
              <a:rPr lang="lt-LT" dirty="0" smtClean="0"/>
              <a:t>. </a:t>
            </a:r>
            <a:r>
              <a:rPr lang="lt-LT" dirty="0" smtClean="0"/>
              <a:t>Šiandien</a:t>
            </a:r>
            <a:r>
              <a:rPr lang="lt-LT" dirty="0"/>
              <a:t> </a:t>
            </a:r>
            <a:r>
              <a:rPr lang="lt-LT" dirty="0" smtClean="0"/>
              <a:t>mano</a:t>
            </a:r>
            <a:r>
              <a:rPr lang="en-US" dirty="0" smtClean="0"/>
              <a:t> </a:t>
            </a:r>
            <a:r>
              <a:rPr lang="lt-LT" dirty="0" smtClean="0"/>
              <a:t>pamoka baigt</a:t>
            </a:r>
            <a:r>
              <a:rPr lang="en-US" dirty="0" smtClean="0"/>
              <a:t>a</a:t>
            </a:r>
            <a:r>
              <a:rPr lang="lt-LT" dirty="0"/>
              <a:t>,</a:t>
            </a:r>
            <a:r>
              <a:rPr lang="lt-LT" dirty="0" smtClean="0"/>
              <a:t> </a:t>
            </a:r>
            <a:r>
              <a:rPr lang="lt-LT" dirty="0" smtClean="0"/>
              <a:t>iki kito karto</a:t>
            </a:r>
            <a:r>
              <a:rPr lang="en-US" dirty="0" smtClean="0"/>
              <a:t>!</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3654" y="2992720"/>
            <a:ext cx="4041775"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1025746"/>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452979" y="522961"/>
            <a:ext cx="4152401" cy="1406047"/>
          </a:xfrm>
        </p:spPr>
        <p:txBody>
          <a:bodyPr/>
          <a:lstStyle/>
          <a:p>
            <a:r>
              <a:rPr lang="lt-LT" b="1" dirty="0" smtClean="0">
                <a:solidFill>
                  <a:schemeClr val="tx2">
                    <a:lumMod val="60000"/>
                    <a:lumOff val="40000"/>
                  </a:schemeClr>
                </a:solidFill>
              </a:rPr>
              <a:t>Literatūra </a:t>
            </a:r>
            <a:endParaRPr lang="en-US" b="1" dirty="0">
              <a:solidFill>
                <a:schemeClr val="tx2">
                  <a:lumMod val="60000"/>
                  <a:lumOff val="40000"/>
                </a:schemeClr>
              </a:solidFill>
            </a:endParaRPr>
          </a:p>
        </p:txBody>
      </p:sp>
      <p:sp>
        <p:nvSpPr>
          <p:cNvPr id="3" name="Turinio vietos rezervavimo ženklas 2"/>
          <p:cNvSpPr>
            <a:spLocks noGrp="1"/>
          </p:cNvSpPr>
          <p:nvPr>
            <p:ph idx="1"/>
          </p:nvPr>
        </p:nvSpPr>
        <p:spPr>
          <a:xfrm>
            <a:off x="1521888" y="2266166"/>
            <a:ext cx="10018713" cy="3124201"/>
          </a:xfrm>
        </p:spPr>
        <p:txBody>
          <a:bodyPr>
            <a:normAutofit fontScale="85000" lnSpcReduction="10000"/>
          </a:bodyPr>
          <a:lstStyle/>
          <a:p>
            <a:pPr>
              <a:buFont typeface="Wingdings" pitchFamily="2" charset="2"/>
              <a:buChar char="Ø"/>
            </a:pPr>
            <a:r>
              <a:rPr lang="lt-LT" dirty="0"/>
              <a:t>8 klasės vadovėlis „Fizika“.</a:t>
            </a:r>
          </a:p>
          <a:p>
            <a:pPr>
              <a:buFont typeface="Wingdings" pitchFamily="2" charset="2"/>
              <a:buChar char="Ø"/>
            </a:pPr>
            <a:r>
              <a:rPr lang="en-US" dirty="0">
                <a:hlinkClick r:id="rId2"/>
              </a:rPr>
              <a:t>http://</a:t>
            </a:r>
            <a:r>
              <a:rPr lang="en-US" dirty="0" smtClean="0">
                <a:hlinkClick r:id="rId2"/>
              </a:rPr>
              <a:t>www.mat.lt/skaiciavimai/PftcZ-1.html</a:t>
            </a:r>
            <a:endParaRPr lang="lt-LT" dirty="0" smtClean="0"/>
          </a:p>
          <a:p>
            <a:pPr>
              <a:buFont typeface="Wingdings" pitchFamily="2" charset="2"/>
              <a:buChar char="Ø"/>
            </a:pPr>
            <a:r>
              <a:rPr lang="en-US" dirty="0">
                <a:hlinkClick r:id="rId3"/>
              </a:rPr>
              <a:t>https://www.google.lt/search?q=kubilas&amp;espv=2&amp;site=webhp&amp;tbm=isch&amp;tbo=u&amp;source=univ&amp;sa=X&amp;ved=0ahUKEwiigNewuJTTAhVlEpoKHX0JCTwQsAQINA&amp;biw=1366&amp;bih=662#tbm=isch&amp;q=communicating+vessels+&amp;imgrc=1UxP1dDa_IG3wM</a:t>
            </a:r>
            <a:r>
              <a:rPr lang="en-US" dirty="0" smtClean="0"/>
              <a:t>:</a:t>
            </a:r>
            <a:endParaRPr lang="lt-LT" dirty="0" smtClean="0"/>
          </a:p>
          <a:p>
            <a:pPr>
              <a:buFont typeface="Wingdings" pitchFamily="2" charset="2"/>
              <a:buChar char="Ø"/>
            </a:pPr>
            <a:r>
              <a:rPr lang="en-US" dirty="0">
                <a:hlinkClick r:id="rId4"/>
              </a:rPr>
              <a:t>http://</a:t>
            </a:r>
            <a:r>
              <a:rPr lang="en-US" dirty="0" smtClean="0">
                <a:hlinkClick r:id="rId4"/>
              </a:rPr>
              <a:t>www.delfi.lt/pilietis/voxpopuli/seselis-fizikos-pradziamokslis-susisiekiantys-indai.d?id=38364835</a:t>
            </a:r>
            <a:endParaRPr lang="lt-LT" dirty="0" smtClean="0"/>
          </a:p>
          <a:p>
            <a:pPr>
              <a:buFont typeface="Wingdings" pitchFamily="2" charset="2"/>
              <a:buChar char="Ø"/>
            </a:pPr>
            <a:r>
              <a:rPr lang="en-US" dirty="0">
                <a:hlinkClick r:id="rId5"/>
              </a:rPr>
              <a:t>http://</a:t>
            </a:r>
            <a:r>
              <a:rPr lang="en-US" dirty="0" smtClean="0">
                <a:hlinkClick r:id="rId5"/>
              </a:rPr>
              <a:t>www.nefas.eu/naujienos-menu/542-susisiekiantys-indai-fizikoje-ir-gyvenime</a:t>
            </a:r>
            <a:r>
              <a:rPr lang="lt-LT" dirty="0" smtClean="0"/>
              <a:t> </a:t>
            </a:r>
          </a:p>
          <a:p>
            <a:pPr>
              <a:buFont typeface="Wingdings" pitchFamily="2" charset="2"/>
              <a:buChar char="Ø"/>
            </a:pPr>
            <a:endParaRPr lang="en-US" dirty="0"/>
          </a:p>
        </p:txBody>
      </p:sp>
    </p:spTree>
    <p:extLst>
      <p:ext uri="{BB962C8B-B14F-4D97-AF65-F5344CB8AC3E}">
        <p14:creationId xmlns:p14="http://schemas.microsoft.com/office/powerpoint/2010/main" val="3703154155"/>
      </p:ext>
    </p:extLst>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559466" y="1802703"/>
            <a:ext cx="10018713" cy="3124201"/>
          </a:xfrm>
        </p:spPr>
        <p:txBody>
          <a:bodyPr>
            <a:normAutofit/>
          </a:bodyPr>
          <a:lstStyle/>
          <a:p>
            <a:pPr marL="0" indent="0" algn="ctr">
              <a:buNone/>
            </a:pPr>
            <a:r>
              <a:rPr lang="lt-LT" sz="9600" b="1" dirty="0" smtClean="0">
                <a:solidFill>
                  <a:schemeClr val="accent1">
                    <a:lumMod val="75000"/>
                  </a:schemeClr>
                </a:solidFill>
              </a:rPr>
              <a:t>AČIŪ  UŽ  DĖMESĮ </a:t>
            </a:r>
            <a:r>
              <a:rPr lang="lt-LT" sz="9600" b="1" dirty="0" smtClean="0">
                <a:solidFill>
                  <a:schemeClr val="accent1">
                    <a:lumMod val="75000"/>
                  </a:schemeClr>
                </a:solidFill>
                <a:sym typeface="Wingdings" pitchFamily="2" charset="2"/>
              </a:rPr>
              <a:t> </a:t>
            </a:r>
            <a:endParaRPr lang="lt-LT" sz="9600" b="1" dirty="0">
              <a:solidFill>
                <a:schemeClr val="accent1">
                  <a:lumMod val="75000"/>
                </a:schemeClr>
              </a:solidFill>
            </a:endParaRPr>
          </a:p>
        </p:txBody>
      </p:sp>
    </p:spTree>
    <p:extLst>
      <p:ext uri="{BB962C8B-B14F-4D97-AF65-F5344CB8AC3E}">
        <p14:creationId xmlns:p14="http://schemas.microsoft.com/office/powerpoint/2010/main" val="4007501062"/>
      </p:ext>
    </p:extLst>
  </p:cSld>
  <p:clrMapOvr>
    <a:masterClrMapping/>
  </p:clrMapOvr>
  <p:transition spd="slow">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ksas">
  <a:themeElements>
    <a:clrScheme name="Bangos form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Paralaksas">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ksas">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93B4CCAC-FD5A-4D59-B1AC-EAF45910B5A9}"/>
    </a:ext>
  </a:extLst>
</a:theme>
</file>

<file path=docProps/app.xml><?xml version="1.0" encoding="utf-8"?>
<Properties xmlns="http://schemas.openxmlformats.org/officeDocument/2006/extended-properties" xmlns:vt="http://schemas.openxmlformats.org/officeDocument/2006/docPropsVTypes">
  <Template>TM03457496[[fn=Paralaksas]]</Template>
  <TotalTime>535</TotalTime>
  <Words>955</Words>
  <Application>Microsoft Office PowerPoint</Application>
  <PresentationFormat>Pasirinktinai</PresentationFormat>
  <Paragraphs>122</Paragraphs>
  <Slides>30</Slides>
  <Notes>0</Notes>
  <HiddenSlides>0</HiddenSlides>
  <MMClips>0</MMClips>
  <ScaleCrop>false</ScaleCrop>
  <HeadingPairs>
    <vt:vector size="4" baseType="variant">
      <vt:variant>
        <vt:lpstr>Tema</vt:lpstr>
      </vt:variant>
      <vt:variant>
        <vt:i4>1</vt:i4>
      </vt:variant>
      <vt:variant>
        <vt:lpstr>Skaidrių pavadinimai</vt:lpstr>
      </vt:variant>
      <vt:variant>
        <vt:i4>30</vt:i4>
      </vt:variant>
    </vt:vector>
  </HeadingPairs>
  <TitlesOfParts>
    <vt:vector size="31" baseType="lpstr">
      <vt:lpstr>Paralaksas</vt:lpstr>
      <vt:lpstr>Susisiekiantieji indai</vt:lpstr>
      <vt:lpstr>PowerPoint pristatymas</vt:lpstr>
      <vt:lpstr>PowerPoint pristatymas</vt:lpstr>
      <vt:lpstr>PowerPoint pristatymas</vt:lpstr>
      <vt:lpstr>PowerPoint pristatymas</vt:lpstr>
      <vt:lpstr>PowerPoint pristatymas</vt:lpstr>
      <vt:lpstr>PowerPoint pristatymas</vt:lpstr>
      <vt:lpstr>PowerPoint pristatymas</vt:lpstr>
      <vt:lpstr>Uždavinių sprendimas</vt:lpstr>
      <vt:lpstr>Uždavinys</vt:lpstr>
      <vt:lpstr>Kur naudojami susisiekiantieji indai?</vt:lpstr>
      <vt:lpstr>PowerPoint pristatymas</vt:lpstr>
      <vt:lpstr>Hidrostatinis  nivelyras </vt:lpstr>
      <vt:lpstr>Sifonas </vt:lpstr>
      <vt:lpstr>Kaip pasidaryti sifoną patiems? </vt:lpstr>
      <vt:lpstr>Tai įdomu!</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Tikiuosi užduotis atlikote puikiai ir šauniai praleidote laiką . Šiandien mano pamoka baigta, iki kito karto!</vt:lpstr>
      <vt:lpstr>Literatūra </vt:lpstr>
      <vt:lpstr>PowerPoint pristatymas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Susisiekiantieji indai</dc:title>
  <dc:creator>Mokinys</dc:creator>
  <cp:lastModifiedBy>Vartotojas</cp:lastModifiedBy>
  <cp:revision>60</cp:revision>
  <dcterms:created xsi:type="dcterms:W3CDTF">2017-01-31T07:58:48Z</dcterms:created>
  <dcterms:modified xsi:type="dcterms:W3CDTF">2017-04-08T15:30:11Z</dcterms:modified>
</cp:coreProperties>
</file>