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70" r:id="rId9"/>
    <p:sldId id="263" r:id="rId10"/>
    <p:sldId id="264" r:id="rId11"/>
    <p:sldId id="266" r:id="rId12"/>
    <p:sldId id="267" r:id="rId13"/>
    <p:sldId id="268" r:id="rId14"/>
    <p:sldId id="269" r:id="rId15"/>
    <p:sldId id="271" r:id="rId16"/>
    <p:sldId id="26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2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6CAB3A-7B1B-4E2D-9F59-EE8A644DABEE}" type="datetimeFigureOut">
              <a:rPr lang="en-US"/>
              <a:t>4/3/2017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5CCCEC-6CA7-4745-A69F-BF8908C8F5A6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111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5CCCEC-6CA7-4745-A69F-BF8908C8F5A6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820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5CCCEC-6CA7-4745-A69F-BF8908C8F5A6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813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5CCCEC-6CA7-4745-A69F-BF8908C8F5A6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235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5CCCEC-6CA7-4745-A69F-BF8908C8F5A6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872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5CCCEC-6CA7-4745-A69F-BF8908C8F5A6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641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5CCCEC-6CA7-4745-A69F-BF8908C8F5A6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439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5CCCEC-6CA7-4745-A69F-BF8908C8F5A6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826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5CCCEC-6CA7-4745-A69F-BF8908C8F5A6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1238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5CCCEC-6CA7-4745-A69F-BF8908C8F5A6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8110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5CCCEC-6CA7-4745-A69F-BF8908C8F5A6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2548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5CCCEC-6CA7-4745-A69F-BF8908C8F5A6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9261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5CCCEC-6CA7-4745-A69F-BF8908C8F5A6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0645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5CCCEC-6CA7-4745-A69F-BF8908C8F5A6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5700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5CCCEC-6CA7-4745-A69F-BF8908C8F5A6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584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46CE7D5-CF57-46EF-B807-FDD0502418D4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4856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159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8622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67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7140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2152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163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0007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639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891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40046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68644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5635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47098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29169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2274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082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46CE7D5-CF57-46EF-B807-FDD0502418D4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83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TO5afDxfIso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NULL" TargetMode="External"/><Relationship Id="rId5" Type="http://schemas.openxmlformats.org/officeDocument/2006/relationships/hyperlink" Target="http://youtu.be/cf_uYl8PKXk" TargetMode="External"/><Relationship Id="rId4" Type="http://schemas.openxmlformats.org/officeDocument/2006/relationships/hyperlink" Target="NULL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Cn9X_m-yRiA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Cn9X_m-yRiA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images.google.com/" TargetMode="External"/><Relationship Id="rId3" Type="http://schemas.openxmlformats.org/officeDocument/2006/relationships/hyperlink" Target="https://lt.wikipedia.org/wiki/Trinties_j%C4%97ga" TargetMode="External"/><Relationship Id="rId7" Type="http://schemas.openxmlformats.org/officeDocument/2006/relationships/hyperlink" Target="http://youtu.be/TO5afDxfIso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TO5afDxfIso" TargetMode="External"/><Relationship Id="rId5" Type="http://schemas.openxmlformats.org/officeDocument/2006/relationships/hyperlink" Target="http://http:" TargetMode="External"/><Relationship Id="rId4" Type="http://schemas.openxmlformats.org/officeDocument/2006/relationships/hyperlink" Target="http://youtu.be/cf_uYl8PKXk" TargetMode="External"/><Relationship Id="rId9" Type="http://schemas.openxmlformats.org/officeDocument/2006/relationships/hyperlink" Target="https://www.youtube.com/watch?v=Cn9X_m-yRi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709" y="2962275"/>
            <a:ext cx="6815669" cy="1515533"/>
          </a:xfrm>
        </p:spPr>
        <p:txBody>
          <a:bodyPr/>
          <a:lstStyle/>
          <a:p>
            <a:r>
              <a:rPr lang="en-US" sz="6000" b="1" dirty="0">
                <a:solidFill>
                  <a:schemeClr val="tx1"/>
                </a:solidFill>
                <a:latin typeface="Arial"/>
              </a:rPr>
              <a:t/>
            </a:r>
            <a:br>
              <a:rPr lang="en-US" sz="6000" b="1" dirty="0">
                <a:solidFill>
                  <a:schemeClr val="tx1"/>
                </a:solidFill>
                <a:latin typeface="Arial"/>
              </a:rPr>
            </a:br>
            <a:endParaRPr lang="en-US" sz="6000" b="1" dirty="0">
              <a:solidFill>
                <a:schemeClr val="tx1"/>
              </a:solidFill>
              <a:latin typeface="Arial"/>
            </a:endParaRPr>
          </a:p>
          <a:p>
            <a:r>
              <a:rPr lang="en-US" sz="6000" b="1" dirty="0">
                <a:solidFill>
                  <a:schemeClr val="tx1"/>
                </a:solidFill>
                <a:latin typeface="times"/>
              </a:rPr>
              <a:t>Trintis buityje ir technikoje</a:t>
            </a:r>
          </a:p>
          <a:p>
            <a:endParaRPr lang="en-US" sz="6000" dirty="0">
              <a:solidFill>
                <a:srgbClr val="000000"/>
              </a:solidFill>
              <a:latin typeface="time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44742" y="3619496"/>
            <a:ext cx="7213602" cy="2209803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/>
              </a:rPr>
              <a:t>Sukūrė 8 klasės mokiniai Karolis Mockaitis, </a:t>
            </a:r>
            <a:r>
              <a:rPr lang="en-US" dirty="0" err="1">
                <a:latin typeface="Times New Roman"/>
              </a:rPr>
              <a:t>Domas</a:t>
            </a:r>
            <a:r>
              <a:rPr lang="en-US" dirty="0">
                <a:latin typeface="Times New Roman"/>
              </a:rPr>
              <a:t> </a:t>
            </a:r>
            <a:r>
              <a:rPr lang="en-US" dirty="0" err="1" smtClean="0">
                <a:latin typeface="Times New Roman"/>
              </a:rPr>
              <a:t>Ščelys</a:t>
            </a:r>
            <a:endParaRPr lang="lt-LT" dirty="0" smtClean="0">
              <a:latin typeface="Times New Roman"/>
            </a:endParaRPr>
          </a:p>
          <a:p>
            <a:r>
              <a:rPr lang="lt-LT" dirty="0" smtClean="0">
                <a:solidFill>
                  <a:srgbClr val="000000"/>
                </a:solidFill>
                <a:latin typeface="Times New Roman"/>
              </a:rPr>
              <a:t>Mokytoja Dalija Ramanauskienė</a:t>
            </a:r>
            <a:endParaRPr lang="en-US" dirty="0">
              <a:solidFill>
                <a:srgbClr val="000000"/>
              </a:solidFill>
              <a:latin typeface="Times New Roman"/>
            </a:endParaRPr>
          </a:p>
          <a:p>
            <a:r>
              <a:rPr lang="en-US" dirty="0">
                <a:latin typeface="Times New Roman"/>
              </a:rPr>
              <a:t>Martyno Mažvydo progimnazija</a:t>
            </a:r>
          </a:p>
          <a:p>
            <a:r>
              <a:rPr lang="en-US" dirty="0">
                <a:latin typeface="Times New Roman"/>
              </a:rPr>
              <a:t>2017-03-12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Turinys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Kas yra trinties jėga?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262626"/>
                </a:solidFill>
                <a:latin typeface="Garamond"/>
              </a:rPr>
              <a:t>Trinties jėgos rūšys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262626"/>
                </a:solidFill>
                <a:latin typeface="Garamond"/>
              </a:rPr>
              <a:t>Trinties nauda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262626"/>
                </a:solidFill>
                <a:latin typeface="Garamond"/>
              </a:rPr>
              <a:t>Trinties žala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262626"/>
                </a:solidFill>
                <a:latin typeface="Garamond"/>
              </a:rPr>
              <a:t>Pavyzdžiai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262626"/>
                </a:solidFill>
                <a:latin typeface="Garamond"/>
              </a:rPr>
              <a:t>Testas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262626"/>
                </a:solidFill>
                <a:latin typeface="Garamond"/>
              </a:rPr>
              <a:t>Šaltiniai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rgbClr val="262626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402590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Kas yra trinties jėga?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252525"/>
                </a:solidFill>
                <a:latin typeface="Times"/>
              </a:rPr>
              <a:t>Trinties jėga – </a:t>
            </a:r>
            <a:r>
              <a:rPr lang="en-US" dirty="0">
                <a:solidFill>
                  <a:srgbClr val="000000"/>
                </a:solidFill>
                <a:latin typeface="Times"/>
              </a:rPr>
              <a:t>jėga</a:t>
            </a:r>
            <a:r>
              <a:rPr lang="en-US" dirty="0">
                <a:solidFill>
                  <a:srgbClr val="252525"/>
                </a:solidFill>
                <a:latin typeface="Times"/>
              </a:rPr>
              <a:t>, veikianti dviejų paviršių susilietimo regione, besipriešinanti jų judėjimui ar polinkiui judėti.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 rotWithShape="1">
          <a:blip r:embed="rId3"/>
          <a:srcRect b="34653"/>
          <a:stretch/>
        </p:blipFill>
        <p:spPr>
          <a:xfrm>
            <a:off x="5029200" y="4414520"/>
            <a:ext cx="2286000" cy="119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797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Trinties jėgos rūšys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Rimties trinties jėga - </a:t>
            </a:r>
            <a:r>
              <a:rPr lang="en-US" dirty="0">
                <a:solidFill>
                  <a:srgbClr val="252525"/>
                </a:solidFill>
              </a:rPr>
              <a:t>atsiranda, kai tie paviršiai yra ties slydimo vienas kito atžvilgiu riba.</a:t>
            </a:r>
            <a:endParaRPr lang="en-US" dirty="0">
              <a:solidFill>
                <a:srgbClr val="262626"/>
              </a:solidFill>
              <a:latin typeface="Garamond"/>
            </a:endParaRPr>
          </a:p>
          <a:p>
            <a:r>
              <a:rPr lang="en-US" dirty="0">
                <a:solidFill>
                  <a:srgbClr val="262626"/>
                </a:solidFill>
              </a:rPr>
              <a:t>Slydimo - </a:t>
            </a:r>
            <a:r>
              <a:rPr lang="en-US" dirty="0">
                <a:solidFill>
                  <a:srgbClr val="252525"/>
                </a:solidFill>
              </a:rPr>
              <a:t>atsiranda tarp slystančių paviršių.</a:t>
            </a:r>
          </a:p>
          <a:p>
            <a:r>
              <a:rPr lang="en-US" dirty="0"/>
              <a:t>Riedėjimo - </a:t>
            </a:r>
            <a:r>
              <a:rPr lang="en-US" dirty="0">
                <a:solidFill>
                  <a:srgbClr val="252525"/>
                </a:solidFill>
              </a:rPr>
              <a:t>tarp riedančių vienas kito atžvilgiu.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132" y="4981575"/>
            <a:ext cx="2743200" cy="66726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 rotWithShape="1">
          <a:blip r:embed="rId4"/>
          <a:srcRect l="3308" t="42952" r="21856" b="-36"/>
          <a:stretch/>
        </p:blipFill>
        <p:spPr>
          <a:xfrm>
            <a:off x="5458296" y="4659981"/>
            <a:ext cx="2137987" cy="1224056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 rotWithShape="1">
          <a:blip r:embed="rId5"/>
          <a:srcRect l="17991" t="10883" r="38405" b="17685"/>
          <a:stretch/>
        </p:blipFill>
        <p:spPr>
          <a:xfrm>
            <a:off x="8277939" y="4778394"/>
            <a:ext cx="1196135" cy="99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410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Trinties nauda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262626"/>
                </a:solidFill>
                <a:latin typeface="Garamond"/>
              </a:rPr>
              <a:t>Galime laikyti daiktus rankoje.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262626"/>
                </a:solidFill>
                <a:latin typeface="Garamond"/>
              </a:rPr>
              <a:t>Daiktai </a:t>
            </a:r>
            <a:r>
              <a:rPr lang="en-US" dirty="0" err="1">
                <a:solidFill>
                  <a:srgbClr val="262626"/>
                </a:solidFill>
                <a:latin typeface="Garamond"/>
              </a:rPr>
              <a:t>stovi</a:t>
            </a:r>
            <a:r>
              <a:rPr lang="en-US" dirty="0">
                <a:solidFill>
                  <a:srgbClr val="262626"/>
                </a:solidFill>
                <a:latin typeface="Garamond"/>
              </a:rPr>
              <a:t> vietoje.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262626"/>
                </a:solidFill>
                <a:latin typeface="Garamond"/>
              </a:rPr>
              <a:t>Galime gabenti sunkius daiktus naudojant riedejimo jėgą.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262626"/>
                </a:solidFill>
                <a:latin typeface="Garamond"/>
              </a:rPr>
              <a:t>Galime važinėti mašinomis.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 rotWithShape="1">
          <a:blip r:embed="rId3"/>
          <a:srcRect b="11303"/>
          <a:stretch/>
        </p:blipFill>
        <p:spPr>
          <a:xfrm>
            <a:off x="8716127" y="5067300"/>
            <a:ext cx="2743200" cy="963683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6010" y="5133611"/>
            <a:ext cx="2743200" cy="892165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0" y="4943475"/>
            <a:ext cx="2371725" cy="11430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7275" y="4925332"/>
            <a:ext cx="1588861" cy="115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363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Trinties žala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262626"/>
                </a:solidFill>
                <a:latin typeface="Garamond"/>
              </a:rPr>
              <a:t>Besitrinantys daiktai nudyla, įkaista.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262626"/>
                </a:solidFill>
                <a:latin typeface="Garamond"/>
              </a:rPr>
              <a:t>Sunkius daiktus neįmanoma pastumti.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262626"/>
                </a:solidFill>
                <a:latin typeface="Garamond"/>
              </a:rPr>
              <a:t>Dėl mažos trinties sunku važiuoti mašina, lengva paslysti.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1" y="4286250"/>
            <a:ext cx="2533650" cy="180022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4457700"/>
            <a:ext cx="2286000" cy="1524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 rotWithShape="1">
          <a:blip r:embed="rId5"/>
          <a:srcRect t="13967" b="13725"/>
          <a:stretch/>
        </p:blipFill>
        <p:spPr>
          <a:xfrm>
            <a:off x="7810500" y="4667250"/>
            <a:ext cx="2466975" cy="133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28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262626"/>
                </a:solidFill>
                <a:latin typeface="Garamond"/>
              </a:rPr>
              <a:t>Pavyzdžiai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1 dalis </a:t>
            </a:r>
            <a:r>
              <a:rPr lang="en-US" dirty="0">
                <a:solidFill>
                  <a:srgbClr val="00B0F0"/>
                </a:solidFill>
                <a:hlinkClick r:id="rId3"/>
              </a:rPr>
              <a:t>https</a:t>
            </a:r>
            <a:r>
              <a:rPr lang="en-US" dirty="0">
                <a:solidFill>
                  <a:schemeClr val="tx1"/>
                </a:solidFill>
                <a:hlinkClick r:id="rId4" invalidUrl="http://://youtu.be/TO5afDxfIso"/>
              </a:rPr>
              <a:t>://youtu.be/TO5afDxfIso</a:t>
            </a:r>
          </a:p>
          <a:p>
            <a:r>
              <a:rPr lang="en-US" dirty="0">
                <a:solidFill>
                  <a:schemeClr val="tx1"/>
                </a:solidFill>
              </a:rPr>
              <a:t>2 dalis </a:t>
            </a:r>
            <a:r>
              <a:rPr lang="en-US" dirty="0">
                <a:solidFill>
                  <a:schemeClr val="tx1"/>
                </a:solidFill>
                <a:hlinkClick r:id="rId5"/>
              </a:rPr>
              <a:t>https</a:t>
            </a:r>
            <a:r>
              <a:rPr lang="en-US" dirty="0">
                <a:solidFill>
                  <a:srgbClr val="00B0F0"/>
                </a:solidFill>
                <a:hlinkClick r:id="rId6" invalidUrl="http://://"/>
              </a:rPr>
              <a:t>://</a:t>
            </a:r>
            <a:r>
              <a:rPr lang="en-US" dirty="0">
                <a:solidFill>
                  <a:schemeClr val="tx1"/>
                </a:solidFill>
                <a:hlinkClick r:id="rId5"/>
              </a:rPr>
              <a:t>youtu.be/cf_uYl8PKXk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1-oje dalyje yra matoma, kad mašina ant ledo lengviau slydo, nei 2-oje dalyje ant žemės.</a:t>
            </a:r>
          </a:p>
        </p:txBody>
      </p:sp>
    </p:spTree>
    <p:extLst>
      <p:ext uri="{BB962C8B-B14F-4D97-AF65-F5344CB8AC3E}">
        <p14:creationId xmlns:p14="http://schemas.microsoft.com/office/powerpoint/2010/main" val="4202068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Pavyzdžiai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>
                <a:hlinkClick r:id="rId2"/>
              </a:rPr>
              <a:t>https://</a:t>
            </a:r>
            <a:r>
              <a:rPr lang="lt-LT" dirty="0" smtClean="0">
                <a:hlinkClick r:id="rId2"/>
              </a:rPr>
              <a:t>www.youtube.com/watch?v=Cn9X_m-yRiA</a:t>
            </a:r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 Šiame pavyzdyje parodoma, kad iš pradžių kūną veikia rimties jėga, o pakėlus dėžę pradėjo veikti slydimo jėga.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448159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262626"/>
                </a:solidFill>
                <a:latin typeface="Times New Roman"/>
              </a:rPr>
              <a:t>Kaip vadinima trinties jėga kuri atsiranda tarp kūnų kurie slysta?</a:t>
            </a:r>
          </a:p>
          <a:p>
            <a:pPr marL="0" indent="0">
              <a:buNone/>
            </a:pPr>
            <a:r>
              <a:rPr lang="en-US" dirty="0">
                <a:solidFill>
                  <a:srgbClr val="262626"/>
                </a:solidFill>
                <a:latin typeface="Times New Roman"/>
              </a:rPr>
              <a:t>A) </a:t>
            </a:r>
            <a:r>
              <a:rPr lang="en-US" dirty="0" err="1" smtClean="0">
                <a:solidFill>
                  <a:srgbClr val="262626"/>
                </a:solidFill>
                <a:latin typeface="Times New Roman"/>
              </a:rPr>
              <a:t>Riedėjimo</a:t>
            </a:r>
            <a:r>
              <a:rPr lang="lt-LT" dirty="0" smtClean="0">
                <a:solidFill>
                  <a:srgbClr val="262626"/>
                </a:solidFill>
                <a:latin typeface="Times New Roman"/>
              </a:rPr>
              <a:t>.</a:t>
            </a:r>
            <a:endParaRPr lang="en-US" dirty="0">
              <a:solidFill>
                <a:srgbClr val="262626"/>
              </a:solidFill>
              <a:latin typeface="Times New Roman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62626"/>
                </a:solidFill>
                <a:latin typeface="Times New Roman"/>
              </a:rPr>
              <a:t>B) </a:t>
            </a:r>
            <a:r>
              <a:rPr lang="en-US" dirty="0" err="1" smtClean="0">
                <a:solidFill>
                  <a:srgbClr val="262626"/>
                </a:solidFill>
                <a:latin typeface="Times New Roman"/>
              </a:rPr>
              <a:t>Rimties</a:t>
            </a:r>
            <a:r>
              <a:rPr lang="lt-LT" dirty="0" smtClean="0">
                <a:solidFill>
                  <a:srgbClr val="262626"/>
                </a:solidFill>
                <a:latin typeface="Times New Roman"/>
              </a:rPr>
              <a:t>.</a:t>
            </a:r>
            <a:endParaRPr lang="en-US" dirty="0">
              <a:solidFill>
                <a:srgbClr val="262626"/>
              </a:solidFill>
              <a:latin typeface="Times New Roman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62626"/>
                </a:solidFill>
                <a:latin typeface="Times New Roman"/>
              </a:rPr>
              <a:t>C) </a:t>
            </a:r>
            <a:r>
              <a:rPr lang="en-US" dirty="0" err="1" smtClean="0">
                <a:solidFill>
                  <a:srgbClr val="262626"/>
                </a:solidFill>
                <a:latin typeface="Times New Roman"/>
              </a:rPr>
              <a:t>Slydimo</a:t>
            </a:r>
            <a:r>
              <a:rPr lang="lt-LT" dirty="0" smtClean="0">
                <a:solidFill>
                  <a:srgbClr val="262626"/>
                </a:solidFill>
                <a:latin typeface="Times New Roman"/>
              </a:rPr>
              <a:t>.</a:t>
            </a:r>
            <a:endParaRPr lang="en-US" dirty="0">
              <a:solidFill>
                <a:srgbClr val="262626"/>
              </a:solidFill>
              <a:latin typeface="Times New Roman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62626"/>
                </a:solidFill>
                <a:latin typeface="Times New Roman"/>
              </a:rPr>
              <a:t>C)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001" y="3192008"/>
            <a:ext cx="2781300" cy="1843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128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62626"/>
                </a:solidFill>
                <a:latin typeface="times"/>
              </a:rPr>
              <a:t>2. </a:t>
            </a:r>
            <a:r>
              <a:rPr lang="en-US" dirty="0" err="1" smtClean="0">
                <a:solidFill>
                  <a:srgbClr val="262626"/>
                </a:solidFill>
                <a:latin typeface="times"/>
              </a:rPr>
              <a:t>Kuri</a:t>
            </a:r>
            <a:r>
              <a:rPr lang="lt-LT" dirty="0" err="1" smtClean="0">
                <a:solidFill>
                  <a:srgbClr val="262626"/>
                </a:solidFill>
                <a:latin typeface="times"/>
              </a:rPr>
              <a:t>os</a:t>
            </a:r>
            <a:r>
              <a:rPr lang="lt-LT" dirty="0" smtClean="0">
                <a:solidFill>
                  <a:srgbClr val="262626"/>
                </a:solidFill>
                <a:latin typeface="times"/>
              </a:rPr>
              <a:t> jėgos veikiamas</a:t>
            </a:r>
            <a:r>
              <a:rPr lang="en-US" dirty="0" smtClean="0">
                <a:solidFill>
                  <a:srgbClr val="262626"/>
                </a:solidFill>
                <a:latin typeface="times"/>
              </a:rPr>
              <a:t> </a:t>
            </a:r>
            <a:r>
              <a:rPr lang="en-US" dirty="0">
                <a:solidFill>
                  <a:srgbClr val="262626"/>
                </a:solidFill>
                <a:latin typeface="times"/>
              </a:rPr>
              <a:t>kūnas nejuda?</a:t>
            </a:r>
          </a:p>
          <a:p>
            <a:pPr marL="0" indent="0">
              <a:buNone/>
            </a:pPr>
            <a:r>
              <a:rPr lang="en-US" dirty="0">
                <a:solidFill>
                  <a:srgbClr val="262626"/>
                </a:solidFill>
                <a:latin typeface="times"/>
              </a:rPr>
              <a:t>A) Rimties</a:t>
            </a:r>
            <a:endParaRPr lang="en-US" dirty="0">
              <a:solidFill>
                <a:schemeClr val="tx1"/>
              </a:solidFill>
              <a:latin typeface="times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62626"/>
                </a:solidFill>
                <a:latin typeface="times"/>
              </a:rPr>
              <a:t>B) Slydimo</a:t>
            </a:r>
            <a:endParaRPr lang="en-US" dirty="0">
              <a:solidFill>
                <a:schemeClr val="tx1"/>
              </a:solidFill>
              <a:latin typeface="times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62626"/>
                </a:solidFill>
                <a:latin typeface="times"/>
              </a:rPr>
              <a:t>C) Riedejimo</a:t>
            </a:r>
            <a:endParaRPr lang="en-US" dirty="0">
              <a:solidFill>
                <a:schemeClr val="tx1"/>
              </a:solidFill>
              <a:latin typeface="times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62626"/>
                </a:solidFill>
                <a:latin typeface="times"/>
              </a:rPr>
              <a:t>A)</a:t>
            </a:r>
            <a:endParaRPr lang="en-US" dirty="0">
              <a:solidFill>
                <a:schemeClr val="tx1"/>
              </a:solidFill>
              <a:latin typeface="times"/>
            </a:endParaRPr>
          </a:p>
          <a:p>
            <a:pPr marL="0" indent="0">
              <a:buNone/>
            </a:pPr>
            <a:endParaRPr lang="en-US" dirty="0">
              <a:solidFill>
                <a:srgbClr val="262626"/>
              </a:solidFill>
              <a:latin typeface="times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0000" y="3240000"/>
            <a:ext cx="2519363" cy="167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609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times new roman"/>
              </a:rPr>
              <a:t>3. </a:t>
            </a:r>
            <a:r>
              <a:rPr lang="lt-LT" dirty="0" smtClean="0">
                <a:latin typeface="times new roman"/>
              </a:rPr>
              <a:t>Kokios trinties jėgos veikia paveikslėlyje?</a:t>
            </a:r>
            <a:endParaRPr lang="en-US" dirty="0">
              <a:latin typeface="times new roman"/>
            </a:endParaRPr>
          </a:p>
          <a:p>
            <a:pPr marL="0" indent="0">
              <a:buNone/>
            </a:pPr>
            <a:r>
              <a:rPr lang="en-US" dirty="0">
                <a:latin typeface="Times New Roman"/>
              </a:rPr>
              <a:t>A) </a:t>
            </a:r>
            <a:r>
              <a:rPr lang="lt-LT" dirty="0" smtClean="0">
                <a:latin typeface="Times New Roman"/>
              </a:rPr>
              <a:t>Rimties.</a:t>
            </a:r>
            <a:endParaRPr lang="en-US" dirty="0">
              <a:solidFill>
                <a:schemeClr val="tx1"/>
              </a:solidFill>
              <a:latin typeface="Times New Roman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62626"/>
                </a:solidFill>
                <a:latin typeface="Times New Roman"/>
              </a:rPr>
              <a:t>B) </a:t>
            </a:r>
            <a:r>
              <a:rPr lang="en-US" dirty="0" err="1" smtClean="0">
                <a:solidFill>
                  <a:srgbClr val="262626"/>
                </a:solidFill>
                <a:latin typeface="Times New Roman"/>
              </a:rPr>
              <a:t>Slydimo</a:t>
            </a:r>
            <a:r>
              <a:rPr lang="lt-LT" dirty="0">
                <a:solidFill>
                  <a:srgbClr val="000000"/>
                </a:solidFill>
                <a:latin typeface="Times New Roman"/>
              </a:rPr>
              <a:t>.</a:t>
            </a:r>
            <a:endParaRPr lang="en-US" dirty="0">
              <a:solidFill>
                <a:schemeClr val="tx1"/>
              </a:solidFill>
              <a:latin typeface="Times New Roman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62626"/>
                </a:solidFill>
                <a:latin typeface="Times New Roman"/>
              </a:rPr>
              <a:t>C) </a:t>
            </a:r>
            <a:r>
              <a:rPr lang="en-US" dirty="0" err="1" smtClean="0">
                <a:solidFill>
                  <a:srgbClr val="262626"/>
                </a:solidFill>
                <a:latin typeface="Times New Roman"/>
              </a:rPr>
              <a:t>Riedejimo</a:t>
            </a:r>
            <a:r>
              <a:rPr lang="lt-LT" dirty="0">
                <a:solidFill>
                  <a:srgbClr val="000000"/>
                </a:solidFill>
                <a:latin typeface="Times New Roman"/>
              </a:rPr>
              <a:t>.</a:t>
            </a:r>
            <a:endParaRPr lang="en-US" dirty="0">
              <a:solidFill>
                <a:schemeClr val="tx1"/>
              </a:solidFill>
              <a:latin typeface="Times New Roman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dirty="0" smtClean="0">
                <a:solidFill>
                  <a:srgbClr val="000000"/>
                </a:solidFill>
                <a:latin typeface="Times New Roman"/>
              </a:rPr>
              <a:t>)</a:t>
            </a:r>
            <a:endParaRPr lang="lt-LT" dirty="0" smtClean="0">
              <a:solidFill>
                <a:srgbClr val="000000"/>
              </a:solidFill>
              <a:latin typeface="Times New Roman"/>
            </a:endParaRPr>
          </a:p>
          <a:p>
            <a:pPr marL="0" indent="0">
              <a:buNone/>
            </a:pPr>
            <a:r>
              <a:rPr lang="lt-LT" dirty="0" smtClean="0">
                <a:solidFill>
                  <a:srgbClr val="000000"/>
                </a:solidFill>
                <a:latin typeface="Times New Roman"/>
              </a:rPr>
              <a:t>A)</a:t>
            </a:r>
            <a:endParaRPr lang="en-US" dirty="0">
              <a:solidFill>
                <a:srgbClr val="000000"/>
              </a:solidFill>
              <a:latin typeface="Times New Roman"/>
            </a:endParaRPr>
          </a:p>
          <a:p>
            <a:pPr marL="0" indent="0">
              <a:buNone/>
            </a:pPr>
            <a:endParaRPr lang="en-US" dirty="0">
              <a:solidFill>
                <a:srgbClr val="262626"/>
              </a:solidFill>
              <a:latin typeface="Garamond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3837518"/>
            <a:ext cx="213360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849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4. </a:t>
            </a:r>
            <a:r>
              <a:rPr lang="en-US" dirty="0" smtClean="0">
                <a:latin typeface="Times New Roman"/>
              </a:rPr>
              <a:t>K</a:t>
            </a:r>
            <a:r>
              <a:rPr lang="lt-LT" dirty="0" err="1" smtClean="0">
                <a:latin typeface="Times New Roman"/>
              </a:rPr>
              <a:t>okia</a:t>
            </a:r>
            <a:r>
              <a:rPr lang="lt-LT" dirty="0" smtClean="0">
                <a:latin typeface="Times New Roman"/>
              </a:rPr>
              <a:t> jėga veikia važiuojant riedučiais</a:t>
            </a:r>
            <a:r>
              <a:rPr lang="en-US" dirty="0" smtClean="0">
                <a:latin typeface="Times New Roman"/>
              </a:rPr>
              <a:t>?</a:t>
            </a:r>
            <a:endParaRPr lang="en-US" dirty="0">
              <a:latin typeface="Times New Roman"/>
            </a:endParaRPr>
          </a:p>
          <a:p>
            <a:pPr marL="0" indent="0">
              <a:buNone/>
            </a:pPr>
            <a:r>
              <a:rPr lang="lt-LT" dirty="0" smtClean="0">
                <a:solidFill>
                  <a:srgbClr val="262626"/>
                </a:solidFill>
                <a:latin typeface="Times New Roman"/>
              </a:rPr>
              <a:t>A) </a:t>
            </a:r>
            <a:r>
              <a:rPr lang="lt-LT" dirty="0" smtClean="0">
                <a:solidFill>
                  <a:srgbClr val="262626"/>
                </a:solidFill>
                <a:latin typeface="Times New Roman"/>
              </a:rPr>
              <a:t>Rimties.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262626"/>
                </a:solidFill>
                <a:latin typeface="Times New Roman"/>
              </a:rPr>
              <a:t>B</a:t>
            </a:r>
            <a:r>
              <a:rPr lang="en-US" dirty="0">
                <a:solidFill>
                  <a:srgbClr val="262626"/>
                </a:solidFill>
                <a:latin typeface="Times New Roman"/>
              </a:rPr>
              <a:t>) </a:t>
            </a:r>
            <a:r>
              <a:rPr lang="en-US" dirty="0" err="1" smtClean="0">
                <a:solidFill>
                  <a:srgbClr val="262626"/>
                </a:solidFill>
                <a:latin typeface="Times New Roman"/>
              </a:rPr>
              <a:t>Slydimo</a:t>
            </a:r>
            <a:r>
              <a:rPr lang="lt-LT" dirty="0" smtClean="0">
                <a:solidFill>
                  <a:srgbClr val="262626"/>
                </a:solidFill>
                <a:latin typeface="Times New Roman"/>
              </a:rPr>
              <a:t>.</a:t>
            </a:r>
            <a:r>
              <a:rPr lang="en-US" dirty="0">
                <a:solidFill>
                  <a:schemeClr val="tx1"/>
                </a:solidFill>
                <a:latin typeface="Times New Roman"/>
              </a:rPr>
              <a:t>  </a:t>
            </a:r>
          </a:p>
          <a:p>
            <a:pPr marL="0" indent="0">
              <a:buNone/>
            </a:pPr>
            <a:r>
              <a:rPr lang="en-US" dirty="0">
                <a:solidFill>
                  <a:srgbClr val="262626"/>
                </a:solidFill>
                <a:latin typeface="Times New Roman"/>
              </a:rPr>
              <a:t>C) </a:t>
            </a:r>
            <a:r>
              <a:rPr lang="en-US" dirty="0" err="1" smtClean="0">
                <a:solidFill>
                  <a:srgbClr val="262626"/>
                </a:solidFill>
                <a:latin typeface="Times New Roman"/>
              </a:rPr>
              <a:t>Riedejimo</a:t>
            </a:r>
            <a:r>
              <a:rPr lang="lt-LT" dirty="0" smtClean="0">
                <a:solidFill>
                  <a:srgbClr val="262626"/>
                </a:solidFill>
                <a:latin typeface="Times New Roman"/>
              </a:rPr>
              <a:t>.</a:t>
            </a:r>
            <a:endParaRPr lang="en-US" dirty="0">
              <a:solidFill>
                <a:srgbClr val="262626"/>
              </a:solidFill>
              <a:latin typeface="Times New Roman"/>
            </a:endParaRPr>
          </a:p>
          <a:p>
            <a:pPr marL="0" indent="0">
              <a:buNone/>
            </a:pPr>
            <a:r>
              <a:rPr lang="lt-LT" dirty="0">
                <a:solidFill>
                  <a:srgbClr val="262626"/>
                </a:solidFill>
                <a:latin typeface="Times New Roman"/>
              </a:rPr>
              <a:t>C</a:t>
            </a:r>
            <a:r>
              <a:rPr lang="en-US" dirty="0" smtClean="0">
                <a:solidFill>
                  <a:srgbClr val="262626"/>
                </a:solidFill>
                <a:latin typeface="Times New Roman"/>
              </a:rPr>
              <a:t>)</a:t>
            </a:r>
            <a:endParaRPr lang="en-US" dirty="0">
              <a:solidFill>
                <a:srgbClr val="262626"/>
              </a:solidFill>
              <a:latin typeface="Times New Roman"/>
            </a:endParaRPr>
          </a:p>
          <a:p>
            <a:endParaRPr lang="en-US" dirty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 rotWithShape="1">
          <a:blip r:embed="rId3"/>
          <a:srcRect t="1481" b="4871"/>
          <a:stretch/>
        </p:blipFill>
        <p:spPr>
          <a:xfrm>
            <a:off x="7023099" y="3609069"/>
            <a:ext cx="2524125" cy="241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1278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5. Kuri jėga mums leidžia laikyti daiktus rankoje?</a:t>
            </a:r>
          </a:p>
          <a:p>
            <a:pPr marL="0" indent="0">
              <a:buNone/>
            </a:pPr>
            <a:r>
              <a:rPr lang="en-US" dirty="0">
                <a:solidFill>
                  <a:srgbClr val="262626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A) </a:t>
            </a:r>
            <a:r>
              <a:rPr lang="en-US" dirty="0" err="1" smtClean="0">
                <a:solidFill>
                  <a:srgbClr val="262626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Rimties</a:t>
            </a:r>
            <a:r>
              <a:rPr lang="lt-LT" dirty="0" smtClean="0">
                <a:solidFill>
                  <a:srgbClr val="262626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endParaRPr lang="en-US" dirty="0">
              <a:solidFill>
                <a:srgbClr val="262626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62626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B) </a:t>
            </a:r>
            <a:r>
              <a:rPr lang="en-US" dirty="0" err="1" smtClean="0">
                <a:solidFill>
                  <a:srgbClr val="262626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Riedėjimo</a:t>
            </a:r>
            <a:r>
              <a:rPr lang="lt-LT" dirty="0" smtClean="0">
                <a:solidFill>
                  <a:srgbClr val="262626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endParaRPr lang="en-US" dirty="0">
              <a:solidFill>
                <a:srgbClr val="262626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62626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C) </a:t>
            </a:r>
            <a:r>
              <a:rPr lang="en-US" dirty="0" err="1" smtClean="0">
                <a:solidFill>
                  <a:srgbClr val="262626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Slydimo</a:t>
            </a:r>
            <a:r>
              <a:rPr lang="lt-LT" dirty="0" smtClean="0">
                <a:solidFill>
                  <a:srgbClr val="262626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endParaRPr lang="en-US" dirty="0">
              <a:solidFill>
                <a:srgbClr val="262626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62626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A)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5312" y="3344862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2675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6. </a:t>
            </a:r>
            <a:r>
              <a:rPr lang="lt-LT" dirty="0" smtClean="0">
                <a:latin typeface="times" panose="02020603050405020304" pitchFamily="18" charset="0"/>
                <a:cs typeface="times" panose="02020603050405020304" pitchFamily="18" charset="0"/>
              </a:rPr>
              <a:t>Kokia jėga veikia važiuojant mašina?</a:t>
            </a:r>
          </a:p>
          <a:p>
            <a:pPr marL="0" indent="0">
              <a:buNone/>
            </a:pPr>
            <a:r>
              <a:rPr lang="en-US" dirty="0" smtClean="0">
                <a:latin typeface="times" panose="02020603050405020304" pitchFamily="18" charset="0"/>
                <a:cs typeface="times" panose="02020603050405020304" pitchFamily="18" charset="0"/>
              </a:rPr>
              <a:t>A</a:t>
            </a: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) </a:t>
            </a:r>
            <a:r>
              <a:rPr lang="en-US" dirty="0" err="1" smtClean="0">
                <a:latin typeface="times" panose="02020603050405020304" pitchFamily="18" charset="0"/>
                <a:cs typeface="times" panose="02020603050405020304" pitchFamily="18" charset="0"/>
              </a:rPr>
              <a:t>Rimties</a:t>
            </a:r>
            <a:r>
              <a:rPr lang="lt-LT" dirty="0" smtClean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endParaRPr lang="en-US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B) </a:t>
            </a:r>
            <a:r>
              <a:rPr lang="en-US" dirty="0" err="1" smtClean="0">
                <a:latin typeface="times" panose="02020603050405020304" pitchFamily="18" charset="0"/>
                <a:cs typeface="times" panose="02020603050405020304" pitchFamily="18" charset="0"/>
              </a:rPr>
              <a:t>Slydimo</a:t>
            </a:r>
            <a:r>
              <a:rPr lang="lt-LT" dirty="0" smtClean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endParaRPr lang="en-US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C) </a:t>
            </a:r>
            <a:r>
              <a:rPr lang="en-US" dirty="0" err="1" smtClean="0">
                <a:latin typeface="times" panose="02020603050405020304" pitchFamily="18" charset="0"/>
                <a:cs typeface="times" panose="02020603050405020304" pitchFamily="18" charset="0"/>
              </a:rPr>
              <a:t>Riedėjimo</a:t>
            </a:r>
            <a:r>
              <a:rPr lang="lt-LT" dirty="0" smtClean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endParaRPr lang="en-US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" panose="02020603050405020304" pitchFamily="18" charset="0"/>
                <a:cs typeface="times" panose="02020603050405020304" pitchFamily="18" charset="0"/>
              </a:rPr>
              <a:t>C)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4025" y="3251200"/>
            <a:ext cx="2733675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92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t-LT" dirty="0" smtClean="0"/>
              <a:t>7. Kokios jėgos veikia šiame pavyzdyje</a:t>
            </a:r>
            <a:r>
              <a:rPr lang="lt-LT" dirty="0"/>
              <a:t>? (</a:t>
            </a:r>
            <a:r>
              <a:rPr lang="lt-LT" dirty="0">
                <a:hlinkClick r:id="rId2"/>
              </a:rPr>
              <a:t>https://</a:t>
            </a:r>
            <a:r>
              <a:rPr lang="lt-LT" dirty="0" smtClean="0">
                <a:hlinkClick r:id="rId2"/>
              </a:rPr>
              <a:t>www.youtube.com/watch?v=Cn9X_m-yRiA</a:t>
            </a:r>
            <a:r>
              <a:rPr lang="lt-LT" dirty="0" smtClean="0"/>
              <a:t>)</a:t>
            </a:r>
          </a:p>
          <a:p>
            <a:pPr marL="0" indent="0">
              <a:buNone/>
            </a:pPr>
            <a:r>
              <a:rPr lang="lt-LT" dirty="0" smtClean="0">
                <a:solidFill>
                  <a:schemeClr val="tx2"/>
                </a:solidFill>
              </a:rPr>
              <a:t>A) Rimties.</a:t>
            </a:r>
          </a:p>
          <a:p>
            <a:pPr marL="0" indent="0">
              <a:buNone/>
            </a:pPr>
            <a:r>
              <a:rPr lang="lt-LT" dirty="0" smtClean="0"/>
              <a:t>B) Slydimo.</a:t>
            </a:r>
          </a:p>
          <a:p>
            <a:pPr marL="0" indent="0">
              <a:buNone/>
            </a:pPr>
            <a:r>
              <a:rPr lang="lt-LT" smtClean="0"/>
              <a:t>C) Riedėjimo</a:t>
            </a:r>
            <a:r>
              <a:rPr lang="lt-LT" dirty="0" smtClean="0"/>
              <a:t>.</a:t>
            </a:r>
          </a:p>
          <a:p>
            <a:pPr marL="0" indent="0">
              <a:buNone/>
            </a:pPr>
            <a:r>
              <a:rPr lang="lt-LT" dirty="0" smtClean="0"/>
              <a:t>A)</a:t>
            </a:r>
          </a:p>
          <a:p>
            <a:pPr marL="0" indent="0">
              <a:buNone/>
            </a:pPr>
            <a:r>
              <a:rPr lang="lt-LT" dirty="0" smtClean="0"/>
              <a:t>B)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3072913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Šaltiniai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solidFill>
                  <a:schemeClr val="accent1"/>
                </a:solidFill>
                <a:latin typeface="Garamond"/>
                <a:hlinkClick r:id="rId3"/>
              </a:rPr>
              <a:t>https://lt.wikipedia.org/wiki/Trinties_j%C4%97ga</a:t>
            </a:r>
          </a:p>
          <a:p>
            <a:r>
              <a:rPr lang="en-US" u="sng" dirty="0">
                <a:solidFill>
                  <a:schemeClr val="accent1"/>
                </a:solidFill>
                <a:latin typeface="Arial"/>
                <a:hlinkClick r:id="rId4"/>
              </a:rPr>
              <a:t>https</a:t>
            </a:r>
            <a:r>
              <a:rPr lang="en-US" u="sng" dirty="0">
                <a:solidFill>
                  <a:schemeClr val="accent1"/>
                </a:solidFill>
                <a:latin typeface="Arial"/>
                <a:hlinkClick r:id="rId5"/>
              </a:rPr>
              <a:t>://</a:t>
            </a:r>
            <a:r>
              <a:rPr lang="en-US" u="sng" dirty="0">
                <a:solidFill>
                  <a:schemeClr val="accent1"/>
                </a:solidFill>
                <a:latin typeface="Arial"/>
                <a:hlinkClick r:id="rId4"/>
              </a:rPr>
              <a:t>youtu.be/cf_uYl8PKXk</a:t>
            </a:r>
            <a:r>
              <a:rPr lang="en-US" u="sng" dirty="0">
                <a:solidFill>
                  <a:schemeClr val="accent1"/>
                </a:solidFill>
                <a:latin typeface="Calibri"/>
              </a:rPr>
              <a:t> </a:t>
            </a:r>
          </a:p>
          <a:p>
            <a:r>
              <a:rPr lang="en-US" u="sng" dirty="0">
                <a:solidFill>
                  <a:schemeClr val="accent1"/>
                </a:solidFill>
                <a:latin typeface="Arial"/>
                <a:hlinkClick r:id="rId6"/>
              </a:rPr>
              <a:t>https</a:t>
            </a:r>
            <a:r>
              <a:rPr lang="en-US" u="sng" dirty="0">
                <a:solidFill>
                  <a:schemeClr val="accent1"/>
                </a:solidFill>
                <a:latin typeface="Arial"/>
                <a:hlinkClick r:id="rId7"/>
              </a:rPr>
              <a:t>://youtu.be/TO5afDxfIso</a:t>
            </a:r>
            <a:r>
              <a:rPr lang="en-US" u="sng" dirty="0">
                <a:solidFill>
                  <a:schemeClr val="accent1"/>
                </a:solidFill>
                <a:latin typeface="Calibri"/>
              </a:rPr>
              <a:t> </a:t>
            </a:r>
          </a:p>
          <a:p>
            <a:r>
              <a:rPr lang="en-US" u="sng" dirty="0">
                <a:solidFill>
                  <a:schemeClr val="accent1"/>
                </a:solidFill>
                <a:latin typeface="Calibri"/>
                <a:hlinkClick r:id="rId8"/>
              </a:rPr>
              <a:t>https://images.google.com</a:t>
            </a:r>
            <a:r>
              <a:rPr lang="en-US" u="sng" dirty="0" smtClean="0">
                <a:solidFill>
                  <a:schemeClr val="accent1"/>
                </a:solidFill>
                <a:latin typeface="Calibri"/>
                <a:hlinkClick r:id="rId8"/>
              </a:rPr>
              <a:t>/</a:t>
            </a:r>
            <a:endParaRPr lang="lt-LT" u="sng" dirty="0" smtClean="0">
              <a:solidFill>
                <a:schemeClr val="accent1"/>
              </a:solidFill>
              <a:latin typeface="Calibri"/>
            </a:endParaRPr>
          </a:p>
          <a:p>
            <a:r>
              <a:rPr lang="en-US" u="sng" dirty="0">
                <a:solidFill>
                  <a:schemeClr val="accent1"/>
                </a:solidFill>
                <a:latin typeface="Calibri"/>
                <a:hlinkClick r:id="rId9"/>
              </a:rPr>
              <a:t>https://www.youtube.com/watch?v=Cn9X_m-yRiA</a:t>
            </a:r>
            <a:endParaRPr lang="en-US" u="sng" dirty="0">
              <a:solidFill>
                <a:schemeClr val="accent1"/>
              </a:solidFill>
              <a:latin typeface="Calibri"/>
            </a:endParaRPr>
          </a:p>
          <a:p>
            <a:endParaRPr lang="en-US" dirty="0">
              <a:solidFill>
                <a:schemeClr val="tx1"/>
              </a:solidFill>
              <a:latin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1727724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38</TotalTime>
  <Words>288</Words>
  <Application>Microsoft Office PowerPoint</Application>
  <PresentationFormat>Plačiaekranė</PresentationFormat>
  <Paragraphs>94</Paragraphs>
  <Slides>16</Slides>
  <Notes>14</Notes>
  <HiddenSlides>0</HiddenSlides>
  <MMClips>0</MMClips>
  <ScaleCrop>false</ScaleCrop>
  <HeadingPairs>
    <vt:vector size="6" baseType="variant">
      <vt:variant>
        <vt:lpstr>Naudojami šriftai</vt:lpstr>
      </vt:variant>
      <vt:variant>
        <vt:i4>7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16</vt:i4>
      </vt:variant>
    </vt:vector>
  </HeadingPairs>
  <TitlesOfParts>
    <vt:vector size="24" baseType="lpstr">
      <vt:lpstr>Arial</vt:lpstr>
      <vt:lpstr>Calibri</vt:lpstr>
      <vt:lpstr>Garamond</vt:lpstr>
      <vt:lpstr>times</vt:lpstr>
      <vt:lpstr>times</vt:lpstr>
      <vt:lpstr>Times New Roman</vt:lpstr>
      <vt:lpstr>Times New Roman</vt:lpstr>
      <vt:lpstr>Organic</vt:lpstr>
      <vt:lpstr>  Trintis buityje ir technikoje </vt:lpstr>
      <vt:lpstr>Turinys</vt:lpstr>
      <vt:lpstr>Kas yra trinties jėga?</vt:lpstr>
      <vt:lpstr>Trinties jėgos rūšys</vt:lpstr>
      <vt:lpstr>Trinties nauda</vt:lpstr>
      <vt:lpstr>Trinties žala</vt:lpstr>
      <vt:lpstr>Pavyzdžiai</vt:lpstr>
      <vt:lpstr>Pavyzdžiai</vt:lpstr>
      <vt:lpstr>Testas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Šaltiniai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Mokinys</cp:lastModifiedBy>
  <cp:revision>18</cp:revision>
  <dcterms:created xsi:type="dcterms:W3CDTF">2013-07-15T20:26:40Z</dcterms:created>
  <dcterms:modified xsi:type="dcterms:W3CDTF">2017-04-03T11:33:51Z</dcterms:modified>
</cp:coreProperties>
</file>