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notesMasterIdLst>
    <p:notesMasterId r:id="rId58"/>
  </p:notesMasterIdLst>
  <p:sldIdLst>
    <p:sldId id="256" r:id="rId2"/>
    <p:sldId id="257" r:id="rId3"/>
    <p:sldId id="259" r:id="rId4"/>
    <p:sldId id="258" r:id="rId5"/>
    <p:sldId id="262" r:id="rId6"/>
    <p:sldId id="312" r:id="rId7"/>
    <p:sldId id="265" r:id="rId8"/>
    <p:sldId id="266" r:id="rId9"/>
    <p:sldId id="270" r:id="rId10"/>
    <p:sldId id="271" r:id="rId11"/>
    <p:sldId id="306" r:id="rId12"/>
    <p:sldId id="272" r:id="rId13"/>
    <p:sldId id="307" r:id="rId14"/>
    <p:sldId id="273" r:id="rId15"/>
    <p:sldId id="308" r:id="rId16"/>
    <p:sldId id="274" r:id="rId17"/>
    <p:sldId id="305" r:id="rId18"/>
    <p:sldId id="264" r:id="rId19"/>
    <p:sldId id="267" r:id="rId20"/>
    <p:sldId id="268" r:id="rId21"/>
    <p:sldId id="269" r:id="rId22"/>
    <p:sldId id="309" r:id="rId23"/>
    <p:sldId id="310" r:id="rId24"/>
    <p:sldId id="311" r:id="rId25"/>
    <p:sldId id="277" r:id="rId26"/>
    <p:sldId id="276"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316" r:id="rId46"/>
    <p:sldId id="317" r:id="rId47"/>
    <p:sldId id="296" r:id="rId48"/>
    <p:sldId id="297" r:id="rId49"/>
    <p:sldId id="298" r:id="rId50"/>
    <p:sldId id="299" r:id="rId51"/>
    <p:sldId id="315" r:id="rId52"/>
    <p:sldId id="300" r:id="rId53"/>
    <p:sldId id="302" r:id="rId54"/>
    <p:sldId id="313" r:id="rId55"/>
    <p:sldId id="314" r:id="rId56"/>
    <p:sldId id="301"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bija Vingyte" initials="GV" lastIdx="1" clrIdx="0">
    <p:extLst>
      <p:ext uri="{19B8F6BF-5375-455C-9EA6-DF929625EA0E}">
        <p15:presenceInfo xmlns:p15="http://schemas.microsoft.com/office/powerpoint/2012/main" userId="99d3ab03dd2701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2" autoAdjust="0"/>
    <p:restoredTop sz="94660"/>
  </p:normalViewPr>
  <p:slideViewPr>
    <p:cSldViewPr snapToGrid="0">
      <p:cViewPr varScale="1">
        <p:scale>
          <a:sx n="86" d="100"/>
          <a:sy n="86" d="100"/>
        </p:scale>
        <p:origin x="11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7A0B73-1661-49B9-9329-99F5741FB55E}" type="datetimeFigureOut">
              <a:rPr lang="lt-LT" smtClean="0"/>
              <a:pPr/>
              <a:t>2017-04-05</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7543-5440-41D8-BF4B-A037ECF84DA9}" type="slidenum">
              <a:rPr lang="lt-LT" smtClean="0"/>
              <a:pPr/>
              <a:t>‹#›</a:t>
            </a:fld>
            <a:endParaRPr lang="lt-LT"/>
          </a:p>
        </p:txBody>
      </p:sp>
    </p:spTree>
    <p:extLst>
      <p:ext uri="{BB962C8B-B14F-4D97-AF65-F5344CB8AC3E}">
        <p14:creationId xmlns:p14="http://schemas.microsoft.com/office/powerpoint/2010/main" val="3347368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FFE70DA1-A68F-48AA-9846-F4B32562B792}" type="slidenum">
              <a:rPr lang="lt-LT" smtClean="0"/>
              <a:pPr/>
              <a:t>6</a:t>
            </a:fld>
            <a:endParaRPr lang="lt-LT"/>
          </a:p>
        </p:txBody>
      </p:sp>
    </p:spTree>
    <p:extLst>
      <p:ext uri="{BB962C8B-B14F-4D97-AF65-F5344CB8AC3E}">
        <p14:creationId xmlns:p14="http://schemas.microsoft.com/office/powerpoint/2010/main" val="2494132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F80E7543-5440-41D8-BF4B-A037ECF84DA9}" type="slidenum">
              <a:rPr lang="lt-LT" smtClean="0"/>
              <a:pPr/>
              <a:t>17</a:t>
            </a:fld>
            <a:endParaRPr lang="lt-LT"/>
          </a:p>
        </p:txBody>
      </p:sp>
    </p:spTree>
    <p:extLst>
      <p:ext uri="{BB962C8B-B14F-4D97-AF65-F5344CB8AC3E}">
        <p14:creationId xmlns:p14="http://schemas.microsoft.com/office/powerpoint/2010/main" val="4109035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0E7543-5440-41D8-BF4B-A037ECF84DA9}" type="slidenum">
              <a:rPr lang="lt-LT" smtClean="0"/>
              <a:pPr/>
              <a:t>55</a:t>
            </a:fld>
            <a:endParaRPr lang="lt-LT"/>
          </a:p>
        </p:txBody>
      </p:sp>
    </p:spTree>
    <p:extLst>
      <p:ext uri="{BB962C8B-B14F-4D97-AF65-F5344CB8AC3E}">
        <p14:creationId xmlns:p14="http://schemas.microsoft.com/office/powerpoint/2010/main" val="265663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7841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7937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0674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0294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5105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6080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0698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0737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4991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0601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8239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1617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0641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5198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4202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56185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5896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4/5/2017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751069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Vandens transpo</a:t>
            </a:r>
            <a:r>
              <a:rPr lang="lt-LT" b="1" dirty="0" smtClean="0"/>
              <a:t>r</a:t>
            </a:r>
            <a:r>
              <a:rPr lang="en-US" b="1" dirty="0" err="1" smtClean="0"/>
              <a:t>tas</a:t>
            </a:r>
            <a:endParaRPr lang="lt-LT" b="1" dirty="0"/>
          </a:p>
        </p:txBody>
      </p:sp>
      <p:sp>
        <p:nvSpPr>
          <p:cNvPr id="3" name="Subtitle 2"/>
          <p:cNvSpPr>
            <a:spLocks noGrp="1"/>
          </p:cNvSpPr>
          <p:nvPr>
            <p:ph type="subTitle" idx="1"/>
          </p:nvPr>
        </p:nvSpPr>
        <p:spPr/>
        <p:txBody>
          <a:bodyPr>
            <a:normAutofit/>
          </a:bodyPr>
          <a:lstStyle/>
          <a:p>
            <a:r>
              <a:rPr lang="lt-LT" b="1" dirty="0" smtClean="0"/>
              <a:t>Darbą </a:t>
            </a:r>
            <a:r>
              <a:rPr lang="lt-LT" b="1" dirty="0"/>
              <a:t>atliko</a:t>
            </a:r>
            <a:r>
              <a:rPr lang="lt-LT" b="1" dirty="0" smtClean="0"/>
              <a:t>: Nedas Markauskas,</a:t>
            </a:r>
            <a:endParaRPr lang="lt-LT" b="1" dirty="0" smtClean="0"/>
          </a:p>
          <a:p>
            <a:r>
              <a:rPr lang="lt-LT" b="1" dirty="0" smtClean="0"/>
              <a:t>Rokas Jakubaitis </a:t>
            </a:r>
          </a:p>
        </p:txBody>
      </p:sp>
    </p:spTree>
    <p:extLst>
      <p:ext uri="{BB962C8B-B14F-4D97-AF65-F5344CB8AC3E}">
        <p14:creationId xmlns:p14="http://schemas.microsoft.com/office/powerpoint/2010/main" val="28781534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5400" b="1" dirty="0" smtClean="0"/>
              <a:t>Turinys</a:t>
            </a:r>
            <a:endParaRPr lang="lt-LT" sz="5400" b="1" dirty="0"/>
          </a:p>
        </p:txBody>
      </p:sp>
      <p:sp>
        <p:nvSpPr>
          <p:cNvPr id="3" name="Content Placeholder 2"/>
          <p:cNvSpPr>
            <a:spLocks noGrp="1"/>
          </p:cNvSpPr>
          <p:nvPr>
            <p:ph idx="1"/>
          </p:nvPr>
        </p:nvSpPr>
        <p:spPr>
          <a:xfrm>
            <a:off x="826265" y="2556931"/>
            <a:ext cx="10070332" cy="3623531"/>
          </a:xfrm>
        </p:spPr>
        <p:txBody>
          <a:bodyPr>
            <a:normAutofit fontScale="70000" lnSpcReduction="20000"/>
          </a:bodyPr>
          <a:lstStyle/>
          <a:p>
            <a:r>
              <a:rPr lang="lt-LT" sz="3200" dirty="0" smtClean="0"/>
              <a:t>Archimedas</a:t>
            </a:r>
          </a:p>
          <a:p>
            <a:r>
              <a:rPr lang="lt-LT" sz="3200" dirty="0" smtClean="0"/>
              <a:t>Archimedo dėsnis</a:t>
            </a:r>
          </a:p>
          <a:p>
            <a:r>
              <a:rPr lang="lt-LT" sz="3200" dirty="0" smtClean="0"/>
              <a:t>Archimedo jėga</a:t>
            </a:r>
          </a:p>
          <a:p>
            <a:r>
              <a:rPr lang="lt-LT" sz="3200" dirty="0" smtClean="0"/>
              <a:t>Kūnų plūduriavimas</a:t>
            </a:r>
          </a:p>
          <a:p>
            <a:r>
              <a:rPr lang="lt-LT" sz="3200" dirty="0" smtClean="0"/>
              <a:t>Kūnų plūduriavimo sąlygos</a:t>
            </a:r>
          </a:p>
          <a:p>
            <a:r>
              <a:rPr lang="lt-LT" sz="3200" dirty="0" smtClean="0"/>
              <a:t>Kodėl laivai neskęsta?</a:t>
            </a:r>
          </a:p>
          <a:p>
            <a:r>
              <a:rPr lang="lt-LT" sz="3200" dirty="0" smtClean="0"/>
              <a:t>Klaipėdos vandens transportas</a:t>
            </a:r>
          </a:p>
          <a:p>
            <a:r>
              <a:rPr lang="lt-LT" sz="3200" dirty="0"/>
              <a:t>Klaipėdos uostas</a:t>
            </a:r>
          </a:p>
          <a:p>
            <a:endParaRPr lang="lt-LT" sz="3200" dirty="0" smtClean="0"/>
          </a:p>
          <a:p>
            <a:pPr marL="0" indent="0">
              <a:buNone/>
            </a:pPr>
            <a:endParaRPr lang="lt-LT" sz="3200" dirty="0" smtClean="0"/>
          </a:p>
          <a:p>
            <a:endParaRPr lang="lt-LT" dirty="0" smtClean="0"/>
          </a:p>
          <a:p>
            <a:endParaRPr lang="lt-LT" dirty="0"/>
          </a:p>
        </p:txBody>
      </p:sp>
      <p:sp>
        <p:nvSpPr>
          <p:cNvPr id="4" name="TextBox 3"/>
          <p:cNvSpPr txBox="1"/>
          <p:nvPr/>
        </p:nvSpPr>
        <p:spPr>
          <a:xfrm>
            <a:off x="6095999" y="2176530"/>
            <a:ext cx="4726547" cy="3908762"/>
          </a:xfrm>
          <a:prstGeom prst="rect">
            <a:avLst/>
          </a:prstGeom>
          <a:noFill/>
        </p:spPr>
        <p:txBody>
          <a:bodyPr wrap="square" rtlCol="0">
            <a:spAutoFit/>
          </a:bodyPr>
          <a:lstStyle/>
          <a:p>
            <a:pPr>
              <a:buClr>
                <a:schemeClr val="accent1"/>
              </a:buClr>
            </a:pPr>
            <a:endParaRPr lang="lt-LT" sz="2500" dirty="0"/>
          </a:p>
          <a:p>
            <a:pPr marL="285750" indent="-285750">
              <a:buClr>
                <a:schemeClr val="accent1"/>
              </a:buClr>
              <a:buFont typeface="Arial" panose="020B0604020202020204" pitchFamily="34" charset="0"/>
              <a:buChar char="•"/>
            </a:pPr>
            <a:r>
              <a:rPr lang="lt-LT" sz="2500" dirty="0" smtClean="0"/>
              <a:t>Bega</a:t>
            </a:r>
            <a:endParaRPr lang="lt-LT" sz="2500" dirty="0"/>
          </a:p>
          <a:p>
            <a:pPr marL="285750" indent="-285750">
              <a:buClr>
                <a:schemeClr val="accent1"/>
              </a:buClr>
              <a:buFont typeface="Arial" panose="020B0604020202020204" pitchFamily="34" charset="0"/>
              <a:buChar char="•"/>
            </a:pPr>
            <a:r>
              <a:rPr lang="lt-LT" sz="2500" dirty="0"/>
              <a:t>Klasco</a:t>
            </a:r>
          </a:p>
          <a:p>
            <a:pPr marL="285750" indent="-285750">
              <a:buClr>
                <a:schemeClr val="accent1"/>
              </a:buClr>
              <a:buFont typeface="Arial" panose="020B0604020202020204" pitchFamily="34" charset="0"/>
              <a:buChar char="•"/>
            </a:pPr>
            <a:r>
              <a:rPr lang="lt-LT" sz="2500" dirty="0"/>
              <a:t>Keltai į Smiltynę</a:t>
            </a:r>
          </a:p>
          <a:p>
            <a:pPr marL="285750" indent="-285750">
              <a:buClr>
                <a:schemeClr val="accent1"/>
              </a:buClr>
              <a:buFont typeface="Arial" panose="020B0604020202020204" pitchFamily="34" charset="0"/>
              <a:buChar char="•"/>
            </a:pPr>
            <a:r>
              <a:rPr lang="lt-LT" sz="2500" dirty="0"/>
              <a:t>Tarptautitė jūrų perkėla</a:t>
            </a:r>
          </a:p>
          <a:p>
            <a:pPr marL="285750" indent="-285750">
              <a:buClr>
                <a:schemeClr val="accent1"/>
              </a:buClr>
              <a:buFont typeface="Arial" panose="020B0604020202020204" pitchFamily="34" charset="0"/>
              <a:buChar char="•"/>
            </a:pPr>
            <a:r>
              <a:rPr lang="lt-LT" sz="2500" dirty="0"/>
              <a:t>Klaipėdos kruizinių ir karinių laivų terminalas</a:t>
            </a:r>
          </a:p>
          <a:p>
            <a:pPr marL="285750" indent="-285750">
              <a:buClr>
                <a:schemeClr val="accent1"/>
              </a:buClr>
              <a:buFont typeface="Arial" panose="020B0604020202020204" pitchFamily="34" charset="0"/>
              <a:buChar char="•"/>
            </a:pPr>
            <a:r>
              <a:rPr lang="lt-LT" sz="2500" dirty="0"/>
              <a:t>Vakarų laivų </a:t>
            </a:r>
            <a:r>
              <a:rPr lang="lt-LT" sz="2500" dirty="0" smtClean="0"/>
              <a:t>gamykla</a:t>
            </a:r>
            <a:endParaRPr lang="en-US" sz="2500" dirty="0" smtClean="0"/>
          </a:p>
          <a:p>
            <a:pPr marL="285750" indent="-285750">
              <a:buClr>
                <a:schemeClr val="accent1"/>
              </a:buClr>
              <a:buFont typeface="Arial" panose="020B0604020202020204" pitchFamily="34" charset="0"/>
              <a:buChar char="•"/>
            </a:pPr>
            <a:r>
              <a:rPr lang="lt-LT" sz="2400" dirty="0" smtClean="0"/>
              <a:t>Dujų saugykla</a:t>
            </a:r>
            <a:endParaRPr lang="en-US" sz="2400" dirty="0" smtClean="0"/>
          </a:p>
          <a:p>
            <a:pPr marL="285750" indent="-285750">
              <a:buClr>
                <a:schemeClr val="accent1"/>
              </a:buClr>
              <a:buFont typeface="Arial" panose="020B0604020202020204" pitchFamily="34" charset="0"/>
              <a:buChar char="•"/>
            </a:pPr>
            <a:r>
              <a:rPr lang="en-US" sz="2400" dirty="0" smtClean="0"/>
              <a:t>L</a:t>
            </a:r>
            <a:r>
              <a:rPr lang="lt-LT" sz="2400" dirty="0" err="1" smtClean="0"/>
              <a:t>aivas</a:t>
            </a:r>
            <a:r>
              <a:rPr lang="lt-LT" sz="2400" dirty="0" smtClean="0"/>
              <a:t>-saugykla </a:t>
            </a:r>
            <a:r>
              <a:rPr lang="lt-LT" sz="2400" dirty="0" err="1"/>
              <a:t>Independence</a:t>
            </a:r>
            <a:endParaRPr lang="lt-LT" sz="2400" dirty="0"/>
          </a:p>
        </p:txBody>
      </p:sp>
    </p:spTree>
    <p:extLst>
      <p:ext uri="{BB962C8B-B14F-4D97-AF65-F5344CB8AC3E}">
        <p14:creationId xmlns:p14="http://schemas.microsoft.com/office/powerpoint/2010/main" val="2302749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1" y="0"/>
            <a:ext cx="3718455" cy="1371600"/>
          </a:xfrm>
        </p:spPr>
        <p:txBody>
          <a:bodyPr>
            <a:normAutofit/>
          </a:bodyPr>
          <a:lstStyle/>
          <a:p>
            <a:r>
              <a:rPr lang="lt-LT" sz="4400" b="1" i="1" dirty="0" smtClean="0"/>
              <a:t>Archimedas</a:t>
            </a:r>
            <a:endParaRPr lang="lt-LT" sz="4400" b="1" i="1"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21641" y="982663"/>
            <a:ext cx="3063518" cy="4892675"/>
          </a:xfrm>
        </p:spPr>
      </p:pic>
      <p:sp>
        <p:nvSpPr>
          <p:cNvPr id="4" name="Text Placeholder 3"/>
          <p:cNvSpPr>
            <a:spLocks noGrp="1"/>
          </p:cNvSpPr>
          <p:nvPr>
            <p:ph type="body" sz="half" idx="2"/>
          </p:nvPr>
        </p:nvSpPr>
        <p:spPr>
          <a:xfrm>
            <a:off x="1293811" y="1884845"/>
            <a:ext cx="3718455" cy="2438404"/>
          </a:xfrm>
        </p:spPr>
        <p:txBody>
          <a:bodyPr>
            <a:noAutofit/>
          </a:bodyPr>
          <a:lstStyle/>
          <a:p>
            <a:r>
              <a:rPr lang="lt-LT" sz="1800" b="1" dirty="0"/>
              <a:t>Gimė:</a:t>
            </a:r>
            <a:r>
              <a:rPr lang="lt-LT" sz="1800" dirty="0"/>
              <a:t>	287 m. pr. m. e.</a:t>
            </a:r>
          </a:p>
          <a:p>
            <a:r>
              <a:rPr lang="lt-LT" sz="1800" b="1" dirty="0" smtClean="0"/>
              <a:t>Mirė:	</a:t>
            </a:r>
            <a:r>
              <a:rPr lang="lt-LT" sz="1800" dirty="0" smtClean="0"/>
              <a:t> 212 </a:t>
            </a:r>
            <a:r>
              <a:rPr lang="lt-LT" sz="1800" dirty="0"/>
              <a:t>m. pr. m. e</a:t>
            </a:r>
            <a:r>
              <a:rPr lang="lt-LT" sz="1800" dirty="0" smtClean="0"/>
              <a:t>.</a:t>
            </a:r>
          </a:p>
          <a:p>
            <a:endParaRPr lang="lt-LT" sz="1800" dirty="0"/>
          </a:p>
          <a:p>
            <a:r>
              <a:rPr lang="lt-LT" sz="2000" dirty="0" smtClean="0"/>
              <a:t>Garsus </a:t>
            </a:r>
            <a:r>
              <a:rPr lang="lt-LT" sz="2000" dirty="0"/>
              <a:t>graikų mokslininkas universalas – matematikas, fizikas, išradėjas – inžinierius, astronomas ir filosofas, labiausiai žinomas kaip atradęs Archimedo dėsnį apie jėgą, veikiančią panardintus kūnus, taip pat išradęs sraigtą irigacijoje, taip pat apskaičiavo elipsės, parabolės nuopjovos plotus. Sukūrė </a:t>
            </a:r>
            <a:r>
              <a:rPr lang="lt-LT" sz="2000" dirty="0" err="1"/>
              <a:t>hidrostatikos</a:t>
            </a:r>
            <a:r>
              <a:rPr lang="lt-LT" sz="2000" dirty="0"/>
              <a:t> pagrindus</a:t>
            </a:r>
            <a:r>
              <a:rPr lang="lt-LT" sz="2000" dirty="0" smtClean="0"/>
              <a:t>.</a:t>
            </a:r>
          </a:p>
        </p:txBody>
      </p:sp>
    </p:spTree>
    <p:extLst>
      <p:ext uri="{BB962C8B-B14F-4D97-AF65-F5344CB8AC3E}">
        <p14:creationId xmlns:p14="http://schemas.microsoft.com/office/powerpoint/2010/main" val="2016322774"/>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5400" b="1" dirty="0"/>
              <a:t>Archimedo dėsnis </a:t>
            </a:r>
          </a:p>
        </p:txBody>
      </p:sp>
      <p:sp>
        <p:nvSpPr>
          <p:cNvPr id="3" name="Content Placeholder 2"/>
          <p:cNvSpPr>
            <a:spLocks noGrp="1"/>
          </p:cNvSpPr>
          <p:nvPr>
            <p:ph idx="1"/>
          </p:nvPr>
        </p:nvSpPr>
        <p:spPr/>
        <p:txBody>
          <a:bodyPr>
            <a:normAutofit/>
          </a:bodyPr>
          <a:lstStyle/>
          <a:p>
            <a:pPr marL="0" indent="0">
              <a:buNone/>
            </a:pPr>
            <a:r>
              <a:rPr lang="lt-LT" sz="2800" dirty="0" smtClean="0"/>
              <a:t>Skystyje </a:t>
            </a:r>
            <a:r>
              <a:rPr lang="lt-LT" sz="2800" dirty="0"/>
              <a:t>ar dujose panardintą kūną veikia aukštyn nukreipta jėga lygi kūno išstumto skysčio (dujų) svoriui. Skystyje kūnas veikiamas dviejų jėgų – žemyn nukreipta sunkio jėga ir aukštyn nukreipta Archimedo jėga. Šis dėsnis ir jėga pavadinta senovės mokslininko Archimedo garbei.</a:t>
            </a:r>
          </a:p>
        </p:txBody>
      </p:sp>
    </p:spTree>
    <p:extLst>
      <p:ext uri="{BB962C8B-B14F-4D97-AF65-F5344CB8AC3E}">
        <p14:creationId xmlns:p14="http://schemas.microsoft.com/office/powerpoint/2010/main" val="309237376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l="388" r="-388" b="55775"/>
          <a:stretch/>
        </p:blipFill>
        <p:spPr>
          <a:xfrm>
            <a:off x="1520328" y="1674563"/>
            <a:ext cx="4840412" cy="3807113"/>
          </a:xfr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43310"/>
          <a:stretch/>
        </p:blipFill>
        <p:spPr>
          <a:xfrm>
            <a:off x="7130551" y="1536123"/>
            <a:ext cx="4049721" cy="4083991"/>
          </a:xfrm>
          <a:prstGeom prst="rect">
            <a:avLst/>
          </a:prstGeom>
        </p:spPr>
      </p:pic>
    </p:spTree>
    <p:extLst>
      <p:ext uri="{BB962C8B-B14F-4D97-AF65-F5344CB8AC3E}">
        <p14:creationId xmlns:p14="http://schemas.microsoft.com/office/powerpoint/2010/main" val="1427215105"/>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6600" b="1" dirty="0" smtClean="0"/>
              <a:t>Formulė</a:t>
            </a:r>
            <a:endParaRPr lang="lt-LT" sz="6600" b="1" dirty="0"/>
          </a:p>
        </p:txBody>
      </p:sp>
      <p:sp>
        <p:nvSpPr>
          <p:cNvPr id="3" name="Content Placeholder 2"/>
          <p:cNvSpPr>
            <a:spLocks noGrp="1"/>
          </p:cNvSpPr>
          <p:nvPr>
            <p:ph idx="1"/>
          </p:nvPr>
        </p:nvSpPr>
        <p:spPr>
          <a:xfrm>
            <a:off x="1295402" y="2531174"/>
            <a:ext cx="9601196" cy="3318936"/>
          </a:xfrm>
        </p:spPr>
        <p:txBody>
          <a:bodyPr>
            <a:normAutofit/>
          </a:bodyPr>
          <a:lstStyle/>
          <a:p>
            <a:pPr marL="0" indent="0">
              <a:buNone/>
            </a:pPr>
            <a:r>
              <a:rPr lang="lt-LT" sz="4000" dirty="0" smtClean="0"/>
              <a:t>F  </a:t>
            </a:r>
            <a:r>
              <a:rPr lang="lt-LT" sz="4000" dirty="0"/>
              <a:t>= </a:t>
            </a:r>
            <a:r>
              <a:rPr lang="el-GR" sz="4000" dirty="0" smtClean="0"/>
              <a:t>ρ</a:t>
            </a:r>
            <a:r>
              <a:rPr lang="lt-LT" sz="4000" dirty="0" smtClean="0"/>
              <a:t>  V  g </a:t>
            </a:r>
          </a:p>
          <a:p>
            <a:pPr marL="0" indent="0">
              <a:buNone/>
            </a:pPr>
            <a:r>
              <a:rPr lang="el-GR" sz="4000" dirty="0" smtClean="0"/>
              <a:t>ρ</a:t>
            </a:r>
            <a:r>
              <a:rPr lang="lt-LT" sz="4000" dirty="0" smtClean="0"/>
              <a:t>  </a:t>
            </a:r>
            <a:r>
              <a:rPr lang="lt-LT" sz="4000" dirty="0"/>
              <a:t>– skysčio tankis (kg/m³)</a:t>
            </a:r>
          </a:p>
          <a:p>
            <a:pPr marL="0" indent="0">
              <a:buNone/>
            </a:pPr>
            <a:r>
              <a:rPr lang="lt-LT" sz="4000" dirty="0" smtClean="0"/>
              <a:t>V </a:t>
            </a:r>
            <a:r>
              <a:rPr lang="lt-LT" sz="4000" dirty="0"/>
              <a:t>– panirusios kūno dalies tūris (m³)</a:t>
            </a:r>
          </a:p>
          <a:p>
            <a:pPr marL="0" indent="0">
              <a:buNone/>
            </a:pPr>
            <a:r>
              <a:rPr lang="lt-LT" sz="4000" dirty="0"/>
              <a:t>g – laisvojo kritimo pagreitis (m/s²)</a:t>
            </a:r>
          </a:p>
        </p:txBody>
      </p:sp>
      <p:sp>
        <p:nvSpPr>
          <p:cNvPr id="5" name="TextBox 4"/>
          <p:cNvSpPr txBox="1"/>
          <p:nvPr/>
        </p:nvSpPr>
        <p:spPr>
          <a:xfrm>
            <a:off x="1545465" y="2840267"/>
            <a:ext cx="566670" cy="369332"/>
          </a:xfrm>
          <a:prstGeom prst="rect">
            <a:avLst/>
          </a:prstGeom>
          <a:noFill/>
        </p:spPr>
        <p:txBody>
          <a:bodyPr wrap="square" rtlCol="0">
            <a:spAutoFit/>
          </a:bodyPr>
          <a:lstStyle/>
          <a:p>
            <a:r>
              <a:rPr lang="lt-LT" dirty="0"/>
              <a:t>A</a:t>
            </a:r>
          </a:p>
        </p:txBody>
      </p:sp>
      <p:sp>
        <p:nvSpPr>
          <p:cNvPr id="7" name="TextBox 6"/>
          <p:cNvSpPr txBox="1"/>
          <p:nvPr/>
        </p:nvSpPr>
        <p:spPr>
          <a:xfrm>
            <a:off x="2619775" y="2918082"/>
            <a:ext cx="1262130" cy="369332"/>
          </a:xfrm>
          <a:prstGeom prst="rect">
            <a:avLst/>
          </a:prstGeom>
          <a:noFill/>
        </p:spPr>
        <p:txBody>
          <a:bodyPr wrap="square" rtlCol="0">
            <a:spAutoFit/>
          </a:bodyPr>
          <a:lstStyle/>
          <a:p>
            <a:r>
              <a:rPr lang="lt-LT" dirty="0" smtClean="0"/>
              <a:t>SK</a:t>
            </a:r>
            <a:endParaRPr lang="lt-LT" dirty="0"/>
          </a:p>
        </p:txBody>
      </p:sp>
      <p:sp>
        <p:nvSpPr>
          <p:cNvPr id="8" name="TextBox 7"/>
          <p:cNvSpPr txBox="1"/>
          <p:nvPr/>
        </p:nvSpPr>
        <p:spPr>
          <a:xfrm>
            <a:off x="3070536" y="2906805"/>
            <a:ext cx="811369" cy="369332"/>
          </a:xfrm>
          <a:prstGeom prst="rect">
            <a:avLst/>
          </a:prstGeom>
          <a:noFill/>
        </p:spPr>
        <p:txBody>
          <a:bodyPr wrap="square" rtlCol="0">
            <a:spAutoFit/>
          </a:bodyPr>
          <a:lstStyle/>
          <a:p>
            <a:r>
              <a:rPr lang="lt-LT" dirty="0" smtClean="0"/>
              <a:t>K</a:t>
            </a:r>
            <a:endParaRPr lang="lt-LT" dirty="0"/>
          </a:p>
        </p:txBody>
      </p:sp>
      <p:sp>
        <p:nvSpPr>
          <p:cNvPr id="10" name="TextBox 9"/>
          <p:cNvSpPr txBox="1"/>
          <p:nvPr/>
        </p:nvSpPr>
        <p:spPr>
          <a:xfrm>
            <a:off x="1545465" y="3821310"/>
            <a:ext cx="1056068" cy="369332"/>
          </a:xfrm>
          <a:prstGeom prst="rect">
            <a:avLst/>
          </a:prstGeom>
          <a:noFill/>
        </p:spPr>
        <p:txBody>
          <a:bodyPr wrap="square" rtlCol="0">
            <a:spAutoFit/>
          </a:bodyPr>
          <a:lstStyle/>
          <a:p>
            <a:r>
              <a:rPr lang="lt-LT" dirty="0" smtClean="0"/>
              <a:t>SK</a:t>
            </a:r>
            <a:endParaRPr lang="lt-LT" dirty="0"/>
          </a:p>
        </p:txBody>
      </p:sp>
      <p:sp>
        <p:nvSpPr>
          <p:cNvPr id="11" name="TextBox 10"/>
          <p:cNvSpPr txBox="1"/>
          <p:nvPr/>
        </p:nvSpPr>
        <p:spPr>
          <a:xfrm>
            <a:off x="1545465" y="4499735"/>
            <a:ext cx="682580" cy="369332"/>
          </a:xfrm>
          <a:prstGeom prst="rect">
            <a:avLst/>
          </a:prstGeom>
          <a:noFill/>
        </p:spPr>
        <p:txBody>
          <a:bodyPr wrap="square" rtlCol="0">
            <a:spAutoFit/>
          </a:bodyPr>
          <a:lstStyle/>
          <a:p>
            <a:r>
              <a:rPr lang="lt-LT" dirty="0" smtClean="0"/>
              <a:t>K</a:t>
            </a:r>
            <a:endParaRPr lang="lt-LT" dirty="0"/>
          </a:p>
        </p:txBody>
      </p:sp>
    </p:spTree>
    <p:extLst>
      <p:ext uri="{BB962C8B-B14F-4D97-AF65-F5344CB8AC3E}">
        <p14:creationId xmlns:p14="http://schemas.microsoft.com/office/powerpoint/2010/main" val="3939632535"/>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4800" b="1" dirty="0" smtClean="0"/>
              <a:t>Archimedo jėga</a:t>
            </a:r>
            <a:endParaRPr lang="lt-LT" sz="4800" b="1" dirty="0"/>
          </a:p>
        </p:txBody>
      </p:sp>
      <p:sp>
        <p:nvSpPr>
          <p:cNvPr id="3" name="Content Placeholder 2"/>
          <p:cNvSpPr>
            <a:spLocks noGrp="1"/>
          </p:cNvSpPr>
          <p:nvPr>
            <p:ph idx="1"/>
          </p:nvPr>
        </p:nvSpPr>
        <p:spPr/>
        <p:txBody>
          <a:bodyPr>
            <a:normAutofit/>
          </a:bodyPr>
          <a:lstStyle/>
          <a:p>
            <a:r>
              <a:rPr lang="lt-LT" sz="4000" dirty="0">
                <a:solidFill>
                  <a:schemeClr val="tx1"/>
                </a:solidFill>
                <a:latin typeface="+mj-lt"/>
                <a:cs typeface="Arial" panose="020B0604020202020204" pitchFamily="34" charset="0"/>
              </a:rPr>
              <a:t>Jėga, kuri stumia aukštyn skysčiuose (dujose) panardintus arba plūduriuojančius kūnus, vadinama Archimedo jėga. </a:t>
            </a:r>
          </a:p>
        </p:txBody>
      </p:sp>
    </p:spTree>
    <p:extLst>
      <p:ext uri="{BB962C8B-B14F-4D97-AF65-F5344CB8AC3E}">
        <p14:creationId xmlns:p14="http://schemas.microsoft.com/office/powerpoint/2010/main" val="2065765169"/>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97735" y="1552911"/>
            <a:ext cx="9601200" cy="3317875"/>
          </a:xfrm>
        </p:spPr>
        <p:txBody>
          <a:bodyPr>
            <a:noAutofit/>
          </a:bodyPr>
          <a:lstStyle/>
          <a:p>
            <a:pPr algn="just">
              <a:buFont typeface="Wingdings 3" panose="05040102010807070707" pitchFamily="18" charset="2"/>
              <a:buNone/>
            </a:pPr>
            <a:r>
              <a:rPr lang="lt-LT" sz="3200" dirty="0">
                <a:solidFill>
                  <a:schemeClr val="tx1"/>
                </a:solidFill>
              </a:rPr>
              <a:t>Esate tikrai matę kaip ežere plaukioja žvejai su valtimis ar vandens paukščiai. Gal esate bandę vandenyje kelti akmenį, tai tikrai lengviau negu ore. Kodėl?</a:t>
            </a:r>
          </a:p>
          <a:p>
            <a:pPr algn="just">
              <a:buFont typeface="Wingdings 3" panose="05040102010807070707" pitchFamily="18" charset="2"/>
              <a:buNone/>
            </a:pPr>
            <a:r>
              <a:rPr lang="lt-LT" sz="3200" dirty="0">
                <a:solidFill>
                  <a:schemeClr val="tx1"/>
                </a:solidFill>
              </a:rPr>
              <a:t>	</a:t>
            </a:r>
            <a:r>
              <a:rPr lang="lt-LT" sz="3200" dirty="0" smtClean="0">
                <a:solidFill>
                  <a:schemeClr val="tx1"/>
                </a:solidFill>
              </a:rPr>
              <a:t>Jeigu </a:t>
            </a:r>
            <a:r>
              <a:rPr lang="lt-LT" sz="3200" dirty="0">
                <a:solidFill>
                  <a:schemeClr val="tx1"/>
                </a:solidFill>
              </a:rPr>
              <a:t>ant spyruoklės pakabinsime kūną, jis tą spyruoklę kažkiek tai ištemps. Tačiau jeigu kūną panardinsime į vandenį, kūnas truputi pakils, o spyruoklė susitrauks. Vadinasi, kūną turi veikti aukštyn nukreipta jėga, kuri kelia kūną aukštyn.</a:t>
            </a:r>
            <a:endParaRPr lang="en-US" sz="3200" dirty="0">
              <a:solidFill>
                <a:schemeClr val="tx1"/>
              </a:solidFill>
            </a:endParaRPr>
          </a:p>
        </p:txBody>
      </p:sp>
    </p:spTree>
    <p:extLst>
      <p:ext uri="{BB962C8B-B14F-4D97-AF65-F5344CB8AC3E}">
        <p14:creationId xmlns:p14="http://schemas.microsoft.com/office/powerpoint/2010/main" val="3339131007"/>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033648"/>
            <a:ext cx="9601196" cy="1303867"/>
          </a:xfrm>
        </p:spPr>
        <p:txBody>
          <a:bodyPr/>
          <a:lstStyle/>
          <a:p>
            <a:r>
              <a:rPr lang="lt-LT" b="1" dirty="0" smtClean="0"/>
              <a:t>Kūnų plūduriavimas</a:t>
            </a:r>
            <a:endParaRPr lang="lt-LT" b="1" dirty="0"/>
          </a:p>
        </p:txBody>
      </p:sp>
      <p:sp>
        <p:nvSpPr>
          <p:cNvPr id="3" name="Content Placeholder 2"/>
          <p:cNvSpPr>
            <a:spLocks noGrp="1"/>
          </p:cNvSpPr>
          <p:nvPr>
            <p:ph idx="1"/>
          </p:nvPr>
        </p:nvSpPr>
        <p:spPr>
          <a:xfrm>
            <a:off x="1295401" y="2337515"/>
            <a:ext cx="9601196" cy="3318936"/>
          </a:xfrm>
        </p:spPr>
        <p:txBody>
          <a:bodyPr>
            <a:noAutofit/>
          </a:bodyPr>
          <a:lstStyle/>
          <a:p>
            <a:pPr marL="448056" indent="-384048">
              <a:spcAft>
                <a:spcPts val="0"/>
              </a:spcAft>
              <a:buFont typeface="Wingdings 2"/>
              <a:buChar char=""/>
              <a:defRPr/>
            </a:pPr>
            <a:r>
              <a:rPr lang="lt-LT" sz="2800" dirty="0"/>
              <a:t>Kūnų plūduriavimas priklauso nuo </a:t>
            </a:r>
            <a:r>
              <a:rPr lang="en-US" sz="2800" dirty="0"/>
              <a:t>k</a:t>
            </a:r>
            <a:r>
              <a:rPr lang="lt-LT" sz="2800" dirty="0" err="1"/>
              <a:t>ūno</a:t>
            </a:r>
            <a:r>
              <a:rPr lang="el-GR" sz="2800" b="1" dirty="0">
                <a:cs typeface="Times New Roman" pitchFamily="18" charset="0"/>
              </a:rPr>
              <a:t> ρ</a:t>
            </a:r>
            <a:r>
              <a:rPr lang="lt-LT" sz="2800" b="1" baseline="-25000" dirty="0">
                <a:cs typeface="Times New Roman" pitchFamily="18" charset="0"/>
              </a:rPr>
              <a:t>kūno</a:t>
            </a:r>
            <a:r>
              <a:rPr lang="lt-LT" sz="2800" dirty="0"/>
              <a:t> ir skysčio </a:t>
            </a:r>
            <a:r>
              <a:rPr lang="el-GR" sz="2800" b="1" dirty="0">
                <a:cs typeface="Times New Roman" pitchFamily="18" charset="0"/>
              </a:rPr>
              <a:t>ρ</a:t>
            </a:r>
            <a:r>
              <a:rPr lang="lt-LT" sz="2800" b="1" baseline="-25000" dirty="0">
                <a:cs typeface="Times New Roman" pitchFamily="18" charset="0"/>
              </a:rPr>
              <a:t>skysčio </a:t>
            </a:r>
            <a:r>
              <a:rPr lang="en-US" sz="2800" b="1" baseline="-25000" dirty="0">
                <a:cs typeface="Times New Roman" pitchFamily="18" charset="0"/>
              </a:rPr>
              <a:t> </a:t>
            </a:r>
            <a:r>
              <a:rPr lang="lt-LT" sz="2800" dirty="0"/>
              <a:t>tarpusavio tankio.  </a:t>
            </a:r>
          </a:p>
          <a:p>
            <a:pPr marL="448056" indent="-384048">
              <a:spcAft>
                <a:spcPts val="0"/>
              </a:spcAft>
              <a:buFont typeface="Wingdings 2"/>
              <a:buChar char=""/>
              <a:defRPr/>
            </a:pPr>
            <a:r>
              <a:rPr lang="lt-LT" sz="2800" dirty="0"/>
              <a:t>Jei kūno tankis bus didesnis už skysčio tankį – </a:t>
            </a:r>
            <a:r>
              <a:rPr lang="en-US" sz="2800" dirty="0"/>
              <a:t>k</a:t>
            </a:r>
            <a:r>
              <a:rPr lang="lt-LT" sz="2800" dirty="0" err="1"/>
              <a:t>ūnas</a:t>
            </a:r>
            <a:r>
              <a:rPr lang="lt-LT" sz="2800" dirty="0"/>
              <a:t> skęs:  </a:t>
            </a:r>
            <a:r>
              <a:rPr lang="el-GR" sz="2800" b="1" dirty="0">
                <a:cs typeface="Times New Roman" pitchFamily="18" charset="0"/>
              </a:rPr>
              <a:t>ρ</a:t>
            </a:r>
            <a:r>
              <a:rPr lang="lt-LT" sz="2800" b="1" baseline="-25000" dirty="0">
                <a:cs typeface="Times New Roman" pitchFamily="18" charset="0"/>
              </a:rPr>
              <a:t>kūno</a:t>
            </a:r>
            <a:r>
              <a:rPr lang="lt-LT" sz="2800" b="1" dirty="0">
                <a:cs typeface="Times New Roman" pitchFamily="18" charset="0"/>
              </a:rPr>
              <a:t>&gt;</a:t>
            </a:r>
            <a:r>
              <a:rPr lang="el-GR" sz="2800" b="1" dirty="0">
                <a:cs typeface="Times New Roman" pitchFamily="18" charset="0"/>
              </a:rPr>
              <a:t> ρ</a:t>
            </a:r>
            <a:r>
              <a:rPr lang="lt-LT" sz="2800" b="1" baseline="-25000" dirty="0">
                <a:cs typeface="Times New Roman" pitchFamily="18" charset="0"/>
              </a:rPr>
              <a:t>skysčio</a:t>
            </a:r>
          </a:p>
          <a:p>
            <a:pPr marL="448056" indent="-384048">
              <a:spcAft>
                <a:spcPts val="0"/>
              </a:spcAft>
              <a:buFont typeface="Wingdings 2"/>
              <a:buChar char=""/>
              <a:defRPr/>
            </a:pPr>
            <a:r>
              <a:rPr lang="lt-LT" sz="2800" dirty="0"/>
              <a:t>Jei kūno tankis bus </a:t>
            </a:r>
            <a:r>
              <a:rPr lang="en-US" sz="2800" dirty="0"/>
              <a:t>ma</a:t>
            </a:r>
            <a:r>
              <a:rPr lang="lt-LT" sz="2800" dirty="0" err="1"/>
              <a:t>žesnis</a:t>
            </a:r>
            <a:r>
              <a:rPr lang="lt-LT" sz="2800" dirty="0"/>
              <a:t> už skysčio tankį - kūnas plūduriuos paviršiuje:</a:t>
            </a:r>
            <a:r>
              <a:rPr lang="el-GR" sz="2800" dirty="0"/>
              <a:t> </a:t>
            </a:r>
            <a:r>
              <a:rPr lang="el-GR" sz="2800" b="1" dirty="0"/>
              <a:t>ρ</a:t>
            </a:r>
            <a:r>
              <a:rPr lang="lt-LT" sz="2800" b="1" baseline="-25000" dirty="0"/>
              <a:t>kūno</a:t>
            </a:r>
            <a:r>
              <a:rPr lang="el-GR" sz="2800" b="1" dirty="0"/>
              <a:t> </a:t>
            </a:r>
            <a:r>
              <a:rPr lang="lt-LT" sz="2800" b="1" dirty="0"/>
              <a:t>&lt;</a:t>
            </a:r>
            <a:r>
              <a:rPr lang="el-GR" sz="2800" b="1" dirty="0"/>
              <a:t>ρ</a:t>
            </a:r>
            <a:r>
              <a:rPr lang="lt-LT" sz="2800" b="1" baseline="-25000" dirty="0"/>
              <a:t>skysčio</a:t>
            </a:r>
            <a:endParaRPr lang="lt-LT" sz="2800" b="1" dirty="0"/>
          </a:p>
          <a:p>
            <a:pPr marL="448056" indent="-384048">
              <a:spcAft>
                <a:spcPts val="0"/>
              </a:spcAft>
              <a:buFont typeface="Wingdings 2"/>
              <a:buChar char=""/>
              <a:defRPr/>
            </a:pPr>
            <a:r>
              <a:rPr lang="lt-LT" sz="2800" dirty="0"/>
              <a:t> Jei kūno tankis bus lygus skysčio tankiui  -  kūnas plūduriuos įvairiame gylyje:</a:t>
            </a:r>
            <a:r>
              <a:rPr lang="el-GR" sz="2800" dirty="0"/>
              <a:t> </a:t>
            </a:r>
            <a:r>
              <a:rPr lang="lt-LT" sz="2800" dirty="0"/>
              <a:t>         </a:t>
            </a:r>
            <a:r>
              <a:rPr lang="el-GR" sz="2800" b="1" dirty="0"/>
              <a:t>ρ</a:t>
            </a:r>
            <a:r>
              <a:rPr lang="lt-LT" sz="2800" b="1" baseline="-25000" dirty="0"/>
              <a:t>kūno</a:t>
            </a:r>
            <a:r>
              <a:rPr lang="lt-LT" sz="2800" b="1" dirty="0"/>
              <a:t>=</a:t>
            </a:r>
            <a:r>
              <a:rPr lang="el-GR" sz="2800" b="1" dirty="0"/>
              <a:t> ρ</a:t>
            </a:r>
            <a:r>
              <a:rPr lang="lt-LT" sz="2800" b="1" baseline="-25000" dirty="0"/>
              <a:t>skysčio</a:t>
            </a:r>
            <a:endParaRPr lang="lt-LT" sz="2800" b="1" dirty="0"/>
          </a:p>
        </p:txBody>
      </p:sp>
    </p:spTree>
    <p:extLst>
      <p:ext uri="{BB962C8B-B14F-4D97-AF65-F5344CB8AC3E}">
        <p14:creationId xmlns:p14="http://schemas.microsoft.com/office/powerpoint/2010/main" val="3269792916"/>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a:t>
            </a:r>
            <a:endParaRPr lang="lt-LT" b="1" dirty="0"/>
          </a:p>
        </p:txBody>
      </p:sp>
      <p:sp>
        <p:nvSpPr>
          <p:cNvPr id="3" name="Content Placeholder 2"/>
          <p:cNvSpPr>
            <a:spLocks noGrp="1"/>
          </p:cNvSpPr>
          <p:nvPr>
            <p:ph idx="1"/>
          </p:nvPr>
        </p:nvSpPr>
        <p:spPr/>
        <p:txBody>
          <a:bodyPr/>
          <a:lstStyle/>
          <a:p>
            <a:pPr marL="609600" indent="-609600">
              <a:buFontTx/>
              <a:buNone/>
            </a:pPr>
            <a:r>
              <a:rPr lang="lt-LT" sz="2800" dirty="0"/>
              <a:t>Kūno sunkio jėga </a:t>
            </a:r>
            <a:r>
              <a:rPr lang="lt-LT" sz="2800" b="1" dirty="0">
                <a:solidFill>
                  <a:schemeClr val="tx1"/>
                </a:solidFill>
              </a:rPr>
              <a:t>didesnė</a:t>
            </a:r>
            <a:r>
              <a:rPr lang="lt-LT" sz="2800" dirty="0"/>
              <a:t> už Archimedo jėgą    </a:t>
            </a:r>
          </a:p>
          <a:p>
            <a:pPr marL="609600" indent="-609600">
              <a:buFontTx/>
              <a:buNone/>
            </a:pPr>
            <a:r>
              <a:rPr lang="lt-LT" sz="2800" dirty="0"/>
              <a:t>  </a:t>
            </a:r>
          </a:p>
          <a:p>
            <a:pPr marL="609600" indent="-609600">
              <a:buFontTx/>
              <a:buNone/>
            </a:pPr>
            <a:r>
              <a:rPr lang="lt-LT" sz="2800" dirty="0"/>
              <a:t> mg &gt; F</a:t>
            </a:r>
            <a:r>
              <a:rPr lang="lt-LT" sz="2800" b="1" baseline="-25000" dirty="0"/>
              <a:t>A</a:t>
            </a:r>
            <a:r>
              <a:rPr lang="lt-LT" sz="2800" baseline="-25000" dirty="0"/>
              <a:t> </a:t>
            </a:r>
            <a:r>
              <a:rPr lang="lt-LT" sz="2800" dirty="0"/>
              <a:t>      </a:t>
            </a:r>
            <a:r>
              <a:rPr lang="el-GR" sz="2800" dirty="0">
                <a:cs typeface="Arial" panose="020B0604020202020204" pitchFamily="34" charset="0"/>
              </a:rPr>
              <a:t>ρ</a:t>
            </a:r>
            <a:r>
              <a:rPr lang="pl-PL" sz="2800" baseline="-25000" dirty="0"/>
              <a:t>k</a:t>
            </a:r>
            <a:r>
              <a:rPr lang="pl-PL" sz="2800" dirty="0"/>
              <a:t> &gt; </a:t>
            </a:r>
            <a:r>
              <a:rPr lang="el-GR" sz="2800" dirty="0">
                <a:cs typeface="Arial" panose="020B0604020202020204" pitchFamily="34" charset="0"/>
              </a:rPr>
              <a:t>ρ</a:t>
            </a:r>
            <a:r>
              <a:rPr lang="pl-PL" sz="2800" baseline="-25000" dirty="0"/>
              <a:t>s</a:t>
            </a:r>
            <a:r>
              <a:rPr lang="lt-LT" sz="2800" dirty="0"/>
              <a:t> </a:t>
            </a:r>
          </a:p>
          <a:p>
            <a:pPr marL="609600" indent="-609600">
              <a:buFontTx/>
              <a:buNone/>
            </a:pPr>
            <a:r>
              <a:rPr lang="lt-LT" sz="2800" dirty="0"/>
              <a:t>        </a:t>
            </a:r>
          </a:p>
          <a:p>
            <a:pPr marL="609600" indent="-609600">
              <a:buFontTx/>
              <a:buNone/>
            </a:pPr>
            <a:r>
              <a:rPr lang="lt-LT" sz="2800" dirty="0"/>
              <a:t> </a:t>
            </a:r>
            <a:r>
              <a:rPr lang="en-US" sz="2800" dirty="0"/>
              <a:t>            </a:t>
            </a:r>
            <a:r>
              <a:rPr lang="lt-LT" sz="2800" dirty="0"/>
              <a:t>Kūnas </a:t>
            </a:r>
            <a:r>
              <a:rPr lang="lt-LT" sz="2800" b="1" dirty="0">
                <a:solidFill>
                  <a:schemeClr val="tx1"/>
                </a:solidFill>
              </a:rPr>
              <a:t>skęs</a:t>
            </a:r>
            <a:r>
              <a:rPr lang="en-US" sz="2800" b="1" dirty="0" smtClean="0">
                <a:solidFill>
                  <a:schemeClr val="tx1"/>
                </a:solidFill>
              </a:rPr>
              <a:t>t</a:t>
            </a:r>
            <a:r>
              <a:rPr lang="lt-LT" sz="2800" b="1" dirty="0" smtClean="0">
                <a:solidFill>
                  <a:schemeClr val="tx1"/>
                </a:solidFill>
              </a:rPr>
              <a:t>a.</a:t>
            </a:r>
            <a:endParaRPr lang="en-US" sz="2800" b="1" dirty="0">
              <a:solidFill>
                <a:schemeClr val="tx1"/>
              </a:solidFill>
            </a:endParaRPr>
          </a:p>
          <a:p>
            <a:endParaRPr lang="lt-LT" dirty="0"/>
          </a:p>
        </p:txBody>
      </p:sp>
      <p:grpSp>
        <p:nvGrpSpPr>
          <p:cNvPr id="4" name="Group 15"/>
          <p:cNvGrpSpPr>
            <a:grpSpLocks/>
          </p:cNvGrpSpPr>
          <p:nvPr/>
        </p:nvGrpSpPr>
        <p:grpSpPr bwMode="auto">
          <a:xfrm>
            <a:off x="8600271" y="2556932"/>
            <a:ext cx="1651000" cy="3530600"/>
            <a:chOff x="4014" y="1389"/>
            <a:chExt cx="1040" cy="2224"/>
          </a:xfrm>
        </p:grpSpPr>
        <p:sp>
          <p:nvSpPr>
            <p:cNvPr id="5" name="Oval 5"/>
            <p:cNvSpPr>
              <a:spLocks noChangeArrowheads="1"/>
            </p:cNvSpPr>
            <p:nvPr/>
          </p:nvSpPr>
          <p:spPr bwMode="auto">
            <a:xfrm>
              <a:off x="4014" y="1933"/>
              <a:ext cx="753" cy="725"/>
            </a:xfrm>
            <a:prstGeom prst="ellipse">
              <a:avLst/>
            </a:prstGeom>
            <a:solidFill>
              <a:srgbClr val="FFFFFF"/>
            </a:solidFill>
            <a:ln w="28575">
              <a:solidFill>
                <a:srgbClr val="000000"/>
              </a:solidFill>
              <a:round/>
              <a:headEnd/>
              <a:tailEnd/>
            </a:ln>
          </p:spPr>
          <p:txBody>
            <a:bodyPr/>
            <a:lstStyle/>
            <a:p>
              <a:endParaRPr lang="lt-LT"/>
            </a:p>
          </p:txBody>
        </p:sp>
        <p:sp>
          <p:nvSpPr>
            <p:cNvPr id="6" name="Line 6"/>
            <p:cNvSpPr>
              <a:spLocks noChangeShapeType="1"/>
            </p:cNvSpPr>
            <p:nvPr/>
          </p:nvSpPr>
          <p:spPr bwMode="auto">
            <a:xfrm flipV="1">
              <a:off x="4377" y="1570"/>
              <a:ext cx="0" cy="725"/>
            </a:xfrm>
            <a:prstGeom prst="line">
              <a:avLst/>
            </a:prstGeom>
            <a:noFill/>
            <a:ln w="28575">
              <a:solidFill>
                <a:srgbClr val="000000"/>
              </a:solidFill>
              <a:round/>
              <a:headEnd/>
              <a:tailEnd type="stealth" w="lg" len="lg"/>
            </a:ln>
            <a:extLst>
              <a:ext uri="{909E8E84-426E-40DD-AFC4-6F175D3DCCD1}">
                <a14:hiddenFill xmlns:a14="http://schemas.microsoft.com/office/drawing/2010/main">
                  <a:noFill/>
                </a14:hiddenFill>
              </a:ext>
            </a:extLst>
          </p:spPr>
          <p:txBody>
            <a:bodyPr/>
            <a:lstStyle/>
            <a:p>
              <a:endParaRPr lang="lt-LT"/>
            </a:p>
          </p:txBody>
        </p:sp>
        <p:sp>
          <p:nvSpPr>
            <p:cNvPr id="7" name="Line 8"/>
            <p:cNvSpPr>
              <a:spLocks noChangeShapeType="1"/>
            </p:cNvSpPr>
            <p:nvPr/>
          </p:nvSpPr>
          <p:spPr bwMode="auto">
            <a:xfrm>
              <a:off x="4391" y="2295"/>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8" name="Text Box 9"/>
            <p:cNvSpPr txBox="1">
              <a:spLocks noChangeArrowheads="1"/>
            </p:cNvSpPr>
            <p:nvPr/>
          </p:nvSpPr>
          <p:spPr bwMode="auto">
            <a:xfrm>
              <a:off x="4513" y="1389"/>
              <a:ext cx="541"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2400" b="1">
                  <a:latin typeface="Arial" panose="020B0604020202020204" pitchFamily="34" charset="0"/>
                </a:rPr>
                <a:t>F</a:t>
              </a:r>
              <a:r>
                <a:rPr lang="en-US" sz="2400" b="1" baseline="-25000">
                  <a:latin typeface="Arial" panose="020B0604020202020204" pitchFamily="34" charset="0"/>
                </a:rPr>
                <a:t>A</a:t>
              </a:r>
              <a:endParaRPr lang="en-US" sz="2400" b="1">
                <a:latin typeface="Arial" panose="020B0604020202020204" pitchFamily="34" charset="0"/>
              </a:endParaRPr>
            </a:p>
          </p:txBody>
        </p:sp>
        <p:sp>
          <p:nvSpPr>
            <p:cNvPr id="9" name="Text Box 10"/>
            <p:cNvSpPr txBox="1">
              <a:spLocks noChangeArrowheads="1"/>
            </p:cNvSpPr>
            <p:nvPr/>
          </p:nvSpPr>
          <p:spPr bwMode="auto">
            <a:xfrm>
              <a:off x="4513" y="3158"/>
              <a:ext cx="463" cy="455"/>
            </a:xfrm>
            <a:prstGeom prst="rect">
              <a:avLst/>
            </a:prstGeom>
            <a:noFill/>
            <a:ln>
              <a:noFill/>
            </a:ln>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lt-LT" sz="2400" b="1">
                  <a:latin typeface="Arial" panose="020B0604020202020204" pitchFamily="34" charset="0"/>
                </a:rPr>
                <a:t>mg</a:t>
              </a:r>
              <a:endParaRPr lang="en-US" sz="2400" b="1">
                <a:latin typeface="Arial" panose="020B0604020202020204" pitchFamily="34" charset="0"/>
              </a:endParaRPr>
            </a:p>
          </p:txBody>
        </p:sp>
        <p:sp>
          <p:nvSpPr>
            <p:cNvPr id="10" name="Line 12"/>
            <p:cNvSpPr>
              <a:spLocks noChangeShapeType="1"/>
            </p:cNvSpPr>
            <p:nvPr/>
          </p:nvSpPr>
          <p:spPr bwMode="auto">
            <a:xfrm>
              <a:off x="4377" y="2296"/>
              <a:ext cx="0" cy="1088"/>
            </a:xfrm>
            <a:prstGeom prst="line">
              <a:avLst/>
            </a:prstGeom>
            <a:noFill/>
            <a:ln w="28575">
              <a:solidFill>
                <a:srgbClr val="00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sp>
          <p:nvSpPr>
            <p:cNvPr id="11" name="Oval 14"/>
            <p:cNvSpPr>
              <a:spLocks noChangeArrowheads="1"/>
            </p:cNvSpPr>
            <p:nvPr/>
          </p:nvSpPr>
          <p:spPr bwMode="auto">
            <a:xfrm>
              <a:off x="4332" y="2251"/>
              <a:ext cx="91" cy="91"/>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t-LT"/>
            </a:p>
          </p:txBody>
        </p:sp>
      </p:grpSp>
    </p:spTree>
    <p:extLst>
      <p:ext uri="{BB962C8B-B14F-4D97-AF65-F5344CB8AC3E}">
        <p14:creationId xmlns:p14="http://schemas.microsoft.com/office/powerpoint/2010/main" val="3776333952"/>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181" y="3252787"/>
            <a:ext cx="5215371" cy="292767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4788" y="3252787"/>
            <a:ext cx="5215371" cy="2927676"/>
          </a:xfrm>
          <a:prstGeom prst="rect">
            <a:avLst/>
          </a:prstGeom>
        </p:spPr>
      </p:pic>
      <p:sp>
        <p:nvSpPr>
          <p:cNvPr id="4" name="TextBox 3"/>
          <p:cNvSpPr txBox="1"/>
          <p:nvPr/>
        </p:nvSpPr>
        <p:spPr>
          <a:xfrm>
            <a:off x="1929819" y="1057619"/>
            <a:ext cx="8141465" cy="1754326"/>
          </a:xfrm>
          <a:prstGeom prst="rect">
            <a:avLst/>
          </a:prstGeom>
          <a:noFill/>
        </p:spPr>
        <p:txBody>
          <a:bodyPr wrap="square" rtlCol="0">
            <a:spAutoFit/>
          </a:bodyPr>
          <a:lstStyle/>
          <a:p>
            <a:pPr algn="ctr"/>
            <a:r>
              <a:rPr lang="lt-LT" sz="3600" dirty="0">
                <a:latin typeface="Rockwell" pitchFamily="18" charset="0"/>
              </a:rPr>
              <a:t>Metalo tankis  didesnis už vandens tankį  7800kg/m</a:t>
            </a:r>
            <a:r>
              <a:rPr lang="lt-LT" sz="3600" baseline="30000" dirty="0">
                <a:latin typeface="Rockwell" pitchFamily="18" charset="0"/>
              </a:rPr>
              <a:t>3</a:t>
            </a:r>
            <a:r>
              <a:rPr lang="lt-LT" sz="3600" dirty="0">
                <a:latin typeface="Rockwell" pitchFamily="18" charset="0"/>
              </a:rPr>
              <a:t> &gt; 1000kg/m</a:t>
            </a:r>
            <a:r>
              <a:rPr lang="lt-LT" sz="3600" baseline="30000" dirty="0">
                <a:latin typeface="Rockwell" pitchFamily="18" charset="0"/>
              </a:rPr>
              <a:t>3</a:t>
            </a:r>
          </a:p>
          <a:p>
            <a:pPr algn="ctr"/>
            <a:r>
              <a:rPr lang="lt-LT" sz="3600" dirty="0">
                <a:latin typeface="Rockwell" pitchFamily="18" charset="0"/>
              </a:rPr>
              <a:t>Metalas skęsta vandenyje</a:t>
            </a:r>
          </a:p>
        </p:txBody>
      </p:sp>
    </p:spTree>
    <p:extLst>
      <p:ext uri="{BB962C8B-B14F-4D97-AF65-F5344CB8AC3E}">
        <p14:creationId xmlns:p14="http://schemas.microsoft.com/office/powerpoint/2010/main" val="1411558708"/>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990600" lvl="1" indent="-533400">
              <a:buFontTx/>
              <a:buNone/>
            </a:pPr>
            <a:r>
              <a:rPr lang="lt-LT" sz="2800" dirty="0"/>
              <a:t>Kūno sunkio jėga </a:t>
            </a:r>
            <a:r>
              <a:rPr lang="lt-LT" sz="2800" dirty="0">
                <a:solidFill>
                  <a:schemeClr val="hlink"/>
                </a:solidFill>
              </a:rPr>
              <a:t>lygi </a:t>
            </a:r>
            <a:r>
              <a:rPr lang="lt-LT" sz="2800" dirty="0"/>
              <a:t>Archimedo jėgai </a:t>
            </a:r>
            <a:endParaRPr lang="en-US" sz="2800" dirty="0"/>
          </a:p>
          <a:p>
            <a:pPr marL="990600" lvl="1" indent="-533400">
              <a:buFontTx/>
              <a:buNone/>
            </a:pPr>
            <a:r>
              <a:rPr lang="lt-LT" sz="2800" dirty="0"/>
              <a:t>    </a:t>
            </a:r>
            <a:r>
              <a:rPr lang="lt-LT" sz="2800" dirty="0">
                <a:solidFill>
                  <a:schemeClr val="tx1"/>
                </a:solidFill>
              </a:rPr>
              <a:t>mg = F</a:t>
            </a:r>
            <a:r>
              <a:rPr lang="lt-LT" sz="2800" baseline="-25000" dirty="0">
                <a:solidFill>
                  <a:schemeClr val="tx1"/>
                </a:solidFill>
              </a:rPr>
              <a:t>A</a:t>
            </a:r>
            <a:r>
              <a:rPr lang="lt-LT" sz="2800" dirty="0">
                <a:solidFill>
                  <a:schemeClr val="tx1"/>
                </a:solidFill>
              </a:rPr>
              <a:t> </a:t>
            </a:r>
            <a:endParaRPr lang="en-US" sz="2800" dirty="0">
              <a:solidFill>
                <a:schemeClr val="tx1"/>
              </a:solidFill>
            </a:endParaRPr>
          </a:p>
          <a:p>
            <a:pPr marL="990600" lvl="1" indent="-533400">
              <a:buFontTx/>
              <a:buNone/>
            </a:pPr>
            <a:r>
              <a:rPr lang="en-US" sz="2800" dirty="0"/>
              <a:t>                                              </a:t>
            </a:r>
            <a:r>
              <a:rPr lang="el-GR" sz="2800" dirty="0">
                <a:cs typeface="Arial" panose="020B0604020202020204" pitchFamily="34" charset="0"/>
              </a:rPr>
              <a:t>ρ</a:t>
            </a:r>
            <a:r>
              <a:rPr lang="pl-PL" sz="2800" baseline="-25000" dirty="0"/>
              <a:t>k</a:t>
            </a:r>
            <a:r>
              <a:rPr lang="pl-PL" sz="2800" dirty="0"/>
              <a:t> </a:t>
            </a:r>
            <a:r>
              <a:rPr lang="en-US" sz="2800" dirty="0"/>
              <a:t>=</a:t>
            </a:r>
            <a:r>
              <a:rPr lang="pl-PL" sz="2800" dirty="0"/>
              <a:t> </a:t>
            </a:r>
            <a:r>
              <a:rPr lang="el-GR" sz="2800" dirty="0">
                <a:cs typeface="Arial" panose="020B0604020202020204" pitchFamily="34" charset="0"/>
              </a:rPr>
              <a:t>ρ</a:t>
            </a:r>
            <a:r>
              <a:rPr lang="pl-PL" sz="2800" baseline="-25000" dirty="0"/>
              <a:t>s</a:t>
            </a:r>
            <a:r>
              <a:rPr lang="lt-LT" sz="2800" dirty="0"/>
              <a:t> </a:t>
            </a:r>
            <a:endParaRPr lang="en-US" sz="2800" dirty="0"/>
          </a:p>
          <a:p>
            <a:pPr marL="990600" lvl="1" indent="-533400">
              <a:buFontTx/>
              <a:buNone/>
            </a:pPr>
            <a:endParaRPr lang="en-US" sz="2800" dirty="0"/>
          </a:p>
          <a:p>
            <a:pPr marL="990600" lvl="1" indent="-533400">
              <a:buFontTx/>
              <a:buNone/>
            </a:pPr>
            <a:r>
              <a:rPr lang="lt-LT" sz="2800" dirty="0"/>
              <a:t> Kūnas</a:t>
            </a:r>
            <a:r>
              <a:rPr lang="lt-LT" sz="2800" b="1" dirty="0"/>
              <a:t> </a:t>
            </a:r>
            <a:r>
              <a:rPr lang="lt-LT" sz="2800" dirty="0">
                <a:solidFill>
                  <a:schemeClr val="tx1"/>
                </a:solidFill>
              </a:rPr>
              <a:t>pasineria</a:t>
            </a:r>
            <a:r>
              <a:rPr lang="lt-LT" sz="2800" dirty="0"/>
              <a:t> į skystį ir </a:t>
            </a:r>
            <a:r>
              <a:rPr lang="lt-LT" sz="2800" dirty="0" smtClean="0"/>
              <a:t>gali </a:t>
            </a:r>
            <a:r>
              <a:rPr lang="lt-LT" sz="2800" dirty="0"/>
              <a:t>laikytis bet kuriame </a:t>
            </a:r>
            <a:r>
              <a:rPr lang="lt-LT" sz="2800" dirty="0" smtClean="0"/>
              <a:t>gylyje</a:t>
            </a:r>
            <a:r>
              <a:rPr lang="lt-LT" dirty="0" smtClean="0"/>
              <a:t>.</a:t>
            </a:r>
            <a:endParaRPr lang="lt-LT" dirty="0"/>
          </a:p>
        </p:txBody>
      </p:sp>
      <p:sp>
        <p:nvSpPr>
          <p:cNvPr id="4" name="Rectangle 2"/>
          <p:cNvSpPr>
            <a:spLocks noGrp="1" noChangeArrowheads="1"/>
          </p:cNvSpPr>
          <p:nvPr>
            <p:ph type="title"/>
          </p:nvPr>
        </p:nvSpPr>
        <p:spPr/>
        <p:txBody>
          <a:bodyPr>
            <a:normAutofit fontScale="90000"/>
          </a:bodyPr>
          <a:lstStyle/>
          <a:p>
            <a:r>
              <a:rPr lang="lt-LT" sz="3600" b="1" dirty="0" smtClean="0">
                <a:solidFill>
                  <a:schemeClr val="hlink"/>
                </a:solidFill>
              </a:rPr>
              <a:t/>
            </a:r>
            <a:br>
              <a:rPr lang="lt-LT" sz="3600" b="1" dirty="0" smtClean="0">
                <a:solidFill>
                  <a:schemeClr val="hlink"/>
                </a:solidFill>
              </a:rPr>
            </a:br>
            <a:r>
              <a:rPr lang="lt-LT" sz="3600" b="1" dirty="0">
                <a:solidFill>
                  <a:schemeClr val="hlink"/>
                </a:solidFill>
              </a:rPr>
              <a:t/>
            </a:r>
            <a:br>
              <a:rPr lang="lt-LT" sz="3600" b="1" dirty="0">
                <a:solidFill>
                  <a:schemeClr val="hlink"/>
                </a:solidFill>
              </a:rPr>
            </a:br>
            <a:r>
              <a:rPr lang="lt-LT" sz="3600" b="1" dirty="0" smtClean="0">
                <a:solidFill>
                  <a:schemeClr val="hlink"/>
                </a:solidFill>
              </a:rPr>
              <a:t/>
            </a:r>
            <a:br>
              <a:rPr lang="lt-LT" sz="3600" b="1" dirty="0" smtClean="0">
                <a:solidFill>
                  <a:schemeClr val="hlink"/>
                </a:solidFill>
              </a:rPr>
            </a:br>
            <a:r>
              <a:rPr lang="en-US" sz="4900" b="1" dirty="0" smtClean="0">
                <a:solidFill>
                  <a:schemeClr val="tx1"/>
                </a:solidFill>
              </a:rPr>
              <a:t>2</a:t>
            </a:r>
            <a:r>
              <a:rPr lang="en-US" sz="4900" b="1" dirty="0">
                <a:solidFill>
                  <a:schemeClr val="tx1"/>
                </a:solidFill>
              </a:rPr>
              <a:t>.</a:t>
            </a:r>
            <a:r>
              <a:rPr lang="en-US" sz="4900" dirty="0">
                <a:solidFill>
                  <a:schemeClr val="tx1"/>
                </a:solidFill>
              </a:rPr>
              <a:t> </a:t>
            </a:r>
            <a:r>
              <a:rPr lang="lt-LT" sz="2800" b="1" dirty="0"/>
              <a:t/>
            </a:r>
            <a:br>
              <a:rPr lang="lt-LT" sz="2800" b="1" dirty="0"/>
            </a:br>
            <a:r>
              <a:rPr lang="lt-LT" sz="2800" dirty="0"/>
              <a:t/>
            </a:r>
            <a:br>
              <a:rPr lang="lt-LT" sz="2800" dirty="0"/>
            </a:br>
            <a:r>
              <a:rPr lang="lt-LT" sz="4000" dirty="0"/>
              <a:t> </a:t>
            </a:r>
            <a:r>
              <a:rPr lang="lt-LT" sz="4000" dirty="0" smtClean="0"/>
              <a:t>           </a:t>
            </a:r>
            <a:r>
              <a:rPr lang="lt-LT" sz="4000" dirty="0"/>
              <a:t/>
            </a:r>
            <a:br>
              <a:rPr lang="lt-LT" sz="4000" dirty="0"/>
            </a:br>
            <a:endParaRPr lang="en-US" sz="4000" dirty="0"/>
          </a:p>
        </p:txBody>
      </p:sp>
      <p:grpSp>
        <p:nvGrpSpPr>
          <p:cNvPr id="5" name="Group 38"/>
          <p:cNvGrpSpPr>
            <a:grpSpLocks/>
          </p:cNvGrpSpPr>
          <p:nvPr/>
        </p:nvGrpSpPr>
        <p:grpSpPr bwMode="auto">
          <a:xfrm>
            <a:off x="9650502" y="2556932"/>
            <a:ext cx="1584325" cy="2952750"/>
            <a:chOff x="4059" y="1389"/>
            <a:chExt cx="998" cy="1860"/>
          </a:xfrm>
        </p:grpSpPr>
        <p:sp>
          <p:nvSpPr>
            <p:cNvPr id="6" name="Oval 31"/>
            <p:cNvSpPr>
              <a:spLocks noChangeArrowheads="1"/>
            </p:cNvSpPr>
            <p:nvPr/>
          </p:nvSpPr>
          <p:spPr bwMode="auto">
            <a:xfrm>
              <a:off x="4059" y="1933"/>
              <a:ext cx="753" cy="725"/>
            </a:xfrm>
            <a:prstGeom prst="ellipse">
              <a:avLst/>
            </a:prstGeom>
            <a:solidFill>
              <a:srgbClr val="FFFFFF"/>
            </a:solidFill>
            <a:ln w="28575">
              <a:solidFill>
                <a:srgbClr val="000000"/>
              </a:solidFill>
              <a:round/>
              <a:headEnd/>
              <a:tailEnd/>
            </a:ln>
          </p:spPr>
          <p:txBody>
            <a:bodyPr/>
            <a:lstStyle/>
            <a:p>
              <a:endParaRPr lang="lt-LT"/>
            </a:p>
          </p:txBody>
        </p:sp>
        <p:sp>
          <p:nvSpPr>
            <p:cNvPr id="7" name="Line 32"/>
            <p:cNvSpPr>
              <a:spLocks noChangeShapeType="1"/>
            </p:cNvSpPr>
            <p:nvPr/>
          </p:nvSpPr>
          <p:spPr bwMode="auto">
            <a:xfrm flipV="1">
              <a:off x="4422" y="1570"/>
              <a:ext cx="0" cy="725"/>
            </a:xfrm>
            <a:prstGeom prst="line">
              <a:avLst/>
            </a:prstGeom>
            <a:noFill/>
            <a:ln w="28575">
              <a:solidFill>
                <a:srgbClr val="000000"/>
              </a:solidFill>
              <a:round/>
              <a:headEnd/>
              <a:tailEnd type="stealth" w="lg" len="lg"/>
            </a:ln>
            <a:extLst>
              <a:ext uri="{909E8E84-426E-40DD-AFC4-6F175D3DCCD1}">
                <a14:hiddenFill xmlns:a14="http://schemas.microsoft.com/office/drawing/2010/main">
                  <a:noFill/>
                </a14:hiddenFill>
              </a:ext>
            </a:extLst>
          </p:spPr>
          <p:txBody>
            <a:bodyPr/>
            <a:lstStyle/>
            <a:p>
              <a:endParaRPr lang="lt-LT"/>
            </a:p>
          </p:txBody>
        </p:sp>
        <p:sp>
          <p:nvSpPr>
            <p:cNvPr id="8" name="Line 33"/>
            <p:cNvSpPr>
              <a:spLocks noChangeShapeType="1"/>
            </p:cNvSpPr>
            <p:nvPr/>
          </p:nvSpPr>
          <p:spPr bwMode="auto">
            <a:xfrm>
              <a:off x="4422" y="2296"/>
              <a:ext cx="0" cy="726"/>
            </a:xfrm>
            <a:prstGeom prst="line">
              <a:avLst/>
            </a:prstGeom>
            <a:noFill/>
            <a:ln w="28575">
              <a:solidFill>
                <a:srgbClr val="000000"/>
              </a:solidFill>
              <a:round/>
              <a:headEnd/>
              <a:tailEnd type="stealth" w="lg" len="lg"/>
            </a:ln>
            <a:extLst>
              <a:ext uri="{909E8E84-426E-40DD-AFC4-6F175D3DCCD1}">
                <a14:hiddenFill xmlns:a14="http://schemas.microsoft.com/office/drawing/2010/main">
                  <a:noFill/>
                </a14:hiddenFill>
              </a:ext>
            </a:extLst>
          </p:spPr>
          <p:txBody>
            <a:bodyPr/>
            <a:lstStyle/>
            <a:p>
              <a:endParaRPr lang="lt-LT"/>
            </a:p>
          </p:txBody>
        </p:sp>
        <p:sp>
          <p:nvSpPr>
            <p:cNvPr id="9" name="Line 34"/>
            <p:cNvSpPr>
              <a:spLocks noChangeShapeType="1"/>
            </p:cNvSpPr>
            <p:nvPr/>
          </p:nvSpPr>
          <p:spPr bwMode="auto">
            <a:xfrm>
              <a:off x="4436" y="2295"/>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10" name="Text Box 35"/>
            <p:cNvSpPr txBox="1">
              <a:spLocks noChangeArrowheads="1"/>
            </p:cNvSpPr>
            <p:nvPr/>
          </p:nvSpPr>
          <p:spPr bwMode="auto">
            <a:xfrm>
              <a:off x="4558" y="1389"/>
              <a:ext cx="450"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2800" b="1">
                  <a:latin typeface="Arial" panose="020B0604020202020204" pitchFamily="34" charset="0"/>
                </a:rPr>
                <a:t>F</a:t>
              </a:r>
              <a:r>
                <a:rPr lang="en-US" sz="2800" b="1" baseline="-25000">
                  <a:latin typeface="Arial" panose="020B0604020202020204" pitchFamily="34" charset="0"/>
                </a:rPr>
                <a:t>A</a:t>
              </a:r>
              <a:endParaRPr lang="en-US" sz="2800" b="1">
                <a:latin typeface="Arial" panose="020B0604020202020204" pitchFamily="34" charset="0"/>
              </a:endParaRPr>
            </a:p>
          </p:txBody>
        </p:sp>
        <p:sp>
          <p:nvSpPr>
            <p:cNvPr id="11" name="Text Box 36"/>
            <p:cNvSpPr txBox="1">
              <a:spLocks noChangeArrowheads="1"/>
            </p:cNvSpPr>
            <p:nvPr/>
          </p:nvSpPr>
          <p:spPr bwMode="auto">
            <a:xfrm>
              <a:off x="4558" y="2840"/>
              <a:ext cx="499" cy="409"/>
            </a:xfrm>
            <a:prstGeom prst="rect">
              <a:avLst/>
            </a:prstGeom>
            <a:noFill/>
            <a:ln>
              <a:noFill/>
            </a:ln>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lt-LT" sz="2800">
                  <a:latin typeface="Arial" panose="020B0604020202020204" pitchFamily="34" charset="0"/>
                </a:rPr>
                <a:t>mg</a:t>
              </a:r>
              <a:endParaRPr lang="en-US" sz="2800">
                <a:latin typeface="Arial" panose="020B0604020202020204" pitchFamily="34" charset="0"/>
              </a:endParaRPr>
            </a:p>
          </p:txBody>
        </p:sp>
        <p:sp>
          <p:nvSpPr>
            <p:cNvPr id="12" name="Oval 37"/>
            <p:cNvSpPr>
              <a:spLocks noChangeArrowheads="1"/>
            </p:cNvSpPr>
            <p:nvPr/>
          </p:nvSpPr>
          <p:spPr bwMode="auto">
            <a:xfrm>
              <a:off x="4376" y="2251"/>
              <a:ext cx="91" cy="91"/>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t-LT"/>
            </a:p>
          </p:txBody>
        </p:sp>
      </p:grpSp>
    </p:spTree>
    <p:extLst>
      <p:ext uri="{BB962C8B-B14F-4D97-AF65-F5344CB8AC3E}">
        <p14:creationId xmlns:p14="http://schemas.microsoft.com/office/powerpoint/2010/main" val="26920807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2791" y="2851457"/>
            <a:ext cx="5670703" cy="3183279"/>
          </a:xfrm>
          <a:prstGeom prst="rect">
            <a:avLst/>
          </a:prstGeom>
        </p:spPr>
      </p:pic>
      <p:sp>
        <p:nvSpPr>
          <p:cNvPr id="3" name="TextBox 2"/>
          <p:cNvSpPr txBox="1"/>
          <p:nvPr/>
        </p:nvSpPr>
        <p:spPr>
          <a:xfrm>
            <a:off x="1498294" y="892366"/>
            <a:ext cx="9088916" cy="1815882"/>
          </a:xfrm>
          <a:prstGeom prst="rect">
            <a:avLst/>
          </a:prstGeom>
          <a:noFill/>
        </p:spPr>
        <p:txBody>
          <a:bodyPr wrap="square" rtlCol="0">
            <a:spAutoFit/>
          </a:bodyPr>
          <a:lstStyle/>
          <a:p>
            <a:pPr algn="ctr"/>
            <a:r>
              <a:rPr lang="lt-LT" sz="2800" dirty="0">
                <a:latin typeface="Rockwell" pitchFamily="18" charset="0"/>
              </a:rPr>
              <a:t>Baliono pripildyto vandens tankis lygus vandens tankiui </a:t>
            </a:r>
          </a:p>
          <a:p>
            <a:pPr algn="ctr"/>
            <a:r>
              <a:rPr lang="lt-LT" sz="2800" dirty="0">
                <a:latin typeface="Rockwell" pitchFamily="18" charset="0"/>
              </a:rPr>
              <a:t>1000kg/m</a:t>
            </a:r>
            <a:r>
              <a:rPr lang="lt-LT" sz="2800" baseline="30000" dirty="0">
                <a:latin typeface="Rockwell" pitchFamily="18" charset="0"/>
              </a:rPr>
              <a:t>3</a:t>
            </a:r>
            <a:r>
              <a:rPr lang="lt-LT" sz="2800" dirty="0">
                <a:latin typeface="Rockwell" pitchFamily="18" charset="0"/>
              </a:rPr>
              <a:t> =1000kg/m</a:t>
            </a:r>
            <a:r>
              <a:rPr lang="lt-LT" sz="2800" baseline="30000" dirty="0">
                <a:latin typeface="Rockwell" pitchFamily="18" charset="0"/>
              </a:rPr>
              <a:t>3</a:t>
            </a:r>
          </a:p>
          <a:p>
            <a:pPr algn="ctr"/>
            <a:r>
              <a:rPr lang="lt-LT" sz="2800" dirty="0">
                <a:latin typeface="Rockwell" pitchFamily="18" charset="0"/>
              </a:rPr>
              <a:t>Balionas su vandeniu plūduriuoja bet kuriame gylyje</a:t>
            </a:r>
          </a:p>
        </p:txBody>
      </p:sp>
    </p:spTree>
    <p:extLst>
      <p:ext uri="{BB962C8B-B14F-4D97-AF65-F5344CB8AC3E}">
        <p14:creationId xmlns:p14="http://schemas.microsoft.com/office/powerpoint/2010/main" val="4083075336"/>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3.</a:t>
            </a:r>
            <a:r>
              <a:rPr lang="en-US" dirty="0">
                <a:solidFill>
                  <a:schemeClr val="tx1"/>
                </a:solidFill>
              </a:rPr>
              <a:t> </a:t>
            </a:r>
            <a:endParaRPr lang="lt-LT" dirty="0">
              <a:solidFill>
                <a:schemeClr val="tx1"/>
              </a:solidFill>
            </a:endParaRPr>
          </a:p>
        </p:txBody>
      </p:sp>
      <p:sp>
        <p:nvSpPr>
          <p:cNvPr id="3" name="Content Placeholder 2"/>
          <p:cNvSpPr>
            <a:spLocks noGrp="1"/>
          </p:cNvSpPr>
          <p:nvPr>
            <p:ph idx="1"/>
          </p:nvPr>
        </p:nvSpPr>
        <p:spPr/>
        <p:txBody>
          <a:bodyPr>
            <a:normAutofit/>
          </a:bodyPr>
          <a:lstStyle/>
          <a:p>
            <a:pPr>
              <a:buFontTx/>
              <a:buNone/>
            </a:pPr>
            <a:r>
              <a:rPr lang="lt-LT" sz="3200" dirty="0" smtClean="0">
                <a:solidFill>
                  <a:schemeClr val="tx1"/>
                </a:solidFill>
              </a:rPr>
              <a:t>Kūno sunkio jėga mažesnė </a:t>
            </a:r>
            <a:r>
              <a:rPr lang="en-US" sz="3200" dirty="0" smtClean="0">
                <a:solidFill>
                  <a:schemeClr val="tx1"/>
                </a:solidFill>
              </a:rPr>
              <a:t>u</a:t>
            </a:r>
            <a:r>
              <a:rPr lang="lt-LT" sz="3200" dirty="0" smtClean="0">
                <a:solidFill>
                  <a:schemeClr val="tx1"/>
                </a:solidFill>
              </a:rPr>
              <a:t>ž Archimedo jėgą.</a:t>
            </a:r>
            <a:endParaRPr lang="en-US" sz="3200" dirty="0" smtClean="0">
              <a:solidFill>
                <a:schemeClr val="tx1"/>
              </a:solidFill>
            </a:endParaRPr>
          </a:p>
          <a:p>
            <a:pPr>
              <a:buFontTx/>
              <a:buNone/>
            </a:pPr>
            <a:r>
              <a:rPr lang="lt-LT" sz="3200" dirty="0" smtClean="0">
                <a:solidFill>
                  <a:schemeClr val="tx1"/>
                </a:solidFill>
              </a:rPr>
              <a:t> </a:t>
            </a:r>
            <a:endParaRPr lang="en-US" sz="3200" i="1" dirty="0">
              <a:solidFill>
                <a:schemeClr val="tx1"/>
              </a:solidFill>
            </a:endParaRPr>
          </a:p>
          <a:p>
            <a:pPr>
              <a:buFontTx/>
              <a:buNone/>
            </a:pPr>
            <a:r>
              <a:rPr lang="lt-LT" sz="3200" dirty="0">
                <a:solidFill>
                  <a:schemeClr val="tx1"/>
                </a:solidFill>
              </a:rPr>
              <a:t> </a:t>
            </a:r>
            <a:r>
              <a:rPr lang="en-US" sz="3200" dirty="0">
                <a:solidFill>
                  <a:schemeClr val="tx1"/>
                </a:solidFill>
              </a:rPr>
              <a:t>              </a:t>
            </a:r>
            <a:r>
              <a:rPr lang="lt-LT" sz="3200" dirty="0">
                <a:solidFill>
                  <a:schemeClr val="tx1"/>
                </a:solidFill>
              </a:rPr>
              <a:t> mg &lt; F</a:t>
            </a:r>
            <a:r>
              <a:rPr lang="lt-LT" sz="3200" baseline="-25000" dirty="0">
                <a:solidFill>
                  <a:schemeClr val="tx1"/>
                </a:solidFill>
              </a:rPr>
              <a:t>A</a:t>
            </a:r>
            <a:r>
              <a:rPr lang="lt-LT" sz="3200" dirty="0">
                <a:solidFill>
                  <a:schemeClr val="tx1"/>
                </a:solidFill>
              </a:rPr>
              <a:t>     </a:t>
            </a:r>
            <a:r>
              <a:rPr lang="el-GR" sz="3200" dirty="0">
                <a:solidFill>
                  <a:schemeClr val="tx1"/>
                </a:solidFill>
                <a:cs typeface="Arial" panose="020B0604020202020204" pitchFamily="34" charset="0"/>
              </a:rPr>
              <a:t>ρ</a:t>
            </a:r>
            <a:r>
              <a:rPr lang="pl-PL" sz="3200" baseline="-25000" dirty="0">
                <a:solidFill>
                  <a:schemeClr val="tx1"/>
                </a:solidFill>
              </a:rPr>
              <a:t>k</a:t>
            </a:r>
            <a:r>
              <a:rPr lang="pl-PL" sz="3200" dirty="0">
                <a:solidFill>
                  <a:schemeClr val="tx1"/>
                </a:solidFill>
              </a:rPr>
              <a:t> </a:t>
            </a:r>
            <a:r>
              <a:rPr lang="lt-LT" sz="3200" dirty="0">
                <a:solidFill>
                  <a:schemeClr val="tx1"/>
                </a:solidFill>
              </a:rPr>
              <a:t>&lt;</a:t>
            </a:r>
            <a:r>
              <a:rPr lang="pl-PL" sz="3200" dirty="0">
                <a:solidFill>
                  <a:schemeClr val="tx1"/>
                </a:solidFill>
              </a:rPr>
              <a:t> </a:t>
            </a:r>
            <a:r>
              <a:rPr lang="el-GR" sz="3200" dirty="0">
                <a:solidFill>
                  <a:schemeClr val="tx1"/>
                </a:solidFill>
                <a:cs typeface="Arial" panose="020B0604020202020204" pitchFamily="34" charset="0"/>
              </a:rPr>
              <a:t>ρ</a:t>
            </a:r>
            <a:r>
              <a:rPr lang="pl-PL" sz="3200" baseline="-25000" dirty="0">
                <a:solidFill>
                  <a:schemeClr val="tx1"/>
                </a:solidFill>
              </a:rPr>
              <a:t>s</a:t>
            </a:r>
            <a:r>
              <a:rPr lang="lt-LT" sz="3200" dirty="0">
                <a:solidFill>
                  <a:schemeClr val="tx1"/>
                </a:solidFill>
              </a:rPr>
              <a:t> </a:t>
            </a:r>
          </a:p>
          <a:p>
            <a:endParaRPr lang="lt-LT" sz="3200" dirty="0">
              <a:solidFill>
                <a:schemeClr val="tx1"/>
              </a:solidFill>
            </a:endParaRPr>
          </a:p>
          <a:p>
            <a:pPr>
              <a:buFontTx/>
              <a:buNone/>
            </a:pPr>
            <a:r>
              <a:rPr lang="lt-LT" sz="3200" dirty="0">
                <a:solidFill>
                  <a:schemeClr val="tx1"/>
                </a:solidFill>
              </a:rPr>
              <a:t>   </a:t>
            </a:r>
            <a:r>
              <a:rPr lang="en-US" sz="3200" dirty="0">
                <a:solidFill>
                  <a:schemeClr val="tx1"/>
                </a:solidFill>
              </a:rPr>
              <a:t> </a:t>
            </a:r>
            <a:r>
              <a:rPr lang="lt-LT" sz="3200" dirty="0">
                <a:solidFill>
                  <a:schemeClr val="tx1"/>
                </a:solidFill>
              </a:rPr>
              <a:t>Kūnas  kyla į skysčio paviršių</a:t>
            </a:r>
          </a:p>
        </p:txBody>
      </p:sp>
      <p:grpSp>
        <p:nvGrpSpPr>
          <p:cNvPr id="4" name="Group 14"/>
          <p:cNvGrpSpPr>
            <a:grpSpLocks/>
          </p:cNvGrpSpPr>
          <p:nvPr/>
        </p:nvGrpSpPr>
        <p:grpSpPr bwMode="auto">
          <a:xfrm>
            <a:off x="9141845" y="2848768"/>
            <a:ext cx="1584325" cy="2735263"/>
            <a:chOff x="4195" y="1434"/>
            <a:chExt cx="998" cy="1723"/>
          </a:xfrm>
        </p:grpSpPr>
        <p:sp>
          <p:nvSpPr>
            <p:cNvPr id="5" name="Text Box 5"/>
            <p:cNvSpPr txBox="1">
              <a:spLocks noChangeArrowheads="1"/>
            </p:cNvSpPr>
            <p:nvPr/>
          </p:nvSpPr>
          <p:spPr bwMode="auto">
            <a:xfrm>
              <a:off x="4694" y="1434"/>
              <a:ext cx="451"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2800" b="1">
                  <a:latin typeface="Arial" panose="020B0604020202020204" pitchFamily="34" charset="0"/>
                </a:rPr>
                <a:t>F</a:t>
              </a:r>
              <a:r>
                <a:rPr lang="en-US" sz="2800" b="1" baseline="-25000">
                  <a:latin typeface="Arial" panose="020B0604020202020204" pitchFamily="34" charset="0"/>
                </a:rPr>
                <a:t>A</a:t>
              </a:r>
              <a:endParaRPr lang="en-US" sz="2800" b="1">
                <a:latin typeface="Arial" panose="020B0604020202020204" pitchFamily="34" charset="0"/>
              </a:endParaRPr>
            </a:p>
          </p:txBody>
        </p:sp>
        <p:sp>
          <p:nvSpPr>
            <p:cNvPr id="6" name="Text Box 6"/>
            <p:cNvSpPr txBox="1">
              <a:spLocks noChangeArrowheads="1"/>
            </p:cNvSpPr>
            <p:nvPr/>
          </p:nvSpPr>
          <p:spPr bwMode="auto">
            <a:xfrm>
              <a:off x="4740" y="2704"/>
              <a:ext cx="453" cy="453"/>
            </a:xfrm>
            <a:prstGeom prst="rect">
              <a:avLst/>
            </a:prstGeom>
            <a:noFill/>
            <a:ln>
              <a:noFill/>
            </a:ln>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lt-LT" sz="2800">
                  <a:latin typeface="Arial" panose="020B0604020202020204" pitchFamily="34" charset="0"/>
                </a:rPr>
                <a:t>mg</a:t>
              </a:r>
              <a:endParaRPr lang="en-US" sz="2800">
                <a:latin typeface="Arial" panose="020B0604020202020204" pitchFamily="34" charset="0"/>
              </a:endParaRPr>
            </a:p>
          </p:txBody>
        </p:sp>
        <p:sp>
          <p:nvSpPr>
            <p:cNvPr id="7" name="Oval 7"/>
            <p:cNvSpPr>
              <a:spLocks noChangeArrowheads="1"/>
            </p:cNvSpPr>
            <p:nvPr/>
          </p:nvSpPr>
          <p:spPr bwMode="auto">
            <a:xfrm>
              <a:off x="4195" y="1933"/>
              <a:ext cx="753" cy="725"/>
            </a:xfrm>
            <a:prstGeom prst="ellipse">
              <a:avLst/>
            </a:prstGeom>
            <a:solidFill>
              <a:srgbClr val="FFFFFF"/>
            </a:solidFill>
            <a:ln w="28575">
              <a:solidFill>
                <a:srgbClr val="000000"/>
              </a:solidFill>
              <a:round/>
              <a:headEnd/>
              <a:tailEnd/>
            </a:ln>
          </p:spPr>
          <p:txBody>
            <a:bodyPr/>
            <a:lstStyle/>
            <a:p>
              <a:endParaRPr lang="lt-LT"/>
            </a:p>
          </p:txBody>
        </p:sp>
        <p:sp>
          <p:nvSpPr>
            <p:cNvPr id="8" name="Line 8"/>
            <p:cNvSpPr>
              <a:spLocks noChangeShapeType="1"/>
            </p:cNvSpPr>
            <p:nvPr/>
          </p:nvSpPr>
          <p:spPr bwMode="auto">
            <a:xfrm flipV="1">
              <a:off x="4558" y="1570"/>
              <a:ext cx="0" cy="726"/>
            </a:xfrm>
            <a:prstGeom prst="line">
              <a:avLst/>
            </a:prstGeom>
            <a:noFill/>
            <a:ln w="28575">
              <a:solidFill>
                <a:srgbClr val="000000"/>
              </a:solidFill>
              <a:round/>
              <a:headEnd/>
              <a:tailEnd type="stealth" w="lg" len="lg"/>
            </a:ln>
            <a:extLst>
              <a:ext uri="{909E8E84-426E-40DD-AFC4-6F175D3DCCD1}">
                <a14:hiddenFill xmlns:a14="http://schemas.microsoft.com/office/drawing/2010/main">
                  <a:noFill/>
                </a14:hiddenFill>
              </a:ext>
            </a:extLst>
          </p:spPr>
          <p:txBody>
            <a:bodyPr/>
            <a:lstStyle/>
            <a:p>
              <a:endParaRPr lang="lt-LT"/>
            </a:p>
          </p:txBody>
        </p:sp>
        <p:sp>
          <p:nvSpPr>
            <p:cNvPr id="9" name="Line 9"/>
            <p:cNvSpPr>
              <a:spLocks noChangeShapeType="1"/>
            </p:cNvSpPr>
            <p:nvPr/>
          </p:nvSpPr>
          <p:spPr bwMode="auto">
            <a:xfrm>
              <a:off x="4617" y="2340"/>
              <a:ext cx="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10" name="Oval 10"/>
            <p:cNvSpPr>
              <a:spLocks noChangeArrowheads="1"/>
            </p:cNvSpPr>
            <p:nvPr/>
          </p:nvSpPr>
          <p:spPr bwMode="auto">
            <a:xfrm>
              <a:off x="4512" y="2250"/>
              <a:ext cx="91" cy="91"/>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t-LT"/>
            </a:p>
          </p:txBody>
        </p:sp>
        <p:sp>
          <p:nvSpPr>
            <p:cNvPr id="11" name="Line 11"/>
            <p:cNvSpPr>
              <a:spLocks noChangeShapeType="1"/>
            </p:cNvSpPr>
            <p:nvPr/>
          </p:nvSpPr>
          <p:spPr bwMode="auto">
            <a:xfrm>
              <a:off x="4558" y="2296"/>
              <a:ext cx="0" cy="499"/>
            </a:xfrm>
            <a:prstGeom prst="line">
              <a:avLst/>
            </a:prstGeom>
            <a:noFill/>
            <a:ln w="28575">
              <a:solidFill>
                <a:srgbClr val="00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grpSp>
    </p:spTree>
    <p:extLst>
      <p:ext uri="{BB962C8B-B14F-4D97-AF65-F5344CB8AC3E}">
        <p14:creationId xmlns:p14="http://schemas.microsoft.com/office/powerpoint/2010/main" val="428811512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24569" y="804231"/>
            <a:ext cx="10014332" cy="1384995"/>
          </a:xfrm>
          <a:prstGeom prst="rect">
            <a:avLst/>
          </a:prstGeom>
          <a:noFill/>
        </p:spPr>
        <p:txBody>
          <a:bodyPr wrap="square" rtlCol="0">
            <a:spAutoFit/>
          </a:bodyPr>
          <a:lstStyle/>
          <a:p>
            <a:pPr algn="ctr"/>
            <a:r>
              <a:rPr lang="lt-LT" sz="2800" dirty="0">
                <a:latin typeface="Rockwell" pitchFamily="18" charset="0"/>
              </a:rPr>
              <a:t>Plastmasės tankis yra mažesnis už vandens tankį  </a:t>
            </a:r>
            <a:r>
              <a:rPr lang="en-US" sz="2800" dirty="0" smtClean="0">
                <a:latin typeface="Rockwell" pitchFamily="18" charset="0"/>
              </a:rPr>
              <a:t>                             </a:t>
            </a:r>
            <a:r>
              <a:rPr lang="lt-LT" sz="2800" dirty="0" smtClean="0">
                <a:latin typeface="Rockwell" pitchFamily="18" charset="0"/>
              </a:rPr>
              <a:t>700kg/m</a:t>
            </a:r>
            <a:r>
              <a:rPr lang="lt-LT" sz="2800" baseline="30000" dirty="0" smtClean="0">
                <a:latin typeface="Rockwell" pitchFamily="18" charset="0"/>
              </a:rPr>
              <a:t>3</a:t>
            </a:r>
            <a:r>
              <a:rPr lang="lt-LT" sz="2800" dirty="0" smtClean="0">
                <a:latin typeface="Rockwell" pitchFamily="18" charset="0"/>
              </a:rPr>
              <a:t> </a:t>
            </a:r>
            <a:r>
              <a:rPr lang="lt-LT" sz="2800" dirty="0">
                <a:latin typeface="Rockwell" pitchFamily="18" charset="0"/>
              </a:rPr>
              <a:t>&lt; 1000kg/m</a:t>
            </a:r>
            <a:r>
              <a:rPr lang="lt-LT" sz="2800" baseline="30000" dirty="0">
                <a:latin typeface="Rockwell" pitchFamily="18" charset="0"/>
              </a:rPr>
              <a:t>3</a:t>
            </a:r>
          </a:p>
          <a:p>
            <a:pPr algn="ctr"/>
            <a:r>
              <a:rPr lang="lt-LT" sz="2800" dirty="0">
                <a:latin typeface="Rockwell" pitchFamily="18" charset="0"/>
              </a:rPr>
              <a:t>Plastmasė plūduriuoja vandens paviršiuje.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5877" y="2383515"/>
            <a:ext cx="6641679" cy="3728341"/>
          </a:xfrm>
          <a:prstGeom prst="rect">
            <a:avLst/>
          </a:prstGeom>
        </p:spPr>
      </p:pic>
    </p:spTree>
    <p:extLst>
      <p:ext uri="{BB962C8B-B14F-4D97-AF65-F5344CB8AC3E}">
        <p14:creationId xmlns:p14="http://schemas.microsoft.com/office/powerpoint/2010/main" val="3732578744"/>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5400" b="1" dirty="0" smtClean="0"/>
              <a:t>Kodėl laivai neskęsta?</a:t>
            </a:r>
            <a:endParaRPr lang="lt-LT" sz="5400" b="1" dirty="0"/>
          </a:p>
        </p:txBody>
      </p:sp>
      <p:sp>
        <p:nvSpPr>
          <p:cNvPr id="3" name="Content Placeholder 2"/>
          <p:cNvSpPr>
            <a:spLocks noGrp="1"/>
          </p:cNvSpPr>
          <p:nvPr>
            <p:ph idx="1"/>
          </p:nvPr>
        </p:nvSpPr>
        <p:spPr/>
        <p:txBody>
          <a:bodyPr>
            <a:noAutofit/>
          </a:bodyPr>
          <a:lstStyle/>
          <a:p>
            <a:pPr marL="0" indent="0">
              <a:buNone/>
            </a:pPr>
            <a:r>
              <a:rPr lang="lt-LT" sz="2800" dirty="0"/>
              <a:t>Laivai veikia pagal žymaus graikų fiziko, matematiko Archimedo atrasta dėsnį teigianti, kad į skystį patekęs daiktas praranda tiek svorio, kiek sveria jo išstumtas skystis, todėl laivų varikliai nuolat plaukdami užgriebia vandens ir vėliau jį išstumia, taip sudarydami </a:t>
            </a:r>
            <a:r>
              <a:rPr lang="lt-LT" sz="2800" dirty="0" smtClean="0"/>
              <a:t>burbuliuojančią uodegą </a:t>
            </a:r>
            <a:r>
              <a:rPr lang="lt-LT" sz="2800" dirty="0"/>
              <a:t>laivo gale. Tačiau, kad laivas neskęstų vien šio dėsnio nepakanka laivo erdvė yra pripildyta oro, o oras labai lengvas ir laivas tampa lengvesnis už vandenį, todėl jis ir gali išsilaikyti </a:t>
            </a:r>
            <a:r>
              <a:rPr lang="lt-LT" sz="2800" dirty="0" smtClean="0"/>
              <a:t>vandenyje.</a:t>
            </a:r>
            <a:endParaRPr lang="lt-LT" sz="2800" dirty="0"/>
          </a:p>
        </p:txBody>
      </p:sp>
    </p:spTree>
    <p:extLst>
      <p:ext uri="{BB962C8B-B14F-4D97-AF65-F5344CB8AC3E}">
        <p14:creationId xmlns:p14="http://schemas.microsoft.com/office/powerpoint/2010/main" val="2309580410"/>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1672" y="1146220"/>
            <a:ext cx="10367493" cy="4524315"/>
          </a:xfrm>
          <a:prstGeom prst="rect">
            <a:avLst/>
          </a:prstGeom>
          <a:noFill/>
        </p:spPr>
        <p:txBody>
          <a:bodyPr wrap="square" rtlCol="0">
            <a:spAutoFit/>
          </a:bodyPr>
          <a:lstStyle/>
          <a:p>
            <a:r>
              <a:rPr lang="lt-LT" sz="3600" dirty="0"/>
              <a:t>Na, o jeigu laive atsiranda skylė per ją pratekėjęs vanduo išstumia lengvą orą, o kitos plieninės laivo dalys yra labai sunkios ir laivas nuskęsta, o štai dar įdomu, kad povandeniniai laivai turi specialias vandens talpyklas į kurias prileidžiama vandens tam, kad laivas taptų sunkesnis ir panirtų į vandenį, kai laivui ateina laikas išnirti, varikliai padeda vandenį iš talpyklų išstumti ir laivas iškyla į paviršių.</a:t>
            </a:r>
          </a:p>
        </p:txBody>
      </p:sp>
    </p:spTree>
    <p:extLst>
      <p:ext uri="{BB962C8B-B14F-4D97-AF65-F5344CB8AC3E}">
        <p14:creationId xmlns:p14="http://schemas.microsoft.com/office/powerpoint/2010/main" val="3080241377"/>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6000" b="1" dirty="0" smtClean="0"/>
              <a:t>1. Bandymas</a:t>
            </a:r>
            <a:endParaRPr lang="lt-LT" sz="6000" b="1"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49556" y="2789284"/>
            <a:ext cx="5447042" cy="3057726"/>
          </a:xfrm>
        </p:spPr>
      </p:pic>
      <p:sp>
        <p:nvSpPr>
          <p:cNvPr id="9" name="TextBox 8"/>
          <p:cNvSpPr txBox="1"/>
          <p:nvPr/>
        </p:nvSpPr>
        <p:spPr>
          <a:xfrm>
            <a:off x="1545465" y="2789284"/>
            <a:ext cx="3464417" cy="2062103"/>
          </a:xfrm>
          <a:prstGeom prst="rect">
            <a:avLst/>
          </a:prstGeom>
          <a:noFill/>
        </p:spPr>
        <p:txBody>
          <a:bodyPr wrap="square" rtlCol="0">
            <a:spAutoFit/>
          </a:bodyPr>
          <a:lstStyle/>
          <a:p>
            <a:r>
              <a:rPr lang="lt-LT" sz="3200" b="1" dirty="0" smtClean="0"/>
              <a:t>Priemonės: </a:t>
            </a:r>
          </a:p>
          <a:p>
            <a:pPr marL="342900" indent="-342900">
              <a:buAutoNum type="arabicPeriod"/>
            </a:pPr>
            <a:r>
              <a:rPr lang="lt-LT" sz="3200" dirty="0" smtClean="0"/>
              <a:t>Stiklinė vandens</a:t>
            </a:r>
          </a:p>
          <a:p>
            <a:pPr marL="342900" indent="-342900">
              <a:buAutoNum type="arabicPeriod"/>
            </a:pPr>
            <a:r>
              <a:rPr lang="lt-LT" sz="3200" dirty="0" smtClean="0"/>
              <a:t>Folijos gabalėlis (laivelis)</a:t>
            </a:r>
            <a:endParaRPr lang="lt-LT" sz="3200" dirty="0"/>
          </a:p>
        </p:txBody>
      </p:sp>
    </p:spTree>
    <p:extLst>
      <p:ext uri="{BB962C8B-B14F-4D97-AF65-F5344CB8AC3E}">
        <p14:creationId xmlns:p14="http://schemas.microsoft.com/office/powerpoint/2010/main" val="32167486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5477506" y="1637765"/>
            <a:ext cx="5910262" cy="3317875"/>
          </a:xfrm>
        </p:spPr>
      </p:pic>
      <p:sp>
        <p:nvSpPr>
          <p:cNvPr id="5" name="TextBox 4"/>
          <p:cNvSpPr txBox="1"/>
          <p:nvPr/>
        </p:nvSpPr>
        <p:spPr>
          <a:xfrm>
            <a:off x="1001890" y="764925"/>
            <a:ext cx="4279133" cy="5509200"/>
          </a:xfrm>
          <a:prstGeom prst="rect">
            <a:avLst/>
          </a:prstGeom>
          <a:noFill/>
        </p:spPr>
        <p:txBody>
          <a:bodyPr wrap="square" rtlCol="0">
            <a:spAutoFit/>
          </a:bodyPr>
          <a:lstStyle/>
          <a:p>
            <a:r>
              <a:rPr lang="lt-LT" sz="3200" dirty="0" smtClean="0"/>
              <a:t>Įmetame į vandenį ‚,laivelį‘‘.</a:t>
            </a:r>
          </a:p>
          <a:p>
            <a:r>
              <a:rPr lang="lt-LT" sz="3200" dirty="0" smtClean="0"/>
              <a:t>Jis </a:t>
            </a:r>
            <a:r>
              <a:rPr lang="lt-LT" sz="3200" b="1" dirty="0" smtClean="0"/>
              <a:t>neskęsta</a:t>
            </a:r>
            <a:r>
              <a:rPr lang="lt-LT" sz="3200" dirty="0" smtClean="0"/>
              <a:t>.</a:t>
            </a:r>
          </a:p>
          <a:p>
            <a:r>
              <a:rPr lang="lt-LT" sz="3200" b="1" dirty="0" smtClean="0"/>
              <a:t>Išvada:</a:t>
            </a:r>
            <a:endParaRPr lang="en-US" sz="3200" b="1" dirty="0" smtClean="0"/>
          </a:p>
          <a:p>
            <a:r>
              <a:rPr lang="lt-LT" sz="3200" dirty="0" smtClean="0"/>
              <a:t>Laivelio sunkis nepasikeitė, tačiau padarytas ‘‘laivelis,, išstūmė tiek vandens, kad Archimedo jėga prilygo sunkiui, todėl laivelis nenuskendo.</a:t>
            </a:r>
            <a:endParaRPr lang="lt-LT" sz="3200" b="1" dirty="0" smtClean="0"/>
          </a:p>
        </p:txBody>
      </p:sp>
    </p:spTree>
    <p:extLst>
      <p:ext uri="{BB962C8B-B14F-4D97-AF65-F5344CB8AC3E}">
        <p14:creationId xmlns:p14="http://schemas.microsoft.com/office/powerpoint/2010/main" val="2313970067"/>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5400" b="1" dirty="0" smtClean="0"/>
              <a:t>2. Bandymas</a:t>
            </a:r>
            <a:endParaRPr lang="lt-LT" sz="5400" b="1"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86126" y="2686252"/>
            <a:ext cx="5910472" cy="3317875"/>
          </a:xfrm>
        </p:spPr>
      </p:pic>
      <p:sp>
        <p:nvSpPr>
          <p:cNvPr id="7" name="TextBox 6"/>
          <p:cNvSpPr txBox="1"/>
          <p:nvPr/>
        </p:nvSpPr>
        <p:spPr>
          <a:xfrm>
            <a:off x="1295402" y="2686252"/>
            <a:ext cx="3405387" cy="1569660"/>
          </a:xfrm>
          <a:prstGeom prst="rect">
            <a:avLst/>
          </a:prstGeom>
          <a:noFill/>
        </p:spPr>
        <p:txBody>
          <a:bodyPr wrap="square" rtlCol="0">
            <a:spAutoFit/>
          </a:bodyPr>
          <a:lstStyle/>
          <a:p>
            <a:r>
              <a:rPr lang="lt-LT" sz="3200" b="1" dirty="0" smtClean="0"/>
              <a:t>Priemonės:</a:t>
            </a:r>
          </a:p>
          <a:p>
            <a:r>
              <a:rPr lang="en-US" sz="3200" dirty="0" smtClean="0"/>
              <a:t>1. </a:t>
            </a:r>
            <a:r>
              <a:rPr lang="lt-LT" sz="3200" dirty="0" smtClean="0"/>
              <a:t>Vandens stiklinė</a:t>
            </a:r>
          </a:p>
          <a:p>
            <a:r>
              <a:rPr lang="en-US" sz="3200" dirty="0" smtClean="0"/>
              <a:t>2. </a:t>
            </a:r>
            <a:r>
              <a:rPr lang="lt-LT" sz="3200" dirty="0" smtClean="0"/>
              <a:t>Lakštas</a:t>
            </a:r>
          </a:p>
        </p:txBody>
      </p:sp>
    </p:spTree>
    <p:extLst>
      <p:ext uri="{BB962C8B-B14F-4D97-AF65-F5344CB8AC3E}">
        <p14:creationId xmlns:p14="http://schemas.microsoft.com/office/powerpoint/2010/main" val="27608500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5411406" y="1831247"/>
            <a:ext cx="5910262" cy="3317875"/>
          </a:xfrm>
        </p:spPr>
      </p:pic>
      <p:sp>
        <p:nvSpPr>
          <p:cNvPr id="6" name="TextBox 5"/>
          <p:cNvSpPr txBox="1"/>
          <p:nvPr/>
        </p:nvSpPr>
        <p:spPr>
          <a:xfrm>
            <a:off x="856851" y="969484"/>
            <a:ext cx="4554555" cy="3970318"/>
          </a:xfrm>
          <a:prstGeom prst="rect">
            <a:avLst/>
          </a:prstGeom>
          <a:noFill/>
        </p:spPr>
        <p:txBody>
          <a:bodyPr wrap="square" rtlCol="0">
            <a:spAutoFit/>
          </a:bodyPr>
          <a:lstStyle/>
          <a:p>
            <a:r>
              <a:rPr lang="lt-LT" sz="3600" dirty="0" smtClean="0"/>
              <a:t>Į vandenį įmetame lakštą. </a:t>
            </a:r>
          </a:p>
          <a:p>
            <a:r>
              <a:rPr lang="lt-LT" sz="3600" dirty="0" smtClean="0"/>
              <a:t>Jis </a:t>
            </a:r>
            <a:r>
              <a:rPr lang="lt-LT" sz="3600" b="1" dirty="0" smtClean="0"/>
              <a:t>nuskendo</a:t>
            </a:r>
            <a:r>
              <a:rPr lang="lt-LT" sz="3600" dirty="0" smtClean="0"/>
              <a:t>.</a:t>
            </a:r>
          </a:p>
          <a:p>
            <a:r>
              <a:rPr lang="lt-LT" sz="3600" b="1" dirty="0" smtClean="0"/>
              <a:t>Išvada:</a:t>
            </a:r>
            <a:endParaRPr lang="en-US" sz="3600" b="1" dirty="0" smtClean="0"/>
          </a:p>
          <a:p>
            <a:r>
              <a:rPr lang="lt-LT" sz="3600" dirty="0" smtClean="0"/>
              <a:t>Lakštą veikiantis sunkis buvo didesnis už Archimedo jėgą.</a:t>
            </a:r>
          </a:p>
        </p:txBody>
      </p:sp>
    </p:spTree>
    <p:extLst>
      <p:ext uri="{BB962C8B-B14F-4D97-AF65-F5344CB8AC3E}">
        <p14:creationId xmlns:p14="http://schemas.microsoft.com/office/powerpoint/2010/main" val="3703159561"/>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3. Bandymas</a:t>
            </a:r>
            <a:endParaRPr lang="lt-LT" b="1" dirty="0"/>
          </a:p>
        </p:txBody>
      </p:sp>
      <p:sp>
        <p:nvSpPr>
          <p:cNvPr id="3" name="Content Placeholder 2"/>
          <p:cNvSpPr>
            <a:spLocks noGrp="1"/>
          </p:cNvSpPr>
          <p:nvPr>
            <p:ph idx="1"/>
          </p:nvPr>
        </p:nvSpPr>
        <p:spPr>
          <a:xfrm>
            <a:off x="1295401" y="2556932"/>
            <a:ext cx="4190999" cy="3318936"/>
          </a:xfrm>
        </p:spPr>
        <p:txBody>
          <a:bodyPr/>
          <a:lstStyle/>
          <a:p>
            <a:pPr marL="0" indent="0">
              <a:buNone/>
            </a:pPr>
            <a:r>
              <a:rPr lang="lt-LT" sz="3200" b="1" dirty="0" smtClean="0"/>
              <a:t>Priemonės:</a:t>
            </a:r>
          </a:p>
          <a:p>
            <a:pPr marL="457200" indent="-457200">
              <a:buClrTx/>
              <a:buFont typeface="+mj-lt"/>
              <a:buAutoNum type="arabicPeriod"/>
            </a:pPr>
            <a:r>
              <a:rPr lang="lt-LT" sz="3200" dirty="0" smtClean="0"/>
              <a:t>Vandens stiklinė</a:t>
            </a:r>
          </a:p>
          <a:p>
            <a:pPr marL="457200" indent="-457200">
              <a:buClrTx/>
              <a:buFont typeface="+mj-lt"/>
              <a:buAutoNum type="arabicPeriod"/>
            </a:pPr>
            <a:r>
              <a:rPr lang="lt-LT" sz="3200" dirty="0" smtClean="0"/>
              <a:t>,,Laivelis“ su kroviniu</a:t>
            </a:r>
          </a:p>
          <a:p>
            <a:pPr marL="457200" indent="-457200">
              <a:buAutoNum type="arabicPeriod"/>
            </a:pPr>
            <a:endParaRPr lang="lt-LT" dirty="0" smtClean="0"/>
          </a:p>
          <a:p>
            <a:pPr marL="0" indent="0">
              <a:buNone/>
            </a:pPr>
            <a:endParaRPr lang="lt-LT"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2818" y="2716533"/>
            <a:ext cx="5628049" cy="3159335"/>
          </a:xfrm>
          <a:prstGeom prst="rect">
            <a:avLst/>
          </a:prstGeom>
        </p:spPr>
      </p:pic>
    </p:spTree>
    <p:extLst>
      <p:ext uri="{BB962C8B-B14F-4D97-AF65-F5344CB8AC3E}">
        <p14:creationId xmlns:p14="http://schemas.microsoft.com/office/powerpoint/2010/main" val="2433939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8097" y="1810509"/>
            <a:ext cx="5706737" cy="3204552"/>
          </a:xfrm>
          <a:prstGeom prst="rect">
            <a:avLst/>
          </a:prstGeom>
        </p:spPr>
      </p:pic>
      <p:sp>
        <p:nvSpPr>
          <p:cNvPr id="4" name="TextBox 3"/>
          <p:cNvSpPr txBox="1"/>
          <p:nvPr/>
        </p:nvSpPr>
        <p:spPr>
          <a:xfrm>
            <a:off x="991518" y="881349"/>
            <a:ext cx="3933022" cy="5016758"/>
          </a:xfrm>
          <a:prstGeom prst="rect">
            <a:avLst/>
          </a:prstGeom>
          <a:noFill/>
        </p:spPr>
        <p:txBody>
          <a:bodyPr wrap="square" rtlCol="0">
            <a:spAutoFit/>
          </a:bodyPr>
          <a:lstStyle/>
          <a:p>
            <a:r>
              <a:rPr lang="lt-LT" sz="3200" dirty="0" smtClean="0"/>
              <a:t>Įmetame į vandenį laivelį su kroviniu.</a:t>
            </a:r>
          </a:p>
          <a:p>
            <a:r>
              <a:rPr lang="lt-LT" sz="3200" b="1" dirty="0" smtClean="0"/>
              <a:t>Išvada:</a:t>
            </a:r>
          </a:p>
          <a:p>
            <a:r>
              <a:rPr lang="lt-LT" sz="3200" dirty="0" smtClean="0"/>
              <a:t>Būdama giliau, ji išstumia daugiau vandens – Archimedo jėga padidėja, ji susilygina su laivelį veikiančiu didesniu sunkiu.</a:t>
            </a:r>
            <a:endParaRPr lang="lt-LT" sz="3200" dirty="0"/>
          </a:p>
        </p:txBody>
      </p:sp>
    </p:spTree>
    <p:extLst>
      <p:ext uri="{BB962C8B-B14F-4D97-AF65-F5344CB8AC3E}">
        <p14:creationId xmlns:p14="http://schemas.microsoft.com/office/powerpoint/2010/main" val="1109853033"/>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9990" y="804231"/>
            <a:ext cx="9827046" cy="3539430"/>
          </a:xfrm>
          <a:prstGeom prst="rect">
            <a:avLst/>
          </a:prstGeom>
          <a:noFill/>
        </p:spPr>
        <p:txBody>
          <a:bodyPr wrap="square" rtlCol="0">
            <a:spAutoFit/>
          </a:bodyPr>
          <a:lstStyle/>
          <a:p>
            <a:r>
              <a:rPr lang="lt-LT" sz="3200" b="1" dirty="0" smtClean="0"/>
              <a:t>Svarbiausias visų laivų plūduriavimo principas:</a:t>
            </a:r>
          </a:p>
          <a:p>
            <a:r>
              <a:rPr lang="lt-LT" sz="3200" dirty="0" smtClean="0"/>
              <a:t>Vandenyje pasinėrusios laivo dalies išstumto vandens svoris turi būti lygus laivo su kroviniu svoriui.</a:t>
            </a:r>
          </a:p>
          <a:p>
            <a:r>
              <a:rPr lang="lt-LT" sz="3200" b="1" dirty="0" smtClean="0"/>
              <a:t>Vaterlinija </a:t>
            </a:r>
            <a:r>
              <a:rPr lang="lt-LT" sz="3200" dirty="0" smtClean="0"/>
              <a:t>- </a:t>
            </a:r>
            <a:r>
              <a:rPr lang="lt-LT" sz="3200" dirty="0"/>
              <a:t>linija išilgai laivo borto, rodanti, iki kiek gali nugrimzti pakrautas laivas</a:t>
            </a:r>
            <a:r>
              <a:rPr lang="lt-LT" sz="3200" dirty="0" smtClean="0"/>
              <a:t>.</a:t>
            </a:r>
          </a:p>
          <a:p>
            <a:endParaRPr lang="lt-LT" sz="3200" dirty="0"/>
          </a:p>
          <a:p>
            <a:endParaRPr lang="lt-LT" sz="32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7600" y="2846024"/>
            <a:ext cx="3384015" cy="338401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6625" y="3248140"/>
            <a:ext cx="4472849" cy="2981899"/>
          </a:xfrm>
          <a:prstGeom prst="rect">
            <a:avLst/>
          </a:prstGeom>
        </p:spPr>
      </p:pic>
    </p:spTree>
    <p:extLst>
      <p:ext uri="{BB962C8B-B14F-4D97-AF65-F5344CB8AC3E}">
        <p14:creationId xmlns:p14="http://schemas.microsoft.com/office/powerpoint/2010/main" val="427559527"/>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1" dirty="0"/>
              <a:t>Klaipėdos vandens transportas</a:t>
            </a:r>
            <a:r>
              <a:rPr lang="lt-LT" dirty="0"/>
              <a:t/>
            </a:r>
            <a:br>
              <a:rPr lang="lt-LT" dirty="0"/>
            </a:br>
            <a:endParaRPr lang="en-US" dirty="0"/>
          </a:p>
        </p:txBody>
      </p:sp>
      <p:sp>
        <p:nvSpPr>
          <p:cNvPr id="3" name="Content Placeholder 2"/>
          <p:cNvSpPr>
            <a:spLocks noGrp="1"/>
          </p:cNvSpPr>
          <p:nvPr>
            <p:ph idx="1"/>
          </p:nvPr>
        </p:nvSpPr>
        <p:spPr/>
        <p:txBody>
          <a:bodyPr/>
          <a:lstStyle/>
          <a:p>
            <a:pPr marL="0" indent="0">
              <a:buNone/>
            </a:pPr>
            <a:r>
              <a:rPr lang="en-US" dirty="0"/>
              <a:t>Keleivinis – </a:t>
            </a:r>
            <a:r>
              <a:rPr lang="en-US" dirty="0" err="1"/>
              <a:t>krovininis</a:t>
            </a:r>
            <a:r>
              <a:rPr lang="en-US" dirty="0"/>
              <a:t> </a:t>
            </a:r>
            <a:r>
              <a:rPr lang="en-US" dirty="0" err="1"/>
              <a:t>keltas</a:t>
            </a:r>
            <a:r>
              <a:rPr lang="en-US" dirty="0"/>
              <a:t> </a:t>
            </a:r>
            <a:r>
              <a:rPr lang="en-US" b="1" dirty="0"/>
              <a:t>,,</a:t>
            </a:r>
            <a:r>
              <a:rPr lang="en-US" b="1" dirty="0" err="1"/>
              <a:t>Neringa</a:t>
            </a:r>
            <a:r>
              <a:rPr lang="en-US" b="1" dirty="0" smtClean="0"/>
              <a:t>“</a:t>
            </a:r>
          </a:p>
          <a:p>
            <a:pPr marL="0" indent="0">
              <a:buNone/>
            </a:pP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1" y="3031968"/>
            <a:ext cx="4434625" cy="294919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4982" y="2446216"/>
            <a:ext cx="2961615" cy="154822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9840" y="4077254"/>
            <a:ext cx="3266942" cy="1851263"/>
          </a:xfrm>
          <a:prstGeom prst="rect">
            <a:avLst/>
          </a:prstGeom>
        </p:spPr>
      </p:pic>
    </p:spTree>
    <p:extLst>
      <p:ext uri="{BB962C8B-B14F-4D97-AF65-F5344CB8AC3E}">
        <p14:creationId xmlns:p14="http://schemas.microsoft.com/office/powerpoint/2010/main" val="1583018670"/>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b="1" dirty="0"/>
              <a:t>Klaipėdos </a:t>
            </a:r>
            <a:r>
              <a:rPr lang="lt-LT" b="1" dirty="0" smtClean="0"/>
              <a:t>uost</a:t>
            </a:r>
            <a:r>
              <a:rPr lang="en-US" b="1" dirty="0" smtClean="0"/>
              <a:t>o </a:t>
            </a:r>
            <a:r>
              <a:rPr lang="en-US" b="1" dirty="0" err="1" smtClean="0"/>
              <a:t>istorija</a:t>
            </a:r>
            <a:endParaRPr lang="en-US" b="1" dirty="0"/>
          </a:p>
        </p:txBody>
      </p:sp>
      <p:sp>
        <p:nvSpPr>
          <p:cNvPr id="3" name="Content Placeholder 2"/>
          <p:cNvSpPr>
            <a:spLocks noGrp="1"/>
          </p:cNvSpPr>
          <p:nvPr>
            <p:ph idx="1"/>
          </p:nvPr>
        </p:nvSpPr>
        <p:spPr/>
        <p:txBody>
          <a:bodyPr/>
          <a:lstStyle/>
          <a:p>
            <a:r>
              <a:rPr lang="lt-LT" b="1" dirty="0"/>
              <a:t>1743 m</a:t>
            </a:r>
            <a:r>
              <a:rPr lang="lt-LT" dirty="0"/>
              <a:t>. Klaipėdoje įsikūrė pirmoji medienos prekybos kontora. Klaipėdos uostas buvo žymiausias medienos prekybos uostas visoje Baltijoje.</a:t>
            </a:r>
            <a:endParaRPr lang="lt-LT" b="1" dirty="0"/>
          </a:p>
          <a:p>
            <a:r>
              <a:rPr lang="lt-LT" b="1" dirty="0"/>
              <a:t>1924–1939 m. </a:t>
            </a:r>
            <a:r>
              <a:rPr lang="lt-LT" dirty="0"/>
              <a:t>Klaipėdos uosto suklestėjimo laikotarpis.</a:t>
            </a:r>
          </a:p>
          <a:p>
            <a:r>
              <a:rPr lang="lt-LT" b="1" dirty="0"/>
              <a:t>1986 m</a:t>
            </a:r>
            <a:r>
              <a:rPr lang="lt-LT" dirty="0"/>
              <a:t>. pastatyta Tarptautinė jūrų perkėla.</a:t>
            </a:r>
          </a:p>
          <a:p>
            <a:r>
              <a:rPr lang="lt-LT" b="1" dirty="0"/>
              <a:t>1992 m.</a:t>
            </a:r>
            <a:r>
              <a:rPr lang="lt-LT" dirty="0"/>
              <a:t> Klaipėdos uostui suteiktas valstybinio </a:t>
            </a:r>
            <a:r>
              <a:rPr lang="lt-LT" dirty="0" smtClean="0"/>
              <a:t>jūrų</a:t>
            </a:r>
            <a:endParaRPr lang="en-US" dirty="0" smtClean="0"/>
          </a:p>
          <a:p>
            <a:pPr marL="0" indent="0">
              <a:buNone/>
            </a:pPr>
            <a:r>
              <a:rPr lang="lt-LT" dirty="0" smtClean="0"/>
              <a:t> </a:t>
            </a:r>
            <a:r>
              <a:rPr lang="lt-LT" dirty="0"/>
              <a:t>uosto statusas.</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376" y="3848588"/>
            <a:ext cx="3299548" cy="218182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3019" y="4887414"/>
            <a:ext cx="1828800" cy="1143000"/>
          </a:xfrm>
          <a:prstGeom prst="rect">
            <a:avLst/>
          </a:prstGeom>
        </p:spPr>
      </p:pic>
    </p:spTree>
    <p:extLst>
      <p:ext uri="{BB962C8B-B14F-4D97-AF65-F5344CB8AC3E}">
        <p14:creationId xmlns:p14="http://schemas.microsoft.com/office/powerpoint/2010/main" val="966158891"/>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Bega</a:t>
            </a:r>
            <a:endParaRPr lang="en-US" b="1" dirty="0"/>
          </a:p>
        </p:txBody>
      </p:sp>
      <p:sp>
        <p:nvSpPr>
          <p:cNvPr id="3" name="Content Placeholder 2"/>
          <p:cNvSpPr>
            <a:spLocks noGrp="1"/>
          </p:cNvSpPr>
          <p:nvPr>
            <p:ph idx="1"/>
          </p:nvPr>
        </p:nvSpPr>
        <p:spPr/>
        <p:txBody>
          <a:bodyPr/>
          <a:lstStyle/>
          <a:p>
            <a:pPr marL="0" indent="0">
              <a:buNone/>
            </a:pPr>
            <a:r>
              <a:rPr lang="lt-LT" b="1" dirty="0">
                <a:solidFill>
                  <a:srgbClr val="0070C0"/>
                </a:solidFill>
              </a:rPr>
              <a:t>Bega</a:t>
            </a:r>
            <a:r>
              <a:rPr lang="lt-LT" dirty="0"/>
              <a:t> - Klaipėdos jūrų krovinių kompanija.</a:t>
            </a:r>
          </a:p>
          <a:p>
            <a:pPr marL="0" indent="0">
              <a:buNone/>
            </a:pPr>
            <a:r>
              <a:rPr lang="lt-LT" dirty="0"/>
              <a:t>Klaipėdos jūrų krovinių kompanija „</a:t>
            </a:r>
            <a:r>
              <a:rPr lang="lt-LT" dirty="0">
                <a:solidFill>
                  <a:srgbClr val="0070C0"/>
                </a:solidFill>
              </a:rPr>
              <a:t>BEGA</a:t>
            </a:r>
            <a:r>
              <a:rPr lang="lt-LT" dirty="0"/>
              <a:t>“ - pirmoji Lietuvoje privati laivų krovos bendrovė, įkurta 1992 m. </a:t>
            </a:r>
          </a:p>
          <a:p>
            <a:pPr marL="0" indent="0">
              <a:buNone/>
            </a:pPr>
            <a:r>
              <a:rPr lang="lt-LT" dirty="0"/>
              <a:t>Šiuo metu tai moderni </a:t>
            </a:r>
            <a:r>
              <a:rPr lang="lt-LT" dirty="0" smtClean="0"/>
              <a:t>krovos </a:t>
            </a:r>
            <a:r>
              <a:rPr lang="lt-LT" dirty="0"/>
              <a:t>kompanija, teikianti krovinių perkrovimo iš/į sausumos transporto į/iš jūrinį transportą, sandėliavimo bei kitas transporto paslaugas.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0623" y="4722113"/>
            <a:ext cx="3165974" cy="142468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5862" y="735969"/>
            <a:ext cx="2404944" cy="1550030"/>
          </a:xfrm>
          <a:prstGeom prst="rect">
            <a:avLst/>
          </a:prstGeom>
        </p:spPr>
      </p:pic>
    </p:spTree>
    <p:extLst>
      <p:ext uri="{BB962C8B-B14F-4D97-AF65-F5344CB8AC3E}">
        <p14:creationId xmlns:p14="http://schemas.microsoft.com/office/powerpoint/2010/main" val="388201778"/>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6524" y="965915"/>
            <a:ext cx="5859887" cy="4832092"/>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lt-LT" sz="2800" dirty="0"/>
              <a:t>Gylis prie krantinių: </a:t>
            </a:r>
            <a:r>
              <a:rPr lang="lt-LT" sz="2800" b="1" dirty="0"/>
              <a:t>12-14,8 m</a:t>
            </a:r>
            <a:endParaRPr lang="lt-LT" sz="2800" dirty="0"/>
          </a:p>
          <a:p>
            <a:pPr marL="285750" indent="-285750">
              <a:buClr>
                <a:schemeClr val="accent1"/>
              </a:buClr>
              <a:buFont typeface="Arial" panose="020B0604020202020204" pitchFamily="34" charset="0"/>
              <a:buChar char="•"/>
            </a:pPr>
            <a:r>
              <a:rPr lang="lt-LT" sz="2800" dirty="0"/>
              <a:t>Maksimali laivų grimzlė: </a:t>
            </a:r>
            <a:r>
              <a:rPr lang="lt-LT" sz="2800" b="1" dirty="0"/>
              <a:t>11-13,5 m</a:t>
            </a:r>
            <a:r>
              <a:rPr lang="lt-LT" sz="2800" dirty="0"/>
              <a:t> </a:t>
            </a:r>
          </a:p>
          <a:p>
            <a:pPr marL="285750" indent="-285750">
              <a:buClr>
                <a:schemeClr val="accent1"/>
              </a:buClr>
              <a:buFont typeface="Arial" panose="020B0604020202020204" pitchFamily="34" charset="0"/>
              <a:buChar char="•"/>
            </a:pPr>
            <a:r>
              <a:rPr lang="lt-LT" sz="2800" dirty="0"/>
              <a:t>Teritorija pagrindinei veiklai: </a:t>
            </a:r>
            <a:r>
              <a:rPr lang="lt-LT" sz="2800" b="1" dirty="0"/>
              <a:t>30 ha</a:t>
            </a:r>
            <a:endParaRPr lang="lt-LT" sz="2800" dirty="0"/>
          </a:p>
          <a:p>
            <a:pPr marL="285750" indent="-285750">
              <a:buClr>
                <a:schemeClr val="accent1"/>
              </a:buClr>
              <a:buFont typeface="Arial" panose="020B0604020202020204" pitchFamily="34" charset="0"/>
              <a:buChar char="•"/>
            </a:pPr>
            <a:r>
              <a:rPr lang="lt-LT" sz="2800" dirty="0"/>
              <a:t>Rezervinė teritorija logistinei veiklai: </a:t>
            </a:r>
            <a:r>
              <a:rPr lang="lt-LT" sz="2800" b="1" dirty="0"/>
              <a:t>7 ha</a:t>
            </a:r>
            <a:endParaRPr lang="lt-LT" sz="2800" dirty="0"/>
          </a:p>
          <a:p>
            <a:pPr marL="285750" indent="-285750">
              <a:buClr>
                <a:schemeClr val="accent1"/>
              </a:buClr>
              <a:buFont typeface="Arial" panose="020B0604020202020204" pitchFamily="34" charset="0"/>
              <a:buChar char="•"/>
            </a:pPr>
            <a:r>
              <a:rPr lang="lt-LT" sz="2800" dirty="0"/>
              <a:t>Birių krovinių terminalų sandėliavimo pajėgumai: </a:t>
            </a:r>
            <a:r>
              <a:rPr lang="lt-LT" sz="2800" b="1" dirty="0"/>
              <a:t>520.000 t</a:t>
            </a:r>
            <a:r>
              <a:rPr lang="lt-LT" sz="2800" dirty="0"/>
              <a:t> </a:t>
            </a:r>
          </a:p>
          <a:p>
            <a:pPr marL="285750" indent="-285750">
              <a:buClr>
                <a:schemeClr val="accent1"/>
              </a:buClr>
              <a:buFont typeface="Arial" panose="020B0604020202020204" pitchFamily="34" charset="0"/>
              <a:buChar char="•"/>
            </a:pPr>
            <a:r>
              <a:rPr lang="lt-LT" sz="2800" dirty="0"/>
              <a:t>Skystų produktų rezervuarų talpa: </a:t>
            </a:r>
            <a:r>
              <a:rPr lang="lt-LT" sz="2800" b="1" dirty="0"/>
              <a:t>80.000 kub. m. </a:t>
            </a:r>
            <a:endParaRPr lang="lt-LT" sz="2800" dirty="0"/>
          </a:p>
          <a:p>
            <a:pPr marL="285750" indent="-285750">
              <a:buClr>
                <a:schemeClr val="accent1"/>
              </a:buClr>
              <a:buFont typeface="Arial" panose="020B0604020202020204" pitchFamily="34" charset="0"/>
              <a:buChar char="•"/>
            </a:pPr>
            <a:r>
              <a:rPr lang="lt-LT" sz="2800" dirty="0"/>
              <a:t>Bendras terminalų krovos techninis pajėguma</a:t>
            </a:r>
            <a:r>
              <a:rPr lang="en-US" sz="2800" dirty="0"/>
              <a:t>s:</a:t>
            </a:r>
            <a:r>
              <a:rPr lang="lt-LT" sz="2800" dirty="0"/>
              <a:t> </a:t>
            </a:r>
            <a:r>
              <a:rPr lang="lt-LT" sz="2800" b="1" dirty="0"/>
              <a:t>8-10 mln. t per metus </a:t>
            </a:r>
            <a:endParaRPr lang="lt-LT"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8282" y="692240"/>
            <a:ext cx="3296992" cy="258165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8282" y="3676916"/>
            <a:ext cx="3451538" cy="2301025"/>
          </a:xfrm>
          <a:prstGeom prst="rect">
            <a:avLst/>
          </a:prstGeom>
        </p:spPr>
      </p:pic>
    </p:spTree>
    <p:extLst>
      <p:ext uri="{BB962C8B-B14F-4D97-AF65-F5344CB8AC3E}">
        <p14:creationId xmlns:p14="http://schemas.microsoft.com/office/powerpoint/2010/main" val="2257842598"/>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98003" y="759854"/>
            <a:ext cx="5705341" cy="5509200"/>
          </a:xfrm>
          <a:prstGeom prst="rect">
            <a:avLst/>
          </a:prstGeom>
          <a:noFill/>
        </p:spPr>
        <p:txBody>
          <a:bodyPr wrap="square" rtlCol="0">
            <a:spAutoFit/>
          </a:bodyPr>
          <a:lstStyle/>
          <a:p>
            <a:pPr marL="457200" indent="-457200">
              <a:buClr>
                <a:schemeClr val="accent1"/>
              </a:buClr>
              <a:buFont typeface="Arial" panose="020B0604020202020204" pitchFamily="34" charset="0"/>
              <a:buChar char="•"/>
            </a:pPr>
            <a:r>
              <a:rPr lang="lt-LT" sz="3200" dirty="0"/>
              <a:t>Pagrindiniai apdorojami kroviniai:</a:t>
            </a:r>
          </a:p>
          <a:p>
            <a:pPr marL="457200" indent="-457200">
              <a:buClr>
                <a:schemeClr val="accent1"/>
              </a:buClr>
              <a:buFont typeface="Arial" panose="020B0604020202020204" pitchFamily="34" charset="0"/>
              <a:buChar char="•"/>
            </a:pPr>
            <a:r>
              <a:rPr lang="lt-LT" sz="3200" dirty="0"/>
              <a:t>Birios ir skystos trąšos;</a:t>
            </a:r>
          </a:p>
          <a:p>
            <a:pPr marL="457200" indent="-457200">
              <a:buClr>
                <a:schemeClr val="accent1"/>
              </a:buClr>
              <a:buFont typeface="Arial" panose="020B0604020202020204" pitchFamily="34" charset="0"/>
              <a:buChar char="•"/>
            </a:pPr>
            <a:r>
              <a:rPr lang="lt-LT" sz="3200" dirty="0"/>
              <a:t>Mineralinės medžiagos (apatitai, fosfatų žaliava);</a:t>
            </a:r>
          </a:p>
          <a:p>
            <a:pPr marL="457200" indent="-457200">
              <a:buClr>
                <a:schemeClr val="accent1"/>
              </a:buClr>
              <a:buFont typeface="Arial" panose="020B0604020202020204" pitchFamily="34" charset="0"/>
              <a:buChar char="•"/>
            </a:pPr>
            <a:r>
              <a:rPr lang="lt-LT" sz="3200" dirty="0"/>
              <a:t>Žemės ūkio produktai (grūdai, rupiniai, išspaudos, cukraus žaliava, kt.);</a:t>
            </a:r>
          </a:p>
          <a:p>
            <a:pPr marL="457200" indent="-457200">
              <a:buClr>
                <a:schemeClr val="accent1"/>
              </a:buClr>
              <a:buFont typeface="Arial" panose="020B0604020202020204" pitchFamily="34" charset="0"/>
              <a:buChar char="•"/>
            </a:pPr>
            <a:r>
              <a:rPr lang="lt-LT" sz="3200" dirty="0"/>
              <a:t>Cementas;</a:t>
            </a:r>
          </a:p>
          <a:p>
            <a:pPr marL="457200" indent="-457200">
              <a:buClr>
                <a:schemeClr val="accent1"/>
              </a:buClr>
              <a:buFont typeface="Arial" panose="020B0604020202020204" pitchFamily="34" charset="0"/>
              <a:buChar char="•"/>
            </a:pPr>
            <a:r>
              <a:rPr lang="lt-LT" sz="3200" dirty="0"/>
              <a:t>Techniniai, maistiniai aliejai;</a:t>
            </a:r>
          </a:p>
          <a:p>
            <a:pPr marL="457200" indent="-457200">
              <a:buClr>
                <a:schemeClr val="accent1"/>
              </a:buClr>
              <a:buFont typeface="Arial" panose="020B0604020202020204" pitchFamily="34" charset="0"/>
              <a:buChar char="•"/>
            </a:pPr>
            <a:r>
              <a:rPr lang="lt-LT" sz="3200" dirty="0"/>
              <a:t>Mono etilenglikolis ir kt.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158" y="824781"/>
            <a:ext cx="4757845" cy="269611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8831" y="3971048"/>
            <a:ext cx="2867025" cy="1847850"/>
          </a:xfrm>
          <a:prstGeom prst="rect">
            <a:avLst/>
          </a:prstGeom>
        </p:spPr>
      </p:pic>
    </p:spTree>
    <p:extLst>
      <p:ext uri="{BB962C8B-B14F-4D97-AF65-F5344CB8AC3E}">
        <p14:creationId xmlns:p14="http://schemas.microsoft.com/office/powerpoint/2010/main" val="2677970080"/>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
            </a:r>
            <a:endParaRPr lang="en-US" dirty="0"/>
          </a:p>
        </p:txBody>
      </p:sp>
      <p:sp>
        <p:nvSpPr>
          <p:cNvPr id="3" name="Content Placeholder 2"/>
          <p:cNvSpPr>
            <a:spLocks noGrp="1"/>
          </p:cNvSpPr>
          <p:nvPr>
            <p:ph idx="1"/>
          </p:nvPr>
        </p:nvSpPr>
        <p:spPr>
          <a:xfrm>
            <a:off x="1295402" y="2533530"/>
            <a:ext cx="5144035" cy="3596813"/>
          </a:xfrm>
        </p:spPr>
        <p:txBody>
          <a:bodyPr>
            <a:normAutofit lnSpcReduction="10000"/>
          </a:bodyPr>
          <a:lstStyle/>
          <a:p>
            <a:pPr marL="0" indent="0">
              <a:buNone/>
            </a:pPr>
            <a:r>
              <a:rPr lang="lt-LT" b="1" dirty="0">
                <a:solidFill>
                  <a:srgbClr val="00B050"/>
                </a:solidFill>
              </a:rPr>
              <a:t>KLASCO</a:t>
            </a:r>
            <a:r>
              <a:rPr lang="lt-LT" dirty="0"/>
              <a:t> - yra stambiausios Klaipėdos valstybinio jūrų uosto krovos bendrovės AB „Klaipėdos jūrų krovinių kompanija“.</a:t>
            </a:r>
          </a:p>
          <a:p>
            <a:pPr marL="0" indent="0">
              <a:buNone/>
            </a:pPr>
            <a:r>
              <a:rPr lang="lt-LT" dirty="0"/>
              <a:t>Nuo pat Viduramžių Klaipėda garsėja kaip patogus prekybai rytinės Baltijos uostas. Kuršių nerijos smėlio juostos užuovėjoje slėpdavosi audrų užklupti laivai, o laivybos neužšąlančioje jūros dalyje nenutraukdavo net šaltos žiemos. </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7375" y="734600"/>
            <a:ext cx="2463432" cy="158772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1982" y="2737285"/>
            <a:ext cx="4571565" cy="3045329"/>
          </a:xfrm>
          <a:prstGeom prst="rect">
            <a:avLst/>
          </a:prstGeom>
        </p:spPr>
      </p:pic>
    </p:spTree>
    <p:extLst>
      <p:ext uri="{BB962C8B-B14F-4D97-AF65-F5344CB8AC3E}">
        <p14:creationId xmlns:p14="http://schemas.microsoft.com/office/powerpoint/2010/main" val="4186718463"/>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7915" y="837127"/>
            <a:ext cx="5731099" cy="1569660"/>
          </a:xfrm>
          <a:prstGeom prst="rect">
            <a:avLst/>
          </a:prstGeom>
          <a:noFill/>
        </p:spPr>
        <p:txBody>
          <a:bodyPr wrap="square" rtlCol="0">
            <a:spAutoFit/>
          </a:bodyPr>
          <a:lstStyle/>
          <a:p>
            <a:r>
              <a:rPr lang="lt-LT" sz="2400" b="1" dirty="0">
                <a:solidFill>
                  <a:srgbClr val="00B050"/>
                </a:solidFill>
              </a:rPr>
              <a:t>KLASCO</a:t>
            </a:r>
            <a:r>
              <a:rPr lang="lt-LT" sz="2400" dirty="0"/>
              <a:t> užsiima dokumentų tvarkymu, keleivių vežimu, krovinių gabenimu, laivų frachtavimu, laivų aprūpinimu, krovinių sandėliavimu uoste ir kitomis veiklomis.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7742" y="2850125"/>
            <a:ext cx="6385954" cy="315617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129" y="837127"/>
            <a:ext cx="2867025" cy="1847850"/>
          </a:xfrm>
          <a:prstGeom prst="rect">
            <a:avLst/>
          </a:prstGeom>
        </p:spPr>
      </p:pic>
    </p:spTree>
    <p:extLst>
      <p:ext uri="{BB962C8B-B14F-4D97-AF65-F5344CB8AC3E}">
        <p14:creationId xmlns:p14="http://schemas.microsoft.com/office/powerpoint/2010/main" val="2211552672"/>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Keltai</a:t>
            </a:r>
            <a:r>
              <a:rPr lang="en-US" b="1" dirty="0" smtClean="0"/>
              <a:t> </a:t>
            </a:r>
            <a:r>
              <a:rPr lang="lt-LT" b="1" dirty="0" smtClean="0"/>
              <a:t>į Smiltynę</a:t>
            </a:r>
            <a:endParaRPr lang="en-US" b="1" dirty="0"/>
          </a:p>
        </p:txBody>
      </p:sp>
      <p:sp>
        <p:nvSpPr>
          <p:cNvPr id="3" name="Content Placeholder 2"/>
          <p:cNvSpPr>
            <a:spLocks noGrp="1"/>
          </p:cNvSpPr>
          <p:nvPr>
            <p:ph idx="1"/>
          </p:nvPr>
        </p:nvSpPr>
        <p:spPr/>
        <p:txBody>
          <a:bodyPr/>
          <a:lstStyle/>
          <a:p>
            <a:pPr marL="0" indent="0">
              <a:buNone/>
            </a:pPr>
            <a:r>
              <a:rPr lang="lt-LT" dirty="0"/>
              <a:t>Norint iš Klaipėdos patekti į Smiltynės paplūdimius, Lietuvos Jūrų muziejų ir delfinariumą ar nuvykti į Kuršių Nerijos nacionaliniame parke esančias Nidos, Juodkrantės, Prieilos ar Pervalkos gyvenvietes, jums reikės persikelti vienu iš keltų keliančių per Kuršių marias:</a:t>
            </a:r>
          </a:p>
          <a:p>
            <a:r>
              <a:rPr lang="lt-LT" dirty="0"/>
              <a:t>Senoji perkėla</a:t>
            </a:r>
          </a:p>
          <a:p>
            <a:r>
              <a:rPr lang="pt-BR" dirty="0"/>
              <a:t>Naujoj </a:t>
            </a:r>
            <a:r>
              <a:rPr lang="pt-BR" dirty="0" smtClean="0"/>
              <a:t>perkėla</a:t>
            </a:r>
            <a:r>
              <a:rPr lang="lt-LT" dirty="0" smtClean="0"/>
              <a:t> </a:t>
            </a:r>
            <a:r>
              <a:rPr lang="pt-BR" dirty="0"/>
              <a:t>(dar vadinama - automobilių)</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4915" y="3867100"/>
            <a:ext cx="3011682" cy="2008768"/>
          </a:xfrm>
          <a:prstGeom prst="rect">
            <a:avLst/>
          </a:prstGeom>
        </p:spPr>
      </p:pic>
    </p:spTree>
    <p:extLst>
      <p:ext uri="{BB962C8B-B14F-4D97-AF65-F5344CB8AC3E}">
        <p14:creationId xmlns:p14="http://schemas.microsoft.com/office/powerpoint/2010/main" val="3366238475"/>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88642" y="901521"/>
            <a:ext cx="5138671" cy="3970318"/>
          </a:xfrm>
          <a:prstGeom prst="rect">
            <a:avLst/>
          </a:prstGeom>
          <a:noFill/>
        </p:spPr>
        <p:txBody>
          <a:bodyPr wrap="square" rtlCol="0">
            <a:spAutoFit/>
          </a:bodyPr>
          <a:lstStyle/>
          <a:p>
            <a:r>
              <a:rPr lang="lt-LT" sz="2800" dirty="0"/>
              <a:t>Keltus valdo AB „Smiltynės perkėla“. </a:t>
            </a:r>
          </a:p>
          <a:p>
            <a:r>
              <a:rPr lang="lt-LT" sz="2800" dirty="0"/>
              <a:t>Keltuose įrengtos sėdimos vietos, veikia tualetai. Antrajame aukšte įrengta stoginė nuo saulės. Kelia automobilius, pėsčiuosius ir dviratininkus.</a:t>
            </a:r>
          </a:p>
          <a:p>
            <a:r>
              <a:rPr lang="lt-LT" sz="2800" dirty="0"/>
              <a:t>Didžiausią keleivių srautą sudaro poilsiautojai iš Lietuvos ir užsienio.</a:t>
            </a:r>
            <a:endParaRPr lang="en-US"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4872" y="791407"/>
            <a:ext cx="3681104" cy="24540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7313" y="3459758"/>
            <a:ext cx="3934225" cy="2619070"/>
          </a:xfrm>
          <a:prstGeom prst="rect">
            <a:avLst/>
          </a:prstGeom>
        </p:spPr>
      </p:pic>
    </p:spTree>
    <p:extLst>
      <p:ext uri="{BB962C8B-B14F-4D97-AF65-F5344CB8AC3E}">
        <p14:creationId xmlns:p14="http://schemas.microsoft.com/office/powerpoint/2010/main" val="3466810087"/>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85645" y="875763"/>
            <a:ext cx="5306096" cy="3970318"/>
          </a:xfrm>
          <a:prstGeom prst="rect">
            <a:avLst/>
          </a:prstGeom>
          <a:noFill/>
        </p:spPr>
        <p:txBody>
          <a:bodyPr wrap="square" rtlCol="0">
            <a:spAutoFit/>
          </a:bodyPr>
          <a:lstStyle/>
          <a:p>
            <a:r>
              <a:rPr lang="lt-LT" sz="3600" dirty="0"/>
              <a:t>Vasaros sezono metu keliasi ypač dideli srautai poilsiautojų. Tam yra specialūs papildomi reisai, vykdomi tik penktadieniais, šeštadieniais, sekmadieniais ir švenčių dienomis.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259" y="748115"/>
            <a:ext cx="4721837" cy="284509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800" y="3764145"/>
            <a:ext cx="4528296" cy="2383313"/>
          </a:xfrm>
          <a:prstGeom prst="rect">
            <a:avLst/>
          </a:prstGeom>
        </p:spPr>
      </p:pic>
    </p:spTree>
    <p:extLst>
      <p:ext uri="{BB962C8B-B14F-4D97-AF65-F5344CB8AC3E}">
        <p14:creationId xmlns:p14="http://schemas.microsoft.com/office/powerpoint/2010/main" val="3699023891"/>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Tarptautinė jūrų perkėla</a:t>
            </a:r>
            <a:endParaRPr lang="en-US" b="1" dirty="0"/>
          </a:p>
        </p:txBody>
      </p:sp>
      <p:sp>
        <p:nvSpPr>
          <p:cNvPr id="3" name="Content Placeholder 2"/>
          <p:cNvSpPr>
            <a:spLocks noGrp="1"/>
          </p:cNvSpPr>
          <p:nvPr>
            <p:ph idx="1"/>
          </p:nvPr>
        </p:nvSpPr>
        <p:spPr>
          <a:xfrm>
            <a:off x="1295402" y="2467256"/>
            <a:ext cx="6367528" cy="3318936"/>
          </a:xfrm>
        </p:spPr>
        <p:txBody>
          <a:bodyPr>
            <a:normAutofit fontScale="85000" lnSpcReduction="20000"/>
          </a:bodyPr>
          <a:lstStyle/>
          <a:p>
            <a:pPr marL="0" indent="0">
              <a:buNone/>
            </a:pPr>
            <a:r>
              <a:rPr lang="lt-LT" sz="3500" b="1" dirty="0"/>
              <a:t>Tarptautinė jūrų perkėla</a:t>
            </a:r>
            <a:r>
              <a:rPr lang="lt-LT" sz="3500" dirty="0"/>
              <a:t> – jūrų keltų terminalas, kuris yra pietvakarinėje Klaipėdos miesto dalyje</a:t>
            </a:r>
            <a:r>
              <a:rPr lang="lt-LT" sz="3500" dirty="0" smtClean="0"/>
              <a:t>.</a:t>
            </a:r>
            <a:endParaRPr lang="lt-LT" sz="3500" dirty="0"/>
          </a:p>
          <a:p>
            <a:pPr marL="0" indent="0">
              <a:buNone/>
            </a:pPr>
            <a:r>
              <a:rPr lang="lt-LT" sz="3500" dirty="0"/>
              <a:t>Tarptautinė jūrų </a:t>
            </a:r>
            <a:r>
              <a:rPr lang="lt-LT" sz="3500" dirty="0" smtClean="0"/>
              <a:t>perkėla </a:t>
            </a:r>
            <a:r>
              <a:rPr lang="lt-LT" sz="3500" dirty="0"/>
              <a:t>(TJP, dabar Jūrų </a:t>
            </a:r>
            <a:r>
              <a:rPr lang="lt-LT" sz="3500" dirty="0" smtClean="0"/>
              <a:t>perkėlos </a:t>
            </a:r>
            <a:r>
              <a:rPr lang="lt-LT" sz="3500" dirty="0"/>
              <a:t>terminalas</a:t>
            </a:r>
            <a:r>
              <a:rPr lang="lt-LT" sz="3500" dirty="0" smtClean="0"/>
              <a:t>), </a:t>
            </a:r>
            <a:r>
              <a:rPr lang="lt-LT" sz="3500" dirty="0"/>
              <a:t>pastatyta prasidėjus </a:t>
            </a:r>
            <a:r>
              <a:rPr lang="lt-LT" sz="3500" dirty="0" smtClean="0"/>
              <a:t>visuotiniam </a:t>
            </a:r>
            <a:r>
              <a:rPr lang="lt-LT" sz="3500" dirty="0"/>
              <a:t>atšilimui Tarybų Sąjungoje</a:t>
            </a:r>
            <a:r>
              <a:rPr lang="lt-LT" sz="3500" dirty="0" smtClean="0"/>
              <a:t>, būdama </a:t>
            </a:r>
            <a:r>
              <a:rPr lang="lt-LT" sz="3500" dirty="0"/>
              <a:t>itin svarbus objektas </a:t>
            </a:r>
            <a:r>
              <a:rPr lang="lt-LT" sz="3500" dirty="0" smtClean="0"/>
              <a:t>išgyveno </a:t>
            </a:r>
            <a:r>
              <a:rPr lang="lt-LT" sz="3500" dirty="0"/>
              <a:t>laukinius permainų laikus. </a:t>
            </a:r>
            <a:endParaRPr lang="en-US" sz="35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3993" y="2763587"/>
            <a:ext cx="3022605" cy="3022605"/>
          </a:xfrm>
          <a:prstGeom prst="rect">
            <a:avLst/>
          </a:prstGeom>
        </p:spPr>
      </p:pic>
    </p:spTree>
    <p:extLst>
      <p:ext uri="{BB962C8B-B14F-4D97-AF65-F5344CB8AC3E}">
        <p14:creationId xmlns:p14="http://schemas.microsoft.com/office/powerpoint/2010/main" val="1625353372"/>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285750" indent="-285750"/>
            <a:r>
              <a:rPr lang="lt-LT" b="1" dirty="0"/>
              <a:t>Klaipėdos kruizinių ir karinių laivų terminalas</a:t>
            </a:r>
          </a:p>
        </p:txBody>
      </p:sp>
      <p:sp>
        <p:nvSpPr>
          <p:cNvPr id="3" name="Content Placeholder 2"/>
          <p:cNvSpPr>
            <a:spLocks noGrp="1"/>
          </p:cNvSpPr>
          <p:nvPr>
            <p:ph idx="1"/>
          </p:nvPr>
        </p:nvSpPr>
        <p:spPr>
          <a:xfrm>
            <a:off x="4662152" y="2459865"/>
            <a:ext cx="6775357" cy="3670479"/>
          </a:xfrm>
        </p:spPr>
        <p:txBody>
          <a:bodyPr>
            <a:normAutofit fontScale="92500" lnSpcReduction="20000"/>
          </a:bodyPr>
          <a:lstStyle/>
          <a:p>
            <a:pPr marL="0" indent="0">
              <a:buNone/>
            </a:pPr>
            <a:r>
              <a:rPr lang="lt-LT" sz="2600" dirty="0"/>
              <a:t>Klaipėdos kruizinių ir karinių laivų terminalas – terminalas Klaipėdos uoste, veiklą pradėjęs 2003 metais.</a:t>
            </a:r>
          </a:p>
          <a:p>
            <a:pPr marL="0" indent="0">
              <a:buNone/>
            </a:pPr>
            <a:r>
              <a:rPr lang="lt-LT" sz="2600" dirty="0"/>
              <a:t>Terminalas užima 1,2 ha ploto ir yra nutolęs nuo Klaipėdos centro tik 100 metrų į vakarus.</a:t>
            </a:r>
          </a:p>
          <a:p>
            <a:pPr marL="0" indent="0">
              <a:buNone/>
            </a:pPr>
            <a:r>
              <a:rPr lang="lt-LT" sz="2600" dirty="0"/>
              <a:t>Prie terminalo krantinių (Nr. 28–33) gali </a:t>
            </a:r>
            <a:r>
              <a:rPr lang="lt-LT" sz="2600" dirty="0" smtClean="0"/>
              <a:t>švartuotis </a:t>
            </a:r>
            <a:r>
              <a:rPr lang="lt-LT" sz="2600" dirty="0"/>
              <a:t>iki 315 metrų ilgio, 45 metrų pločio ir 8,6 </a:t>
            </a:r>
            <a:r>
              <a:rPr lang="lt-LT" sz="2600" dirty="0" smtClean="0"/>
              <a:t>metro </a:t>
            </a:r>
            <a:r>
              <a:rPr lang="lt-LT" sz="2600" dirty="0"/>
              <a:t>grimzlės </a:t>
            </a:r>
            <a:r>
              <a:rPr lang="lt-LT" sz="2600" dirty="0" smtClean="0"/>
              <a:t>laivai.</a:t>
            </a:r>
          </a:p>
          <a:p>
            <a:pPr marL="0" indent="0">
              <a:buNone/>
            </a:pPr>
            <a:r>
              <a:rPr lang="lt-LT" sz="2600" dirty="0" smtClean="0"/>
              <a:t>Terminale ir jo prieigose yra teikiamos turistams reikalingos paslaugos: taksi, telefonas, barai, restoranai ir viešbučiai.</a:t>
            </a:r>
            <a:endParaRPr lang="en-US" sz="2600"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450" y="2459865"/>
            <a:ext cx="3717702" cy="2788277"/>
          </a:xfrm>
          <a:prstGeom prst="rect">
            <a:avLst/>
          </a:prstGeom>
        </p:spPr>
      </p:pic>
    </p:spTree>
    <p:extLst>
      <p:ext uri="{BB962C8B-B14F-4D97-AF65-F5344CB8AC3E}">
        <p14:creationId xmlns:p14="http://schemas.microsoft.com/office/powerpoint/2010/main" val="507393496"/>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1522" y="579549"/>
            <a:ext cx="4945487" cy="5693866"/>
          </a:xfrm>
          <a:prstGeom prst="rect">
            <a:avLst/>
          </a:prstGeom>
          <a:noFill/>
        </p:spPr>
        <p:txBody>
          <a:bodyPr wrap="square" rtlCol="0">
            <a:spAutoFit/>
          </a:bodyPr>
          <a:lstStyle/>
          <a:p>
            <a:r>
              <a:rPr lang="lt-LT" sz="2800" dirty="0"/>
              <a:t>Visi į Klaipėdos uostą atplaukiantys kruiziniai laivai švartuojasi </a:t>
            </a:r>
            <a:r>
              <a:rPr lang="lt-LT" sz="2800" i="1" dirty="0"/>
              <a:t>„</a:t>
            </a:r>
            <a:r>
              <a:rPr lang="lt-LT" sz="2800" dirty="0"/>
              <a:t>Jūros vartuose</a:t>
            </a:r>
            <a:r>
              <a:rPr lang="lt-LT" sz="2800" i="1" dirty="0"/>
              <a:t>“</a:t>
            </a:r>
            <a:r>
              <a:rPr lang="lt-LT" sz="2800" dirty="0"/>
              <a:t> esančiame Kruizinių laivų terminale. </a:t>
            </a:r>
          </a:p>
          <a:p>
            <a:r>
              <a:rPr lang="lt-LT" sz="2800" dirty="0"/>
              <a:t>Čia pirmą kartą Lietuvos žemę paliečia </a:t>
            </a:r>
            <a:r>
              <a:rPr lang="lt-LT" sz="2800" dirty="0" smtClean="0"/>
              <a:t>viso </a:t>
            </a:r>
            <a:r>
              <a:rPr lang="lt-LT" sz="2800" dirty="0"/>
              <a:t>pasaulio šalių turistai. Kruizinių </a:t>
            </a:r>
            <a:r>
              <a:rPr lang="lt-LT" sz="2800" dirty="0" smtClean="0"/>
              <a:t>laivų </a:t>
            </a:r>
            <a:r>
              <a:rPr lang="lt-LT" sz="2800" dirty="0"/>
              <a:t>atvykimas į miestą tampa visuotine švente</a:t>
            </a:r>
            <a:r>
              <a:rPr lang="lt-LT" sz="2800" dirty="0" smtClean="0"/>
              <a:t>. </a:t>
            </a:r>
            <a:r>
              <a:rPr lang="lt-LT" sz="2800" dirty="0"/>
              <a:t>Laivai pasitinkami šokiais ir </a:t>
            </a:r>
            <a:r>
              <a:rPr lang="lt-LT" sz="2800" dirty="0" smtClean="0"/>
              <a:t>pučiamųjų </a:t>
            </a:r>
            <a:r>
              <a:rPr lang="lt-LT" sz="2800" dirty="0"/>
              <a:t>orkestrų maršais, tautodailininkai </a:t>
            </a:r>
            <a:r>
              <a:rPr lang="lt-LT" sz="2800" dirty="0" smtClean="0"/>
              <a:t>specialiai </a:t>
            </a:r>
            <a:r>
              <a:rPr lang="lt-LT" sz="2800" dirty="0"/>
              <a:t>kruizų keleiviams surengia suvenyrų muges.</a:t>
            </a:r>
            <a:endParaRPr lang="en-US"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7009" y="792216"/>
            <a:ext cx="5268532" cy="5268532"/>
          </a:xfrm>
          <a:prstGeom prst="rect">
            <a:avLst/>
          </a:prstGeom>
        </p:spPr>
      </p:pic>
    </p:spTree>
    <p:extLst>
      <p:ext uri="{BB962C8B-B14F-4D97-AF65-F5344CB8AC3E}">
        <p14:creationId xmlns:p14="http://schemas.microsoft.com/office/powerpoint/2010/main" val="2559351266"/>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716" y="2043498"/>
            <a:ext cx="4836625" cy="364896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9097" y="2043498"/>
            <a:ext cx="5115371" cy="3648965"/>
          </a:xfrm>
          <a:prstGeom prst="rect">
            <a:avLst/>
          </a:prstGeom>
        </p:spPr>
      </p:pic>
      <p:sp>
        <p:nvSpPr>
          <p:cNvPr id="4" name="TextBox 3"/>
          <p:cNvSpPr txBox="1"/>
          <p:nvPr/>
        </p:nvSpPr>
        <p:spPr>
          <a:xfrm>
            <a:off x="829716" y="1397167"/>
            <a:ext cx="4648910" cy="646331"/>
          </a:xfrm>
          <a:prstGeom prst="rect">
            <a:avLst/>
          </a:prstGeom>
          <a:noFill/>
        </p:spPr>
        <p:txBody>
          <a:bodyPr wrap="square" rtlCol="0">
            <a:spAutoFit/>
          </a:bodyPr>
          <a:lstStyle/>
          <a:p>
            <a:r>
              <a:rPr lang="lt-LT" sz="3600" dirty="0"/>
              <a:t>Kruizinis laivas</a:t>
            </a:r>
            <a:endParaRPr lang="en-US" sz="3600" dirty="0"/>
          </a:p>
        </p:txBody>
      </p:sp>
      <p:sp>
        <p:nvSpPr>
          <p:cNvPr id="5" name="TextBox 4"/>
          <p:cNvSpPr txBox="1"/>
          <p:nvPr/>
        </p:nvSpPr>
        <p:spPr>
          <a:xfrm>
            <a:off x="6129097" y="1397166"/>
            <a:ext cx="4881093" cy="646331"/>
          </a:xfrm>
          <a:prstGeom prst="rect">
            <a:avLst/>
          </a:prstGeom>
          <a:noFill/>
        </p:spPr>
        <p:txBody>
          <a:bodyPr wrap="square" rtlCol="0">
            <a:spAutoFit/>
          </a:bodyPr>
          <a:lstStyle/>
          <a:p>
            <a:r>
              <a:rPr lang="lt-LT" sz="3600" dirty="0"/>
              <a:t>Karinis laivas</a:t>
            </a:r>
            <a:endParaRPr lang="en-US" sz="3600" dirty="0"/>
          </a:p>
        </p:txBody>
      </p:sp>
    </p:spTree>
    <p:extLst>
      <p:ext uri="{BB962C8B-B14F-4D97-AF65-F5344CB8AC3E}">
        <p14:creationId xmlns:p14="http://schemas.microsoft.com/office/powerpoint/2010/main" val="1818159801"/>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b="1" dirty="0">
                <a:solidFill>
                  <a:schemeClr val="tx1"/>
                </a:solidFill>
              </a:rPr>
              <a:t>Vakarų laivų gamykla</a:t>
            </a:r>
            <a:endParaRPr lang="en-US" sz="1600" b="1" dirty="0">
              <a:solidFill>
                <a:schemeClr val="tx1"/>
              </a:solidFill>
            </a:endParaRPr>
          </a:p>
        </p:txBody>
      </p:sp>
      <p:sp>
        <p:nvSpPr>
          <p:cNvPr id="3" name="Content Placeholder 2"/>
          <p:cNvSpPr>
            <a:spLocks noGrp="1"/>
          </p:cNvSpPr>
          <p:nvPr>
            <p:ph idx="1"/>
          </p:nvPr>
        </p:nvSpPr>
        <p:spPr>
          <a:xfrm>
            <a:off x="1295402" y="2453900"/>
            <a:ext cx="6599348" cy="3676443"/>
          </a:xfrm>
        </p:spPr>
        <p:txBody>
          <a:bodyPr>
            <a:normAutofit fontScale="25000" lnSpcReduction="20000"/>
          </a:bodyPr>
          <a:lstStyle/>
          <a:p>
            <a:pPr marL="0" indent="0">
              <a:buNone/>
            </a:pPr>
            <a:r>
              <a:rPr lang="lt-LT" sz="10800" dirty="0" smtClean="0"/>
              <a:t>AB „</a:t>
            </a:r>
            <a:r>
              <a:rPr lang="lt-LT" sz="10800" dirty="0" smtClean="0">
                <a:solidFill>
                  <a:srgbClr val="FF0000"/>
                </a:solidFill>
              </a:rPr>
              <a:t>Vakarų laivų gamykla</a:t>
            </a:r>
            <a:r>
              <a:rPr lang="lt-LT" sz="10800" dirty="0" smtClean="0"/>
              <a:t>“ įmonių grupė yra viena didžiausių inžinerinės pramonės įmonių Lietuvoje, kuri vienija 18 įvairios specializacijos įmonių.</a:t>
            </a:r>
          </a:p>
          <a:p>
            <a:pPr marL="0" indent="0">
              <a:buNone/>
            </a:pPr>
            <a:r>
              <a:rPr lang="lt-LT" sz="10800" dirty="0" smtClean="0"/>
              <a:t>Įmonių grupės pagrindinės veiklos yra laivų statyba, laivų remontas ir modernizavimas, uosto krovos darbai bei sandėlių nuoma, metalo konstrukcijų gamyba, metalo apdirbimas ir cinkavimo paslaugos, techninio tiekimo bei transporto paslaugos.</a:t>
            </a:r>
            <a:endParaRPr lang="en-US" sz="10800"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6011" y="2614306"/>
            <a:ext cx="3588913" cy="2781942"/>
          </a:xfrm>
          <a:prstGeom prst="rect">
            <a:avLst/>
          </a:prstGeom>
        </p:spPr>
      </p:pic>
    </p:spTree>
    <p:extLst>
      <p:ext uri="{BB962C8B-B14F-4D97-AF65-F5344CB8AC3E}">
        <p14:creationId xmlns:p14="http://schemas.microsoft.com/office/powerpoint/2010/main" val="3293508765"/>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2732" y="708338"/>
            <a:ext cx="10161431" cy="5262979"/>
          </a:xfrm>
          <a:prstGeom prst="rect">
            <a:avLst/>
          </a:prstGeom>
          <a:noFill/>
        </p:spPr>
        <p:txBody>
          <a:bodyPr wrap="square" rtlCol="0">
            <a:spAutoFit/>
          </a:bodyPr>
          <a:lstStyle/>
          <a:p>
            <a:r>
              <a:rPr lang="lt-LT" sz="2800" dirty="0"/>
              <a:t>VLG istorija prasidėjo dar 1966 m., kai pietinėje Klaipėdos uosto dalyje pradėta statyti specializuota žuvies pramonės didelio tonažo laivų remonto įmonė.</a:t>
            </a:r>
          </a:p>
          <a:p>
            <a:r>
              <a:rPr lang="lt-LT" sz="2800" dirty="0"/>
              <a:t>1969 m. kovo 1 d. laikoma Vakarų laivų remonto įmonės ir jos teisių perėmėjos AB „Vakarų laivų gamykla“ oficialia gimimo diena. </a:t>
            </a:r>
          </a:p>
          <a:p>
            <a:r>
              <a:rPr lang="lt-LT" sz="2800" dirty="0"/>
              <a:t>Tų pačių metų liepos 18 d. dokas remontui pakėlė pirmąjį laivą. </a:t>
            </a:r>
          </a:p>
          <a:p>
            <a:r>
              <a:rPr lang="lt-LT" sz="2800" dirty="0"/>
              <a:t>2010 metais sujungus dvi stambiausias laivų statyklas Lietuvoje, buvo sukurta „Vakarų Baltijos laivų statykla“.</a:t>
            </a:r>
          </a:p>
          <a:p>
            <a:r>
              <a:rPr lang="lt-LT" sz="2800" dirty="0"/>
              <a:t>Platus paslaugų pasirinkimas, užtikrinta kokybė ir puikūs rezultatai leidžia teigti, kad VLG sėkmingai užima savo pozicijas keltų, daugiafunkcinių ir ofšorinių laivų statybos versle, stambiųjų ofšorinių konstrukcijų versle taip pat laivų remonto rinkoje.</a:t>
            </a:r>
            <a:endParaRPr lang="en-US" sz="2800" dirty="0"/>
          </a:p>
        </p:txBody>
      </p:sp>
      <p:sp>
        <p:nvSpPr>
          <p:cNvPr id="3" name="Action Button: Help 2">
            <a:hlinkClick r:id="" action="ppaction://hlinkshowjump?jump=previousslide" highlightClick="1"/>
          </p:cNvPr>
          <p:cNvSpPr/>
          <p:nvPr/>
        </p:nvSpPr>
        <p:spPr>
          <a:xfrm>
            <a:off x="10135673" y="3907666"/>
            <a:ext cx="1313646" cy="1024943"/>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4636177"/>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04575" y="765793"/>
            <a:ext cx="7212169" cy="4708981"/>
          </a:xfrm>
          <a:prstGeom prst="rect">
            <a:avLst/>
          </a:prstGeom>
          <a:noFill/>
        </p:spPr>
        <p:txBody>
          <a:bodyPr wrap="square" rtlCol="0">
            <a:spAutoFit/>
          </a:bodyPr>
          <a:lstStyle/>
          <a:p>
            <a:r>
              <a:rPr lang="lt-LT" sz="2500" b="1" dirty="0"/>
              <a:t>UAB “Vakarų laivų remontas“ teikia šias paslaugas:</a:t>
            </a:r>
            <a:endParaRPr lang="lt-LT" sz="2500" dirty="0"/>
          </a:p>
          <a:p>
            <a:pPr marL="285750" indent="-285750">
              <a:buClr>
                <a:schemeClr val="accent1"/>
              </a:buClr>
              <a:buFont typeface="Arial" panose="020B0604020202020204" pitchFamily="34" charset="0"/>
              <a:buChar char="•"/>
            </a:pPr>
            <a:r>
              <a:rPr lang="lt-LT" sz="2500" dirty="0"/>
              <a:t>Visų tipų laivų remontas, modernizacija ir konversija;</a:t>
            </a:r>
          </a:p>
          <a:p>
            <a:pPr marL="285750" indent="-285750">
              <a:buClr>
                <a:schemeClr val="accent1"/>
              </a:buClr>
              <a:buFont typeface="Arial" panose="020B0604020202020204" pitchFamily="34" charset="0"/>
              <a:buChar char="•"/>
            </a:pPr>
            <a:r>
              <a:rPr lang="lt-LT" sz="2500" dirty="0"/>
              <a:t>Korpusų darbai, metalinių ir aliumininių konstrukcijų pakeitimas ir remontas.</a:t>
            </a:r>
          </a:p>
          <a:p>
            <a:pPr marL="285750" indent="-285750">
              <a:buClr>
                <a:schemeClr val="accent1"/>
              </a:buClr>
              <a:buFont typeface="Arial" panose="020B0604020202020204" pitchFamily="34" charset="0"/>
              <a:buChar char="•"/>
            </a:pPr>
            <a:r>
              <a:rPr lang="lt-LT" sz="2500" dirty="0"/>
              <a:t>Vamzdynų sistemų remontas, karštas cinkavimas;</a:t>
            </a:r>
          </a:p>
          <a:p>
            <a:pPr marL="285750" indent="-285750">
              <a:buClr>
                <a:schemeClr val="accent1"/>
              </a:buClr>
              <a:buFont typeface="Arial" panose="020B0604020202020204" pitchFamily="34" charset="0"/>
              <a:buChar char="•"/>
            </a:pPr>
            <a:r>
              <a:rPr lang="lt-LT" sz="2500" dirty="0"/>
              <a:t>Elektros variklių atnaujinimas, vairo pavarų remontas;</a:t>
            </a:r>
          </a:p>
          <a:p>
            <a:pPr marL="285750" indent="-285750">
              <a:buClr>
                <a:schemeClr val="accent1"/>
              </a:buClr>
              <a:buFont typeface="Arial" panose="020B0604020202020204" pitchFamily="34" charset="0"/>
              <a:buChar char="•"/>
            </a:pPr>
            <a:r>
              <a:rPr lang="lt-LT" sz="2500" dirty="0"/>
              <a:t>Elektros instaliacijos, paskirstymo ir komunikacijos įrangos patikrinimas ir remontas;</a:t>
            </a:r>
          </a:p>
          <a:p>
            <a:pPr marL="285750" indent="-285750">
              <a:buClr>
                <a:schemeClr val="accent1"/>
              </a:buClr>
              <a:buFont typeface="Arial" panose="020B0604020202020204" pitchFamily="34" charset="0"/>
              <a:buChar char="•"/>
            </a:pPr>
            <a:r>
              <a:rPr lang="lt-LT" sz="2500" dirty="0"/>
              <a:t>Visų mašinų ir variklių skyrių remontas</a:t>
            </a:r>
          </a:p>
          <a:p>
            <a:pPr marL="285750" indent="-285750">
              <a:buClr>
                <a:schemeClr val="accent1"/>
              </a:buClr>
              <a:buFont typeface="Arial" panose="020B0604020202020204" pitchFamily="34" charset="0"/>
              <a:buChar char="•"/>
            </a:pPr>
            <a:r>
              <a:rPr lang="lt-LT" sz="2500" dirty="0"/>
              <a:t>Inžineriniai darbai ir elektros remontas;</a:t>
            </a:r>
          </a:p>
          <a:p>
            <a:pPr marL="285750" indent="-285750">
              <a:buClr>
                <a:schemeClr val="accent1"/>
              </a:buClr>
              <a:buFont typeface="Arial" panose="020B0604020202020204" pitchFamily="34" charset="0"/>
              <a:buChar char="•"/>
            </a:pPr>
            <a:r>
              <a:rPr lang="lt-LT" sz="2500" dirty="0"/>
              <a:t>Denio įrangos remontas;</a:t>
            </a:r>
          </a:p>
          <a:p>
            <a:pPr marL="285750" indent="-285750">
              <a:buClr>
                <a:schemeClr val="accent1"/>
              </a:buClr>
              <a:buFont typeface="Arial" panose="020B0604020202020204" pitchFamily="34" charset="0"/>
              <a:buChar char="•"/>
            </a:pPr>
            <a:r>
              <a:rPr lang="lt-LT" sz="2500" dirty="0"/>
              <a:t>Kiti visų tipų laivų remonto darbai.</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611" y="1371726"/>
            <a:ext cx="3618964" cy="3497114"/>
          </a:xfrm>
          <a:prstGeom prst="rect">
            <a:avLst/>
          </a:prstGeom>
        </p:spPr>
      </p:pic>
    </p:spTree>
    <p:extLst>
      <p:ext uri="{BB962C8B-B14F-4D97-AF65-F5344CB8AC3E}">
        <p14:creationId xmlns:p14="http://schemas.microsoft.com/office/powerpoint/2010/main" val="4101222817"/>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22771" y="643943"/>
            <a:ext cx="5640947" cy="646331"/>
          </a:xfrm>
          <a:prstGeom prst="rect">
            <a:avLst/>
          </a:prstGeom>
          <a:noFill/>
        </p:spPr>
        <p:txBody>
          <a:bodyPr wrap="square" rtlCol="0">
            <a:spAutoFit/>
          </a:bodyPr>
          <a:lstStyle/>
          <a:p>
            <a:r>
              <a:rPr lang="lt-LT" sz="3600" b="1" dirty="0" smtClean="0">
                <a:solidFill>
                  <a:schemeClr val="accent1"/>
                </a:solidFill>
              </a:rPr>
              <a:t>Pastatytų laivų modeliai</a:t>
            </a:r>
            <a:endParaRPr lang="en-US" sz="3600" b="1" dirty="0">
              <a:solidFill>
                <a:schemeClr val="accent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7539" y="3687356"/>
            <a:ext cx="3333484" cy="250011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7539" y="1187243"/>
            <a:ext cx="3333484" cy="250011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718" y="806538"/>
            <a:ext cx="3056318" cy="461546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8526" y="2269070"/>
            <a:ext cx="3782096" cy="2836572"/>
          </a:xfrm>
          <a:prstGeom prst="rect">
            <a:avLst/>
          </a:prstGeom>
        </p:spPr>
      </p:pic>
    </p:spTree>
    <p:extLst>
      <p:ext uri="{BB962C8B-B14F-4D97-AF65-F5344CB8AC3E}">
        <p14:creationId xmlns:p14="http://schemas.microsoft.com/office/powerpoint/2010/main" val="1366797548"/>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48540" y="579549"/>
            <a:ext cx="4378817" cy="707886"/>
          </a:xfrm>
          <a:prstGeom prst="rect">
            <a:avLst/>
          </a:prstGeom>
          <a:noFill/>
        </p:spPr>
        <p:txBody>
          <a:bodyPr wrap="square" rtlCol="0">
            <a:spAutoFit/>
          </a:bodyPr>
          <a:lstStyle/>
          <a:p>
            <a:r>
              <a:rPr lang="lt-LT" sz="4000" b="1" dirty="0" smtClean="0">
                <a:solidFill>
                  <a:schemeClr val="accent1"/>
                </a:solidFill>
              </a:rPr>
              <a:t>Metalo kelias</a:t>
            </a:r>
            <a:endParaRPr lang="en-US" sz="4000" b="1" dirty="0">
              <a:solidFill>
                <a:schemeClr val="accent1"/>
              </a:solidFill>
            </a:endParaRPr>
          </a:p>
        </p:txBody>
      </p:sp>
      <p:pic>
        <p:nvPicPr>
          <p:cNvPr id="3"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315113" y="270964"/>
            <a:ext cx="2925832" cy="390110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8582" y="758602"/>
            <a:ext cx="3038962" cy="405194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0572" y="1394527"/>
            <a:ext cx="3081131" cy="41081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9196" y="3342359"/>
            <a:ext cx="3337666" cy="29363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1883235"/>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11402" y="631065"/>
            <a:ext cx="6181860" cy="584775"/>
          </a:xfrm>
          <a:prstGeom prst="rect">
            <a:avLst/>
          </a:prstGeom>
          <a:noFill/>
        </p:spPr>
        <p:txBody>
          <a:bodyPr wrap="square" rtlCol="0">
            <a:spAutoFit/>
          </a:bodyPr>
          <a:lstStyle/>
          <a:p>
            <a:r>
              <a:rPr lang="lt-LT" sz="3200" b="1" dirty="0" smtClean="0">
                <a:solidFill>
                  <a:schemeClr val="accent1"/>
                </a:solidFill>
              </a:rPr>
              <a:t>Remontuojamas laivas ant doko</a:t>
            </a:r>
            <a:endParaRPr lang="en-US" sz="3200" b="1" dirty="0">
              <a:solidFill>
                <a:schemeClr val="accent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0201" y="785611"/>
            <a:ext cx="3980134" cy="5306845"/>
          </a:xfrm>
          <a:prstGeom prst="rect">
            <a:avLst/>
          </a:prstGeom>
        </p:spPr>
      </p:pic>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9454" y="1180527"/>
            <a:ext cx="3683947" cy="4911929"/>
          </a:xfrm>
          <a:prstGeom prst="rect">
            <a:avLst/>
          </a:prstGeom>
        </p:spPr>
      </p:pic>
    </p:spTree>
    <p:extLst>
      <p:ext uri="{BB962C8B-B14F-4D97-AF65-F5344CB8AC3E}">
        <p14:creationId xmlns:p14="http://schemas.microsoft.com/office/powerpoint/2010/main" val="2747292038"/>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10205432" cy="1303867"/>
          </a:xfrm>
        </p:spPr>
        <p:txBody>
          <a:bodyPr>
            <a:normAutofit fontScale="90000"/>
          </a:bodyPr>
          <a:lstStyle/>
          <a:p>
            <a:r>
              <a:rPr lang="lt-LT" b="1" dirty="0" smtClean="0"/>
              <a:t>Lietuvos pasididžiavimas: </a:t>
            </a:r>
            <a:r>
              <a:rPr lang="lt-LT" b="1" dirty="0"/>
              <a:t>Suskystintų gamtinių dujų laivas-saugykla „</a:t>
            </a:r>
            <a:r>
              <a:rPr lang="lt-LT" b="1" dirty="0" err="1" smtClean="0"/>
              <a:t>Independence</a:t>
            </a:r>
            <a:r>
              <a:rPr lang="en-US" b="1" dirty="0" smtClean="0"/>
              <a:t>”</a:t>
            </a:r>
            <a:endParaRPr lang="en-US" b="1" dirty="0"/>
          </a:p>
        </p:txBody>
      </p:sp>
      <p:sp>
        <p:nvSpPr>
          <p:cNvPr id="3" name="Content Placeholder 2"/>
          <p:cNvSpPr>
            <a:spLocks noGrp="1"/>
          </p:cNvSpPr>
          <p:nvPr>
            <p:ph idx="1"/>
          </p:nvPr>
        </p:nvSpPr>
        <p:spPr/>
        <p:txBody>
          <a:bodyPr/>
          <a:lstStyle/>
          <a:p>
            <a:pPr marL="0" indent="0">
              <a:buNone/>
            </a:pPr>
            <a:r>
              <a:rPr lang="lt-LT" b="1" dirty="0"/>
              <a:t>Suskystintų gamtinių dujų </a:t>
            </a:r>
            <a:r>
              <a:rPr lang="lt-LT" b="1" dirty="0" smtClean="0"/>
              <a:t>laivas-saugykla </a:t>
            </a:r>
            <a:r>
              <a:rPr lang="lt-LT" b="1" dirty="0"/>
              <a:t>„Independence“</a:t>
            </a:r>
            <a:r>
              <a:rPr lang="lt-LT" dirty="0"/>
              <a:t> – specialus laivas su įrengtomis SGD talpyklomis ir dujinimo </a:t>
            </a:r>
            <a:r>
              <a:rPr lang="lt-LT" dirty="0" smtClean="0"/>
              <a:t>įrenginiu, </a:t>
            </a:r>
            <a:r>
              <a:rPr lang="lt-LT" dirty="0"/>
              <a:t>pagrindinis Klaipėdos suskystintų gamtinių dujų terminalo objektas. 2014 m. vasario 19 d. </a:t>
            </a:r>
            <a:r>
              <a:rPr lang="lt-LT" dirty="0" err="1"/>
              <a:t>Ulsano</a:t>
            </a:r>
            <a:r>
              <a:rPr lang="lt-LT" dirty="0"/>
              <a:t> uoste esančioje laivų statykloje įvyko oficiali Lietuvai skirto SGD laivo-saugyklos vardo „</a:t>
            </a:r>
            <a:r>
              <a:rPr lang="lt-LT" dirty="0" err="1"/>
              <a:t>Independence</a:t>
            </a:r>
            <a:r>
              <a:rPr lang="lt-LT" dirty="0"/>
              <a:t>“ </a:t>
            </a:r>
            <a:r>
              <a:rPr lang="lt-LT" dirty="0" smtClean="0"/>
              <a:t>(nepriklausomybė</a:t>
            </a:r>
            <a:r>
              <a:rPr lang="lt-LT" dirty="0"/>
              <a:t>) suteikimo ceremonija, kurioje dalyvavo Lietuvos Prezidentė Dalia Grybauskaitė</a:t>
            </a:r>
            <a:r>
              <a:rPr lang="en-US" dirty="0" smtClean="0"/>
              <a:t>  </a:t>
            </a:r>
            <a:r>
              <a:rPr lang="lt-LT" dirty="0"/>
              <a:t>Projektą įgyvendino Norvegijos įmonė „</a:t>
            </a:r>
            <a:r>
              <a:rPr lang="lt-LT" dirty="0" err="1"/>
              <a:t>Hoegh</a:t>
            </a:r>
            <a:r>
              <a:rPr lang="lt-LT" dirty="0"/>
              <a:t> LNG“</a:t>
            </a:r>
            <a:r>
              <a:rPr lang="en-US" dirty="0" smtClean="0"/>
              <a:t> Laivo </a:t>
            </a:r>
            <a:r>
              <a:rPr lang="fr-FR" dirty="0" err="1"/>
              <a:t>ilgis</a:t>
            </a:r>
            <a:r>
              <a:rPr lang="fr-FR" dirty="0"/>
              <a:t> – 294 </a:t>
            </a:r>
            <a:r>
              <a:rPr lang="fr-FR" dirty="0" smtClean="0"/>
              <a:t>m; </a:t>
            </a:r>
            <a:r>
              <a:rPr lang="fr-FR" dirty="0" err="1" smtClean="0"/>
              <a:t>plotis</a:t>
            </a:r>
            <a:r>
              <a:rPr lang="fr-FR" dirty="0" smtClean="0"/>
              <a:t> </a:t>
            </a:r>
            <a:r>
              <a:rPr lang="fr-FR" dirty="0"/>
              <a:t>– 46 </a:t>
            </a:r>
            <a:r>
              <a:rPr lang="fr-FR" dirty="0" smtClean="0"/>
              <a:t>m; </a:t>
            </a:r>
            <a:r>
              <a:rPr lang="fr-FR" dirty="0" err="1" smtClean="0"/>
              <a:t>aukštis</a:t>
            </a:r>
            <a:r>
              <a:rPr lang="fr-FR" dirty="0" smtClean="0"/>
              <a:t> </a:t>
            </a:r>
            <a:r>
              <a:rPr lang="fr-FR" dirty="0"/>
              <a:t>– 47 m;</a:t>
            </a:r>
            <a:endParaRPr lang="en-US" dirty="0"/>
          </a:p>
        </p:txBody>
      </p:sp>
    </p:spTree>
    <p:extLst>
      <p:ext uri="{BB962C8B-B14F-4D97-AF65-F5344CB8AC3E}">
        <p14:creationId xmlns:p14="http://schemas.microsoft.com/office/powerpoint/2010/main" val="253953837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0154" y="848300"/>
            <a:ext cx="8113077" cy="5210117"/>
          </a:xfrm>
          <a:prstGeom prst="rect">
            <a:avLst/>
          </a:prstGeom>
        </p:spPr>
      </p:pic>
    </p:spTree>
    <p:extLst>
      <p:ext uri="{BB962C8B-B14F-4D97-AF65-F5344CB8AC3E}">
        <p14:creationId xmlns:p14="http://schemas.microsoft.com/office/powerpoint/2010/main" val="8355340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95481" y="2794716"/>
            <a:ext cx="7276563" cy="1200329"/>
          </a:xfrm>
          <a:prstGeom prst="rect">
            <a:avLst/>
          </a:prstGeom>
          <a:noFill/>
        </p:spPr>
        <p:txBody>
          <a:bodyPr wrap="square" rtlCol="0">
            <a:spAutoFit/>
          </a:bodyPr>
          <a:lstStyle/>
          <a:p>
            <a:r>
              <a:rPr lang="lt-LT" sz="7200" b="1" dirty="0" smtClean="0">
                <a:solidFill>
                  <a:schemeClr val="accent1"/>
                </a:solidFill>
              </a:rPr>
              <a:t>TESTAS</a:t>
            </a:r>
            <a:endParaRPr lang="en-US" sz="7200" b="1" dirty="0">
              <a:solidFill>
                <a:schemeClr val="accent1"/>
              </a:solidFill>
            </a:endParaRPr>
          </a:p>
        </p:txBody>
      </p:sp>
    </p:spTree>
    <p:extLst>
      <p:ext uri="{BB962C8B-B14F-4D97-AF65-F5344CB8AC3E}">
        <p14:creationId xmlns:p14="http://schemas.microsoft.com/office/powerpoint/2010/main" val="1038545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8338" y="540912"/>
            <a:ext cx="10509161" cy="5693866"/>
          </a:xfrm>
          <a:prstGeom prst="rect">
            <a:avLst/>
          </a:prstGeom>
          <a:noFill/>
        </p:spPr>
        <p:txBody>
          <a:bodyPr wrap="square" rtlCol="0">
            <a:spAutoFit/>
          </a:bodyPr>
          <a:lstStyle/>
          <a:p>
            <a:pPr>
              <a:buClr>
                <a:schemeClr val="accent1"/>
              </a:buClr>
            </a:pPr>
            <a:r>
              <a:rPr lang="en-US" sz="2600" b="1" dirty="0" smtClean="0"/>
              <a:t>1. </a:t>
            </a:r>
            <a:r>
              <a:rPr lang="lt-LT" sz="2600" b="1" dirty="0" smtClean="0"/>
              <a:t>K</a:t>
            </a:r>
            <a:r>
              <a:rPr lang="en-US" sz="2600" b="1" dirty="0" err="1" smtClean="0"/>
              <a:t>ada</a:t>
            </a:r>
            <a:r>
              <a:rPr lang="en-US" sz="2600" b="1" dirty="0" smtClean="0"/>
              <a:t> </a:t>
            </a:r>
            <a:r>
              <a:rPr lang="lt-LT" sz="2600" b="1" dirty="0"/>
              <a:t>įkurtas Klaipėdos uostas?</a:t>
            </a:r>
          </a:p>
          <a:p>
            <a:pPr>
              <a:buClr>
                <a:schemeClr val="accent1"/>
              </a:buClr>
              <a:buFont typeface="Arial" panose="020B0604020202020204" pitchFamily="34" charset="0"/>
              <a:buChar char="•"/>
            </a:pPr>
            <a:r>
              <a:rPr lang="lt-LT" sz="2600" dirty="0" smtClean="0"/>
              <a:t> XX </a:t>
            </a:r>
            <a:r>
              <a:rPr lang="lt-LT" sz="2600" dirty="0"/>
              <a:t>a.</a:t>
            </a:r>
          </a:p>
          <a:p>
            <a:pPr>
              <a:buClr>
                <a:schemeClr val="accent1"/>
              </a:buClr>
              <a:buFont typeface="Arial" panose="020B0604020202020204" pitchFamily="34" charset="0"/>
              <a:buChar char="•"/>
            </a:pPr>
            <a:r>
              <a:rPr lang="lt-LT" sz="2600" dirty="0" smtClean="0"/>
              <a:t> </a:t>
            </a:r>
            <a:r>
              <a:rPr lang="en-US" sz="2600" dirty="0" smtClean="0"/>
              <a:t>1789 </a:t>
            </a:r>
            <a:r>
              <a:rPr lang="en-US" sz="2600" dirty="0"/>
              <a:t>m.</a:t>
            </a:r>
          </a:p>
          <a:p>
            <a:pPr>
              <a:buClr>
                <a:schemeClr val="accent1"/>
              </a:buClr>
              <a:buFont typeface="Arial" panose="020B0604020202020204" pitchFamily="34" charset="0"/>
              <a:buChar char="•"/>
            </a:pPr>
            <a:r>
              <a:rPr lang="lt-LT" sz="2600" dirty="0" smtClean="0"/>
              <a:t> </a:t>
            </a:r>
            <a:r>
              <a:rPr lang="en-US" sz="2600" dirty="0" smtClean="0"/>
              <a:t>XIX </a:t>
            </a:r>
            <a:r>
              <a:rPr lang="en-US" sz="2600" dirty="0"/>
              <a:t>a.</a:t>
            </a:r>
          </a:p>
          <a:p>
            <a:pPr>
              <a:buClr>
                <a:schemeClr val="accent1"/>
              </a:buClr>
              <a:buFont typeface="Arial" panose="020B0604020202020204" pitchFamily="34" charset="0"/>
              <a:buChar char="•"/>
            </a:pPr>
            <a:r>
              <a:rPr lang="lt-LT" sz="2600" dirty="0" smtClean="0"/>
              <a:t> </a:t>
            </a:r>
            <a:r>
              <a:rPr lang="en-US" sz="2600" dirty="0" smtClean="0"/>
              <a:t>1743 </a:t>
            </a:r>
            <a:r>
              <a:rPr lang="en-US" sz="2600" dirty="0"/>
              <a:t>m.</a:t>
            </a:r>
          </a:p>
          <a:p>
            <a:pPr>
              <a:buClr>
                <a:schemeClr val="accent1"/>
              </a:buClr>
            </a:pPr>
            <a:r>
              <a:rPr lang="en-US" sz="2600" b="1" dirty="0"/>
              <a:t>2. </a:t>
            </a:r>
            <a:r>
              <a:rPr lang="en-US" sz="2600" b="1" dirty="0" err="1"/>
              <a:t>Populiariausias</a:t>
            </a:r>
            <a:r>
              <a:rPr lang="en-US" sz="2600" b="1" dirty="0"/>
              <a:t> </a:t>
            </a:r>
            <a:r>
              <a:rPr lang="en-US" sz="2600" b="1" dirty="0" err="1"/>
              <a:t>vandens</a:t>
            </a:r>
            <a:r>
              <a:rPr lang="en-US" sz="2600" b="1" dirty="0"/>
              <a:t> </a:t>
            </a:r>
            <a:r>
              <a:rPr lang="en-US" sz="2600" b="1" dirty="0" err="1"/>
              <a:t>transportas</a:t>
            </a:r>
            <a:r>
              <a:rPr lang="en-US" sz="2600" b="1" dirty="0"/>
              <a:t>?</a:t>
            </a:r>
          </a:p>
          <a:p>
            <a:pPr>
              <a:buClr>
                <a:schemeClr val="accent1"/>
              </a:buClr>
              <a:buFont typeface="Arial" panose="020B0604020202020204" pitchFamily="34" charset="0"/>
              <a:buChar char="•"/>
            </a:pPr>
            <a:r>
              <a:rPr lang="lt-LT" sz="2600" dirty="0" smtClean="0"/>
              <a:t> Jachta</a:t>
            </a:r>
            <a:endParaRPr lang="lt-LT" sz="2600" dirty="0"/>
          </a:p>
          <a:p>
            <a:pPr>
              <a:buClr>
                <a:schemeClr val="accent1"/>
              </a:buClr>
              <a:buFont typeface="Arial" panose="020B0604020202020204" pitchFamily="34" charset="0"/>
              <a:buChar char="•"/>
            </a:pPr>
            <a:r>
              <a:rPr lang="lt-LT" sz="2600" dirty="0" smtClean="0"/>
              <a:t> Keltas</a:t>
            </a:r>
            <a:endParaRPr lang="lt-LT" sz="2600" dirty="0"/>
          </a:p>
          <a:p>
            <a:pPr>
              <a:buClr>
                <a:schemeClr val="accent1"/>
              </a:buClr>
              <a:buFont typeface="Arial" panose="020B0604020202020204" pitchFamily="34" charset="0"/>
              <a:buChar char="•"/>
            </a:pPr>
            <a:r>
              <a:rPr lang="lt-LT" sz="2600" dirty="0" smtClean="0"/>
              <a:t> Kateris</a:t>
            </a:r>
            <a:endParaRPr lang="lt-LT" sz="2600" dirty="0"/>
          </a:p>
          <a:p>
            <a:pPr>
              <a:buClr>
                <a:schemeClr val="accent1"/>
              </a:buClr>
              <a:buFont typeface="Arial" panose="020B0604020202020204" pitchFamily="34" charset="0"/>
              <a:buChar char="•"/>
            </a:pPr>
            <a:r>
              <a:rPr lang="lt-LT" sz="2600" dirty="0" smtClean="0"/>
              <a:t> Vandens </a:t>
            </a:r>
            <a:r>
              <a:rPr lang="lt-LT" sz="2600" dirty="0"/>
              <a:t>dviračiai</a:t>
            </a:r>
          </a:p>
          <a:p>
            <a:pPr>
              <a:buClr>
                <a:schemeClr val="accent1"/>
              </a:buClr>
            </a:pPr>
            <a:r>
              <a:rPr lang="en-US" sz="2600" b="1" dirty="0"/>
              <a:t>3. Bega tai…?</a:t>
            </a:r>
          </a:p>
          <a:p>
            <a:pPr>
              <a:buClr>
                <a:schemeClr val="accent1"/>
              </a:buClr>
              <a:buFont typeface="Arial" panose="020B0604020202020204" pitchFamily="34" charset="0"/>
              <a:buChar char="•"/>
            </a:pPr>
            <a:r>
              <a:rPr lang="lt-LT" sz="2600" dirty="0" smtClean="0"/>
              <a:t> </a:t>
            </a:r>
            <a:r>
              <a:rPr lang="en-US" sz="2600" dirty="0" err="1" smtClean="0"/>
              <a:t>Laiv</a:t>
            </a:r>
            <a:r>
              <a:rPr lang="lt-LT" sz="2600" dirty="0"/>
              <a:t>ų gamykla</a:t>
            </a:r>
          </a:p>
          <a:p>
            <a:pPr>
              <a:buClr>
                <a:schemeClr val="accent1"/>
              </a:buClr>
              <a:buFont typeface="Arial" panose="020B0604020202020204" pitchFamily="34" charset="0"/>
              <a:buChar char="•"/>
            </a:pPr>
            <a:r>
              <a:rPr lang="lt-LT" sz="2600" dirty="0" smtClean="0"/>
              <a:t> Jūrų </a:t>
            </a:r>
            <a:r>
              <a:rPr lang="lt-LT" sz="2600" dirty="0"/>
              <a:t>perkėla</a:t>
            </a:r>
          </a:p>
          <a:p>
            <a:pPr>
              <a:buClr>
                <a:schemeClr val="accent1"/>
              </a:buClr>
              <a:buFont typeface="Arial" panose="020B0604020202020204" pitchFamily="34" charset="0"/>
              <a:buChar char="•"/>
            </a:pPr>
            <a:r>
              <a:rPr lang="lt-LT" sz="2600" dirty="0" smtClean="0"/>
              <a:t> Jūrų </a:t>
            </a:r>
            <a:r>
              <a:rPr lang="lt-LT" sz="2600" dirty="0"/>
              <a:t>krovinių kompanija</a:t>
            </a:r>
            <a:endParaRPr lang="en-US" sz="2600" dirty="0"/>
          </a:p>
        </p:txBody>
      </p:sp>
    </p:spTree>
    <p:extLst>
      <p:ext uri="{BB962C8B-B14F-4D97-AF65-F5344CB8AC3E}">
        <p14:creationId xmlns:p14="http://schemas.microsoft.com/office/powerpoint/2010/main" val="586049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21217" y="592428"/>
            <a:ext cx="10676586" cy="5693866"/>
          </a:xfrm>
          <a:prstGeom prst="rect">
            <a:avLst/>
          </a:prstGeom>
        </p:spPr>
        <p:txBody>
          <a:bodyPr wrap="square">
            <a:spAutoFit/>
          </a:bodyPr>
          <a:lstStyle/>
          <a:p>
            <a:r>
              <a:rPr lang="en-US" sz="2800" b="1" dirty="0"/>
              <a:t>4. Kada </a:t>
            </a:r>
            <a:r>
              <a:rPr lang="lt-LT" sz="2800" b="1" dirty="0"/>
              <a:t>įkurta Bega?</a:t>
            </a:r>
          </a:p>
          <a:p>
            <a:pPr>
              <a:buClr>
                <a:schemeClr val="accent1"/>
              </a:buClr>
              <a:buFont typeface="Arial" panose="020B0604020202020204" pitchFamily="34" charset="0"/>
              <a:buChar char="•"/>
            </a:pPr>
            <a:r>
              <a:rPr lang="en-US" sz="2800" dirty="0" smtClean="0"/>
              <a:t> </a:t>
            </a:r>
            <a:r>
              <a:rPr lang="lt-LT" sz="2800" dirty="0" smtClean="0"/>
              <a:t>XIX </a:t>
            </a:r>
            <a:r>
              <a:rPr lang="lt-LT" sz="2800" dirty="0"/>
              <a:t>a.</a:t>
            </a:r>
          </a:p>
          <a:p>
            <a:pPr>
              <a:buClr>
                <a:schemeClr val="accent1"/>
              </a:buClr>
              <a:buFont typeface="Arial" panose="020B0604020202020204" pitchFamily="34" charset="0"/>
              <a:buChar char="•"/>
            </a:pPr>
            <a:r>
              <a:rPr lang="en-US" sz="2800" dirty="0"/>
              <a:t> </a:t>
            </a:r>
            <a:r>
              <a:rPr lang="en-US" sz="2800" dirty="0" smtClean="0"/>
              <a:t>1999 </a:t>
            </a:r>
            <a:r>
              <a:rPr lang="en-US" sz="2800" dirty="0"/>
              <a:t>m.</a:t>
            </a:r>
            <a:endParaRPr lang="lt-LT" sz="2800" dirty="0"/>
          </a:p>
          <a:p>
            <a:pPr>
              <a:buClr>
                <a:schemeClr val="accent1"/>
              </a:buClr>
              <a:buFont typeface="Arial" panose="020B0604020202020204" pitchFamily="34" charset="0"/>
              <a:buChar char="•"/>
            </a:pPr>
            <a:r>
              <a:rPr lang="en-US" sz="2800" dirty="0" smtClean="0"/>
              <a:t> </a:t>
            </a:r>
            <a:r>
              <a:rPr lang="lt-LT" sz="2800" dirty="0" smtClean="0"/>
              <a:t>XVIIIa</a:t>
            </a:r>
            <a:r>
              <a:rPr lang="lt-LT" sz="2800" dirty="0"/>
              <a:t>.</a:t>
            </a:r>
            <a:r>
              <a:rPr lang="en-US" sz="2800" dirty="0"/>
              <a:t> </a:t>
            </a:r>
          </a:p>
          <a:p>
            <a:pPr>
              <a:buClr>
                <a:schemeClr val="accent1"/>
              </a:buClr>
              <a:buFont typeface="Arial" panose="020B0604020202020204" pitchFamily="34" charset="0"/>
              <a:buChar char="•"/>
            </a:pPr>
            <a:r>
              <a:rPr lang="en-US" sz="2800" dirty="0" smtClean="0"/>
              <a:t> 1992 </a:t>
            </a:r>
            <a:r>
              <a:rPr lang="en-US" sz="2800" dirty="0"/>
              <a:t>m.</a:t>
            </a:r>
          </a:p>
          <a:p>
            <a:r>
              <a:rPr lang="en-US" sz="2800" b="1" dirty="0"/>
              <a:t>5. </a:t>
            </a:r>
            <a:r>
              <a:rPr lang="lt-LT" sz="2800" b="1" dirty="0"/>
              <a:t>Klaipėdos jūrų krovinių kompanija?</a:t>
            </a:r>
          </a:p>
          <a:p>
            <a:pPr>
              <a:buClr>
                <a:schemeClr val="accent1"/>
              </a:buClr>
              <a:buFont typeface="Arial" panose="020B0604020202020204" pitchFamily="34" charset="0"/>
              <a:buChar char="•"/>
            </a:pPr>
            <a:r>
              <a:rPr lang="en-US" sz="2800" dirty="0" smtClean="0"/>
              <a:t> </a:t>
            </a:r>
            <a:r>
              <a:rPr lang="lt-LT" sz="2800" dirty="0" smtClean="0"/>
              <a:t>Klasco</a:t>
            </a:r>
            <a:endParaRPr lang="lt-LT" sz="2800" dirty="0"/>
          </a:p>
          <a:p>
            <a:pPr>
              <a:buClr>
                <a:schemeClr val="accent1"/>
              </a:buClr>
              <a:buFont typeface="Arial" panose="020B0604020202020204" pitchFamily="34" charset="0"/>
              <a:buChar char="•"/>
            </a:pPr>
            <a:r>
              <a:rPr lang="en-US" sz="2800" dirty="0" smtClean="0"/>
              <a:t> </a:t>
            </a:r>
            <a:r>
              <a:rPr lang="lt-LT" sz="2800" dirty="0" smtClean="0"/>
              <a:t>Bega</a:t>
            </a:r>
            <a:endParaRPr lang="lt-LT" sz="2800" dirty="0"/>
          </a:p>
          <a:p>
            <a:pPr>
              <a:buClr>
                <a:schemeClr val="accent1"/>
              </a:buClr>
              <a:buFont typeface="Arial" panose="020B0604020202020204" pitchFamily="34" charset="0"/>
              <a:buChar char="•"/>
            </a:pPr>
            <a:r>
              <a:rPr lang="en-US" sz="2800" dirty="0" smtClean="0"/>
              <a:t> </a:t>
            </a:r>
            <a:r>
              <a:rPr lang="lt-LT" sz="2800" dirty="0" smtClean="0"/>
              <a:t>Abu </a:t>
            </a:r>
            <a:r>
              <a:rPr lang="lt-LT" sz="2800" dirty="0"/>
              <a:t>variantai teisingi</a:t>
            </a:r>
          </a:p>
          <a:p>
            <a:r>
              <a:rPr lang="en-US" sz="2800" b="1" dirty="0"/>
              <a:t>6. </a:t>
            </a:r>
            <a:r>
              <a:rPr lang="en-US" sz="2800" b="1" dirty="0" err="1"/>
              <a:t>Klasco</a:t>
            </a:r>
            <a:r>
              <a:rPr lang="en-US" sz="2800" b="1" dirty="0"/>
              <a:t> u</a:t>
            </a:r>
            <a:r>
              <a:rPr lang="lt-LT" sz="2800" b="1" dirty="0"/>
              <a:t>žsiima...?</a:t>
            </a:r>
          </a:p>
          <a:p>
            <a:pPr>
              <a:buClr>
                <a:schemeClr val="accent1"/>
              </a:buClr>
              <a:buFont typeface="Arial" panose="020B0604020202020204" pitchFamily="34" charset="0"/>
              <a:buChar char="•"/>
            </a:pPr>
            <a:r>
              <a:rPr lang="en-US" sz="2800" dirty="0" smtClean="0"/>
              <a:t> </a:t>
            </a:r>
            <a:r>
              <a:rPr lang="lt-LT" sz="2800" dirty="0" smtClean="0"/>
              <a:t>Visų </a:t>
            </a:r>
            <a:r>
              <a:rPr lang="lt-LT" sz="2800" dirty="0"/>
              <a:t>tipų laivų remontais</a:t>
            </a:r>
          </a:p>
          <a:p>
            <a:pPr>
              <a:buClr>
                <a:schemeClr val="accent1"/>
              </a:buClr>
              <a:buFont typeface="Arial" panose="020B0604020202020204" pitchFamily="34" charset="0"/>
              <a:buChar char="•"/>
            </a:pPr>
            <a:r>
              <a:rPr lang="en-US" sz="2800" dirty="0" smtClean="0"/>
              <a:t> </a:t>
            </a:r>
            <a:r>
              <a:rPr lang="lt-LT" sz="2800" dirty="0" smtClean="0"/>
              <a:t>Krovinių </a:t>
            </a:r>
            <a:r>
              <a:rPr lang="lt-LT" sz="2800" dirty="0"/>
              <a:t>gabenimu</a:t>
            </a:r>
          </a:p>
          <a:p>
            <a:pPr>
              <a:buClr>
                <a:schemeClr val="accent1"/>
              </a:buClr>
              <a:buFont typeface="Arial" panose="020B0604020202020204" pitchFamily="34" charset="0"/>
              <a:buChar char="•"/>
            </a:pPr>
            <a:r>
              <a:rPr lang="en-US" sz="2800" dirty="0" smtClean="0"/>
              <a:t> </a:t>
            </a:r>
            <a:r>
              <a:rPr lang="lt-LT" sz="2800" dirty="0" smtClean="0"/>
              <a:t>Turistinės </a:t>
            </a:r>
            <a:r>
              <a:rPr lang="lt-LT" sz="2800" dirty="0"/>
              <a:t>paslaugos</a:t>
            </a:r>
            <a:endParaRPr lang="en-US" sz="2800" dirty="0"/>
          </a:p>
        </p:txBody>
      </p:sp>
    </p:spTree>
    <p:extLst>
      <p:ext uri="{BB962C8B-B14F-4D97-AF65-F5344CB8AC3E}">
        <p14:creationId xmlns:p14="http://schemas.microsoft.com/office/powerpoint/2010/main" val="2693329123"/>
      </p:ext>
    </p:extLst>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7279" y="618186"/>
            <a:ext cx="10431887" cy="5693866"/>
          </a:xfrm>
          <a:prstGeom prst="rect">
            <a:avLst/>
          </a:prstGeom>
          <a:noFill/>
        </p:spPr>
        <p:txBody>
          <a:bodyPr wrap="square" rtlCol="0">
            <a:spAutoFit/>
          </a:bodyPr>
          <a:lstStyle/>
          <a:p>
            <a:pPr>
              <a:buClr>
                <a:schemeClr val="accent1"/>
              </a:buClr>
            </a:pPr>
            <a:r>
              <a:rPr lang="en-US" sz="2800" b="1" dirty="0"/>
              <a:t>7. </a:t>
            </a:r>
            <a:r>
              <a:rPr lang="lt-LT" sz="2800" b="1" dirty="0"/>
              <a:t>Tarptautinė jūrų perkėla</a:t>
            </a:r>
            <a:r>
              <a:rPr lang="en-US" sz="2800" b="1" dirty="0"/>
              <a:t>..?</a:t>
            </a:r>
          </a:p>
          <a:p>
            <a:pPr>
              <a:buClr>
                <a:schemeClr val="accent1"/>
              </a:buClr>
              <a:buFont typeface="Arial" panose="020B0604020202020204" pitchFamily="34" charset="0"/>
              <a:buChar char="•"/>
            </a:pPr>
            <a:r>
              <a:rPr lang="en-US" sz="2800" dirty="0" err="1"/>
              <a:t>Krovini</a:t>
            </a:r>
            <a:r>
              <a:rPr lang="lt-LT" sz="2800" dirty="0"/>
              <a:t>ų terminalas</a:t>
            </a:r>
          </a:p>
          <a:p>
            <a:pPr>
              <a:buClr>
                <a:schemeClr val="accent1"/>
              </a:buClr>
              <a:buFont typeface="Arial" panose="020B0604020202020204" pitchFamily="34" charset="0"/>
              <a:buChar char="•"/>
            </a:pPr>
            <a:r>
              <a:rPr lang="lt-LT" sz="2800" dirty="0"/>
              <a:t>Keltų terminalas</a:t>
            </a:r>
          </a:p>
          <a:p>
            <a:pPr>
              <a:buClr>
                <a:schemeClr val="accent1"/>
              </a:buClr>
              <a:buFont typeface="Arial" panose="020B0604020202020204" pitchFamily="34" charset="0"/>
              <a:buChar char="•"/>
            </a:pPr>
            <a:r>
              <a:rPr lang="lt-LT" sz="2800" dirty="0"/>
              <a:t>Laivų terminalas</a:t>
            </a:r>
          </a:p>
          <a:p>
            <a:pPr>
              <a:buClr>
                <a:schemeClr val="accent1"/>
              </a:buClr>
            </a:pPr>
            <a:r>
              <a:rPr lang="en-US" sz="2800" b="1" dirty="0"/>
              <a:t>8. </a:t>
            </a:r>
            <a:r>
              <a:rPr lang="en-US" sz="2800" b="1" dirty="0" err="1"/>
              <a:t>Vakar</a:t>
            </a:r>
            <a:r>
              <a:rPr lang="lt-LT" sz="2800" b="1" dirty="0"/>
              <a:t>ų laivų gamykla užsiima?</a:t>
            </a:r>
          </a:p>
          <a:p>
            <a:pPr>
              <a:buClr>
                <a:schemeClr val="accent1"/>
              </a:buClr>
              <a:buFont typeface="Arial" panose="020B0604020202020204" pitchFamily="34" charset="0"/>
              <a:buChar char="•"/>
            </a:pPr>
            <a:r>
              <a:rPr lang="lt-LT" sz="2800" dirty="0"/>
              <a:t>Laivų remontas</a:t>
            </a:r>
          </a:p>
          <a:p>
            <a:pPr>
              <a:buClr>
                <a:schemeClr val="accent1"/>
              </a:buClr>
              <a:buFont typeface="Arial" panose="020B0604020202020204" pitchFamily="34" charset="0"/>
              <a:buChar char="•"/>
            </a:pPr>
            <a:r>
              <a:rPr lang="lt-LT" sz="2800" dirty="0"/>
              <a:t>Laivų gamyba</a:t>
            </a:r>
          </a:p>
          <a:p>
            <a:pPr>
              <a:buClr>
                <a:schemeClr val="accent1"/>
              </a:buClr>
              <a:buFont typeface="Arial" panose="020B0604020202020204" pitchFamily="34" charset="0"/>
              <a:buChar char="•"/>
            </a:pPr>
            <a:r>
              <a:rPr lang="lt-LT" sz="2800" dirty="0"/>
              <a:t>Laivų dažymas</a:t>
            </a:r>
          </a:p>
          <a:p>
            <a:pPr>
              <a:buClr>
                <a:schemeClr val="accent1"/>
              </a:buClr>
            </a:pPr>
            <a:r>
              <a:rPr lang="en-US" sz="2800" b="1" dirty="0"/>
              <a:t>9. </a:t>
            </a:r>
            <a:r>
              <a:rPr lang="en-US" sz="2800" b="1" dirty="0" err="1"/>
              <a:t>Laivas</a:t>
            </a:r>
            <a:r>
              <a:rPr lang="en-US" sz="2800" b="1" dirty="0"/>
              <a:t>…?</a:t>
            </a:r>
          </a:p>
          <a:p>
            <a:pPr>
              <a:buClr>
                <a:schemeClr val="accent1"/>
              </a:buClr>
              <a:buFont typeface="Arial" panose="020B0604020202020204" pitchFamily="34" charset="0"/>
              <a:buChar char="•"/>
            </a:pPr>
            <a:r>
              <a:rPr lang="lt-LT" sz="2800" dirty="0"/>
              <a:t>Krovimo laivas</a:t>
            </a:r>
          </a:p>
          <a:p>
            <a:pPr>
              <a:buClr>
                <a:schemeClr val="accent1"/>
              </a:buClr>
              <a:buFont typeface="Arial" panose="020B0604020202020204" pitchFamily="34" charset="0"/>
              <a:buChar char="•"/>
            </a:pPr>
            <a:r>
              <a:rPr lang="lt-LT" sz="2800" dirty="0"/>
              <a:t>Karinis laivas</a:t>
            </a:r>
          </a:p>
          <a:p>
            <a:pPr>
              <a:buClr>
                <a:schemeClr val="accent1"/>
              </a:buClr>
              <a:buFont typeface="Arial" panose="020B0604020202020204" pitchFamily="34" charset="0"/>
              <a:buChar char="•"/>
            </a:pPr>
            <a:r>
              <a:rPr lang="lt-LT" sz="2800" dirty="0"/>
              <a:t>Kruizinis laivas</a:t>
            </a:r>
          </a:p>
          <a:p>
            <a:pPr>
              <a:buClr>
                <a:schemeClr val="accent1"/>
              </a:buClr>
              <a:buFont typeface="Arial" panose="020B0604020202020204" pitchFamily="34" charset="0"/>
              <a:buChar char="•"/>
            </a:pPr>
            <a:r>
              <a:rPr lang="lt-LT" sz="2800" dirty="0"/>
              <a:t>Keltas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9007" y="3799267"/>
            <a:ext cx="3349109" cy="2389031"/>
          </a:xfrm>
          <a:prstGeom prst="rect">
            <a:avLst/>
          </a:prstGeom>
        </p:spPr>
      </p:pic>
    </p:spTree>
    <p:extLst>
      <p:ext uri="{BB962C8B-B14F-4D97-AF65-F5344CB8AC3E}">
        <p14:creationId xmlns:p14="http://schemas.microsoft.com/office/powerpoint/2010/main" val="1869659131"/>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0006" y="437882"/>
            <a:ext cx="10560676" cy="6524863"/>
          </a:xfrm>
          <a:prstGeom prst="rect">
            <a:avLst/>
          </a:prstGeom>
          <a:noFill/>
        </p:spPr>
        <p:txBody>
          <a:bodyPr wrap="square" rtlCol="0">
            <a:spAutoFit/>
          </a:bodyPr>
          <a:lstStyle/>
          <a:p>
            <a:r>
              <a:rPr lang="en-US" sz="2600" b="1" dirty="0" smtClean="0"/>
              <a:t>10. </a:t>
            </a:r>
            <a:r>
              <a:rPr lang="lt-LT" sz="2600" b="1" dirty="0" smtClean="0"/>
              <a:t>Nuo </a:t>
            </a:r>
            <a:r>
              <a:rPr lang="lt-LT" sz="2600" b="1" dirty="0"/>
              <a:t>ko priklauso Archimedo jėga</a:t>
            </a:r>
            <a:r>
              <a:rPr lang="lt-LT" sz="2600" b="1" dirty="0" smtClean="0"/>
              <a:t>?</a:t>
            </a:r>
            <a:endParaRPr lang="en-US" sz="2600" b="1" dirty="0" smtClean="0"/>
          </a:p>
          <a:p>
            <a:pPr marL="285750" indent="-285750">
              <a:buClr>
                <a:schemeClr val="accent1"/>
              </a:buClr>
              <a:buFont typeface="Arial" panose="020B0604020202020204" pitchFamily="34" charset="0"/>
              <a:buChar char="•"/>
            </a:pPr>
            <a:r>
              <a:rPr lang="en-US" sz="2600" dirty="0" err="1"/>
              <a:t>Nuo</a:t>
            </a:r>
            <a:r>
              <a:rPr lang="en-US" sz="2600" dirty="0"/>
              <a:t> </a:t>
            </a:r>
            <a:r>
              <a:rPr lang="en-US" sz="2600" dirty="0" err="1"/>
              <a:t>skysčio</a:t>
            </a:r>
            <a:r>
              <a:rPr lang="en-US" sz="2600" dirty="0"/>
              <a:t> </a:t>
            </a:r>
            <a:r>
              <a:rPr lang="en-US" sz="2600" dirty="0" err="1" smtClean="0"/>
              <a:t>tankio</a:t>
            </a:r>
            <a:endParaRPr lang="en-US" sz="2600" dirty="0" smtClean="0"/>
          </a:p>
          <a:p>
            <a:pPr marL="285750" indent="-285750">
              <a:buClr>
                <a:schemeClr val="accent1"/>
              </a:buClr>
              <a:buFont typeface="Arial" panose="020B0604020202020204" pitchFamily="34" charset="0"/>
              <a:buChar char="•"/>
            </a:pPr>
            <a:r>
              <a:rPr lang="en-US" sz="2600" dirty="0" err="1"/>
              <a:t>Nuo</a:t>
            </a:r>
            <a:r>
              <a:rPr lang="en-US" sz="2600" dirty="0"/>
              <a:t> </a:t>
            </a:r>
            <a:r>
              <a:rPr lang="en-US" sz="2600" dirty="0" err="1"/>
              <a:t>kūno</a:t>
            </a:r>
            <a:r>
              <a:rPr lang="en-US" sz="2600" dirty="0"/>
              <a:t> </a:t>
            </a:r>
            <a:r>
              <a:rPr lang="en-US" sz="2600" dirty="0" err="1" smtClean="0"/>
              <a:t>tankio</a:t>
            </a:r>
            <a:endParaRPr lang="en-US" sz="2600" dirty="0" smtClean="0"/>
          </a:p>
          <a:p>
            <a:pPr marL="285750" indent="-285750">
              <a:buClr>
                <a:schemeClr val="accent1"/>
              </a:buClr>
              <a:buFont typeface="Arial" panose="020B0604020202020204" pitchFamily="34" charset="0"/>
              <a:buChar char="•"/>
            </a:pPr>
            <a:r>
              <a:rPr lang="en-US" sz="2600" dirty="0" err="1"/>
              <a:t>Nuo</a:t>
            </a:r>
            <a:r>
              <a:rPr lang="en-US" sz="2600" dirty="0"/>
              <a:t> </a:t>
            </a:r>
            <a:r>
              <a:rPr lang="en-US" sz="2600" dirty="0" err="1"/>
              <a:t>kūno</a:t>
            </a:r>
            <a:r>
              <a:rPr lang="en-US" sz="2600" dirty="0"/>
              <a:t> </a:t>
            </a:r>
            <a:r>
              <a:rPr lang="en-US" sz="2600" dirty="0" err="1" smtClean="0"/>
              <a:t>svorio</a:t>
            </a:r>
            <a:endParaRPr lang="en-US" sz="2600" dirty="0" smtClean="0"/>
          </a:p>
          <a:p>
            <a:pPr marL="285750" indent="-285750">
              <a:buClr>
                <a:schemeClr val="accent1"/>
              </a:buClr>
              <a:buFont typeface="Arial" panose="020B0604020202020204" pitchFamily="34" charset="0"/>
              <a:buChar char="•"/>
            </a:pPr>
            <a:r>
              <a:rPr lang="en-US" sz="2600" dirty="0" err="1"/>
              <a:t>Nuo</a:t>
            </a:r>
            <a:r>
              <a:rPr lang="en-US" sz="2600" dirty="0"/>
              <a:t> </a:t>
            </a:r>
            <a:r>
              <a:rPr lang="en-US" sz="2600" dirty="0" err="1"/>
              <a:t>kūno</a:t>
            </a:r>
            <a:r>
              <a:rPr lang="en-US" sz="2600" dirty="0"/>
              <a:t> </a:t>
            </a:r>
            <a:r>
              <a:rPr lang="en-US" sz="2600" dirty="0" err="1"/>
              <a:t>panirimo</a:t>
            </a:r>
            <a:r>
              <a:rPr lang="en-US" sz="2600" dirty="0"/>
              <a:t> </a:t>
            </a:r>
            <a:r>
              <a:rPr lang="en-US" sz="2600" dirty="0" err="1" smtClean="0"/>
              <a:t>gylio</a:t>
            </a:r>
            <a:endParaRPr lang="en-US" sz="2600" dirty="0" smtClean="0"/>
          </a:p>
          <a:p>
            <a:pPr>
              <a:buClr>
                <a:schemeClr val="accent1"/>
              </a:buClr>
            </a:pPr>
            <a:r>
              <a:rPr lang="en-US" sz="2600" b="1" dirty="0" smtClean="0"/>
              <a:t>11. </a:t>
            </a:r>
            <a:r>
              <a:rPr lang="lt-LT" sz="2600" b="1" dirty="0"/>
              <a:t>Ore kūno svoris 20 N, o vandenyje 15 N. Kam lygi Archimedo jėga</a:t>
            </a:r>
            <a:r>
              <a:rPr lang="lt-LT" sz="2600" b="1" dirty="0" smtClean="0"/>
              <a:t>?</a:t>
            </a:r>
            <a:endParaRPr lang="en-US" sz="2600" b="1" dirty="0" smtClean="0"/>
          </a:p>
          <a:p>
            <a:pPr marL="457200" indent="-457200">
              <a:buClr>
                <a:schemeClr val="accent1"/>
              </a:buClr>
              <a:buFont typeface="Arial" panose="020B0604020202020204" pitchFamily="34" charset="0"/>
              <a:buChar char="•"/>
            </a:pPr>
            <a:r>
              <a:rPr lang="en-US" sz="2600" dirty="0" smtClean="0"/>
              <a:t>35 N</a:t>
            </a:r>
          </a:p>
          <a:p>
            <a:pPr marL="457200" indent="-457200">
              <a:buClr>
                <a:schemeClr val="accent1"/>
              </a:buClr>
              <a:buFont typeface="Arial" panose="020B0604020202020204" pitchFamily="34" charset="0"/>
              <a:buChar char="•"/>
            </a:pPr>
            <a:r>
              <a:rPr lang="en-US" sz="2600" dirty="0" smtClean="0"/>
              <a:t>25 N</a:t>
            </a:r>
          </a:p>
          <a:p>
            <a:pPr marL="457200" indent="-457200">
              <a:buClr>
                <a:schemeClr val="accent1"/>
              </a:buClr>
              <a:buFont typeface="Arial" panose="020B0604020202020204" pitchFamily="34" charset="0"/>
              <a:buChar char="•"/>
            </a:pPr>
            <a:r>
              <a:rPr lang="en-US" sz="2600" dirty="0" smtClean="0"/>
              <a:t>15 N</a:t>
            </a:r>
          </a:p>
          <a:p>
            <a:pPr marL="457200" indent="-457200">
              <a:buClr>
                <a:schemeClr val="accent1"/>
              </a:buClr>
              <a:buFont typeface="Arial" panose="020B0604020202020204" pitchFamily="34" charset="0"/>
              <a:buChar char="•"/>
            </a:pPr>
            <a:r>
              <a:rPr lang="en-US" sz="2600" dirty="0" smtClean="0"/>
              <a:t>5 N</a:t>
            </a:r>
          </a:p>
          <a:p>
            <a:pPr>
              <a:buClr>
                <a:schemeClr val="accent1"/>
              </a:buClr>
            </a:pPr>
            <a:r>
              <a:rPr lang="en-US" sz="2600" dirty="0" smtClean="0"/>
              <a:t>12. </a:t>
            </a:r>
            <a:r>
              <a:rPr lang="lt-LT" sz="2600" b="1" dirty="0"/>
              <a:t>Kurios vienalytės medžiagos neskęs vandenyje </a:t>
            </a:r>
            <a:r>
              <a:rPr lang="lt-LT" sz="2600" b="1" dirty="0" smtClean="0"/>
              <a:t>1 g/cm</a:t>
            </a:r>
            <a:r>
              <a:rPr lang="lt-LT" sz="2600" b="1" baseline="30000" dirty="0" smtClean="0"/>
              <a:t>3</a:t>
            </a:r>
            <a:r>
              <a:rPr lang="en-US" sz="2600" b="1" dirty="0" smtClean="0"/>
              <a:t> (</a:t>
            </a:r>
            <a:r>
              <a:rPr lang="en-US" sz="2600" b="1" dirty="0" err="1" smtClean="0"/>
              <a:t>keli</a:t>
            </a:r>
            <a:r>
              <a:rPr lang="en-US" sz="2600" b="1" dirty="0" smtClean="0"/>
              <a:t> </a:t>
            </a:r>
            <a:r>
              <a:rPr lang="en-US" sz="2600" b="1" dirty="0" err="1" smtClean="0"/>
              <a:t>variantai</a:t>
            </a:r>
            <a:r>
              <a:rPr lang="en-US" sz="2600" b="1" dirty="0"/>
              <a:t>)</a:t>
            </a:r>
            <a:endParaRPr lang="en-US" sz="2600" b="1" baseline="30000" dirty="0" smtClean="0"/>
          </a:p>
          <a:p>
            <a:pPr marL="457200" indent="-457200">
              <a:buClr>
                <a:schemeClr val="accent1"/>
              </a:buClr>
              <a:buFont typeface="Arial" panose="020B0604020202020204" pitchFamily="34" charset="0"/>
              <a:buChar char="•"/>
            </a:pPr>
            <a:r>
              <a:rPr lang="en-US" sz="2600" dirty="0" err="1"/>
              <a:t>kapronas</a:t>
            </a:r>
            <a:r>
              <a:rPr lang="en-US" sz="2600" dirty="0"/>
              <a:t> (1,1 g/cm</a:t>
            </a:r>
            <a:r>
              <a:rPr lang="en-US" sz="2600" baseline="30000" dirty="0"/>
              <a:t>3</a:t>
            </a:r>
            <a:r>
              <a:rPr lang="en-US" sz="2600" dirty="0" smtClean="0"/>
              <a:t>)</a:t>
            </a:r>
          </a:p>
          <a:p>
            <a:pPr marL="457200" indent="-457200">
              <a:buClr>
                <a:schemeClr val="accent1"/>
              </a:buClr>
              <a:buFont typeface="Arial" panose="020B0604020202020204" pitchFamily="34" charset="0"/>
              <a:buChar char="•"/>
            </a:pPr>
            <a:r>
              <a:rPr lang="en-US" sz="2600" dirty="0" err="1"/>
              <a:t>betonas</a:t>
            </a:r>
            <a:r>
              <a:rPr lang="en-US" sz="2600" dirty="0"/>
              <a:t> (2,2 g/cm</a:t>
            </a:r>
            <a:r>
              <a:rPr lang="en-US" sz="2600" baseline="30000" dirty="0"/>
              <a:t>3</a:t>
            </a:r>
            <a:r>
              <a:rPr lang="en-US" sz="2600" dirty="0" smtClean="0"/>
              <a:t>)</a:t>
            </a:r>
          </a:p>
          <a:p>
            <a:pPr marL="457200" indent="-457200">
              <a:buClr>
                <a:schemeClr val="accent1"/>
              </a:buClr>
              <a:buFont typeface="Arial" panose="020B0604020202020204" pitchFamily="34" charset="0"/>
              <a:buChar char="•"/>
            </a:pPr>
            <a:r>
              <a:rPr lang="en-US" sz="2600" dirty="0" err="1"/>
              <a:t>parafinas</a:t>
            </a:r>
            <a:r>
              <a:rPr lang="en-US" sz="2600" dirty="0"/>
              <a:t> (0,9 g/cm</a:t>
            </a:r>
            <a:r>
              <a:rPr lang="en-US" sz="2600" baseline="30000" dirty="0"/>
              <a:t>3</a:t>
            </a:r>
            <a:r>
              <a:rPr lang="en-US" sz="2600" dirty="0" smtClean="0"/>
              <a:t>)</a:t>
            </a:r>
          </a:p>
          <a:p>
            <a:pPr marL="457200" indent="-457200">
              <a:buClr>
                <a:schemeClr val="accent1"/>
              </a:buClr>
              <a:buFont typeface="Arial" panose="020B0604020202020204" pitchFamily="34" charset="0"/>
              <a:buChar char="•"/>
            </a:pPr>
            <a:r>
              <a:rPr lang="en-US" sz="2600" dirty="0" err="1"/>
              <a:t>kamštis</a:t>
            </a:r>
            <a:r>
              <a:rPr lang="en-US" sz="2600" dirty="0"/>
              <a:t> (0,2 g/cm</a:t>
            </a:r>
            <a:r>
              <a:rPr lang="en-US" sz="2600" baseline="30000" dirty="0"/>
              <a:t>3</a:t>
            </a:r>
            <a:r>
              <a:rPr lang="en-US" sz="2600" dirty="0"/>
              <a:t>)</a:t>
            </a:r>
            <a:endParaRPr lang="en-US" sz="2600" dirty="0" smtClean="0"/>
          </a:p>
          <a:p>
            <a:pPr marL="457200" indent="-457200">
              <a:buClr>
                <a:schemeClr val="accent1"/>
              </a:buClr>
              <a:buFont typeface="Arial" panose="020B0604020202020204" pitchFamily="34" charset="0"/>
              <a:buChar char="•"/>
            </a:pPr>
            <a:endParaRPr lang="en-US" sz="2800" dirty="0"/>
          </a:p>
        </p:txBody>
      </p:sp>
    </p:spTree>
    <p:extLst>
      <p:ext uri="{BB962C8B-B14F-4D97-AF65-F5344CB8AC3E}">
        <p14:creationId xmlns:p14="http://schemas.microsoft.com/office/powerpoint/2010/main" val="909771923"/>
      </p:ext>
    </p:extLst>
  </p:cSld>
  <p:clrMapOvr>
    <a:masterClrMapping/>
  </p:clrMapOvr>
  <p:transition spd="slow">
    <p:push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785612"/>
            <a:ext cx="10354614" cy="4893647"/>
          </a:xfrm>
          <a:prstGeom prst="rect">
            <a:avLst/>
          </a:prstGeom>
          <a:noFill/>
        </p:spPr>
        <p:txBody>
          <a:bodyPr wrap="square" rtlCol="0">
            <a:spAutoFit/>
          </a:bodyPr>
          <a:lstStyle/>
          <a:p>
            <a:pPr algn="ctr"/>
            <a:r>
              <a:rPr lang="en-US" sz="2400" b="1" dirty="0" smtClean="0"/>
              <a:t>ATSAKYMAI</a:t>
            </a:r>
          </a:p>
          <a:p>
            <a:pPr marL="342900" indent="-342900">
              <a:buAutoNum type="arabicPeriod"/>
            </a:pPr>
            <a:r>
              <a:rPr lang="en-US" sz="2400" b="1" dirty="0" smtClean="0"/>
              <a:t>4 var.</a:t>
            </a:r>
          </a:p>
          <a:p>
            <a:r>
              <a:rPr lang="en-US" sz="2400" b="1" dirty="0" smtClean="0"/>
              <a:t>2.   2 var.</a:t>
            </a:r>
          </a:p>
          <a:p>
            <a:pPr marL="342900" indent="-342900">
              <a:buAutoNum type="arabicPeriod" startAt="3"/>
            </a:pPr>
            <a:r>
              <a:rPr lang="en-US" sz="2400" b="1" dirty="0" smtClean="0"/>
              <a:t>3 var.</a:t>
            </a:r>
          </a:p>
          <a:p>
            <a:r>
              <a:rPr lang="en-US" sz="2400" b="1" dirty="0" smtClean="0"/>
              <a:t>4.   4 var.</a:t>
            </a:r>
          </a:p>
          <a:p>
            <a:r>
              <a:rPr lang="en-US" sz="2400" b="1" dirty="0" smtClean="0"/>
              <a:t>5.   3 var.</a:t>
            </a:r>
          </a:p>
          <a:p>
            <a:r>
              <a:rPr lang="en-US" sz="2400" b="1" dirty="0" smtClean="0"/>
              <a:t>6.   2 var.</a:t>
            </a:r>
          </a:p>
          <a:p>
            <a:r>
              <a:rPr lang="en-US" sz="2400" b="1" dirty="0" smtClean="0"/>
              <a:t>7.   2 var.</a:t>
            </a:r>
          </a:p>
          <a:p>
            <a:r>
              <a:rPr lang="en-US" sz="2400" b="1" dirty="0" smtClean="0"/>
              <a:t>8.   1 var.</a:t>
            </a:r>
          </a:p>
          <a:p>
            <a:pPr marL="457200" indent="-457200">
              <a:buAutoNum type="arabicPeriod" startAt="9"/>
            </a:pPr>
            <a:r>
              <a:rPr lang="en-US" sz="2400" b="1" dirty="0" smtClean="0"/>
              <a:t>2 var.</a:t>
            </a:r>
          </a:p>
          <a:p>
            <a:pPr marL="457200" indent="-457200">
              <a:buAutoNum type="arabicPeriod" startAt="9"/>
            </a:pPr>
            <a:r>
              <a:rPr lang="en-US" sz="2400" b="1" dirty="0" smtClean="0"/>
              <a:t>1 var.</a:t>
            </a:r>
          </a:p>
          <a:p>
            <a:pPr marL="457200" indent="-457200">
              <a:buAutoNum type="arabicPeriod" startAt="9"/>
            </a:pPr>
            <a:r>
              <a:rPr lang="en-US" sz="2400" b="1" dirty="0" smtClean="0"/>
              <a:t>4 var.</a:t>
            </a:r>
          </a:p>
          <a:p>
            <a:pPr marL="457200" indent="-457200">
              <a:buAutoNum type="arabicPeriod" startAt="9"/>
            </a:pPr>
            <a:r>
              <a:rPr lang="en-US" sz="2400" b="1" dirty="0" smtClean="0"/>
              <a:t>3 </a:t>
            </a:r>
            <a:r>
              <a:rPr lang="en-US" sz="2400" b="1" dirty="0" err="1" smtClean="0"/>
              <a:t>ir</a:t>
            </a:r>
            <a:r>
              <a:rPr lang="en-US" sz="2400" b="1" dirty="0" smtClean="0"/>
              <a:t> 4 var.</a:t>
            </a:r>
            <a:endParaRPr lang="en-US" sz="2400" b="1" dirty="0"/>
          </a:p>
        </p:txBody>
      </p:sp>
    </p:spTree>
    <p:extLst>
      <p:ext uri="{BB962C8B-B14F-4D97-AF65-F5344CB8AC3E}">
        <p14:creationId xmlns:p14="http://schemas.microsoft.com/office/powerpoint/2010/main" val="2014463762"/>
      </p:ext>
    </p:extLst>
  </p:cSld>
  <p:clrMapOvr>
    <a:masterClrMapping/>
  </p:clrMapOvr>
  <p:transition spd="med">
    <p:pull/>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82602" y="2408350"/>
            <a:ext cx="4172755" cy="2123658"/>
          </a:xfrm>
          <a:prstGeom prst="rect">
            <a:avLst/>
          </a:prstGeom>
          <a:noFill/>
        </p:spPr>
        <p:txBody>
          <a:bodyPr wrap="square" rtlCol="0">
            <a:spAutoFit/>
          </a:bodyPr>
          <a:lstStyle/>
          <a:p>
            <a:r>
              <a:rPr lang="lt-LT" sz="4400" b="1" dirty="0" smtClean="0">
                <a:solidFill>
                  <a:schemeClr val="accent1"/>
                </a:solidFill>
              </a:rPr>
              <a:t>UŽDAVINIŲ </a:t>
            </a:r>
          </a:p>
          <a:p>
            <a:r>
              <a:rPr lang="lt-LT" sz="4400" b="1" dirty="0" smtClean="0">
                <a:solidFill>
                  <a:schemeClr val="accent1"/>
                </a:solidFill>
              </a:rPr>
              <a:t>SPRENDIMO PAVYZDŽIAI</a:t>
            </a:r>
            <a:endParaRPr lang="en-US" b="1" dirty="0">
              <a:solidFill>
                <a:schemeClr val="accent1"/>
              </a:solidFill>
            </a:endParaRPr>
          </a:p>
        </p:txBody>
      </p:sp>
    </p:spTree>
    <p:extLst>
      <p:ext uri="{BB962C8B-B14F-4D97-AF65-F5344CB8AC3E}">
        <p14:creationId xmlns:p14="http://schemas.microsoft.com/office/powerpoint/2010/main" val="3217532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4704" y="669701"/>
            <a:ext cx="10109916" cy="5078313"/>
          </a:xfrm>
          <a:prstGeom prst="rect">
            <a:avLst/>
          </a:prstGeom>
          <a:noFill/>
        </p:spPr>
        <p:txBody>
          <a:bodyPr wrap="square" rtlCol="0">
            <a:spAutoFit/>
          </a:bodyPr>
          <a:lstStyle/>
          <a:p>
            <a:pPr marL="342900" indent="-342900">
              <a:buClr>
                <a:schemeClr val="accent1"/>
              </a:buClr>
              <a:buAutoNum type="arabicPeriod"/>
            </a:pPr>
            <a:r>
              <a:rPr lang="lt-LT" sz="2800" b="1" dirty="0" smtClean="0"/>
              <a:t>0.2 </a:t>
            </a:r>
            <a:r>
              <a:rPr lang="lt-LT" sz="2800" b="1" dirty="0"/>
              <a:t>m</a:t>
            </a:r>
            <a:r>
              <a:rPr lang="lt-LT" sz="2800" b="1" baseline="30000" dirty="0"/>
              <a:t>3</a:t>
            </a:r>
            <a:r>
              <a:rPr lang="lt-LT" sz="2800" b="1" dirty="0"/>
              <a:t> betono gabalas panardintas vandenyje. Apskaičiuokite gabalą </a:t>
            </a:r>
            <a:r>
              <a:rPr lang="lt-LT" sz="2800" b="1" dirty="0" smtClean="0"/>
              <a:t>veikiančią </a:t>
            </a:r>
            <a:r>
              <a:rPr lang="lt-LT" sz="2800" b="1" dirty="0"/>
              <a:t>Archimedo jėgą</a:t>
            </a:r>
            <a:r>
              <a:rPr lang="lt-LT" sz="2800" b="1" dirty="0" smtClean="0"/>
              <a:t>.</a:t>
            </a:r>
            <a:endParaRPr lang="en-US" sz="2800" b="1" dirty="0" smtClean="0"/>
          </a:p>
          <a:p>
            <a:pPr algn="ctr"/>
            <a:endParaRPr lang="en-US" sz="2800" dirty="0" smtClean="0"/>
          </a:p>
          <a:p>
            <a:r>
              <a:rPr lang="en-US" sz="2800" dirty="0"/>
              <a:t>V</a:t>
            </a:r>
            <a:r>
              <a:rPr lang="en-US" sz="2800" dirty="0" smtClean="0"/>
              <a:t> = 0,2 m</a:t>
            </a:r>
          </a:p>
          <a:p>
            <a:r>
              <a:rPr lang="el-GR" sz="3200" dirty="0" smtClean="0"/>
              <a:t>ρ</a:t>
            </a:r>
            <a:r>
              <a:rPr lang="en-US" sz="3200" dirty="0" smtClean="0"/>
              <a:t> = 1000 kg/m</a:t>
            </a:r>
          </a:p>
          <a:p>
            <a:r>
              <a:rPr lang="en-US" sz="3200" dirty="0" smtClean="0"/>
              <a:t>F = ?</a:t>
            </a:r>
            <a:endParaRPr lang="en-US" sz="3200" dirty="0"/>
          </a:p>
          <a:p>
            <a:pPr algn="ctr"/>
            <a:r>
              <a:rPr lang="en-US" sz="2800" dirty="0" err="1" smtClean="0"/>
              <a:t>Sprendimas</a:t>
            </a:r>
            <a:r>
              <a:rPr lang="en-US" sz="2800" dirty="0" smtClean="0"/>
              <a:t>:</a:t>
            </a:r>
          </a:p>
          <a:p>
            <a:r>
              <a:rPr lang="lt-LT" sz="2800" dirty="0" smtClean="0"/>
              <a:t>Archimedo jėga: F  </a:t>
            </a:r>
            <a:r>
              <a:rPr lang="lt-LT" sz="2800" dirty="0"/>
              <a:t>= </a:t>
            </a:r>
            <a:r>
              <a:rPr lang="el-GR" sz="2800" dirty="0"/>
              <a:t>ρ</a:t>
            </a:r>
            <a:r>
              <a:rPr lang="lt-LT" sz="2800" dirty="0"/>
              <a:t>  </a:t>
            </a:r>
            <a:r>
              <a:rPr lang="lt-LT" sz="2800" dirty="0" smtClean="0"/>
              <a:t> V  g </a:t>
            </a:r>
            <a:endParaRPr lang="en-US" sz="2800" dirty="0" smtClean="0"/>
          </a:p>
          <a:p>
            <a:endParaRPr lang="lt-LT" sz="2800" dirty="0"/>
          </a:p>
          <a:p>
            <a:pPr algn="ctr"/>
            <a:r>
              <a:rPr lang="lt-LT" sz="2800" dirty="0" smtClean="0"/>
              <a:t>Suskaičiuojame: F </a:t>
            </a:r>
            <a:r>
              <a:rPr lang="en-US" sz="2800" dirty="0" smtClean="0"/>
              <a:t>= 2kN</a:t>
            </a:r>
          </a:p>
          <a:p>
            <a:endParaRPr lang="lt-LT" b="1" dirty="0" smtClean="0"/>
          </a:p>
          <a:p>
            <a:endParaRPr lang="en-US" dirty="0"/>
          </a:p>
        </p:txBody>
      </p:sp>
      <p:sp>
        <p:nvSpPr>
          <p:cNvPr id="10" name="TextBox 9"/>
          <p:cNvSpPr txBox="1"/>
          <p:nvPr/>
        </p:nvSpPr>
        <p:spPr>
          <a:xfrm>
            <a:off x="2524259" y="1916196"/>
            <a:ext cx="463640" cy="369332"/>
          </a:xfrm>
          <a:prstGeom prst="rect">
            <a:avLst/>
          </a:prstGeom>
          <a:noFill/>
        </p:spPr>
        <p:txBody>
          <a:bodyPr wrap="square" rtlCol="0">
            <a:spAutoFit/>
          </a:bodyPr>
          <a:lstStyle/>
          <a:p>
            <a:r>
              <a:rPr lang="en-US" dirty="0" smtClean="0"/>
              <a:t>3</a:t>
            </a:r>
            <a:endParaRPr lang="en-US" dirty="0"/>
          </a:p>
        </p:txBody>
      </p:sp>
      <p:sp>
        <p:nvSpPr>
          <p:cNvPr id="11" name="TextBox 10"/>
          <p:cNvSpPr txBox="1"/>
          <p:nvPr/>
        </p:nvSpPr>
        <p:spPr>
          <a:xfrm>
            <a:off x="3515933" y="2347083"/>
            <a:ext cx="270456" cy="369332"/>
          </a:xfrm>
          <a:prstGeom prst="rect">
            <a:avLst/>
          </a:prstGeom>
          <a:noFill/>
        </p:spPr>
        <p:txBody>
          <a:bodyPr wrap="square" rtlCol="0">
            <a:spAutoFit/>
          </a:bodyPr>
          <a:lstStyle/>
          <a:p>
            <a:r>
              <a:rPr lang="en-US" dirty="0" smtClean="0"/>
              <a:t>3</a:t>
            </a:r>
            <a:endParaRPr lang="en-US" dirty="0"/>
          </a:p>
        </p:txBody>
      </p:sp>
      <p:cxnSp>
        <p:nvCxnSpPr>
          <p:cNvPr id="13" name="Straight Connector 12"/>
          <p:cNvCxnSpPr/>
          <p:nvPr/>
        </p:nvCxnSpPr>
        <p:spPr>
          <a:xfrm flipV="1">
            <a:off x="1184856" y="2923504"/>
            <a:ext cx="2466305" cy="12880"/>
          </a:xfrm>
          <a:prstGeom prst="line">
            <a:avLst/>
          </a:prstGeom>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1275008" y="3143473"/>
            <a:ext cx="338071" cy="369332"/>
          </a:xfrm>
          <a:prstGeom prst="rect">
            <a:avLst/>
          </a:prstGeom>
          <a:noFill/>
        </p:spPr>
        <p:txBody>
          <a:bodyPr wrap="square" rtlCol="0">
            <a:spAutoFit/>
          </a:bodyPr>
          <a:lstStyle/>
          <a:p>
            <a:r>
              <a:rPr lang="en-US" dirty="0" smtClean="0"/>
              <a:t>A</a:t>
            </a:r>
            <a:endParaRPr lang="en-US" dirty="0"/>
          </a:p>
        </p:txBody>
      </p:sp>
      <p:sp>
        <p:nvSpPr>
          <p:cNvPr id="16" name="TextBox 15"/>
          <p:cNvSpPr txBox="1"/>
          <p:nvPr/>
        </p:nvSpPr>
        <p:spPr>
          <a:xfrm>
            <a:off x="3561008" y="4024465"/>
            <a:ext cx="180305" cy="369332"/>
          </a:xfrm>
          <a:prstGeom prst="rect">
            <a:avLst/>
          </a:prstGeom>
          <a:noFill/>
        </p:spPr>
        <p:txBody>
          <a:bodyPr wrap="square" rtlCol="0">
            <a:spAutoFit/>
          </a:bodyPr>
          <a:lstStyle/>
          <a:p>
            <a:r>
              <a:rPr lang="lt-LT" dirty="0" smtClean="0"/>
              <a:t>A</a:t>
            </a:r>
            <a:endParaRPr lang="en-US" dirty="0"/>
          </a:p>
        </p:txBody>
      </p:sp>
      <p:sp>
        <p:nvSpPr>
          <p:cNvPr id="17" name="TextBox 16"/>
          <p:cNvSpPr txBox="1"/>
          <p:nvPr/>
        </p:nvSpPr>
        <p:spPr>
          <a:xfrm>
            <a:off x="4262907" y="4024465"/>
            <a:ext cx="566670" cy="369332"/>
          </a:xfrm>
          <a:prstGeom prst="rect">
            <a:avLst/>
          </a:prstGeom>
          <a:noFill/>
        </p:spPr>
        <p:txBody>
          <a:bodyPr wrap="square" rtlCol="0">
            <a:spAutoFit/>
          </a:bodyPr>
          <a:lstStyle/>
          <a:p>
            <a:r>
              <a:rPr lang="lt-LT" dirty="0" smtClean="0"/>
              <a:t> SK</a:t>
            </a:r>
            <a:endParaRPr lang="en-US" dirty="0"/>
          </a:p>
        </p:txBody>
      </p:sp>
      <p:sp>
        <p:nvSpPr>
          <p:cNvPr id="18" name="TextBox 17"/>
          <p:cNvSpPr txBox="1"/>
          <p:nvPr/>
        </p:nvSpPr>
        <p:spPr>
          <a:xfrm>
            <a:off x="4726547" y="4024465"/>
            <a:ext cx="779172" cy="369332"/>
          </a:xfrm>
          <a:prstGeom prst="rect">
            <a:avLst/>
          </a:prstGeom>
          <a:noFill/>
        </p:spPr>
        <p:txBody>
          <a:bodyPr wrap="square" rtlCol="0">
            <a:spAutoFit/>
          </a:bodyPr>
          <a:lstStyle/>
          <a:p>
            <a:r>
              <a:rPr lang="lt-LT" dirty="0" smtClean="0"/>
              <a:t>K</a:t>
            </a:r>
            <a:endParaRPr lang="en-US" dirty="0"/>
          </a:p>
        </p:txBody>
      </p:sp>
      <p:sp>
        <p:nvSpPr>
          <p:cNvPr id="19" name="TextBox 18"/>
          <p:cNvSpPr txBox="1"/>
          <p:nvPr/>
        </p:nvSpPr>
        <p:spPr>
          <a:xfrm>
            <a:off x="6729211" y="4831678"/>
            <a:ext cx="173864" cy="369332"/>
          </a:xfrm>
          <a:prstGeom prst="rect">
            <a:avLst/>
          </a:prstGeom>
          <a:noFill/>
        </p:spPr>
        <p:txBody>
          <a:bodyPr wrap="square" rtlCol="0">
            <a:spAutoFit/>
          </a:bodyPr>
          <a:lstStyle/>
          <a:p>
            <a:r>
              <a:rPr lang="lt-LT" dirty="0" smtClean="0"/>
              <a:t>A</a:t>
            </a:r>
            <a:endParaRPr lang="en-US" dirty="0"/>
          </a:p>
        </p:txBody>
      </p:sp>
    </p:spTree>
    <p:extLst>
      <p:ext uri="{BB962C8B-B14F-4D97-AF65-F5344CB8AC3E}">
        <p14:creationId xmlns:p14="http://schemas.microsoft.com/office/powerpoint/2010/main" val="16804693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4552" y="772732"/>
            <a:ext cx="10290220" cy="5262979"/>
          </a:xfrm>
          <a:prstGeom prst="rect">
            <a:avLst/>
          </a:prstGeom>
          <a:noFill/>
        </p:spPr>
        <p:txBody>
          <a:bodyPr wrap="square" rtlCol="0">
            <a:spAutoFit/>
          </a:bodyPr>
          <a:lstStyle/>
          <a:p>
            <a:r>
              <a:rPr lang="en-US" sz="2800" b="1" dirty="0" smtClean="0">
                <a:solidFill>
                  <a:schemeClr val="accent1"/>
                </a:solidFill>
              </a:rPr>
              <a:t>2. </a:t>
            </a:r>
            <a:r>
              <a:rPr lang="lt-LT" sz="2800" b="1" dirty="0" smtClean="0"/>
              <a:t>Kiek kubinių metrų vandens išstums įmestas į vandenį akmuo, kurį veikia </a:t>
            </a:r>
            <a:r>
              <a:rPr lang="en-US" sz="2800" b="1" dirty="0" smtClean="0"/>
              <a:t>2</a:t>
            </a:r>
            <a:r>
              <a:rPr lang="lt-LT" sz="2800" b="1" dirty="0" smtClean="0"/>
              <a:t>N Archimedo jėga?</a:t>
            </a:r>
            <a:endParaRPr lang="en-US" sz="2800" b="1" dirty="0" smtClean="0"/>
          </a:p>
          <a:p>
            <a:endParaRPr lang="en-US" sz="2800" dirty="0"/>
          </a:p>
          <a:p>
            <a:r>
              <a:rPr lang="en-US" sz="2800" dirty="0" smtClean="0"/>
              <a:t>F = 2N</a:t>
            </a:r>
          </a:p>
          <a:p>
            <a:r>
              <a:rPr lang="el-GR" sz="2800" dirty="0" smtClean="0"/>
              <a:t>ρ</a:t>
            </a:r>
            <a:r>
              <a:rPr lang="en-US" sz="2800" dirty="0" smtClean="0"/>
              <a:t>  = 1000 kg/m</a:t>
            </a:r>
          </a:p>
          <a:p>
            <a:endParaRPr lang="en-US" sz="2800" dirty="0"/>
          </a:p>
          <a:p>
            <a:endParaRPr lang="en-US" sz="2800" dirty="0" smtClean="0"/>
          </a:p>
          <a:p>
            <a:pPr algn="ctr"/>
            <a:r>
              <a:rPr lang="en-US" sz="2800" dirty="0" err="1" smtClean="0"/>
              <a:t>Sprendimas</a:t>
            </a:r>
            <a:r>
              <a:rPr lang="en-US" sz="2800" dirty="0" smtClean="0"/>
              <a:t>:</a:t>
            </a:r>
          </a:p>
          <a:p>
            <a:r>
              <a:rPr lang="en-US" sz="2800" dirty="0" err="1" smtClean="0"/>
              <a:t>Archimedo</a:t>
            </a:r>
            <a:r>
              <a:rPr lang="en-US" sz="2800" dirty="0" smtClean="0"/>
              <a:t> </a:t>
            </a:r>
            <a:r>
              <a:rPr lang="lt-LT" sz="2800" dirty="0" smtClean="0"/>
              <a:t>dėsnis: V </a:t>
            </a:r>
            <a:r>
              <a:rPr lang="en-US" sz="2800" dirty="0" smtClean="0"/>
              <a:t>=   F</a:t>
            </a:r>
          </a:p>
          <a:p>
            <a:endParaRPr lang="en-US" sz="2800" dirty="0"/>
          </a:p>
          <a:p>
            <a:pPr algn="ctr"/>
            <a:endParaRPr lang="en-US" sz="2800" dirty="0" smtClean="0"/>
          </a:p>
          <a:p>
            <a:pPr algn="ctr"/>
            <a:r>
              <a:rPr lang="en-US" sz="2800" dirty="0" err="1" smtClean="0"/>
              <a:t>Suskai</a:t>
            </a:r>
            <a:r>
              <a:rPr lang="lt-LT" sz="2800" dirty="0" smtClean="0"/>
              <a:t>čiuojame: V </a:t>
            </a:r>
            <a:r>
              <a:rPr lang="en-US" sz="2800" dirty="0" smtClean="0"/>
              <a:t>= 0,0002 m</a:t>
            </a:r>
            <a:endParaRPr lang="en-US" sz="2800" dirty="0"/>
          </a:p>
        </p:txBody>
      </p:sp>
      <p:sp>
        <p:nvSpPr>
          <p:cNvPr id="3" name="TextBox 2"/>
          <p:cNvSpPr txBox="1"/>
          <p:nvPr/>
        </p:nvSpPr>
        <p:spPr>
          <a:xfrm>
            <a:off x="1146220" y="2296555"/>
            <a:ext cx="309093" cy="369332"/>
          </a:xfrm>
          <a:prstGeom prst="rect">
            <a:avLst/>
          </a:prstGeom>
          <a:noFill/>
        </p:spPr>
        <p:txBody>
          <a:bodyPr wrap="square" rtlCol="0">
            <a:spAutoFit/>
          </a:bodyPr>
          <a:lstStyle/>
          <a:p>
            <a:r>
              <a:rPr lang="en-US" dirty="0" smtClean="0"/>
              <a:t>A</a:t>
            </a:r>
            <a:endParaRPr lang="en-US" dirty="0"/>
          </a:p>
        </p:txBody>
      </p:sp>
      <p:sp>
        <p:nvSpPr>
          <p:cNvPr id="4" name="TextBox 3"/>
          <p:cNvSpPr txBox="1"/>
          <p:nvPr/>
        </p:nvSpPr>
        <p:spPr>
          <a:xfrm>
            <a:off x="1146220" y="2750361"/>
            <a:ext cx="643944" cy="369332"/>
          </a:xfrm>
          <a:prstGeom prst="rect">
            <a:avLst/>
          </a:prstGeom>
          <a:noFill/>
        </p:spPr>
        <p:txBody>
          <a:bodyPr wrap="square" rtlCol="0">
            <a:spAutoFit/>
          </a:bodyPr>
          <a:lstStyle/>
          <a:p>
            <a:r>
              <a:rPr lang="en-US" dirty="0"/>
              <a:t>V</a:t>
            </a:r>
          </a:p>
        </p:txBody>
      </p:sp>
      <p:sp>
        <p:nvSpPr>
          <p:cNvPr id="5" name="TextBox 4"/>
          <p:cNvSpPr txBox="1"/>
          <p:nvPr/>
        </p:nvSpPr>
        <p:spPr>
          <a:xfrm>
            <a:off x="3219719" y="2481221"/>
            <a:ext cx="566670" cy="369332"/>
          </a:xfrm>
          <a:prstGeom prst="rect">
            <a:avLst/>
          </a:prstGeom>
          <a:noFill/>
        </p:spPr>
        <p:txBody>
          <a:bodyPr wrap="square" rtlCol="0">
            <a:spAutoFit/>
          </a:bodyPr>
          <a:lstStyle/>
          <a:p>
            <a:r>
              <a:rPr lang="en-US" dirty="0" smtClean="0"/>
              <a:t>3</a:t>
            </a:r>
            <a:endParaRPr lang="en-US" dirty="0"/>
          </a:p>
        </p:txBody>
      </p:sp>
      <p:cxnSp>
        <p:nvCxnSpPr>
          <p:cNvPr id="7" name="Straight Connector 6"/>
          <p:cNvCxnSpPr/>
          <p:nvPr/>
        </p:nvCxnSpPr>
        <p:spPr>
          <a:xfrm>
            <a:off x="1043189" y="3119693"/>
            <a:ext cx="2498502" cy="0"/>
          </a:xfrm>
          <a:prstGeom prst="line">
            <a:avLst/>
          </a:prstGeom>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1043189" y="3184460"/>
            <a:ext cx="1596981" cy="523220"/>
          </a:xfrm>
          <a:prstGeom prst="rect">
            <a:avLst/>
          </a:prstGeom>
          <a:noFill/>
        </p:spPr>
        <p:txBody>
          <a:bodyPr wrap="square" rtlCol="0">
            <a:spAutoFit/>
          </a:bodyPr>
          <a:lstStyle/>
          <a:p>
            <a:r>
              <a:rPr lang="en-US" sz="2800" dirty="0" smtClean="0"/>
              <a:t>V = ?</a:t>
            </a:r>
            <a:endParaRPr lang="en-US" sz="2800" dirty="0"/>
          </a:p>
        </p:txBody>
      </p:sp>
      <p:sp>
        <p:nvSpPr>
          <p:cNvPr id="10" name="TextBox 9"/>
          <p:cNvSpPr txBox="1"/>
          <p:nvPr/>
        </p:nvSpPr>
        <p:spPr>
          <a:xfrm>
            <a:off x="1249251" y="3414075"/>
            <a:ext cx="888642" cy="369332"/>
          </a:xfrm>
          <a:prstGeom prst="rect">
            <a:avLst/>
          </a:prstGeom>
          <a:noFill/>
        </p:spPr>
        <p:txBody>
          <a:bodyPr wrap="square" rtlCol="0">
            <a:spAutoFit/>
          </a:bodyPr>
          <a:lstStyle/>
          <a:p>
            <a:r>
              <a:rPr lang="en-US" dirty="0" smtClean="0"/>
              <a:t>V</a:t>
            </a:r>
            <a:endParaRPr lang="en-US" dirty="0"/>
          </a:p>
        </p:txBody>
      </p:sp>
      <p:cxnSp>
        <p:nvCxnSpPr>
          <p:cNvPr id="12" name="Straight Connector 11"/>
          <p:cNvCxnSpPr/>
          <p:nvPr/>
        </p:nvCxnSpPr>
        <p:spPr>
          <a:xfrm>
            <a:off x="4404575" y="4743050"/>
            <a:ext cx="708338" cy="0"/>
          </a:xfrm>
          <a:prstGeom prst="line">
            <a:avLst/>
          </a:prstGeom>
        </p:spPr>
        <p:style>
          <a:lnRef idx="3">
            <a:schemeClr val="dk1"/>
          </a:lnRef>
          <a:fillRef idx="0">
            <a:schemeClr val="dk1"/>
          </a:fillRef>
          <a:effectRef idx="2">
            <a:schemeClr val="dk1"/>
          </a:effectRef>
          <a:fontRef idx="minor">
            <a:schemeClr val="tx1"/>
          </a:fontRef>
        </p:style>
      </p:cxnSp>
      <p:sp>
        <p:nvSpPr>
          <p:cNvPr id="14" name="TextBox 13"/>
          <p:cNvSpPr txBox="1"/>
          <p:nvPr/>
        </p:nvSpPr>
        <p:spPr>
          <a:xfrm>
            <a:off x="4404575" y="4545505"/>
            <a:ext cx="2665927" cy="523220"/>
          </a:xfrm>
          <a:prstGeom prst="rect">
            <a:avLst/>
          </a:prstGeom>
          <a:noFill/>
        </p:spPr>
        <p:txBody>
          <a:bodyPr wrap="square" rtlCol="0">
            <a:spAutoFit/>
          </a:bodyPr>
          <a:lstStyle/>
          <a:p>
            <a:r>
              <a:rPr lang="en-US" sz="2800" dirty="0" smtClean="0"/>
              <a:t>g</a:t>
            </a:r>
            <a:r>
              <a:rPr lang="el-GR" sz="2800" dirty="0" smtClean="0"/>
              <a:t>ρ</a:t>
            </a:r>
            <a:endParaRPr lang="en-US" sz="2800" dirty="0"/>
          </a:p>
        </p:txBody>
      </p:sp>
      <p:sp>
        <p:nvSpPr>
          <p:cNvPr id="16" name="TextBox 15"/>
          <p:cNvSpPr txBox="1"/>
          <p:nvPr/>
        </p:nvSpPr>
        <p:spPr>
          <a:xfrm>
            <a:off x="4604197" y="4412190"/>
            <a:ext cx="1133341" cy="369332"/>
          </a:xfrm>
          <a:prstGeom prst="rect">
            <a:avLst/>
          </a:prstGeom>
          <a:noFill/>
        </p:spPr>
        <p:txBody>
          <a:bodyPr wrap="square" rtlCol="0">
            <a:spAutoFit/>
          </a:bodyPr>
          <a:lstStyle/>
          <a:p>
            <a:r>
              <a:rPr lang="en-US" dirty="0" smtClean="0"/>
              <a:t>A</a:t>
            </a:r>
            <a:endParaRPr lang="en-US" dirty="0"/>
          </a:p>
        </p:txBody>
      </p:sp>
      <p:sp>
        <p:nvSpPr>
          <p:cNvPr id="17" name="TextBox 16"/>
          <p:cNvSpPr txBox="1"/>
          <p:nvPr/>
        </p:nvSpPr>
        <p:spPr>
          <a:xfrm>
            <a:off x="4758744" y="4819994"/>
            <a:ext cx="631064" cy="369332"/>
          </a:xfrm>
          <a:prstGeom prst="rect">
            <a:avLst/>
          </a:prstGeom>
          <a:noFill/>
        </p:spPr>
        <p:txBody>
          <a:bodyPr wrap="square" rtlCol="0">
            <a:spAutoFit/>
          </a:bodyPr>
          <a:lstStyle/>
          <a:p>
            <a:r>
              <a:rPr lang="en-US" dirty="0" smtClean="0"/>
              <a:t>V</a:t>
            </a:r>
            <a:endParaRPr lang="en-US" dirty="0"/>
          </a:p>
        </p:txBody>
      </p:sp>
      <p:sp>
        <p:nvSpPr>
          <p:cNvPr id="18" name="TextBox 17"/>
          <p:cNvSpPr txBox="1"/>
          <p:nvPr/>
        </p:nvSpPr>
        <p:spPr>
          <a:xfrm>
            <a:off x="6413677" y="5726680"/>
            <a:ext cx="360609" cy="369332"/>
          </a:xfrm>
          <a:prstGeom prst="rect">
            <a:avLst/>
          </a:prstGeom>
          <a:noFill/>
        </p:spPr>
        <p:txBody>
          <a:bodyPr wrap="square" rtlCol="0">
            <a:spAutoFit/>
          </a:bodyPr>
          <a:lstStyle/>
          <a:p>
            <a:r>
              <a:rPr lang="en-US" dirty="0"/>
              <a:t>V</a:t>
            </a:r>
          </a:p>
        </p:txBody>
      </p:sp>
      <p:sp>
        <p:nvSpPr>
          <p:cNvPr id="19" name="TextBox 18"/>
          <p:cNvSpPr txBox="1"/>
          <p:nvPr/>
        </p:nvSpPr>
        <p:spPr>
          <a:xfrm>
            <a:off x="8161986" y="5420158"/>
            <a:ext cx="386366" cy="369332"/>
          </a:xfrm>
          <a:prstGeom prst="rect">
            <a:avLst/>
          </a:prstGeom>
          <a:noFill/>
        </p:spPr>
        <p:txBody>
          <a:bodyPr wrap="square" rtlCol="0">
            <a:spAutoFit/>
          </a:bodyPr>
          <a:lstStyle/>
          <a:p>
            <a:r>
              <a:rPr lang="en-US" dirty="0" smtClean="0"/>
              <a:t>3</a:t>
            </a:r>
            <a:endParaRPr lang="en-US" dirty="0"/>
          </a:p>
        </p:txBody>
      </p:sp>
      <p:sp>
        <p:nvSpPr>
          <p:cNvPr id="20" name="TextBox 19"/>
          <p:cNvSpPr txBox="1"/>
          <p:nvPr/>
        </p:nvSpPr>
        <p:spPr>
          <a:xfrm>
            <a:off x="3821807" y="4445563"/>
            <a:ext cx="270456" cy="376783"/>
          </a:xfrm>
          <a:prstGeom prst="rect">
            <a:avLst/>
          </a:prstGeom>
          <a:noFill/>
        </p:spPr>
        <p:txBody>
          <a:bodyPr wrap="square" rtlCol="0">
            <a:spAutoFit/>
          </a:bodyPr>
          <a:lstStyle/>
          <a:p>
            <a:r>
              <a:rPr lang="en-US" dirty="0"/>
              <a:t>V</a:t>
            </a:r>
          </a:p>
        </p:txBody>
      </p:sp>
    </p:spTree>
    <p:extLst>
      <p:ext uri="{BB962C8B-B14F-4D97-AF65-F5344CB8AC3E}">
        <p14:creationId xmlns:p14="http://schemas.microsoft.com/office/powerpoint/2010/main" val="3520333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solidFill>
              </a:rPr>
              <a:t>A</a:t>
            </a:r>
            <a:r>
              <a:rPr lang="lt-LT" b="1" dirty="0" smtClean="0">
                <a:solidFill>
                  <a:schemeClr val="accent1"/>
                </a:solidFill>
              </a:rPr>
              <a:t>čiū už dėmesį</a:t>
            </a:r>
            <a:r>
              <a:rPr lang="en-US" b="1" dirty="0" smtClean="0">
                <a:solidFill>
                  <a:schemeClr val="accent1"/>
                </a:solidFill>
              </a:rPr>
              <a:t>!</a:t>
            </a:r>
            <a:endParaRPr lang="en-US" b="1" dirty="0">
              <a:solidFill>
                <a:schemeClr val="accent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3931" y="2583221"/>
            <a:ext cx="4423833" cy="3317875"/>
          </a:xfrm>
        </p:spPr>
      </p:pic>
    </p:spTree>
    <p:extLst>
      <p:ext uri="{BB962C8B-B14F-4D97-AF65-F5344CB8AC3E}">
        <p14:creationId xmlns:p14="http://schemas.microsoft.com/office/powerpoint/2010/main" val="7389496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454</TotalTime>
  <Words>1836</Words>
  <Application>Microsoft Office PowerPoint</Application>
  <PresentationFormat>Widescreen</PresentationFormat>
  <Paragraphs>295</Paragraphs>
  <Slides>56</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Calibri</vt:lpstr>
      <vt:lpstr>Garamond</vt:lpstr>
      <vt:lpstr>Rockwell</vt:lpstr>
      <vt:lpstr>Times New Roman</vt:lpstr>
      <vt:lpstr>Wingdings 2</vt:lpstr>
      <vt:lpstr>Wingdings 3</vt:lpstr>
      <vt:lpstr>Organic</vt:lpstr>
      <vt:lpstr>Vandens transportas</vt:lpstr>
      <vt:lpstr>Turinys</vt:lpstr>
      <vt:lpstr>Archimedas</vt:lpstr>
      <vt:lpstr>Archimedo dėsnis </vt:lpstr>
      <vt:lpstr>PowerPoint Presentation</vt:lpstr>
      <vt:lpstr>Formulė</vt:lpstr>
      <vt:lpstr>Archimedo jėga</vt:lpstr>
      <vt:lpstr>PowerPoint Presentation</vt:lpstr>
      <vt:lpstr>Kūnų plūduriavimas</vt:lpstr>
      <vt:lpstr>1.</vt:lpstr>
      <vt:lpstr>PowerPoint Presentation</vt:lpstr>
      <vt:lpstr>   2.                </vt:lpstr>
      <vt:lpstr>PowerPoint Presentation</vt:lpstr>
      <vt:lpstr>3. </vt:lpstr>
      <vt:lpstr>PowerPoint Presentation</vt:lpstr>
      <vt:lpstr>Kodėl laivai neskęsta?</vt:lpstr>
      <vt:lpstr>PowerPoint Presentation</vt:lpstr>
      <vt:lpstr>1. Bandymas</vt:lpstr>
      <vt:lpstr>PowerPoint Presentation</vt:lpstr>
      <vt:lpstr>2. Bandymas</vt:lpstr>
      <vt:lpstr>PowerPoint Presentation</vt:lpstr>
      <vt:lpstr>3. Bandymas</vt:lpstr>
      <vt:lpstr>PowerPoint Presentation</vt:lpstr>
      <vt:lpstr>PowerPoint Presentation</vt:lpstr>
      <vt:lpstr>Klaipėdos vandens transportas </vt:lpstr>
      <vt:lpstr>Klaipėdos uosto istorija</vt:lpstr>
      <vt:lpstr>Bega</vt:lpstr>
      <vt:lpstr>PowerPoint Presentation</vt:lpstr>
      <vt:lpstr>PowerPoint Presentation</vt:lpstr>
      <vt:lpstr>m</vt:lpstr>
      <vt:lpstr>PowerPoint Presentation</vt:lpstr>
      <vt:lpstr>Keltai į Smiltynę</vt:lpstr>
      <vt:lpstr>PowerPoint Presentation</vt:lpstr>
      <vt:lpstr>PowerPoint Presentation</vt:lpstr>
      <vt:lpstr>Tarptautinė jūrų perkėla</vt:lpstr>
      <vt:lpstr>Klaipėdos kruizinių ir karinių laivų terminalas</vt:lpstr>
      <vt:lpstr>PowerPoint Presentation</vt:lpstr>
      <vt:lpstr>PowerPoint Presentation</vt:lpstr>
      <vt:lpstr>Vakarų laivų gamykla</vt:lpstr>
      <vt:lpstr>PowerPoint Presentation</vt:lpstr>
      <vt:lpstr>PowerPoint Presentation</vt:lpstr>
      <vt:lpstr>PowerPoint Presentation</vt:lpstr>
      <vt:lpstr>PowerPoint Presentation</vt:lpstr>
      <vt:lpstr>PowerPoint Presentation</vt:lpstr>
      <vt:lpstr>Lietuvos pasididžiavimas: Suskystintų gamtinių dujų laivas-saugykla „Independence”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Ačiū už dėmesį!</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Gabija Vingyte</dc:creator>
  <cp:lastModifiedBy>Gabija Vingyte</cp:lastModifiedBy>
  <cp:revision>44</cp:revision>
  <dcterms:created xsi:type="dcterms:W3CDTF">2017-03-24T12:38:35Z</dcterms:created>
  <dcterms:modified xsi:type="dcterms:W3CDTF">2017-04-05T15:38:41Z</dcterms:modified>
</cp:coreProperties>
</file>