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80" r:id="rId15"/>
    <p:sldId id="269" r:id="rId16"/>
    <p:sldId id="270" r:id="rId17"/>
    <p:sldId id="291" r:id="rId18"/>
    <p:sldId id="271" r:id="rId19"/>
    <p:sldId id="294" r:id="rId20"/>
    <p:sldId id="273" r:id="rId21"/>
    <p:sldId id="292" r:id="rId22"/>
    <p:sldId id="276" r:id="rId23"/>
    <p:sldId id="278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79" r:id="rId35"/>
    <p:sldId id="293" r:id="rId3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Vidutinis stilius 2 – paryškinima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Vidutinis stilius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245" autoAdjust="0"/>
    <p:restoredTop sz="94660"/>
  </p:normalViewPr>
  <p:slideViewPr>
    <p:cSldViewPr snapToGrid="0">
      <p:cViewPr>
        <p:scale>
          <a:sx n="60" d="100"/>
          <a:sy n="60" d="100"/>
        </p:scale>
        <p:origin x="-1140" y="-6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t-LT"/>
              <a:t>Spustelėkite norėdami redaguoti šablono paantraštės stilių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lt-LT"/>
              <a:t>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lt-LT"/>
              <a:t>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lt-LT"/>
              <a:t>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Redaguoti šablono teksto stilius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lt-LT"/>
              <a:t>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Redaguoti šablono teksto stilius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lt-LT"/>
              <a:t>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4/6/2017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4/6/2017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4/6/2017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lt-LT"/>
              <a:t>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t-LT"/>
              <a:t>Spustelėkite piktogr. norėdami įtraukti pav.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4/6/2017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/>
              <a:t>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lt-LT"/>
              <a:t>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4/6/2017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13" Type="http://schemas.openxmlformats.org/officeDocument/2006/relationships/slide" Target="slide15.xml"/><Relationship Id="rId18" Type="http://schemas.openxmlformats.org/officeDocument/2006/relationships/slide" Target="slide20.xml"/><Relationship Id="rId3" Type="http://schemas.openxmlformats.org/officeDocument/2006/relationships/slide" Target="slide4.xml"/><Relationship Id="rId21" Type="http://schemas.openxmlformats.org/officeDocument/2006/relationships/slide" Target="slide23.xml"/><Relationship Id="rId7" Type="http://schemas.openxmlformats.org/officeDocument/2006/relationships/slide" Target="slide8.xml"/><Relationship Id="rId12" Type="http://schemas.openxmlformats.org/officeDocument/2006/relationships/slide" Target="slide13.xml"/><Relationship Id="rId17" Type="http://schemas.openxmlformats.org/officeDocument/2006/relationships/slide" Target="slide19.xml"/><Relationship Id="rId2" Type="http://schemas.openxmlformats.org/officeDocument/2006/relationships/slide" Target="slide3.xml"/><Relationship Id="rId16" Type="http://schemas.openxmlformats.org/officeDocument/2006/relationships/slide" Target="slide18.xml"/><Relationship Id="rId20" Type="http://schemas.openxmlformats.org/officeDocument/2006/relationships/slide" Target="slide22.xml"/><Relationship Id="rId1" Type="http://schemas.openxmlformats.org/officeDocument/2006/relationships/slideLayout" Target="../slideLayouts/slideLayout4.xml"/><Relationship Id="rId6" Type="http://schemas.openxmlformats.org/officeDocument/2006/relationships/slide" Target="slide7.xml"/><Relationship Id="rId11" Type="http://schemas.openxmlformats.org/officeDocument/2006/relationships/slide" Target="slide12.xml"/><Relationship Id="rId5" Type="http://schemas.openxmlformats.org/officeDocument/2006/relationships/slide" Target="slide6.xml"/><Relationship Id="rId15" Type="http://schemas.openxmlformats.org/officeDocument/2006/relationships/slide" Target="slide17.xml"/><Relationship Id="rId10" Type="http://schemas.openxmlformats.org/officeDocument/2006/relationships/slide" Target="slide11.xml"/><Relationship Id="rId19" Type="http://schemas.openxmlformats.org/officeDocument/2006/relationships/slide" Target="slide21.xml"/><Relationship Id="rId4" Type="http://schemas.openxmlformats.org/officeDocument/2006/relationships/slide" Target="slide5.xml"/><Relationship Id="rId9" Type="http://schemas.openxmlformats.org/officeDocument/2006/relationships/slide" Target="slide10.xml"/><Relationship Id="rId14" Type="http://schemas.openxmlformats.org/officeDocument/2006/relationships/slide" Target="slide16.xml"/><Relationship Id="rId22" Type="http://schemas.openxmlformats.org/officeDocument/2006/relationships/slide" Target="slide3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4.xml"/><Relationship Id="rId1" Type="http://schemas.openxmlformats.org/officeDocument/2006/relationships/video" Target="https://www.youtube.com/embed/D-fnnpl1AIk" TargetMode="External"/><Relationship Id="rId4" Type="http://schemas.openxmlformats.org/officeDocument/2006/relationships/hyperlink" Target="https://www.youtube.com/watch?v=D-fnnpl1AIk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S3U6NHjF7zs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ctrTitle"/>
          </p:nvPr>
        </p:nvSpPr>
        <p:spPr/>
        <p:txBody>
          <a:bodyPr anchor="ctr"/>
          <a:lstStyle/>
          <a:p>
            <a:pPr algn="ctr"/>
            <a:r>
              <a:rPr lang="lt-LT">
                <a:latin typeface="Garamond" panose="02020404030301010803" pitchFamily="18" charset="0"/>
              </a:rPr>
              <a:t>Jėgų rūšys </a:t>
            </a:r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2417778" y="3531204"/>
            <a:ext cx="8637073" cy="2086741"/>
          </a:xfrm>
        </p:spPr>
        <p:txBody>
          <a:bodyPr>
            <a:normAutofit/>
          </a:bodyPr>
          <a:lstStyle/>
          <a:p>
            <a:r>
              <a:rPr lang="lt-LT" sz="1600" dirty="0">
                <a:latin typeface="Garamond" panose="02020404030301010803" pitchFamily="18" charset="0"/>
              </a:rPr>
              <a:t>Parengė:</a:t>
            </a:r>
          </a:p>
          <a:p>
            <a:pPr algn="ctr"/>
            <a:r>
              <a:rPr lang="lt-LT" sz="1600" dirty="0">
                <a:latin typeface="Garamond" panose="02020404030301010803" pitchFamily="18" charset="0"/>
              </a:rPr>
              <a:t>Panevėžio rajono Naujamiesčio gimnazijos 8 klasės mokiniai</a:t>
            </a:r>
          </a:p>
          <a:p>
            <a:pPr algn="ctr"/>
            <a:r>
              <a:rPr lang="lt-LT" sz="1600" dirty="0">
                <a:latin typeface="Garamond" panose="02020404030301010803" pitchFamily="18" charset="0"/>
              </a:rPr>
              <a:t>Augustinas čerškus ir Dominykas Židonis
Mokytoja astA Jurevičienė </a:t>
            </a:r>
          </a:p>
        </p:txBody>
      </p:sp>
    </p:spTree>
    <p:extLst>
      <p:ext uri="{BB962C8B-B14F-4D97-AF65-F5344CB8AC3E}">
        <p14:creationId xmlns:p14="http://schemas.microsoft.com/office/powerpoint/2010/main" val="1284215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3600" dirty="0">
                <a:latin typeface="Garamond" panose="02020404030301010803" pitchFamily="18" charset="0"/>
              </a:rPr>
              <a:t>Apie ką </a:t>
            </a:r>
            <a:r>
              <a:rPr lang="lt-LT" sz="3600" dirty="0" smtClean="0">
                <a:latin typeface="Garamond" panose="02020404030301010803" pitchFamily="18" charset="0"/>
              </a:rPr>
              <a:t>kalbėsime</a:t>
            </a:r>
            <a:endParaRPr lang="lt-LT" sz="3600" dirty="0">
              <a:latin typeface="Garamond" panose="02020404030301010803" pitchFamily="18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 rot="10800000" flipV="1">
            <a:off x="1270180" y="1864194"/>
            <a:ext cx="10043814" cy="4467918"/>
          </a:xfrm>
        </p:spPr>
        <p:txBody>
          <a:bodyPr numCol="3">
            <a:noAutofit/>
          </a:bodyPr>
          <a:lstStyle/>
          <a:p>
            <a:r>
              <a:rPr lang="lt-LT" dirty="0">
                <a:latin typeface="Garamond" panose="02020404030301010803" pitchFamily="18" charset="0"/>
                <a:hlinkClick r:id="rId2" action="ppaction://hlinksldjump"/>
              </a:rPr>
              <a:t>Jėga. Kas tai?</a:t>
            </a:r>
            <a:endParaRPr lang="lt-LT" dirty="0">
              <a:latin typeface="Garamond" panose="02020404030301010803" pitchFamily="18" charset="0"/>
            </a:endParaRPr>
          </a:p>
          <a:p>
            <a:r>
              <a:rPr lang="lt-LT" dirty="0">
                <a:latin typeface="Garamond" panose="02020404030301010803" pitchFamily="18" charset="0"/>
                <a:hlinkClick r:id="rId3" action="ppaction://hlinksldjump"/>
              </a:rPr>
              <a:t>Jėgų rūšys</a:t>
            </a:r>
            <a:r>
              <a:rPr lang="lt-LT" dirty="0">
                <a:latin typeface="Garamond" panose="02020404030301010803" pitchFamily="18" charset="0"/>
              </a:rPr>
              <a:t>
</a:t>
            </a:r>
            <a:r>
              <a:rPr lang="lt-LT" dirty="0">
                <a:latin typeface="Garamond" panose="02020404030301010803" pitchFamily="18" charset="0"/>
                <a:hlinkClick r:id="rId4" action="ppaction://hlinksldjump"/>
              </a:rPr>
              <a:t>Tamprumo jėga</a:t>
            </a:r>
            <a:endParaRPr lang="lt-LT" dirty="0">
              <a:latin typeface="Garamond" panose="02020404030301010803" pitchFamily="18" charset="0"/>
            </a:endParaRPr>
          </a:p>
          <a:p>
            <a:r>
              <a:rPr lang="lt-LT" dirty="0" smtClean="0">
                <a:latin typeface="Garamond" panose="02020404030301010803" pitchFamily="18" charset="0"/>
                <a:hlinkClick r:id="rId5" action="ppaction://hlinksldjump"/>
              </a:rPr>
              <a:t>Uždavinys</a:t>
            </a:r>
            <a:endParaRPr lang="lt-LT" dirty="0">
              <a:latin typeface="Garamond" panose="02020404030301010803" pitchFamily="18" charset="0"/>
            </a:endParaRPr>
          </a:p>
          <a:p>
            <a:r>
              <a:rPr lang="lt-LT" dirty="0" smtClean="0">
                <a:latin typeface="Garamond" panose="02020404030301010803" pitchFamily="18" charset="0"/>
                <a:hlinkClick r:id="rId6" action="ppaction://hlinksldjump"/>
              </a:rPr>
              <a:t>Pavyzdžiai</a:t>
            </a:r>
            <a:endParaRPr lang="lt-LT" dirty="0">
              <a:latin typeface="Garamond" panose="02020404030301010803" pitchFamily="18" charset="0"/>
            </a:endParaRPr>
          </a:p>
          <a:p>
            <a:r>
              <a:rPr lang="lt-LT" dirty="0">
                <a:latin typeface="Garamond" panose="02020404030301010803" pitchFamily="18" charset="0"/>
                <a:hlinkClick r:id="rId7" action="ppaction://hlinksldjump"/>
              </a:rPr>
              <a:t>Gravitacinė kūnu sąveika. Sunkio jėga</a:t>
            </a:r>
            <a:r>
              <a:rPr lang="lt-LT" dirty="0">
                <a:latin typeface="Garamond" panose="02020404030301010803" pitchFamily="18" charset="0"/>
              </a:rPr>
              <a:t>
</a:t>
            </a:r>
            <a:r>
              <a:rPr lang="lt-LT" dirty="0" smtClean="0">
                <a:latin typeface="Garamond" panose="02020404030301010803" pitchFamily="18" charset="0"/>
                <a:hlinkClick r:id="rId8" action="ppaction://hlinksldjump"/>
              </a:rPr>
              <a:t>Uždavinys</a:t>
            </a:r>
            <a:endParaRPr lang="lt-LT" dirty="0" smtClean="0">
              <a:latin typeface="Garamond" panose="02020404030301010803" pitchFamily="18" charset="0"/>
              <a:hlinkClick r:id="rId9" action="ppaction://hlinksldjump"/>
            </a:endParaRPr>
          </a:p>
          <a:p>
            <a:endParaRPr lang="lt-LT" dirty="0" smtClean="0">
              <a:latin typeface="Garamond" panose="02020404030301010803" pitchFamily="18" charset="0"/>
              <a:hlinkClick r:id="rId9" action="ppaction://hlinksldjump"/>
            </a:endParaRPr>
          </a:p>
          <a:p>
            <a:endParaRPr lang="lt-LT" dirty="0">
              <a:latin typeface="Garamond" panose="02020404030301010803" pitchFamily="18" charset="0"/>
              <a:hlinkClick r:id="rId9" action="ppaction://hlinksldjump"/>
            </a:endParaRPr>
          </a:p>
          <a:p>
            <a:r>
              <a:rPr lang="lt-LT" dirty="0" smtClean="0">
                <a:latin typeface="Garamond" panose="02020404030301010803" pitchFamily="18" charset="0"/>
                <a:hlinkClick r:id="rId9" action="ppaction://hlinksldjump"/>
              </a:rPr>
              <a:t>Apsižvalgykime</a:t>
            </a:r>
            <a:endParaRPr lang="en-US" dirty="0" smtClean="0">
              <a:latin typeface="Garamond" panose="02020404030301010803" pitchFamily="18" charset="0"/>
            </a:endParaRPr>
          </a:p>
          <a:p>
            <a:r>
              <a:rPr lang="lt-LT" dirty="0" smtClean="0">
                <a:latin typeface="Garamond" panose="02020404030301010803" pitchFamily="18" charset="0"/>
                <a:hlinkClick r:id="rId10" action="ppaction://hlinksldjump"/>
              </a:rPr>
              <a:t>Kūno </a:t>
            </a:r>
            <a:r>
              <a:rPr lang="lt-LT" dirty="0">
                <a:latin typeface="Garamond" panose="02020404030301010803" pitchFamily="18" charset="0"/>
                <a:hlinkClick r:id="rId10" action="ppaction://hlinksldjump"/>
              </a:rPr>
              <a:t>svoris</a:t>
            </a:r>
            <a:endParaRPr lang="lt-LT" dirty="0">
              <a:latin typeface="Garamond" panose="02020404030301010803" pitchFamily="18" charset="0"/>
            </a:endParaRPr>
          </a:p>
          <a:p>
            <a:r>
              <a:rPr lang="lt-LT" dirty="0">
                <a:latin typeface="Garamond" panose="02020404030301010803" pitchFamily="18" charset="0"/>
                <a:hlinkClick r:id="rId11" action="ppaction://hlinksldjump"/>
              </a:rPr>
              <a:t>Sunkio ir svorio palyginimas</a:t>
            </a:r>
            <a:endParaRPr lang="lt-LT" dirty="0">
              <a:latin typeface="Garamond" panose="02020404030301010803" pitchFamily="18" charset="0"/>
            </a:endParaRPr>
          </a:p>
          <a:p>
            <a:r>
              <a:rPr lang="lt-LT" dirty="0" smtClean="0">
                <a:latin typeface="Garamond" panose="02020404030301010803" pitchFamily="18" charset="0"/>
                <a:hlinkClick r:id="rId12" action="ppaction://hlinksldjump"/>
              </a:rPr>
              <a:t>Nesvarumas</a:t>
            </a:r>
            <a:endParaRPr lang="lt-LT" dirty="0" smtClean="0">
              <a:latin typeface="Garamond" panose="02020404030301010803" pitchFamily="18" charset="0"/>
            </a:endParaRPr>
          </a:p>
          <a:p>
            <a:r>
              <a:rPr lang="lt-LT" dirty="0" smtClean="0">
                <a:latin typeface="Garamond" panose="02020404030301010803" pitchFamily="18" charset="0"/>
                <a:hlinkClick r:id="rId8" action="ppaction://hlinksldjump"/>
              </a:rPr>
              <a:t>Uždavinys</a:t>
            </a:r>
            <a:endParaRPr lang="lt-LT" dirty="0" smtClean="0">
              <a:latin typeface="Garamond" panose="02020404030301010803" pitchFamily="18" charset="0"/>
            </a:endParaRPr>
          </a:p>
          <a:p>
            <a:r>
              <a:rPr lang="lt-LT" dirty="0" smtClean="0">
                <a:latin typeface="Garamond" panose="02020404030301010803" pitchFamily="18" charset="0"/>
                <a:hlinkClick r:id="rId13" action="ppaction://hlinksldjump"/>
              </a:rPr>
              <a:t>Trinties </a:t>
            </a:r>
            <a:r>
              <a:rPr lang="lt-LT" dirty="0">
                <a:latin typeface="Garamond" panose="02020404030301010803" pitchFamily="18" charset="0"/>
                <a:hlinkClick r:id="rId13" action="ppaction://hlinksldjump"/>
              </a:rPr>
              <a:t>jėga</a:t>
            </a:r>
            <a:r>
              <a:rPr lang="lt-LT" dirty="0">
                <a:latin typeface="Garamond" panose="02020404030301010803" pitchFamily="18" charset="0"/>
              </a:rPr>
              <a:t>
</a:t>
            </a:r>
            <a:r>
              <a:rPr lang="lt-LT" dirty="0">
                <a:latin typeface="Garamond" panose="02020404030301010803" pitchFamily="18" charset="0"/>
                <a:hlinkClick r:id="rId14" action="ppaction://hlinksldjump"/>
              </a:rPr>
              <a:t>Trinties rūšys. </a:t>
            </a:r>
            <a:r>
              <a:rPr lang="lt-LT" dirty="0" smtClean="0">
                <a:latin typeface="Garamond" panose="02020404030301010803" pitchFamily="18" charset="0"/>
                <a:hlinkClick r:id="rId14" action="ppaction://hlinksldjump"/>
              </a:rPr>
              <a:t>Palyginkime</a:t>
            </a:r>
            <a:endParaRPr lang="lt-LT" dirty="0" smtClean="0">
              <a:latin typeface="Garamond" panose="02020404030301010803" pitchFamily="18" charset="0"/>
            </a:endParaRPr>
          </a:p>
          <a:p>
            <a:endParaRPr lang="lt-LT" dirty="0" smtClean="0">
              <a:latin typeface="Garamond" panose="02020404030301010803" pitchFamily="18" charset="0"/>
              <a:hlinkClick r:id="rId15" action="ppaction://hlinksldjump"/>
            </a:endParaRPr>
          </a:p>
          <a:p>
            <a:endParaRPr lang="lt-LT" dirty="0" smtClean="0">
              <a:latin typeface="Garamond" panose="02020404030301010803" pitchFamily="18" charset="0"/>
              <a:hlinkClick r:id="rId15" action="ppaction://hlinksldjump"/>
            </a:endParaRPr>
          </a:p>
          <a:p>
            <a:endParaRPr lang="lt-LT" dirty="0" smtClean="0">
              <a:latin typeface="Garamond" panose="02020404030301010803" pitchFamily="18" charset="0"/>
              <a:hlinkClick r:id="rId15" action="ppaction://hlinksldjump"/>
            </a:endParaRPr>
          </a:p>
          <a:p>
            <a:r>
              <a:rPr lang="lt-LT" dirty="0" smtClean="0">
                <a:latin typeface="Garamond" panose="02020404030301010803" pitchFamily="18" charset="0"/>
                <a:hlinkClick r:id="rId15" action="ppaction://hlinksldjump"/>
              </a:rPr>
              <a:t>Pavyzdžiai</a:t>
            </a:r>
            <a:endParaRPr lang="lt-LT" dirty="0">
              <a:latin typeface="Garamond" panose="02020404030301010803" pitchFamily="18" charset="0"/>
            </a:endParaRPr>
          </a:p>
          <a:p>
            <a:r>
              <a:rPr lang="lt-LT" dirty="0" smtClean="0">
                <a:latin typeface="Garamond" panose="02020404030301010803" pitchFamily="18" charset="0"/>
                <a:hlinkClick r:id="rId16" action="ppaction://hlinksldjump"/>
              </a:rPr>
              <a:t>Uždavinys </a:t>
            </a:r>
            <a:endParaRPr lang="lt-LT" dirty="0">
              <a:latin typeface="Garamond" panose="02020404030301010803" pitchFamily="18" charset="0"/>
            </a:endParaRPr>
          </a:p>
          <a:p>
            <a:r>
              <a:rPr lang="lt-LT" dirty="0" smtClean="0">
                <a:latin typeface="Garamond" panose="02020404030301010803" pitchFamily="18" charset="0"/>
                <a:hlinkClick r:id="rId17" action="ppaction://hlinksldjump"/>
              </a:rPr>
              <a:t>Bandymas</a:t>
            </a:r>
            <a:endParaRPr lang="en-US" dirty="0" smtClean="0">
              <a:latin typeface="Garamond" panose="02020404030301010803" pitchFamily="18" charset="0"/>
            </a:endParaRPr>
          </a:p>
          <a:p>
            <a:r>
              <a:rPr lang="lt-LT" dirty="0" smtClean="0">
                <a:latin typeface="Garamond" panose="02020404030301010803" pitchFamily="18" charset="0"/>
                <a:hlinkClick r:id="rId18" action="ppaction://hlinksldjump"/>
              </a:rPr>
              <a:t>Įcentrinė jega</a:t>
            </a:r>
            <a:endParaRPr lang="lt-LT" dirty="0" smtClean="0">
              <a:latin typeface="Garamond" panose="02020404030301010803" pitchFamily="18" charset="0"/>
            </a:endParaRPr>
          </a:p>
          <a:p>
            <a:r>
              <a:rPr lang="lt-LT" dirty="0" smtClean="0">
                <a:latin typeface="Garamond" panose="02020404030301010803" pitchFamily="18" charset="0"/>
                <a:hlinkClick r:id="rId19" action="ppaction://hlinksldjump"/>
              </a:rPr>
              <a:t>Pavyzdžiai</a:t>
            </a:r>
            <a:endParaRPr lang="en-US" dirty="0">
              <a:latin typeface="Garamond" panose="02020404030301010803" pitchFamily="18" charset="0"/>
            </a:endParaRPr>
          </a:p>
          <a:p>
            <a:r>
              <a:rPr lang="lt-LT" dirty="0" smtClean="0">
                <a:latin typeface="Garamond" panose="02020404030301010803" pitchFamily="18" charset="0"/>
                <a:hlinkClick r:id="rId20" action="ppaction://hlinksldjump"/>
              </a:rPr>
              <a:t>Formulės</a:t>
            </a:r>
            <a:endParaRPr lang="lt-LT" sz="2400" dirty="0">
              <a:latin typeface="Garamond" panose="02020404030301010803" pitchFamily="18" charset="0"/>
            </a:endParaRPr>
          </a:p>
          <a:p>
            <a:pPr marL="285750" indent="-285750"/>
            <a:r>
              <a:rPr lang="lt-LT" dirty="0" smtClean="0">
                <a:latin typeface="Garamond" panose="02020404030301010803" pitchFamily="18" charset="0"/>
                <a:hlinkClick r:id="rId21" action="ppaction://hlinksldjump"/>
              </a:rPr>
              <a:t>Testas</a:t>
            </a:r>
            <a:endParaRPr lang="lt-LT" dirty="0">
              <a:latin typeface="Garamond" panose="02020404030301010803" pitchFamily="18" charset="0"/>
            </a:endParaRPr>
          </a:p>
          <a:p>
            <a:pPr marL="285750" indent="-285750"/>
            <a:r>
              <a:rPr lang="lt-LT" dirty="0">
                <a:latin typeface="Garamond" panose="02020404030301010803" pitchFamily="18" charset="0"/>
                <a:hlinkClick r:id="rId22" action="ppaction://hlinksldjump"/>
              </a:rPr>
              <a:t>Informacijos šaltiniai </a:t>
            </a:r>
            <a:endParaRPr lang="lt-LT" dirty="0">
              <a:latin typeface="Garamond" panose="02020404030301010803" pitchFamily="18" charset="0"/>
            </a:endParaRPr>
          </a:p>
          <a:p>
            <a:endParaRPr lang="lt-LT" dirty="0">
              <a:latin typeface="Garamond" panose="02020404030301010803" pitchFamily="18" charset="0"/>
            </a:endParaRPr>
          </a:p>
          <a:p>
            <a:endParaRPr lang="lt-LT" dirty="0">
              <a:latin typeface="Garamond" panose="02020404030301010803" pitchFamily="18" charset="0"/>
            </a:endParaRPr>
          </a:p>
        </p:txBody>
      </p:sp>
      <p:sp>
        <p:nvSpPr>
          <p:cNvPr id="7" name="Turinio vietos rezervavimo ženklas 4"/>
          <p:cNvSpPr txBox="1">
            <a:spLocks/>
          </p:cNvSpPr>
          <p:nvPr/>
        </p:nvSpPr>
        <p:spPr>
          <a:xfrm rot="10800000" flipV="1">
            <a:off x="7529615" y="1769226"/>
            <a:ext cx="2880800" cy="50887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lt-LT" sz="180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9863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3600" dirty="0">
                <a:latin typeface="Garamond" panose="02020404030301010803" pitchFamily="18" charset="0"/>
              </a:rPr>
              <a:t>Jėga. Kas tai?</a:t>
            </a:r>
          </a:p>
        </p:txBody>
      </p:sp>
      <p:sp>
        <p:nvSpPr>
          <p:cNvPr id="6" name="Teksto vietos rezervavimo ženklas 5"/>
          <p:cNvSpPr>
            <a:spLocks noGrp="1"/>
          </p:cNvSpPr>
          <p:nvPr>
            <p:ph type="body" idx="1"/>
          </p:nvPr>
        </p:nvSpPr>
        <p:spPr>
          <a:xfrm>
            <a:off x="1447191" y="3043451"/>
            <a:ext cx="5567758" cy="2753813"/>
          </a:xfrm>
        </p:spPr>
        <p:txBody>
          <a:bodyPr>
            <a:noAutofit/>
          </a:bodyPr>
          <a:lstStyle/>
          <a:p>
            <a:r>
              <a:rPr lang="lt-LT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dažnai </a:t>
            </a:r>
            <a:r>
              <a:rPr lang="lt-LT" sz="2000" dirty="0">
                <a:solidFill>
                  <a:schemeClr val="tx1"/>
                </a:solidFill>
                <a:latin typeface="Garamond" panose="02020404030301010803" pitchFamily="18" charset="0"/>
              </a:rPr>
              <a:t>Girdime kalbant: netekau jėgų, dvasios ar proto jėgos, netekti jėgų, sutelkti savo jėgas. Tai kas yra ta tariamoji jėga, kuri yra mums svarbi atliekant įvairius veiksmus. </a:t>
            </a:r>
            <a:endParaRPr lang="en-US" sz="2000" dirty="0" smtClean="0">
              <a:solidFill>
                <a:schemeClr val="tx1"/>
              </a:solidFill>
              <a:latin typeface="Garamond" panose="02020404030301010803" pitchFamily="18" charset="0"/>
            </a:endParaRPr>
          </a:p>
          <a:p>
            <a:r>
              <a:rPr lang="lt-LT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FizikoJe </a:t>
            </a:r>
            <a:r>
              <a:rPr lang="lt-LT" sz="2000" dirty="0">
                <a:solidFill>
                  <a:schemeClr val="tx1"/>
                </a:solidFill>
                <a:latin typeface="Garamond" panose="02020404030301010803" pitchFamily="18" charset="0"/>
              </a:rPr>
              <a:t>Jėga apibrėžiama kaip mechaninio poveikio ar kūnų sąveikos matas. </a:t>
            </a:r>
          </a:p>
          <a:p>
            <a:r>
              <a:rPr lang="lt-LT" sz="2000" dirty="0">
                <a:solidFill>
                  <a:schemeClr val="tx1"/>
                </a:solidFill>
                <a:latin typeface="Garamond" panose="02020404030301010803" pitchFamily="18" charset="0"/>
              </a:rPr>
              <a:t>Jėga – </a:t>
            </a:r>
            <a:r>
              <a:rPr lang="lt-LT" sz="2000" dirty="0" err="1" smtClean="0">
                <a:solidFill>
                  <a:schemeClr val="tx1"/>
                </a:solidFill>
                <a:latin typeface="Garamond" panose="02020404030301010803" pitchFamily="18" charset="0"/>
              </a:rPr>
              <a:t>nematomA</a:t>
            </a:r>
            <a:r>
              <a:rPr lang="lt-LT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, </a:t>
            </a:r>
            <a:r>
              <a:rPr lang="lt-LT" sz="2000" dirty="0">
                <a:solidFill>
                  <a:schemeClr val="tx1"/>
                </a:solidFill>
                <a:latin typeface="Garamond" panose="02020404030301010803" pitchFamily="18" charset="0"/>
              </a:rPr>
              <a:t>tačiau </a:t>
            </a:r>
            <a:r>
              <a:rPr lang="lt-LT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aptinkama </a:t>
            </a:r>
            <a:r>
              <a:rPr lang="lt-LT" sz="2000" dirty="0">
                <a:solidFill>
                  <a:schemeClr val="tx1"/>
                </a:solidFill>
                <a:latin typeface="Garamond" panose="02020404030301010803" pitchFamily="18" charset="0"/>
              </a:rPr>
              <a:t>pagal poveikį kitiems </a:t>
            </a:r>
            <a:r>
              <a:rPr lang="lt-LT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kūnams.</a:t>
            </a:r>
            <a:endParaRPr lang="lt-LT" sz="2000" dirty="0">
              <a:solidFill>
                <a:schemeClr val="tx1"/>
              </a:solidFill>
              <a:latin typeface="Garamond" panose="02020404030301010803" pitchFamily="18" charset="0"/>
            </a:endParaRPr>
          </a:p>
          <a:p>
            <a:r>
              <a:rPr lang="lt-LT" sz="2000" dirty="0">
                <a:solidFill>
                  <a:schemeClr val="tx1"/>
                </a:solidFill>
                <a:latin typeface="Garamond" panose="02020404030301010803" pitchFamily="18" charset="0"/>
              </a:rPr>
              <a:t>Jėgos </a:t>
            </a:r>
            <a:r>
              <a:rPr lang="lt-LT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matavimo vienetas</a:t>
            </a:r>
            <a:r>
              <a:rPr lang="lt-LT" sz="2000" dirty="0">
                <a:solidFill>
                  <a:schemeClr val="tx1"/>
                </a:solidFill>
                <a:latin typeface="Garamond" panose="02020404030301010803" pitchFamily="18" charset="0"/>
              </a:rPr>
              <a:t>– Niutonas [N]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1031" y="2453113"/>
            <a:ext cx="2762250" cy="315277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506742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l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3600">
                <a:latin typeface="Garamond" panose="02020404030301010803" pitchFamily="18" charset="0"/>
              </a:rPr>
              <a:t>Jėgų rūšys 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1449217" y="1454691"/>
            <a:ext cx="9745023" cy="1506613"/>
          </a:xfrm>
        </p:spPr>
        <p:txBody>
          <a:bodyPr vert="horz" lIns="91440" tIns="45720" rIns="91440" bIns="45720" rtlCol="0" anchor="b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lt-LT" cap="all" dirty="0" err="1" smtClean="0">
                <a:latin typeface="Garamond" panose="02020404030301010803" pitchFamily="18" charset="0"/>
              </a:rPr>
              <a:t>KūnŲ</a:t>
            </a:r>
            <a:r>
              <a:rPr lang="lt-LT" cap="all" dirty="0" smtClean="0">
                <a:latin typeface="Garamond" panose="02020404030301010803" pitchFamily="18" charset="0"/>
              </a:rPr>
              <a:t> </a:t>
            </a:r>
            <a:r>
              <a:rPr lang="lt-LT" cap="all" dirty="0">
                <a:latin typeface="Garamond" panose="02020404030301010803" pitchFamily="18" charset="0"/>
              </a:rPr>
              <a:t>sąveika gali būti </a:t>
            </a:r>
            <a:r>
              <a:rPr lang="lt-LT" cap="all" dirty="0" smtClean="0">
                <a:latin typeface="Garamond" panose="02020404030301010803" pitchFamily="18" charset="0"/>
              </a:rPr>
              <a:t>įvairi, </a:t>
            </a:r>
            <a:r>
              <a:rPr lang="lt-LT" cap="all" dirty="0">
                <a:latin typeface="Garamond" panose="02020404030301010803" pitchFamily="18" charset="0"/>
              </a:rPr>
              <a:t>todėl </a:t>
            </a:r>
            <a:r>
              <a:rPr lang="lt-LT" cap="all" dirty="0" smtClean="0">
                <a:latin typeface="Garamond" panose="02020404030301010803" pitchFamily="18" charset="0"/>
              </a:rPr>
              <a:t>jėgos Mechanikoje  </a:t>
            </a:r>
            <a:r>
              <a:rPr lang="lt-LT" cap="all" dirty="0">
                <a:latin typeface="Garamond" panose="02020404030301010803" pitchFamily="18" charset="0"/>
              </a:rPr>
              <a:t>dažniausiai skirstomos į keturias rūšis.</a:t>
            </a:r>
          </a:p>
        </p:txBody>
      </p:sp>
      <p:sp>
        <p:nvSpPr>
          <p:cNvPr id="11" name="Struktūrinė schema: nutraukimas 10"/>
          <p:cNvSpPr/>
          <p:nvPr/>
        </p:nvSpPr>
        <p:spPr>
          <a:xfrm>
            <a:off x="5195399" y="3132614"/>
            <a:ext cx="1828800" cy="603504"/>
          </a:xfrm>
          <a:prstGeom prst="flowChartTerminator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>
                <a:solidFill>
                  <a:schemeClr val="tx1"/>
                </a:solidFill>
              </a:rPr>
              <a:t>JĖGŲ </a:t>
            </a:r>
            <a:r>
              <a:rPr lang="lt-LT" dirty="0">
                <a:solidFill>
                  <a:schemeClr val="tx1"/>
                </a:solidFill>
              </a:rPr>
              <a:t>RŪŠYS</a:t>
            </a:r>
          </a:p>
        </p:txBody>
      </p:sp>
      <p:sp>
        <p:nvSpPr>
          <p:cNvPr id="14" name="Rodyklė: dešinėn su įkirpimu 13"/>
          <p:cNvSpPr/>
          <p:nvPr/>
        </p:nvSpPr>
        <p:spPr>
          <a:xfrm rot="9641614">
            <a:off x="2842572" y="3781466"/>
            <a:ext cx="2377274" cy="727493"/>
          </a:xfrm>
          <a:prstGeom prst="notchedRightArrow">
            <a:avLst>
              <a:gd name="adj1" fmla="val 40509"/>
              <a:gd name="adj2" fmla="val 12438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5" name="Rodyklė: dešinėn su įkirpimu 14"/>
          <p:cNvSpPr/>
          <p:nvPr/>
        </p:nvSpPr>
        <p:spPr>
          <a:xfrm rot="11958386" flipH="1">
            <a:off x="6999752" y="3781465"/>
            <a:ext cx="2377274" cy="727493"/>
          </a:xfrm>
          <a:prstGeom prst="notchedRightArrow">
            <a:avLst>
              <a:gd name="adj1" fmla="val 40509"/>
              <a:gd name="adj2" fmla="val 12438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6" name="Rodyklė: dešinėn su įkirpimu 15"/>
          <p:cNvSpPr/>
          <p:nvPr/>
        </p:nvSpPr>
        <p:spPr>
          <a:xfrm rot="6656720">
            <a:off x="4621420" y="4124934"/>
            <a:ext cx="1504280" cy="909605"/>
          </a:xfrm>
          <a:prstGeom prst="notchedRightArrow">
            <a:avLst>
              <a:gd name="adj1" fmla="val 53899"/>
              <a:gd name="adj2" fmla="val 8018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7" name="Struktūrinė schema: nutraukimas 16"/>
          <p:cNvSpPr/>
          <p:nvPr/>
        </p:nvSpPr>
        <p:spPr>
          <a:xfrm>
            <a:off x="960354" y="4452214"/>
            <a:ext cx="1828800" cy="603504"/>
          </a:xfrm>
          <a:prstGeom prst="flowChartTerminator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/>
              <a:t>Tamprumo</a:t>
            </a:r>
          </a:p>
        </p:txBody>
      </p:sp>
      <p:sp>
        <p:nvSpPr>
          <p:cNvPr id="18" name="Struktūrinė schema: nutraukimas 17"/>
          <p:cNvSpPr/>
          <p:nvPr/>
        </p:nvSpPr>
        <p:spPr>
          <a:xfrm>
            <a:off x="4031209" y="5347724"/>
            <a:ext cx="1828800" cy="603504"/>
          </a:xfrm>
          <a:prstGeom prst="flowChartTerminator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/>
              <a:t>Svorio</a:t>
            </a:r>
          </a:p>
        </p:txBody>
      </p:sp>
      <p:sp>
        <p:nvSpPr>
          <p:cNvPr id="20" name="Struktūrinė schema: nutraukimas 19"/>
          <p:cNvSpPr/>
          <p:nvPr/>
        </p:nvSpPr>
        <p:spPr>
          <a:xfrm>
            <a:off x="9459902" y="4579738"/>
            <a:ext cx="1828800" cy="603504"/>
          </a:xfrm>
          <a:prstGeom prst="flowChartTerminator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/>
              <a:t>Trinties</a:t>
            </a:r>
          </a:p>
        </p:txBody>
      </p:sp>
      <p:sp>
        <p:nvSpPr>
          <p:cNvPr id="21" name="Struktūrinė schema: nutraukimas 20"/>
          <p:cNvSpPr/>
          <p:nvPr/>
        </p:nvSpPr>
        <p:spPr>
          <a:xfrm>
            <a:off x="6385367" y="5389416"/>
            <a:ext cx="1828800" cy="603504"/>
          </a:xfrm>
          <a:prstGeom prst="flowChartTerminator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/>
              <a:t>Sunkio</a:t>
            </a:r>
          </a:p>
        </p:txBody>
      </p:sp>
      <p:sp>
        <p:nvSpPr>
          <p:cNvPr id="22" name="Rodyklė: dešinėn su įkirpimu 21"/>
          <p:cNvSpPr/>
          <p:nvPr/>
        </p:nvSpPr>
        <p:spPr>
          <a:xfrm rot="14943280" flipH="1">
            <a:off x="6123355" y="4135636"/>
            <a:ext cx="1504280" cy="909605"/>
          </a:xfrm>
          <a:prstGeom prst="notchedRightArrow">
            <a:avLst>
              <a:gd name="adj1" fmla="val 53899"/>
              <a:gd name="adj2" fmla="val 8823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385792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l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1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20" grpId="0" animBg="1"/>
      <p:bldP spid="21" grpId="0" animBg="1"/>
      <p:bldP spid="2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3600">
                <a:latin typeface="Garamond" panose="02020404030301010803" pitchFamily="18" charset="0"/>
              </a:rPr>
              <a:t>Tamprumo jėga 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1447331" y="1864194"/>
            <a:ext cx="9607521" cy="4329931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lt-LT" cap="all" dirty="0">
                <a:latin typeface="Garamond" panose="02020404030301010803" pitchFamily="18" charset="0"/>
              </a:rPr>
              <a:t>Jėga, atsirandanti deformuotame kūne, vadinama tamprumo jėga.</a:t>
            </a:r>
          </a:p>
          <a:p>
            <a:pPr>
              <a:lnSpc>
                <a:spcPct val="100000"/>
              </a:lnSpc>
            </a:pPr>
            <a:r>
              <a:rPr lang="lt-LT" cap="all" dirty="0">
                <a:latin typeface="Garamond" panose="02020404030301010803" pitchFamily="18" charset="0"/>
              </a:rPr>
              <a:t>Deformacija – tai kūno formos ir matmenų pakitimas.</a:t>
            </a:r>
          </a:p>
          <a:p>
            <a:pPr>
              <a:lnSpc>
                <a:spcPct val="100000"/>
              </a:lnSpc>
            </a:pPr>
            <a:r>
              <a:rPr lang="lt-LT" cap="all" dirty="0">
                <a:latin typeface="Garamond" panose="02020404030301010803" pitchFamily="18" charset="0"/>
              </a:rPr>
              <a:t>Pavyzdžiui, tempiami, spaudžiami ar lenkiami kūnai deformuojasi. </a:t>
            </a:r>
          </a:p>
          <a:p>
            <a:pPr>
              <a:lnSpc>
                <a:spcPct val="100000"/>
              </a:lnSpc>
            </a:pPr>
            <a:r>
              <a:rPr lang="lt-LT" cap="all" dirty="0">
                <a:latin typeface="Garamond" panose="02020404030301010803" pitchFamily="18" charset="0"/>
              </a:rPr>
              <a:t>Tamprumo jėga visada yra priešingos krypties nei išorinė jėga. </a:t>
            </a:r>
          </a:p>
          <a:p>
            <a:pPr>
              <a:lnSpc>
                <a:spcPct val="100000"/>
              </a:lnSpc>
            </a:pPr>
            <a:r>
              <a:rPr lang="lt-LT" cap="all" dirty="0">
                <a:latin typeface="Garamond" panose="02020404030301010803" pitchFamily="18" charset="0"/>
              </a:rPr>
              <a:t>Tamprumo jėga apskaičiuojama pagal </a:t>
            </a:r>
            <a:r>
              <a:rPr lang="lt-LT" cap="all" dirty="0" smtClean="0">
                <a:latin typeface="Garamond" panose="02020404030301010803" pitchFamily="18" charset="0"/>
              </a:rPr>
              <a:t>huko dėsnį: </a:t>
            </a:r>
            <a:endParaRPr lang="lt-LT" cap="all" dirty="0">
              <a:latin typeface="Garamond" panose="02020404030301010803" pitchFamily="18" charset="0"/>
            </a:endParaRPr>
          </a:p>
          <a:p>
            <a:pPr marL="1371600" lvl="3" indent="0">
              <a:lnSpc>
                <a:spcPct val="100000"/>
              </a:lnSpc>
              <a:buNone/>
            </a:pPr>
            <a:r>
              <a:rPr lang="lt-LT" sz="2800" dirty="0"/>
              <a:t>F</a:t>
            </a:r>
            <a:r>
              <a:rPr lang="lt-LT" sz="2800" baseline="-25000" dirty="0"/>
              <a:t>tamp</a:t>
            </a:r>
            <a:r>
              <a:rPr lang="lt-LT" sz="2800" dirty="0"/>
              <a:t>= -</a:t>
            </a:r>
            <a:r>
              <a:rPr lang="lt-LT" sz="2800" dirty="0" smtClean="0"/>
              <a:t>k•x</a:t>
            </a:r>
            <a:endParaRPr lang="lt-LT" sz="2800" dirty="0"/>
          </a:p>
          <a:p>
            <a:pPr marL="1371600" lvl="3" indent="0">
              <a:lnSpc>
                <a:spcPct val="100000"/>
              </a:lnSpc>
              <a:buNone/>
            </a:pPr>
            <a:r>
              <a:rPr lang="lt-LT" sz="2000" dirty="0" smtClean="0"/>
              <a:t>F</a:t>
            </a:r>
            <a:r>
              <a:rPr lang="lt-LT" sz="2000" baseline="-25000" dirty="0" smtClean="0"/>
              <a:t>tamp</a:t>
            </a:r>
            <a:r>
              <a:rPr lang="en-US" sz="2000" baseline="-25000" dirty="0" smtClean="0"/>
              <a:t> –</a:t>
            </a:r>
            <a:r>
              <a:rPr lang="en-US" sz="2000" dirty="0" smtClean="0"/>
              <a:t> </a:t>
            </a:r>
            <a:r>
              <a:rPr lang="en-US" sz="2000" dirty="0" err="1" smtClean="0">
                <a:latin typeface="Garamond" panose="02020404030301010803" pitchFamily="18" charset="0"/>
              </a:rPr>
              <a:t>tamprumo</a:t>
            </a:r>
            <a:r>
              <a:rPr lang="en-US" sz="2000" dirty="0" smtClean="0">
                <a:latin typeface="Garamond" panose="02020404030301010803" pitchFamily="18" charset="0"/>
              </a:rPr>
              <a:t> j</a:t>
            </a:r>
            <a:r>
              <a:rPr lang="lt-LT" sz="2000" dirty="0" smtClean="0">
                <a:latin typeface="Garamond" panose="02020404030301010803" pitchFamily="18" charset="0"/>
              </a:rPr>
              <a:t>ėga, N</a:t>
            </a:r>
            <a:endParaRPr lang="en-US" sz="2000" baseline="-25000" dirty="0" smtClean="0">
              <a:latin typeface="Garamond" panose="02020404030301010803" pitchFamily="18" charset="0"/>
            </a:endParaRPr>
          </a:p>
          <a:p>
            <a:pPr marL="0" indent="0">
              <a:buNone/>
            </a:pPr>
            <a:r>
              <a:rPr lang="lt-LT" sz="2000" dirty="0" smtClean="0"/>
              <a:t>	     k</a:t>
            </a:r>
            <a:r>
              <a:rPr lang="en-US" sz="2000" dirty="0" smtClean="0"/>
              <a:t> - </a:t>
            </a:r>
            <a:r>
              <a:rPr lang="lt-LT" dirty="0" smtClean="0">
                <a:latin typeface="Garamond" panose="02020404030301010803" pitchFamily="18" charset="0"/>
              </a:rPr>
              <a:t>proporcingumo </a:t>
            </a:r>
            <a:r>
              <a:rPr lang="lt-LT" dirty="0">
                <a:latin typeface="Garamond" panose="02020404030301010803" pitchFamily="18" charset="0"/>
              </a:rPr>
              <a:t>koficientas, </a:t>
            </a:r>
            <a:r>
              <a:rPr lang="lt-LT" dirty="0" smtClean="0">
                <a:latin typeface="Garamond" panose="02020404030301010803" pitchFamily="18" charset="0"/>
              </a:rPr>
              <a:t>standumas, N/m</a:t>
            </a:r>
            <a:endParaRPr lang="lt-LT" dirty="0"/>
          </a:p>
          <a:p>
            <a:pPr marL="0" indent="0">
              <a:buNone/>
            </a:pPr>
            <a:r>
              <a:rPr lang="lt-LT" dirty="0"/>
              <a:t>	</a:t>
            </a:r>
            <a:r>
              <a:rPr lang="lt-LT" dirty="0" smtClean="0"/>
              <a:t>     </a:t>
            </a:r>
            <a:r>
              <a:rPr lang="lt-LT" sz="2000" dirty="0" smtClean="0"/>
              <a:t>x</a:t>
            </a:r>
            <a:r>
              <a:rPr lang="en-US" sz="2000" dirty="0" smtClean="0"/>
              <a:t> - </a:t>
            </a:r>
            <a:r>
              <a:rPr lang="lt-LT" sz="2000" dirty="0">
                <a:latin typeface="Garamond" panose="02020404030301010803" pitchFamily="18" charset="0"/>
              </a:rPr>
              <a:t>kūno </a:t>
            </a:r>
            <a:r>
              <a:rPr lang="lt-LT" sz="2000" dirty="0" smtClean="0">
                <a:latin typeface="Garamond" panose="02020404030301010803" pitchFamily="18" charset="0"/>
              </a:rPr>
              <a:t>pailgėjimas, m</a:t>
            </a:r>
            <a:endParaRPr lang="lt-LT" sz="2000" dirty="0">
              <a:latin typeface="Garamond" panose="02020404030301010803" pitchFamily="18" charset="0"/>
            </a:endParaRPr>
          </a:p>
          <a:p>
            <a:pPr marL="1371600" lvl="3" indent="0">
              <a:lnSpc>
                <a:spcPct val="100000"/>
              </a:lnSpc>
              <a:buNone/>
            </a:pPr>
            <a:endParaRPr lang="lt-LT" sz="2000" cap="all" dirty="0">
              <a:latin typeface="Garamond" panose="02020404030301010803" pitchFamily="18" charset="0"/>
            </a:endParaRPr>
          </a:p>
          <a:p>
            <a:pPr marL="914400" lvl="2" indent="0">
              <a:lnSpc>
                <a:spcPct val="100000"/>
              </a:lnSpc>
              <a:buNone/>
            </a:pPr>
            <a:endParaRPr lang="lt-LT" sz="3000" dirty="0"/>
          </a:p>
        </p:txBody>
      </p:sp>
    </p:spTree>
    <p:extLst>
      <p:ext uri="{BB962C8B-B14F-4D97-AF65-F5344CB8AC3E}">
        <p14:creationId xmlns:p14="http://schemas.microsoft.com/office/powerpoint/2010/main" val="594919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3600" dirty="0" smtClean="0">
                <a:latin typeface="Garamond" panose="02020404030301010803" pitchFamily="18" charset="0"/>
              </a:rPr>
              <a:t>Uždavinys </a:t>
            </a:r>
            <a:endParaRPr lang="lt-LT" sz="3600" dirty="0">
              <a:latin typeface="Garamond" panose="02020404030301010803" pitchFamily="18" charset="0"/>
            </a:endParaRPr>
          </a:p>
        </p:txBody>
      </p:sp>
      <p:pic>
        <p:nvPicPr>
          <p:cNvPr id="5" name="Paveikslėlis 5"/>
          <p:cNvPicPr>
            <a:picLocks noGrp="1" noChangeAspect="1"/>
          </p:cNvPicPr>
          <p:nvPr>
            <p:ph sz="half" idx="4294967295"/>
          </p:nvPr>
        </p:nvPicPr>
        <p:blipFill>
          <a:blip r:embed="rId2"/>
          <a:stretch>
            <a:fillRect/>
          </a:stretch>
        </p:blipFill>
        <p:spPr>
          <a:xfrm>
            <a:off x="4813306" y="1147040"/>
            <a:ext cx="6910122" cy="4249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3969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3600">
                <a:latin typeface="Garamond" panose="02020404030301010803" pitchFamily="18" charset="0"/>
              </a:rPr>
              <a:t>Pavyzdžiai</a:t>
            </a:r>
          </a:p>
        </p:txBody>
      </p:sp>
      <p:pic>
        <p:nvPicPr>
          <p:cNvPr id="5" name="Paveikslėlis 5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90577" y="1864194"/>
            <a:ext cx="5674299" cy="38853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aveikslėlis 7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386125" y="2291721"/>
            <a:ext cx="3322480" cy="249186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9" name="Paveikslėlis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88645" y="3979335"/>
            <a:ext cx="3140328" cy="208974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97979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l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lt-LT" sz="3600" dirty="0">
                <a:latin typeface="Garamond" panose="02020404030301010803" pitchFamily="18" charset="0"/>
              </a:rPr>
              <a:t>Gravitacinė </a:t>
            </a:r>
            <a:r>
              <a:rPr lang="lt-LT" sz="3600" dirty="0" err="1" smtClean="0">
                <a:latin typeface="Garamond" panose="02020404030301010803" pitchFamily="18" charset="0"/>
              </a:rPr>
              <a:t>kūnŲ</a:t>
            </a:r>
            <a:r>
              <a:rPr lang="lt-LT" sz="3600" dirty="0" smtClean="0">
                <a:latin typeface="Garamond" panose="02020404030301010803" pitchFamily="18" charset="0"/>
              </a:rPr>
              <a:t> </a:t>
            </a:r>
            <a:r>
              <a:rPr lang="lt-LT" sz="3600" dirty="0">
                <a:latin typeface="Garamond" panose="02020404030301010803" pitchFamily="18" charset="0"/>
              </a:rPr>
              <a:t>sąveika. Sunkio jėga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1447330" y="2010878"/>
            <a:ext cx="9607522" cy="4069882"/>
          </a:xfrm>
        </p:spPr>
        <p:txBody>
          <a:bodyPr vert="horz" lIns="91440" tIns="45720" rIns="91440" bIns="45720" rtlCol="0" anchor="b"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lt-LT" cap="all" dirty="0">
                <a:latin typeface="Garamond" panose="02020404030301010803" pitchFamily="18" charset="0"/>
              </a:rPr>
              <a:t>Sunkio jėga – tai jėga, kuri veikia patį kūną ir yra nukreipta </a:t>
            </a:r>
            <a:r>
              <a:rPr lang="lt-LT" cap="all" dirty="0" smtClean="0">
                <a:latin typeface="Garamond" panose="02020404030301010803" pitchFamily="18" charset="0"/>
              </a:rPr>
              <a:t>iš kūno centro žemyn</a:t>
            </a:r>
            <a:r>
              <a:rPr lang="lt-LT" cap="all" dirty="0">
                <a:latin typeface="Garamond" panose="02020404030301010803" pitchFamily="18" charset="0"/>
              </a:rPr>
              <a:t>. Dėl šios jėgos poveikio visi kūnai krinta žemyn.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lt-LT" cap="all" dirty="0">
                <a:latin typeface="Garamond" panose="02020404030301010803" pitchFamily="18" charset="0"/>
              </a:rPr>
              <a:t>Sunkio jėga apskaičiuojama pagal formulę: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lt-LT" sz="2800" cap="all" dirty="0">
                <a:latin typeface="Garamond" panose="02020404030301010803" pitchFamily="18" charset="0"/>
              </a:rPr>
              <a:t>F</a:t>
            </a:r>
            <a:r>
              <a:rPr lang="lt-LT" sz="2800" cap="all" baseline="-25000" dirty="0">
                <a:latin typeface="Garamond" panose="02020404030301010803" pitchFamily="18" charset="0"/>
              </a:rPr>
              <a:t>S</a:t>
            </a:r>
            <a:r>
              <a:rPr lang="lt-LT" sz="2800" cap="all" dirty="0" smtClean="0">
                <a:latin typeface="Garamond" panose="02020404030301010803" pitchFamily="18" charset="0"/>
              </a:rPr>
              <a:t>=</a:t>
            </a:r>
            <a:r>
              <a:rPr lang="lt-LT" sz="2800" dirty="0"/>
              <a:t> m </a:t>
            </a:r>
            <a:r>
              <a:rPr lang="lt-LT" sz="2800" cap="all" dirty="0" smtClean="0">
                <a:latin typeface="Garamond" panose="02020404030301010803" pitchFamily="18" charset="0"/>
              </a:rPr>
              <a:t>•</a:t>
            </a:r>
            <a:r>
              <a:rPr lang="lt-LT" sz="2800" dirty="0"/>
              <a:t> g </a:t>
            </a:r>
            <a:endParaRPr lang="lt-LT" sz="2800" dirty="0" smtClean="0"/>
          </a:p>
          <a:p>
            <a:pPr marL="0" indent="0">
              <a:lnSpc>
                <a:spcPct val="100000"/>
              </a:lnSpc>
              <a:buNone/>
            </a:pPr>
            <a:r>
              <a:rPr lang="lt-LT" dirty="0"/>
              <a:t> </a:t>
            </a:r>
            <a:r>
              <a:rPr lang="lt-LT" dirty="0" smtClean="0"/>
              <a:t>      </a:t>
            </a:r>
            <a:r>
              <a:rPr lang="lt-LT" sz="2000" dirty="0" smtClean="0"/>
              <a:t>F</a:t>
            </a:r>
            <a:r>
              <a:rPr lang="lt-LT" sz="2000" baseline="-25000" dirty="0" smtClean="0"/>
              <a:t>S</a:t>
            </a:r>
            <a:r>
              <a:rPr lang="lt-LT" sz="2000" dirty="0" smtClean="0"/>
              <a:t> </a:t>
            </a:r>
            <a:r>
              <a:rPr lang="lt-LT" sz="2000" dirty="0"/>
              <a:t>– sunkio jėga, N</a:t>
            </a:r>
          </a:p>
          <a:p>
            <a:pPr marL="457200" lvl="1" indent="0">
              <a:buNone/>
            </a:pPr>
            <a:r>
              <a:rPr lang="lt-LT" sz="2000" dirty="0"/>
              <a:t>m – masė, kg.</a:t>
            </a:r>
          </a:p>
          <a:p>
            <a:pPr marL="457200" lvl="1" indent="0">
              <a:buNone/>
            </a:pPr>
            <a:r>
              <a:rPr lang="lt-LT" sz="2000" dirty="0"/>
              <a:t>g – laisvojo kritimo pagreitis, m/s</a:t>
            </a:r>
            <a:r>
              <a:rPr lang="lt-LT" sz="2000" baseline="30000" dirty="0"/>
              <a:t>2</a:t>
            </a:r>
            <a:endParaRPr lang="lt-LT" sz="2000" dirty="0"/>
          </a:p>
          <a:p>
            <a:pPr marL="0" lvl="1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lt-LT" cap="all" dirty="0">
                <a:latin typeface="Garamond" panose="02020404030301010803" pitchFamily="18" charset="0"/>
              </a:rPr>
              <a:t>Kūnų kritimas tuštumoje vadinamas laisvuoju kritimu. Laisvojo kritimo pagreitis Žemėje lygus 9,8 </a:t>
            </a:r>
            <a:r>
              <a:rPr lang="lt-LT" sz="2000" dirty="0" smtClean="0"/>
              <a:t>m/s</a:t>
            </a:r>
            <a:r>
              <a:rPr lang="lt-LT" sz="2000" baseline="30000" dirty="0" smtClean="0"/>
              <a:t>2</a:t>
            </a:r>
            <a:r>
              <a:rPr lang="lt-LT" cap="all" dirty="0" smtClean="0">
                <a:latin typeface="Garamond" panose="02020404030301010803" pitchFamily="18" charset="0"/>
              </a:rPr>
              <a:t>   </a:t>
            </a:r>
            <a:endParaRPr lang="lt-LT" cap="all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8059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l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3600" dirty="0" smtClean="0">
                <a:latin typeface="Garamond" panose="02020404030301010803" pitchFamily="18" charset="0"/>
              </a:rPr>
              <a:t>Uždavinys</a:t>
            </a:r>
            <a:endParaRPr lang="lt-LT" sz="3600" dirty="0">
              <a:latin typeface="Garamond" panose="02020404030301010803" pitchFamily="18" charset="0"/>
            </a:endParaRPr>
          </a:p>
        </p:txBody>
      </p:sp>
      <p:pic>
        <p:nvPicPr>
          <p:cNvPr id="7" name="Paveikslėlis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9217" y="1864193"/>
            <a:ext cx="9605635" cy="4222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5137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3600" dirty="0" smtClean="0">
                <a:latin typeface="Garamond" panose="02020404030301010803" pitchFamily="18" charset="0"/>
              </a:rPr>
              <a:t>Apsižvalgykime </a:t>
            </a:r>
            <a:endParaRPr lang="lt-LT" sz="3600" dirty="0">
              <a:latin typeface="Garamond" panose="02020404030301010803" pitchFamily="18" charset="0"/>
            </a:endParaRPr>
          </a:p>
        </p:txBody>
      </p:sp>
      <p:pic>
        <p:nvPicPr>
          <p:cNvPr id="5" name="Paveikslėlis 5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916645" y="1864193"/>
            <a:ext cx="2496706" cy="2996047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7" name="Paveikslėlis 7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2392879" y="3546279"/>
            <a:ext cx="5196456" cy="262792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9" name="Paveikslėlis 9"/>
          <p:cNvPicPr>
            <a:picLocks noChangeAspect="1"/>
          </p:cNvPicPr>
          <p:nvPr/>
        </p:nvPicPr>
        <p:blipFill rotWithShape="1">
          <a:blip r:embed="rId4"/>
          <a:srcRect l="4287" t="32062" r="16528"/>
          <a:stretch/>
        </p:blipFill>
        <p:spPr>
          <a:xfrm>
            <a:off x="6650523" y="1864193"/>
            <a:ext cx="4572495" cy="280213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037898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3600" dirty="0" smtClean="0">
                <a:latin typeface="Garamond" panose="02020404030301010803" pitchFamily="18" charset="0"/>
              </a:rPr>
              <a:t>Kūnų </a:t>
            </a:r>
            <a:r>
              <a:rPr lang="lt-LT" sz="3600" dirty="0">
                <a:latin typeface="Garamond" panose="02020404030301010803" pitchFamily="18" charset="0"/>
              </a:rPr>
              <a:t>svoris 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1449217" y="2133708"/>
            <a:ext cx="9607521" cy="344859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dirty="0">
                <a:latin typeface="Garamond" panose="02020404030301010803" pitchFamily="18" charset="0"/>
              </a:rPr>
              <a:t>Jėga, kurią Žemės traukiamas kūnas veikia atramą arba pakabą, vadinama kūno svoriu. </a:t>
            </a:r>
          </a:p>
          <a:p>
            <a:pPr marL="0" indent="0">
              <a:buNone/>
            </a:pPr>
            <a:r>
              <a:rPr lang="lt-LT" dirty="0">
                <a:latin typeface="Garamond" panose="02020404030301010803" pitchFamily="18" charset="0"/>
              </a:rPr>
              <a:t>Kūno svoris žymimas raide P ir apskaičiuojamas pagal formulę:</a:t>
            </a:r>
          </a:p>
          <a:p>
            <a:pPr marL="0" indent="0" algn="ctr">
              <a:buNone/>
            </a:pPr>
            <a:r>
              <a:rPr lang="lt-LT" sz="2800" dirty="0">
                <a:latin typeface="Garamond" panose="02020404030301010803" pitchFamily="18" charset="0"/>
              </a:rPr>
              <a:t>P=m•g</a:t>
            </a:r>
          </a:p>
          <a:p>
            <a:pPr lvl="1"/>
            <a:r>
              <a:rPr lang="lt-LT" dirty="0">
                <a:latin typeface="Garamond" panose="02020404030301010803" pitchFamily="18" charset="0"/>
              </a:rPr>
              <a:t>P – kūno svoris, N</a:t>
            </a:r>
          </a:p>
          <a:p>
            <a:pPr lvl="1"/>
            <a:r>
              <a:rPr lang="lt-LT" dirty="0">
                <a:latin typeface="Garamond" panose="02020404030301010803" pitchFamily="18" charset="0"/>
              </a:rPr>
              <a:t>m – masė, kg.</a:t>
            </a:r>
          </a:p>
          <a:p>
            <a:pPr lvl="1"/>
            <a:r>
              <a:rPr lang="lt-LT" dirty="0">
                <a:latin typeface="Garamond" panose="02020404030301010803" pitchFamily="18" charset="0"/>
              </a:rPr>
              <a:t>g – laisvojo kritimo pagreitis, m/s</a:t>
            </a:r>
            <a:r>
              <a:rPr lang="lt-LT" baseline="30000" dirty="0">
                <a:latin typeface="Garamond" panose="02020404030301010803" pitchFamily="18" charset="0"/>
              </a:rPr>
              <a:t>2</a:t>
            </a:r>
            <a:endParaRPr lang="lt-LT" dirty="0">
              <a:latin typeface="Garamond" panose="02020404030301010803" pitchFamily="18" charset="0"/>
            </a:endParaRPr>
          </a:p>
          <a:p>
            <a:pPr marL="0" indent="0">
              <a:buNone/>
            </a:pPr>
            <a:r>
              <a:rPr lang="lt-LT" dirty="0">
                <a:latin typeface="Garamond" panose="02020404030301010803" pitchFamily="18" charset="0"/>
              </a:rPr>
              <a:t>Kūno svoris yra </a:t>
            </a:r>
            <a:r>
              <a:rPr lang="lt-LT" dirty="0" smtClean="0">
                <a:latin typeface="Garamond" panose="02020404030301010803" pitchFamily="18" charset="0"/>
              </a:rPr>
              <a:t>didžiausias, </a:t>
            </a:r>
            <a:r>
              <a:rPr lang="lt-LT" dirty="0">
                <a:latin typeface="Garamond" panose="02020404030301010803" pitchFamily="18" charset="0"/>
              </a:rPr>
              <a:t>kai kūnas nuo Žemės nutolęs </a:t>
            </a:r>
            <a:r>
              <a:rPr lang="lt-LT" dirty="0" smtClean="0">
                <a:latin typeface="Garamond" panose="02020404030301010803" pitchFamily="18" charset="0"/>
              </a:rPr>
              <a:t>mažiausiu atstumu</a:t>
            </a:r>
            <a:r>
              <a:rPr lang="lt-LT" dirty="0">
                <a:latin typeface="Garamond" panose="02020404030301010803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37582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l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3600">
                <a:latin typeface="Garamond" panose="02020404030301010803" pitchFamily="18" charset="0"/>
              </a:rPr>
              <a:t>Sunkio ir svorio palyginimas 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lt-LT" dirty="0">
                <a:latin typeface="Garamond" panose="02020404030301010803" pitchFamily="18" charset="0"/>
              </a:rPr>
              <a:t>Sunkio ir svorio jėgos dažniausiai veikia kartu, tačiau skirtingi yra jų veikimo taškai, taigi ir kūnai, kuriuos jos </a:t>
            </a:r>
            <a:r>
              <a:rPr lang="lt-LT" dirty="0" smtClean="0">
                <a:latin typeface="Garamond" panose="02020404030301010803" pitchFamily="18" charset="0"/>
              </a:rPr>
              <a:t>veikia.</a:t>
            </a:r>
            <a:endParaRPr lang="lt-LT" dirty="0">
              <a:latin typeface="Garamond" panose="02020404030301010803" pitchFamily="18" charset="0"/>
            </a:endParaRPr>
          </a:p>
          <a:p>
            <a:r>
              <a:rPr lang="lt-LT" dirty="0">
                <a:latin typeface="Garamond" panose="02020404030301010803" pitchFamily="18" charset="0"/>
              </a:rPr>
              <a:t>Sunkio jėga (paveikslėlyje ji pažymėta juoda </a:t>
            </a:r>
            <a:r>
              <a:rPr lang="lt-LT" dirty="0" smtClean="0">
                <a:latin typeface="Garamond" panose="02020404030301010803" pitchFamily="18" charset="0"/>
              </a:rPr>
              <a:t>rodykle) </a:t>
            </a:r>
            <a:r>
              <a:rPr lang="lt-LT" dirty="0">
                <a:latin typeface="Garamond" panose="02020404030301010803" pitchFamily="18" charset="0"/>
              </a:rPr>
              <a:t>veikia </a:t>
            </a:r>
            <a:r>
              <a:rPr lang="lt-LT" dirty="0" smtClean="0">
                <a:latin typeface="Garamond" panose="02020404030301010803" pitchFamily="18" charset="0"/>
              </a:rPr>
              <a:t>patį kūną</a:t>
            </a:r>
            <a:r>
              <a:rPr lang="lt-LT" dirty="0">
                <a:latin typeface="Garamond" panose="02020404030301010803" pitchFamily="18" charset="0"/>
              </a:rPr>
              <a:t>, o svoris (raudona rodyklė) – kitą kūną, ant kurio </a:t>
            </a:r>
            <a:r>
              <a:rPr lang="lt-LT" dirty="0" smtClean="0">
                <a:latin typeface="Garamond" panose="02020404030301010803" pitchFamily="18" charset="0"/>
              </a:rPr>
              <a:t> </a:t>
            </a:r>
            <a:r>
              <a:rPr lang="lt-LT" dirty="0">
                <a:latin typeface="Garamond" panose="02020404030301010803" pitchFamily="18" charset="0"/>
              </a:rPr>
              <a:t>padėtas </a:t>
            </a:r>
            <a:r>
              <a:rPr lang="lt-LT" dirty="0" smtClean="0">
                <a:latin typeface="Garamond" panose="02020404030301010803" pitchFamily="18" charset="0"/>
              </a:rPr>
              <a:t>arba pakabintas.</a:t>
            </a:r>
            <a:endParaRPr lang="lt-LT" dirty="0">
              <a:latin typeface="Garamond" panose="02020404030301010803" pitchFamily="18" charset="0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29" t="2801" b="51996"/>
          <a:stretch/>
        </p:blipFill>
        <p:spPr>
          <a:xfrm rot="5822651">
            <a:off x="7927957" y="1312015"/>
            <a:ext cx="2280595" cy="4846320"/>
          </a:xfrm>
        </p:spPr>
      </p:pic>
    </p:spTree>
    <p:extLst>
      <p:ext uri="{BB962C8B-B14F-4D97-AF65-F5344CB8AC3E}">
        <p14:creationId xmlns:p14="http://schemas.microsoft.com/office/powerpoint/2010/main" val="3669271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l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3600">
                <a:latin typeface="Garamond" panose="02020404030301010803" pitchFamily="18" charset="0"/>
              </a:rPr>
              <a:t>Nesvarumas 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lt-LT" dirty="0">
                <a:latin typeface="Garamond" panose="02020404030301010803" pitchFamily="18" charset="0"/>
              </a:rPr>
              <a:t>Būsena, kai kūnas laisvai krinta, t.y. nieko nespaudžia ir nieko netraukia vadinamas nesvarumu.</a:t>
            </a:r>
          </a:p>
          <a:p>
            <a:r>
              <a:rPr lang="lt-LT" dirty="0">
                <a:latin typeface="Garamond" panose="02020404030301010803" pitchFamily="18" charset="0"/>
              </a:rPr>
              <a:t>Kūno svoris esant nesvarumo būsenai yra lygus 0 N. </a:t>
            </a:r>
          </a:p>
          <a:p>
            <a:pPr marL="0" indent="0">
              <a:buNone/>
            </a:pPr>
            <a:endParaRPr lang="lt-LT" dirty="0">
              <a:latin typeface="Garamond" panose="02020404030301010803" pitchFamily="18" charset="0"/>
            </a:endParaRPr>
          </a:p>
        </p:txBody>
      </p:sp>
      <p:pic>
        <p:nvPicPr>
          <p:cNvPr id="5" name="D-fnnpl1AIk"/>
          <p:cNvPicPr>
            <a:picLocks noGrp="1" noRot="1" noChangeAspect="1"/>
          </p:cNvPicPr>
          <p:nvPr>
            <p:ph sz="half" idx="2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6450013" y="2452688"/>
            <a:ext cx="4572000" cy="257175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432331" y="1970689"/>
            <a:ext cx="47138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000" dirty="0" smtClean="0">
                <a:latin typeface="Garamond" panose="02020404030301010803" pitchFamily="18" charset="0"/>
                <a:hlinkClick r:id="rId4"/>
              </a:rPr>
              <a:t>Nesvarumas aeronautikoje</a:t>
            </a:r>
            <a:endParaRPr lang="lt-LT" sz="2000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5436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7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  <p:bldLst>
      <p:bldP spid="3" grpId="0" build="p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3600" dirty="0" smtClean="0">
                <a:latin typeface="Garamond" panose="02020404030301010803" pitchFamily="18" charset="0"/>
              </a:rPr>
              <a:t>Uždavinys</a:t>
            </a:r>
            <a:endParaRPr lang="lt-LT" sz="3600" dirty="0">
              <a:latin typeface="Garamond" panose="02020404030301010803" pitchFamily="18" charset="0"/>
            </a:endParaRPr>
          </a:p>
        </p:txBody>
      </p:sp>
      <p:pic>
        <p:nvPicPr>
          <p:cNvPr id="4" name="Paveikslėlis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310548" y="1945929"/>
            <a:ext cx="9838897" cy="4614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3784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3600">
                <a:latin typeface="Garamond" panose="02020404030301010803" pitchFamily="18" charset="0"/>
              </a:rPr>
              <a:t>Trinties jėga 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1449216" y="1737360"/>
            <a:ext cx="9819797" cy="4466487"/>
          </a:xfrm>
        </p:spPr>
        <p:txBody>
          <a:bodyPr>
            <a:normAutofit lnSpcReduction="10000"/>
          </a:bodyPr>
          <a:lstStyle/>
          <a:p>
            <a:r>
              <a:rPr lang="lt-LT" dirty="0" smtClean="0">
                <a:latin typeface="Garamond" panose="02020404030301010803" pitchFamily="18" charset="0"/>
              </a:rPr>
              <a:t>Jėga</a:t>
            </a:r>
            <a:r>
              <a:rPr lang="lt-LT" dirty="0">
                <a:latin typeface="Garamond" panose="02020404030301010803" pitchFamily="18" charset="0"/>
              </a:rPr>
              <a:t>, kuri atsiranda kūnų sąlyčio vietoje ir trukdo vienam iš jų pajudėti ar judėti kito paviršiumi vadinama trinties jėga. </a:t>
            </a:r>
          </a:p>
          <a:p>
            <a:r>
              <a:rPr lang="lt-LT" dirty="0">
                <a:latin typeface="Garamond" panose="02020404030301010803" pitchFamily="18" charset="0"/>
              </a:rPr>
              <a:t>Pavažiavęs tiesiu ir lygiu keliu automobilis su išjungtu </a:t>
            </a:r>
            <a:r>
              <a:rPr lang="lt-LT" dirty="0" smtClean="0">
                <a:latin typeface="Garamond" panose="02020404030301010803" pitchFamily="18" charset="0"/>
              </a:rPr>
              <a:t>varikliu </a:t>
            </a:r>
            <a:r>
              <a:rPr lang="lt-LT" dirty="0">
                <a:latin typeface="Garamond" panose="02020404030301010803" pitchFamily="18" charset="0"/>
              </a:rPr>
              <a:t>sustoja, sustoja ir dviratininkas, jei nemina pedalų. Nešliaužia tolyn nuo kalno slidžių kelių </a:t>
            </a:r>
            <a:r>
              <a:rPr lang="lt-LT" dirty="0" smtClean="0">
                <a:latin typeface="Garamond" panose="02020404030301010803" pitchFamily="18" charset="0"/>
              </a:rPr>
              <a:t>nusileidusios </a:t>
            </a:r>
            <a:r>
              <a:rPr lang="lt-LT" dirty="0">
                <a:latin typeface="Garamond" panose="02020404030301010803" pitchFamily="18" charset="0"/>
              </a:rPr>
              <a:t>rogės. Kodėl? Visais šiais atvejais veikia didesnė ar mažesnė jėga, nukreipta į priešingą pusę, negu juda kūnai.</a:t>
            </a:r>
          </a:p>
          <a:p>
            <a:r>
              <a:rPr lang="lt-LT" dirty="0">
                <a:latin typeface="Garamond" panose="02020404030301010803" pitchFamily="18" charset="0"/>
              </a:rPr>
              <a:t>Trinties jėga visada nukreipta priešingą judėjimui kryptimi.</a:t>
            </a:r>
          </a:p>
          <a:p>
            <a:r>
              <a:rPr lang="lt-LT" dirty="0">
                <a:latin typeface="Garamond" panose="02020404030301010803" pitchFamily="18" charset="0"/>
              </a:rPr>
              <a:t>Trinties jėga apskaičiuojama pagal formulę: </a:t>
            </a:r>
          </a:p>
          <a:p>
            <a:pPr marL="0" indent="0" algn="ctr">
              <a:buNone/>
            </a:pPr>
            <a:r>
              <a:rPr lang="lt-LT" sz="2800" dirty="0" err="1" smtClean="0">
                <a:latin typeface="Garamond" panose="02020404030301010803" pitchFamily="18" charset="0"/>
              </a:rPr>
              <a:t>F</a:t>
            </a:r>
            <a:r>
              <a:rPr lang="lt-LT" sz="2800" baseline="-25000" dirty="0" err="1" smtClean="0">
                <a:latin typeface="Garamond" panose="02020404030301010803" pitchFamily="18" charset="0"/>
              </a:rPr>
              <a:t>t</a:t>
            </a:r>
            <a:r>
              <a:rPr lang="lt-LT" sz="2800" dirty="0" err="1" smtClean="0">
                <a:latin typeface="Garamond" panose="02020404030301010803" pitchFamily="18" charset="0"/>
              </a:rPr>
              <a:t>=µmg</a:t>
            </a:r>
            <a:endParaRPr lang="lt-LT" sz="2800" dirty="0" smtClean="0">
              <a:latin typeface="Garamond" panose="02020404030301010803" pitchFamily="18" charset="0"/>
            </a:endParaRPr>
          </a:p>
          <a:p>
            <a:pPr marL="0" indent="0">
              <a:buNone/>
            </a:pPr>
            <a:r>
              <a:rPr lang="lt-LT" dirty="0" err="1" smtClean="0">
                <a:latin typeface="Garamond" panose="02020404030301010803" pitchFamily="18" charset="0"/>
              </a:rPr>
              <a:t>F</a:t>
            </a:r>
            <a:r>
              <a:rPr lang="lt-LT" baseline="-25000" dirty="0" err="1" smtClean="0">
                <a:latin typeface="Garamond" panose="02020404030301010803" pitchFamily="18" charset="0"/>
              </a:rPr>
              <a:t>t</a:t>
            </a:r>
            <a:r>
              <a:rPr lang="lt-LT" baseline="-25000" dirty="0" smtClean="0">
                <a:latin typeface="Garamond" panose="02020404030301010803" pitchFamily="18" charset="0"/>
              </a:rPr>
              <a:t> </a:t>
            </a:r>
            <a:r>
              <a:rPr lang="lt-LT" dirty="0">
                <a:latin typeface="Garamond" panose="02020404030301010803" pitchFamily="18" charset="0"/>
              </a:rPr>
              <a:t>– </a:t>
            </a:r>
            <a:r>
              <a:rPr lang="lt-LT" dirty="0" smtClean="0">
                <a:latin typeface="Garamond" panose="02020404030301010803" pitchFamily="18" charset="0"/>
              </a:rPr>
              <a:t>trinties jėga, N</a:t>
            </a:r>
            <a:endParaRPr lang="lt-LT" baseline="-25000" dirty="0" smtClean="0">
              <a:latin typeface="Garamond" panose="02020404030301010803" pitchFamily="18" charset="0"/>
            </a:endParaRPr>
          </a:p>
          <a:p>
            <a:pPr marL="0" indent="0">
              <a:buNone/>
            </a:pPr>
            <a:r>
              <a:rPr lang="lt-LT" dirty="0" smtClean="0">
                <a:latin typeface="Garamond" panose="02020404030301010803" pitchFamily="18" charset="0"/>
              </a:rPr>
              <a:t>m </a:t>
            </a:r>
            <a:r>
              <a:rPr lang="lt-LT" dirty="0">
                <a:latin typeface="Garamond" panose="02020404030301010803" pitchFamily="18" charset="0"/>
              </a:rPr>
              <a:t>– masė, kg</a:t>
            </a:r>
          </a:p>
          <a:p>
            <a:pPr marL="0" indent="0">
              <a:buNone/>
            </a:pPr>
            <a:endParaRPr lang="lt-LT" sz="2800" dirty="0">
              <a:latin typeface="Garamond" panose="02020404030301010803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4465320" y="5101828"/>
                <a:ext cx="4023360" cy="9455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4400">
                  <a:lnSpc>
                    <a:spcPct val="120000"/>
                  </a:lnSpc>
                  <a:spcBef>
                    <a:spcPts val="1000"/>
                  </a:spcBef>
                  <a:buClr>
                    <a:schemeClr val="accent1"/>
                  </a:buClr>
                  <a:buSzPct val="100000"/>
                </a:pPr>
                <a:r>
                  <a:rPr lang="lt-LT" sz="2000" dirty="0">
                    <a:latin typeface="Garamond" panose="02020404030301010803" pitchFamily="18" charset="0"/>
                  </a:rPr>
                  <a:t>g – laisvojo kritimo pagreitis, m/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lt-LT" sz="2000" i="1">
                            <a:latin typeface="Cambria Math"/>
                          </a:rPr>
                        </m:ctrlPr>
                      </m:sSupPr>
                      <m:e>
                        <m:r>
                          <a:rPr lang="lt-LT" sz="2000">
                            <a:latin typeface="Cambria Math"/>
                          </a:rPr>
                          <m:t>𝑠</m:t>
                        </m:r>
                      </m:e>
                      <m:sup>
                        <m:r>
                          <a:rPr lang="lt-LT" sz="200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lt-LT" sz="2000" dirty="0">
                  <a:latin typeface="Garamond" panose="02020404030301010803" pitchFamily="18" charset="0"/>
                </a:endParaRPr>
              </a:p>
              <a:p>
                <a:pPr defTabSz="914400">
                  <a:lnSpc>
                    <a:spcPct val="120000"/>
                  </a:lnSpc>
                  <a:spcBef>
                    <a:spcPts val="1000"/>
                  </a:spcBef>
                  <a:buClr>
                    <a:schemeClr val="accent1"/>
                  </a:buClr>
                  <a:buSzPct val="100000"/>
                </a:pPr>
                <a14:m>
                  <m:oMath xmlns:m="http://schemas.openxmlformats.org/officeDocument/2006/math">
                    <m:r>
                      <a:rPr lang="lt-LT" sz="2000">
                        <a:latin typeface="Cambria Math"/>
                      </a:rPr>
                      <m:t>𝜇</m:t>
                    </m:r>
                  </m:oMath>
                </a14:m>
                <a:r>
                  <a:rPr lang="lt-LT" sz="2000" dirty="0">
                    <a:latin typeface="Garamond" panose="02020404030301010803" pitchFamily="18" charset="0"/>
                  </a:rPr>
                  <a:t> – trinties koficientas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5320" y="5101828"/>
                <a:ext cx="4023360" cy="945515"/>
              </a:xfrm>
              <a:prstGeom prst="rect">
                <a:avLst/>
              </a:prstGeom>
              <a:blipFill rotWithShape="1">
                <a:blip r:embed="rId2"/>
                <a:stretch>
                  <a:fillRect l="-1667" b="-10968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48439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l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3600" dirty="0">
                <a:latin typeface="Garamond" panose="02020404030301010803" pitchFamily="18" charset="0"/>
              </a:rPr>
              <a:t>Trinties rūšys. </a:t>
            </a:r>
            <a:r>
              <a:rPr lang="lt-LT" sz="3600" dirty="0" smtClean="0">
                <a:latin typeface="Garamond" panose="02020404030301010803" pitchFamily="18" charset="0"/>
              </a:rPr>
              <a:t>Palyginimas </a:t>
            </a:r>
            <a:endParaRPr lang="lt-LT" sz="3600" dirty="0">
              <a:latin typeface="Garamond" panose="02020404030301010803" pitchFamily="18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1447330" y="2010878"/>
            <a:ext cx="9607521" cy="534232"/>
          </a:xfrm>
        </p:spPr>
        <p:txBody>
          <a:bodyPr/>
          <a:lstStyle/>
          <a:p>
            <a:r>
              <a:rPr lang="lt-LT">
                <a:latin typeface="Garamond" panose="02020404030301010803" pitchFamily="18" charset="0"/>
              </a:rPr>
              <a:t>Trinties jėga skirstoma į tris rūšis:</a:t>
            </a:r>
          </a:p>
        </p:txBody>
      </p:sp>
      <p:graphicFrame>
        <p:nvGraphicFramePr>
          <p:cNvPr id="5" name="Lentelė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1686448"/>
              </p:ext>
            </p:extLst>
          </p:nvPr>
        </p:nvGraphicFramePr>
        <p:xfrm>
          <a:off x="1447330" y="2431150"/>
          <a:ext cx="9607521" cy="393192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3202507">
                  <a:extLst>
                    <a:ext uri="{9D8B030D-6E8A-4147-A177-3AD203B41FA5}">
                      <a16:colId xmlns:a16="http://schemas.microsoft.com/office/drawing/2014/main" xmlns="" val="1916826693"/>
                    </a:ext>
                  </a:extLst>
                </a:gridCol>
                <a:gridCol w="3202507">
                  <a:extLst>
                    <a:ext uri="{9D8B030D-6E8A-4147-A177-3AD203B41FA5}">
                      <a16:colId xmlns:a16="http://schemas.microsoft.com/office/drawing/2014/main" xmlns="" val="3407866389"/>
                    </a:ext>
                  </a:extLst>
                </a:gridCol>
                <a:gridCol w="3202507">
                  <a:extLst>
                    <a:ext uri="{9D8B030D-6E8A-4147-A177-3AD203B41FA5}">
                      <a16:colId xmlns:a16="http://schemas.microsoft.com/office/drawing/2014/main" xmlns="" val="4131507998"/>
                    </a:ext>
                  </a:extLst>
                </a:gridCol>
              </a:tblGrid>
              <a:tr h="315597">
                <a:tc>
                  <a:txBody>
                    <a:bodyPr/>
                    <a:lstStyle/>
                    <a:p>
                      <a:r>
                        <a:rPr lang="lt-LT" dirty="0"/>
                        <a:t>TRINTIES RŪŠIS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/>
                        <a:t>APRAŠYMAS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/>
                        <a:t>PAVYZDYS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61768367"/>
                  </a:ext>
                </a:extLst>
              </a:tr>
              <a:tr h="764953">
                <a:tc>
                  <a:txBody>
                    <a:bodyPr/>
                    <a:lstStyle/>
                    <a:p>
                      <a:r>
                        <a:rPr lang="lt-LT"/>
                        <a:t>Rimties trintis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/>
                        <a:t>Jėga, trukdanti kūnui pajudėti vadinama rimties trintis.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/>
                        <a:t>Ant knygos padėtas trintukas, keliant vieną knygos galą į viršų, trintukas nepajuda.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49386062"/>
                  </a:ext>
                </a:extLst>
              </a:tr>
              <a:tr h="994439">
                <a:tc>
                  <a:txBody>
                    <a:bodyPr/>
                    <a:lstStyle/>
                    <a:p>
                      <a:r>
                        <a:rPr lang="lt-LT" dirty="0"/>
                        <a:t>Slydimo trintis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/>
                        <a:t>Trintį, atsirandančią vienam kūnui šliaužiant (slystant) kito kūno paviršiumi, vadiname slydimo trintimi.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/>
                        <a:t>Nuo kalno žiemą čiuožiant rogutėmis veikia slydimo trinties jėga.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12676684"/>
                  </a:ext>
                </a:extLst>
              </a:tr>
              <a:tr h="1223924">
                <a:tc>
                  <a:txBody>
                    <a:bodyPr/>
                    <a:lstStyle/>
                    <a:p>
                      <a:r>
                        <a:rPr lang="lt-LT"/>
                        <a:t>Riedėjimo trintis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/>
                        <a:t>Trintį, atsirandančią vienam kūnui riedant kito kūno paviršiumi, vadiname riedėjimo trintimi. Ji daug mažesnė negu slydimo trintis.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/>
                        <a:t>Sukasi automobilio ratai, parkų važiuoja dviratis..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595079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58828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l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Pavyzd</a:t>
            </a:r>
            <a:r>
              <a:rPr lang="lt-LT" dirty="0" smtClean="0"/>
              <a:t>žiai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303" y="1990609"/>
            <a:ext cx="5782280" cy="2999558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2657" y="2113438"/>
            <a:ext cx="5610854" cy="360497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63418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3600" dirty="0" smtClean="0">
                <a:latin typeface="Garamond" panose="02020404030301010803" pitchFamily="18" charset="0"/>
              </a:rPr>
              <a:t>Uždavinys</a:t>
            </a:r>
            <a:endParaRPr lang="lt-LT" sz="3600" dirty="0">
              <a:latin typeface="Garamond" panose="02020404030301010803" pitchFamily="18" charset="0"/>
            </a:endParaRPr>
          </a:p>
        </p:txBody>
      </p:sp>
      <p:pic>
        <p:nvPicPr>
          <p:cNvPr id="6" name="Paveikslėlis 6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460923" y="1864194"/>
            <a:ext cx="7313305" cy="4299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07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Bandymas</a:t>
            </a:r>
            <a:endParaRPr lang="lt-LT" dirty="0"/>
          </a:p>
        </p:txBody>
      </p:sp>
      <p:sp>
        <p:nvSpPr>
          <p:cNvPr id="5" name="TextBox 4"/>
          <p:cNvSpPr txBox="1"/>
          <p:nvPr/>
        </p:nvSpPr>
        <p:spPr>
          <a:xfrm>
            <a:off x="8012624" y="2681208"/>
            <a:ext cx="3053166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000" b="1" dirty="0" smtClean="0">
                <a:latin typeface="Garamond" panose="02020404030301010803" pitchFamily="18" charset="0"/>
              </a:rPr>
              <a:t>Bandymo paaiškinimas</a:t>
            </a:r>
          </a:p>
          <a:p>
            <a:endParaRPr lang="lt-LT" sz="2000" b="1" dirty="0" smtClean="0">
              <a:latin typeface="Garamond" panose="02020404030301010803" pitchFamily="18" charset="0"/>
            </a:endParaRPr>
          </a:p>
          <a:p>
            <a:r>
              <a:rPr lang="lt-LT" dirty="0" smtClean="0">
                <a:latin typeface="Garamond" panose="02020404030301010803" pitchFamily="18" charset="0"/>
              </a:rPr>
              <a:t>Trinties jėga priklauso nuo besiliečiančių paviršių nelygumų ir molekulių tarpusavio traukos. Kuo didesnis besiliečiančių paviršių plotas, tuo didesnė trinties jėga juos veikia</a:t>
            </a:r>
            <a:endParaRPr lang="lt-LT" dirty="0">
              <a:latin typeface="Garamond" panose="02020404030301010803" pitchFamily="18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483110" y="2204919"/>
            <a:ext cx="5800559" cy="665476"/>
          </a:xfrm>
        </p:spPr>
        <p:txBody>
          <a:bodyPr>
            <a:normAutofit/>
          </a:bodyPr>
          <a:lstStyle/>
          <a:p>
            <a:r>
              <a:rPr lang="lt-LT" dirty="0" smtClean="0">
                <a:hlinkClick r:id="rId2"/>
              </a:rPr>
              <a:t>„Nepasiduodančios knygos</a:t>
            </a:r>
            <a:r>
              <a:rPr lang="lt-LT" dirty="0">
                <a:hlinkClick r:id="rId2"/>
              </a:rPr>
              <a:t>“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431149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l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3600">
                <a:latin typeface="Garamond" panose="02020404030301010803" pitchFamily="18" charset="0"/>
              </a:rPr>
              <a:t>Įcentrinė jėga 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5188822" y="2041542"/>
            <a:ext cx="5866030" cy="3448595"/>
          </a:xfrm>
        </p:spPr>
        <p:txBody>
          <a:bodyPr>
            <a:normAutofit/>
          </a:bodyPr>
          <a:lstStyle/>
          <a:p>
            <a:r>
              <a:rPr lang="lt-LT" dirty="0">
                <a:latin typeface="Garamond" panose="02020404030301010803" pitchFamily="18" charset="0"/>
              </a:rPr>
              <a:t>Jėga, verčianti kūnus judėti </a:t>
            </a:r>
            <a:r>
              <a:rPr lang="lt-LT" dirty="0" smtClean="0">
                <a:latin typeface="Garamond" panose="02020404030301010803" pitchFamily="18" charset="0"/>
              </a:rPr>
              <a:t>apskritimu </a:t>
            </a:r>
            <a:r>
              <a:rPr lang="lt-LT" dirty="0">
                <a:latin typeface="Garamond" panose="02020404030301010803" pitchFamily="18" charset="0"/>
              </a:rPr>
              <a:t>vadinama įcentrine.</a:t>
            </a:r>
          </a:p>
          <a:p>
            <a:r>
              <a:rPr lang="lt-LT" dirty="0">
                <a:latin typeface="Garamond" panose="02020404030301010803" pitchFamily="18" charset="0"/>
              </a:rPr>
              <a:t>Įcentrinė jėga gali būti įvairių rūšių: tamprumo, trinties, visuotinės traukos ir panašiai. </a:t>
            </a:r>
          </a:p>
          <a:p>
            <a:r>
              <a:rPr lang="lt-LT" dirty="0">
                <a:latin typeface="Garamond" panose="02020404030301010803" pitchFamily="18" charset="0"/>
              </a:rPr>
              <a:t>Kai kūnas skrieja </a:t>
            </a:r>
            <a:r>
              <a:rPr lang="lt-LT" dirty="0" smtClean="0">
                <a:latin typeface="Garamond" panose="02020404030301010803" pitchFamily="18" charset="0"/>
              </a:rPr>
              <a:t>apskritimu </a:t>
            </a:r>
            <a:r>
              <a:rPr lang="lt-LT" dirty="0">
                <a:latin typeface="Garamond" panose="02020404030301010803" pitchFamily="18" charset="0"/>
              </a:rPr>
              <a:t>tolygiai, įcentrinė jėga keičia tik jo greičio kryptį. Ši jėga yra nukreipta į apskritimo centrą (tai įrodo ir jėgos </a:t>
            </a:r>
            <a:r>
              <a:rPr lang="lt-LT" dirty="0" smtClean="0">
                <a:latin typeface="Garamond" panose="02020404030301010803" pitchFamily="18" charset="0"/>
              </a:rPr>
              <a:t>pavadinimas). </a:t>
            </a:r>
            <a:endParaRPr lang="lt-LT" dirty="0">
              <a:latin typeface="Garamond" panose="02020404030301010803" pitchFamily="18" charset="0"/>
            </a:endParaRPr>
          </a:p>
        </p:txBody>
      </p:sp>
      <p:pic>
        <p:nvPicPr>
          <p:cNvPr id="4" name="Paveikslėlis 4"/>
          <p:cNvPicPr>
            <a:picLocks noChangeAspect="1"/>
          </p:cNvPicPr>
          <p:nvPr/>
        </p:nvPicPr>
        <p:blipFill rotWithShape="1">
          <a:blip r:embed="rId2"/>
          <a:srcRect l="7077" t="22595" r="6154"/>
          <a:stretch/>
        </p:blipFill>
        <p:spPr>
          <a:xfrm>
            <a:off x="490624" y="2258700"/>
            <a:ext cx="4323621" cy="3231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147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l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Pavyzdžiai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6644" y="2789929"/>
            <a:ext cx="6343650" cy="337185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255" y="2161279"/>
            <a:ext cx="6667500" cy="40005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3527460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3600" dirty="0">
                <a:latin typeface="Garamond" panose="02020404030301010803" pitchFamily="18" charset="0"/>
              </a:rPr>
              <a:t>Formulės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urinio vietos rezervavimo ženklas 2"/>
              <p:cNvSpPr>
                <a:spLocks noGrp="1"/>
              </p:cNvSpPr>
              <p:nvPr>
                <p:ph sz="half" idx="1"/>
              </p:nvPr>
            </p:nvSpPr>
            <p:spPr/>
            <p:txBody>
              <a:bodyPr>
                <a:normAutofit lnSpcReduction="10000"/>
              </a:bodyPr>
              <a:lstStyle/>
              <a:p>
                <a:pPr>
                  <a:buFont typeface="Wingdings" panose="05000000000000000000" pitchFamily="2" charset="2"/>
                  <a:buChar char="Ø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lt-LT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lt-LT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lt-LT" b="0" i="1" smtClean="0">
                            <a:latin typeface="Cambria Math" panose="02040503050406030204" pitchFamily="18" charset="0"/>
                          </a:rPr>
                          <m:t>𝑡𝑎𝑚𝑝</m:t>
                        </m:r>
                      </m:sub>
                    </m:sSub>
                    <m:r>
                      <a:rPr lang="lt-LT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=−</m:t>
                    </m:r>
                    <m:r>
                      <a:rPr lang="lt-LT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</m:t>
                    </m:r>
                    <m:r>
                      <a:rPr lang="lt-LT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lt-LT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endParaRPr lang="lt-LT" b="0" dirty="0" smtClean="0">
                  <a:latin typeface="Garamond" panose="02020404030301010803" pitchFamily="18" charset="0"/>
                  <a:ea typeface="Cambria Math" panose="02040503050406030204" pitchFamily="18" charset="0"/>
                </a:endParaRPr>
              </a:p>
              <a:p>
                <a:pPr>
                  <a:buFont typeface="Wingdings" panose="05000000000000000000" pitchFamily="2" charset="2"/>
                  <a:buChar char="Ø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lt-LT" b="0" i="1" smtClean="0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lt-LT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lt-LT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lt-LT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lt-LT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</m:t>
                    </m:r>
                    <m:r>
                      <a:rPr lang="lt-LT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lt-LT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𝑔</m:t>
                    </m:r>
                  </m:oMath>
                </a14:m>
                <a:endParaRPr lang="lt-LT" b="0" dirty="0" smtClean="0">
                  <a:latin typeface="Garamond" panose="02020404030301010803" pitchFamily="18" charset="0"/>
                  <a:ea typeface="Cambria Math" panose="02040503050406030204" pitchFamily="18" charset="0"/>
                </a:endParaRPr>
              </a:p>
              <a:p>
                <a:pPr>
                  <a:buFont typeface="Wingdings" panose="05000000000000000000" pitchFamily="2" charset="2"/>
                  <a:buChar char="Ø"/>
                </a:pPr>
                <a:r>
                  <a:rPr lang="lt-LT" b="0" dirty="0" smtClean="0">
                    <a:latin typeface="Garamond" panose="02020404030301010803" pitchFamily="18" charset="0"/>
                    <a:ea typeface="Cambria Math" panose="02040503050406030204" pitchFamily="18" charset="0"/>
                  </a:rPr>
                  <a:t>P</a:t>
                </a:r>
                <a14:m>
                  <m:oMath xmlns:m="http://schemas.openxmlformats.org/officeDocument/2006/math">
                    <m:r>
                      <a:rPr lang="lt-LT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lt-LT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</m:t>
                    </m:r>
                    <m:r>
                      <a:rPr lang="lt-LT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lt-LT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𝑔</m:t>
                    </m:r>
                  </m:oMath>
                </a14:m>
                <a:endParaRPr lang="lt-LT" b="0" dirty="0" smtClean="0">
                  <a:latin typeface="Garamond" panose="02020404030301010803" pitchFamily="18" charset="0"/>
                  <a:ea typeface="Cambria Math" panose="02040503050406030204" pitchFamily="18" charset="0"/>
                </a:endParaRPr>
              </a:p>
              <a:p>
                <a:pPr>
                  <a:buFont typeface="Wingdings" panose="05000000000000000000" pitchFamily="2" charset="2"/>
                  <a:buChar char="Ø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lt-LT" b="0" i="1" smtClean="0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lt-LT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lt-LT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lt-LT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lt-LT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  <m:r>
                      <a:rPr lang="lt-LT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lt-LT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</m:t>
                    </m:r>
                    <m:r>
                      <a:rPr lang="lt-LT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lt-LT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𝑔</m:t>
                    </m:r>
                  </m:oMath>
                </a14:m>
                <a:endParaRPr lang="lt-LT" b="0" dirty="0" smtClean="0">
                  <a:latin typeface="Garamond" panose="02020404030301010803" pitchFamily="18" charset="0"/>
                  <a:ea typeface="Cambria Math" panose="02040503050406030204" pitchFamily="18" charset="0"/>
                </a:endParaRPr>
              </a:p>
              <a:p>
                <a:pPr>
                  <a:buFont typeface="Wingdings" panose="05000000000000000000" pitchFamily="2" charset="2"/>
                  <a:buChar char="Ø"/>
                </a:pPr>
                <a:endParaRPr lang="lt-LT" b="0" dirty="0" smtClean="0">
                  <a:latin typeface="Garamond" panose="02020404030301010803" pitchFamily="18" charset="0"/>
                  <a:ea typeface="Cambria Math" panose="02040503050406030204" pitchFamily="18" charset="0"/>
                </a:endParaRPr>
              </a:p>
              <a:p>
                <a:pPr>
                  <a:buFont typeface="Wingdings" panose="05000000000000000000" pitchFamily="2" charset="2"/>
                  <a:buChar char="Ø"/>
                </a:pPr>
                <a:endParaRPr lang="lt-LT" b="0" dirty="0" smtClean="0">
                  <a:latin typeface="Garamond" panose="02020404030301010803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lt-LT" b="0" dirty="0" smtClean="0">
                  <a:latin typeface="Garamond" panose="02020404030301010803" pitchFamily="18" charset="0"/>
                  <a:ea typeface="Cambria Math" panose="02040503050406030204" pitchFamily="18" charset="0"/>
                </a:endParaRPr>
              </a:p>
              <a:p>
                <a:endParaRPr lang="lt-LT" dirty="0">
                  <a:latin typeface="Garamond" panose="02020404030301010803" pitchFamily="18" charset="0"/>
                </a:endParaRPr>
              </a:p>
            </p:txBody>
          </p:sp>
        </mc:Choice>
        <mc:Fallback xmlns="">
          <p:sp>
            <p:nvSpPr>
              <p:cNvPr id="3" name="Turinio vietos rezervavimo ženklas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 rotWithShape="0">
                <a:blip r:embed="rId2"/>
                <a:stretch>
                  <a:fillRect l="-11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urinio vietos rezervavimo ženklas 3"/>
              <p:cNvSpPr>
                <a:spLocks noGrp="1"/>
              </p:cNvSpPr>
              <p:nvPr>
                <p:ph sz="half" idx="2"/>
              </p:nvPr>
            </p:nvSpPr>
            <p:spPr>
              <a:xfrm>
                <a:off x="5997844" y="2017343"/>
                <a:ext cx="5061079" cy="4104488"/>
              </a:xfrm>
            </p:spPr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r>
                  <a:rPr lang="lt-LT" dirty="0" smtClean="0">
                    <a:latin typeface="Garamond" panose="02020404030301010803" pitchFamily="18" charset="0"/>
                  </a:rPr>
                  <a:t>k – proporcingumo koficientas, standumas, x – kūno pailgėjimas,  N/m</a:t>
                </a:r>
              </a:p>
              <a:p>
                <a:pPr marL="0" indent="0">
                  <a:buNone/>
                </a:pPr>
                <a:r>
                  <a:rPr lang="lt-LT" dirty="0" smtClean="0">
                    <a:latin typeface="Garamond" panose="02020404030301010803" pitchFamily="18" charset="0"/>
                  </a:rPr>
                  <a:t>m – masė, kg</a:t>
                </a:r>
              </a:p>
              <a:p>
                <a:pPr marL="0" indent="0">
                  <a:buNone/>
                </a:pPr>
                <a:r>
                  <a:rPr lang="lt-LT" dirty="0" smtClean="0">
                    <a:latin typeface="Garamond" panose="02020404030301010803" pitchFamily="18" charset="0"/>
                  </a:rPr>
                  <a:t>g – laisvojo kritimo pagreitis, m/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lt-LT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lt-LT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lt-LT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lt-LT" dirty="0" smtClean="0">
                  <a:latin typeface="Garamond" panose="02020404030301010803" pitchFamily="18" charset="0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lt-LT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lt-LT" dirty="0" smtClean="0">
                    <a:latin typeface="Garamond" panose="02020404030301010803" pitchFamily="18" charset="0"/>
                  </a:rPr>
                  <a:t> – trinties </a:t>
                </a:r>
                <a:r>
                  <a:rPr lang="lt-LT" dirty="0" err="1" smtClean="0">
                    <a:latin typeface="Garamond" panose="02020404030301010803" pitchFamily="18" charset="0"/>
                  </a:rPr>
                  <a:t>koficientas</a:t>
                </a:r>
                <a:endParaRPr lang="lt-LT" dirty="0" smtClean="0">
                  <a:latin typeface="Garamond" panose="02020404030301010803" pitchFamily="18" charset="0"/>
                </a:endParaRPr>
              </a:p>
              <a:p>
                <a:pPr marL="0" indent="0">
                  <a:buNone/>
                </a:pPr>
                <a:r>
                  <a:rPr lang="lt-LT" dirty="0" smtClean="0">
                    <a:latin typeface="Garamond" panose="02020404030301010803" pitchFamily="18" charset="0"/>
                  </a:rPr>
                  <a:t>P – svorio jėga, N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lt-LT" i="1">
                            <a:latin typeface="Cambria Math"/>
                          </a:rPr>
                        </m:ctrlPr>
                      </m:sSubPr>
                      <m:e>
                        <m:r>
                          <a:rPr lang="lt-LT" i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lt-LT" i="1">
                            <a:latin typeface="Cambria Math" panose="02040503050406030204" pitchFamily="18" charset="0"/>
                          </a:rPr>
                          <m:t>𝑡𝑎𝑚𝑝</m:t>
                        </m:r>
                      </m:sub>
                    </m:sSub>
                    <m:r>
                      <a:rPr lang="lt-LT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lt-LT" dirty="0">
                    <a:latin typeface="Garamond" panose="02020404030301010803" pitchFamily="18" charset="0"/>
                  </a:rPr>
                  <a:t>– </a:t>
                </a:r>
                <a:r>
                  <a:rPr lang="lt-LT" dirty="0" smtClean="0">
                    <a:latin typeface="Garamond" panose="02020404030301010803" pitchFamily="18" charset="0"/>
                  </a:rPr>
                  <a:t>tamprumo jėga, N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lt-LT" i="1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lt-LT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lt-LT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r>
                  <a:rPr lang="lt-LT" dirty="0" smtClean="0">
                    <a:latin typeface="Garamond" panose="02020404030301010803" pitchFamily="18" charset="0"/>
                  </a:rPr>
                  <a:t> </a:t>
                </a:r>
                <a:r>
                  <a:rPr lang="lt-LT" dirty="0">
                    <a:latin typeface="Garamond" panose="02020404030301010803" pitchFamily="18" charset="0"/>
                  </a:rPr>
                  <a:t>– </a:t>
                </a:r>
                <a:r>
                  <a:rPr lang="lt-LT" dirty="0" smtClean="0">
                    <a:latin typeface="Garamond" panose="02020404030301010803" pitchFamily="18" charset="0"/>
                  </a:rPr>
                  <a:t>sunkio jėga, N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lt-LT" i="1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lt-LT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lt-LT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lt-LT" dirty="0" smtClean="0">
                    <a:latin typeface="Garamond" panose="02020404030301010803" pitchFamily="18" charset="0"/>
                  </a:rPr>
                  <a:t> </a:t>
                </a:r>
                <a:r>
                  <a:rPr lang="lt-LT" dirty="0">
                    <a:latin typeface="Garamond" panose="02020404030301010803" pitchFamily="18" charset="0"/>
                  </a:rPr>
                  <a:t>– </a:t>
                </a:r>
                <a:r>
                  <a:rPr lang="lt-LT" dirty="0" smtClean="0">
                    <a:latin typeface="Garamond" panose="02020404030301010803" pitchFamily="18" charset="0"/>
                  </a:rPr>
                  <a:t>trinties jėga, N</a:t>
                </a:r>
                <a:endParaRPr lang="lt-LT" dirty="0">
                  <a:latin typeface="Garamond" panose="02020404030301010803" pitchFamily="18" charset="0"/>
                </a:endParaRPr>
              </a:p>
              <a:p>
                <a:pPr marL="0" indent="0">
                  <a:buNone/>
                </a:pPr>
                <a:endParaRPr lang="lt-LT" dirty="0">
                  <a:latin typeface="Garamond" panose="02020404030301010803" pitchFamily="18" charset="0"/>
                </a:endParaRPr>
              </a:p>
            </p:txBody>
          </p:sp>
        </mc:Choice>
        <mc:Fallback xmlns="">
          <p:sp>
            <p:nvSpPr>
              <p:cNvPr id="4" name="Turinio vietos rezervavimo ženklas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5997844" y="2017343"/>
                <a:ext cx="5061079" cy="4104488"/>
              </a:xfrm>
              <a:blipFill rotWithShape="1">
                <a:blip r:embed="rId3"/>
                <a:stretch>
                  <a:fillRect l="-1205" t="-297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30600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  <p:bldP spid="4" grpId="0" build="allAtOnce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3600">
                <a:latin typeface="Garamond" panose="02020404030301010803" pitchFamily="18" charset="0"/>
              </a:rPr>
              <a:t>Testas ,,Tiesa ar melas“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2000" dirty="0">
                <a:latin typeface="Garamond" panose="02020404030301010803" pitchFamily="18" charset="0"/>
              </a:rPr>
              <a:t>Į klausimus atsakymus </a:t>
            </a:r>
            <a:r>
              <a:rPr lang="lt-LT" sz="2000" dirty="0" smtClean="0">
                <a:latin typeface="Garamond" panose="02020404030301010803" pitchFamily="18" charset="0"/>
              </a:rPr>
              <a:t>tiesa arba melas. </a:t>
            </a:r>
            <a:r>
              <a:rPr lang="lt-LT" sz="2000" dirty="0">
                <a:latin typeface="Garamond" panose="02020404030301010803" pitchFamily="18" charset="0"/>
              </a:rPr>
              <a:t>Visi klausimai susiję su anksčiau </a:t>
            </a:r>
            <a:r>
              <a:rPr lang="lt-LT" sz="2000" dirty="0" smtClean="0">
                <a:latin typeface="Garamond" panose="02020404030301010803" pitchFamily="18" charset="0"/>
              </a:rPr>
              <a:t>pateikta </a:t>
            </a:r>
            <a:r>
              <a:rPr lang="lt-LT" sz="2000" dirty="0">
                <a:latin typeface="Garamond" panose="02020404030301010803" pitchFamily="18" charset="0"/>
              </a:rPr>
              <a:t>teorija</a:t>
            </a:r>
            <a:r>
              <a:rPr lang="lt-LT" sz="2000" dirty="0" smtClean="0">
                <a:latin typeface="Garamond" panose="02020404030301010803" pitchFamily="18" charset="0"/>
              </a:rPr>
              <a:t>. Spustelėjus antrą kartą matysite teisingą atsakymą.</a:t>
            </a:r>
            <a:endParaRPr lang="lt-LT" sz="2000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181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l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I klausimas</a:t>
            </a:r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16" r="13916"/>
          <a:stretch>
            <a:fillRect/>
          </a:stretch>
        </p:blipFill>
        <p:spPr/>
      </p:pic>
      <p:sp>
        <p:nvSpPr>
          <p:cNvPr id="3" name="Teksto vietos rezervavimo ženklas 2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lvl="0" algn="ctr"/>
            <a:r>
              <a:rPr lang="lt-LT" sz="2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Jėga – nematomas dydis, tačiau aptinkamas pagal jos poveikį kitam kūnui.</a:t>
            </a:r>
          </a:p>
        </p:txBody>
      </p:sp>
      <p:sp>
        <p:nvSpPr>
          <p:cNvPr id="5" name="Teksto vietos rezervavimo ženklas 3"/>
          <p:cNvSpPr txBox="1">
            <a:spLocks/>
          </p:cNvSpPr>
          <p:nvPr/>
        </p:nvSpPr>
        <p:spPr>
          <a:xfrm>
            <a:off x="1349948" y="5227093"/>
            <a:ext cx="5524404" cy="77792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0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lt-LT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TIESA</a:t>
            </a:r>
            <a:endParaRPr lang="lt-LT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7605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l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err="1"/>
              <a:t>Ii</a:t>
            </a:r>
            <a:r>
              <a:rPr lang="lt-LT" dirty="0"/>
              <a:t> </a:t>
            </a:r>
            <a:r>
              <a:rPr lang="lt-LT" dirty="0" smtClean="0"/>
              <a:t>klausimas</a:t>
            </a:r>
            <a:endParaRPr lang="lt-LT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19" b="5619"/>
          <a:stretch>
            <a:fillRect/>
          </a:stretch>
        </p:blipFill>
        <p:spPr/>
      </p:pic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lvl="0" algn="ctr"/>
            <a:r>
              <a:rPr lang="lt-LT" sz="2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Jėgos matavimo vienetas N/m.</a:t>
            </a:r>
          </a:p>
        </p:txBody>
      </p:sp>
      <p:sp>
        <p:nvSpPr>
          <p:cNvPr id="6" name="Teksto vietos rezervavimo ženklas 3"/>
          <p:cNvSpPr txBox="1">
            <a:spLocks/>
          </p:cNvSpPr>
          <p:nvPr/>
        </p:nvSpPr>
        <p:spPr>
          <a:xfrm>
            <a:off x="1349948" y="5227093"/>
            <a:ext cx="5524404" cy="77792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0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lt-LT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MELAS</a:t>
            </a:r>
            <a:endParaRPr lang="lt-LT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4427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Iii klausimas </a:t>
            </a:r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66" t="-27064" r="8122" b="-27979"/>
          <a:stretch/>
        </p:blipFill>
        <p:spPr>
          <a:xfrm>
            <a:off x="7902054" y="996288"/>
            <a:ext cx="3220871" cy="4121622"/>
          </a:xfrm>
        </p:spPr>
      </p:pic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lvl="0" algn="ctr"/>
            <a:r>
              <a:rPr lang="lt-LT" sz="2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Tamprumo jėga – tai jėga, kuri atsveria kitą kūną.</a:t>
            </a:r>
          </a:p>
        </p:txBody>
      </p:sp>
      <p:sp>
        <p:nvSpPr>
          <p:cNvPr id="5" name="Teksto vietos rezervavimo ženklas 3"/>
          <p:cNvSpPr txBox="1">
            <a:spLocks/>
          </p:cNvSpPr>
          <p:nvPr/>
        </p:nvSpPr>
        <p:spPr>
          <a:xfrm>
            <a:off x="1349948" y="5227093"/>
            <a:ext cx="5524404" cy="77792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0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lt-LT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MELAS</a:t>
            </a:r>
            <a:endParaRPr lang="lt-LT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1058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Iv klausimas </a:t>
            </a:r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16" r="13916"/>
          <a:stretch>
            <a:fillRect/>
          </a:stretch>
        </p:blipFill>
        <p:spPr/>
      </p:pic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lvl="0" algn="ctr"/>
            <a:r>
              <a:rPr lang="lt-LT" sz="2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Huko dėsnis nusako spyruoklės pailgėjimą ją veikiant sunkio jėgai.</a:t>
            </a:r>
          </a:p>
        </p:txBody>
      </p:sp>
      <p:sp>
        <p:nvSpPr>
          <p:cNvPr id="6" name="Teksto vietos rezervavimo ženklas 3"/>
          <p:cNvSpPr txBox="1">
            <a:spLocks/>
          </p:cNvSpPr>
          <p:nvPr/>
        </p:nvSpPr>
        <p:spPr>
          <a:xfrm>
            <a:off x="1349948" y="5227093"/>
            <a:ext cx="5524404" cy="77792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0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lt-LT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TIESA</a:t>
            </a:r>
            <a:endParaRPr lang="lt-LT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9879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l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V klausimaS</a:t>
            </a:r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16" r="13916"/>
          <a:stretch>
            <a:fillRect/>
          </a:stretch>
        </p:blipFill>
        <p:spPr>
          <a:xfrm>
            <a:off x="8042503" y="1026933"/>
            <a:ext cx="2791171" cy="3866327"/>
          </a:xfrm>
        </p:spPr>
      </p:pic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1451206" y="3145992"/>
            <a:ext cx="5524404" cy="2003742"/>
          </a:xfrm>
        </p:spPr>
        <p:txBody>
          <a:bodyPr>
            <a:normAutofit/>
          </a:bodyPr>
          <a:lstStyle/>
          <a:p>
            <a:pPr lvl="0" algn="ctr"/>
            <a:r>
              <a:rPr lang="lt-LT" sz="2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Potvyniai ir atoslūgiai vyksta dėl Žemės trinties jėgos.</a:t>
            </a:r>
          </a:p>
        </p:txBody>
      </p:sp>
      <p:sp>
        <p:nvSpPr>
          <p:cNvPr id="6" name="Teksto vietos rezervavimo ženklas 3"/>
          <p:cNvSpPr txBox="1">
            <a:spLocks/>
          </p:cNvSpPr>
          <p:nvPr/>
        </p:nvSpPr>
        <p:spPr>
          <a:xfrm>
            <a:off x="1349948" y="5227093"/>
            <a:ext cx="5524404" cy="77792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0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lt-LT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MELAS</a:t>
            </a:r>
            <a:endParaRPr lang="lt-LT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7273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l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1450329" y="1122542"/>
            <a:ext cx="5532328" cy="1830584"/>
          </a:xfrm>
        </p:spPr>
        <p:txBody>
          <a:bodyPr/>
          <a:lstStyle/>
          <a:p>
            <a:r>
              <a:rPr lang="lt-LT"/>
              <a:t>VI klausimas</a:t>
            </a:r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47" r="14947"/>
          <a:stretch>
            <a:fillRect/>
          </a:stretch>
        </p:blipFill>
        <p:spPr/>
      </p:pic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lvl="0" algn="ctr"/>
            <a:r>
              <a:rPr lang="lt-LT" sz="2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Žmogus Žemėje ir Mėnulyje sveria nevienodai</a:t>
            </a:r>
          </a:p>
        </p:txBody>
      </p:sp>
      <p:sp>
        <p:nvSpPr>
          <p:cNvPr id="7" name="Teksto vietos rezervavimo ženklas 3"/>
          <p:cNvSpPr txBox="1">
            <a:spLocks/>
          </p:cNvSpPr>
          <p:nvPr/>
        </p:nvSpPr>
        <p:spPr>
          <a:xfrm>
            <a:off x="1349948" y="5227093"/>
            <a:ext cx="5524404" cy="77792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0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lt-LT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TIESA</a:t>
            </a:r>
            <a:endParaRPr lang="lt-LT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9888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Vii klausimas</a:t>
            </a:r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4" r="4534"/>
          <a:stretch>
            <a:fillRect/>
          </a:stretch>
        </p:blipFill>
        <p:spPr/>
      </p:pic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lvl="0" algn="ctr"/>
            <a:r>
              <a:rPr lang="lt-LT" sz="2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Dėl trinties mes galime atlikti kasdienius darbus ir veiksmus.</a:t>
            </a:r>
          </a:p>
        </p:txBody>
      </p:sp>
      <p:sp>
        <p:nvSpPr>
          <p:cNvPr id="7" name="Teksto vietos rezervavimo ženklas 3"/>
          <p:cNvSpPr txBox="1">
            <a:spLocks/>
          </p:cNvSpPr>
          <p:nvPr/>
        </p:nvSpPr>
        <p:spPr>
          <a:xfrm>
            <a:off x="1349948" y="5227093"/>
            <a:ext cx="5524404" cy="77792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0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lt-LT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TIESA</a:t>
            </a:r>
            <a:endParaRPr lang="lt-LT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733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Viii klausimas</a:t>
            </a:r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80" r="28880"/>
          <a:stretch>
            <a:fillRect/>
          </a:stretch>
        </p:blipFill>
        <p:spPr/>
      </p:pic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1451206" y="3055705"/>
            <a:ext cx="5524404" cy="2003742"/>
          </a:xfrm>
        </p:spPr>
        <p:txBody>
          <a:bodyPr>
            <a:normAutofit/>
          </a:bodyPr>
          <a:lstStyle/>
          <a:p>
            <a:pPr lvl="0" algn="ctr"/>
            <a:r>
              <a:rPr lang="lt-LT" sz="2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Riedėjimo trintis mažesnė nei slydimo.</a:t>
            </a:r>
          </a:p>
        </p:txBody>
      </p:sp>
      <p:sp>
        <p:nvSpPr>
          <p:cNvPr id="6" name="Teksto vietos rezervavimo ženklas 3"/>
          <p:cNvSpPr txBox="1">
            <a:spLocks/>
          </p:cNvSpPr>
          <p:nvPr/>
        </p:nvSpPr>
        <p:spPr>
          <a:xfrm>
            <a:off x="1349948" y="5227093"/>
            <a:ext cx="5524404" cy="77792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0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lt-LT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TIESA</a:t>
            </a:r>
            <a:endParaRPr lang="lt-LT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1463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l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Ix klausimas</a:t>
            </a:r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6" t="9847" r="-831" b="-227"/>
          <a:stretch/>
        </p:blipFill>
        <p:spPr>
          <a:xfrm>
            <a:off x="7902053" y="1514901"/>
            <a:ext cx="3261815" cy="2975212"/>
          </a:xfrm>
        </p:spPr>
      </p:pic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1451206" y="3408341"/>
            <a:ext cx="5524404" cy="2003742"/>
          </a:xfrm>
        </p:spPr>
        <p:txBody>
          <a:bodyPr>
            <a:normAutofit/>
          </a:bodyPr>
          <a:lstStyle/>
          <a:p>
            <a:pPr lvl="0" algn="ctr"/>
            <a:r>
              <a:rPr lang="lt-LT" sz="2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Įcentrinė jėga priverčia kūnus judėti apskritimu. </a:t>
            </a:r>
          </a:p>
        </p:txBody>
      </p:sp>
      <p:sp>
        <p:nvSpPr>
          <p:cNvPr id="6" name="Teksto vietos rezervavimo ženklas 3"/>
          <p:cNvSpPr txBox="1">
            <a:spLocks/>
          </p:cNvSpPr>
          <p:nvPr/>
        </p:nvSpPr>
        <p:spPr>
          <a:xfrm>
            <a:off x="1349948" y="5227093"/>
            <a:ext cx="5524404" cy="77792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0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lt-LT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TIESA</a:t>
            </a:r>
            <a:endParaRPr lang="lt-LT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5817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l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X klausimas</a:t>
            </a:r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16" r="13916"/>
          <a:stretch>
            <a:fillRect/>
          </a:stretch>
        </p:blipFill>
        <p:spPr/>
      </p:pic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1385065"/>
          </a:xfrm>
        </p:spPr>
        <p:txBody>
          <a:bodyPr>
            <a:normAutofit/>
          </a:bodyPr>
          <a:lstStyle/>
          <a:p>
            <a:pPr lvl="0" algn="ctr"/>
            <a:r>
              <a:rPr lang="lt-LT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Kūno svoris ir sunkio jėga veikia kūnus visada.</a:t>
            </a:r>
          </a:p>
        </p:txBody>
      </p:sp>
      <p:sp>
        <p:nvSpPr>
          <p:cNvPr id="6" name="Teksto vietos rezervavimo ženklas 3"/>
          <p:cNvSpPr txBox="1">
            <a:spLocks/>
          </p:cNvSpPr>
          <p:nvPr/>
        </p:nvSpPr>
        <p:spPr>
          <a:xfrm>
            <a:off x="1322652" y="5158854"/>
            <a:ext cx="5524404" cy="77792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0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lt-LT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MELAS</a:t>
            </a:r>
            <a:endParaRPr lang="lt-LT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5662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3600">
                <a:latin typeface="Garamond" panose="02020404030301010803" pitchFamily="18" charset="0"/>
              </a:rPr>
              <a:t>Informacijos šaltiniai 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9125" y="2084364"/>
            <a:ext cx="2296371" cy="3449638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5541" y="2701802"/>
            <a:ext cx="2743684" cy="336088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90" t="22710" r="28812" b="48931"/>
          <a:stretch/>
        </p:blipFill>
        <p:spPr>
          <a:xfrm>
            <a:off x="8079475" y="2097557"/>
            <a:ext cx="3720644" cy="1421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108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4400" dirty="0">
                <a:latin typeface="Garamond" panose="02020404030301010803" pitchFamily="18" charset="0"/>
              </a:rPr>
              <a:t>AČIŪ UŽ </a:t>
            </a:r>
            <a:r>
              <a:rPr lang="lt-LT" sz="4400" dirty="0" smtClean="0">
                <a:latin typeface="Garamond" panose="02020404030301010803" pitchFamily="18" charset="0"/>
              </a:rPr>
              <a:t>DĖMESĮ</a:t>
            </a:r>
            <a:endParaRPr lang="en-US" sz="4400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6494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alerija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</TotalTime>
  <Words>963</Words>
  <Application>Microsoft Office PowerPoint</Application>
  <PresentationFormat>Pasirinktinai</PresentationFormat>
  <Paragraphs>164</Paragraphs>
  <Slides>35</Slides>
  <Notes>0</Notes>
  <HiddenSlides>0</HiddenSlides>
  <MMClips>1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35</vt:i4>
      </vt:variant>
    </vt:vector>
  </HeadingPairs>
  <TitlesOfParts>
    <vt:vector size="36" baseType="lpstr">
      <vt:lpstr>Galerija</vt:lpstr>
      <vt:lpstr>Jėgų rūšys </vt:lpstr>
      <vt:lpstr>Apie ką kalbėsime</vt:lpstr>
      <vt:lpstr>Jėga. Kas tai?</vt:lpstr>
      <vt:lpstr>Jėgų rūšys </vt:lpstr>
      <vt:lpstr>Tamprumo jėga </vt:lpstr>
      <vt:lpstr>Uždavinys </vt:lpstr>
      <vt:lpstr>Pavyzdžiai</vt:lpstr>
      <vt:lpstr>Gravitacinė kūnŲ sąveika. Sunkio jėga</vt:lpstr>
      <vt:lpstr>Uždavinys</vt:lpstr>
      <vt:lpstr>Apsižvalgykime </vt:lpstr>
      <vt:lpstr>Kūnų svoris </vt:lpstr>
      <vt:lpstr>Sunkio ir svorio palyginimas </vt:lpstr>
      <vt:lpstr>Nesvarumas </vt:lpstr>
      <vt:lpstr>Uždavinys</vt:lpstr>
      <vt:lpstr>Trinties jėga </vt:lpstr>
      <vt:lpstr>Trinties rūšys. Palyginimas </vt:lpstr>
      <vt:lpstr>Pavyzdžiai</vt:lpstr>
      <vt:lpstr>Uždavinys</vt:lpstr>
      <vt:lpstr>Bandymas</vt:lpstr>
      <vt:lpstr>Įcentrinė jėga </vt:lpstr>
      <vt:lpstr>Pavyzdžiai</vt:lpstr>
      <vt:lpstr>Formulės</vt:lpstr>
      <vt:lpstr>Testas ,,Tiesa ar melas“</vt:lpstr>
      <vt:lpstr>I klausimas</vt:lpstr>
      <vt:lpstr>Ii klausimas</vt:lpstr>
      <vt:lpstr>Iii klausimas </vt:lpstr>
      <vt:lpstr>Iv klausimas </vt:lpstr>
      <vt:lpstr>V klausimaS</vt:lpstr>
      <vt:lpstr>VI klausimas</vt:lpstr>
      <vt:lpstr>Vii klausimas</vt:lpstr>
      <vt:lpstr>Viii klausimas</vt:lpstr>
      <vt:lpstr>Ix klausimas</vt:lpstr>
      <vt:lpstr>X klausimas</vt:lpstr>
      <vt:lpstr>Informacijos šaltiniai </vt:lpstr>
      <vt:lpstr>AČIŪ UŽ DĖMESĮ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Jėgų rūšys </dc:title>
  <cp:lastModifiedBy>Mokytojai5</cp:lastModifiedBy>
  <cp:revision>49</cp:revision>
  <dcterms:modified xsi:type="dcterms:W3CDTF">2017-04-06T05:30:09Z</dcterms:modified>
</cp:coreProperties>
</file>