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0" r:id="rId2"/>
    <p:sldId id="256" r:id="rId3"/>
    <p:sldId id="257" r:id="rId4"/>
    <p:sldId id="258" r:id="rId5"/>
    <p:sldId id="259" r:id="rId6"/>
    <p:sldId id="306" r:id="rId7"/>
    <p:sldId id="307" r:id="rId8"/>
    <p:sldId id="260" r:id="rId9"/>
    <p:sldId id="262" r:id="rId10"/>
    <p:sldId id="292" r:id="rId11"/>
    <p:sldId id="261" r:id="rId12"/>
    <p:sldId id="293" r:id="rId13"/>
    <p:sldId id="294" r:id="rId14"/>
    <p:sldId id="263" r:id="rId15"/>
    <p:sldId id="264" r:id="rId16"/>
    <p:sldId id="265" r:id="rId17"/>
    <p:sldId id="266" r:id="rId18"/>
    <p:sldId id="267" r:id="rId19"/>
    <p:sldId id="268" r:id="rId20"/>
    <p:sldId id="281" r:id="rId21"/>
    <p:sldId id="282" r:id="rId22"/>
    <p:sldId id="283" r:id="rId23"/>
    <p:sldId id="284" r:id="rId24"/>
    <p:sldId id="285" r:id="rId25"/>
    <p:sldId id="287" r:id="rId26"/>
    <p:sldId id="286" r:id="rId27"/>
    <p:sldId id="289" r:id="rId28"/>
    <p:sldId id="288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5" r:id="rId39"/>
    <p:sldId id="304" r:id="rId40"/>
    <p:sldId id="269" r:id="rId41"/>
    <p:sldId id="270" r:id="rId42"/>
    <p:sldId id="271" r:id="rId43"/>
    <p:sldId id="272" r:id="rId44"/>
    <p:sldId id="273" r:id="rId45"/>
    <p:sldId id="274" r:id="rId46"/>
    <p:sldId id="275" r:id="rId47"/>
    <p:sldId id="290" r:id="rId48"/>
    <p:sldId id="277" r:id="rId49"/>
    <p:sldId id="278" r:id="rId5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94660"/>
  </p:normalViewPr>
  <p:slideViewPr>
    <p:cSldViewPr>
      <p:cViewPr varScale="1">
        <p:scale>
          <a:sx n="101" d="100"/>
          <a:sy n="101" d="100"/>
        </p:scale>
        <p:origin x="7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2" name="Stačiakampis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Stačiakampis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Stačiakampis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Stačiakampis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Stačiakampis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/>
              <a:t>Spustelėkite ruošinio paantraštės stiliui keisti</a:t>
            </a:r>
            <a:endParaRPr kumimoji="0" lang="en-US"/>
          </a:p>
        </p:txBody>
      </p:sp>
      <p:sp>
        <p:nvSpPr>
          <p:cNvPr id="56" name="Stačiakampis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Stačiakampis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Stačiakampis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Stačiakampis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t-LT"/>
              <a:t>Spustelėkite ruošinio teksto stiliams keisti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aisva forma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Laisva forma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Laisva forma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Laisva forma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Laisva forma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Laisva forma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Laisva forma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Laisva forma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Laisva forma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Laisva forma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Laisva forma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Laisva forma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Laisva forma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Laisva forma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Laisva forma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Stačiakampis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8" name="Stačiakampis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ačiakampis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Stačiakampis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ačiakampis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/>
              <a:t>Spustelėkite ruošinio teksto stiliams keisti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/>
              <a:t>Spustelėkite ruošinio teksto stiliams keisti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tačiakampis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/>
              <a:t>Spustelėkite ruošinio teksto stiliams keisti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/>
              <a:t>Spustelėkite ruošinio teksto stiliams keisti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6" name="Stačiakampis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Stačiakampis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tačiakampis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tačiakampis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Stačiakampis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Stačiakampis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tačiakampis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tačiakampis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Stačiakampis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/>
              <a:t>Spustelėkite ruošinio teksto stiliams keisti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ačiakampis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Tiesioji jungtis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ė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Tiesioji jungtis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Tiesioji jungtis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Tiesioji jungtis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Antraštė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/>
              <a:t>Spustelėkite piktogramą, jei norite įtraukti paveikslėlį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lt-LT"/>
              <a:t>Spustelėkite ruošinio teksto stiliams keisti</a:t>
            </a:r>
          </a:p>
        </p:txBody>
      </p:sp>
      <p:grpSp>
        <p:nvGrpSpPr>
          <p:cNvPr id="14" name="Grupė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Tiesioji jungtis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Tiesioji jungtis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Tiesioji jungtis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ė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Tiesioji jungtis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Tiesioji jungtis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Tiesioji jungtis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/>
              <a:t>Spustelėkite ruošinio teksto stiliams keisti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lt-LT"/>
              <a:t>Spustelėkite ruošinio teksto stiliams keisti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Stačiakampis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ačiakampis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tačiakampis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ačiakampis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ačiakampis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Stačiakampis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Stačiakampis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Stačiakampis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lt-LT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/>
              <a:t>Spustelėkite ruošinio teksto stiliams keisti</a:t>
            </a:r>
          </a:p>
          <a:p>
            <a:pPr lvl="1" eaLnBrk="1" latinLnBrk="0" hangingPunct="1"/>
            <a:r>
              <a:rPr kumimoji="0" lang="lt-LT"/>
              <a:t>Antras lygmuo</a:t>
            </a:r>
          </a:p>
          <a:p>
            <a:pPr lvl="2" eaLnBrk="1" latinLnBrk="0" hangingPunct="1"/>
            <a:r>
              <a:rPr kumimoji="0" lang="lt-LT"/>
              <a:t>Trečias lygmuo</a:t>
            </a:r>
          </a:p>
          <a:p>
            <a:pPr lvl="3" eaLnBrk="1" latinLnBrk="0" hangingPunct="1"/>
            <a:r>
              <a:rPr kumimoji="0" lang="lt-LT"/>
              <a:t>Ketvirtas lygmuo</a:t>
            </a:r>
          </a:p>
          <a:p>
            <a:pPr lvl="4" eaLnBrk="1" latinLnBrk="0" hangingPunct="1"/>
            <a:r>
              <a:rPr kumimoji="0" lang="lt-LT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5CDD4D0-3E21-414A-AE38-3B33B422FCEE}" type="datetimeFigureOut">
              <a:rPr lang="lt-LT" smtClean="0"/>
              <a:pPr/>
              <a:t>2017.04.03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99782E9-11CA-487F-865D-ADAC493894DD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lt-LT" sz="3200" b="1" dirty="0">
                <a:latin typeface="Times New Roman" pitchFamily="18" charset="0"/>
                <a:cs typeface="Times New Roman" pitchFamily="18" charset="0"/>
              </a:rPr>
            </a:br>
            <a:endParaRPr lang="lt-LT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lt-LT" b="1" dirty="0">
              <a:latin typeface="Times New Roman" pitchFamily="18" charset="0"/>
              <a:cs typeface="Times New Roman" pitchFamily="18" charset="0"/>
            </a:endParaRPr>
          </a:p>
          <a:p>
            <a:pPr marL="68580" indent="0" algn="ctr">
              <a:buNone/>
            </a:pPr>
            <a:r>
              <a:rPr lang="lt-LT" sz="3900" b="1" i="1" dirty="0">
                <a:latin typeface="Times New Roman" pitchFamily="18" charset="0"/>
                <a:cs typeface="Times New Roman" pitchFamily="18" charset="0"/>
              </a:rPr>
              <a:t>Kūną veikiančios jėgos, jo masės ir įgyto pagreičio sąryšis</a:t>
            </a:r>
          </a:p>
          <a:p>
            <a:pPr algn="ctr">
              <a:buNone/>
            </a:pPr>
            <a:endParaRPr lang="lt-LT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t-LT" sz="24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t-LT" sz="24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lt-LT" sz="2400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t-LT" sz="2400" b="1" i="1" dirty="0">
                <a:latin typeface="Times New Roman" pitchFamily="18" charset="0"/>
                <a:cs typeface="Times New Roman" pitchFamily="18" charset="0"/>
              </a:rPr>
              <a:t>   Jurbarko rajono Šimkaičių Jono Žemaičio pagrindinė mokykla aštuntos klasės mokinys Robertas Skutkevičius.</a:t>
            </a:r>
          </a:p>
          <a:p>
            <a:pPr>
              <a:buNone/>
            </a:pPr>
            <a:r>
              <a:rPr lang="en-GB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b="1" i="1" dirty="0">
                <a:latin typeface="Times New Roman" pitchFamily="18" charset="0"/>
                <a:cs typeface="Times New Roman" pitchFamily="18" charset="0"/>
              </a:rPr>
              <a:t>  Fizikos mokytoja </a:t>
            </a:r>
            <a:r>
              <a:rPr lang="en-GB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400" b="1" i="1" dirty="0">
                <a:latin typeface="Times New Roman" pitchFamily="18" charset="0"/>
                <a:cs typeface="Times New Roman" pitchFamily="18" charset="0"/>
              </a:rPr>
              <a:t>Asta Tautkienė</a:t>
            </a:r>
          </a:p>
          <a:p>
            <a:pPr algn="ctr">
              <a:buNone/>
            </a:pPr>
            <a:r>
              <a:rPr lang="en-GB" sz="2400" b="1" i="1" dirty="0">
                <a:latin typeface="Times New Roman" pitchFamily="18" charset="0"/>
                <a:cs typeface="Times New Roman" pitchFamily="18" charset="0"/>
              </a:rPr>
              <a:t>2017m.</a:t>
            </a:r>
            <a:endParaRPr lang="lt-LT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72400" cy="3032380"/>
          </a:xfrm>
        </p:spPr>
        <p:txBody>
          <a:bodyPr/>
          <a:lstStyle/>
          <a:p>
            <a:r>
              <a:rPr lang="en-GB" i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3200" b="0" cap="none" dirty="0">
                <a:latin typeface="Times New Roman" pitchFamily="18" charset="0"/>
                <a:cs typeface="Times New Roman" pitchFamily="18" charset="0"/>
              </a:rPr>
              <a:t>Masė</a:t>
            </a:r>
            <a:r>
              <a:rPr lang="en-GB" sz="3200" i="1" cap="none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lt-LT" sz="3200" i="1" cap="none" dirty="0">
                <a:latin typeface="Times New Roman" pitchFamily="18" charset="0"/>
                <a:cs typeface="Times New Roman" pitchFamily="18" charset="0"/>
              </a:rPr>
            </a:b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2. Jėga;</a:t>
            </a:r>
            <a:br>
              <a:rPr lang="lt-LT" sz="3200" i="1" cap="none" dirty="0">
                <a:latin typeface="Times New Roman" pitchFamily="18" charset="0"/>
                <a:cs typeface="Times New Roman" pitchFamily="18" charset="0"/>
              </a:rPr>
            </a:b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3. Pagreitis;</a:t>
            </a:r>
            <a:br>
              <a:rPr lang="lt-LT" sz="3200" i="1" cap="none" dirty="0">
                <a:latin typeface="Times New Roman" pitchFamily="18" charset="0"/>
                <a:cs typeface="Times New Roman" pitchFamily="18" charset="0"/>
              </a:rPr>
            </a:b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4. Kūną veikiančios jėgos, masės ir įgyto pagreičio sąryšis</a:t>
            </a:r>
            <a:br>
              <a:rPr lang="en-GB" sz="3200" b="0" cap="none" dirty="0">
                <a:latin typeface="Times New Roman" pitchFamily="18" charset="0"/>
                <a:cs typeface="Times New Roman" pitchFamily="18" charset="0"/>
              </a:rPr>
            </a:b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GB" sz="3200" i="1" cap="none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 Izaokas Niutonas;</a:t>
            </a:r>
            <a:br>
              <a:rPr lang="en-GB" sz="3200" i="1" cap="none" dirty="0">
                <a:latin typeface="Times New Roman" pitchFamily="18" charset="0"/>
                <a:cs typeface="Times New Roman" pitchFamily="18" charset="0"/>
              </a:rPr>
            </a:b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sz="3200" i="1" cap="none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 Bandymas;</a:t>
            </a:r>
            <a:br>
              <a:rPr lang="lt-LT" sz="3200" i="1" cap="none" dirty="0">
                <a:latin typeface="Times New Roman" pitchFamily="18" charset="0"/>
                <a:cs typeface="Times New Roman" pitchFamily="18" charset="0"/>
              </a:rPr>
            </a:b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GB" sz="3200" i="1" cap="none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 Testas;</a:t>
            </a:r>
            <a:br>
              <a:rPr lang="lt-LT" sz="3200" i="1" cap="none" dirty="0">
                <a:latin typeface="Times New Roman" pitchFamily="18" charset="0"/>
                <a:cs typeface="Times New Roman" pitchFamily="18" charset="0"/>
              </a:rPr>
            </a:b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GB" sz="3200" i="1" cap="none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3200" i="1" cap="none" dirty="0">
                <a:latin typeface="Times New Roman" pitchFamily="18" charset="0"/>
                <a:cs typeface="Times New Roman" pitchFamily="18" charset="0"/>
              </a:rPr>
              <a:t> Uždaviniai;</a:t>
            </a:r>
            <a:endParaRPr lang="lt-LT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914400" y="116632"/>
            <a:ext cx="7772400" cy="936104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Turinys</a:t>
            </a: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lt-LT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sz="3200" dirty="0">
              <a:latin typeface="Times New Roman" pitchFamily="18" charset="0"/>
              <a:cs typeface="Times New Roman" pitchFamily="18" charset="0"/>
            </a:endParaRPr>
          </a:p>
          <a:p>
            <a:endParaRPr lang="lt-LT" sz="32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t-LT" sz="6000" dirty="0">
                <a:latin typeface="Times New Roman" pitchFamily="18" charset="0"/>
                <a:cs typeface="Times New Roman" pitchFamily="18" charset="0"/>
              </a:rPr>
              <a:t>Teorinė dalis</a:t>
            </a:r>
            <a:endParaRPr lang="lt-LT" sz="6000" dirty="0"/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>
                <a:latin typeface="Times New Roman" pitchFamily="18" charset="0"/>
                <a:cs typeface="Times New Roman" pitchFamily="18" charset="0"/>
              </a:rPr>
              <a:t>Masė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Masė – tai yra kūno inertiškumo matas. Kuo inertiškesnis kūnas, tuo didesnė jo masė.</a:t>
            </a: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Masės žymėjimas – m. </a:t>
            </a: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SI sistemoje masės vienetas yra kilogramas. </a:t>
            </a:r>
          </a:p>
        </p:txBody>
      </p:sp>
      <p:sp>
        <p:nvSpPr>
          <p:cNvPr id="5" name="Stačiakampis 4"/>
          <p:cNvSpPr/>
          <p:nvPr/>
        </p:nvSpPr>
        <p:spPr>
          <a:xfrm>
            <a:off x="2402175" y="3244334"/>
            <a:ext cx="245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.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4221088"/>
            <a:ext cx="3960440" cy="226093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Jėga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  Jėga – tai mechaninio poveikio arba kūnų sąveikos matas. </a:t>
            </a:r>
          </a:p>
          <a:p>
            <a:pPr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  Jėgos žymėjimas - F</a:t>
            </a:r>
          </a:p>
          <a:p>
            <a:pPr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 Jėgos vienetas – Niutonas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(N); </a:t>
            </a:r>
          </a:p>
          <a:p>
            <a:pPr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 Vieno Niutono jėga suteikia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1kg.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masės kūnui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1m/s</a:t>
            </a:r>
            <a:r>
              <a:rPr lang="en-GB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pagreitį;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Jėga</a:t>
            </a:r>
            <a:endParaRPr lang="lt-LT" i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Niutonas jėgą apibrėžė taip: pridėta jėga yra veiksmas, atliekamas su kūnu, siekiant pakeisti jo ramybės arba tiesiaeigio tolygaus judėjimo būseną. Tai fizikinis dydis, dėl kurio veikimo kinta kūno judėjimo kryptis, greitis arba kūnas deformuojamas.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44518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altLang="lt-LT" b="1" i="1" dirty="0"/>
              <a:t>Jėga keičia</a:t>
            </a:r>
            <a:endParaRPr lang="lt-LT" b="1" i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783560"/>
            <a:ext cx="8676456" cy="4572000"/>
          </a:xfrm>
        </p:spPr>
        <p:txBody>
          <a:bodyPr/>
          <a:lstStyle/>
          <a:p>
            <a:pPr marL="68580" indent="0">
              <a:buNone/>
            </a:pPr>
            <a:r>
              <a:rPr lang="lt-LT" dirty="0"/>
              <a:t>Kūno formą                       K</a:t>
            </a:r>
            <a:r>
              <a:rPr lang="lt-LT" altLang="lt-LT" dirty="0"/>
              <a:t>ūnų judėjimo kryptį ar greitį</a:t>
            </a:r>
            <a:endParaRPr lang="en-US" altLang="lt-LT" dirty="0"/>
          </a:p>
          <a:p>
            <a:pPr marL="68580" indent="0">
              <a:buNone/>
            </a:pPr>
            <a:endParaRPr lang="lt-LT" dirty="0"/>
          </a:p>
        </p:txBody>
      </p:sp>
      <p:pic>
        <p:nvPicPr>
          <p:cNvPr id="4" name="Picture 12" descr="Slaloma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708275"/>
            <a:ext cx="4043361" cy="296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id1373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" y="2771650"/>
            <a:ext cx="3743325" cy="291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335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Pagreitis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14400" y="1628800"/>
            <a:ext cx="7772400" cy="4572000"/>
          </a:xfrm>
        </p:spPr>
        <p:txBody>
          <a:bodyPr/>
          <a:lstStyle/>
          <a:p>
            <a:pPr marL="68580" indent="0">
              <a:buNone/>
            </a:pPr>
            <a:r>
              <a:rPr lang="lt-LT" b="1" i="1" dirty="0">
                <a:latin typeface="Times New Roman" pitchFamily="18" charset="0"/>
                <a:cs typeface="Times New Roman" pitchFamily="18" charset="0"/>
              </a:rPr>
              <a:t>Pagreitis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 (žym. raide </a:t>
            </a:r>
            <a:r>
              <a:rPr lang="lt-LT" b="1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) – fizikoje apibrėžiamas kaip greičio pokytis laiko atžvilgiu. </a:t>
            </a: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Pagretis – greičio pokytis per vienetinį laiko tarpą apibūdina greičio kitimo spartą ir yra vadinamas pagreičiu;</a:t>
            </a:r>
            <a:br>
              <a:rPr lang="lt-LT" u="sng" dirty="0"/>
            </a:br>
            <a:r>
              <a:rPr lang="lt-LT" i="1" dirty="0">
                <a:latin typeface="Times New Roman" pitchFamily="18" charset="0"/>
                <a:cs typeface="Times New Roman" pitchFamily="18" charset="0"/>
              </a:rPr>
              <a:t>SI sistemoje pagreičio matavimo vienetas m/s²;</a:t>
            </a:r>
          </a:p>
          <a:p>
            <a:pPr marL="68580" indent="0">
              <a:buNone/>
            </a:pPr>
            <a:endParaRPr lang="lt-LT" u="sng" dirty="0"/>
          </a:p>
        </p:txBody>
      </p:sp>
      <p:pic>
        <p:nvPicPr>
          <p:cNvPr id="2050" name="Picture 2" descr="C:\Users\Hp\Desktop\atsisiųst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714884"/>
            <a:ext cx="3176598" cy="192882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Kūną veikiančios jėgos, masės ir įgyto pagreičio sąryšis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Pagreitis, kurį įgyja judantis kūnas, yra tiesiogiai proporcingas veikiančiai jėgai ir atvirkščiai proporcingas kūno masei;</a:t>
            </a:r>
          </a:p>
          <a:p>
            <a:pPr marL="68580" indent="0" algn="ctr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Pagreitis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jėga/masė;</a:t>
            </a:r>
          </a:p>
          <a:p>
            <a:pPr marL="68580" indent="0" algn="ctr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 F/m;</a:t>
            </a: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Ši kūno pagreičio priklausomybė nuo veikiančios jėgos ir kūno masės dar vadinama </a:t>
            </a:r>
            <a:r>
              <a:rPr lang="lt-LT" b="1" i="1" dirty="0">
                <a:latin typeface="Times New Roman" pitchFamily="18" charset="0"/>
                <a:cs typeface="Times New Roman" pitchFamily="18" charset="0"/>
              </a:rPr>
              <a:t>antruoju Niutono dėsniu. </a:t>
            </a: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Iš jo gauname matematinę jėgos išraišką:</a:t>
            </a:r>
          </a:p>
          <a:p>
            <a:pPr marL="68580" indent="0" algn="ctr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i="1" dirty="0" err="1"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i="1" dirty="0">
                <a:latin typeface="Times New Roman" pitchFamily="18" charset="0"/>
                <a:cs typeface="Times New Roman" pitchFamily="18" charset="0"/>
              </a:rPr>
              <a:t>Izaokas Niutonas</a:t>
            </a:r>
            <a:br>
              <a:rPr lang="lt-LT" dirty="0">
                <a:latin typeface="Times New Roman" pitchFamily="18" charset="0"/>
                <a:cs typeface="Times New Roman" pitchFamily="18" charset="0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lt-LT" sz="6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lt-LT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1794616"/>
            <a:ext cx="3744416" cy="42964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Izaokas Niutonas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Izaokas Niutonas – garsus anglų fizikas, matematikas, astronomas, alchemikas, filosofas. Niutono dėsniai:</a:t>
            </a:r>
          </a:p>
          <a:p>
            <a:pPr marL="68580" indent="0"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Inercijos dėsnis;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Kūną veikiančios jėgos, masės ir pagreičio sąryšis;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Veiksmo ir atoveiksmio dėsnis;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Biografija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lt-LT" sz="2600" i="1" dirty="0">
                <a:latin typeface="Times New Roman" pitchFamily="18" charset="0"/>
                <a:cs typeface="Times New Roman" pitchFamily="18" charset="0"/>
              </a:rPr>
              <a:t>Gimė mažame miestelyje, Linkolnšyro grafystėje, neturtingo fermerio šeimoje. 12 metų Niutonas buvo nusiųstas į miesto mokyklą, po to į vieną Kembridžo universiteto koledžą, kurį baigė 1665 m., įgydamas bakalauro laipsnį. 1664–1667 m. Anglijoje siaučiant maro epidemijai, Niutonas iš Kembridžo grįžo į gimtinę – Vulstorpą, kur pragyveno beveik dvejus metus ir padarė didžiausius savo atradimus.</a:t>
            </a:r>
          </a:p>
          <a:p>
            <a:r>
              <a:rPr lang="lt-LT" sz="2600" i="1" dirty="0">
                <a:latin typeface="Times New Roman" pitchFamily="18" charset="0"/>
                <a:cs typeface="Times New Roman" pitchFamily="18" charset="0"/>
              </a:rPr>
              <a:t>1672 m. Niutonas buvo išrinktas Londono karališkosios draugijos nariu, o 1703 m. tapo jos prezidentu. Apibendrinęs pirmtakų darbus ir savo tyrinėjimus mechanikos srityje, Niutonas parašė įžymųjį veikalą „Matematiniai gamtos filosofijos pagrindai“, kuris išleistas 1687 m. liepos 5 d.</a:t>
            </a:r>
          </a:p>
          <a:p>
            <a:r>
              <a:rPr lang="lt-LT" sz="2600" i="1" dirty="0">
                <a:latin typeface="Times New Roman" pitchFamily="18" charset="0"/>
                <a:cs typeface="Times New Roman" pitchFamily="18" charset="0"/>
              </a:rPr>
              <a:t>1695 m. Niutonas persikėlė gyventi į Londoną, kur buvo paskirtas monetų rūmų prižiūrėtoju, vėliau – direktoriumi. 1705 m. jam buvo suteiktas riterio titulas.</a:t>
            </a:r>
          </a:p>
          <a:p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Izaoko Niutono darbai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lt-LT" sz="2400" dirty="0">
                <a:latin typeface="Times New Roman" pitchFamily="18" charset="0"/>
                <a:cs typeface="Times New Roman" pitchFamily="18" charset="0"/>
              </a:rPr>
              <a:t>Genialusis anglų astronomas ir matematikas Izaokas Niutonas (1642-1727) atrado ir matematiškai pagrindė svarbiausią ir bendriausią gamtos dėsnį- visuotinę trauką, ir beveik tris dešimtmečius buvo manoma, kad Visata egzistuoja ir vystosi pagal Niutono dėsnį. Iki dvidešimto amžiaus taip ją ir vadino: Niutono Visata.</a:t>
            </a:r>
          </a:p>
        </p:txBody>
      </p:sp>
      <p:pic>
        <p:nvPicPr>
          <p:cNvPr id="1026" name="Picture 2" descr="C:\Users\Hp\Desktop\atsisiųst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357694"/>
            <a:ext cx="2581275" cy="1771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Bandymas.</a:t>
            </a:r>
            <a:br>
              <a:rPr lang="lt-LT" i="1" dirty="0">
                <a:latin typeface="Times New Roman" pitchFamily="18" charset="0"/>
                <a:cs typeface="Times New Roman" pitchFamily="18" charset="0"/>
              </a:rPr>
            </a:br>
            <a:r>
              <a:rPr lang="lt-LT" i="1" dirty="0">
                <a:latin typeface="Times New Roman" pitchFamily="18" charset="0"/>
                <a:cs typeface="Times New Roman" pitchFamily="18" charset="0"/>
              </a:rPr>
              <a:t>Tuščias ir pakrautas vežimas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r>
              <a:rPr lang="en-GB" sz="6000" dirty="0"/>
              <a:t>               </a:t>
            </a:r>
            <a:endParaRPr lang="lt-LT" sz="6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1043608" y="2060848"/>
            <a:ext cx="7643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lt-LT" sz="3600" i="1" dirty="0">
                <a:latin typeface="Times New Roman" pitchFamily="18" charset="0"/>
                <a:cs typeface="Times New Roman" pitchFamily="18" charset="0"/>
              </a:rPr>
              <a:t>Bandymo metu išsiaiškinau veikiančios jėgos, įgyto pagreičio ir masės ryšį</a:t>
            </a: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200" i="1" dirty="0">
                <a:latin typeface="Times New Roman" pitchFamily="18" charset="0"/>
                <a:cs typeface="Times New Roman" pitchFamily="18" charset="0"/>
              </a:rPr>
              <a:t>Priemonės</a:t>
            </a:r>
            <a:br>
              <a:rPr lang="lt-LT" sz="32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32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32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32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32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lt-LT" sz="2400" i="1" dirty="0">
                <a:latin typeface="Times New Roman" pitchFamily="18" charset="0"/>
                <a:cs typeface="Times New Roman" pitchFamily="18" charset="0"/>
              </a:rPr>
              <a:t>Pakrautas vežimas                              Tuščias vežimas</a:t>
            </a: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lt-LT" sz="2400" i="1" dirty="0">
                <a:latin typeface="Times New Roman" pitchFamily="18" charset="0"/>
                <a:cs typeface="Times New Roman" pitchFamily="18" charset="0"/>
              </a:rPr>
              <a:t>     </a:t>
            </a:r>
            <a:br>
              <a:rPr lang="lt-LT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lt-LT" sz="2400" i="1" dirty="0">
                <a:latin typeface="Times New Roman" pitchFamily="18" charset="0"/>
                <a:cs typeface="Times New Roman" pitchFamily="18" charset="0"/>
              </a:rPr>
              <a:t>Dinamometras                                            Svarstyklės</a:t>
            </a:r>
            <a:endParaRPr lang="lt-LT" sz="3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Hp\Desktop\atsisiųsti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286747" y="1450528"/>
            <a:ext cx="2628900" cy="1743075"/>
          </a:xfrm>
          <a:prstGeom prst="rect">
            <a:avLst/>
          </a:prstGeom>
          <a:noFill/>
        </p:spPr>
      </p:pic>
      <p:pic>
        <p:nvPicPr>
          <p:cNvPr id="2050" name="Picture 2" descr="C:\Users\Hp\Desktop\atsisiųsti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2313" y="1412428"/>
            <a:ext cx="2562225" cy="1781175"/>
          </a:xfrm>
          <a:prstGeom prst="rect">
            <a:avLst/>
          </a:prstGeom>
          <a:noFill/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4274425"/>
            <a:ext cx="2073374" cy="174128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4026055"/>
            <a:ext cx="2687960" cy="201597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Bandymo rezultatai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51012" y="1617736"/>
            <a:ext cx="7041976" cy="3157608"/>
          </a:xfrm>
        </p:spPr>
        <p:txBody>
          <a:bodyPr/>
          <a:lstStyle/>
          <a:p>
            <a:pPr>
              <a:buNone/>
            </a:pP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241756"/>
              </p:ext>
            </p:extLst>
          </p:nvPr>
        </p:nvGraphicFramePr>
        <p:xfrm>
          <a:off x="1524000" y="2204864"/>
          <a:ext cx="6096000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02415779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2727647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3293947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6407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Masė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Jėga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Pagreitis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06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/>
                        <a:t>Tuščias vežimas</a:t>
                      </a:r>
                    </a:p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50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460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9,2 m/s</a:t>
                      </a:r>
                      <a:r>
                        <a:rPr lang="lt-LT" baseline="30000" dirty="0"/>
                        <a:t>2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5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/>
                        <a:t>Šieno prikrautas vežimas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/>
                        <a:t>150</a:t>
                      </a:r>
                      <a:r>
                        <a:rPr lang="lt-LT" baseline="0" dirty="0"/>
                        <a:t> kg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/>
                        <a:t>750 </a:t>
                      </a:r>
                      <a:r>
                        <a:rPr lang="lt-LT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18,1m/s</a:t>
                      </a:r>
                      <a:r>
                        <a:rPr lang="lt-LT" baseline="30000" dirty="0"/>
                        <a:t>2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51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0016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Išvada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Remdamasis kūną veikiančios jėgos, masės ir įgyto pagreičio sąryšiu galima teigti, kad pakrautam vežimui išjudinti iš vietos reikia didesnės jėgos, kadangi pakrauto vežimo masė daug didesnė negu tuščio. </a:t>
            </a: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  <a:p>
            <a:pPr algn="ctr">
              <a:buNone/>
            </a:pPr>
            <a:r>
              <a:rPr lang="lt-LT" sz="6000" dirty="0"/>
              <a:t>   </a:t>
            </a:r>
            <a:r>
              <a:rPr lang="lt-LT" sz="6000" i="1" dirty="0">
                <a:latin typeface="Times New Roman" pitchFamily="18" charset="0"/>
                <a:cs typeface="Times New Roman" pitchFamily="18" charset="0"/>
              </a:rPr>
              <a:t>Testas</a:t>
            </a:r>
          </a:p>
        </p:txBody>
      </p:sp>
      <p:pic>
        <p:nvPicPr>
          <p:cNvPr id="4098" name="Picture 2" descr="C:\Users\Hp\Desktop\atsisiųsti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4000504"/>
            <a:ext cx="1771650" cy="25812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Klausimas nr.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>
                <a:latin typeface="Times New Roman" pitchFamily="18" charset="0"/>
                <a:cs typeface="Times New Roman" pitchFamily="18" charset="0"/>
              </a:rPr>
              <a:t>Kas yra jėga?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Kūnų inertiškumo matas;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Fizikinis dydis, nusakantis kūno judėjimo spartą;</a:t>
            </a:r>
            <a:r>
              <a:rPr lang="lt-LT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82930" indent="-514350">
              <a:buAutoNum type="alphaLcParenR"/>
            </a:pPr>
            <a:r>
              <a:rPr lang="lt-LT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Mechaninio poveikio arba kūnų sąveikos matas;</a:t>
            </a:r>
          </a:p>
          <a:p>
            <a:pPr marL="582930" indent="-514350">
              <a:buAutoNum type="alphaLcParenR"/>
            </a:pPr>
            <a:endParaRPr lang="lt-LT" dirty="0"/>
          </a:p>
          <a:p>
            <a:pPr marL="582930" indent="-514350">
              <a:buAutoNum type="alphaLcParenR"/>
            </a:pPr>
            <a:endParaRPr lang="lt-LT" dirty="0"/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4000" dirty="0"/>
          </a:p>
          <a:p>
            <a:pPr>
              <a:buNone/>
            </a:pPr>
            <a:endParaRPr lang="en-GB" sz="4000" dirty="0"/>
          </a:p>
          <a:p>
            <a:pPr>
              <a:buNone/>
            </a:pPr>
            <a:r>
              <a:rPr lang="en-GB" sz="4000" dirty="0"/>
              <a:t>              </a:t>
            </a: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c</a:t>
            </a:r>
          </a:p>
        </p:txBody>
      </p:sp>
      <p:pic>
        <p:nvPicPr>
          <p:cNvPr id="5122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Klausimas nr.2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>
                <a:latin typeface="Times New Roman" pitchFamily="18" charset="0"/>
                <a:cs typeface="Times New Roman" pitchFamily="18" charset="0"/>
              </a:rPr>
              <a:t>Kas yra masė?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Kūno inertiškumo matas;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Kūno padėties kitimas kitų kūnų atžvilgiu;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Pagreitis kurį įgyja kūnas;</a:t>
            </a:r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  <a:p>
            <a:pPr>
              <a:buNone/>
            </a:pPr>
            <a:endParaRPr lang="lt-LT" dirty="0"/>
          </a:p>
          <a:p>
            <a:pPr algn="ctr">
              <a:buNone/>
            </a:pP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b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Klausimas nr.3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>
                <a:latin typeface="Times New Roman" pitchFamily="18" charset="0"/>
                <a:cs typeface="Times New Roman" pitchFamily="18" charset="0"/>
              </a:rPr>
              <a:t>Kas yra pagreitis?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Laiko pokytis greičio atžvilgiu;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Greičio pokytis laiko atžvilgiu;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Kūno greičio arba formos kitimo priežastis;</a:t>
            </a:r>
          </a:p>
        </p:txBody>
      </p:sp>
    </p:spTree>
  </p:cSld>
  <p:clrMapOvr>
    <a:masterClrMapping/>
  </p:clrMapOvr>
  <p:transition>
    <p:dissolv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lt-LT" dirty="0"/>
          </a:p>
          <a:p>
            <a:pPr>
              <a:buNone/>
            </a:pPr>
            <a:endParaRPr lang="lt-LT" dirty="0"/>
          </a:p>
          <a:p>
            <a:pPr>
              <a:buNone/>
            </a:pPr>
            <a:r>
              <a:rPr lang="lt-LT" sz="4000" dirty="0"/>
              <a:t>               </a:t>
            </a: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b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Klausimas nr.4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i="1" dirty="0">
                <a:latin typeface="Times New Roman" pitchFamily="18" charset="0"/>
                <a:cs typeface="Times New Roman" pitchFamily="18" charset="0"/>
              </a:rPr>
              <a:t>Kas sukūrė Niutono dėsnius?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Izaokas Niutonas;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Blezas Paskalis;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Pitagoras;</a:t>
            </a:r>
          </a:p>
        </p:txBody>
      </p:sp>
    </p:spTree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lt-LT" dirty="0"/>
          </a:p>
          <a:p>
            <a:pPr algn="ctr">
              <a:buNone/>
            </a:pPr>
            <a:endParaRPr lang="lt-LT" dirty="0"/>
          </a:p>
          <a:p>
            <a:pPr algn="ctr">
              <a:buNone/>
            </a:pP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a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Klausimas nr.5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i="1" dirty="0">
                <a:latin typeface="Times New Roman" pitchFamily="18" charset="0"/>
                <a:cs typeface="Times New Roman" pitchFamily="18" charset="0"/>
              </a:rPr>
              <a:t>Kūną veikiančios jėgos, jo masės ir įgyto pagreičio sąryšio apibrėžimas yra...: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Pagreitis, kurį įgyja judantis kūnas, yra atvirkščiai proporcingas veikiančiai jėgai ir tiesiogiai proporcingas kūno masei;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Pagreitis, kurį įgyja judantis kūnas, yra tiesiogiai proporcingas veikiančiai jėgai ir atvirkščiai proporcingas kūno masei;</a:t>
            </a:r>
          </a:p>
          <a:p>
            <a:pPr marL="582930" indent="-514350">
              <a:buAutoNum type="alphaLcParenR"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Pagreitis, kurį įgyja judantis kūnas, yra tiesiogiai proporcingas ir veikiančiai jėgai ir kūno masei;</a:t>
            </a:r>
          </a:p>
        </p:txBody>
      </p:sp>
    </p:spTree>
  </p:cSld>
  <p:clrMapOvr>
    <a:masterClrMapping/>
  </p:clrMapOvr>
  <p:transition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lt-LT" sz="4000" dirty="0"/>
          </a:p>
          <a:p>
            <a:pPr algn="ctr">
              <a:buNone/>
            </a:pPr>
            <a:endParaRPr lang="lt-LT" sz="4000" dirty="0"/>
          </a:p>
          <a:p>
            <a:pPr algn="ctr">
              <a:buNone/>
            </a:pP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b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Klausimas nr.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Kur gimė Izaokas Niutonas: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Linkolnšyre;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Teksase;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Kanadoje;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lt-LT" dirty="0"/>
              <a:t> </a:t>
            </a:r>
          </a:p>
          <a:p>
            <a:pPr algn="ctr">
              <a:buNone/>
            </a:pPr>
            <a:endParaRPr lang="lt-LT" sz="4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t-LT" sz="40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a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i="1" dirty="0">
                <a:latin typeface="Times New Roman" pitchFamily="18" charset="0"/>
                <a:cs typeface="Times New Roman" pitchFamily="18" charset="0"/>
              </a:rPr>
              <a:t>Klausimas nr.7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Kaip iki XX amžiaus buvo vadinama Visata: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Galilėjo Visata;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Archimedo Visata;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Niutono Visata;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	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lt-LT" dirty="0"/>
          </a:p>
          <a:p>
            <a:pPr algn="ctr">
              <a:buNone/>
            </a:pPr>
            <a:endParaRPr lang="lt-LT" dirty="0"/>
          </a:p>
          <a:p>
            <a:pPr algn="ctr">
              <a:buNone/>
            </a:pP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   Teisingas atsakymas c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i="1" dirty="0">
                <a:latin typeface="Times New Roman" pitchFamily="18" charset="0"/>
                <a:cs typeface="Times New Roman" pitchFamily="18" charset="0"/>
              </a:rPr>
              <a:t>Klausimas nr.8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Koks titulas buvo suteiktas Izaokui Niutonui </a:t>
            </a:r>
            <a:r>
              <a:rPr lang="en-GB" sz="2800" i="1" dirty="0">
                <a:latin typeface="Times New Roman" pitchFamily="18" charset="0"/>
                <a:cs typeface="Times New Roman" pitchFamily="18" charset="0"/>
              </a:rPr>
              <a:t>1705 m.</a:t>
            </a: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Karininko titulas;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Medžiotojo titulas;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Riterio titulas; 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lt-LT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lt-LT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c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i="1" dirty="0">
                <a:latin typeface="Times New Roman" pitchFamily="18" charset="0"/>
                <a:cs typeface="Times New Roman" pitchFamily="18" charset="0"/>
              </a:rPr>
              <a:t>Klausimas nr.9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Kokį svarbiausią ir bendriausią gamtos dėsnį atrado Izaokas Niutonas: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Visuotinės traukos dėsnį;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Pirmąjį Niutono dėsnį;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Trečiąjį Niutono dėsnį;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lt-LT" dirty="0"/>
          </a:p>
          <a:p>
            <a:pPr algn="ctr">
              <a:buNone/>
            </a:pPr>
            <a:endParaRPr lang="lt-LT" dirty="0"/>
          </a:p>
          <a:p>
            <a:pPr algn="ctr">
              <a:buNone/>
            </a:pP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a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i="1" dirty="0">
                <a:latin typeface="Times New Roman" pitchFamily="18" charset="0"/>
                <a:cs typeface="Times New Roman" pitchFamily="18" charset="0"/>
              </a:rPr>
              <a:t>Klausimas nr.10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Kas buvo Izaokas Niutonas: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Matematikas, fizikas;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Inžinierius;</a:t>
            </a:r>
          </a:p>
          <a:p>
            <a:pPr marL="582930" indent="-514350">
              <a:buAutoNum type="alphaLcParenR"/>
            </a:pPr>
            <a:r>
              <a:rPr lang="lt-LT" sz="2800" i="1" dirty="0">
                <a:latin typeface="Times New Roman" pitchFamily="18" charset="0"/>
                <a:cs typeface="Times New Roman" pitchFamily="18" charset="0"/>
              </a:rPr>
              <a:t>Mechanikas;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lt-LT" dirty="0"/>
          </a:p>
          <a:p>
            <a:pPr algn="ctr">
              <a:buNone/>
            </a:pPr>
            <a:endParaRPr lang="lt-LT" dirty="0"/>
          </a:p>
          <a:p>
            <a:pPr algn="ctr">
              <a:buNone/>
            </a:pP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Teisingas atsakymas a</a:t>
            </a:r>
          </a:p>
        </p:txBody>
      </p:sp>
      <p:pic>
        <p:nvPicPr>
          <p:cNvPr id="4" name="Picture 2" descr="C:\Users\Hp\Desktop\atsisiųsti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071942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lt-LT" sz="40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lt-LT" sz="40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lt-LT" sz="4000" i="1" dirty="0">
                <a:latin typeface="Times New Roman" pitchFamily="18" charset="0"/>
                <a:cs typeface="Times New Roman" pitchFamily="18" charset="0"/>
              </a:rPr>
              <a:t>Uždaviniai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Uždavinys nr.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Nuo medžio šakos atitrūkęs obuolys, veikiamas 3N jėgos, krinta žemėn 9,8 m/s</a:t>
            </a:r>
            <a:r>
              <a:rPr lang="lt-LT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pagreičiu. Kokia yra obuolio masė?</a:t>
            </a:r>
          </a:p>
        </p:txBody>
      </p:sp>
    </p:spTree>
  </p:cSld>
  <p:clrMapOvr>
    <a:masterClrMapping/>
  </p:clrMapOvr>
  <p:transition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Sprendimas ir 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68580" indent="0"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 F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 3N</a:t>
            </a: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a= 9,8 m/s</a:t>
            </a:r>
            <a:r>
              <a:rPr lang="en-GB" i="1" baseline="300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endParaRPr lang="en-GB" i="1" dirty="0">
              <a:latin typeface="Times New Roman" pitchFamily="18" charset="0"/>
              <a:cs typeface="Times New Roman" pitchFamily="18" charset="0"/>
            </a:endParaRP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Iš antrojo Niutono dėsnio a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=F/m 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išreiškę obuolio masę, gauname: m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F/a;</a:t>
            </a: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Įrašome dydžių vertes:</a:t>
            </a:r>
          </a:p>
          <a:p>
            <a:pPr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3N / 9,8m/s</a:t>
            </a:r>
            <a:r>
              <a:rPr lang="lt-LT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0,306kg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306g;        Ats.:306g.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Tiesioji jungtis 4"/>
          <p:cNvCxnSpPr/>
          <p:nvPr/>
        </p:nvCxnSpPr>
        <p:spPr>
          <a:xfrm>
            <a:off x="1043608" y="2204864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Tiesioji jungtis 5"/>
          <p:cNvCxnSpPr/>
          <p:nvPr/>
        </p:nvCxnSpPr>
        <p:spPr>
          <a:xfrm>
            <a:off x="1475656" y="1784329"/>
            <a:ext cx="0" cy="20047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Uždavinys nr.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lt-LT" dirty="0"/>
          </a:p>
          <a:p>
            <a:pPr algn="ctr">
              <a:buNone/>
            </a:pPr>
            <a:endParaRPr lang="lt-LT" dirty="0"/>
          </a:p>
          <a:p>
            <a:pPr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   Kūnas veikiamas 3N jėgos, juda 1,5 m/s</a:t>
            </a:r>
            <a:r>
              <a:rPr lang="lt-LT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pagreičiu. Kokiu pagreičiu judėtų šis kūnas, jei būtų veikiamas 4N jėgos? </a:t>
            </a:r>
          </a:p>
        </p:txBody>
      </p:sp>
    </p:spTree>
  </p:cSld>
  <p:clrMapOvr>
    <a:masterClrMapping/>
  </p:clrMapOvr>
  <p:transition>
    <p:dissolv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Sprendimas ir 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                             m=F/a</a:t>
            </a:r>
          </a:p>
          <a:p>
            <a:pPr>
              <a:buNone/>
            </a:pPr>
            <a:r>
              <a:rPr lang="en-GB" i="1" baseline="300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m=3/1,5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m=?       F=3N                 m=2kg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a</a:t>
            </a:r>
            <a:r>
              <a:rPr lang="en-GB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=?       a=1,5 m/s</a:t>
            </a:r>
            <a:r>
              <a:rPr lang="lt-LT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m=2kg                  a</a:t>
            </a:r>
            <a:r>
              <a:rPr lang="en-GB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=F/m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F=4N                     a</a:t>
            </a:r>
            <a:r>
              <a:rPr lang="en-GB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=4/2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                             a</a:t>
            </a:r>
            <a:r>
              <a:rPr lang="en-GB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=2m/s</a:t>
            </a:r>
            <a:r>
              <a:rPr lang="en-GB" i="1" baseline="30000" dirty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buNone/>
            </a:pPr>
            <a:r>
              <a:rPr lang="en-GB" i="1" dirty="0" err="1">
                <a:latin typeface="Times New Roman" pitchFamily="18" charset="0"/>
                <a:cs typeface="Times New Roman" pitchFamily="18" charset="0"/>
              </a:rPr>
              <a:t>Ats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.: 2m/s</a:t>
            </a:r>
            <a:r>
              <a:rPr lang="en-GB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Tiesioji jungtis 14"/>
          <p:cNvCxnSpPr/>
          <p:nvPr/>
        </p:nvCxnSpPr>
        <p:spPr>
          <a:xfrm rot="5400000">
            <a:off x="1322365" y="3893347"/>
            <a:ext cx="3356792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2285984" y="2571744"/>
            <a:ext cx="235745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Uždavinys nr.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lt-LT" dirty="0"/>
          </a:p>
          <a:p>
            <a:pPr algn="ctr"/>
            <a:endParaRPr lang="lt-LT" dirty="0"/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Pastovi jėga 200 g masės kūnui per 5 s suteikia </a:t>
            </a:r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1 m/s</a:t>
            </a:r>
            <a:r>
              <a:rPr lang="lt-LT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greitį. Apskaičiuokite tos jėgos didumą.</a:t>
            </a:r>
          </a:p>
        </p:txBody>
      </p:sp>
    </p:spTree>
  </p:cSld>
  <p:clrMapOvr>
    <a:masterClrMapping/>
  </p:clrMapOvr>
  <p:transition>
    <p:dissolv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Sprendimas ir 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                      a= 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(v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lt-LT" i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)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/t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a=?    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i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=0 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m/s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a=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1-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0)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/5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F=?    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=1m/s            a=0,2m/s</a:t>
            </a:r>
            <a:r>
              <a:rPr lang="lt-LT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t=5s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m=200g=0,2kg       F=ma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                          F=0,2×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,2</a:t>
            </a: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                          F=0,04N                            </a:t>
            </a:r>
          </a:p>
          <a:p>
            <a:r>
              <a:rPr lang="en-GB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ts.:0,4N</a:t>
            </a:r>
          </a:p>
        </p:txBody>
      </p:sp>
      <p:cxnSp>
        <p:nvCxnSpPr>
          <p:cNvPr id="7" name="Tiesioji jungtis 6"/>
          <p:cNvCxnSpPr/>
          <p:nvPr/>
        </p:nvCxnSpPr>
        <p:spPr>
          <a:xfrm rot="5400000">
            <a:off x="1000100" y="3571876"/>
            <a:ext cx="314327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iesioji jungtis 10"/>
          <p:cNvCxnSpPr/>
          <p:nvPr/>
        </p:nvCxnSpPr>
        <p:spPr>
          <a:xfrm>
            <a:off x="1857356" y="2357430"/>
            <a:ext cx="285752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Uždavinys nr.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lt-LT" dirty="0"/>
          </a:p>
          <a:p>
            <a:pPr algn="ctr"/>
            <a:endParaRPr lang="lt-LT" dirty="0"/>
          </a:p>
          <a:p>
            <a:pPr marL="68580" indent="0">
              <a:buNone/>
            </a:pPr>
            <a:r>
              <a:rPr lang="lt-LT" i="1" dirty="0">
                <a:latin typeface="Times New Roman" pitchFamily="18" charset="0"/>
                <a:cs typeface="Times New Roman" pitchFamily="18" charset="0"/>
              </a:rPr>
              <a:t>Kūnas veikiamas 100N jėgos, juda 0,5m/s</a:t>
            </a:r>
            <a:r>
              <a:rPr lang="lt-LT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lt-LT" i="1" dirty="0">
                <a:latin typeface="Times New Roman" pitchFamily="18" charset="0"/>
                <a:cs typeface="Times New Roman" pitchFamily="18" charset="0"/>
              </a:rPr>
              <a:t> pagreičiu. Kokia šio kūno masė?</a:t>
            </a:r>
          </a:p>
        </p:txBody>
      </p:sp>
    </p:spTree>
  </p:cSld>
  <p:clrMapOvr>
    <a:masterClrMapping/>
  </p:clrMapOvr>
  <p:transition>
    <p:dissolv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Sprendimas ir atsakymas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                        m=F/a</a:t>
            </a:r>
          </a:p>
          <a:p>
            <a:pPr>
              <a:buNone/>
            </a:pPr>
            <a:r>
              <a:rPr lang="en-GB" i="1" baseline="300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m=100/0,5</a:t>
            </a:r>
            <a:endParaRPr lang="en-GB" i="1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i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m=?     F=100N               m=200kg</a:t>
            </a:r>
            <a:endParaRPr lang="en-GB" i="1" baseline="30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a=0,5m/s</a:t>
            </a:r>
            <a:r>
              <a:rPr lang="lt-LT" i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GB" i="1" dirty="0">
              <a:latin typeface="Times New Roman" pitchFamily="18" charset="0"/>
              <a:cs typeface="Times New Roman" pitchFamily="18" charset="0"/>
            </a:endParaRPr>
          </a:p>
          <a:p>
            <a:endParaRPr lang="en-GB" i="1" dirty="0">
              <a:latin typeface="Times New Roman" pitchFamily="18" charset="0"/>
              <a:cs typeface="Times New Roman" pitchFamily="18" charset="0"/>
            </a:endParaRPr>
          </a:p>
          <a:p>
            <a:endParaRPr lang="en-GB" i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Ats.:200kg</a:t>
            </a:r>
          </a:p>
        </p:txBody>
      </p:sp>
      <p:cxnSp>
        <p:nvCxnSpPr>
          <p:cNvPr id="7" name="Tiesioji jungtis 6"/>
          <p:cNvCxnSpPr/>
          <p:nvPr/>
        </p:nvCxnSpPr>
        <p:spPr>
          <a:xfrm rot="5400000">
            <a:off x="1107257" y="3464719"/>
            <a:ext cx="278608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>
            <a:off x="1357290" y="2643182"/>
            <a:ext cx="314327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Literatūra</a:t>
            </a:r>
          </a:p>
        </p:txBody>
      </p:sp>
      <p:pic>
        <p:nvPicPr>
          <p:cNvPr id="1026" name="Picture 2" descr="C:\Users\Hp\Desktop\atsisiųsti (6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1190500">
            <a:off x="1142976" y="1785926"/>
            <a:ext cx="1857388" cy="2357454"/>
          </a:xfrm>
          <a:prstGeom prst="rect">
            <a:avLst/>
          </a:prstGeom>
          <a:noFill/>
        </p:spPr>
      </p:pic>
      <p:pic>
        <p:nvPicPr>
          <p:cNvPr id="1027" name="Picture 3" descr="C:\Users\Hp\Desktop\atsisiųsti (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11747">
            <a:off x="3786182" y="4000504"/>
            <a:ext cx="1905000" cy="2428892"/>
          </a:xfrm>
          <a:prstGeom prst="rect">
            <a:avLst/>
          </a:prstGeom>
          <a:noFill/>
        </p:spPr>
      </p:pic>
      <p:pic>
        <p:nvPicPr>
          <p:cNvPr id="3074" name="Picture 2" descr="C:\Users\Hp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722882">
            <a:off x="5286380" y="1714488"/>
            <a:ext cx="2847975" cy="1600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latin typeface="Times New Roman" pitchFamily="18" charset="0"/>
                <a:cs typeface="Times New Roman" pitchFamily="18" charset="0"/>
              </a:rPr>
              <a:t>Ačiū už dėmesį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!!!</a:t>
            </a:r>
            <a:endParaRPr lang="lt-LT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Hp\Desktop\atsisiųsti (8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643182"/>
            <a:ext cx="3214710" cy="28575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513</TotalTime>
  <Words>927</Words>
  <Application>Microsoft Office PowerPoint</Application>
  <PresentationFormat>Demonstracija ekrane (4:3)</PresentationFormat>
  <Paragraphs>222</Paragraphs>
  <Slides>49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49</vt:i4>
      </vt:variant>
    </vt:vector>
  </HeadingPairs>
  <TitlesOfParts>
    <vt:vector size="56" baseType="lpstr">
      <vt:lpstr>Consolas</vt:lpstr>
      <vt:lpstr>Corbel</vt:lpstr>
      <vt:lpstr>Times New Roman</vt:lpstr>
      <vt:lpstr>Wingdings</vt:lpstr>
      <vt:lpstr>Wingdings 2</vt:lpstr>
      <vt:lpstr>Wingdings 3</vt:lpstr>
      <vt:lpstr>Metro</vt:lpstr>
      <vt:lpstr> </vt:lpstr>
      <vt:lpstr>1. Masė; 2. Jėga; 3. Pagreitis; 4. Kūną veikiančios jėgos, masės ir įgyto pagreičio sąryšis 5. Izaokas Niutonas; 6. Bandymas; 7. Testas; 8. Uždaviniai;</vt:lpstr>
      <vt:lpstr>„PowerPoint“ pateiktis</vt:lpstr>
      <vt:lpstr>Masė</vt:lpstr>
      <vt:lpstr>Jėga</vt:lpstr>
      <vt:lpstr>Jėga</vt:lpstr>
      <vt:lpstr>Jėga keičia</vt:lpstr>
      <vt:lpstr>Pagreitis</vt:lpstr>
      <vt:lpstr>Kūną veikiančios jėgos, masės ir įgyto pagreičio sąryšis</vt:lpstr>
      <vt:lpstr>Izaokas Niutonas </vt:lpstr>
      <vt:lpstr>Izaokas Niutonas</vt:lpstr>
      <vt:lpstr>Biografija</vt:lpstr>
      <vt:lpstr>Izaoko Niutono darbai</vt:lpstr>
      <vt:lpstr>Bandymas. Tuščias ir pakrautas vežimas</vt:lpstr>
      <vt:lpstr>Priemonės      Pakrautas vežimas                              Tuščias vežimas             Dinamometras                                            Svarstyklės</vt:lpstr>
      <vt:lpstr>Bandymo rezultatai</vt:lpstr>
      <vt:lpstr>Išvada</vt:lpstr>
      <vt:lpstr>„PowerPoint“ pateiktis</vt:lpstr>
      <vt:lpstr>Klausimas nr.1</vt:lpstr>
      <vt:lpstr>Atsakymas</vt:lpstr>
      <vt:lpstr>Klausimas nr.2</vt:lpstr>
      <vt:lpstr>Atsakymas</vt:lpstr>
      <vt:lpstr>Klausimas nr.3</vt:lpstr>
      <vt:lpstr>Atsakymas</vt:lpstr>
      <vt:lpstr>Klausimas nr.4</vt:lpstr>
      <vt:lpstr>Atsakymas</vt:lpstr>
      <vt:lpstr>Klausimas nr.5</vt:lpstr>
      <vt:lpstr>Atsakymas</vt:lpstr>
      <vt:lpstr>Klausimas nr.6</vt:lpstr>
      <vt:lpstr>Atsakymas</vt:lpstr>
      <vt:lpstr>Klausimas nr.7</vt:lpstr>
      <vt:lpstr> Atsakymas</vt:lpstr>
      <vt:lpstr>Klausimas nr.8</vt:lpstr>
      <vt:lpstr>Atsakymas</vt:lpstr>
      <vt:lpstr>Klausimas nr.9</vt:lpstr>
      <vt:lpstr>Atsakymas</vt:lpstr>
      <vt:lpstr>Klausimas nr.10</vt:lpstr>
      <vt:lpstr>Atsakymas</vt:lpstr>
      <vt:lpstr>„PowerPoint“ pateiktis</vt:lpstr>
      <vt:lpstr>Uždavinys nr.1</vt:lpstr>
      <vt:lpstr>Sprendimas ir atsakymas</vt:lpstr>
      <vt:lpstr>Uždavinys nr.2</vt:lpstr>
      <vt:lpstr>Sprendimas ir atsakymas</vt:lpstr>
      <vt:lpstr>Uždavinys nr.3</vt:lpstr>
      <vt:lpstr>Sprendimas ir atsakymas</vt:lpstr>
      <vt:lpstr>Uždavinys nr.4</vt:lpstr>
      <vt:lpstr>Sprendimas ir atsakymas</vt:lpstr>
      <vt:lpstr>Literatūra</vt:lpstr>
      <vt:lpstr>Ačiū už dėmesį!!!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Hp</dc:creator>
  <cp:lastModifiedBy>Dokumentai</cp:lastModifiedBy>
  <cp:revision>60</cp:revision>
  <dcterms:created xsi:type="dcterms:W3CDTF">2017-03-03T10:55:00Z</dcterms:created>
  <dcterms:modified xsi:type="dcterms:W3CDTF">2017-04-03T06:40:04Z</dcterms:modified>
</cp:coreProperties>
</file>