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1" r:id="rId13"/>
    <p:sldId id="292" r:id="rId14"/>
    <p:sldId id="272" r:id="rId15"/>
    <p:sldId id="269" r:id="rId16"/>
    <p:sldId id="270" r:id="rId17"/>
    <p:sldId id="271" r:id="rId18"/>
    <p:sldId id="273" r:id="rId19"/>
    <p:sldId id="274" r:id="rId20"/>
    <p:sldId id="278" r:id="rId21"/>
    <p:sldId id="279" r:id="rId22"/>
    <p:sldId id="275" r:id="rId23"/>
    <p:sldId id="276" r:id="rId24"/>
    <p:sldId id="277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2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6E429-2C6E-48DE-9A0A-ED5A1D71A8C7}" type="datetimeFigureOut">
              <a:rPr lang="lt-LT" smtClean="0"/>
              <a:t>2017.03.29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BF79AD-2B4F-4686-AF9A-1FB985301A86}" type="slidenum">
              <a:rPr lang="lt-LT" smtClean="0"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BF79AD-2B4F-4686-AF9A-1FB985301A86}" type="slidenum">
              <a:rPr lang="lt-LT" smtClean="0"/>
              <a:t>36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B87829-936E-48CC-B8D0-70ABB8CDAFFF}" type="datetimeFigureOut">
              <a:rPr lang="en-US" smtClean="0"/>
              <a:pPr/>
              <a:t>3/29/2017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456B21-41B9-4BB6-AE79-123AA0E7FDC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3.gi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42919"/>
            <a:ext cx="7772400" cy="164307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Laisvasis ir priverstinis svyravimas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29190" y="4786322"/>
            <a:ext cx="3643338" cy="1214446"/>
          </a:xfrm>
        </p:spPr>
        <p:txBody>
          <a:bodyPr>
            <a:normAutofit lnSpcReduction="10000"/>
          </a:bodyPr>
          <a:lstStyle/>
          <a:p>
            <a:pPr algn="l"/>
            <a:r>
              <a:rPr lang="lt-LT" sz="2400" dirty="0" smtClean="0"/>
              <a:t>Darbo vadovas: </a:t>
            </a:r>
            <a:endParaRPr lang="en-US" sz="2400" dirty="0" smtClean="0"/>
          </a:p>
          <a:p>
            <a:pPr algn="l"/>
            <a:r>
              <a:rPr lang="lt-LT" sz="2400" dirty="0" smtClean="0"/>
              <a:t>Fizikos mokytojas Virgilijus Tumavičius</a:t>
            </a:r>
            <a:endParaRPr lang="en-US" sz="24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52500" y="2795582"/>
            <a:ext cx="4633946" cy="1633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Pareng</a:t>
            </a:r>
            <a:r>
              <a:rPr kumimoji="0" lang="lt-L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ė</a:t>
            </a:r>
            <a:r>
              <a:rPr kumimoji="0" lang="lt-L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: Radvilė Višnevskytė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t-L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Kauno Juozo Grušo meno        gimnazijos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8b</a:t>
            </a:r>
            <a:r>
              <a:rPr kumimoji="0" lang="lt-L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klas</a:t>
            </a:r>
            <a:r>
              <a:rPr kumimoji="0" lang="lt-L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ės </a:t>
            </a:r>
            <a:r>
              <a:rPr kumimoji="0" lang="lt-L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mokinė 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214414" y="5143512"/>
            <a:ext cx="2000264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714612" y="5929330"/>
            <a:ext cx="2786082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3200" dirty="0" smtClean="0">
                <a:solidFill>
                  <a:schemeClr val="tx1">
                    <a:tint val="75000"/>
                  </a:schemeClr>
                </a:solidFill>
              </a:rPr>
              <a:t>              </a:t>
            </a:r>
            <a:r>
              <a:rPr lang="en-US" sz="2400" dirty="0" smtClean="0">
                <a:solidFill>
                  <a:schemeClr val="tx1">
                    <a:tint val="75000"/>
                  </a:schemeClr>
                </a:solidFill>
              </a:rPr>
              <a:t>2017m. 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Turinys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3116"/>
            <a:ext cx="8229600" cy="435771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Turinys</a:t>
            </a:r>
            <a:endParaRPr lang="lt-LT" sz="2400" dirty="0" smtClean="0"/>
          </a:p>
          <a:p>
            <a:r>
              <a:rPr lang="en-US" sz="2400" dirty="0" smtClean="0"/>
              <a:t>Darbo tikslas </a:t>
            </a:r>
          </a:p>
          <a:p>
            <a:r>
              <a:rPr lang="en-US" sz="2400" dirty="0" smtClean="0"/>
              <a:t>Teorija, formul</a:t>
            </a:r>
            <a:r>
              <a:rPr lang="lt-LT" sz="2400" dirty="0" smtClean="0"/>
              <a:t>ės</a:t>
            </a:r>
          </a:p>
          <a:p>
            <a:r>
              <a:rPr lang="lt-LT" sz="2400" dirty="0" smtClean="0"/>
              <a:t>Darbo atlikimo pvz., bandymai, nuotraukos</a:t>
            </a:r>
            <a:endParaRPr lang="en-US" sz="2400" dirty="0" smtClean="0"/>
          </a:p>
          <a:p>
            <a:r>
              <a:rPr lang="en-US" sz="2400" dirty="0" smtClean="0"/>
              <a:t>U</a:t>
            </a:r>
            <a:r>
              <a:rPr lang="lt-LT" sz="2400" dirty="0" smtClean="0"/>
              <a:t>ždavinių sprendimo pvz. </a:t>
            </a:r>
          </a:p>
          <a:p>
            <a:r>
              <a:rPr lang="lt-LT" sz="2400" dirty="0" smtClean="0"/>
              <a:t>Išvados</a:t>
            </a:r>
          </a:p>
          <a:p>
            <a:r>
              <a:rPr lang="lt-LT" sz="2400" dirty="0" smtClean="0"/>
              <a:t>Užduotys</a:t>
            </a:r>
          </a:p>
          <a:p>
            <a:r>
              <a:rPr lang="lt-LT" sz="2400" dirty="0" smtClean="0"/>
              <a:t>Testas</a:t>
            </a:r>
          </a:p>
          <a:p>
            <a:r>
              <a:rPr lang="lt-LT" sz="2400" dirty="0" smtClean="0"/>
              <a:t>Literatūra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Darbo tikslas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Išsiaiškinti, kas yra laisvieji ir priverstiniai </a:t>
            </a:r>
            <a:r>
              <a:rPr lang="lt-LT" dirty="0" smtClean="0"/>
              <a:t>svyravimai</a:t>
            </a:r>
            <a:r>
              <a:rPr lang="en-US" dirty="0" smtClean="0"/>
              <a:t>.</a:t>
            </a:r>
            <a:endParaRPr lang="lt-LT" dirty="0" smtClean="0"/>
          </a:p>
          <a:p>
            <a:r>
              <a:rPr lang="lt-LT" dirty="0" smtClean="0"/>
              <a:t>Išsiaiškinti teoriją ir įsiminti formules.</a:t>
            </a:r>
          </a:p>
          <a:p>
            <a:r>
              <a:rPr lang="lt-LT" dirty="0" smtClean="0"/>
              <a:t>Daryti bandymus; apibendrinti gautus duomenis, rezultatus; padaryti išvadą.</a:t>
            </a:r>
          </a:p>
          <a:p>
            <a:r>
              <a:rPr lang="lt-LT" dirty="0" smtClean="0"/>
              <a:t>Stebėti mokomąją medžiagą, praktiką iš aplinkos.</a:t>
            </a:r>
          </a:p>
          <a:p>
            <a:r>
              <a:rPr lang="lt-LT" dirty="0" smtClean="0"/>
              <a:t>Spręsti uždavinius.</a:t>
            </a:r>
          </a:p>
          <a:p>
            <a:endParaRPr lang="lt-LT" dirty="0" smtClean="0"/>
          </a:p>
          <a:p>
            <a:endParaRPr lang="lt-L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Mechaninių svyravimų rūšys: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arenR"/>
            </a:pPr>
            <a:r>
              <a:rPr lang="lt-LT" sz="3200" dirty="0" smtClean="0">
                <a:solidFill>
                  <a:schemeClr val="bg2">
                    <a:lumMod val="25000"/>
                  </a:schemeClr>
                </a:solidFill>
              </a:rPr>
              <a:t>Laisvieji svyravimai</a:t>
            </a:r>
          </a:p>
          <a:p>
            <a:pPr marL="514350" indent="-514350">
              <a:buFont typeface="+mj-lt"/>
              <a:buAutoNum type="arabicParenR"/>
            </a:pPr>
            <a:r>
              <a:rPr lang="lt-LT" sz="3200" dirty="0" smtClean="0">
                <a:solidFill>
                  <a:schemeClr val="bg2">
                    <a:lumMod val="25000"/>
                  </a:schemeClr>
                </a:solidFill>
              </a:rPr>
              <a:t>Priverstiniai svyravimai</a:t>
            </a: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Mechaniniai svyravimai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Mechaniniai svyravimai- </a:t>
            </a:r>
            <a:r>
              <a:rPr lang="en-US" dirty="0" smtClean="0"/>
              <a:t>tai laikui b</a:t>
            </a:r>
            <a:r>
              <a:rPr lang="lt-LT" dirty="0" smtClean="0"/>
              <a:t>ėgant pasikartojantis kūno judėjimas ta pačia trajektorija pusiausvyros padėties atžvilgiu.</a:t>
            </a:r>
            <a:endParaRPr lang="en-US" dirty="0"/>
          </a:p>
        </p:txBody>
      </p:sp>
      <p:pic>
        <p:nvPicPr>
          <p:cNvPr id="1026" name="Picture 2" descr="Vaizdo rezultatas pagal užklausą „mechaniniai svyravimai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3929066"/>
            <a:ext cx="4071966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</a:t>
            </a:r>
            <a:r>
              <a:rPr lang="lt-LT" sz="40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Pagrindinės kūno svyravimo sąlygos-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Kūną  reikia išvesti iš pusiausvyros padėties ;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Turi atsirasti jėga, grąžinanti jį į pusiausvyros padėtį;</a:t>
            </a:r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Kad kūnas svyruotų ilgą laiką, svyravimo  energija neturi mažėti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Mechaninis svyravimas </a:t>
            </a:r>
            <a:endParaRPr lang="en-US" dirty="0"/>
          </a:p>
        </p:txBody>
      </p:sp>
      <p:sp>
        <p:nvSpPr>
          <p:cNvPr id="23554" name="AutoShape 2" descr="Vaizdo rezultatas pagal užklausą „mechaniniai svyravim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6" name="AutoShape 4" descr="Vaizdo rezultatas pagal užklausą „mechaniniai svyravimai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3558" name="Picture 6" descr="Vaizdo rezultatas pagal užklausą „mechaniniai svyravimai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357430"/>
            <a:ext cx="3000396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Jėgos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Išorinės jėgos- tai jėgos , kuriomis sistemos kūnas veikia kiti kūnai, nepriklausantys tai sistemai.</a:t>
            </a:r>
          </a:p>
          <a:p>
            <a:endParaRPr lang="lt-LT" dirty="0" smtClean="0"/>
          </a:p>
          <a:p>
            <a:r>
              <a:rPr lang="en-US" dirty="0" smtClean="0"/>
              <a:t>Vidin</a:t>
            </a:r>
            <a:r>
              <a:rPr lang="lt-LT" dirty="0" smtClean="0"/>
              <a:t>ės  jėgos- tai jėgos, veikiančios tik tarp sistemos kūnų. </a:t>
            </a:r>
            <a:endParaRPr lang="en-US" dirty="0"/>
          </a:p>
        </p:txBody>
      </p:sp>
      <p:pic>
        <p:nvPicPr>
          <p:cNvPr id="25604" name="Picture 4" descr="https://upload.wikimedia.org/wikipedia/commons/thumb/9/9d/Simple_pendulum_height.png/220px-Simple_pendulum_height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4071942"/>
            <a:ext cx="2143140" cy="2286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Mechaninių svyravimų rūšys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2800" dirty="0" smtClean="0"/>
              <a:t>Svyravimai gali būti laisvieji ir priverstiniai.</a:t>
            </a:r>
          </a:p>
        </p:txBody>
      </p:sp>
      <p:pic>
        <p:nvPicPr>
          <p:cNvPr id="24578" name="Picture 2" descr="Susijęs vaiz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3786190"/>
            <a:ext cx="4714908" cy="1714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Laisvasis svyravimas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Laisvasis svyravimas- tai svyravimas, kurį sukelia sistemą veikiančios vidinės jėgos.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26626" name="Picture 2" descr="Vaizdo rezultatas pagal užklausą „laisvasis svyravima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3857628"/>
            <a:ext cx="4643470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Bandymas</a:t>
            </a:r>
            <a:r>
              <a:rPr lang="en-US" dirty="0" smtClean="0"/>
              <a:t>, metodika</a:t>
            </a:r>
            <a:r>
              <a:rPr lang="lt-LT" dirty="0" smtClean="0"/>
              <a:t>- Huko švytuoklė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</a:t>
            </a:r>
            <a:r>
              <a:rPr lang="en-US" dirty="0" smtClean="0"/>
              <a:t>Huko </a:t>
            </a:r>
            <a:r>
              <a:rPr lang="lt-LT" dirty="0" smtClean="0"/>
              <a:t>švytuoklei pagaminti reikėjo: stovo, lentos, karštų klijų, svyruojančio rutulio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lt-LT" dirty="0" smtClean="0"/>
              <a:t>   Šiuo bandymu galima parodyti, jog  sujudinti, svyruojantys kūnai tam tikrą laiko tarpą perduoda vienas kitam savo energiją, suveikia tam tikra jėga, tačiau po kurio laiko grįžta į pradinę padėtį.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2" descr="Pateikiama: „IMG-20170329-WA0003.jpg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49156" name="AutoShape 4" descr="Pateikiama: „IMG-20170329-WA0003.jpg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49158" name="AutoShape 6" descr="Pateikiama: „IMG-20170329-WA0003.jpg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sp>
        <p:nvSpPr>
          <p:cNvPr id="49160" name="AutoShape 8" descr="Pateikiama: „IMG-20170329-WA0003.jpg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49162" name="Picture 10" descr="C:\Users\ELENA\AppData\Local\Temp\IMG-20170329-WA0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3" y="1268760"/>
            <a:ext cx="2808312" cy="486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AutoShape 2" descr="Pateikiama vaizdo &amp;iogon;rašo „WP_20170322_010.mp4“ miniati&amp;umacr;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0" name="Picture 12" descr="C:\Users\ELENA\AppData\Local\Temp\IMG-20170329-WA00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988840"/>
            <a:ext cx="4792964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Žemės drebėjimai taip pat yra priskiriami prie laisvųjų svyravimų, nes yra suveikiami jėga ir po kurio laiko aprimsta. </a:t>
            </a:r>
            <a:endParaRPr lang="en-US" dirty="0"/>
          </a:p>
        </p:txBody>
      </p:sp>
      <p:pic>
        <p:nvPicPr>
          <p:cNvPr id="28674" name="Picture 2" descr="Vaizdo rezultatas pagal užklausą „zemes drebejima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3500438"/>
            <a:ext cx="4306203" cy="28154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Priverstinis svyravimas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Priverstinis svyravimas- tai svyravimas, kurį sukelia periodiškai kintanti išorinė jėga.</a:t>
            </a:r>
            <a:endParaRPr lang="en-US" dirty="0"/>
          </a:p>
        </p:txBody>
      </p:sp>
      <p:pic>
        <p:nvPicPr>
          <p:cNvPr id="1026" name="Picture 2" descr="Susijęs vaiz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3857628"/>
            <a:ext cx="5143536" cy="1681162"/>
          </a:xfrm>
          <a:prstGeom prst="rect">
            <a:avLst/>
          </a:prstGeom>
          <a:noFill/>
        </p:spPr>
      </p:pic>
      <p:pic>
        <p:nvPicPr>
          <p:cNvPr id="5" name="Picture 2" descr="Susijęs vaiz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6880" y="4010028"/>
            <a:ext cx="5143536" cy="1681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Boksininko  smūgiuojama kriaušė yra veikiama visą laiką tam tikra jėga,</a:t>
            </a:r>
            <a:r>
              <a:rPr lang="en-US" dirty="0" smtClean="0"/>
              <a:t> koto k</a:t>
            </a:r>
            <a:r>
              <a:rPr lang="lt-LT" dirty="0" smtClean="0"/>
              <a:t>ūno energija, todėl tai yra priverstinis  svyravimas.</a:t>
            </a:r>
            <a:endParaRPr lang="en-US" dirty="0"/>
          </a:p>
        </p:txBody>
      </p:sp>
      <p:pic>
        <p:nvPicPr>
          <p:cNvPr id="27650" name="Picture 2" descr="Susijęs vaiz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3500438"/>
            <a:ext cx="2786082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Harmoninis svyravimas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4572008"/>
            <a:ext cx="3071834" cy="428628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lt-LT" sz="2400" dirty="0" smtClean="0"/>
              <a:t>Stygos svyravimas</a:t>
            </a:r>
            <a:endParaRPr lang="en-US" sz="2400" dirty="0"/>
          </a:p>
        </p:txBody>
      </p:sp>
      <p:pic>
        <p:nvPicPr>
          <p:cNvPr id="29698" name="Picture 2" descr="https://upload.wikimedia.org/wikipedia/commons/4/44/Simple_harmonic_motio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3929066"/>
            <a:ext cx="4000528" cy="1857388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609600" y="20878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lt-LT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Harmoninis svyravimas- tai nuo laiko priklausantis fizikinio dydžio kitimas pagal sinuso arba kosinuso dėsnį.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Formulės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935480"/>
            <a:ext cx="8572560" cy="4389120"/>
          </a:xfrm>
        </p:spPr>
        <p:txBody>
          <a:bodyPr/>
          <a:lstStyle/>
          <a:p>
            <a:r>
              <a:rPr lang="lt-LT" dirty="0" smtClean="0"/>
              <a:t>Tamprumo jėgos pagreitis-</a:t>
            </a:r>
          </a:p>
          <a:p>
            <a:endParaRPr lang="lt-LT" dirty="0" smtClean="0"/>
          </a:p>
          <a:p>
            <a:r>
              <a:rPr lang="lt-LT" dirty="0" smtClean="0"/>
              <a:t>Tamprumo jėga-  </a:t>
            </a:r>
          </a:p>
          <a:p>
            <a:endParaRPr lang="lt-LT" dirty="0" smtClean="0"/>
          </a:p>
          <a:p>
            <a:r>
              <a:rPr lang="lt-LT" dirty="0" smtClean="0"/>
              <a:t>Matematinės svyruoklės judėjimo lygtis-</a:t>
            </a:r>
          </a:p>
          <a:p>
            <a:endParaRPr lang="lt-LT" dirty="0" smtClean="0"/>
          </a:p>
          <a:p>
            <a:r>
              <a:rPr lang="lt-LT" dirty="0" smtClean="0"/>
              <a:t>Laisvųjų svyravimų lygtis-  </a:t>
            </a:r>
          </a:p>
          <a:p>
            <a:endParaRPr lang="lt-LT" dirty="0" smtClean="0"/>
          </a:p>
          <a:p>
            <a:r>
              <a:rPr lang="lt-LT" dirty="0" smtClean="0"/>
              <a:t>Kūno padėtis esant laisviesiems svyravimams- </a:t>
            </a:r>
          </a:p>
        </p:txBody>
      </p:sp>
      <p:pic>
        <p:nvPicPr>
          <p:cNvPr id="30722" name="Picture 2" descr="a = -kx/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714488"/>
            <a:ext cx="1285884" cy="785818"/>
          </a:xfrm>
          <a:prstGeom prst="rect">
            <a:avLst/>
          </a:prstGeom>
          <a:noFill/>
        </p:spPr>
      </p:pic>
      <p:pic>
        <p:nvPicPr>
          <p:cNvPr id="30724" name="Picture 4" descr="F = - k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928934"/>
            <a:ext cx="1071570" cy="428628"/>
          </a:xfrm>
          <a:prstGeom prst="rect">
            <a:avLst/>
          </a:prstGeom>
          <a:noFill/>
        </p:spPr>
      </p:pic>
      <p:pic>
        <p:nvPicPr>
          <p:cNvPr id="30726" name="Picture 6" descr="a = - gx / 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29454" y="3714752"/>
            <a:ext cx="1214446" cy="785818"/>
          </a:xfrm>
          <a:prstGeom prst="rect">
            <a:avLst/>
          </a:prstGeom>
          <a:noFill/>
        </p:spPr>
      </p:pic>
      <p:pic>
        <p:nvPicPr>
          <p:cNvPr id="30730" name="Picture 10" descr="a = - ω^2 * 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4786322"/>
            <a:ext cx="1071570" cy="571504"/>
          </a:xfrm>
          <a:prstGeom prst="rect">
            <a:avLst/>
          </a:prstGeom>
          <a:noFill/>
        </p:spPr>
      </p:pic>
      <p:pic>
        <p:nvPicPr>
          <p:cNvPr id="30732" name="Picture 12" descr="x = x_m * cos(ω*t)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10806" y="5643578"/>
            <a:ext cx="1428760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Svyravimų dažnis ir periodas-</a:t>
            </a:r>
          </a:p>
          <a:p>
            <a:endParaRPr lang="lt-LT" dirty="0" smtClean="0"/>
          </a:p>
          <a:p>
            <a:r>
              <a:rPr lang="lt-LT" dirty="0" smtClean="0"/>
              <a:t>Spyruoklinės svyruoklės svyravimo periodas-</a:t>
            </a:r>
          </a:p>
          <a:p>
            <a:endParaRPr lang="lt-LT" dirty="0" smtClean="0"/>
          </a:p>
          <a:p>
            <a:r>
              <a:rPr lang="lt-LT" dirty="0" smtClean="0"/>
              <a:t>Matematinės svyruoklės svyravimo periodas-</a:t>
            </a:r>
          </a:p>
          <a:p>
            <a:endParaRPr lang="lt-LT" dirty="0" smtClean="0"/>
          </a:p>
          <a:p>
            <a:r>
              <a:rPr lang="lt-LT" dirty="0" smtClean="0"/>
              <a:t>Rezonansas(svyravimų amplitudė)-</a:t>
            </a:r>
          </a:p>
          <a:p>
            <a:endParaRPr lang="lt-LT" dirty="0" smtClean="0"/>
          </a:p>
          <a:p>
            <a:r>
              <a:rPr lang="lt-LT" dirty="0" smtClean="0"/>
              <a:t>Dažnio formulė- f </a:t>
            </a:r>
            <a:r>
              <a:rPr lang="en-US" dirty="0" smtClean="0"/>
              <a:t>= n:t</a:t>
            </a:r>
            <a:endParaRPr lang="en-US" dirty="0"/>
          </a:p>
        </p:txBody>
      </p:sp>
      <p:pic>
        <p:nvPicPr>
          <p:cNvPr id="31746" name="Picture 2" descr="ν = 1 / 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857364"/>
            <a:ext cx="642942" cy="642942"/>
          </a:xfrm>
          <a:prstGeom prst="rect">
            <a:avLst/>
          </a:prstGeom>
          <a:noFill/>
        </p:spPr>
      </p:pic>
      <p:pic>
        <p:nvPicPr>
          <p:cNvPr id="31748" name="Picture 4" descr="T = 2 π * saknis(m/k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8082" y="2714620"/>
            <a:ext cx="1285884" cy="785818"/>
          </a:xfrm>
          <a:prstGeom prst="rect">
            <a:avLst/>
          </a:prstGeom>
          <a:noFill/>
        </p:spPr>
      </p:pic>
      <p:pic>
        <p:nvPicPr>
          <p:cNvPr id="31750" name="Picture 6" descr="T = 2 π * saknis(l/g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3643314"/>
            <a:ext cx="1285884" cy="785818"/>
          </a:xfrm>
          <a:prstGeom prst="rect">
            <a:avLst/>
          </a:prstGeom>
          <a:noFill/>
        </p:spPr>
      </p:pic>
      <p:pic>
        <p:nvPicPr>
          <p:cNvPr id="31752" name="Picture 8" descr="x = F / (ω*μ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4714884"/>
            <a:ext cx="928694" cy="642942"/>
          </a:xfrm>
          <a:prstGeom prst="rect">
            <a:avLst/>
          </a:prstGeom>
          <a:noFill/>
        </p:spPr>
      </p:pic>
      <p:sp>
        <p:nvSpPr>
          <p:cNvPr id="31754" name="AutoShape 10" descr="{\displaystyle f={\frac {1}{T}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6" name="AutoShape 12" descr="{\displaystyle f={\frac {1}{T}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58" name="AutoShape 14" descr="{\displaystyle f={\frac {1}{T}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760" name="AutoShape 16" descr="{\displaystyle f={\frac {1}{T}}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6" descr="T = 2 π * saknis(l/g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58082" y="3643314"/>
            <a:ext cx="1285884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Uždavinių sprendimo pvz.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1) </a:t>
            </a:r>
            <a:r>
              <a:rPr lang="lt-LT" dirty="0" smtClean="0">
                <a:latin typeface="+mj-lt"/>
              </a:rPr>
              <a:t>Rutuliukas, pakabintas  ant  siūlo susvyruoja  </a:t>
            </a:r>
            <a:r>
              <a:rPr lang="en-US" dirty="0" smtClean="0">
                <a:latin typeface="+mj-lt"/>
              </a:rPr>
              <a:t>10 </a:t>
            </a:r>
            <a:r>
              <a:rPr lang="lt-LT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kart</a:t>
            </a:r>
            <a:r>
              <a:rPr lang="lt-LT" dirty="0" smtClean="0">
                <a:latin typeface="+mj-lt"/>
              </a:rPr>
              <a:t>ų per  </a:t>
            </a:r>
            <a:r>
              <a:rPr lang="en-US" dirty="0" smtClean="0">
                <a:latin typeface="+mj-lt"/>
              </a:rPr>
              <a:t>8s. Apskai</a:t>
            </a:r>
            <a:r>
              <a:rPr lang="lt-LT" dirty="0" smtClean="0">
                <a:latin typeface="+mj-lt"/>
              </a:rPr>
              <a:t>čiuokite dažnį. </a:t>
            </a:r>
          </a:p>
          <a:p>
            <a:pPr marL="514350" indent="-514350">
              <a:buNone/>
            </a:pPr>
            <a:r>
              <a:rPr lang="lt-LT" sz="2400" dirty="0" smtClean="0"/>
              <a:t>        </a:t>
            </a:r>
            <a:endParaRPr lang="en-US" sz="2400" dirty="0" smtClean="0"/>
          </a:p>
          <a:p>
            <a:pPr marL="514350" indent="-514350">
              <a:buNone/>
            </a:pPr>
            <a:r>
              <a:rPr lang="en-US" sz="2400" b="1" dirty="0" smtClean="0"/>
              <a:t>  </a:t>
            </a:r>
            <a:endParaRPr lang="en-US" sz="24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000100" y="3071810"/>
            <a:ext cx="278608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678629" y="3821909"/>
            <a:ext cx="150019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571605" y="3244334"/>
            <a:ext cx="357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b="1" dirty="0" smtClean="0"/>
              <a:t>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0800000" flipH="1" flipV="1">
            <a:off x="1571598" y="3565805"/>
            <a:ext cx="15002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</a:t>
            </a:r>
            <a:r>
              <a:rPr lang="lt-LT" b="1" dirty="0" smtClean="0"/>
              <a:t>t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857357" y="3244334"/>
            <a:ext cx="6429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= 10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rot="10800000" flipV="1">
            <a:off x="1857356" y="3550106"/>
            <a:ext cx="8572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= 8s.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00100" y="3244334"/>
            <a:ext cx="37051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f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857224" y="4721662"/>
            <a:ext cx="40615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 = n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214414" y="5072074"/>
            <a:ext cx="34907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142976" y="5000636"/>
            <a:ext cx="42862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071538" y="2786058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428728" y="2786058"/>
            <a:ext cx="32147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643042" y="4714884"/>
            <a:ext cx="311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=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2000232" y="4643446"/>
            <a:ext cx="4286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000232" y="5072074"/>
            <a:ext cx="35719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000232" y="5214950"/>
            <a:ext cx="3571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2428860" y="4721662"/>
            <a:ext cx="26778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/>
              <a:t>= </a:t>
            </a:r>
            <a:r>
              <a:rPr lang="en-US" dirty="0" smtClean="0">
                <a:latin typeface="+mj-lt"/>
              </a:rPr>
              <a:t>1,25 Hz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 startAt="2"/>
            </a:pPr>
            <a:r>
              <a:rPr lang="en-US" dirty="0" smtClean="0">
                <a:latin typeface="+mj-lt"/>
              </a:rPr>
              <a:t>Huko </a:t>
            </a:r>
            <a:r>
              <a:rPr lang="lt-LT" dirty="0" smtClean="0">
                <a:latin typeface="+mj-lt"/>
              </a:rPr>
              <a:t>švytuoklės rutuliukai per </a:t>
            </a:r>
            <a:r>
              <a:rPr lang="en-US" dirty="0" smtClean="0">
                <a:latin typeface="+mj-lt"/>
              </a:rPr>
              <a:t> 20s.  Susvyruoja  apie 40 kart</a:t>
            </a:r>
            <a:r>
              <a:rPr lang="lt-LT" dirty="0" smtClean="0">
                <a:latin typeface="+mj-lt"/>
              </a:rPr>
              <a:t>ų. Apskaičiuokite svyravimo periodą. </a:t>
            </a:r>
          </a:p>
          <a:p>
            <a:pPr marL="514350" indent="-514350">
              <a:buNone/>
            </a:pPr>
            <a:r>
              <a:rPr lang="lt-LT" dirty="0" smtClean="0">
                <a:latin typeface="+mj-lt"/>
              </a:rPr>
              <a:t>       </a:t>
            </a:r>
            <a:endParaRPr lang="en-US" dirty="0" smtClean="0">
              <a:latin typeface="+mj-lt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000100" y="3357562"/>
            <a:ext cx="242889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5400000">
            <a:off x="535753" y="4179099"/>
            <a:ext cx="164307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071538" y="3071810"/>
            <a:ext cx="36433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R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357290" y="3071810"/>
            <a:ext cx="33936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 smtClean="0"/>
              <a:t>D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428729" y="3429000"/>
            <a:ext cx="3587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 smtClean="0">
                <a:latin typeface="+mj-lt"/>
              </a:rPr>
              <a:t>t = 20s.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28728" y="3643314"/>
            <a:ext cx="3545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 smtClean="0">
                <a:latin typeface="+mj-lt"/>
              </a:rPr>
              <a:t>n = 40</a:t>
            </a:r>
            <a:endParaRPr lang="en-US" b="1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71538" y="3429000"/>
            <a:ext cx="3663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 smtClean="0"/>
              <a:t>T</a:t>
            </a:r>
            <a:endParaRPr lang="en-US" b="1" dirty="0"/>
          </a:p>
        </p:txBody>
      </p:sp>
      <p:sp>
        <p:nvSpPr>
          <p:cNvPr id="15" name="Rectangle 14"/>
          <p:cNvSpPr/>
          <p:nvPr/>
        </p:nvSpPr>
        <p:spPr>
          <a:xfrm>
            <a:off x="1000100" y="5072074"/>
            <a:ext cx="389330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/>
              <a:t>T = t</a:t>
            </a:r>
            <a:endParaRPr lang="en-US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1357290" y="5429264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357290" y="5460326"/>
            <a:ext cx="40719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785918" y="5072074"/>
            <a:ext cx="606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/>
              <a:t>= </a:t>
            </a:r>
            <a:r>
              <a:rPr lang="en-US" dirty="0" smtClean="0">
                <a:latin typeface="+mj-lt"/>
              </a:rPr>
              <a:t>20</a:t>
            </a:r>
            <a:endParaRPr lang="en-US" dirty="0">
              <a:latin typeface="+mj-lt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1857356" y="5500702"/>
            <a:ext cx="57150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928794" y="5572140"/>
            <a:ext cx="4315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>
                <a:latin typeface="+mj-lt"/>
              </a:rPr>
              <a:t>40</a:t>
            </a:r>
            <a:endParaRPr lang="en-US" dirty="0">
              <a:latin typeface="+mj-lt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571736" y="5072074"/>
            <a:ext cx="8112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dirty="0" smtClean="0">
                <a:latin typeface="+mj-lt"/>
              </a:rPr>
              <a:t>= 0,5s.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/>
              <a:t>Dydžiai, apibūdinantys mechaninį svyravimą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000" dirty="0" smtClean="0">
                <a:latin typeface="+mj-lt"/>
              </a:rPr>
              <a:t>Svyravimo amplitudė- tai didžiausias atstumas  kuriuo svyruojantis kūnas nutolsta nuo pusiausvyros </a:t>
            </a:r>
            <a:r>
              <a:rPr lang="lt-LT" sz="2000" dirty="0" smtClean="0">
                <a:latin typeface="+mj-lt"/>
              </a:rPr>
              <a:t>padėties. </a:t>
            </a:r>
            <a:endParaRPr lang="lt-LT" sz="2000" dirty="0" smtClean="0">
              <a:latin typeface="+mj-lt"/>
            </a:endParaRPr>
          </a:p>
          <a:p>
            <a:pPr>
              <a:buNone/>
            </a:pPr>
            <a:r>
              <a:rPr lang="lt-LT" sz="2000" dirty="0" smtClean="0"/>
              <a:t>    </a:t>
            </a:r>
            <a:r>
              <a:rPr lang="en-US" sz="2000" dirty="0" smtClean="0"/>
              <a:t>[</a:t>
            </a:r>
            <a:r>
              <a:rPr lang="en-US" sz="2000" i="1" dirty="0" smtClean="0"/>
              <a:t>xm</a:t>
            </a:r>
            <a:r>
              <a:rPr lang="en-US" sz="2000" dirty="0" smtClean="0"/>
              <a:t>] = </a:t>
            </a:r>
            <a:r>
              <a:rPr lang="en-US" sz="2000" dirty="0" smtClean="0">
                <a:latin typeface="+mj-lt"/>
              </a:rPr>
              <a:t>1m. </a:t>
            </a:r>
          </a:p>
          <a:p>
            <a:r>
              <a:rPr lang="en-US" sz="2000" dirty="0" smtClean="0">
                <a:latin typeface="+mj-lt"/>
              </a:rPr>
              <a:t>Savasis svyravimo da</a:t>
            </a:r>
            <a:r>
              <a:rPr lang="lt-LT" sz="2000" dirty="0" smtClean="0">
                <a:latin typeface="+mj-lt"/>
              </a:rPr>
              <a:t>ž</a:t>
            </a:r>
            <a:r>
              <a:rPr lang="en-US" sz="2000" dirty="0" smtClean="0">
                <a:latin typeface="+mj-lt"/>
              </a:rPr>
              <a:t>nis- svyravim</a:t>
            </a:r>
            <a:r>
              <a:rPr lang="lt-LT" sz="2000" dirty="0" smtClean="0">
                <a:latin typeface="+mj-lt"/>
              </a:rPr>
              <a:t>ų sk. per </a:t>
            </a:r>
            <a:r>
              <a:rPr lang="en-US" sz="2000" dirty="0" smtClean="0">
                <a:latin typeface="+mj-lt"/>
              </a:rPr>
              <a:t>1s.</a:t>
            </a:r>
          </a:p>
          <a:p>
            <a:pPr>
              <a:buNone/>
            </a:pPr>
            <a:r>
              <a:rPr lang="en-US" sz="2000" dirty="0" smtClean="0">
                <a:latin typeface="+mj-lt"/>
              </a:rPr>
              <a:t>   [</a:t>
            </a:r>
            <a:r>
              <a:rPr lang="en-US" sz="2000" i="1" dirty="0" smtClean="0">
                <a:latin typeface="+mj-lt"/>
              </a:rPr>
              <a:t>f] = </a:t>
            </a:r>
            <a:r>
              <a:rPr lang="en-US" sz="2000" dirty="0" smtClean="0">
                <a:latin typeface="+mj-lt"/>
              </a:rPr>
              <a:t>1Hz.</a:t>
            </a:r>
          </a:p>
          <a:p>
            <a:r>
              <a:rPr lang="en-US" sz="2000" dirty="0" smtClean="0">
                <a:latin typeface="+mj-lt"/>
              </a:rPr>
              <a:t>Svyravimo periodas- laiko tarpas per kur</a:t>
            </a:r>
            <a:r>
              <a:rPr lang="lt-LT" sz="2000" dirty="0" smtClean="0">
                <a:latin typeface="+mj-lt"/>
              </a:rPr>
              <a:t>į kūnas susvyruoja </a:t>
            </a:r>
            <a:r>
              <a:rPr lang="en-US" sz="2000" dirty="0" smtClean="0">
                <a:latin typeface="+mj-lt"/>
              </a:rPr>
              <a:t>1 kart</a:t>
            </a:r>
            <a:r>
              <a:rPr lang="lt-LT" sz="2000" dirty="0" smtClean="0">
                <a:latin typeface="+mj-lt"/>
              </a:rPr>
              <a:t>ą.</a:t>
            </a:r>
          </a:p>
          <a:p>
            <a:pPr>
              <a:buNone/>
            </a:pPr>
            <a:r>
              <a:rPr lang="lt-LT" sz="2000" dirty="0" smtClean="0">
                <a:latin typeface="+mj-lt"/>
              </a:rPr>
              <a:t>    [T]</a:t>
            </a:r>
            <a:r>
              <a:rPr lang="en-US" sz="2000" dirty="0" smtClean="0">
                <a:latin typeface="+mj-lt"/>
              </a:rPr>
              <a:t> = 1s.</a:t>
            </a:r>
          </a:p>
          <a:p>
            <a:r>
              <a:rPr lang="en-US" sz="2000" dirty="0" smtClean="0">
                <a:latin typeface="+mj-lt"/>
              </a:rPr>
              <a:t>Kampinis da</a:t>
            </a:r>
            <a:r>
              <a:rPr lang="lt-LT" sz="2000" dirty="0" smtClean="0">
                <a:latin typeface="+mj-lt"/>
              </a:rPr>
              <a:t>žnis- lygus kampinio greičio moduliui.</a:t>
            </a:r>
          </a:p>
          <a:p>
            <a:r>
              <a:rPr lang="lt-LT" sz="2000" dirty="0" smtClean="0">
                <a:latin typeface="+mj-lt"/>
              </a:rPr>
              <a:t>Svyravimo fazė- apibūdina bet kuriuo laiko momentu svyruojančio kūno padėtį.</a:t>
            </a:r>
          </a:p>
          <a:p>
            <a:pPr>
              <a:buNone/>
            </a:pPr>
            <a:r>
              <a:rPr lang="lt-LT" sz="2000" dirty="0" smtClean="0">
                <a:latin typeface="+mj-lt"/>
              </a:rPr>
              <a:t>     </a:t>
            </a:r>
            <a:endParaRPr lang="en-US" sz="2000" dirty="0" smtClean="0">
              <a:latin typeface="+mj-lt"/>
            </a:endParaRPr>
          </a:p>
          <a:p>
            <a:pPr>
              <a:buNone/>
            </a:pPr>
            <a:endParaRPr lang="en-US" sz="2000" dirty="0"/>
          </a:p>
        </p:txBody>
      </p:sp>
      <p:pic>
        <p:nvPicPr>
          <p:cNvPr id="33794" name="Picture 2" descr="φ = ω * 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5500702"/>
            <a:ext cx="857256" cy="3571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Išvados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Tam, kad vyktų svyravimas, reikia kūną suveikti tam tikra jėga.</a:t>
            </a:r>
          </a:p>
          <a:p>
            <a:r>
              <a:rPr lang="lt-LT" dirty="0" smtClean="0"/>
              <a:t>Judėdamas kūnas perduoda savo energija šalia esantiems kūnams, veikdamas  jėga. </a:t>
            </a:r>
          </a:p>
          <a:p>
            <a:r>
              <a:rPr lang="lt-LT" dirty="0" smtClean="0"/>
              <a:t>Laisvojo svyravimo metu kūnas pasvyruos kažkokį laiko tarpą, bet vėliau dėl jį veikiančių jėgų aprims.</a:t>
            </a:r>
          </a:p>
          <a:p>
            <a:r>
              <a:rPr lang="lt-LT" dirty="0" smtClean="0"/>
              <a:t>Priverstinio svyravimo metu kūnas visą laiką svyruos veikiamas kokio nors kito kūno jėgos, energijos.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dirty="0" smtClean="0"/>
              <a:t>Testas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928802"/>
            <a:ext cx="8229600" cy="438912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3200" dirty="0" smtClean="0">
                <a:latin typeface="+mj-lt"/>
              </a:rPr>
              <a:t>1)  </a:t>
            </a:r>
            <a:r>
              <a:rPr lang="en-US" sz="3400" dirty="0" smtClean="0">
                <a:latin typeface="+mj-lt"/>
              </a:rPr>
              <a:t>Mechaninis darbas- tai</a:t>
            </a:r>
            <a:endParaRPr lang="lt-LT" sz="3400" dirty="0" smtClean="0">
              <a:latin typeface="+mj-lt"/>
            </a:endParaRPr>
          </a:p>
          <a:p>
            <a:pPr marL="514350" indent="-514350">
              <a:buNone/>
            </a:pPr>
            <a:endParaRPr lang="en-US" sz="3200" dirty="0" smtClean="0">
              <a:latin typeface="+mj-lt"/>
            </a:endParaRP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Vienas svyruojamojo judėjimas, po kurio taškas grįžta į tą pačią vietą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Tai periodiškai pasikartojantis judėjimas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Svyravimai, kurie vyksta veikiami tik grąžinamosios jėgos</a:t>
            </a:r>
            <a:endParaRPr lang="en-US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arenR" startAt="2"/>
            </a:pPr>
            <a:r>
              <a:rPr lang="en-US" sz="3400" dirty="0" err="1" smtClean="0"/>
              <a:t>Mechaniniai</a:t>
            </a:r>
            <a:r>
              <a:rPr lang="en-US" sz="3400" dirty="0" smtClean="0"/>
              <a:t> </a:t>
            </a:r>
            <a:r>
              <a:rPr lang="en-US" sz="3400" dirty="0" smtClean="0"/>
              <a:t>svyravimai gali b</a:t>
            </a:r>
            <a:r>
              <a:rPr lang="lt-LT" sz="3400" dirty="0" err="1" smtClean="0"/>
              <a:t>ūti</a:t>
            </a:r>
            <a:r>
              <a:rPr lang="lt-LT" sz="3400" dirty="0" smtClean="0"/>
              <a:t>:</a:t>
            </a:r>
          </a:p>
          <a:p>
            <a:pPr marL="514350" indent="-514350">
              <a:buNone/>
            </a:pPr>
            <a:endParaRPr lang="en-US" sz="3400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Laisvieji ir  priverstiniai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Skersiniai ir i</a:t>
            </a:r>
            <a:r>
              <a:rPr lang="lt-LT" dirty="0" smtClean="0"/>
              <a:t>šilginiai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Harmoniniai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endParaRPr lang="lt-LT" sz="2400" dirty="0" smtClean="0"/>
          </a:p>
          <a:p>
            <a:pPr marL="514350" indent="-514350">
              <a:buNone/>
            </a:pPr>
            <a:r>
              <a:rPr lang="en-US" sz="3200" dirty="0" smtClean="0"/>
              <a:t>  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3)  </a:t>
            </a:r>
            <a:r>
              <a:rPr lang="lt-LT" dirty="0" smtClean="0"/>
              <a:t>Kas žymimas raide</a:t>
            </a:r>
            <a:r>
              <a:rPr lang="en-US" dirty="0" smtClean="0"/>
              <a:t>  "T " ?</a:t>
            </a:r>
            <a:endParaRPr lang="lt-LT" dirty="0" smtClean="0"/>
          </a:p>
          <a:p>
            <a:pPr marL="514350" indent="-514350">
              <a:buNone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Periodas </a:t>
            </a: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Bangos ilgis </a:t>
            </a: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Bangos atstumas</a:t>
            </a:r>
            <a:endParaRPr lang="lt-LT" dirty="0" smtClean="0"/>
          </a:p>
          <a:p>
            <a:pPr marL="514350" indent="-51435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 </a:t>
            </a:r>
            <a:br>
              <a:rPr lang="en-US" dirty="0" smtClean="0"/>
            </a:br>
            <a:endParaRPr lang="lt-LT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4)  Koks tai svyravimas?</a:t>
            </a:r>
            <a:endParaRPr lang="lt-LT" dirty="0" smtClean="0"/>
          </a:p>
          <a:p>
            <a:pPr marL="514350" indent="-514350">
              <a:buNone/>
            </a:pPr>
            <a:r>
              <a:rPr lang="en-US" dirty="0" smtClean="0"/>
              <a:t>  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Vertikalusis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Horizontalus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Priverstinis</a:t>
            </a:r>
          </a:p>
        </p:txBody>
      </p:sp>
      <p:pic>
        <p:nvPicPr>
          <p:cNvPr id="5" name="Picture 2" descr="Susijęs vaizd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3000372"/>
            <a:ext cx="3357586" cy="12144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5)  Pavaizduotas  </a:t>
            </a:r>
            <a:r>
              <a:rPr lang="lt-LT" dirty="0" smtClean="0"/>
              <a:t>Žemės drebėjimas. Koks tai svyravimas?</a:t>
            </a:r>
          </a:p>
          <a:p>
            <a:pPr marL="514350" indent="-514350">
              <a:buNone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Laisvasis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Priverstinis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Harmoninis</a:t>
            </a:r>
            <a:endParaRPr lang="en-US" dirty="0"/>
          </a:p>
        </p:txBody>
      </p:sp>
      <p:pic>
        <p:nvPicPr>
          <p:cNvPr id="6146" name="Picture 2" descr="Vaizdo rezultatas pagal užklausą „zemes drebejimas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3214686"/>
            <a:ext cx="3500462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</a:t>
            </a:r>
            <a:r>
              <a:rPr lang="en-US" dirty="0" smtClean="0"/>
              <a:t>6)  </a:t>
            </a:r>
            <a:r>
              <a:rPr lang="lt-LT" dirty="0" smtClean="0"/>
              <a:t> Kokia  yra  matematinės svyruoklės svyravimo      </a:t>
            </a:r>
            <a:r>
              <a:rPr lang="en-US" dirty="0" smtClean="0"/>
              <a:t>    </a:t>
            </a:r>
            <a:r>
              <a:rPr lang="lt-LT" dirty="0" smtClean="0"/>
              <a:t>periodo formulė?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= </a:t>
            </a:r>
          </a:p>
          <a:p>
            <a:pPr marL="514350" indent="-514350">
              <a:buFont typeface="+mj-lt"/>
              <a:buAutoNum type="alphaLcParenR"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=</a:t>
            </a:r>
          </a:p>
          <a:p>
            <a:pPr marL="514350" indent="-514350">
              <a:buFont typeface="+mj-lt"/>
              <a:buAutoNum type="alphaLcParenR"/>
            </a:pPr>
            <a:endParaRPr lang="en-US" b="1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</a:t>
            </a:r>
            <a:endParaRPr lang="lt-LT" dirty="0" smtClean="0"/>
          </a:p>
          <a:p>
            <a:pPr marL="514350" indent="-514350">
              <a:buNone/>
            </a:pPr>
            <a:endParaRPr lang="en-US" dirty="0"/>
          </a:p>
        </p:txBody>
      </p:sp>
      <p:pic>
        <p:nvPicPr>
          <p:cNvPr id="5" name="Picture 4" descr="T = 2 π * saknis(m/k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143248"/>
            <a:ext cx="1285884" cy="785818"/>
          </a:xfrm>
          <a:prstGeom prst="rect">
            <a:avLst/>
          </a:prstGeom>
          <a:noFill/>
        </p:spPr>
      </p:pic>
      <p:pic>
        <p:nvPicPr>
          <p:cNvPr id="6" name="Picture 6" descr="T = 2 π * saknis(l/g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4143380"/>
            <a:ext cx="1285884" cy="785818"/>
          </a:xfrm>
          <a:prstGeom prst="rect">
            <a:avLst/>
          </a:prstGeom>
          <a:noFill/>
        </p:spPr>
      </p:pic>
      <p:pic>
        <p:nvPicPr>
          <p:cNvPr id="8" name="Picture 6" descr="Vaizdo rezultatas pagal užklausą „mechaniniai svyravimai“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3214686"/>
            <a:ext cx="2357454" cy="2643206"/>
          </a:xfrm>
          <a:prstGeom prst="rect">
            <a:avLst/>
          </a:prstGeom>
          <a:noFill/>
        </p:spPr>
      </p:pic>
      <p:pic>
        <p:nvPicPr>
          <p:cNvPr id="9" name="Picture 2" descr="a = -kx/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8662" y="5000636"/>
            <a:ext cx="1285884" cy="7858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7)  Kuo </a:t>
            </a:r>
            <a:r>
              <a:rPr lang="lt-LT" dirty="0" smtClean="0"/>
              <a:t> žymimas  dažnis?</a:t>
            </a:r>
          </a:p>
          <a:p>
            <a:pPr>
              <a:buNone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N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m.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Hz</a:t>
            </a:r>
          </a:p>
          <a:p>
            <a:pPr>
              <a:buNone/>
            </a:pPr>
            <a:endParaRPr lang="lt-LT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8)  Priverstinis  svyravimas- 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Juda laisvai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Yra ver</a:t>
            </a:r>
            <a:r>
              <a:rPr lang="lt-LT" dirty="0" smtClean="0"/>
              <a:t>čiamas judėti kito kūno, jėgos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Svyruoja, o  vėliau aprimsta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9)  Rezonanso  formul</a:t>
            </a:r>
            <a:r>
              <a:rPr lang="lt-LT" dirty="0" smtClean="0"/>
              <a:t>ė-</a:t>
            </a:r>
          </a:p>
          <a:p>
            <a:pPr>
              <a:buNone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 </a:t>
            </a:r>
          </a:p>
          <a:p>
            <a:pPr marL="514350" indent="-514350">
              <a:buFont typeface="+mj-lt"/>
              <a:buAutoNum type="alphaLcParenR"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 </a:t>
            </a:r>
          </a:p>
          <a:p>
            <a:pPr marL="514350" indent="-514350">
              <a:buFont typeface="+mj-lt"/>
              <a:buAutoNum type="alphaLcParenR"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 </a:t>
            </a:r>
            <a:endParaRPr lang="en-US" dirty="0"/>
          </a:p>
        </p:txBody>
      </p:sp>
      <p:pic>
        <p:nvPicPr>
          <p:cNvPr id="4" name="Picture 2" descr="ν = 1 / 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786058"/>
            <a:ext cx="642942" cy="714380"/>
          </a:xfrm>
          <a:prstGeom prst="rect">
            <a:avLst/>
          </a:prstGeom>
          <a:noFill/>
        </p:spPr>
      </p:pic>
      <p:pic>
        <p:nvPicPr>
          <p:cNvPr id="6" name="Picture 4" descr="F = - k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3857628"/>
            <a:ext cx="1071570" cy="428628"/>
          </a:xfrm>
          <a:prstGeom prst="rect">
            <a:avLst/>
          </a:prstGeom>
          <a:noFill/>
        </p:spPr>
      </p:pic>
      <p:pic>
        <p:nvPicPr>
          <p:cNvPr id="7" name="Picture 8" descr="x = F / (ω*μ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1538" y="4714884"/>
            <a:ext cx="928694" cy="6429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10)  </a:t>
            </a:r>
            <a:r>
              <a:rPr lang="lt-LT" dirty="0" smtClean="0"/>
              <a:t>Ką  apibūdina  svyravimų  fazė?</a:t>
            </a:r>
          </a:p>
          <a:p>
            <a:pPr marL="514350" indent="-514350">
              <a:buFont typeface="+mj-lt"/>
              <a:buAutoNum type="alphaLcParenR"/>
            </a:pPr>
            <a:endParaRPr lang="lt-LT" dirty="0" smtClean="0"/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Kampinį greitį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Bet kuriuo laiko momentu svyruojan</a:t>
            </a:r>
            <a:r>
              <a:rPr lang="lt-LT" dirty="0" smtClean="0"/>
              <a:t>č</a:t>
            </a:r>
            <a:r>
              <a:rPr lang="en-US" dirty="0" smtClean="0"/>
              <a:t>io k</a:t>
            </a:r>
            <a:r>
              <a:rPr lang="lt-LT" dirty="0" smtClean="0"/>
              <a:t>ū</a:t>
            </a:r>
            <a:r>
              <a:rPr lang="en-US" dirty="0" smtClean="0"/>
              <a:t>no pad</a:t>
            </a:r>
            <a:r>
              <a:rPr lang="lt-LT" dirty="0" smtClean="0"/>
              <a:t>ė</a:t>
            </a:r>
            <a:r>
              <a:rPr lang="en-US" dirty="0" smtClean="0"/>
              <a:t>t</a:t>
            </a:r>
            <a:r>
              <a:rPr lang="lt-LT" dirty="0" smtClean="0"/>
              <a:t>į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/>
              <a:t>Kūno  svyravimų sk. </a:t>
            </a:r>
          </a:p>
          <a:p>
            <a:pPr>
              <a:buNone/>
            </a:pPr>
            <a:r>
              <a:rPr lang="en-US" sz="200" dirty="0" smtClean="0"/>
              <a:t>66</a:t>
            </a:r>
            <a:endParaRPr lang="en-US" sz="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Testo atsakymai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A)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B)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B)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B)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C)</a:t>
            </a:r>
          </a:p>
          <a:p>
            <a:pPr marL="514350" indent="-514350">
              <a:buFont typeface="+mj-lt"/>
              <a:buAutoNum type="arabicParenR"/>
            </a:pPr>
            <a:r>
              <a:rPr lang="en-US" dirty="0" smtClean="0"/>
              <a:t>B)</a:t>
            </a:r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 smtClean="0"/>
          </a:p>
          <a:p>
            <a:pPr marL="514350" indent="-514350">
              <a:buFont typeface="+mj-lt"/>
              <a:buAutoNum type="arabicParenR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Informacijos </a:t>
            </a:r>
            <a:r>
              <a:rPr lang="lt-LT" dirty="0" smtClean="0"/>
              <a:t>š</a:t>
            </a:r>
            <a:r>
              <a:rPr lang="en-US" dirty="0" smtClean="0"/>
              <a:t>altinia</a:t>
            </a:r>
            <a:r>
              <a:rPr lang="lt-LT" dirty="0" smtClean="0"/>
              <a:t>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K. D0bson, D. Grace, D. </a:t>
            </a:r>
            <a:r>
              <a:rPr lang="lt-LT" dirty="0" err="1" smtClean="0"/>
              <a:t>Lovett</a:t>
            </a:r>
            <a:r>
              <a:rPr lang="lt-LT" dirty="0" smtClean="0"/>
              <a:t> </a:t>
            </a:r>
            <a:r>
              <a:rPr lang="lt-LT" dirty="0" smtClean="0"/>
              <a:t>„</a:t>
            </a:r>
            <a:r>
              <a:rPr lang="lt-LT" dirty="0" smtClean="0"/>
              <a:t>Fizika </a:t>
            </a:r>
            <a:r>
              <a:rPr lang="en-US" dirty="0" smtClean="0"/>
              <a:t>11-12 </a:t>
            </a:r>
            <a:r>
              <a:rPr lang="en-US" dirty="0" err="1" smtClean="0"/>
              <a:t>klasei</a:t>
            </a:r>
            <a:r>
              <a:rPr lang="en-US" dirty="0" smtClean="0"/>
              <a:t>.”</a:t>
            </a:r>
            <a:endParaRPr lang="lt-LT" dirty="0" smtClean="0"/>
          </a:p>
          <a:p>
            <a:r>
              <a:rPr lang="lt-LT" dirty="0" smtClean="0"/>
              <a:t>C. </a:t>
            </a:r>
            <a:r>
              <a:rPr lang="lt-LT" dirty="0" err="1" smtClean="0"/>
              <a:t>Oxlade</a:t>
            </a:r>
            <a:r>
              <a:rPr lang="lt-LT" dirty="0" smtClean="0"/>
              <a:t>, J. </a:t>
            </a:r>
            <a:r>
              <a:rPr lang="lt-LT" dirty="0" err="1" smtClean="0"/>
              <a:t>Wertheim</a:t>
            </a:r>
            <a:r>
              <a:rPr lang="lt-LT" dirty="0" smtClean="0"/>
              <a:t>, C. </a:t>
            </a:r>
            <a:r>
              <a:rPr lang="lt-LT" dirty="0" err="1" smtClean="0"/>
              <a:t>Stovkley</a:t>
            </a:r>
            <a:r>
              <a:rPr lang="lt-LT" dirty="0" smtClean="0"/>
              <a:t> </a:t>
            </a:r>
            <a:r>
              <a:rPr lang="lt-LT" dirty="0" smtClean="0"/>
              <a:t> „Iliustruotas fizikos žinynas”.</a:t>
            </a:r>
          </a:p>
          <a:p>
            <a:r>
              <a:rPr lang="lt-LT" dirty="0" smtClean="0"/>
              <a:t>V. Mockus  „Fizikos žinynas moksleiviams”.</a:t>
            </a:r>
          </a:p>
          <a:p>
            <a:r>
              <a:rPr lang="lt-LT" dirty="0" smtClean="0"/>
              <a:t>S. Jurėnas „Fizika prieš egzaminą”. </a:t>
            </a:r>
            <a:endParaRPr lang="en-US" dirty="0" smtClean="0"/>
          </a:p>
          <a:p>
            <a:r>
              <a:rPr lang="lt-LT" dirty="0" smtClean="0"/>
              <a:t>O. </a:t>
            </a:r>
            <a:r>
              <a:rPr lang="lt-LT" dirty="0" err="1" smtClean="0"/>
              <a:t>Vaščeskinė</a:t>
            </a:r>
            <a:r>
              <a:rPr lang="lt-LT" dirty="0" smtClean="0"/>
              <a:t>, I. Adomaitis  „Fizika 8 klasei”.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t-LT" sz="5200" dirty="0" smtClean="0"/>
              <a:t>Ačiū už </a:t>
            </a:r>
            <a:r>
              <a:rPr lang="lt-LT" sz="5200" dirty="0" err="1" smtClean="0"/>
              <a:t>dėmėsį</a:t>
            </a:r>
            <a:r>
              <a:rPr lang="en-US" sz="5200" dirty="0" smtClean="0"/>
              <a:t>!</a:t>
            </a:r>
            <a:endParaRPr lang="lt-LT" sz="5200" dirty="0"/>
          </a:p>
        </p:txBody>
      </p:sp>
      <p:pic>
        <p:nvPicPr>
          <p:cNvPr id="52226" name="Picture 2" descr="Vaizdo rezultatas pagal u&amp;zcaron;klaus&amp;aogon; „gamta pavasaris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564904"/>
            <a:ext cx="4608512" cy="30685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</TotalTime>
  <Words>850</Words>
  <Application>Microsoft Office PowerPoint</Application>
  <PresentationFormat>On-screen Show (4:3)</PresentationFormat>
  <Paragraphs>199</Paragraphs>
  <Slides>36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Flow</vt:lpstr>
      <vt:lpstr>Laisvasis ir priverstinis svyravimas </vt:lpstr>
      <vt:lpstr>Turinys</vt:lpstr>
      <vt:lpstr>Darbo tikslas</vt:lpstr>
      <vt:lpstr>Mechaninių svyravimų rūšys: </vt:lpstr>
      <vt:lpstr>Mechaniniai svyravimai</vt:lpstr>
      <vt:lpstr>Slide 6</vt:lpstr>
      <vt:lpstr>Mechaninis svyravimas </vt:lpstr>
      <vt:lpstr>Jėgos</vt:lpstr>
      <vt:lpstr>Mechaninių svyravimų rūšys</vt:lpstr>
      <vt:lpstr>Laisvasis svyravimas </vt:lpstr>
      <vt:lpstr>Bandymas, metodika- Huko švytuoklė </vt:lpstr>
      <vt:lpstr>Slide 12</vt:lpstr>
      <vt:lpstr>Slide 13</vt:lpstr>
      <vt:lpstr>Slide 14</vt:lpstr>
      <vt:lpstr>Priverstinis svyravimas </vt:lpstr>
      <vt:lpstr>Slide 16</vt:lpstr>
      <vt:lpstr>Harmoninis svyravimas </vt:lpstr>
      <vt:lpstr>Formulės </vt:lpstr>
      <vt:lpstr>Slide 19</vt:lpstr>
      <vt:lpstr>Uždavinių sprendimo pvz. </vt:lpstr>
      <vt:lpstr>Slide 21</vt:lpstr>
      <vt:lpstr>Dydžiai, apibūdinantys mechaninį svyravimą </vt:lpstr>
      <vt:lpstr>Išvados</vt:lpstr>
      <vt:lpstr>Testas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Testo atsakymai</vt:lpstr>
      <vt:lpstr>Informacijos šaltiniai</vt:lpstr>
      <vt:lpstr>Ačiū už dėmėsį!</vt:lpstr>
    </vt:vector>
  </TitlesOfParts>
  <Company>Namu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Laisvasis ir priverstinis svyravimas</dc:title>
  <dc:creator>PC</dc:creator>
  <cp:lastModifiedBy>ELENA</cp:lastModifiedBy>
  <cp:revision>42</cp:revision>
  <dcterms:created xsi:type="dcterms:W3CDTF">2017-03-24T19:52:22Z</dcterms:created>
  <dcterms:modified xsi:type="dcterms:W3CDTF">2017-03-29T20:06:09Z</dcterms:modified>
</cp:coreProperties>
</file>