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260" r:id="rId1"/>
  </p:sldMasterIdLst>
  <p:notesMasterIdLst>
    <p:notesMasterId r:id="rId49"/>
  </p:notesMasterIdLst>
  <p:sldIdLst>
    <p:sldId id="256" r:id="rId2"/>
    <p:sldId id="267" r:id="rId3"/>
    <p:sldId id="272" r:id="rId4"/>
    <p:sldId id="295" r:id="rId5"/>
    <p:sldId id="268" r:id="rId6"/>
    <p:sldId id="264" r:id="rId7"/>
    <p:sldId id="296" r:id="rId8"/>
    <p:sldId id="280" r:id="rId9"/>
    <p:sldId id="286" r:id="rId10"/>
    <p:sldId id="270" r:id="rId11"/>
    <p:sldId id="271" r:id="rId12"/>
    <p:sldId id="273" r:id="rId13"/>
    <p:sldId id="274" r:id="rId14"/>
    <p:sldId id="294" r:id="rId15"/>
    <p:sldId id="257" r:id="rId16"/>
    <p:sldId id="262" r:id="rId17"/>
    <p:sldId id="263" r:id="rId18"/>
    <p:sldId id="265" r:id="rId19"/>
    <p:sldId id="266" r:id="rId20"/>
    <p:sldId id="269" r:id="rId21"/>
    <p:sldId id="297" r:id="rId22"/>
    <p:sldId id="299" r:id="rId23"/>
    <p:sldId id="301" r:id="rId24"/>
    <p:sldId id="302" r:id="rId25"/>
    <p:sldId id="303" r:id="rId26"/>
    <p:sldId id="304" r:id="rId27"/>
    <p:sldId id="278" r:id="rId28"/>
    <p:sldId id="287" r:id="rId29"/>
    <p:sldId id="276" r:id="rId30"/>
    <p:sldId id="288" r:id="rId31"/>
    <p:sldId id="289" r:id="rId32"/>
    <p:sldId id="290" r:id="rId33"/>
    <p:sldId id="291" r:id="rId34"/>
    <p:sldId id="293" r:id="rId35"/>
    <p:sldId id="305" r:id="rId36"/>
    <p:sldId id="306" r:id="rId37"/>
    <p:sldId id="283" r:id="rId38"/>
    <p:sldId id="284" r:id="rId39"/>
    <p:sldId id="275" r:id="rId40"/>
    <p:sldId id="277" r:id="rId41"/>
    <p:sldId id="279" r:id="rId42"/>
    <p:sldId id="281" r:id="rId43"/>
    <p:sldId id="282" r:id="rId44"/>
    <p:sldId id="292" r:id="rId45"/>
    <p:sldId id="307" r:id="rId46"/>
    <p:sldId id="308" r:id="rId47"/>
    <p:sldId id="309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 stiliaus, lentelės tinkleli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576" autoAdjust="0"/>
  </p:normalViewPr>
  <p:slideViewPr>
    <p:cSldViewPr>
      <p:cViewPr varScale="1">
        <p:scale>
          <a:sx n="69" d="100"/>
          <a:sy n="69" d="100"/>
        </p:scale>
        <p:origin x="-80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792AB8-8F20-4E27-9E89-32146BB6462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3BEE422F-D4F8-406C-8CA7-ED2C3C703E90}">
      <dgm:prSet phldrT="[Tekstas]" custT="1"/>
      <dgm:spPr/>
      <dgm:t>
        <a:bodyPr/>
        <a:lstStyle/>
        <a:p>
          <a:r>
            <a:rPr lang="lt-LT" sz="2800" noProof="0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SVYRAVIMAI GALI BŪTI</a:t>
          </a:r>
          <a:endParaRPr lang="lt-LT" sz="2800" noProof="0" dirty="0">
            <a:solidFill>
              <a:schemeClr val="bg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7AAF7925-8310-4F8D-8EF5-130C3CAA87E8}" type="parTrans" cxnId="{33800D77-3231-414A-925F-19908E766EB7}">
      <dgm:prSet/>
      <dgm:spPr/>
      <dgm:t>
        <a:bodyPr/>
        <a:lstStyle/>
        <a:p>
          <a:endParaRPr lang="lt-LT"/>
        </a:p>
      </dgm:t>
    </dgm:pt>
    <dgm:pt modelId="{609D70BF-D717-44D4-899A-6D87D48F7F32}" type="sibTrans" cxnId="{33800D77-3231-414A-925F-19908E766EB7}">
      <dgm:prSet/>
      <dgm:spPr/>
      <dgm:t>
        <a:bodyPr/>
        <a:lstStyle/>
        <a:p>
          <a:endParaRPr lang="lt-LT"/>
        </a:p>
      </dgm:t>
    </dgm:pt>
    <dgm:pt modelId="{E59443D4-1B82-4E55-B446-097CC40DFEA7}">
      <dgm:prSet phldrT="[Tekstas]"/>
      <dgm:spPr/>
      <dgm:t>
        <a:bodyPr/>
        <a:lstStyle/>
        <a:p>
          <a:r>
            <a:rPr lang="lt-LT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LAISVIEJI</a:t>
          </a:r>
          <a:endParaRPr lang="lt-LT" dirty="0">
            <a:solidFill>
              <a:schemeClr val="bg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582CEAA-BB2C-48D8-8C53-FCCEEBA1056B}" type="parTrans" cxnId="{1CC57072-34AB-4ED6-82EF-A1E6EFA274FF}">
      <dgm:prSet/>
      <dgm:spPr/>
      <dgm:t>
        <a:bodyPr/>
        <a:lstStyle/>
        <a:p>
          <a:endParaRPr lang="lt-LT"/>
        </a:p>
      </dgm:t>
    </dgm:pt>
    <dgm:pt modelId="{E5A0529E-960B-4B37-8CCA-70C0A450E952}" type="sibTrans" cxnId="{1CC57072-34AB-4ED6-82EF-A1E6EFA274FF}">
      <dgm:prSet/>
      <dgm:spPr/>
      <dgm:t>
        <a:bodyPr/>
        <a:lstStyle/>
        <a:p>
          <a:endParaRPr lang="lt-LT"/>
        </a:p>
      </dgm:t>
    </dgm:pt>
    <dgm:pt modelId="{D15329F1-A1D7-4DBF-A3FC-D1CA16722E31}">
      <dgm:prSet phldrT="[Tekstas]"/>
      <dgm:spPr/>
      <dgm:t>
        <a:bodyPr/>
        <a:lstStyle/>
        <a:p>
          <a:r>
            <a:rPr lang="lt-LT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PRIVERSTINIAI</a:t>
          </a:r>
          <a:endParaRPr lang="lt-LT" dirty="0">
            <a:solidFill>
              <a:schemeClr val="bg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E1176B1-C067-46E3-93D4-E1F3DEFB7A1E}" type="parTrans" cxnId="{663863FF-9FBE-46E0-9E01-AA8832D29366}">
      <dgm:prSet/>
      <dgm:spPr/>
      <dgm:t>
        <a:bodyPr/>
        <a:lstStyle/>
        <a:p>
          <a:endParaRPr lang="lt-LT"/>
        </a:p>
      </dgm:t>
    </dgm:pt>
    <dgm:pt modelId="{F0B95BA7-9F22-4F16-920C-C515BC2A7FCC}" type="sibTrans" cxnId="{663863FF-9FBE-46E0-9E01-AA8832D29366}">
      <dgm:prSet/>
      <dgm:spPr/>
      <dgm:t>
        <a:bodyPr/>
        <a:lstStyle/>
        <a:p>
          <a:endParaRPr lang="lt-LT"/>
        </a:p>
      </dgm:t>
    </dgm:pt>
    <dgm:pt modelId="{1912FF14-D95A-43FB-828B-4E9BDABECC7F}" type="pres">
      <dgm:prSet presAssocID="{93792AB8-8F20-4E27-9E89-32146BB6462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lt-LT"/>
        </a:p>
      </dgm:t>
    </dgm:pt>
    <dgm:pt modelId="{B5F56CF9-20EE-49DB-9954-EDB41F31A27A}" type="pres">
      <dgm:prSet presAssocID="{3BEE422F-D4F8-406C-8CA7-ED2C3C703E90}" presName="hierRoot1" presStyleCnt="0"/>
      <dgm:spPr/>
    </dgm:pt>
    <dgm:pt modelId="{27AF68B3-EB67-4073-B149-B5F219A9D360}" type="pres">
      <dgm:prSet presAssocID="{3BEE422F-D4F8-406C-8CA7-ED2C3C703E90}" presName="composite" presStyleCnt="0"/>
      <dgm:spPr/>
    </dgm:pt>
    <dgm:pt modelId="{CE573351-E90F-4200-82C9-FCC10825F827}" type="pres">
      <dgm:prSet presAssocID="{3BEE422F-D4F8-406C-8CA7-ED2C3C703E90}" presName="background" presStyleLbl="node0" presStyleIdx="0" presStyleCnt="1"/>
      <dgm:spPr/>
    </dgm:pt>
    <dgm:pt modelId="{CB4CB5F9-3A27-481F-BDB5-729C87B88633}" type="pres">
      <dgm:prSet presAssocID="{3BEE422F-D4F8-406C-8CA7-ED2C3C703E90}" presName="text" presStyleLbl="fgAcc0" presStyleIdx="0" presStyleCnt="1" custLinFactNeighborX="2499" custLinFactNeighborY="-44645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17673135-FE10-4738-82E0-16FEE51556ED}" type="pres">
      <dgm:prSet presAssocID="{3BEE422F-D4F8-406C-8CA7-ED2C3C703E90}" presName="hierChild2" presStyleCnt="0"/>
      <dgm:spPr/>
    </dgm:pt>
    <dgm:pt modelId="{9AA7BB31-0CC5-4056-89AD-5951C8FE7532}" type="pres">
      <dgm:prSet presAssocID="{A582CEAA-BB2C-48D8-8C53-FCCEEBA1056B}" presName="Name10" presStyleLbl="parChTrans1D2" presStyleIdx="0" presStyleCnt="2"/>
      <dgm:spPr/>
      <dgm:t>
        <a:bodyPr/>
        <a:lstStyle/>
        <a:p>
          <a:endParaRPr lang="lt-LT"/>
        </a:p>
      </dgm:t>
    </dgm:pt>
    <dgm:pt modelId="{DD3680D5-6C8E-4D24-A950-00D961D2E838}" type="pres">
      <dgm:prSet presAssocID="{E59443D4-1B82-4E55-B446-097CC40DFEA7}" presName="hierRoot2" presStyleCnt="0"/>
      <dgm:spPr/>
    </dgm:pt>
    <dgm:pt modelId="{0D1D664D-AC5E-4AB4-B3EA-9269F469B179}" type="pres">
      <dgm:prSet presAssocID="{E59443D4-1B82-4E55-B446-097CC40DFEA7}" presName="composite2" presStyleCnt="0"/>
      <dgm:spPr/>
    </dgm:pt>
    <dgm:pt modelId="{01FDBDA7-65CC-47D6-AE79-F0D616C45C93}" type="pres">
      <dgm:prSet presAssocID="{E59443D4-1B82-4E55-B446-097CC40DFEA7}" presName="background2" presStyleLbl="node2" presStyleIdx="0" presStyleCnt="2"/>
      <dgm:spPr/>
    </dgm:pt>
    <dgm:pt modelId="{A646A4EC-3F8E-436E-A6A7-26BC0EBCB3C5}" type="pres">
      <dgm:prSet presAssocID="{E59443D4-1B82-4E55-B446-097CC40DFEA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CB9C7ABE-5009-46F9-979E-4866090A381F}" type="pres">
      <dgm:prSet presAssocID="{E59443D4-1B82-4E55-B446-097CC40DFEA7}" presName="hierChild3" presStyleCnt="0"/>
      <dgm:spPr/>
    </dgm:pt>
    <dgm:pt modelId="{FF20E0A6-42F8-4B03-BDD1-728C27CD580B}" type="pres">
      <dgm:prSet presAssocID="{9E1176B1-C067-46E3-93D4-E1F3DEFB7A1E}" presName="Name10" presStyleLbl="parChTrans1D2" presStyleIdx="1" presStyleCnt="2"/>
      <dgm:spPr/>
      <dgm:t>
        <a:bodyPr/>
        <a:lstStyle/>
        <a:p>
          <a:endParaRPr lang="lt-LT"/>
        </a:p>
      </dgm:t>
    </dgm:pt>
    <dgm:pt modelId="{F7732FC1-C9DA-4DC1-A9A8-0E39872B40B8}" type="pres">
      <dgm:prSet presAssocID="{D15329F1-A1D7-4DBF-A3FC-D1CA16722E31}" presName="hierRoot2" presStyleCnt="0"/>
      <dgm:spPr/>
    </dgm:pt>
    <dgm:pt modelId="{DBE701B4-88D1-4B5C-AA7B-B9A298C0C074}" type="pres">
      <dgm:prSet presAssocID="{D15329F1-A1D7-4DBF-A3FC-D1CA16722E31}" presName="composite2" presStyleCnt="0"/>
      <dgm:spPr/>
    </dgm:pt>
    <dgm:pt modelId="{6659C797-8525-4AFF-AB0C-46087685704F}" type="pres">
      <dgm:prSet presAssocID="{D15329F1-A1D7-4DBF-A3FC-D1CA16722E31}" presName="background2" presStyleLbl="node2" presStyleIdx="1" presStyleCnt="2"/>
      <dgm:spPr/>
    </dgm:pt>
    <dgm:pt modelId="{91089EEB-8180-4B82-BB50-7F54BE14F708}" type="pres">
      <dgm:prSet presAssocID="{D15329F1-A1D7-4DBF-A3FC-D1CA16722E31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BBA14A79-0973-4815-A6A8-3699E3E58CE3}" type="pres">
      <dgm:prSet presAssocID="{D15329F1-A1D7-4DBF-A3FC-D1CA16722E31}" presName="hierChild3" presStyleCnt="0"/>
      <dgm:spPr/>
    </dgm:pt>
  </dgm:ptLst>
  <dgm:cxnLst>
    <dgm:cxn modelId="{33800D77-3231-414A-925F-19908E766EB7}" srcId="{93792AB8-8F20-4E27-9E89-32146BB64620}" destId="{3BEE422F-D4F8-406C-8CA7-ED2C3C703E90}" srcOrd="0" destOrd="0" parTransId="{7AAF7925-8310-4F8D-8EF5-130C3CAA87E8}" sibTransId="{609D70BF-D717-44D4-899A-6D87D48F7F32}"/>
    <dgm:cxn modelId="{CEA1EBA3-84D6-4973-A42C-CDA87C6808DE}" type="presOf" srcId="{9E1176B1-C067-46E3-93D4-E1F3DEFB7A1E}" destId="{FF20E0A6-42F8-4B03-BDD1-728C27CD580B}" srcOrd="0" destOrd="0" presId="urn:microsoft.com/office/officeart/2005/8/layout/hierarchy1"/>
    <dgm:cxn modelId="{343CCABA-594A-4580-9482-E5D443DD7B5B}" type="presOf" srcId="{3BEE422F-D4F8-406C-8CA7-ED2C3C703E90}" destId="{CB4CB5F9-3A27-481F-BDB5-729C87B88633}" srcOrd="0" destOrd="0" presId="urn:microsoft.com/office/officeart/2005/8/layout/hierarchy1"/>
    <dgm:cxn modelId="{1CC57072-34AB-4ED6-82EF-A1E6EFA274FF}" srcId="{3BEE422F-D4F8-406C-8CA7-ED2C3C703E90}" destId="{E59443D4-1B82-4E55-B446-097CC40DFEA7}" srcOrd="0" destOrd="0" parTransId="{A582CEAA-BB2C-48D8-8C53-FCCEEBA1056B}" sibTransId="{E5A0529E-960B-4B37-8CCA-70C0A450E952}"/>
    <dgm:cxn modelId="{555FE8FB-5C35-456F-821B-31B8CD1E20FE}" type="presOf" srcId="{D15329F1-A1D7-4DBF-A3FC-D1CA16722E31}" destId="{91089EEB-8180-4B82-BB50-7F54BE14F708}" srcOrd="0" destOrd="0" presId="urn:microsoft.com/office/officeart/2005/8/layout/hierarchy1"/>
    <dgm:cxn modelId="{24E8172E-5A1C-432F-9D93-B112FFB754A5}" type="presOf" srcId="{93792AB8-8F20-4E27-9E89-32146BB64620}" destId="{1912FF14-D95A-43FB-828B-4E9BDABECC7F}" srcOrd="0" destOrd="0" presId="urn:microsoft.com/office/officeart/2005/8/layout/hierarchy1"/>
    <dgm:cxn modelId="{B68A3C3D-D230-4B19-980C-D74C9141EC4F}" type="presOf" srcId="{A582CEAA-BB2C-48D8-8C53-FCCEEBA1056B}" destId="{9AA7BB31-0CC5-4056-89AD-5951C8FE7532}" srcOrd="0" destOrd="0" presId="urn:microsoft.com/office/officeart/2005/8/layout/hierarchy1"/>
    <dgm:cxn modelId="{75ADDF48-DC64-4B00-89BC-F3A6398401A9}" type="presOf" srcId="{E59443D4-1B82-4E55-B446-097CC40DFEA7}" destId="{A646A4EC-3F8E-436E-A6A7-26BC0EBCB3C5}" srcOrd="0" destOrd="0" presId="urn:microsoft.com/office/officeart/2005/8/layout/hierarchy1"/>
    <dgm:cxn modelId="{663863FF-9FBE-46E0-9E01-AA8832D29366}" srcId="{3BEE422F-D4F8-406C-8CA7-ED2C3C703E90}" destId="{D15329F1-A1D7-4DBF-A3FC-D1CA16722E31}" srcOrd="1" destOrd="0" parTransId="{9E1176B1-C067-46E3-93D4-E1F3DEFB7A1E}" sibTransId="{F0B95BA7-9F22-4F16-920C-C515BC2A7FCC}"/>
    <dgm:cxn modelId="{E96A3097-83B8-46DD-8E90-06F8171087AB}" type="presParOf" srcId="{1912FF14-D95A-43FB-828B-4E9BDABECC7F}" destId="{B5F56CF9-20EE-49DB-9954-EDB41F31A27A}" srcOrd="0" destOrd="0" presId="urn:microsoft.com/office/officeart/2005/8/layout/hierarchy1"/>
    <dgm:cxn modelId="{BD0166FD-6A8C-4996-A2C7-D3D5A8052C3A}" type="presParOf" srcId="{B5F56CF9-20EE-49DB-9954-EDB41F31A27A}" destId="{27AF68B3-EB67-4073-B149-B5F219A9D360}" srcOrd="0" destOrd="0" presId="urn:microsoft.com/office/officeart/2005/8/layout/hierarchy1"/>
    <dgm:cxn modelId="{D4E05608-7552-4518-A916-888AB97D60FC}" type="presParOf" srcId="{27AF68B3-EB67-4073-B149-B5F219A9D360}" destId="{CE573351-E90F-4200-82C9-FCC10825F827}" srcOrd="0" destOrd="0" presId="urn:microsoft.com/office/officeart/2005/8/layout/hierarchy1"/>
    <dgm:cxn modelId="{BDFB28B8-6F16-4FE5-82C8-6B53BFFBECE3}" type="presParOf" srcId="{27AF68B3-EB67-4073-B149-B5F219A9D360}" destId="{CB4CB5F9-3A27-481F-BDB5-729C87B88633}" srcOrd="1" destOrd="0" presId="urn:microsoft.com/office/officeart/2005/8/layout/hierarchy1"/>
    <dgm:cxn modelId="{087933C2-9D5B-4426-ADDE-E39BC03B9323}" type="presParOf" srcId="{B5F56CF9-20EE-49DB-9954-EDB41F31A27A}" destId="{17673135-FE10-4738-82E0-16FEE51556ED}" srcOrd="1" destOrd="0" presId="urn:microsoft.com/office/officeart/2005/8/layout/hierarchy1"/>
    <dgm:cxn modelId="{FE339944-0F58-4601-BBE7-D9D3804213F4}" type="presParOf" srcId="{17673135-FE10-4738-82E0-16FEE51556ED}" destId="{9AA7BB31-0CC5-4056-89AD-5951C8FE7532}" srcOrd="0" destOrd="0" presId="urn:microsoft.com/office/officeart/2005/8/layout/hierarchy1"/>
    <dgm:cxn modelId="{56ED13B6-548D-4D4D-B655-FFE56FA54E8A}" type="presParOf" srcId="{17673135-FE10-4738-82E0-16FEE51556ED}" destId="{DD3680D5-6C8E-4D24-A950-00D961D2E838}" srcOrd="1" destOrd="0" presId="urn:microsoft.com/office/officeart/2005/8/layout/hierarchy1"/>
    <dgm:cxn modelId="{B7DA6217-77EC-4AC7-8FD1-C889CECE2179}" type="presParOf" srcId="{DD3680D5-6C8E-4D24-A950-00D961D2E838}" destId="{0D1D664D-AC5E-4AB4-B3EA-9269F469B179}" srcOrd="0" destOrd="0" presId="urn:microsoft.com/office/officeart/2005/8/layout/hierarchy1"/>
    <dgm:cxn modelId="{541D5756-DF56-431C-BB61-E951126CB615}" type="presParOf" srcId="{0D1D664D-AC5E-4AB4-B3EA-9269F469B179}" destId="{01FDBDA7-65CC-47D6-AE79-F0D616C45C93}" srcOrd="0" destOrd="0" presId="urn:microsoft.com/office/officeart/2005/8/layout/hierarchy1"/>
    <dgm:cxn modelId="{D9B28E5F-B234-428A-89C4-97675EED22A6}" type="presParOf" srcId="{0D1D664D-AC5E-4AB4-B3EA-9269F469B179}" destId="{A646A4EC-3F8E-436E-A6A7-26BC0EBCB3C5}" srcOrd="1" destOrd="0" presId="urn:microsoft.com/office/officeart/2005/8/layout/hierarchy1"/>
    <dgm:cxn modelId="{DD0DB90E-11BB-4E23-94EF-C39C6692DF52}" type="presParOf" srcId="{DD3680D5-6C8E-4D24-A950-00D961D2E838}" destId="{CB9C7ABE-5009-46F9-979E-4866090A381F}" srcOrd="1" destOrd="0" presId="urn:microsoft.com/office/officeart/2005/8/layout/hierarchy1"/>
    <dgm:cxn modelId="{48A6C935-6C0D-4E1E-9D40-DE74F918609E}" type="presParOf" srcId="{17673135-FE10-4738-82E0-16FEE51556ED}" destId="{FF20E0A6-42F8-4B03-BDD1-728C27CD580B}" srcOrd="2" destOrd="0" presId="urn:microsoft.com/office/officeart/2005/8/layout/hierarchy1"/>
    <dgm:cxn modelId="{F7847C55-3ED2-4AA6-88AB-9621155655AD}" type="presParOf" srcId="{17673135-FE10-4738-82E0-16FEE51556ED}" destId="{F7732FC1-C9DA-4DC1-A9A8-0E39872B40B8}" srcOrd="3" destOrd="0" presId="urn:microsoft.com/office/officeart/2005/8/layout/hierarchy1"/>
    <dgm:cxn modelId="{8C573C06-7C45-4593-8FB3-2A2C26F1EC66}" type="presParOf" srcId="{F7732FC1-C9DA-4DC1-A9A8-0E39872B40B8}" destId="{DBE701B4-88D1-4B5C-AA7B-B9A298C0C074}" srcOrd="0" destOrd="0" presId="urn:microsoft.com/office/officeart/2005/8/layout/hierarchy1"/>
    <dgm:cxn modelId="{3E71410A-B7C0-4E3F-90C6-4FFF6D578064}" type="presParOf" srcId="{DBE701B4-88D1-4B5C-AA7B-B9A298C0C074}" destId="{6659C797-8525-4AFF-AB0C-46087685704F}" srcOrd="0" destOrd="0" presId="urn:microsoft.com/office/officeart/2005/8/layout/hierarchy1"/>
    <dgm:cxn modelId="{9B0A2560-69BB-48A5-8740-BFB120618201}" type="presParOf" srcId="{DBE701B4-88D1-4B5C-AA7B-B9A298C0C074}" destId="{91089EEB-8180-4B82-BB50-7F54BE14F708}" srcOrd="1" destOrd="0" presId="urn:microsoft.com/office/officeart/2005/8/layout/hierarchy1"/>
    <dgm:cxn modelId="{C9B94BBF-4915-4659-AEB8-678A87E3CE3E}" type="presParOf" srcId="{F7732FC1-C9DA-4DC1-A9A8-0E39872B40B8}" destId="{BBA14A79-0973-4815-A6A8-3699E3E58CE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F20E0A6-42F8-4B03-BDD1-728C27CD580B}">
      <dsp:nvSpPr>
        <dsp:cNvPr id="0" name=""/>
        <dsp:cNvSpPr/>
      </dsp:nvSpPr>
      <dsp:spPr>
        <a:xfrm>
          <a:off x="3413389" y="1590304"/>
          <a:ext cx="1760545" cy="1202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4295"/>
              </a:lnTo>
              <a:lnTo>
                <a:pt x="1760545" y="924295"/>
              </a:lnTo>
              <a:lnTo>
                <a:pt x="1760545" y="120255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A7BB31-0CC5-4056-89AD-5951C8FE7532}">
      <dsp:nvSpPr>
        <dsp:cNvPr id="0" name=""/>
        <dsp:cNvSpPr/>
      </dsp:nvSpPr>
      <dsp:spPr>
        <a:xfrm>
          <a:off x="1502717" y="1590304"/>
          <a:ext cx="1910671" cy="1202556"/>
        </a:xfrm>
        <a:custGeom>
          <a:avLst/>
          <a:gdLst/>
          <a:ahLst/>
          <a:cxnLst/>
          <a:rect l="0" t="0" r="0" b="0"/>
          <a:pathLst>
            <a:path>
              <a:moveTo>
                <a:pt x="1910671" y="0"/>
              </a:moveTo>
              <a:lnTo>
                <a:pt x="1910671" y="924295"/>
              </a:lnTo>
              <a:lnTo>
                <a:pt x="0" y="924295"/>
              </a:lnTo>
              <a:lnTo>
                <a:pt x="0" y="120255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573351-E90F-4200-82C9-FCC10825F827}">
      <dsp:nvSpPr>
        <dsp:cNvPr id="0" name=""/>
        <dsp:cNvSpPr/>
      </dsp:nvSpPr>
      <dsp:spPr>
        <a:xfrm>
          <a:off x="1911527" y="-317059"/>
          <a:ext cx="3003723" cy="19073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4CB5F9-3A27-481F-BDB5-729C87B88633}">
      <dsp:nvSpPr>
        <dsp:cNvPr id="0" name=""/>
        <dsp:cNvSpPr/>
      </dsp:nvSpPr>
      <dsp:spPr>
        <a:xfrm>
          <a:off x="2245274" y="0"/>
          <a:ext cx="3003723" cy="19073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800" kern="1200" noProof="0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SVYRAVIMAI GALI BŪTI</a:t>
          </a:r>
          <a:endParaRPr lang="lt-LT" sz="2800" kern="1200" noProof="0" dirty="0">
            <a:solidFill>
              <a:schemeClr val="bg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45274" y="0"/>
        <a:ext cx="3003723" cy="1907364"/>
      </dsp:txXfrm>
    </dsp:sp>
    <dsp:sp modelId="{01FDBDA7-65CC-47D6-AE79-F0D616C45C93}">
      <dsp:nvSpPr>
        <dsp:cNvPr id="0" name=""/>
        <dsp:cNvSpPr/>
      </dsp:nvSpPr>
      <dsp:spPr>
        <a:xfrm>
          <a:off x="855" y="2792861"/>
          <a:ext cx="3003723" cy="19073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46A4EC-3F8E-436E-A6A7-26BC0EBCB3C5}">
      <dsp:nvSpPr>
        <dsp:cNvPr id="0" name=""/>
        <dsp:cNvSpPr/>
      </dsp:nvSpPr>
      <dsp:spPr>
        <a:xfrm>
          <a:off x="334602" y="3109921"/>
          <a:ext cx="3003723" cy="19073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900" kern="1200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LAISVIEJI</a:t>
          </a:r>
          <a:endParaRPr lang="lt-LT" sz="2900" kern="1200" dirty="0">
            <a:solidFill>
              <a:schemeClr val="bg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4602" y="3109921"/>
        <a:ext cx="3003723" cy="1907364"/>
      </dsp:txXfrm>
    </dsp:sp>
    <dsp:sp modelId="{6659C797-8525-4AFF-AB0C-46087685704F}">
      <dsp:nvSpPr>
        <dsp:cNvPr id="0" name=""/>
        <dsp:cNvSpPr/>
      </dsp:nvSpPr>
      <dsp:spPr>
        <a:xfrm>
          <a:off x="3672073" y="2792861"/>
          <a:ext cx="3003723" cy="19073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089EEB-8180-4B82-BB50-7F54BE14F708}">
      <dsp:nvSpPr>
        <dsp:cNvPr id="0" name=""/>
        <dsp:cNvSpPr/>
      </dsp:nvSpPr>
      <dsp:spPr>
        <a:xfrm>
          <a:off x="4005820" y="3109921"/>
          <a:ext cx="3003723" cy="19073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900" kern="1200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PRIVERSTINIAI</a:t>
          </a:r>
          <a:endParaRPr lang="lt-LT" sz="2900" kern="1200" dirty="0">
            <a:solidFill>
              <a:schemeClr val="bg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005820" y="3109921"/>
        <a:ext cx="3003723" cy="19073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FC446-C6AD-4D0C-829A-5DA3D5810449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D9122-6862-445F-ABC5-8A1B460151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5191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A8406CC-663E-4DFB-AE23-969C629CE25D}" type="slidenum">
              <a:rPr/>
              <a:pPr marL="0" marR="0" lvl="0" indent="0" algn="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3.png"/><Relationship Id="rId4" Type="http://schemas.openxmlformats.org/officeDocument/2006/relationships/oleObject" Target="../embeddings/oleObject9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7.png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6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oleObject" Target="../embeddings/oleObject1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lt-LT" sz="3200" b="1" i="1" dirty="0" smtClean="0">
                <a:latin typeface="Times New Roman" pitchFamily="18" charset="0"/>
                <a:cs typeface="Times New Roman" pitchFamily="18" charset="0"/>
              </a:rPr>
              <a:t>PERIODINIAI PROCESAI</a:t>
            </a:r>
            <a:endParaRPr lang="en-US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4419600"/>
            <a:ext cx="3309803" cy="1260629"/>
          </a:xfrm>
        </p:spPr>
        <p:txBody>
          <a:bodyPr>
            <a:noAutofit/>
          </a:bodyPr>
          <a:lstStyle/>
          <a:p>
            <a:r>
              <a:rPr lang="lt-LT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Šv.Mato gimnazija</a:t>
            </a:r>
          </a:p>
          <a:p>
            <a:r>
              <a:rPr lang="lt-LT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Darbą atliko:</a:t>
            </a:r>
          </a:p>
          <a:p>
            <a:r>
              <a:rPr lang="lt-LT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Vytenis Vaškevičius 8b</a:t>
            </a:r>
          </a:p>
          <a:p>
            <a:r>
              <a:rPr lang="lt-LT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Gytis Paišys 8b</a:t>
            </a:r>
          </a:p>
          <a:p>
            <a:r>
              <a:rPr lang="lt-LT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Mokytoja: Jurgita Vinciūnienė</a:t>
            </a:r>
          </a:p>
          <a:p>
            <a:endParaRPr lang="en-US" sz="1700" dirty="0">
              <a:solidFill>
                <a:schemeClr val="tx1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8060361"/>
              </p:ext>
            </p:extLst>
          </p:nvPr>
        </p:nvGraphicFramePr>
        <p:xfrm>
          <a:off x="6146800" y="3352800"/>
          <a:ext cx="914400" cy="198438"/>
        </p:xfrm>
        <a:graphic>
          <a:graphicData uri="http://schemas.openxmlformats.org/presentationml/2006/ole">
            <p:oleObj spid="_x0000_s1034" name="Equation" r:id="rId3" imgW="914400" imgH="198720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64195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533400" y="609600"/>
            <a:ext cx="8001000" cy="11430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DARBO TIKSLAI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609600" y="1981200"/>
            <a:ext cx="7772400" cy="3886200"/>
          </a:xfrm>
        </p:spPr>
        <p:txBody>
          <a:bodyPr anchor="ctr"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Stebėdami, ant siūlo pririšt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 rutuliuk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ir prie spyruoklės prikabinto kūno judėjimą, tyrinėsime mechaninius svyravimus. </a:t>
            </a:r>
          </a:p>
          <a:p>
            <a:pPr algn="just">
              <a:buFont typeface="Wingdings" pitchFamily="2" charset="2"/>
              <a:buChar char="ü"/>
            </a:pP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Nustatysime ir apskaičiuosime svyravimus apibūdinančius dydžius: amplitudę, periodą ir dažnį.</a:t>
            </a:r>
          </a:p>
          <a:p>
            <a:pPr algn="just">
              <a:buFont typeface="Wingdings" pitchFamily="2" charset="2"/>
              <a:buChar char="ü"/>
            </a:pP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Skaitysime svyravimų grafikus. </a:t>
            </a:r>
          </a:p>
          <a:p>
            <a:pPr algn="just">
              <a:buFont typeface="Wingdings" pitchFamily="2" charset="2"/>
              <a:buChar char="ü"/>
            </a:pP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Atlikę laboratorinį darbą apskaičiuosime ant siūlo pririšto rutuliuko svyravimo periodą ir nustatysime, kaip jis priklauso nuo siūlo ilgio.</a:t>
            </a:r>
            <a:endParaRPr lang="lt-L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8001000" cy="1143000"/>
          </a:xfrm>
        </p:spPr>
        <p:txBody>
          <a:bodyPr anchor="ctr">
            <a:normAutofit/>
          </a:bodyPr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PRIEMONĖS IR MEDŽIAGOS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2133600"/>
            <a:ext cx="7391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Font typeface="Wingdings" pitchFamily="2" charset="2"/>
              <a:buChar char="ü"/>
            </a:pP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Grafinis duomenų kaupiklis </a:t>
            </a:r>
            <a:r>
              <a:rPr lang="lt-LT" sz="2800" dirty="0" err="1" smtClean="0">
                <a:latin typeface="Times New Roman" pitchFamily="18" charset="0"/>
                <a:cs typeface="Times New Roman" pitchFamily="18" charset="0"/>
              </a:rPr>
              <a:t>Xplorer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 GLX PASPORT/;</a:t>
            </a:r>
          </a:p>
          <a:p>
            <a:pPr lvl="0" algn="just">
              <a:buFont typeface="Wingdings" pitchFamily="2" charset="2"/>
              <a:buChar char="ü"/>
            </a:pP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 PASPORT Padėties Jutiklis/</a:t>
            </a:r>
            <a:r>
              <a:rPr lang="lt-LT" sz="2800" dirty="0" err="1" smtClean="0">
                <a:latin typeface="Times New Roman" pitchFamily="18" charset="0"/>
                <a:cs typeface="Times New Roman" pitchFamily="18" charset="0"/>
              </a:rPr>
              <a:t>Motion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800" dirty="0" err="1" smtClean="0">
                <a:latin typeface="Times New Roman" pitchFamily="18" charset="0"/>
                <a:cs typeface="Times New Roman" pitchFamily="18" charset="0"/>
              </a:rPr>
              <a:t>Sensor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Wingdings" pitchFamily="2" charset="2"/>
              <a:buChar char="ü"/>
            </a:pP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Kompiuteris su instaliuota </a:t>
            </a:r>
            <a:r>
              <a:rPr lang="lt-LT" sz="2800" dirty="0" err="1" smtClean="0">
                <a:latin typeface="Times New Roman" pitchFamily="18" charset="0"/>
                <a:cs typeface="Times New Roman" pitchFamily="18" charset="0"/>
              </a:rPr>
              <a:t>Simuliatoriaus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 programa; </a:t>
            </a:r>
          </a:p>
          <a:p>
            <a:pPr lvl="0" algn="just">
              <a:buFont typeface="Wingdings" pitchFamily="2" charset="2"/>
              <a:buChar char="ü"/>
            </a:pP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Spyruoklė;</a:t>
            </a:r>
          </a:p>
          <a:p>
            <a:pPr lvl="0" algn="just">
              <a:buFont typeface="Wingdings" pitchFamily="2" charset="2"/>
              <a:buChar char="ü"/>
            </a:pPr>
            <a:r>
              <a:rPr lang="lt-LT" sz="2800" dirty="0" err="1" smtClean="0">
                <a:latin typeface="Times New Roman" pitchFamily="18" charset="0"/>
                <a:cs typeface="Times New Roman" pitchFamily="18" charset="0"/>
              </a:rPr>
              <a:t>Svarelių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 rinkinys;</a:t>
            </a:r>
          </a:p>
          <a:p>
            <a:pPr lvl="0" algn="just">
              <a:buFont typeface="Wingdings" pitchFamily="2" charset="2"/>
              <a:buChar char="ü"/>
            </a:pP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Stovas su reikmenimis;</a:t>
            </a:r>
          </a:p>
          <a:p>
            <a:pPr lvl="0" algn="just">
              <a:buFont typeface="Wingdings" pitchFamily="2" charset="2"/>
              <a:buChar char="ü"/>
            </a:pP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Elektroninės svarstyklės;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lt-LT" sz="6000" b="1" dirty="0" smtClean="0">
                <a:latin typeface="Times New Roman" pitchFamily="18" charset="0"/>
                <a:cs typeface="Times New Roman" pitchFamily="18" charset="0"/>
              </a:rPr>
              <a:t>TEORIJA</a:t>
            </a:r>
            <a:endParaRPr lang="lt-LT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Turinio vietos rezervavimo ženklas 4" descr="im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2895600"/>
            <a:ext cx="4635500" cy="2769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8200" y="457200"/>
            <a:ext cx="7024744" cy="838200"/>
          </a:xfrm>
        </p:spPr>
        <p:txBody>
          <a:bodyPr anchor="ctr" anchorCtr="1">
            <a:normAutofit/>
          </a:bodyPr>
          <a:lstStyle/>
          <a:p>
            <a:pPr lvl="0" algn="ctr"/>
            <a:r>
              <a:rPr lang="lt-LT" sz="3200" dirty="0" smtClean="0">
                <a:latin typeface="Times New Roman" pitchFamily="18"/>
                <a:cs typeface="Times New Roman" pitchFamily="18"/>
              </a:rPr>
              <a:t>PERIODINIAI PROCESAI</a:t>
            </a:r>
            <a:endParaRPr lang="lt-LT" sz="3200" dirty="0">
              <a:latin typeface="Times New Roman" pitchFamily="18"/>
              <a:cs typeface="Times New Roman" pitchFamily="18"/>
            </a:endParaRPr>
          </a:p>
        </p:txBody>
      </p:sp>
      <p:sp>
        <p:nvSpPr>
          <p:cNvPr id="3" name="Subtitle 2"/>
          <p:cNvSpPr txBox="1">
            <a:spLocks noGrp="1"/>
          </p:cNvSpPr>
          <p:nvPr>
            <p:ph type="body" idx="1"/>
          </p:nvPr>
        </p:nvSpPr>
        <p:spPr>
          <a:xfrm>
            <a:off x="457200" y="1219200"/>
            <a:ext cx="8153400" cy="1143000"/>
          </a:xfrm>
        </p:spPr>
        <p:txBody>
          <a:bodyPr anchor="ctr">
            <a:noAutofit/>
          </a:bodyPr>
          <a:lstStyle/>
          <a:p>
            <a:pPr lvl="0" algn="just"/>
            <a:r>
              <a:rPr lang="lt-LT" sz="2000" b="0" dirty="0" smtClean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	Periodiniai procesai yra periodiškai pasikartojantis kūno judėjimas ta pačia trajektorija į priešingas puses. </a:t>
            </a:r>
            <a:r>
              <a:rPr lang="lt-LT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Pagrindinė sąlyga, kad vyktų svyravimas: išvedus kūną iš pusiausvyros padėties, turi būti jėga, kuri grąžina kūną į pusiausvyros padėtį.</a:t>
            </a:r>
            <a:endParaRPr lang="lt-LT" sz="20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ata:image/png;base64,iVBORw0KGgoAAAANSUhEUgAAA6wAAAG+CAYAAACXuon9AAAgAElEQVR4Xuy9B5gcx3Woe2Z2dsLObMbuArvIiSQAZhJgkiiSIkCQFEVJVrBsWZb82Vawom35Pct+11d+9rMlWaLlR0m2bCVKFkXKliwxgTkCzAE55wxsxAZsnPudmu1Bz0x316nqqu6eme7v8sKaPqlO90zXv6fqdOTyyy/PwvQRiUSM/7Pg3/DzXDpE8yCj46cPmXiDoKM6Bid7us4F0S4vJhXnvbLB+40z/+DZfQeLfxypcpQxyvh3qyMal9XDQSQHlg8Xiw912KT6lpGjxpvN5h+1Mm4819ERr1ubsvoyehSdWZEBSEYmCq7NwtZWyCTinl8v3Q6XXL8W1r2+HXbv2qncFc487b5HsWQdRGpq8j6zk5MwcXZYeQyVatB6Vu882kVLlsIHrr4ETr30VKWmRfm45r33Y5CevQDuvuubsEfDd0R5wAE3uObW22DNbbcXRBkxgFUUlCpV3mkS59eYVcbkty3eJFk0x0GxJxuH8W10mvTKntMZE8825TxFhgIDqmQo8VCul/kXlhKbqE1Z+278uPVp92wUyY+O56vf/kXHRIEoUZsi8ir9u7Ulo69SpykyAs2RkYL0ddRnoKO+XiSlZSOrC1idYBWTEwKru1skBFZ3+aNqh8BKzRRN7lOf/wIsXrK0QDgE1qLciQKTqLxKYJQBGS/ilRmjah0efKjMHc8X77xMLDybvPO8ibrf53nxi8AXbyxUXzrkRMYhI6sKNCk5pDyGVNmh+BK5XlR7QZeTATI3Y1Llz40dWV0RvWLZJIzDrOiZgtSl43FYNKPVTToDrasDWPH3gAdUtenCPwBMjo3C1PhYoHMVpOB4+bWKNaywil/BEFjFc+akYQusohBTbfIyMKU7RypjkrFVrjq8SawOePTappsx8nS9OK/CB8WGCACKgFYQZEXGZvfQEBmH04NHlR3dcap93AbPmgigyUSvyr4bOzK6IjqG7IJoT0mKKnUpsDFQBNbWeUtkbg1bnVjs3FJfO6HG2QsLTvUf3qskBhmQU+LYYyM13D8JWAeEy4GHj+z3ONrydbfss19hwX/x058s30EEKPIQWKcvhm6YFLUvA39++pCJV7WOl/Z48OM1kPIAQDYe3jiDcJ4Sg0oZqi0ROZ2yxvOGd4/YPZdk9cz2VNjQGV+Ansm+hyICa6LBqrAta0NGj6ozE/etwnhBOip5KbDodafIJ1NxSMVquaINsxfCivf/UYHc5vv/DQZEodWBTmngSpPiDogoYOtNMIy6SAxiksBKDDUUm85ACKxqb4Vv3P2dEoORK664wrIThCgQVZu8DDCpypEXvmV8BEFHdQw8uJCFQ1k9XfHw7AbhPCUGr2Wo/mRAUgb8ZHREx2D1WJL16/SI02FT7SO1Mq1RwU1k9G5tyurL6DnpNMEw4N5V81HpS4FFrjNVtr4uCTFTIyU7PStgXf/N/4vqplTOBvjoHEiXlA/ynKZbcG2I8P8ooCLOardR1zUf5r/v46wh2bfv+ma1p0PJ+ENglej0qwoyRe3IgJcMBHkRl8xYVOt4aY8HADLXiQI8uuzyxhOE85QYqDJ+yon4Nj8VZOBORsetT7snmRHL2bPdkEoOQhbmKXnoyRixykuma3GJqfpOueWRZ47usgxr8Mjugs9lYEtmvBQdlbG4tSWjr0IHq6pYXS0+Kn0pMOX+EJFpaswATGXJdb85V70T5lz9Tubi0IbH4dCLj4u4s5Z1Ba4BgVb2sLBPBS4FTkdi7nMVWuBmIARWboqEBcjAKgoxofy5a+FXLpwmuqIx+W1Lxj9voi8DczI6OuIw7i4d8fDiLYfzlBhVylBtichRrnHxL74scMrqyYzH7illF4NOYDX7NADUDJ35z7rkQFT4ieygcOZIIdQaMGvArhluZWDMbayqfLqxI6sromeWtVwKnKncrsBu7xEr/WSiFpKmV/54i34WEVUwuIbAquMOtrYZAqvaXGPTr09//gslRi2XBIsCTiify6uqPKi0JQM5ouOQiTcIOrwJuMo88HzxzstcR55Nt+d54MM779a/COSpiEXEH2Vs5l9jSnyi/mXtqwJjGTu9vTuhpWUEstmLpZ6ARh4RPoMKo1IDs1Eygy1CbDHQisCZbFyqfLixI6MrotOYHbJeCtxauV2BZe8HO71iWC34fVLtTMRehe5vjUMUEhF+UyuRVIWy1hloW3UDtK+6AdY9+ACse+jBME0uM0AGVtFJeiifuzIyQKE7dzJQ6MU4ZOJSnWNZe5WixxsH7zwPsNye5/mnnFcpQ7UlIqdT1nhe8K6D3XNFVq9gEhoRr58cO7YBujrHYSr7dsdHnhWYMkgNQHXU5bNamboZZo+98jCza1RmRWBNNCAVtmVtyOjxdHApcAf0l6SBLQWOx0XTU5XyuF81k05yxy7+i8E1SRcoo2ore3bY/njnTmDDJdkOwfSkhZKYgRBY1d4HIbDaTJ50Q6Mq+06T2yD6kIlXtY6X9njwIfOHADc2g6rLi4sKWhSgUiWjKmZZmKOMo/hxIaNDHafTo0nWr2Fz374HYNHCBshm5+X3sVrB6ayVa9U+IavImgGyRkVWJ8TyYJCXdll9GT07HYTVkq7A4VJg3qXLn4/VRE2wSkNSmhQ5BDHBMgJXpzzVRUNgFbvw8tLz3/sxSM9eAHff9U3Ys2unvKFQk2Vgza23wZrbbi/JRsmSYKsJhyogCu2cy79fuZCBOBnYCrKOTA54k3mZ8eqy6cauTl2ebcr5IMpQYxKRE5U1fllkgFFGx/wkcatv2ML9q1hh7ZxVB22LPwSZzivYqRBO9c9iDIg1V2JloM8pUrf2ZPTd6jRiV2AYLhgW6wocLgUm35SZugSUvm+Vj6R8CXIIcoJlDq710bBDsNyFF9cKgVU8Z04aJGD1C6JCv7lLJ5oHGR0/fcjEq1qHBwIq8yPry41eUHV5cVHOU2Qo8ESRofiiysjAJDVG0RhUgaZIfE4PpuLqaay1GdoWXaX26Rdak8oAQqyuKqwMSBqDkNUV0UNZu6XAF82aJZXPalSyhtWCXyFuWnwF1zLd34pLgbHCGh7eZCAEVrV5/tTnvwCLlywtMVpQYRWZrIvIykBHpdr3Mxde+JbxEQQd3sRf9H6UtedGL6i6vLhUnKfYUClDtSUip1PW+OV3A5pudItB2WiKFO47Vfug12mtGGBFANApLjd2ZHSpOu3ZvpKlwOG+VfodlozXQjJJqfLRkJQmRY9PSLLMqq0hsApdXdfCyz/7FWbji5/+pGtboQEALrCKTshD+dxtFbQ8eBGTjI9y1eFBhOj1l7VHAQ7ZZck6Y+LZVnFelQ2KHaqMiJxOWcp94/SAVAGpho1ZV+b2nYZLfCtjSoIAq3oJMRUmizMoo+ekg12BcTmw+cClwAis4cHPAMJqKmGCVRJt8oX4EvzYXEmUCbhiw6WYRNM7V7mpYuUQWNVefE+AVXTyHsqfu8h+5UIGJGXASHR8MnHxJv4qY5D1FTQ9N/HwdINwnhIDVcZPORHf5keHLHDK6pkBOQRUtQ/xIFsz74HFZcQyAGken6y+jF6xTgK7Amf7StJ9YbgUmHQL1mdS9rBEIk6+EF+CFKqcUBksEw6BVe7Symilu+bD/Pd9nKmGFVaZDJbqfOPu71gaYkuCRSfyoXwul+WSB5Wx+m1Lxr9qHR48yAC9Hzbd+OTpBuE8JQaVMlRbInKismZgFH10hJAqmrFQ3i4DRvXVL3h1A65zs6dKhoWVVaywhodzBrAjcH0d//U19u9kMdvnYylfQuMVc1VtZb/s2oJrCBsuacttsWEDWHfv2gnfvuubnvmtZEfagbVc4K1c4pSBLFVjU+nbK1syflTr8OAiSCDrJlaeLu88BYx4MrzzvBgo50XgjxKPiD3dsgXTQhdLx3DcYSW1kqcO7semCl5lIBSjF9Frm+ot2bfaHr7ChnQTJFNxBqsTYxMkeRqv0aCOJkULS1jKFbiqjxz3r6bDhkvCl1FWIQRW2cxZ69m9g5XN2a688sqslZoq+Ant5LLrVx688K3Sh4wt1Tpe2uOBkw7IdeNTpy7PNhXiKPCoSoYas4icTllqDp0eQSGkqn1AV5M1P+GVB64NuG81O1RwOcJ9q/S7sx5fX1NTQ1fI/xhRVPhgx5eg+HEhExBwDYHVxTWUUG1bdQO0r7oBwgqrRPIsVHwDVr8grVL9yoCUqlyo9C1jKwg6qmPggUkIq6W/ZjzQ5J3n5VwE6Ci+qP5E/MrIutExxhBWUtU8kEMruQyogFcehFrl2konkR0D7ApcfCxsbQmXAhNu2ObGDMCUZe2DoD0tQiJOvhBfgh6SsGQA9reG+1eFr5orBQNY1z34AKx76EFXtkJlAGFgVQU5oZ3c7Re0PHgRk0ofMrZ4oCB6TYJijxcH77wsBLuxy9NVcd4rG8YDRTWsUu1Rxmn10BOxXzxGBNWws284ldCVARWvy3ELru1TvYDNlsxHbilwRtewK8ZuriOwov29JNokCdFWHOu6Cj5WW0Ng1XVRre2G72BVm+81t94Ga2673dKo5ZJg0cm8iLyIrAyoVJt9P3Ok0reMrSDo8ABCFhCDpOdmjDxdFee9skHxowtoRXyLxlD8ZAiX/Kp9AIfW6Bnwo+paPzVosxS4hR54lUqyd61OwyoNI4mJIhkjCVUduIYNl4j3mCKxEFgVJXLajBJgrTYQrLbxysCfaI5kfJSrDg8wggSkvOqbbKy8HHhxnuJDpQzVloicTtliuA2rqWofvqE1+Qy4hVdK1RWXAmOjpeIjXArMv264XzVj0RGYhpF8+0yCZIwvxJcgxiMr5lHFNdy/KnuB5PVCYJXPnZWm3TtY2c9BcdMlUQhRIa/ChgzYVKpfL3Kh0offtnhAIHqfyNoLmp6beHi6XpxX4YNioxj6eD/fvD8QmPV1yZpjDvem8q4Y//zg0d2OQpnOxXwjoYRlBnSCK8IqQqv5CJcC829EO1gt+O3im6FLkIiTL8SXoIckLOnB/tYQWIWvimuF5Z/9CrNx913fhD27drq2V+0GtAGr6EQ+lM/diuWSB5Wx+m1Lxj8PVkSvo6w9P/Tc+OTpBuE8JQaqDFVOF3yK2DUehsay33Bvai4jBnAWg+fQ0T35+QMPSmUnGsUwm+5cxEyZPw+BN9ekCd/reuyVh4VeVWNcl+KKa8PUIGBnYPOR6wocLgXm3ctYWaV2BFYGiSRDJCFa4ZaXBNnzGqutiUgU8L/w8C4Dyz/7t8zZFz/9Se+cVrAnMrCKTsB1yuu0LQMv5RKPn2NT6dsrWzJ+eIAieq/I2nOj50aXB0hBP88buxnqeM8F3lhFbFHjErVpHkO1girCphk4EUR1ASjvnnFz3gyuCLbVCrVG1fXM4V3C6URwDZcCC6ctryACq/nfKnl3pZokJiUJVRy41kVqIObivdoqL1M12Ep3LYD57/t4CKwKL/Y37v6OrbWCJcEiE20RWRkoCO3nrlnQ8qAyJr9tyfjnQYXMfk8ZHTdxuNHlAZqb8zxdXtwqzlNsiAAjZUwi9kTiM9vNdC2G+s4lFd3tt1Kg1M2z3wBYM8xWcnVWdrnwjMmecCmwxI1mbrIkoa4WEElMyhfiS8iMlKijeJlwQyRGdByKqchAenYOWMN3sKrIZs4GCViDBkZW8ZRDjDIQpHtcfsak0reMrSDo8CBDBlh5ICRj002cPF3eeTfjoQIfzwcvRqofXXLU+Mz+K3V/qhlOvayWUu4hkUc3pTGQiD07WQNaO65Yw0QqDWJFwNUKVsOlwPy7zC2smj0ohUSSMb4QX4KfI2kJReAaAqv0FZBSDIFVKm22Sk7vYGXzH6PpkgpoUmFDBjBCv7nrrzsP5eZDJl4eFIjmWNZeOenxYuWd50GA2/M8/yKAyYuF6ktETka20kD1+Cv3AkSaQDWcUq6n2keyO2sqAbcSIZYHrrgUGIG1+Ai7Ajvfl5lMCmIa9kYqg0SSIZKQ2iqw6Nfdxf7WGohCOlIj6jGUd5GBEFhdJM9C1RWwik7OdcrrtC0DNuUej59jVulbxpZqHS/t8eCl2iqrFODgyfDO83Ju/t2l2NJhz7BZCaA6eORVOHPkFZbW4698l/0biSyASHSB8NORej2EDQdUwS3QIsRWQhXWDly7Jo6XXLmwK7DzzUzpCOzm61DMaHOufifMvfpm6D+0Fzbf/69ipklMyhfiS4iFJSwtAa4JwIZLIbAK59qFQtuqG6D9qhth3YMPwLqHHnRhKVTFDJCAVSd86bQtAwphPLkvhqo8qLQlA1tB1pHJDQ9mZMbrxqYbXR4s+H2eNzbjEcKLk2pHh1ylgOrWdXexdG999J+huTkBLc2Jwid4pAmi0ctsn+qUa1TNUwIZkK2ECqwZXFsnukv2rYZLgZ2/FclUHDJ1KZgYm9D+9UFGW/H+P4bGOQvzvg5ueAwObXhc3DeJOPlCfAnx0MgagsuE6yIxiPlbHyYPrVIEcf8qVllDYFVzRdfcehusue12++c8LgkWgRcRWZkJu4h9EVndsVSCfT/HIONbRkcG+GR0ZGLjAY3qOHj+eOdl4+HZ9eI8xYfXMsavtAh8da68lamV2+tpjr/6CIyMnIaDmx6EU3teLHhAWQIrAERrbmRyIvlR8xitTCuiEGsG2HLbA4vgOr7hpzB2eEvBxQyXAjvf2zIdgd18Wy4sAlapKqs5ABJx8oX4Em5GzdElVltDYNV4DWxMG8AavoNVTe65wLpy5cqslSudMKjTtgwohPHk7gBVeVBpSwaKgqzDm3CLXgNZezw93nmZHFOBjAckbs/zxkY5T5XRIWfYxOW/5QSqCKl4nHh1HfsXgfXw4edLHj/2wHoZRCLNap6MoZWSDMgAbLktH0ZgHXzxfgauIaw6fwmaGtMAU8b00Btku+6L/1gQlHSFVQO0st9dP383OOBaH6n1M7qq9L1gusIaAquay+/0Dlb2/VMBrKKTbJ3yOm17AWJBi9+LMav0IWMrCDo8sBG9L3j2eOd1Aalb2NStz8sLFbqpdkTkyhFUEVLtGiV1d2+Hnp7tZGDFPazR6LnlgmoekYVWePeXDp9ONkUhUmV8Ir7Lbe8rAmvXC7n90eFRmgHWETg+DUAFoKQP2RpnL4QLP/DHBcFsvu9fof/wXjWXiBQ6X4gvoSZcWysWAdRABNLhK200J77U/IrP/S37MARWNamXAlbRybEKeRU2ZMAj9Ju70XTnQaUPv23xIEM0l7L2gqbnJh6erhfnKT5UylBtGXLlUlF1glTzYw2rq1hlLT7sKqxYXY3W2O9j5T0ygwajvHip50XAkmrTSo7qp5zgtW7zQ5De8rCbtFScbgGsmkenGVytgHXTNLAqhUSSMb4QX0LjrVHkPARWjbl2MG0A6xc//Ul/Aqgwr74Bq+ikXae8Ttsq4Slocfo5NpW+ZWwFQYcHNLJVUB16bmLl6QbhPCUGqoyoXDmAavFyX95zFO/BnTt/aSlmB6woXBO7iWc63OM6nSEqYHITaiFAtW3Aa5D3vNae3MWgFf+t9iNWE4V0Kmm/9FUjtM6d7g5svgbPf+MvCi6JMkgkGSIJBWKZcLh/1Z9vbgisavP+jbu/42jQckmw1YTWD5jyw6cMqIRx5u4x0TzI6MjAlhdx8SBEZQyyvnTpubGrU9f45eNV1njneTFS/YjK1c9eAvWdSwK7T1UGUo0cDA/j/tXnhIEVK6zmfayUa6f2kVre1qigKTJKqs2gw2u1g6sBq+Zrb4tsGsDVquHSJovX2tAwkngHk4yRhHwF17po2CGYeMWViWF3YNzDunvXTvj2Xd9UZreaDQkDq+jEOihwKwo/KsYp6rMS5P0cg0rfMrZU63hpjwddMn8IoAAYDyh0+eWNlxK7HzJG3EGuqiKoGo2TnB6uTtdWGlijCyFao3cfa7VNGKjASc0Lzx6Ca7pzEeC/Qay8Vusy4XQqAfjOVavDC3ClAmv+d5l6Q1LkSEzKF+JLUIIRl2mIhg2XxLPmTiMEVnf5K9a2egcrPktwHmH8W1JhFQE5EVmZyXm5wrCqsVayHS/GJuMjCDqqY+DBmy5oLHdY5cXPy6v5B5lqK6igKlJNpYy1u3sbYNMlq8NpSTA2XfISWCljUfnY5sGeSl92tlTFQLET5Kpr01Pfqpplwk6wSgJEBRVXqw7BBwnvYFUKiSRjfCG+hLpvMtu/Go2pMxhaImUgBFZSmshCdsCKBvBZctdddxV2CdYJoDpty0zwQxgWX8IrAza6r7vMtZfRkRm7jB8eBInmU9ZefpISsX/0yuZEZ0w825TzXssY/oIIqyqqqVZPrEOHnrNsuISyTsCKy4FrYpeTH4J2gl6DqOuAiwxQYFCVTxW+eDaCCq7VsEw4Ye4ITLhpdFRbnRouEUJiIsogkWSIJKQuJockhMBKvUPUyrWvugHar7oR1j34AKx76EG1xqvQmhOwGnOkggqryGRYRFZm4i5iX0RWdyyh/XPfNNHr4kXuZHwEQYcHUbLw6LWem3HwdFWcV2WDYqfcQdUN9Nk1XOIBK56P1b6T/Dh3EyPZSYAEeWDoNlQV9nk2ggivlbpMWBRWzfePSnBVAaxKoZVszH9wZQ2XHP6w7PY7H+pbZyAEVrV3xppbb4M1t91eYHRqagqi0SirsLJlweb3sHpddRQFGp3yOm3LAE+5x+PFmFX6kLEVBB0eGHkNpDxAkI2HN04vzlN8UGVQDpsqYVW1vmuJ2l9+SWvUZb+8a8xzj6+ywQqr3eFUYUUdq2XBbmPixVzu53mQKDM+tzZ5+kEDV6y21lVQN+H6TAqwOuf2UAGulA7BInG6H5XJG8kYX4gvITLCc7IhsMrlza0WNlzCZcHhO1jdZjKnbwWs+Ln5OZEHVhWApMKGKAT44VM0xlD+3A0ter1U5s5vWzyYUZkbWV+69NzY5el6cZ7iQ0QmSMt/Kct+3QBhse7w8Cl3wFqzEGpqFql5SlaxFR4wiqbGjT0n3aCBK1ZbEVzL+cCOwJlUUtkQHGGMsL9VtOESNXClkEgyxhfiS1BHl5MLGy6J5UuVdAisqjKZs8N7ByubXxkVVpHJsoisKCTotF3OsYjGHkR5L2JS6UPGlmodL+3xgEtXdZQHQ36f5+WFct74aQ9SVdVrUDVycPo0NlzaZvu041VYcR9rrPYKtU9LQWu8e5Jnzg3c8WzLnlcVkxs75QKu5VxtTaXiDFbHxyZkbxVbPdlqqy5gNQJVBokkQyQhBbVtYBXysOGS8tuYZDAEVlKahIQWLVgMEIsyncVLcivPFi1dmrfBgFUnJOq0bTdR9MOnDFiEcebuQ9E8yOjIwJbKuGRi5oGQV/HJxpGfLEg2buL5DcJ5SgyGTFCqqjpBlQJyhw49C/haG7uDB6yoVxu/WehByBOmxM2zofO8GwiUjUuFT1kb5QKu5VhtzTi8vkb2XinWEwVX2Q7BIvHSMJJokWSML8SXcI4nBFbi9dIgtuJzf8usfvHTn9RgPTRplQFlwCo6eRaRF5GVAQMR+yKyumOpBPtejEGlDxlbqnV4kCR6j8raM35QZP4YwPPp9jwFQHgyvPOUGA2ZJXd+xve9qjxQpYzX8iEi2PBjx47/dnwaU4A1FrsCItFm8lNddmxkBz4LyoIhNWwV9mVt2OkFZalwOVVbmxvTkJ3MUi+7KznqMuHG2Yvgwg/8cYGvTff9K/Qf3uvKv52yW0gssEsyxhfiS1iPJhGJQiJi/e5cLckLjeYzEAKr9zeDLbCKTnpF5EVkZSb7Vvb98Kkq9tBO4RdD97WUyXcQdHgApQMsddh0Mw6eLuU8RYYCQCgThKpqUEAV88rbv4oyFGDFd7Fa7WOlXBfvH7P+eZSFRF7EbuzK6lrpNY+dAgTXzFXvh/js5bywtZ4PerU1Kfj6GlXJ4oFrrkPwJzwDVsORLCRa5oVrjCvAzNKkzkUQNlxSdZeK2QnfwSqWL1XSkVWrVln+uU0ECkRkZSb2QQdQP8avKo9+2qkU3zLj4EGR6D0lay9oem7i4elSzlNkKFAUBFjVAaqUsds9nFAXgfXgwWcdn18iwOomHlUP0XKyIwuLTmN0Y1NG19BJTwxAZmIgHxoCq9/gitXWxqe+Fbhbwi9YNSfCDsbmXnMzzL26cIn/89/4C09yKAqIjkGRjJGEyOAaNlzy5DYpcRICqz95FwJW0Um0iLyIrAwgBB16VY2pGu14MWYZH6p1vLTHA7dKrKxS4Ici07nyVpi1cq0/v+gAwHs9DWUMxcHL6FjdQ6dPbwVsuuR0UIAV9eOJ1b7luJIcy0Cj3fhlbYnq1U6NQvPoyZIw2jMZaF54KQyvWAvj7f68LootEd78MOC/QThYR+A6dR2B3Y6pGNlwOXDjnHNdv/sP7YFN9/+bWzdC+jSMJJokGeML8SUA6qO1xKBCMZUZQGBd+L6Pw+5dO+Hbd31TpenQlkMGLIFVBTyqsCE6QffDp12MQYpFNI9+ypebb5l4g6DjB5DyoEcWgnljUXGeasPvJcBOVVVe/q2eEzI6TrnC6ipWWYMMrLJjVj3TEIU4Vf5V+JW1QdVrGj0J8anRgiGn43FY0NKS/wyB1U9wZUuEN/v7+huE1bQJVikQpOo+crJjjsMaWP91Wt3biJV6IxnjC9lJYMMlXBIcHt5noP2qG6Djqhth3YMPwLqHHvQ+gCr16BpYdYKZTtshaObueD9y7IVflT78tsWDJdFrKGvPjZ4bXR5A+H3eGJufsKoSVHn5tHtWUvS2b/8v7qOWWmHFPaw1MfH3sVLi5AYZAAEq3LkJVYUPWRt2eunxfsDlwMUHwipCa/GB0Dq84lY3aZDWZUuEn/RviXDa3BHYRD58TJIespAixnHdn361QOfg+sfg4IuPmT7zPlplHkmGSEIly4TjgA2Xcq8ACQ9vM9B+1Y0hsHqbcuaNDKyik+KgLMFVEbcqYAlSLKrG5IWdcvMhE69qHS/tOfkyftNkq6c8uPD7PGvM/qAAACAASURBVI4P36269M7P+vDznVv+e+LVdba+efkxK4rIyuhR9q+i3VSyBjo709x88oBVdjxcxwEXkAVEyrDc2JbVNes5LQXG5cB2h9/VVoRWr5cIF8Bq/of4XIZomES5K+RlGucshItKGi59F/oPTXcILgjS24iVeiMZIwnlwbUuUsPewxoe3mdg4W/9AeCyYFwSvGfnTti969zy/z27dnofUJV4LAFWFVClwobdJFin7SD5lAEOP3JTTnGqjFXGVhB0eHCpAyx12OSNw6vzflVVB4/uBvzPDlZFYE1ElvIHCLtnp2pgxdfa1NZeydzJjKFKnvFsmLKw6JQjNzZldFGHshTYKWY/wdXLJcKJeAyw0VLusICagFRbucBqAdrivXTdfdOVIiHJGF8IJUJgdXdd3WgbFVaeDQRa40CwxSOEW17W7M+TgFUnCOm0bTeRqRafMoDkR25k4pTRER2bSh8ytlTr8Cb2OsBSh03eOLw67xesqlr+KwN5MjrG9Th1ChsubeU+ragVVjSUSK7h2gsFrDMgA412uZS1JaLXdPYEYIW1+Fgxc6bwJfZrmbAX0FoIq+bUBA9csTvwvGuKOgT/05ccZqyc8QjfCXQFPkbSbdEKo84eG8L9qwIJVy+KFVb8D4/M9L/4fxufiXgMwZaWrQJgFZ3Qi8iLyIpO1HXatovFD5+ieQnlz30JZMBJ9BrL5DsIOjzAk8mdLps8u16dX3LnZ6C+y9supOUKqsa38MCBZ7gNl1BWBFhr41dCNHqu0Q7tsScuJQvqVE8i4Ea1KSqnIgZZGzy92smzrLpafNjtW6WM3a9qq84uwplMCmq4gw8OuF5k0SF44325hku2uObjMmHHuLh5LxIgEbC1EC4FTkf4V1o0pFBeXQbM4BqCrZq8SgOr6GReRF5EVnTCr9N2OcciGnsQ5b2ISaUPGVs8IBO9v2Xt6dJzY1enrvFz69d+VRWwKgpdovJGjuz0tm37BempJQKs2HQpFltMsmslJDtGaYcuFXlg59J8Xl2FH1kbxXp2sFrcFVh27Aiu/Td6vwdd9b5W1hE4lSCmIRjQ6gSs+d8TuxH5CK4k1iReCZlqawis1OSWh5xquK3Uii0XWEUnwCLyIrKik/tytS06zlD+3A+S6DX3IncyPlTreGlPJzTy4EK2EsyL2bjD/Hi/qgpQpY6PB5xOj37etcH9q1hhpRyqgZUXGyWmcpCRBUTK2NzaltE3dFQuBXYaqx/LhFUtEU6l4gxWx8cmKJfTJOMvuL6tqEPwAewQvMHcIdj0fA/BNV93DvevCt7mFSJuBltjGbLVZyLDLSe4zQOr6GTfSl6FDbvJVbnaFoUFneMUjaWc5P2MVcZ3EHRUx8ADIx446AJON36NMfmxX9UOVnnjMT+sdMmKwq0uYMU4zPtYRcYr8lAvV1kZUOSN1Y1NUd26sT6oG+8vCcnNUmCn8flRbVUBrbmOwG5eceI9uFo1XNp4n6lDsMWFcqxs5k8qrX/yvg7svFKPBGP4/tWwQzDp0lSlUKWCrRSw6oQqFbZV2BCdzPvhUzTGUN7019qI/VNB1bVUmW8ZW24AUgYeebAgY5M3Bt55NzH5Basqqqq8cctCrSioGvLUhksoL1JhRflk6paqnJTIDFoUGHk+ZO1R9HApcOPZEyUh4OtrnF5hw4uZch6XCCO8enW4gdamxjRkJ6cUhOoMrcrBDACKK6w8YM3//tiNtkqWCddHjA7QCi57aKJqM1BuYOsIrCom7ips2E1Ky9W2KHzoHKdoLOUk70WsKn3I2FKt4wYAdQApD7xkffLGaZz3urmS26oqL19eg6rhj9pwSQZYcQ9rrFZ+H6vb2Qo15xRIcxuLjL6KuGRtOOkhrCK0mg9V+1YpefK62orNmHBfq8hh3xFYxEqxrHfVVqyyzrs61yW479Be2+XAJD4t+HGz/R9uEkPSJRRISXaYkIUxrKxihTU8wgx4mYFiuPVjKTIDVhVAFBQbdhNRFfGJwoEfPkVjDOXPfeVl4Ef0GsvkOwg6TjH4cc6NT54unve6uVKQq6pUICuZ9ppWMWzdej/52SpaYVUFrLLjJA9MUlAWBmXcqfAla8Os5/VSYKdceV1tpTZj0gOrHNALyPtbyThagRXXEFhlftlCHa8yoLNqKwysohN0K3kVNvwAU51xi0JJkGIRjd1PeS98q/QhY4sHZKL3jqw9XXpu7PJ0gwSrVICiylHGXjARdFg2b/fws4plaOgU7D/wNFOhVB9EgRVfaxNPrCQ9j0VyRTLos5AsHFLDdmtfRj82MeLbUmC7vHjdkIkHrTWmjsCU7xT1elvLeVdxdRNntbwGpw7C/atu7pNQNxgZsATbObn32uJhfret8ZktsIpOanWBqYo47CZqOm0HyacM9PiRm3KKU2WsMrZU63hpjwdOPKiQqYTnf/A4EOZ1J+A9v74bBo/uLnmC8HJAHY+oHO/a2D3qnOJlwLo/B6z5Y3p2aTXJFAVWtFm8j5Wav2A8utVHIQOKvCjc2BTRbRg57utSYLs8eP3eVjtoNcOqxVeKdxklz3u/v1Uy0EC+v1XlHxXChkuyd0aoV44ZMINt5KqrrspaDUIEWERk7SZEKmxUmm1RiNCZQ9FYyknei1hV+uBBheh9EBR7vDh453mQwjvvJay6XQLMG4vxm06V4+XW7kFHsX/y5BbApkvcY3pWV5esgc7ONFfcLJBIrIJoTYuQTjUJiwAjJS+y9nh6KewKPNZXEoKursCUsRbLeLlE2KoZU51DR2CVYGSdm/KotrLfM9sfLfMJ/RlT7S1suCTzrQ11KiEDQsAqOhEOq66lt4iunKgEIhXXuRrjUTlmGVuqdXgQI3qf8OzxzuuqrKJdL19b41VjJQpM8nJu9ZCj2jV0sbqKVVbqkUrVQJcgsGLTpdpa77q6UscSVDkeOFLjdmOnWBcbLGF1tfjwoiswdbyGnJdLhM3QWpdMQCzGf32NfgwrD3ClvQbHEW9Fbw2SvOz1wf2rqUgNyUcoFGag0jJgCayiE1FdEKYiDrsJWbnaFoUSneMUjaWc5L2IVcZHEHR4kCMLljr0KLF6CatulgBTQZEqx8tN8cNOxK5Zd8sWesMl1JMBVtzHmkiuUvp8lh2v2yDcQKCsbxU+ZW0Yeq2D+0vC97IrsGjuvFwijNDavOMxSMSnX2dCJB6imOjQTfJlDq4+NmWSweSgAOv6o1vhms5lLu6bUDXMgHgGXAOrCiAKig0/4DZIPmVgSMW1qwS/KsfglS0ZPzzI0QGdsjYpsXoFq15UVUUAS5es8Qgy7A8NnYR9+4r2r3KeUzLAykC3bq3QE1AkB0KGNQvLgqFIWG59iOrXDx8r2beK8QZpKbBd/rxaIozA2rzzscIwiERKFBO5RcoOWh0B0UdwFbk2cYhCPMKvsEteSLLaT7Y8BTctvAhmpVrJOqFgmAG3GSADqwowCYoNPyBRxdhFAcMPn6IxBlHei5hU+pCxpVqHAod2P1ayQMoDDp7dcoBV3hiLAZH3QKDa411P6rX0Eljt9rGKjJmXvyCfF4VE6ljc2KXoxnAp8PCxknCCuBTYLmdeLRG2hFZHEjsXsQgYUe8NLj0H8DU45QyuuBwYq6x+Hwisyzo74bLm8/wOJfRfRRkoAVYVkFNJNvyA2yD5lAEbFde/EvyqHIOMrSDo8MCHB5VUMCqW49mtFFilwhhVjne9RK8HNlzC/0QO2Qor7mONx5eKuKp4WQowiiRB1p6dnh2s4lLg+S3NIqH5Lju84lYYWXGr9jhsoTUEV6Hcl+P+1qAA698+fy/ctvzSEFiF7rhQ2G0GXAGrCjCpJBuigKBi7OXgUzTGIMp7EZNKHzK2eLAier/K2uPp8c4HBVZl96tS4dIvOeOhQ/G/b99TQg2X0LYssGLTpdp42HjJaVIgC5xWNmVtmfXslgIjrCK0ltuB+1oHbvyc9rDdQiuRbV2OI9zf6iaBVkCdicTcmFSiu7f3BPx0y1Osk/sfLHyXEpuhkTADlAyQgFV0omolX0k27CbMKsYoChp++BSNMZQv/CqqumYyeVWtIwuPPKh0+vGS1UU9Lyqr+F5VhNXigwJ4qmR410UmNhFQNWQ3bb4v70pkIdviRQ2U51eBDL7WJpm8SlhPRIFyfUTsyUKfiA8nWRX+ZW0kz/YAvsam+GjLpAGXA5fzgdCK8KrzcIRW9gNA804Uoxkr/dUr1QuXCZNzab42QWm49MTejYBNl0JgJV/GUFBRBgqAVcVEOrRh8fscsX4k6AJ7p8lqUHyKxhhEeS9ikvERBB2nGPw65wWsummuRIEhVTLGrxTFnows6uD+1b17n7adODtNlGWAFX3WpeWWZIrkQdGzV8iMLBQKOQEAt36o+rGJEcDqavFRjkuB7XIcCGglgqteaLUJIgRX8tcTUxWUhkvfe+1xOD5ymgHrpc1Lw2XB5KsYCrrNgDSwhmBKA1MVebKb4Ou0LQM9OuORqarpjEdlfvy2JePfL+i0+8Hj3R9BhlUKLFFkeNfEnDuqPRGbxfYHBxFYn7K+ZDYzZONjWWB1WhYsMma3D1Yv9amQKBqTG7s83fqho4D7V4uPcl0KbJdbL/a1ciutRnAEKiWIiN5GRfJlvky4gL31Z8ucvKDsX/33ImC9NGy85PI7EapTM8AFVhWT/tCG/3ArCiUqrpmoz0qQ92IMMj6CoMODHx50hrBq/7NOhTGqHO9aUa7FiROb4cQJgYZLpvnfEoklwRiTAawi46Q+LMtJjgeMomORtWellxzthdRob0kIlbAU2Cqv5QatBUwmeqOQ5J2hVb9/UpBMyBZJfXgNTgqC0SH4y0/8FFLJGlZhnZlshVtnXUNPaCgZZsBFBvLAqgJQQhv+g6mKayADN374lQEcP+KUyadXOjI5VB0bD47cxOhXZZUCTF7K8HJs/uWixEWR37PnSeGGS4bdJYvF97Cibk1NKyRTevexunje+qYqC5xWAcvaQr1qWAoceGglEqH++mF5VFuDAq4Z8L/h0r7eE/Dvrz+eB1bMzccXhI2XfPthrzLHUsCqYtIvYkNEVnQyrcK2Cht2ceu07UeuRH1WgrwXY5DxoVrHS3sUAOtceSvMWrlW60+6VSdgCvDxZHjnKeM3Bu5kK1oTKygjRKZrClnIAvt/2Sn8/yxzyItx48Z7LfRKJ6nRWC2grezUFExNTTJ/ssCKDtOZ20r8RqJRWHrnh2DGBRfC+PAQbLvvR3DmyCEmF6nBdiYRNlaMQfZAH5FIFDB3zI5N3pzsGzZQxsiFbDxOerLQabYpYyODS4EnRkpCWz6zQ8cwrW3iPY8H3tsurrdowF50ECYvD87/OPBHEYJrLkd+vgaHNVyCGv7F0iyBDZee3LepAFjXzroGZiVbNXsOzYcZAHAEVhWwJGJDRNZpwmZlR4VtFTbs4i5X26LXQZW8aL5U+fXCjkofMrZU63hpz/hRDyqs8iDPKVfmBxbFDs9WsqkZln/o9yEaPTcRQgiZGh+DidGzMDZ4BgYO7oeBQwfgbH8PTI6N5SZuNk3kzPHl9q8+yX3GpltmwnUf/WtomXseHHrrOXjlF/8Mo4P9roAVK6xYaS3Ilw2wJptaYMHNt0GyZQZ0b98Ch59/ErIIzRLH/JtuhaZFS2F88Azse/whGD5Z2lSIZ3bOdTdC67KLGPAeeGod9O7ezlNRcl4GPs2OKfrYFRiXAxcfnu5bbemAyA2/BZGGZshueRmyrz4BIHm9ZRIfSGhlX2r+aAgifCOOEuVRcfVjmXBQgBWrq1hlxWPRwtwqmEublkK4j9XlrR+qkzLAgFV08h8EIFQRs93kS4VtFTZ0xuc08RSJXURWlc9ysuNFrCp9yNhy0vHjXAirNKhMtbbBlZ/8U1ZhxGrg5HgOSCESYRBrfD7ScxoOPvcknNryJrkCSQXWhvY5sOYLd0P74othz4sPwTPf+zKMDPTAksWNpAeYlRC+izUeX1pwqrjCuv3+H7MKK+bgvPf+NtS1zYSTb70Ge9f9D0xNTEj5XvoerOBeBKP9fbDzVz/LV3BFjC285d0w87JVDJp3/eYXcHrLW5bqFEAU8WuWdWPbTherqlhdLT487wrc1gXRd/8hQFMbZF97CrLP/gpgUu56y+YXoXVkxa1aX3sjXGll33vaiIhiNGMlUuUBrY7p0rC/NQVRQGj1+8gB60kWRiGwFv7e+h1n6L8yMyAMrCoARcSGiKzd5FiFDZ22dcanM24ZuNE5VlHbQYtfFu68GLdMrmTH40avfvYSWHrnZ7X9Wsu+Y5VXleSd5+XEPGCqrVTrDLjiEzlgRVg98earOVitqYHaugykWloBZSLRGhg4fAB2/PJeONvXQ8ptruHSZq5suqUDrv7wX0DLnKVwaNML8Povvw2jQ1hhVQOsRi4YsL77g9A6vSTYANZEYzPMu2ENJFtaoXfnNji84RnITspVWOe9Yw00LlzMKqxYHR0+latEiBxd17wDWs9fzv4wcOjZJ6Bv704RddevpSl2JguvxXpN/XtKxuE5rGIEze0Quf5OiNQ3Q3bbq5B9/WlPK6zmJOh+7c2s9d+FVPdeofuHCRO4iCAi7rdAIwRXczqCAqxffuI/82EZwIoffHzB7S6vd6geZoCfAVtgFZ0Eu626eu1PdAJeDfGJ5sROXkWuVMUSRDtexCTjIwg6TjHwzlU7rFJA1ZxDM7CODvTDS3f9Xf6JgRDbNG8hLFpzB9S1dcBofy/sfvhX0LPLYonq9BJh8xRz954nAKusdvNfM0imGlohGovDxNgInD3Ty2CtFFgjuX2uuY213Cdbpv52BuJYKZ6arqBZASuCbG06w6B8anwUxoeH7W3jOB1819alIVobZ/GPjwxB1qpSayyntrETS9VBTTyBGyxhYmQ4vwybO2BDoMg+GTjtxmayJ2QL45keY3rwiOW+1fmtLYDQSrme+IcUdvCuPRNzkMXl73X12J0LYPQswNkhcmpVCyZqY9Bz/Wfg7IxFqk3n7UlDq90XtyjSEFxzCdG9vzUTgP2ruYZLT+TvgBBYtX1tQ8M2GYhcffXVlk9/EegQkbWbdIrYEJFV4U90Ih/0+PzIiWgOVcmLXgtVfr2wo9KHjC0nHS/tGb6W3PkZqO9aouXHPuiVVQqsFss4AmskwkBuzrU3QNeq61ijor2PPQAnN77O8luTSECquRUSTS0Qr0vD1MQ4jA0NwtnebkD4feP1nzC5WDwJ7YsuhESmCYa6j7Pqaaa1E+rbuqD38C7oPbIb2hZeCIl0Awz1nITTB7bB1MRYHljjmVZIz5gHicYOqE01wNTEKIwOnIKR3qMw3HMIshbLORMN7dA654OQaGiEmkQSJs+ehbGhM9C16m25PabDQ2BUWBEOM7O62HhG+/thCPedZrNQ1z4Tko3NbAyjA30QzzRAbaYepsbHYXx4EMbO9MPZ3p6CJdJoJ17fwGQGjx2BibMjwIC4Lg2JhiaWTwRShC+EUcwV/mdegpxunwWJpibW8Grw+FHmx+rARlXoL5ZMMVsIk+gb/zfaGxscYLbHzpwp2JObnmnEOAbDp0+yHGFsCPW9e3cxyEboTjY25a4tg/koGwte17M9p2FsZLgEHDGPyeYWwH3ROF7kStSZGjgN0QMbYWJoYHpmH4F4Szu0z14ATW0dAAiQQwOQHewHwKWGY+Z3s0YAGlsh0tIOkMoAxGoB8A8BI4MAA90AA70sl4CAX98CkUwjQCoNUJsAGBuF7JkegJ6TAChvHPEkRGbNYzLZvtMA3bnr7fWRyaQgOt3f69g1n9AKrQt/8+c8pLIfPpFIiWIu0lweFVcd+1txKXASoi5yp0b1yb2bWMMl4zAD6yVsH2u4LFhNpkMrdhkQAlbRyX+lVF1VjNtuAl+utv0YjwwE6cyvynhU2nKCF9F8yMTlpKPLXiXCqgyE2v7QWzRKsgJWs8/aVB10Xf12Bq0IRXsfexBOvPUqA6+WJedD+4WXQX3n7FxFMJtlINi7Zyfsf+lxeOPp78P46AiD0zVf/BeYdd4VcHTby9B//AB0XnAlpJs74IV7/h4OvPkMrPn8v0CHxR7WdPtCmHXJbdCx4mZIt82fHloWxkcGoGfPy3D09d9Az+4XYXL8HOTUz1oKsy59F3SsuAVSTe05oEHo7O9l4BWvbywAVrs9rAvX3MH2kuLRf2DvNNQmGRiOD+WaUZ1442UYOLgvn3LsQoxLjhFwd/3yXjhz9BDzN2P5xaw7MfqK1tYyeYTKgQN74chLz8Hg4YMMGNE2dQ8rQibuma3vmgsj3afYMuZk6wxgXZ8ZZPdD354dcHLT6zB0/Ggeio19tthQC/fHNsxdAHUz2qF3zw7Y8T8/h5raWmiavxjaVlwCDXPm5wB7Ot6R0yfh9PbNcHrrRpZPrCRjzLV1ddC8GO+HS6G+cy6DfzxwH+7oyaNw4pGfwcCWV3J/CJh/PrRfsxrqz780V+nEY2Ic4MQhyG55EbJ7NjGAZUfrLIhceRNEFl8MkMQ4sgBTWYD+bshufQmyGx4BiMUgMu88gEuuh8jMeTlgZQFPAfScgOzG59nS3zy0BmAPa000CulkLkfGoRNak917oHP9d6ddSaIlUY0oZvczxfm8PKAVB6ESXIMCrP9h2r+KYwyBVfI2DtWkM2AJrKKTWrdgyr7gFhMqkThEZFX4s7Oh07aKMfoRt6hPVfKq8qUqHi/syPiQ0ZGBYic/MjEYOjrftepXZVUVrDrZKQbWl//57wseJInGJlh48+0MtrDSt/uRXzMgbbvgQpj79neyahpWVUf7egGiEUg2twJCbvfurfDU978Mx3e+AZnWWbDmC/8Cs86/ggHM5MQ4jI8MwsCpw/Dyfd+E3iN7WNMlBNbdpqZLyy+eB+ff9iWYedEtEKmJwdDp/ayyGovXQbp9AURrkzB0ah/sfPCf4PTO51ncifoZcN7tX4L2ZTdANJaYrjAOAFYjcVmzAYvmCmsOWD/Mzp/c+BrsW/drBncLEFgvXcmAF8EMYQ0rhghwqIPw1bd3F+x+8L8YzONhBazpjlkw9/rVkJ7ZyUAZK9G1qTSrhuKS5Z5d22Dfut/kK6kIrB2XrmS52v3AfxU0XTIvyTUDK/rGDs4IkRNnz0JtOlfRjcZibAn3wafXsWoqxmwAK/7fU5OTuWrsmX7o3raJ7d9F8MRri/lgVeC+HiaXqG+EeH09kz/26otw7JUXWBdpzGnLkgtg3jtWs+uPOUIdjKe2Fv9A0AQn1v0cejY8CrVNM2DuR74IdfOW5iC1+zgA/rEh08SaIMGZPsi+8hhk33yO7SuN3Pb7ELngCoChM5A9uhcAm4Kl0rn9pwijv/53gEQKIpdeD5FVawDO9LLKKkIs1Dezc1hBzb7wIGR3vpG7twMArK3N9TA+WtroSSe0Nu94FJp3Pmb6fkuiJUHNSWTeNTfDvGtWQ9+hPXBg/WPQf6h0bzN/Nltd4IrV1SA0XHIC1pnJVlg762r+pQslwgy4yIBrYFUBBSI2RGTLFR5VjFHn2EXhQud4RGMpJ3kvYpXxoVpHFmRRT2dHYBlY5YEm7zwvF8ZvvQo7ZmBF8Nx0z78x82gbl9I2zJ4LXVdfz5aFDp04xrrW4rtKsbkQVlhxSezJTW9A375dbA9o+4pLoPWCFQxiXr7vLnj9V9+Buqb2PLCODZ9hVdYjW1+C/uP74cSuN6EmFoc1XywF1pt+5w9hydrPQyyRgf5Dm+Dg+v+EwZN7IF7XBG3LboDZV7wXIBqF7l3rYfP9fwXjw/0w9+rfhoU3fQLi6WYYOLoTTr6xicUdSyRhxrKLoOOSKxmAIjjuuP8eVgFF+Fz6HuwSbAesAP379sCxVzfA2JkB1pxp1pXXsMomdgPe+/AvoW/fbltgxaXELUsvgGg8wZbTTo6NAr5KZ+YVV7PKJlZWt/zke2z5L0KkE7Can/MIpEvu/CCLA5cg9+7dCae3vJmLsbkV2i+6DOpnz2PvhT3w9KNw8s1X2KuKDGDFiuzQqePQu2s7YBdo1iAqm4U5b38ntJ63nNnp3r6ZATXCZ2ZmJ7RfcgXgkmUE1X2PPQDdO7ZAXWsbzLvxFgat40OD7DN8PVCk/xjUxSOQnDkXhvZth+H922Hm2g9D203vZTCa3fkmwOYX2fLeyKz5ELniJrb8F47sgamHfswqotFP/yNbMoywmX3yPoDREQaikfY5ALhXeMtLbJlwZPZiAKyynjwMMDwIEE8CLLkEIudfxlKGr67JPv9ArrmSz8Bal0hArMZ+eWdZQCv7keDPOotFGucsgos/+Im84oH1jzJolT/KA1zd7m8NCrD+lanhEl4zc4UV//fHwsZL8rdyqEnKABlYVUCH1za89ic6kQ96fEGCXtHc6o5dVTwq7fhtS8Y/D9CcwKwaYVUFqBpPBoSNyz/xRVbpw8pfz85tOWCN1kCsrg7SbR2sojg5OspeabPviYegZfH5sPjW90JNPA49u7fD0ZeeZwCDR8O8hdB55TUMxPa8+DA89q3PQ7K+JQ+sJ3a/CS/d+0/sfatGtZC91sYA1g2519qMDg/Ah7/639A450JWaXzrJ1+AU9ufzT/QEvVtcNFvfxWaF1wOZ/tPwMZ7vwT9hzbD5R/7NjQvuIJB9eb7/hKGDybze0zjmXpY8Xt/DNgVWARYcXcjQim+8gYPhPG25ZfAwrV3srwcfOZROP7ai7bAisuQ8T+s0qIu2wubzsDs625kS27x3PZf3MOqtQiRMsA6fOo4HHrmcXY9cvsxI9By/nJWKUUgHzi0H/Y8+N8MTA1gxRwcfuEpBuLGHk6E+oW33MmW9HZv3QgHn30st083m2X3SOfK66Bz5bWAuTz2ynrY/8TD0LQQu3J/kO17xXfG4mdjJw5C+szh3L3EXpmE/8bg/C9/G2pwn+nYWcg+8hPIYoUVj7oMRC67ASJLLgboOwXZR38G2RMHc8AKEcju3wrZEYLe+AAAIABJREFUDQ/n9rieHc4t845EcwCK/zcug87ihtAIQLoBINMIkfnL2HJitld10/rc62tGhnwF1qYG3Os9vXHVYXrmLbSyq0SaLJYIEdUMsYs++AlomnOuwRRWWTf+3FiqLBeCbeym2IhhygZA1pNdJpwOSMOl/zA1XMJBFwMrVlix0hoeYQZ0ZUALsHoNYl770w1DbpdHi4KDivyVg0/RGIMorzImr2zJ+HHSwXM6OwL7UVlVBaIidlItM/LAavWAMfZr9u7eCcdefxGGjh2FzlXXwYJ33sogBwFo6OQ0dGCDpVSKVeCw6Q5WUn/zdx+FRLopD6z7X3sSXvzZ1+D0/q15d1bAGonG4MNf/w0km2bC2b5jsP6u98LE6LlurjW1SZh33Udg8erPwPhIP2z/zVehZ/d6uPwPvgeZjsUMYl/69u9AzcRiqInlJlAIhkvu+ED+tTbUCivi3272PtQ3c3YiEch0zYUVH/kjBpiHX3gSDr/wNDtntSQYJ9SJxkbIdM6BNDZywmXT6QwDyVhdmtnDpb+4JBf/aCADrD07tjK4xGXLxoFgvPhdvwWN8xcxQN967w/YXlbzu2LxnbO9u3dMjysKnauuhXk3rmUgfuTFZ+Dw+mcKGhLhftf5N62FzKzZrKq8/Rc/gbYLL4VFt7ybVWER3A889QikBg6VdAVOtHfB0i/9cy68iXHI7jW98gjf+dvcDtA6E2CwH7JP3A/Z3W9C5H2fhsj8C3Lyh3cDnDoMcPoYg1m2nNholhRPQGTmfICZcwGaOwAamiHClhnPYDDLXl/z3P8ADPT4Bqzx2hgkp/cvUyZzOqE11znYaimuJNoR1bC6qh5YjWyWR7WV/YbY3QAFJ3L/g+1fzQag4dK+woZLGFsxsLLGS01h4yXK9zuUkctACbCKwIuIrN0EVMSGiKwKf0G3oTM+UchQcW1EfaqSVxW7qnhU2vHblox/Jx3j3GWf/pbcLx5Hq1xhlQKqxXk1AysuTR04dCCXHdzfOD7G9qdit1tsOoSNfbDyOvdtN8Gct92Ye3XL8BD7z3xMTU3A2OggYDX12f/4XwUVViqwYkfh9/+/Pwfs9jtwZBu8/N2PsM7BxoGvwJl16e2w/L1/w0B296PfgtM718OlH/0XSM+YD2eO7YTX/uMPASbaIJE4j6khsM6/+XbWSEm0wmoGVrSF+1Iv+vifsDwdefFZOPRMblnjkun3vLKmS7+6FwaPHmbdhtsuvIztDcWOvOMjw2zPb20mw/435nTPQ/8Np7dslAZWhOmDzz6e20s8fWA1d+mdvw3Ni89j12rLT/4Nzhw5dA6qcTmzGVijNey6zr72Bra0N199NV1cHPeC1e9ilWGE380//R7MvOwq9h5b3O965KXn4dTjv4DE2dJ39XYtvwxaPvaXOWu4F7XvlOU3MTt8BuCldZA9uBNg9mKIXHwdRDoXAjS05JouDQ5A9shugC0vQXbf1twe1mUrIXLBlQxGGcSibay4IrzGE5Dd/loOWPu7fQFWhNWECVaJfAc6oTXXOdjqoEZnoctRvf7Pvlag5H5JMDH+cqq2sh+rc+OqgWgggJXtX+079wcxjDAEVs5kIjytPAOeAasKKBCxISLLfiNcNn3SaaPSbPsxHjuflfC5yjHI2PJaR2dH4D2/vhsQWs2HEwzyQFH3eafc88ZgBlaElK33/Tj3rlMEVmyOhEA6eCa/fBf3QxoVVoQgbOhzatPrBa9NGRnpg6NH34KR/tNwcu9m1g3YaLpEBVZcPsoqrI0zYaT3CKuwTo6N5IcTrU3AvGt+F5bc8jnWMXjHA19je1kv/4N/g0zHIlaVxQprdqylAFgXv+v9bC+rHbCe2vg67Hv0N2zsCGas+REA7HkAK6xv5f0jhJ4D1ufg0DOPsnPFwIr7QnEPcMdlq1gnZewK3LNzK4N/hNiW85axz/c+9EvWeZf5XXNHvunSHmy6tHVjPv/m62new9qzYwsDVnOFtTZdD0vuwArrYgaT+QqrqZPxPtZEa0duye/0tcX9qJOjZ+HwhmfhyAaLCuuNayHTOZv9EQOXMrPl0azCOgonXn4Ouv/nX0teE4PvWp2/+AKIfvyvc0PAV9M8fm+u8VLxMT4G2dNHARBc8ZncOCP3GpoZXRDpWgDQuYjBKMJqdt1/QqStEyK3/G6uydJAT25f6/EDudfhTO+L9RNYsSNwXVFHYGPIPDQ827oIjl17bs+nytlfYedgK8u86ByisVDFyqp5/ypqv/Xz70o2XaJkojwqrrz9rbXZKMQD8EobCrDiVfnY/NspFyeUCTMglQESsIrAn4isCnDx2p+KmHXaqDTbMjAUlHsiPzGx+GOIX+NSHZPMOJx0ePZ0dgSuJljFPJuBFV+D8sq3/j/uQwSBb8lt72P7HLHRz8GnH2VVWOM4dmwTnDi5lYEe7j+tx9faTHcJpgLr6PAZ+J2v/woaupax96y+8ePPQPeuDXkf+G7Wiz70j9CyaCVb/rvp5/839B16Cy7/2Hehef5lbA/rxp99CU5tewYymbVMD5cpr/joJ1jDIwasv7iHVUBxae6SOz/Emi6pBlZsyrTw1vdA86LzWBMj3O/as30z67Q79x2rof2SlRBLJmH/9PttsaptBaxWFwWBdfG7P8CaLuG7Y3EPK+4hNQ6EYexOjOM7c+QgIPyyPawWwGrozFh2MYNPrM4iKB985jHWeZh9J6NR1mwK/2CBy41x+e/+Jx5ie1gR1LET88DW1+H4b34AY6fPLRNHvXlNTZBO1UH0j76S22M6PgrZR37KKp8Fh7E3FaujWCnF/a+TkzkRrKR2LoDItbcBzJrPlgRnH76HNVuKvO0OVrXNNWf6Bdvniq+6idz0AbbMGBs8sQorvpPVaLrU3AbZ156C7DO/ArB4ly/3i0AQSKUSEIs6L+fkYaFOaG3a8Si0FHQOthoUL0KbRBSpeQ+s7K4tDa7oI8nREa6+mIhdHAmoCUSH4L9+8j9LBlRcYUWB3w+BVezCh9JCGSgAVq8n+pXuz27yrWLclWbbj/HY+Synz72IVcaHah20p7PJUrnBKq9y65R/4wkhA6y4DxNfYdKydBl7hQm+5gb3XyIMYYOd7sEDUN85Bw6++Qwc2/k6ZFpmwS0mYN3ws69BN2cP68hAD7zzo5+Cxav/BGKJNPQdeBP2P3cPDJ3cC7V1jdCx4iaYver9bDltz+6XYOPP/xLGh/vYvtZFN/4h1NY1sc7CB174KWQHO1mX4NZlF+Xeq2p0CfYEWPth0W3vgaaFSxkkH37+SVZhReDDpku4vxRfPYPvc8XXxJzt6RYCVgTFTNcctnwb96Ke2oxdgvtzXYIvvhwa5ixg1+TQs48zH3i9nIAVK8dz334zNC85nwH26a1vsUZck+PYJbiLdVnOvZ5nMNclePsW1mALq7II5RNn+qB/4wbo3/giTA6fgVimEWbMWwLp7qMAR/dB5Jpbc8CJMHryMGQ3vgDZY/tZpTWSbsztYcUK/1vPs38ZiO7dAtneE7mKa3MHRFf/NkDnAtaACRs3wdylELn29vy+2OzTv8zpnn8FRK64ASCVATiyF7K4zHjfNuYj+u4/BPAAWOuScajJdwR2RiOns7qhFV93wwc3voTlzHNaDV9nM/+a1QUiz3w9tyxZ0rLARLc8qq1WuQgCsO7rPQHff+MJErDiPlb8LzzCDOjIgDSwikCXiKwKcPHan4qYddqoNNsyMCRyT4jI8sBAlS3ddmRy6qWOziZL1QireO1EgNW4/7CShq+0mfO2m1hV0nj/Jy4pRlCYgDHIzJgF63/yD7Dl8Xsh3TKzBFiLmy7dUtQlGIF14flz4bIP/DV0LL+RQdfgib0weuYU1MRTkGlfBDWJOhjuPsTew3pyW67pUaKhDZa9+8sw47zrWMVv6OR+GBschFi8ke0lxc7GeHhVYR0+dZLBHMIj5mbk9CkY7euBmmQK6lrbWZMq/Byr26c2vsaAVqTCagArjgmX8Z7t62X/YjUZuyFjpRS7D2MjJOO1NU7Ayq7t0gtg9nU3Ab7yCPPEugRPTkC8oZG9ixWXgh9//SU4+vLzDGpZ1+TFS2DuO9ZAbXMbA9XR08dhauws1CbrINE0A7LrH8pBaLoRImt/FyILluWg9UwfQP9pVomP4DtT0w2596v+z78DJOsg+vG/Ajh9HLJDA6yzMH4W6VoEgPtBj+yFqQd+AJGOuRB518cAamrZq3Cyxw8yAoo0tQM0trDX4mDFlS0hfvq/GcB6AayFsGqeusmBa+95N0PfeYXAp2pCiE2YcIkwHx7l0fLiD5U2XMIlwfTMqBhteYCrOcq6AHQIfnLfJnhqn6lJ2vSlsKqwXtK0JARWFbdqaMMyA1xgVTFRFrEhIqsCxLz2pyJmUVAIyhhF4/YjV6pi9NOOF75lfLjR0bVv9firj8CJV9cVTpxslnDz/jgRhPOUGAwZBNbL/vgLDAjtlgRb/XYgaDXNXwwzll8MjXMXsFffGAdW43oO72Kvr8ElwOnW0gqrE7A+/b0vAwLrnK40tC24ALoufzfMvHA16xic9zE2DD17X4Ujr/4KTu98oWB/Ky4j7rriPQx0E/UzcvsgAVjlceLsWQbZXgErLpVuxFf9rHob1M+Zz6qpCHwIj7g0GKuVjQsWs32sJ996FfY+/CspYMXxYMfi2nSaVZ3xwM8QVk+99SoMHjvMliHjYd5na+xhNd/8eC2bFy2FGSsuYcuNMTY8MG58j+zp7ZvZft6zvd35VwY1j52AhhVXQtPl74DU7IXsFTc5pWwOSJ/9NWR3vJFrmtQxByLLV0Fk8UW5964aBy4DHhrIdfR94SGAVBqi7/p4rvPv9JhyAxuD7NF9AG88C9k9GwHq6iGy8maIrLiKLRtmPtEOdiEeGYLIeZflugUj4D74Q/aOVt3AyposxWMFvyml/0McXHVC6wJTEyY+lvIlisdLAVZDR9w6J9Ulp8sDXFmH4ADsX/3+60+UNFzClFoBK77W5paZV4lekFA+zAApA0qBVQSMRGRxJG6bInntT0XMOm1Umm278aj6XMX9k38gB2xPq0xTIS91qgFWVSzxpdgwfx9QHqt9BlzgklHePWqcx8oa7qNMNrdAor6BQcrwmW7Yv+t5GOo9Cf3H9sPZwT6I1sQglkixf1kjp9ERyGan9yXie01N5ycnxmAc35UJALO70lCXirFOwekZcyHV3MWWA0+Oj7J9qyM9h2G4+2BB92CmGImwZk11rXOhrqUL4nUdEJ1qB9xPip2Qa1Np9u/Q0SMwMTrCYB0ri7jXEqEOl9figeOpme7silVkrDKey00UapLJXNomJ1nDITywgosNoxCamM7UJKtA4hLd1Ix2Bn+Y47GBPrb8F19rg3tME41NDGKxKRP6Ze8uxarp2Cizb3WwpkvTS4IHDu5jr92ZmphkVVvM89jAAAPM0TP9BTbMMU7Y2EcZrNCyV/Bk6iEajea6G2Pc3adZE6epqdz7ROsGDkHNxAjUJOsgPmMmxFs6IFbfBJl4LdRPTUJ2qA+ge3pJrzEQfOVMcxtE6psAkukcZI4MsmW/2f4egDPd+OJWgBmdEKlvzMkgjGKVdegMZM/0AvSeAsDO0fg+VnzvasdsALSLjZwGeiGLnYInJyCCy4yb2nLvft27JbdfNVYLgHtLUXb6elsmWeJDGqzm7yRHD1bgpgtacT8rLg02H3xw5EsY9q7/88IOwfvXPwoH1hf6K04G3brEheLsb9XrmxZvLUQC0XBJBFhxZL8//zbaAEOpMAOCGcgDq8iEXEQ2N4co/fqL2BCRLUd/KmLWacMP20HyaRdLOX2uMlavbKEfXftWvays8kCSd94p3/mpr0NVWESG4qvEHu4ZhAgcPbYRjh45101X6FlU9IiY3VXHgDV/oA+Ek2yWNVUiHZEoe/Y0NL6rpHOtaE5I/pyEjOtjvDvUJIvjymL10eJcsUns6IuHGVh7d22DQ889wboPR2tqIDuVZVBOsWfYN+yWDGH62lrFFx8+DfGR7iKVCKQTCZjf3DztPxev5cGaLEVY4TUXq41sXo6TI7scs8/RD/G+kbzYmUwKIoRrWGperNrqJbSy3wNuPpwlWMOlDxV2O37r3u9C32Grd8EWOuP75gbHEQhutRWrq1hl9fv46yd/ZhmCVYUVBbHCipXW8AgzoDoD2oFVBDZFZNkPaZmBsIqYddqoNNt241H1uYr71fhCq7Klyo6qHMmOD/V07Vu1etcqDxplKspOOeTlhXqe4kOljFNcO3c+DmfOnFDyjEJgTZmB1YXVTP21EIvNsHxeuDDrq2ocK6x3fIA1XWLA+uzjuX2qCg5beDXZrhkfhtTAIUtvyzs6FERRXiZyr6+ZXgotzRh0cNX1jlarSmv+O+94SexjtwXWQ9PASsgXQcTlDRM8cA0CsO7rPWnZcAmTbQes4T5Wl7diqG6bAUdgFZn8isiqAKNK96ciRzpt+GE7SD5VAp2Ke1kmHhkdGXCT1dGxFLjaYJUH4iJgzAPf1177qbJHrUpgTabOh1TqfGWxBcFQIbBuh8PPFQIrBTp543CygbCK0Fp8zGtuBnzvarUdM5rrYWzU9F5ZV4RFA9d9dxQus1WVc/N+1mKb/GGVSrAOwdcWdQj+Wq5DcP7gG2aiRDEXqQgOuKYD3HAJE2wHrOE+Vhe3X6jqmAEGrComzCI2dMmqABqR2FT4C7oNnfH5YVslpLmt8PMAQMW9qHK8XtrSAasYv8qOwDIgbvwa80DS7XnevUWNgyqHlVWssKo6VAIrVlfrG65TFVog7PCAtThItwBr1rdeCgxQF4/nlgJX2VGXiEMs//qaosFLExYfWnW97sapypr/PeBe43PxWzZcurewQ3DeHDFfRDFulNYC/kMra7iUdX6Hr+TgCtQcFuwzOXydzf6+k5au7IAVhT86L9zHquL6hDYKMyAMrCKTaBFZuwmWiA0R2XL0pyJmnTb8sB0kn06QoOLe9MK+Sh8ytlCnHPathrBa+CBBYN1RBKxuJpUqgRUjbW6509Wzn/cHBFfG2RZO3tSx0AM2Q5p341r2uh5s1nT8tRdZkyXKIerLbDM6NmS7FHhZFS4FbmpIs2ZX3EP6y+Cs2KfpdTcUaGW/744Dz50VAlbDHiFfBBHuZXEW8A9cox4BKy9BTsDaOct+28aajnAfKy+34XnxDNgCq4oJtogNXbIqgEYkNhX+gm5DZ3x+2JYBK53VVRkYUnGPyuRBtY6ufasqmyzJXJ/8PIzTHIkHRm7PO12v4scHz5d5TEeOboSjRzdyn0DUSaZqYK2vvw5itTNs46OOlTtATQJuINMpJFG7yf6D4VLg6YSyjsC1ucZg1PuaLljybbS9jLqg1fx+Vt5t7TT+6//86wXq+1/gdwjOKxASSxDhhc857z24JrLBaLj0/zxl3XAJE+YErBc3hu9jdXnTheoWGVACrCKTZRFZFfBS6f5U5EinDT9sB8mnDNCpuGdl/MroiMbK86FjKbDovlVdQMqDIt3nqbDKi8P8HDFkt+94TLrhktWEs6tTXdMljBf3sKbqcvtYRcYX5FmDKGzyxsKzV4tdgYdLq7ht6TS0ZTI88xV13gyrBd8HyiilCcteUQe0Jrv3AEIr9bCKLtdw6ZMFJliHYKPhEsU4MV9EMYpHq6ly6WdFDlX6DwKw7us7CT944wnbfIXAKnkrhWrSGYhcc801lmuRdFWQRCa4umRVAI1IbCr8Bd2Gzvj8sM0DK6tvnK7vDG+SreJeVDVeIy+iMaGejqXAIayeu1MpoEaRsbpXXnnlJzlHCmZtaEI5sNadD3V1F0g/KMtFkQed1HEU28EGS1hdLT6qcd9qQUdgm4SSvgYkIcsnjaXX/RqaMFGXBpsDMg9LCbDmHyq0u1c6rSTz3lRb67K5dzH7eTy1bxM8tX+zbQhOwIpK4T5WP69eZfrWBqwiE1YRWbuJtYgNEdly9KciZp02/LAdJJ92sQTxc5UxOdnStRRYpMlSECurFIDkyfDOO12X4seelS3cv7p9+2PWT0jJ2eNsxRXW2toZ0ND4tsp8ituMSgW8GjbCpcC5JKdSCYgR3nnMvlPUu40sWPJtLPgAmzAdv7bwfafUEJzkRJYGm+3gsOZds9qiQ/CfiWSnNDRCvggiLlOjD1zLYf8qJi8EVpe3UKgunAFLYBUBOhFZFdAg4k9E1uvYVPirBhuiwKTimov6FJXXHaNoPCrlZW3pWAochH2rPFjUBcnGk4Dn3y2sor4jsFo9kgizSdXAimG0zniP8AOSp0DJr9mGCojkxWR3XtZ37dApwOXAxUc1LgXGjsA1dh2BbRJPuN1zmmTBYkfnFIOwNNgc3SUf+iRgldU4cCnwW/d+xyQiPWhSvlxYJ37N1INrpQBruI+VeAuFYuQMeAqsIhN1EVkV4Fbp/lTkSKcNP2wHyacs6FnygE0FQMU9zgMhUR9or5yXAusCTh4I8c473U/me0aFnSNHaA2XHJ9KRfM+HcCKe1gpy4IpOSE/YV0IygImxSXVdhSXAvcdKDFZjUuBZWC14LtGuTDShKUXWmWWBuNw+cCaf6JQslMqQ8wXUUwuBqu/NLjY3xqE/auYCKeGS+y57dAlGM+HwCp5O4VqthkgA6vIRFREVgU0iPgTkfU6NhX+qsGGKNypuOaiPkXldccoGo9KeSdbOpYCe7VvNaiwSgEuigwVenE5MFZZVR6q97BibHUIrOlz+1ipOVA5LhW2qLBJ9eVkr+7UNksz85qbIR2PU12UvZxdkyWZgZHgiSRk5T2nqGM/66wXvgvJnj1CQ36HZYfgRx1sSA6coEYQERpbqbCaamsiGwF8D6ufR67h0pOOIfCAdWayBfD1NuERZkBVBnwHVpGJuoisCnCrdH8qcqTThh+2g+RTJTSquJd5ACPjQ8dS4OJ9q7JgqUNPNofGDz4Psnjnef6pfsxyL798j6rnUd5ODljVNh6prW2Dpua3K4/Vb4MqAdZsK9F3wPIVNtW2FFglrOa/N9SbRpJbzrYuVr6fNXna1DWYEBcuBcYKq/l4897vsA7BzuoE43b5I6gSRKhXx0bOHbimslGX/t2rP7VvMzzt0HAJPfCAFWV+b96t7oMJLYQZmM5ACbCKTDpFZFWAgIg/XbJej0OFv2qwoXOMfoGjyD3MAxFVtlTZYQ+8lbfCrJVrlf4Yi+xb1QGkPGCU9cm7vpTzOmQGBk7Atu2lFRO3k0IdwIrjb2t/n9L7LYjGVABsbPCk5b7ValsKnMmkIDJl+SIFJZee9D0hCZWG03feasD/VB5safAOU4M1h9icgJX9FnED40tYmiCqEcW4UdoLiIMroiouCfb7wOrq/r6TjmFQgHV1xyqYmWz1ezih/wrJgGfAKjLR1SWrAmpEYitHfypi1mnDD9tB8ukXPPNgR/R7EeSlwLJQGWRY5cXGu77m553Zlh2wWj0fRSaIuoC1qentUBtvq5DHN20YogAbHRsCrK5aHdW0FDj3+pra6TSI3L2061LwnaKoSISgA1oX/PrPC6O1iWu+RYfgp7+GHYJJ6iYhiYGzHzRKUsliNGOU0ZniKg6x0oAV97Fe3LREMnehWpiBot+K4vewWk1sRCajIrIqQEDEny5Zr8ehwl812NA5Rt3gKHKvysQio6MypmpbCiwLwU7Xyfgp58Eo7zzFh53M4SNvATZdkj3s5pS6gBX3sKbTy8jhUnJHNkYQFIVLgskCEYr9RO9+wGZLxUe1LQVubc7A2Oi4MF6JXpP895iqSAQxw9z+O75OtUySK6my2gzAquESLgm2O/jD4ktY2iaoEURIubEXolVbY9kI1Gb1R8MbzP96+l6eCGlJMAPWxhBYuckMBUgZIFVYRSaq5SZrNxHTNY5y9KciZp02Ks223XjK6XOnWHVUV71436osdMrqOeUwP0fkvBOSB1y88zw/27Y9CgMKGy4ZU7Xm5ji0NCdIDzERoTQCa6YUWKl5EPGlUpYCmqL+rGzG8BU2Q6dKTFXbUuC6RC1ghZUdJfygFyjI1omCOqqsttBqypcosNpwb9G9SBy01ZeBoEoQEf2a8eM3OU1ORQBfa+PngUuBf/Cmc8MljI+yJBjlfm9uuI/Vz+tZSb4LgFUXpInYVQEfIv50yXo9DhX+qsGGzjHqBkqRe1UmFhkdmZgu+/S3lP6GinQFloVHr/WcrgUPIlWdp8Tw0ks/PnctOfAsctFbNAErxtAx87dEQgmsrEqIRVvhUuDcpW5sqIPJ8UkCp+oFC5J1khCwvayq97OWLA0u+qa840uFld39LzwK+9c7dQg2/ZRwv3XEgRfbIaoRxbhR2gtYV1wTU/53CH5qP7/hUgisLi59qCqdgcABq8gEWJesCqgRia0c/amIOeg2RAFOxTUX9VlO8uwhp6HR0lvf/ULBD6AMXMro8IBO1qYbuzxdKsxS7AwMHAessDoekhAbAqv4M90twMZxKfDYUInjaloKHI/VAHYFNh8FaGFJMnrxhmSdIOTZ0uDp5M2/djXgf8ZhdAgWubP5w+JLWPojqhHFRIZkki21XheEhktv8hsuiQBruCxY8vYI1UoywAVWkUm4iKwKWBHxFwRZr8eswl812NA5Rt1AKXJfy8Qio2MXkxdLgWUhUTSPPKCTjcONXZ4uFVapy2Px3atbt64Tf6wSIFYnsOKS4IzFsmDxgQRbQwRgsSswLgcuPqppKXAmkwSYtO8I7AyuXqONzb3nEIaOKit7N2u3/btZcVkwvsYGD2p11Wpkztl1kXuCKkHE5Q9BzgMuQE+GwOoyl6F6JWfAN2AVmSAGQVYF1IiMoxz9qYg56DZEAU7FNRf1GVR51Y2W/FwKLAukPBiUtUuBVZ5vig2zzOHDb8Lhw2+5fz5aAKyuPawYLMKqLLBSciiSEBGoFLFbLOvkB6uqWF21OqqlKzDuV00ljI7A9pkugRf+B24uW4kuGZ5sBFUGw7DxAAAgAElEQVRDq+NeVnHydMwVf+x8CVsHBFWCiKtrHctGodbn/as4gL8hNFxCOeoe1o5EC6zuuMpVbkLlMANs7mF0CRaZWOuSVQErumLTZdfrMavwVw02dI5RN1CK3Ksyscjo6KiuVtpS4HKCVbwHtmxdB2cGjmt5kjY3J7Q0XcJg4/E2aGm93jJu1UDqNjk6gLbYZrUvBU6lElAjeKHKeZmw10uD5anb+qLwwZEvYf3lp90Ekta5xvH9q0FouPRDQsMlEWBF2Y+EjZe41z8U4GcgUMAqMtHWJasCVColNhW5qAYbogAncn+I2g6qvOrqanFXYBnYk9Fxyq8f53g+VZy3s7HhxR+5mfc5Pp10Ais6njnrtyBocMp/XOckVEJszZkTVb8UGCur+Y7A1IswLVeO4Kq6yoqp4DVg0vFDwQdHvoSbuCSt295hQQDWp4kNl0SBdXX7KuhItgp+u0LxMAOFGXAEVpGJtYisCogR8Vdusl7nR4W/arChc4y6QVPkOyATi5OO6kZLupcClwvIqoBRCrRZyWDDJaywUg/RyZ1uYG1tfQfEE23U8AMtJwuwuBS4tmef5diWdXQEesyqgjM6Aru1V277W1VDq/DSYHPCRX8cii5WpexvTWVF6/xu79pSfayu4mttKIfIb/RF4ftYKSkNZTgZ8AVYRSbPQZBVASq6xuF1bCr8VYMNUegTuT9Ebfstr/o1Nn5VV4MEsn7CKvoWBdbi5xBvjqpzDyvGkqlfDvX1yytygkAF2MTxzZbjn9fcBOl4vCJzYx5UPBYr6QjsZtD87ay8u96Nd4vXxdqZmw5D9dJgqSqrInDlZ5YvYZt9gipBxPHiYsMlrLD6ffzwzac0AetiwG7B4RFmwE0GQmAtyp7VpFQEJnTJqoA8kdhU+FNhQ0XMKuIQhT6dcZdLLBin6urq8VcfgROvnqvsyUCkjI5ozo2fFdW+KHa9gNlDqhoumX5/zZM+BFb8C76uA2FVJbDyKtVUiFQ9Xju/WFm1eoVNXbwW5jc3qw4jcPZUw6otd1mSjFu8cU4nyXpE/btZXVVZ8z9s7m4V/tj5EpYRENWIYiUuggKsf/P0z8kXQKTCikY/Mnct2XYoGGbAKgMMWEUm16HsuTSGcOtPLkThQeSe9QNug+RTNLdO8qobLQVxKbAfQMqDI93n8ZrjcmCssuo6mpvi2pouGTF3dn3AMXxeHnWNXRfcGnZr8BU2g9bL/pZ1tOsaVmDsZjIpx9fXqAq0HPa3Hr/2k3B2xiJVQ4b5v/5zZksW3PKBuDTAV+dLyIKrjOVENhKQhktPke+FEFjJqQoFFWUgBFZTIkXAJgiyKkBHZBwq/KmwoSJmFXGIwp3OuIMWC8az9D2fhfoudcuAdC4F1gGeotfb+CmSjcXpHuCdo/g2y6xf/8PSR5DMTM3mQeYlsPoFpqLPcBUgG8F9q917LV1Xw1Lg3OtrvFvuHPRlwmwv6/mrRW9FW3mssjbteEwVd7om33LZ35qY8h9YWcOlA1vI94IosF7UEC4LJic3FLT+e5FdhVVkshXKnsttWHX1JxfVAqAi3zVRiFUpH8TqqgwIyujw4FCHTTc+qbBqxN3ffxy2bHmE9kiVhFgvgLW+YTk0NKygjSOAUjIAG+vea7kUuC2dhrZMOoCjVBtSS1M9jI2OqzVKsBZkcNUNrey3iZAjRxEXBviqfAnr2TNtUBTrySn/96/+6C36/lUcuQywYvOl8AgzIJsB2wqryMQ4lM2lX1ceVMBYpcSmIhd+XCs/4vZznH69xkYGBr3ScQOVvCqgzBiooFoctxCwFj+ZKLM3nAx5sCS43IG1OLU8gMVX2OBy4OID963Oq4J9q1hZjUX9BYOgLhPe/+6vy84hS/SKq6z53xm3Hoi/HXZu+Op8CR3gGs0CxAPQcEk3sHYkWuDm9lVu74JQv4ozELn22muzVuMPaqVQF3iJ2FUBHyL+dMl6PY5y9Ocn9JXM9SPWD1SR+0N0PDLyqqurOhstyYCejE6lwCqO4+ChN+HQoTfdV00cZrIIrDqbLqHrRKId2tpuqMjHfzG88pYC11V4V+DG+jRMTkzmr7Ukmii7V/wEV6uxe1FlDcHVutIcFGD938/QGy7htRStsKLO784JGy8p+xGpQkMhsE5fdJFJfxBkvYY/kTF7HZsKf6Jg5nU+RONTJS8zTpXVVRWNlmQA0ysdNyCrU9fJ9ubNj0C/TcMlVSDAugQ36esSbDzrZ8/5IOmxz6twk4w4CPGqo27so227pcAzqmApMOsIHIudS6HpJlV1v8pcn6AtE/aiymrOk+vcuzQQlP2tsWwE8D8/D3z3KlZYRQ4ZYMUKK1ZawyPMgEwGLIFVZJIaypqegxYVsHLLjwr4ExlzOfoThUEV+VCRJ9G4ZeRVV1epjZa8Akyv/PBglHeeB1huzr9g1XDJ4ekjMxXzosKKIbe138AqrcbBy4vMQ9aNjgqQjeJS4DMnSsKohqXAmbRNR+Cim1LmHnVzXW3BzTIQvdEZ1r2ssua/byqS6CI9fFW+hOUQiGooFg9Iw6VnBBou4ZhlgBUbL4X7WFXc9NVpIwTW6eteCUugVUCNCFyJyHodmwp/Om34YVsGQEW/F+VSXQ0CeMrEQAErHnS5OY/7VzdTGy7ZPFMpczmvgLWhcQU0NpZX4yURiI2MDrLqqtWBXYEreSkw6wgcrzUN3eLOC0i1lf0221KsUryznemif5XQmtvL+qgxw3KcYVN+E3Qa4PvnS8iCa6oMGy7JAmu4j7U6QVPVqH0HVhHoCYKsCtAIwjhEYvB6zOXoTxQGVeRfRZ5E43aSr4TqqgxEyug45VHXOZ5dyvmBgROwafPDqp4/eTvF00GvgBWrq+0dNyofj5cGnQA2dnoP4P7V4qPSlwKnUgmosezOUYKGudSUDbhKghPxhuzX8pobA1ptcm+KzfXoXBrwepkw7l9NlGHDJVlgRb1wHyvxyxiKlWSADKwiE+xQdvoZKNAkR1fOVEBNpcSmIhc6bfhhWxRYne6FaqyuVhOs4lgPHnyDNV3SfXgFrDiOuXM/pHs4ntk3w2s1LwXGyipWWJ2P4FZc/dzfilXWfkXvZi2sspqvhjY0LPkDhOiXj8+8fAlbn0WqQQFW0YZLboA13McqekeG8kYGQmDV+DoaXaAXBLsq4EpkHOXoTyUMWv1kieRPRFY0bpQPWnVVBiRFcySTJycdXefc2M0/KKb/+LZp08OAy4LVtQi2fhgnkzXQOTPlyZO6veMmSCbP7WOlOOUtq+bZEFnWy7Nl+dswOgg1p/dYqs5rquylwI0NdTA5fq4jsBtoZd8dmQugSMevZcIHlL/mxlxlzf+qOGbJdd5dGuCr8yUsB2hSC0rDpR8LNlxyA6wXhvtYFf06VJ+ZEmAVmbSFsrkbptzy4DX8ieTH69hU+NNpww/bMve0zuqqF/Cp0odo/oqh0BJAbFZr8GCUd54CXmaZ55//gf1TUnL+ZmXQS2DFPayNTRcWhEHJi87pglugjR15yzI8thQ4ndYZuq+247EaiNeaOgKTowlutbUEmi2/Zwq/fNN7WfVXWUNwzTVc8vd4Zv8WEG245B5YF/s76NB7WWYgBFYb4BSBrFD23L1vlQtd+VEBcyKxqfAnCjMq4tMdd7lUV1VCqYwt0WsvC7K1tbUwY8YMqKmpgSNHjtg+mHhQVnz+7NleGBw8ANnsJOzYsbHEbiKRghUrroDe3lOwd+/2wn2BkQh0dS2ApqYW2LbtTZicnIB0uh7OP+8S2Ld/O/T0nCqw5ymwNl0ITUXAGrSnOV6LtrY2iMVijtcU48bKKjZbKj7qamthXnNzwcex2gRkOmYCZAH6jhxg5+qaZ0CqoQn6jx2CibFR9lnHkuUw1HMKBrtP5vVnzF8CY8NDMHDyKPusNpmCps65MNRzGob7upWksK5lBqTqC2OxMywPq2aL5QyuaqHVmyorJ/em065H59KAjkXMQQBWfJ3Ngf7C31/Kl1emS7Bh93dm30JxEcqEGSjIgHJgFZlgh7K5axGEPKiAGl3j8Do2Ff502vDDttN9uvQ9n4X6riVKflqL37sqck8ZAYjqoDz+9573vAd6e3vhxRdfhJGRkYLvZX19PaxcuRJSqRS8/vrrcOzYsfx4o9Eog0NzjrBCNjExUfhjK1EllQHjxsZGWLt2LaTTafj+979veV1EYRWNpFJRlqPx8VH43OfeV2K3q2s+fOc7D8Lzzz8CX/3qnxacR9D66Ef/FFatugE+9/n3wcjIECxffgX8/d/9EL7znf8Nj6y7v0DeS2DF5cAdM9+p5P7VZQTvrzvuuAPwPrznnnsA7y+rKmx04Djg3lWrw2opcH3bTLj0zt9l4s9+7+vs36VvWw1zLr0KNtzzbRjuPc0+61i6Ai6+7QOwe/2TcHLPNibTMmchrP/x/5+H07aF58FVv/Mp2PHMQ7Dz2XVKUrH07WtgzsWrYMNP7obhXnsIzmTw9TVTSnxOP5ULbRXRikv2cRWnV/tbvdnLapUKHWho8uPi4vFV+RLmESenxORd3Tg2yiGw6shqaFNHBkjAKjIBDGWnH3cBaLgUhGthnsSbb2BdsZWjPxUx29kQ/VzkuqDtcq+uGuNFIPiHf/gHOHz4MPzwhz+E/v7+PLAiAK5evRrOP/982LBhAzz99NMwOXluj9zll18O1113XcHv86lTp+DnP/85TE3lJtEy4CmrF4/HYf78+awat23btpLnhgysopGJyW74vY/8EQPWz1oAayZdD+94x7vg6NED8MYbLxT4jUSicMEFl0BHx2x47rmHYWJiHFpa2uHqq2+CTZtfgYMHdxfII7DO8mgPKzqeP//DOp6vymziNVuwYAHgtd2+fXuJXYRXrKra7Vu1WwpsBaxYJc3M6IDjOzbBxOjZvK/5V1wHi699J0SiUZgcG4XXf3kP9B09mD+vA1jtYjEngL2+JmF+fY2qtJdztZX9erhOhMoq6/xf/5lAPMGFVlpm+bnHhkvxLF9OIGlSol959j4pPTcVVraPtSFcFiyV+CpWChywikyYQ9ncnSuSBxVwJOJPl6zX41DhT6cNP2yjz0qoruI4ioF1YGCAfbewonrLLbfABRdcAOvXr4fnn3++AFZRpqGhAZqamgoeI+Pj43DixAlWBfMSVp1+D3jneOf7+nbApz71l7bAavUclZqORQAYsHZ403QJ48YlwU3NhftYy21eED21m7wU2BibFbDajbumNg4IpYl0PQx2n4DuA4VNnXQAK+UatDRlYGx0nCIqKVO94OpfldW4VJULrrEsADZd8vPY33cSfrTx6XwIItGEwOrnlatO39LAqgtEQrviEFpuOVMBVyJjLkd/KmJ2AhCR/DnJXvbpbyn75dzz67sBlwTnpyoCqxTcjtUMrD/60Y9YhRWX+uIS2GXLljFQRWAdGxvLx4eQumrVKjh+/Dhs3Fi4pxOrsbNmzWLLi8+ePQt1dXWwYsUKOHr0KPT19cGSJUugvb2dAS1+tnv3bhgdze0XxGWfy5cvZ3sVseJrHBjjvHnzIJPJwK5du5jd4gOvVTKZZPpYjcOKMB4YC/534MAB6OnpyashkGM1FuPYsWNH/nOsKl9yySXQ1dXFljZjfI89/gP4zJ98pQRYce/qlVdeD9dc/U5WNR0Y6IXX33gBnn/uERgcyoE/5vKqq26CBfOXwv33fw/Gx8dg1qy58O53/x48++xDsHXr61BTE4NVq25k57ZuXQ+3rr0dumafB1OTk7Br12uwfftLUFdXD8uWXQOz55wHkM3C7t1vwvbtL7KKrXFgPAsXXgxz5l4ADfUtMDY2AocO7YQdO16G4eFcPMb90t4+F5YuvRJmz74S/g975wEdVbX18X96770DKYQWQu+9N+lSVMCCXXygyFOf3U+fz95AERULUqWI9BpAOiShE0oSCKSQ3nu+tffkTmYmM5l7p4Qh5KyVpcycss8+d2bu7+5maeWMwsJC3Lx5E1lZWXKXW3XXP7lbt27dms+OzoGsn6Qzuj7ozOjsFK3wNIe7uzvrms6X9E1r0HkUFBSwPPQanW1YWBiPp2uGzpvWuH79Ojp06MBne/z4cblsdE34+Pgg2NcTjpbVqCyvQFb6LSRfPoei/FyeV3AFtnV2RXB0T7gFtkBNVRW79ualpaDDqCncT3AJ9g5rA7fAlkg8HsMxqtQoPpXGuvgHwdLKGuUlxchKuorUS/HyOFdNwErW2pBOvXit2xfiUF1VCUtrG17DxS8QNg6OqCqvQF56CjITr6CitFh+RupkUbzmbW2sENCuC6prqpCbfBUVJXVjqZ+Nkys8W0UiPy0FhXdS4RnahtfPS0mEb4dubIW8HX8U1ZUVbDl28g2Ci38wrB2d+foqzspAdvIVlBXkqbdYKtzhS7nZr/fB1fMFY7oJ3z0rq6JS7mVwVS+7KcSv7teUcKlW5Ia0rg+w+ti4Y6hXdz2v+ubh95sGlIDVUDex6m6i1ClW3XqNKUNjriXcIJmibkxZNiln1Nj7MMR6xpzD2HMb0h1Y39hVXayYimNUgZUggmCV3H0JVnfu3FnPshocHIzHHnsM58+fx7p165Q+2hRDSoCxbNkyjoslWHz22Wdx7tw5ji0l2KU16HUbGxuG4W3btjGIELA8+uijOHDgAK8rNOo3ZswYBAYGYuXKlcjMlMUXCk3YD4ETxTvSOt999x2/PWDAAPTq1QtbtmxhGYRGiXzGjx/PeyNXaGo0burUqQxLBE4E776+3ki+kQBPT18U5OfIXYIpcdKcOQvwwLhHkJZ2E9euXURISDiCg0Nx/Ph+vPPuMygvL2P35CfnvobevYfhyadGobi4EFFRPfDZp6vx5Zev4++/V8DR0RlvvrkENTXVKCjIQVRUd+TnZcLXrxXs7Bzx++/vIiSkHVpHdEVhUS6CgiJRVVWB9eu/xN49K1h2W1t7TJ/xGvr0mYCMjBtIT0+Gl1cgfH1bIj4+Bj//9BqKigg+gPbt++Kppz/j9dLTb8LS0pkTG1Hbvn07Lly4oDZOlN4PCgrCI488wpBPZ0n7Kyoq4vOkc6CzO3HihPyaIQs9nQnBLcU/E3j6+/vzwwM6EyE5FumcdE+ASnOR9f7kyZPYs2cPJk2axFD8448/slz0EIBc0emvICcTqcnXYefgiIBWEcjNzMDGHz6DfXE+7K2tYWVnj24PPgGvlhHsxluUk8kJkkrzc2Ft74jK8lI5sEYOGo2QLn1x6KfPOdESJWDq+9gC2Lm4ckKlsqICOLh5wNbJFWkJ5xC78TcGW3XAamlji36PzYeZuQX3y7mVzLDaYfSDCO7UU57IycHNU+6GHLvhN5SXyEA5ctAYhHTpXSuL8vVO5WsqK6oQMfgB+LXvigvb1+JOwlklR9gWvYeiVd8ROLfxNwbPqImzWXcErZ6hbVGYcRsnV3zDLs7Uj/5KC/NQlJnOOnPyCUBBWgoubF3NfWWt4YDWpgauBrWyXtoJ1wR1JW6Uvsoa+Ifpgqv2c1fuYQrASvGrSbkiEy6pQKw+wEoH3Jx4Sew139xPfo/Tp0+fGtUbHlX1GAMspYBIc9/an0kJFqd7TWd8G6Bmf6awD0PIZupzaJKvIbkNWcrmblpXaY+KwLpmzRp07twZffr0wbFjxxgkycVX9VrUBqxRUVH44Ycf5MD6zDPPoLi4mK2uBKg0J1nUHn/8cf5/6kvWzNDQULXASpAzevRotcCqKJsqsNJ7/fv31wisEyZM4HUFYO3atSu7QR88eJDlpPeqq4vRt18PDB70AC5dipMD68CBY/HSgo+wdesqLP/lU5SUFDM0Tpr4KGbMeBZ/rPwWK1cubhBYv6gFVgcHAtbFaNu2M/45tAXr1/+XrbkdOw7Ek09+jLKyYpw6tQsbNnzFltLAwAi8/vpKxMbuxY8/vsqZh4OD2+DFF5fg2LEt2Lx5CUpKClmeceOexbBhs/Dtt/MQHy9zgXvppWVwdHTHr7++icTEc2jV6iG4ubkx3BPA07mrJs4SfhvpocHs2bPZIks6io2N5b5kRSWwJJhcv349P1Sg85g7dy67iNOcwoMGssrSgw2yoBIgE8wSCD/00ENsfaXkXvRwgWQhyKJ5CWAFYKXrb8aMGbgcdwL71v2EwrxcthJGdOyGYQ8+hrTkqzi//hcWOaRzb0SNnYarh3Yh4dBOVJWXM6i2Gz4RQR27I/d2skZgbT1gFFoPHI3zOzfg+tF9Mjd3cwuE9R4Mv8goXNq/FRlXL9YDVjsXN3SZPIddiM/tWI/0K+fZauniF4ReDz2Dm2dOICFmOyrKShhiCU5b9RyE46u+R9pl2UMVTcBqpVC+xtk3EF1mPoeUuCO4fnA7qipkXhBWNnboMGEWnP2D8c/i9/i1DhNmw8HTByW52bi4bQ1K87NRXVnJcNrz8VeQdzsZl3dtQFmBzDodEN0TrYdP5nlvHN/P1n610KrCsdrhxbg3oUrrqxVGmoQGtbJuqo1llSaCgsJMF1pVLgMNhyyT38ZUEi6JBVaV3djZWSDAX/cSWUO8uoMsrc2tWQNiNaDVwmoKwGCqMpiqXLrAh7oLxlQBUoreGwIuY+zZEOsZcw5DzX0vWFelWF0FYCWYuHbtGltHyaV26dKlSEpKUvswRQqw+vr6soWVLGoEHAQ61GhdglCywH355ZfsUqoOWGkvZGFVB6yq+1QE1u+//57X0QSs5JZMFlZFYCUQI5D+66+/5C7JycmxCA7xxYvz3sft20lyYH3//R/h7xeCjz95mcvVCM3b2x/vvrMUbm5emPlQb9afJgtrHbA6MbBGdeiBx58YCBtrmfuura0DPvxwO0Pg4sX/wuXLJ+TQ8NZb65Cfn4VvvnmB4dbDwx8hIW1x69YVtq4KrXPnoXjkkbewb99K/PXXYn75jTfWcFKsX399Gykpl+HrOwT29r7sskulgeisNNVDFYCVLKP0gIMeRAjnSW7iBL1r165lV+pOnTpx0q7du3fj1KlTcploDTqXjh07gtzQCVKFeclyu3XrVqV5BWClzM8kFz1oCA4MwM4/liIh/rh8XjtHJ4yYMRcRUV2x/ZPX2E2296wXYO/qjthNK5CVXOd279u6A6IfmMmZfgWXYFULK0FtWO8hiPvrD9yIO4qa2kRi5haWcPL247G0hqKFNeXsSbQbNgHuwa1wdutapF6Ml+uS5HDxC+ZyOEUKZXL820aj49gZ7IpMEExNHbBSRuCaymq5odPKzgFtRz0IOzdPxP/5E0pqS+q4BYeh7egHkZ2YgEs71oGsvQSs7i0icHz55yhIr3O3t7Sxg3tIGEoL8pCfWpdIiuC245QnkHvzOhJ2bWBLtHK7l+NbxROjwa2slxWsrOLF0K57hR46TyvMoecEDQ2nhEtWNXe7AivwboxuCZdIRfoCKyVeor/m1qwBsRq4Z4FVCrQ095VdDveaHjTJbAr7MIRspj5HQ/I1JeuqABqUJZisWQQqBKkEEhSP+Oeff9Zzv6UxDQErgSVBr2BhFYCVXD0JToRGEDZkyBCQVfOLL75gK1tjASt9jgSXYEVgXbhwIcPThg0bON6WWnz8Vvj5+WDhwk9QVJQvB9a1a05wzCpZWHNz62JjaV/Tpj2NVq0iMWVqF+4jFlgD/FvgibkD5UmXSM5PP4tBdXUV3n/vQeTKLQJmeGXRcn79yy+eYWClRjGsFL/q7xcKstpSbKyvX0tERw9GzP7VWLv2U+43atTjGDP2Sdy4cQkXLx5Feno+Cgtt1cYGq/6gCmBJ7uAbN25UepsePtBDgF27djGgEqxSPDBZ6xXduGlfFNNKlvhVq1axGzDNS67G5E5MgCs0erChCqzPP/csyosLsGnZ57hz+6a8L807fuZcRPYdhkM/foasG9cwcuGHDJan/vyF3XCFRm7BncY/hKrKCo3ASm7E3ac/yW66ZEml+bJvXK9Xa1UA1uRTh0Aw69O6A+I2reAx5Hat2CiBk6tfECjpE1k3zS0s4OjpCwLopJMHcX6nTKeqwEoZgW2tlTMCm1mYIyCqB8IHP4AL29Yg/WIsW5qDuw1Ay97DcHrlYnbrFYDVyTcQB796s97DCBrj6OUHR29/tj7THqzsHeHbthO7E1/avlYpa7LyNWG64KpvfKuDhw/roWjQM3CsVX1NDXA5FyitS5Yu9p4TruQWrAiswkidAfHes7iaArBSwqVfa71NRB+eQsdmYNVFa81j9NGATsBqCsDQLIPs2Jv1IF0PmvRmLF0aYj1jziF17nvZuqrpjAULKwEaWRYTEhI4oRLFjJ49e5ZfE6yiwheuJmClNYQYVlVgpTIzBCdCI7AbPHgwunXrphFYBZnVWVjV7UeMhVUYpw5Y33jjDU4GRCAmJAQ6cOAntGwZiUWLPkV5eSnmzZPVYd2x4yrMzS0YFlWtkdbWtmxBnj1nEFJTk0UDq7ubF16YN0YpS/Bnnx9gl9+33pygkDjJDAtf+ZlhSABWZ2cPzHn0PYSFdUZVVTnDbVlpMWztHOHr2wJ7dq/A2rWyeqMUF9uz1ziMGD4Hrm7ebGUuLaWETxcYGCkmVbUJehPAkoBUMc6Y+lNCLQJWchWmv3HjxvHDC3L7VtURnT/Fv9L1RdcZzUsuwf/88w/HTgtNHbAueuUVZKbexPrvP0ZeVh2EUgmb/uOmIbzfCJxc+yMnOnrgza+QnZKIk+t+5rhVoTl5+aHzxIdZLk0WVgI5V/8QtB36AFtMycJKSYpybt3A5f1bkH0zkacjYCVLLsWzUpImoAb7l/4P+Wm3lNRILsJU+9UjOJRjSUsL8tlySVZOR09vXD+6n92PqSkCa3VpAeysrVBWWj8jsJNfINqNmsbxp3Frl8HawQmRwyfxnGc2LGfQJGCNmjAbts5uOPLDf5Vkoj22HTOD41rpeiovKkRlWQmDL4H0navntQArf4vWvxdrONxVn3s3rWNb9hkOOxeZy+WFrauUpauVy3W6ja4AACAASURBVNzSEtb2TtzH1sUdnAk6ogPv2zUoFHauHhrXyS8HdqfUIK8uD51WmYQOLQS34HofMNFTqHS8t6DVqtoM5gYoO6SrtmhcjKaESyIn1RdYaZmZgSNFrtbcrVkDgBxYjXWzbqrzmqpc/LNnorGcpqAzU9aPIWQz9TlIPkOWsrnbsavCjwBBw4cffsgWVSFLML2nmHiJ6q8KmXzps0DxhuqSLtF7BLqUqVcVWAmGqD6r0LQBK1nphEbAOnbsWE7WQ0mXyAqqrmkDVrIKCk1wCSaYohhWkv21117jJEBkYaXyPrm5qYg/sw3h4e2x6JVPUFJSJAfWv/46h8uX47F06YfIUnDv5Plr7yHz8rIkuQTXAautXM7PPj9YC6wPoLhYllWXFlj4yvJaYH2aofnRR99H124jsXPHcuzYsRylpTLX6w4d+mPW7Ldx/NhWObDWnb0VJ3PqENUf3btPgoeHB9ev1RbDSpZQijPdsWOH0jFERESwuy5dL5TRlx5eUKZpegBAcazqGlnWCZgJWGfOnKkVWJGegAUffIP8nEysX/oJcjLSeFp7KyuEuLmh7bDxCO8zDEd+/5YtnGNf/4yz9J5ctxwleXWWcBffAHSa8AiDoyZglctrZgZ7Fzd4h7WFf5touAW1ZKtr7MbfkZmYwMDaZ86LKMnLQXrCOXiHtyVmxYFln7CrrdAIVgPadcbVw3v4T6j16hPRDtHjZoLcidUBa1VhHsjCqq6ZW1qh9bCJ8I/qhkOL34ONkwuiJsxB8rG9HNtKkC1YWG2dXHB02f+UpvGP6oE2o6Yi7fxpXN3/N8oKZe7o9u5e6DBxDooy00QAqzClaVhbh/z7M/ke9/x3Af+/g6cvZ0omXQRE9wLMzEHQSo1gVWqrqgG2JNcgq37C8gan0mhlbUCF4mS7N8DVFICVEi4l6xi/SmfRDKzirsjmXobTwF0BVlMAn2YZZBdRsx7qPkyN+aBAk+6lnIcx52hobkOVslHNDHw39iOsSRYsdcBKsZwEra1atWJLGrl1CrVVCS4oYRLFGwpWU+H8CGYoy6tq0iV1wKrqEkxrEQgLmYOFK5TKnEyfPp2z+NJ6qlmChX6UtZasetRPiGEVsskShCmW4CErMVkDyZIquCo///zzDOabNm1CRkaGHFi7dx+IBfM/QMadVDmwLlmymWHgk08WITHxktIvEyU7Ki0tYUsbZwl+Un2WYNUYVgFYfX3qgPXzWmB9801lYH2lFli/+EIGrF9++Q9nB1627N/yGFZ6KNCnz0RMn/5v7GeXYJmFlWJjyZ2YLMZC69jxaQwdOhRUlujbb7+tZ1UX+tHZz5o1i8sLkcs4xcIK1xK5+JJLOAEqgS8l7xIyNNO/FRtdd9SEEjiKwEpWVqFRP7oOKenSz0u+AgHrwy+/B0cXN2z55VvcvCqbl0rYODk4ImrMg1yGZtcXb7Hr7pAX3uDkQqc3/MbgKjSv0EiOYSVA0wSsFlZW7B5bwWdZ1wLad0bXKY/hyqGduLD7LwbWXo88h6v/7MHFvZvRslt/tB8xCbfOncLZ7X+ivFj28GDUoo842/Dp9b+gsPYhh5mZOYI790KHkZOReIJcgpUtrGfWfo98DbAvSOQdGYU2I6fi5smDqCgpQlDX/ji3eYU8JlURWI8s+5+SfavNqGnwimiPuLU/IP92XQyrS0ALdJz8mAiXYCXV1P6j8cGVLMTUXIND4d+xB6xs7fnfpXnZbEE1RqNw4jPZNYhXTuKsdSmNVlbFkU3UTdi2+u7Hr5oCsDbHsWr9mDR3UNCAwYBVyo12U+jbFPYg3GCpfiJMYW+mLJsU/RhiH6Y0hyHdgU3FukrnqQ5Y6XX6I/CkkiRkedu8eTO7blIjd9qnn36aswBT+RgBOiheVTHzr1DWhrIEqwIrrUsuwYoxrLQeQSNZQimhjzAvxbZOmzaN4VITsJK8ZGFVBVaKx6U97N27l7MUE2ARRHbv3h2DBg1ii6oArDSWgI3glmRITDqN9PRLnPV3+rSncTnhjBxYZ8/6F6ZMeQJLvnsfO3asYysoNT/fQIwb9zBSUhKxbdtqZWB9UqGszWerYUhg/eyzGGRlpeLHH/+NtLQkloVqrU6btghRUf0YWFes+D84OLhg6tSXub7r0aN/y+X29u6CCROeZ70sWbKES/qoawKwkpWbwJ5q8VKjRF0jRozgBxxkSafXhcy/pEt66CFY6akvWeEp+zNZaul1McC6/KPXUFOSj079h2Pw5Fk4vO1PHN/9N9xsrOFFJZP8ghA9/iHOyBuz9H/8gKXj2Onwb9cZ57b/iZQzsjquBKJhfYYiov9I5KXeVAusxXnZCOs1hBM2ndu5nrMLC83B3RND573NVlKKOfVqFYGeDz2LyzFbkXBgB1vs2g2fwFmIL+/fhsTjBzhWVhZPm60ErA7uXmg/cjJ8wtsh6cRBnNkqSwYjuASfWvEtSnLUexQI8lDypU4PzoW1gyNK83M4E3DCnk3yuq6qwCqMIyaKHDkV3q2jEL92GWcKpkbyRwydwCVzMq9dZLfaShVoF3c3aRhwpf3RHsiaTBZk/py16wJzcuMNb8eZm+9mi8sEYjPlRSe0iuJyaSfc1MWyqhvZhMCV4letTQBY3z2ge8IlOiJDWFg7ODUnXtL6QWnuINdAg8Aq5ca8Mfs25lqGgIVmeWXX272mh8Y+e0OsZ+w5DJlsKf67+Upfxca6PsRce6rASq6wQiMLHQHIlClTGLwIIsmyRv//3HPPMchSrcwbN26wBYyywgqQShZWiosliBULrAQyL78sK/1AMZJU9oTKpRDcENSQ1VdbHVZVYKXxBNe0LyrBQjIRHAm1Pik+VyhrI0ATgXFcXBzOnNmP0NBwhId3gJ9fENLSUvDCvEksX0hIGBa98inc3DyxfftaXE44Cw8Pb/TrNxLt23Vhy+v+mC2sq6cEC6sqsH4hq8NKNV0pS7C7uxdeeGEMlCysX8hcgt98Q8XCumg5W3gFCyu5/fboMQbHjlK92UNwcfVCp06DOZNwixbtWOYVv7+PmzcT8Mwzn8HbJxgnTuxAUuJZdi2OaD0QXbsOYndrKktDWZvVNQFY79y5w7okKzvFvNJDBYpXJUvqvn37UFJSwnsnV266hqgfZaGmRmVtyH2YStdQCSFaSyuwOjpg+fvzec+2Do6Y/NRCuHr64OLxA6i+cxs2js4I6tgDzj7+iN+8CrcvxPJalFyp96znOV6UMv2S1ZViSN0CWnB91ZL8XPUW1pxMRA4cjfC+w9i1mFx9y6l0kZMzAjt0g72bB85sWc1xsurqsFrbOaDr1MdAQBr31wrcSUxA9LgZCOzQlcvaZFy9AHLRpfI4ZYUFcA0IZjfi+C2rudRO677DENSpN9dK1QastM8WvYYgfNAYnutazFbcOkPZk2UQpQlY6T2/Dl3RbvR0ZF69gLQLp2FhbQOfyGiuz2ppa8cZiK/u24ysxARUlsoyQktr0qGVAJpckn3aduZYVIorRe1DtLsNp+r2TlrOKQX+Tq4BuQprawSsQvIlUTwqqpO6VU3LTVgGrDpvRptaRb1PtVd/PSMr76VrMwSwetu4Y6hnN11FaB53n2nAqMBqrBvQpjBvU9gDfVbuNTdaU9C7IfR2N+YwpHVV1R1Yyrlo2rs+rzcErMJvAoEoueRSHCKVuyFAIRAl91+CVmpkkVu3bh08PT25tAn10wSstGchhlXRwkqvE7jQWuTeS40AmGJKCYgIXP/44w8QLCk2QYfqLKy0P7KyUsZaci2mRomVKM6yd+/ebOWjcjvUSCZag/pSiRdq58+fwqrV32HqlLlcXufpZ8bJlw4JCcfcJxahR4/BDGdkvbt58zqWLfsIh/7ZySAouAT36T0McxWA9XOysBoQWJ2c3PH44x9wPCrpo6ysBBs3fI19+1Zh4sQXMGTow+wC/OEHD6GwMAczH3od0dGDYGVlw/spLy/DlStXGTYVH1qo3hcISZcI6CmrNOnQzs6OLdf0MGPPnj1K1lnaP7ll0zVEuqZGcasU40oPO+j/qWkFVjtrLP/wFXlpGWc3Dwya9Ahad+oBC0srtqoWZKbjwq6NSEs4J+9HsOPfthO76FJ9VL6mbiUj4cB2tOoxgF1H938nS0SkWtaGICmi73CE9R0GazvZtUON3HnP71iP1Etn+N/qgJVeJ1juMeMpkLX22IrvYGZuhk4TZ8E3vB0DGFltyYWYXIHbDBnH8lAt1X9++hzBHbrAv2PPWmAVfE413+xTdt/+895B4Z00nFn/M4pz6vxULW1lZW0IkMklWOmzQ0mXRk2DX4dufN1QUqmU2MO4un8LWzEpAzGB64lfv0DerbpySarXhfZ/y2SnuFH3kAhQhmNKckSNoJ6sp04+AdqnMeEeacXA3ls1KBORQThEJfmSKIwT1UmdgkwDXC2qAcsanTdhkJOPST6PmOQLPJeukhgCWGn9GQEjDLKn5kmavgYkA6uUG0tT7WuqcvGXR3PCJdmXqInqobFlM8R6hprDv/to+HUfZZBvRWO4A0v5XGvSSUOvN6RHAewIYoV4Rn3XIMgk+CQAJOil7LMUC0nWOCq7o5hxVnHvBLlk0RNiWBXfo9qfBFaU4Idqh2rSGclOfSsrCxEXvw15eepqkirf6pCFlMrIlJYWc+kbwZWZ5rK0tMJTT76K3grAqulColltbS2ULKxSLjrak52dM6ytbVBYmM17FRqVvKmsrJC7ANPtGr3m6ChzsSwszENQsCwDckPnR2D58MMPczZhglOCeLJ8k5VUyKysTmYCV9I/nR1ZXxV1RP011X3luUoLYJZxpd60lBXYz92DYbKqooJjRTXNw1lh7RxRQ7G7DfRTJztBLwEhgTFl9aVswLo2OiMCQJqrjOSoqqMbcsU1q6mGjWVDcX7qb7Od/YLRfc6LSDl9GJd2/KlePI136GawtLZm6yq5/hK0Co30RjpVlFPXvdO4NiMfRECnXvpMYdJjiyuBHTdrkCurNKWxKVpZ5Z85sTvTlbS0IJrO04rcACdcEmGBFqsGXfr9Er8fyXnKDzwV5xGjA0MB6xDPbiBLa3Nr1oA2DTCwSrnRa8y+jbmWppsTU5XBVOVqbD029nrG0rsh9mHsOQzlDmxq1lXVL0kpZ6xJ5w29rssYsnqSSzFZ76g+pyZYpbnJ2kuJlKj9/PPPGn8DGoJV4T3KEBwXv0Xb74jC++pvdaysrPHSgg8RGRmNZ559gDMNN9T0AVYJwqrtGhhIVmjfBqcRgJWso4r1UvVdW3W80jmnJwBlssRFQhOyAht63bs9n5urA5ev0X7jXNfD1tkVrYdPgltQKE6vXIJ8heRSavejfXIR6+umqXsBWO8knEXRnVTcijsCt+AwtB33kKTNkoV1zdUaVGqBM1Urq7CIiOPR3TzIi9wdi6tNlaidSdK11M4MrKoZghsQS91bhgLW9k6hoORLza1ZA9o00OjAKuVm0FT7mqpc/BVsopbJpqyzxta7IdaTOoch3YGNYV2Vuh8p16OmueU3Vmo+cw2Nkbo2zUXA+uqrr3ISpPj4eHZLJgud6lytW7cG/ZFLL8VG/v333+rv1TXIrCp3UtJpJCWf1vY70sD7ZmjVKhIDB4zFqFEPIjEpAf/5z+PsequttQhx0NbFKO97eHQE/TXUGgtYlWRIPlVPJMoKbG8tvRyJURRnoEltrC3rla9p6BbfwcMH3pEd4eIfDPeQcFw7uB03jsc0bK2WREXa0Eb6xt1bRKDzjGekDzTCCLK0X937F9qOnYnywny2fJNrcuGdVF6NdO/g5Sd5ZarTuiGxBtVagFWdlVVxMVF4J6qTui00LrSSZZUsrHe7vRuzVpwIDYhqb2eBAH/9v6ObgVXcUTT3qq3DKuUG6l4CIn33pemmsynMe6/toSmfhVS4kXJ2htAbzWGo2qumVMpG7e2LkeFTjFVTVS5hTM+ePTlWklxcKU6WkjGpzkc1P6Ojo5GamsoZaem/muYTs/+4uC1c1kapSbzfGtB/DBYu/JiTNf3y6+c4dGiHKJhoEaz/zZAuP/IMrJ4NA2tAQAC7BJOFlVyCjd5ybwN5yudArsD015SalaUFrC01Z7tVd+lRhtx2BFtFhUg+HoPUcye4hI+kJuKaFtFF9JLOvoHo/uhLovvr25FcnLOTr8CjVSTKCvJwduMviJr0KOxcPZB/OxmnVnyDQQs/Rml+Lm6fOYZWfeviCrOuX4RHqzaSRKioBjYm1qCwzqta43htwMq/YWJXF92x3rdigyvoPK0wa+0EpgCsnHApXo+ES7V7IQtroAGAlVTUHMcq9gK/v/tptLBKuSluzL6NuZYhbvbvJcA31n7vx3kbe8+GWK+hOQxVezXt5Hakn9wh/9aV8nnWJJ8x9y51Tfn9iZHBtyG5DCnzvv3LlH4hGwj/0/OXtP7MdwtYaSMRrWfpuR8DD1exrpIrcLCbLHlSU2naYFVxn0azi4kgExFdtB4JZXPu9eSrnLnYkC3nxlW4BrUC1bU98NUb6D/vPZ6+IP0WZzluM+pBrsca8/nraDduJjzD2uH6oR0MrdEPPqkWWNMvxsKnTSdJYh5Lr8GFHPFDNLkFq84gWveiO0pbQedpa5exqDGBhEtJdQmXxJ9Q/Z4MrAGGeWDWHMeqz0ncP2ONBqxSbkRNta+pymWIG/Tmvck+5PeaHgxx9lLnMBV3YClnJfVsTbG/LjI1NEbqfGRZjY3THr9qHIg1g6kBa0PWcX1uGRpMtEQTlxYAFL+q0IKbmCuwo6MtaiqrJalROzxo76FxQRFDRXTROL2uwJqdlICKkiI4+QbB3s2T57+0fS3XkaWWdf0S3IJD2aWXrKiUJKv18MlIv3AaDp6+DMgErIe+fRfklhw2aCzObljONWg9WkbC3sMbF7euQpvR0+Wy591KgktAC9Fnk1cObEoUV9pGmFSMlVVRAFG6F9VJ07aM80iEEy6J1qRxOv4Sv69+/Kp4G7ZcKEMCa7NbsHHOuqnNKglYpdwwmmpfU5VLCkQ0hT1I2a8p923qstH+jOUOLOU6lgpbhjgXQ60p/GgYar+6yNXQGE3viQVW1R9FQwFsSLDjXfu99fTsCE/P6Lu2vhLEEqwStNa2puYKbGFuBltrK511rZ1LtPdQu7jIYSK7KS1BQNnnmf9w3VyxrSgrHTnJV+HTJhq34o4isFPv2lI7X6LbrBd5GgJagkvKtEyW08qSYgR168+vk5W0ODsDlEk5bvVStB4xhd1/SQbKGk2v09gDX72J/vPelYt158p5kNu1mFZaBay/Lq6kjeJ8UoFV/p0qRihdDojnNTy0mi6wqlNkw/tvBlYxF19zH0NqwKxv375qQ+LvtiurlJs7U+1rqnIZ4ma+eW+yj6Ep6MEQ59nQHIZyBzZGsiUp+pd6Xsbsryo3/Zv+hJI4+sS6qr31EJlkSXFsIiVcStIn4VLdbLpAbEgjx7DKzsCc42s9PKIMCqyUNIvLotTIfm6F8xVjXa1JuyxXJGcFdnfn+qU11dIskoa8cTDUXPb2NrC1suSMwDoYeZTEMDxe1E4vAnhEdKmnsr7PvQlbZ/Fu3ZlXL4AyITt4+sDMvC7O98RvX6HbI/N4fgZW/xAuzZN4aCda9BnGWX7J0koJqQoybrMFlmA2ILoXrh/chsBOfbhWMl2LNPbGiRgEdxug0xH/k1qDhDydhkKsW7Dq7KJ1L7qjtBWkTGttAgmX3otZo9sBqUC8IYGVytoM9uymh1zNQ+8HDTQqsEq5uWzMvo25liHgQl959R1vCnswZRmakmyGdAeO/26+8g2mnhmtDQWUUj4PhliT6nV26dKFoSUmJoZ1Qpl9W7VqxTVWCwsLJT0IEZQqdR8N7YXeI3fgegmXDPirqA1iQ4IMEx8lVmRv70CMHvMkTp7YgevXryE4ZKTYoQ328/PzQ8eOHTlrc0pKCqytrdG1a1d+OHH06NEGxzKsKlhXyRU4vHMvuPkH4+Lev1GlUCvUIMI28iQEqxbmKk6SUghARV7tQ7X30KgCEUNFdJFP32n60/Bo2Vq0xqurqpBxKQ7F2ZkMnm1GTWUQTTy8iwGTrKoluVnIvHoeQV1lVlVy+72ybzMsLC0R0nMoclOu85oZl88wwFZVlMPGSVaDWN92ORc4nKZ7gVFdrazy7z+xG5BySMq/WA2uoG1aM8oQXKOtl9hN6NYvOTdDv4RLCsva2VkaLIaVpp0eUJfoS7fdNY9q6hrQG1il3CQ1Zt/GXEvTjZ++Mug73lhyNc9b97XQmJ4Ija13Ws+U3YGlfD406e5uvO7p6YmJEyfCwsIC33//PV9MnTp14lI0mzdvRn5+vuZ7ZonJnHTZnzBm774fGvX3T/VWrrEtrAEBYZg1+y3s3bMKx45tQWSbOQbZf2RkJMaNG4dt27YxtNrY2GDw4MEMrDt21CUgq7dYaQEUrauCK3CrHgPh1TIcJ//8hYHjXm0uTvaoLNeQzVfP+3rtw7X3UKtXkcPEdCPIjBg6Qafjo0y/N08dQtjAMbgVewT2Hl6wc/UE1U4NiO7JMaw5yVfgFhLOWYHNzM1h7eCk01piBunqCqw4t77AKswlRve6W/N1t+MzsN5lC2tM8nkcSD4v5ki19jE0sJKF1dvaXeu6zR3uXw2oBVYpN4KN2bcx15ICB6Yql5Q9SOl7v+1Xim6kAoIp6LKh/ZmCO7AUHUnVvzHPVtPc6oCVIIb+yLqqyU1Uqh500YUwJocSLsWqr+HaWD+XjZ10ydLSCs7OHiguLkBpaRFbWO3tfdVzSwMu1qoDCFjHjh2L7du3M7DSOdrZ2fE5FxcXa1SnonVVMSuwla0dW9NKC/OBWhfjxjoTQ61jZdFw+Rr5OqLoQ7NU2odr76EruGqbObBzH0SOmCJapWWF+aCMvRS7WpyTifSL8QjtL/MCIHitKi/jrL+OXuqvWdELSexINlUqYZOrvbSy1pl1dQtWN7E2/fMYUZ2kz65uWktKuKS7AVqr7sR04IRLeXf023rtQoYGVkq81N4pTMw2mvvcpxq468Aq5SasMfs25lqGuGluTEtfU9CNsXTe2PMac7170R1YyrWpC9BJnZ9iF+lPGEdWNXd393oWVqGPEMOq+nukaV1d9iBmjCkAa2NbWEnHFhaWqKqq4pg+Srrk7S2tnAfNIZwlASmdJ7l7KwIr6Z/6UFM9b/nDChXraqS3dx3D1V5P5CJ6LzbRsKq4OZ3BQjaJ7nYxLRoWIVdDXYa++rn4I6ypQV7qDRSm3+KMvy4BIUqxrOInMnzP5ZdqYAgWM5SVVdihiOMRc4E0oDDxV5ZlNUwAWPfLgbXeb4wOl0V4mGHcyWlpb2u35jhWHc7gfhpiFGCVclPXmH0bcy0pIGGqcknZg5S+99t+xQCC0r2ZBLdPY+mS5Llf3IG9vb3xwAMP4OzZszh27JjsBrf2DAT3TScnJ2zYsAGVlZXw9fXlGNTg4GC2lFHLyMjAyZMnce3aNe5DjVx+KS61Z8+e8PLyQllZGW7fvo2kpCT06NGD11B0CW7bti22bNmCvLw8eHh4MOQkJCQgMzOT1yM5Kf7x5s2bOHz4MMdDCnI6OzsjOjoaoaGhsLe357ULCgoQHx+PixcvorS0lGWiOcaMGYMzZ84wLHXo0IHXKioqkstPgBUaGgKaMz8/B5s2/Yqdu9ajsjZe0pFqSPYcguHDJ8PN3Qs2NrYoLi7E8WP78feWP5Cefku+/7Cwdhg1ahraREbDysoaFRXluHnzOvbs3YiTJw/yv9U12tfcJ55FcHAkDh/+Cx079kd4eBfY2zshNzcDBw6sx7FjW1FZKRtP1tHg4Dbo128SwsOjYWFhhfLyUly5choHD65HcvJF7mduboFx456Ci4snTp/ejbFjn4KtrQO++eZfsLa2waxZb2LfPnIJ3sbW1fDwBxAUFISoqCh+0ECgWV5ezudIOqRzFxrpnfrROVI/spZfvXoVFRUVGDZsmNzCStfUwIEDWf+7du3i4e3bt+drheak6ys02B+k5/KyEqSeP40bJw+hskx2hq26D4Bny3CcWv8ruwS7+ocgavQU3Iw7jsSTB+XykBU2tNcgOHv54vSmFaiuvS5V9W1uYYF2wyZwIqebccfQqudAuPgGwtLaBoVZGbh+dD/uXL+M6uoqLovSbugDqCwvR/qV8zyusrwMR//4jmWxd3VHUMfu8AlvB2s7Bwb/krwcpJw7hdRLZ1BdVgJbK1lGYCrL4h/VHZ6hkbCyc0BVRQWyEi8hJfYIirMy2AJNSbAoyZB/h25wbxEGCysbVFdVIj8tBbfPHkfuzetyjwTKduvXrgs8w9rC2s4RNTVVKCsqAGW5Tb8Uh4qiQga8sAGjeb2EPZtQWVYiV4dbcDjCBoxC8vH9yLh8Vu11qfFFEWSkrsugl/7LCZLupVZeXIjSvGzOKiy02MwaxGXqvwtDA6sgkYjjkXUV3VF1r9rB1doEni+9e2CtpEPSpg5DAisJNt1/uCT5mjvfXxoQDazGujHWd159x/N3lJ7JX4wx3lhySZnXVHUrZQ/3Y19D7bmpuANru44JRp977jkGyq+//potbEIj992nnnqKoW/Tpk2wsrLCnDlzQGMIBnNychgQKf7UwcEBa9euxY0bN3i4j48PHnroIQYc6ksASfMR6BI4EpgKwEoAQxD7448/Iisri8fOnTsXaWlpHNOanp7O7qMETZSw5/r161i3bh3LSnA6ZcoUBh5ah/paWloyvBJs7d69G3FxcQxIgYGBeOyxxxh6aR0CLoIrAi0CKYJgAu5jx3fC3KwGAwaMhre3H154YQpSUq7zd+X4CbPwxOOv4PTpQ4iNPcz9w8PbYcSIqThyZDf++9FLKC0tRnBwGObP/z+4unpiz56NyMvLhr29I7p26YfIyI744MP53F9do3UWvfIOevYcgzt3UnDjxmXcSkmAtY0dunQZCoo3Xf7z2wyt1MLCL1XC9gAAIABJREFUovHII2+guqYaR4/8jcLCXHh5BaJ7j1GoqCjDksUvIS0tiS2ocx59B61adWAZ09OTkZqaiP371sDLOxCvvfY71q39DNu3L+e9Tpr8EQYNGsS6Ivgk8HdxcWHQJxClmOM7d+6wDnv16oXu3bvzQwa6Bug10j9dH3Tmgksw/Xvy5Ml8HitWrGD56ey7devG55GXdQfpCXGwsLRCRFRXBIS2RuymFbh55gT3bT9iEvzbRmPv4g8YYr1aRaLv7BeQcHAnzu/eJFcnAWfU6AfhFhiC/d//T2O8q7mlJXpMfxKOHt4gt9PslCQUZd+BjYMTgqN7wsLaGifW/oTMxARY2dqj+7QnYGltzYBbkJGK/IxUXD8Ww3GSXSfPhltgS9w6fxp5qTcZEL1atYZXywhc/Wc3UuOOoKaqkiGtw/iH4ejlh/RL8SjNzeYMuL5tO3NCoUs7/0Rpfi5DbdvRD3L8ZdqFWE4qRP28IzrAwtoW5/5egXxax8wMof1HM9jeuXoehRm3WT4nnwBOMkRlYK7/sxME5x0nPgobJ2ecXv09KoqL5PryjuyIqIlzcGnHn0g5/Y/0O0Ftd/e1Myp26zb7X5yZ1xQbuRiTFZ8eEFAip6LMdNw8eUAu6pB/fyb//7RiYNsNQ9hYoXO2YDE6FHVEojqp/dbSKAK5Alvd5aTeSbl36idc0mGvikMMDayDPbs2x7GKuZDv0z4mCazabjAVz6ox+zbmWlKgw1TlkrIHY/U1Bd0Ya2/GnNdQ7sCFt6+CytkITcp5aNqfIfatOAfJNGvWLEREROCHH35AcnKyXF6yjo4YMYLBJDY2li2lZKG8cuUKW2MJGGk8AcyECRM46y/90WtkVSOAocQ6NJb6EvASnAwZMoTBUhOwEtASsBIU/fXXX7weAQ6B6NSpU1mOpUuXMmQTKI8fP57Blix2BMjUCI4JrsnqSzIQ8AYEBPC8qampvCcCYrJkURZbsjLfunULf//9N1at/oDhbtKkOXji8YX4+ONF2L1nI1tJH3xwLjpG9cBH/3sZ2VkZbJUga+D/PvodAQEheGXRLFy+HI9+/UZhwfwPsGr1d1izZmmtxcwMgYEtMf6BWTh56gCOHt2r9qeX9PfKwrcxcuQctqauXvUxioryGAI7dOiHxx5/D0VF+Xj9tQeISzDzodfQtesw/PzTm4iPl2VetrS0Ro+eoxhkjxzejF9+eYctrHPmvI1evcchJmYdNqz/GiUlhazbVqEdlICVxi985Q/4+gbizz//ZEs3NXpAQPoaOnQoTp8+zQ8ECEInTZrE761ZswYlJTLLHT3YIDils2gIWOk6oYcWFy5cwN41P6Iw/QZfQwP7DUHHMdOQe/sGjq6UJegyCrBOm8tWUco8fPXwHs4+TLDZoktvdBw7HTfijuL0ht9A8bPdH3wC7sGtcOWf3bh2ZC9bWKnEjndoG/Sc+TSSTh3ChT2b5RZhAmGaw9HNA8d+/QrlRQUIiOqOyOETkXR0H5KP7WPrqrmFJYK7D0DL3kNwbtPvuHP1Alr2GYaQ7gNwdf8W3D5znAGKwNijVSTajJjMltb49T/DzMICPecsQGlBLi5uX4fS/BzWFVlSfdt2YvlSYg8zsEZNfBS2DQLrulpg1eFunr9YtN9NCl1MCVjzyd04IxVpF06jurICZQW5fIaCZV9xV1Qap/PM55Q2+vMlwwCry6UdcL0s8zwwVhNxRKLOUb189Wc3BWCNSTqPmOQL2lUqSjmyaSIM6BLM320cxxqqXcbmHvelBhoNWKXcqDZm38Zci3/LRFpzTVWu+20PUvZryn2lymYK7sBSPgOa9id235Sld9q0aThw4ABncxXas88+y59ZAhYCTAImgk6CT7IsCjKSBY1AksCSQJDa888/Lx9LLqSCLCEhIQy3ZK3TBqxkhV2yZIlSfVay+JGL8DfffMNzkAwkE4Gn4I5Ma5HF9JFHHuE+QvZhf39/PPHEE2wxJgutzO3SjC2+Tz/9NJdZ2bhxFY4c/ZPlHThgDF588T2sWvUdVq9Zyq+RCzDBLLkBK7ZFr3yC/v1H4YMP/oXDR3ahV6+heGnBh7h0KR7v/98LKC0V3C/N2LWZdFhVpT5LrACsw4fPwldfvYDY2P1AbZScjY0d3nxzNfz8WmD+/MEoLMzD++9vQEbGDfz889vsMiw0OztHfPghnYcZXn55GOuRgLVfv4l4++2pcldh6h8aGsXAurbWwmpn54D//ncHbty4xQ8CFC3v5Ao+b948tkivXr2awZSs6eRWTteQYuvfvz9bT7UBK/XbvnkDzuxYzcmUqISNX3BLdJ38KAPk/u8/4mmNBawEnNs+fhXlJXVWRwLUsa99iqzka/jn168Z+AhYySV5y39fUYKZtkMeQMvu/Th7cXrCObkK2OV40GiE9RvJwJqbkoiuDz0LezcvnN30G7v1Co2svZbWtqgsL2UX5h6PLgBqqnF+y2oU3kmV9yN3504PzoVbUCvs+XQRaqpr0O2RF3jshW2rkZuSJL9eCLzpZ5dgVxFYT9VaWIX78zoLqwCs/IlVOktJ/xAxNHLYRC5B05gt71YSSvKy2ZpekHqTHyDQmdRUi/dZVQes6zduR16k/qVJZMC6Uz/di1CoiOORzSK6o+qidQPJunr3Ey7tR3KuLOGS5KZBB83AKlmTzQP00IBewCrlhrIx+zbVtfi7UyTwSunbmPqSIldz37pPtjHOvSH9hk94AU4B4Xp8tciGknWVrKxC03cfmmTW91ohgHrttdfYvXP58uVsjSSI+9e//oUTJ06wlZNgh+Qnt9ywsDC5uydZ1QhgKPaQLG4EhwSCb7zxBrt4EtDk5ubKP7s0L5W1oUbASnMOGDBAySWY+jz55JMc7yq4jQp7JLAhKy25LwuxqWRlJZdggmGCJ5KJrLFUA5SspiQTwa8ArLQnAcxpfYpjJbfovXv3Yuu29ThxQuZa2q/fSMz/1/tYu+5HrFy5hF8jt97I1lHo3mMQ/HyDYGtrxyDQskUEZJC3AAcP7YCzsxueeupVhl7Sx/Hj+3Hs+D5cuHAaWVkZKFEAo3q3erUW1l69xuGbb15EQsJppS6vvvoLIiK64D//mYD09BtYvPgosrNTceVKrDyuVRjQo8doXp/65uVlMrB26jQI7747DXfuyOJtqakCq729M77++hAOHz7C14BqgiQCVrJqr1q1iq3cZM0m/ZE1XbFRfCpZ6QlYz58/z9eK4BL8xx9/cFcCWrLmb1mxFFdOHoRQwsbJ2w/dpjzKfcgFmJqxgNXR0wd7v/2/erVdx7z6MYpzsvDPL19zTCoBK/Xd8dl/lPbZddJseIVGcr98csmtbVYW5gjtORCth07E+S0rcfvsSQz61/uoKC1G7JplKMqWPWBQd088+OX/cpxpdvJVzoKr2MjKSi7DB799DyX52fBtE43WQyZwnG3e7RvIvH4R2clXUJKbjcrSYr4G1AGrsLZ6YBVW1JlaGgSeiMEPIKTHINXLX+9/s9WbHgiVl8LK3gkWtXHDp1YsRs6Nq/Vkkrq7zjOfhVuwckZXQwErbT5k00sKOpAqnTT1iZpdVCdN65rBFBIu/RqvB7Cq25qZ4S2stMy05jhWaRfwfdT7ngHWxoSqxlyLfyxFQqipynW/7UHKfk25rybZDOUOTPPHfzdf6etU7LVuCL1pmkPT6+QSS7GolFzp8uXLGD16NIMEWSLJVZMaxSSS6ydZNCkOlICF3HYJEmkslS0RgPWdd95hWCRgJVgU9k7uvASs9G9twEruvARE8ttmMzOoAivFVFIMK7mdkjszwTG5CguxqRR/qQisjz/+OI4fP85uwoJMArDu2bMHf/zxLa5ek8VLqgIrWVcfnbMAY8bMQELCWaSkJKKgIBflFeXo3WsIgoJC5cBK48lVuH+/UejStS/8fIPZvZbA4dCh7Wy1TUtPUftzK1hYu3cfiW++mY9r1+KV+i1cuAxt2/bEm29O5hjUpUtPIjf3DlJSrqi12lKZmpUr/8exrQSsNPbDD2chK6vOaqcKrA4Ozvjmm8M4cOAgTp06VQ9YyfpOrr+KwLpz505OnKTYKAnTqFGjGgRWcgmmvy0/f4nbl84g2M2Np2hMYLVzdWcrrmpyplELP+QSOgys1VUMrLbOLtjzzftK++w29XF4tgjDwZ+/QGFmOr9HsGplaYEgKuEybCIuUnxo3FEMefm/KCvMw+nVP3CJFvn1rXI1DF30MVtxyfWX3FTVtYs71rP7KrkUuwa1gHfrjgzUti7uHHObeysRSUf2IOfmdY3ASvP6yGNYFS2sqivqSC4ahnlFtEf05MfV7kvqi1SPlVyis65dQHlxEeuLEiQpls+RA6sahUvZWcu+I9Cqb501lSD49B+LcWPCp1LFVttfGVg1XR0GWUrjtaf+i0m3Na2rpGhXtzW0jXovRlrCJW3z0fsR4YbLEiys1wysYjR/f/apB6yNCUWNuRYdr9ib5caUqzHXkqIDKX2bwh6k7Lep9zUUsOoTvyrlmtJ0HlLPiayR5BZ76NAhdo2l/6d40GXLlsljEgn2yJJK1jJy/yRYpdaiRQu5SzBZYwnKyGJLSZkopjE7O1v+C0NWTnIJJhdTikOlpmphFZIuiQFWAh2Ca4qdJbkFq6utrS1mz57N1mJ1wEpwJTRFYP322zeQmXWT3+rfX9nC6ucXhK++XIdLl8/gyy/fQGZmmnyON/7zNXr2HKwErMKbFPvq7x/MQNu791CMGjkVf/+9Ep9+9ip3kd/O1f4PA+vLb6N3n/H4+qt5SEg4VXdjaWaG/7zxBydOWvTKaLasfvHlfly4cAxrVn/CUKra6DwoazBlnZ3zaC2wfqAGWF//XeYSvG05ZyT+7PO9iIs7y1mZFS2s9DDgxRdf5GRM9EDC0dGR46APHjzI2ZYVG7lvU3xqQxZWOsNuXbtg6y/foPzmNdhTUiPRwNoafWfPQ8KhnTi/qy7pkpWNHTqNn8nQqzXp0rS5cPLyw55v3lO2sJqZYdzrn3FyJXIJpsbA6uSCPd8qA2unB2bCLzIKR1YsQc6tZDg62KK6soqTH7XoPgARg8cjbv1PnIG337Nv8Fxxf/6Mgtqs0oo6E66H/vPeRkl2JoMuubGqa9UV5Uq1iynG1cbJha2vroEtEdCxB8qLCnHsl89rgXUObJ1ccXr1dwx2QqOMxe3GzMDFHetwq8GkS3rAh8pQshJ3nvaU2n3Vu4arq5GfdhMVxYWcmKqsII+zKZMVuaFGiazaj3+Eu1Ac8IUtdQ/A6j5UdTOI2Z0qsJ7+41vk3LiGvMjhhnMLvrRTg3VajISiVFqvk+iZRXcEzDjhkoQBuone4ChyBSYLq6GbMYC1XXMcq6GPqcnMZ3BglXKj2Zh9m+padCWaIohLkUtK38Y8RylyNZW+tA9Dxa+KcQdubL1pWo9eJ6vpo48+ytZJwcJKAEJWR6G99dZbbC39/fffGVaoEbx07tyZEx+RJU4AVkpuRCBDFlvFRE5UNoaAlSyhhgBWSu7Ut29fnkuIlSW5CHopXpUy1koB1vf/7wm5lZIsrAvmv481a2UuwS1aRODHZdvw1Vdv4a/Nv8v14uLihiWL/4KLi7scWO3tHODi6oE7d24rxdaSq/Cqlf8gPeMW5s4dLS+Xo/irSp/zRQvfxvARs7Fk8QKcOLFDDiVUkubfr/7CWYCfe7YXuwD/+9XlsLKyweLFLyEjXZalWWgeHv7IypK5qHLSJQbWXvjwg0fqW1hfX1ELrD/DxsYeb721Grl5+di584DSHshKTtdKYmIiW+CpBNDMmTM5ezNZrhUbWe7Dw8O1A2uXTji0+kcU36gDEJmF9TGebu/i/+P/th8xuTZL8P+x9dEjJBz9H5uP68djEL9ltXxpyvLbZ/Y8TlJEllMqO6OucZbgaU/CO6wNdn7+JkpqExZRXwc3Twyf/y4yrl3G4d+/gaWVdS2wumLPt+8pTRfWewgiB43BmS1rkHLmmLx8DWUrDhs4FkGde+Pw0o/YBThq/COcvZdANO1inHweZ99AtOg5mBP/ZCScQ+cH58Le3Yshiyykio3K2FD8JdeuNTPj7MFV5eWoUHA1N7eyQuSwSQytMV+9iYqyEkSNn8Wlck7+/g1bIIUWMWQ8WnQfiAs76iysDWOGHhCiMHTIwo9BZyA0OieZdbSILdq3Yg9z/C4BoS7Nu3UUoibJ3MplwLqydho18iu8pG13FMfqWusWnHhIds0bHFiFDdcTRpt0umiqbozo2UV0NAVgpYRLB8QkXJKotmZglaiw5u56aeCeBtbGhJfGXItO9F6HUFPVlxTd3q99DVXOxhTdgRu6Luk9iiPs06ePPKPuxx9/zIAqNIppJbAlSBEglOBlxowZcHNz42RGVNqGbqIJIgkm9+/fz5Y3stCR1VPIHkwuxeqAlayxQpZgRQurILuqSzD9m7IO07qC6zKtQxY/chem7LZUkofmJeuu4BKszsL6998b8MmnC+TA2p+AdUEdsFKG3++WbMKWLavw3fcfslrITfjJuYvYfdjJyQWff/E6du/aiEdmzcPUKY/j5YUP4/LlOjfZgIAW+PmnXbh27SKeeXY8x0WqNsElePToxxAbu49BtKysmG2x/fpNwMyZ/8alSyfwxRfP8XflmDFP4MEHX+JMwHv31lmQoqL64ZlnPsHx4zvw009vMLA+WgusH6gB1tdrgXXbtp/lGYWptiu5/VJmZeE7YeTIkVxvlR5mUMwq6ZseQtC5KVrkyWpP8aoUI91gDGunKPTo2Qvxm35HmkLCIjHASll4h734DjKTruDI74tRWVHGFusWXftxhuGCzDRRwOrbugPXcY3fvAo1qOE52g6dgPA+Q3D5wA5c3LtZniWYLJSqwEpyDJ33NjKunMXVXX+isPZz4+wTgI6THkNRVjrObPoVlaUlcA1oge6z/8VgenHnelSUFHMir7CBYxDctS9i1/6IzGsX4dumE6ImzmKX3uuHdsqtv1QKpv3YGQy/cWt/hIOHN3o9sRDJx2Nw7eAOLsVCjZJGtRk5hcvg7P30Vb7WIodPZoA9tvxztlRSc/L2R4cHZGV2LmxfKy9rY+vshuCu/ZCTfIXlUd9EUIu6gbXDqG6sV1g7do3OunaRHyzQnwDTOs4uX5FcpQe/8rEMKG8l48SvXyhI0zC08vUu8RbTUG7BwRtfqr+2KYKrFgVZVAMWd9nCyvGreTomXGrg/I0BrN7Wbhjk0U3iVdfc/X7QgChgbUz4aKprSYGfxtRBU5DrftuDlP1K7dtU3IGlfIYUdURlXyjbqwCfv/32m9LvAFlSKR6RaqqSNY1AhVyEKXaV4lvJNZjccilGlAD14Ycf5thSSp5E7sEEtwSzZJEjl2AhS7CiS7BUYCWZp0+fznJeunSJLb70GmUspv+nuq0EspQ4iP7dELBu/nsDPv10vhKwzl/wf1i75kf8sXIJx6T+e9HH6NatP2JitiIvPwetWkYiKzsDp04dwksLPsD165ewatX3SM+4jaeeXISWLSMRG3cEWZnpcHB0QlSH7pwUavGS93Hw4Ha1v7MCsPboMYprpVZUlOPGjUtwdHRFVFRfdu/9/PPnkJoqs7p5ewdhypT5aN++Ny5dOo60tGR4ePghPLwzCgqyGXhpHinASvOGhXXEjBmvIigokuurUswqnTedKT1wIAgVMjNHR0fzAw+SnWq20h6pH2USpuuGHhDQdUJJlygOmq4PIelS18gQ9B48CrEbf5MMrLRe71nzuN5q3u2byEtPYZdXsrAW52XD1S8Y+7//r1YLq72bB0oL8lBZVobCzDQ4uHux1bXgThqOr1mGkrycBoGV9BU5cAxadu3L8EWxo5ZWNvAMbcNZfy/v3oRsSvhDFlHy5Bg8Dv4dunNSpMLMVDi4e8PRyxe3z51kOCULo5WdPcL6j4ZPm44oSEvhP2tHJ7gGtmIoPb/5D45vJSty66ETOA61KCuDQZT04uTjDztXD6TEHuE6rNR8ODnTeEYxqtlqBjPYe3hxoiay7lIN2JunDnFfZ79gdHvoOSQf349rB+qyhxsDXLXdcEoFR8X5hr76ufyfuz9Uzisge0M/a6viWoaysnofWgzbTJlVWUk6tYrQRzvaNC8S2jWIYFllZhoZgvPuSH74oE0zxgBWWnOa33BtSze/fx9qoBlY1Ry6WOum4o2u4jTGGC9lLSl9pdzYN2bfxlxLir6ael//7qPh132U3l+F95I7sOK1Rpl1yZWW6mpSxmBF6yophYCPwITK2JCltaioiOGE4LVly5Zcy5XmozhYglqyuFGNVldXVwYUyhpM/Wk8Wd0oNpIaATJZQ8mll+JiSQ4CYAIkqpWqKKPQlxI6CaV1aF3KEkylbMilmdyACV4po3FUVBSvFRcXx27MtDbtS3BppvVpL/R6bGwMjh3fJne/dXPzQIuQcE6OlJYmS5AUFtYWAwaMhq9PIINkYuJlxBzYhry8bEyZ/Bi8vf1x7txJ7N23GS1btEavXkM4ftXG1hYV5eW4cycVJ08dxJkzxzVeZ7Tflxa8hR49hmP58rfg6RmIli3bsdsvJVc6eZIstMqJmAhQo6MHISQkEtbWtigrI90l4dSp3cjIkMXkUgsICIODgwsSE8+hoqIu8yyNCQ/vhJycDNy+Xed+GRgYjlGjXuEzovMn/dKZEMAKMcyCDkNDQ/ncSJ8US0wPKsj1mzIF0wMEstLSHHSN0YMLroNbko8WliXw8/VHfkaqkpuqhbUNXHz8We7sm4n8X7Jkkjtszq0keYIkOxd3hHTqBQc3D+bBopw7SDl7kvuShfPakT1c1kVdE1yCKS716MrvENi+K5y8fDjetzg3GzfPHEch1dslcDA3h4tvICc4ylZx0eXr2NUFrsERXG7Gyt6B65+W5GbhzrULHKtK/xYaZfP1Cm8P14AQWNraM1Dn376BjCvn2dVXaNb2jiArpItfECxt7VBdUcHxrJlXzqOASt3UAjDBLVlSnXwDGaxJvxXFRci9lcTWUSHLsIWNDVs0yaWV3JWpjE/W9csozrmDwOhe7IqcmyJ7EEIyOvsGsZt0SW1yqMZwE9b0wdAVywYu+JD3Qk09sAor6g+uhgJWKm/jQnGsCq1hcNVVOxq/hjSv3dAQFTGsK40rlxjp3z2gOeGSPtIZC1gHeXSFt7W7mK0197mPNNAowNqY8NFU1+KbhXs8m3Bjno0UfRmr7724X1MtZyNFl4Y4T01zCK+TPPQnJOIR5KP/ckxdbRNeJ0ihptpf9bdGn30KMimuL3X+4yc2IyenriSJxhtnM7AFkdaqS0Yku/URdKD4dUX7JwCS9a8DJzVfafI5CFh79hyBbzlL8BmGUEtLK5SVlaKqSn3GWNn65jA3p7OpUeturMvve6vQMXBy8pfvTZuOBR001E+Qw+bOVQTZyK4PfRsBJTVFMNQ2JwPr9CfZKhvzw/8YbClWlfRIllExe6A1KBuwlYWFbLnazwfLosblW0kmoW8NnVfdZ6d+7RXZZ44AlesHN3BxCp8jnk9pzrpBZuZmLGdDfTQuoU2p+tiyRBCEiC5KEnac/Bi8IjrwaxS7m3tTWzys7uBa6hmKjL7PatWQtg42mdfgc2hxvW7avYKlakebJMrvi56dLi9KuHSXMwQnUcKlM9ISLondY3iY4bMEk7bbNydeknZR3ie9dQZWKTdW+vbVd7zs97P+R1DfefUdL0WuxlyrWS7hnsvw14wU3d6NvoaIX9UnO3Bj79kQ62maQ+rrUj7jUucWfs+0rbF9x/dqf/o0gaViZ/V9lD9D2uYR3hcsrIrAejd/k318OsPHt7PBRSDrakBxKuxr62QafAERE8qB1dkVMUv/V6+sjYgplGFV3QCxd8Da8USph87Tyj8QYnanuY/29bX3UP+BEyeX2NkVgTV29ffIun5JxAINQyt/B2mYxZBxrJoEvRfchElGcgm+my0mWf+ES5p2YCxgbc4UfDevGNNduxlYVc5G2w2d8g2a+o+xWDhuzLWk3Jg3yyU7ZbHnaKy+jX0O91r8qhT9GOKMNM1xN+aWKouY/tnZt3Hs+Obaa1/7j5ZY+Kw/U933ZsMW1jfRq5dQh1W5tql26Qzbg4DV1wjA6pabDA9z9a66ht2B5tnqWVgrZQmLxDayZttYWYmzKep8797wQJ2nFTap5wTah2vvoVbfIoaJ6MI1U1v1G8lLxP/5I+4oJPbSfs7Sra2GcgtWjGPVJKcpg6s5JVxSdBrQrmyD9/g1PgZU1kapiblotEhCUxgLWGnpaf7DDK6L5gnvbQ0oAauUG0B9++o7XspNYlNdq1kHsg+fMcCyMa8ZY+1B6ryNGb8qRb9S96Hv9WCI9TTNIfV1Q+ipoTUV31MEVtWfNW1wKptH+4+heCusGYYNHYyQkDAuaUNxpXe7dez4hPI9n5gNqxFa0e01oPg27CpL7+rWzMwtENCuE8c4Jp86rN2FV0FaAVaFl0RcArVf2rpu+V4GV9Haqa8cEUMb6kI1ZtuOmcHzJh/bhyt7/9LhAMSDq6GAVV0cqybBGwZXEQrUQSParnvLaplb8N1saoG13he8bhJGGMklmKRpBlbdzqQpj2oGVpXTlXKDqO+NcfNa6mFT0w323da3FLnuxb6Gqr96N8vZSPlMGeKMNM1xN+aWKotq/ytXTuLK1ZPs6CeGxYzbxww+3jawta2NiTSBX+Ho6LlGkcKusgRuZdl3HVx12ZyriyPKSuvXdxWNB6I7SrvD1nla/lDooom6MdqHa++hUQIRQ9V1UQTWGydikLB7ox6bVFlBwz8N4RasKY5VFLSqPUsRCjScZmAKwPpezDrddiRCVcYE1nZOrTiWtbk1a0DQgEGBVcrNor599R0v5Yayqa7VrAPZx8AYINyY14yh9nC341el6MxQe1b3UyBFDil99QVK+Ze2BlLUV5ajx/4CWVnrN9mdi3EBVXlVWsvH2xZ3WQX9AAAgAElEQVS2NuKB9aGHX0VQYDg2b/4BqWmJaN+uN8aMfRxr13yOkyd36/2rTy7Bvn5d9J5H0wQycM0B/fdeaDZWlpzxuKEm4p5XD0C8l62tamlK3LGLUqqyWp18AtDjsZd5/ttnjuHClrpaxeIWVe2l3dqa3vdZlHnqDxxUj1VqMxU3Yau76+3PrsBkYTVYUzn2iDBng02tOlFzHKvRVHvPTnzfAquUmzt9++o73lg3540pV2OuJUVfpiqXlD0Yom9Tjl+VcsaG0KUx59A0tyFe37L1O6UfsoYB1XAQq2kdXwJWCRZWyiA8ZcqL6NptGIqK8rl0zcYN3+LQoU0G+YE2NrAKQt4L4GqpmBFYi3ZF8lUzuEq9SkUoVuiiCKx5t5Jx4tcvpK6mob9mcCW34PzIEXqvIyaOVdMidxNcOUNwXRUnvfWgywQxSRdwIPmCLkNFjQk3IrB627hhsGc3UXI0d7o/NKAVWKXc7OnbV9/xUm4Um9dquu64jXm2Uq45KX0bew+GAlYx9VeNtTcp+jVEX2POYey5qc4r1ZqlWqFUSzQr6zbOnN0Le3sHZGdnykvPODg4wt7eEZmZ6Vz+w8LCHK6uVB/PDNnZKok8RLgSOzo6w97OHtk5d1CloS6obO+1FlYJwErj7OwcER09AE5ObsjISEFcHFkXDBNE5ujoh/DwsTrfGdB17+joyGWAqH6vtmZ7ly2uVAPW2s4eFSXFqCyvq1erVL6Ga5XawcLammunNlRORwRfyVQiuqOqBjUPpBI9Ng5OqKmuUqpzq+0MlN7XWS4x29JjchFD7V090OeZ/7AghgVWQUP1hchrYxhglRLHqu4860mm/QVJl4VGWDYBYBUVv6rHbo0JrCTW9IDhekjXPLSpaaBJAauxboSN4TIq5Ya0MfdlqnI166D2pscI5ZloZkPFr95NYNX3Gmnfvr3a7/fy8nLk5OTwX13NUWkPfKR8rjT1NeTrgYGBGDt2LM6cOYMjR44wsN66dQ7PPvcqkpKuYtmyT9GyZQSefebfOHRoFzb9tRJVVZVwcnLBa69+zHU6Fy6co8VNuL4V9qGHnsHgQWPx2mtzkZ5R536szsrq66M9htXGxg5t2nSHj0+I/OzoOqA/AmwhwdGdOzJ4VawBq8uPeadOTzY4TPUaVEyw5OTkhKlTpyI/Px/r1omPK7tb4BrYoSvaDB6LyzHbcCPuGO/b0dEO1RXKfo6teg+FT2RHxK77EaX5uVrVKoKvxBCehnXUz27j6IzoyY+iJC8HZzf+qlVGjR1EC69+Bu3DtffQVbZhr37OQyuKixDzpQxeDd+U5b858VO9l9AXWAUBtHOqHrpXs0uKXzU3zLMynXVobGANDLCHnZ2lzvJpGzjYsyu8begBaXNr1gBgdGDV9yZS003a/QSRzTqUBgf66kvf8VKuWWP1lbqH8AkvwCkgXK/vRH3qr0qVV52g+sxBsXgffPABA06lSlkPmpfeT05Oxtq1a5GbK7sp12c9+U2UAeJRpcghyB0cHIwpU6bg9OnT2L9/Py4nnAQlXerVcxBee+1j5ORkwc3NHbGxx/DFl+/Iral2dnaYOOFhWFhY4vcVS9ReLw25EvftOxzt23fGqlVLkZeX0+D15uerHVhdXb3w8MOvokuXoWrnIjnpLzZ2H7788gVUVNRPECTloo+IGAdHR38pQ+R9bW1t0bNnT5SUlODYMRkAKgKttkkbG1xDOvdG1KgpOLdzAxJPHARlBLZVUy/WO6I9XANaIPHoPlSUaLccawQItR9qbVrR9L4yfJAVuEWPgSxf8okDuhtxJQmvWXbtaKS9h/oPn+Y1BWClHrs/nK+rYkWMq5PdEMAqNfGSNgEby03YsuruZwh+74DswZiOV5M2VcLYwNocx6r1CO6rDiYPrFJuxvTtq+94TTexzXBtnMRGpqrve1GueynhkjE+pwKwZmRkYOvWrXKXTVrL1dUVERERIAssuXIuXryYoUPfz7WU60RTX11fVwXWw0f+YisrtVGjJmNA/xHIzsnEhg2/4erViw3+KOqfjEl9PKyfCAsrxa16ewfB0dG1noxWVjacdCk8vBM2bliMrVt/kgSI6jbt59cFfv5djXKTIBZeGwtcFYE1/fxxrrWqLiOwPsoQfSMtuqOqNA0P1HnaRgFXPaRTM7TT1LnwDGvLku/6cL7RIKbuBMzAcaxt9I9j1SXxkrbrsmFw1UP3tQtbSStnrE1cye9zwqUz6hMu6b87mTjGBlZvazcMao5jlXz2TXWATsBqjBtGQ9y86SuXvuOl7EHftfQdL0VWKX0bU67GXMtUdSBFLk19m0L8qpRrQZ0eBGC9desWfvvtN+Tl5cm/82luGxsbTJ48Ge3ateP3L1++LH+fLGfOzs6wtrZmiCUXYnL7pPhQalZWVnBzc2PYLS4uVpqX/kGuojQ/9ae40oKCAvlYoTPJR/1orqysLF6Pxqjbi7C+MJbGBQUF8XiKV01NTQVbSidOlFtYd+z8GVFRXeHm6qH2ty7lVhIuXjzD63fs2A3mZuY4cfIQ93Vz84STkzPHuRYXyyxsBLHW1jbw8vLlWNW0tBR+PbRVJPz8A3Hq1GGUltbpov6iZvAXYWHV9MNsbm6BAQMmY/acN/DPP5uxauUnKCjIlncnq6ubuw+cHN1gYWGB8ooy5OVmIi8vU+F8zOHu4cs39llZqfD0DEDLVr3h4RHJ50jnJJwL6ZOa8LoifFIfOn9vb2/WO+mD3MvT09NRVlYXG0rj6RqiOFeKMaZG1n66bqifKtCqgivVU7V3cYOVrR3MzM1RXVWJ8uIilBbmy2NLrezsYevojLLCApQrWENprK2TC++nKEemA0VgvR13BBa1GYHtXNzh4h+M4pxM5KelwMnbD7Yu7shOuoKqinJQ7KudsxvHilZVVsDOxY1fq66sRGleDipKi7nmqy29bmXNr5flZaOiVDk7srmVFWydXGFpbQszC3NZv6J8jpVVbPSZs3ZwgrW9I8wsLHmvlWUlKCvIYx1QM7e0hkeLcI7FzblxTTbczAxWtvawcXSChaU1UFONyopylBfko7Jcc21cci+2tLVHWWEeKgWZawmA9G7j6AJzS0sUZ9+Blb0Dr1FeWADSPclZmJmGqtqYYNaVkyvHAFOcLemL5Fa2VOuBFwpDwweORYteQ3jrsauXIvO67EGUHrNr+vjJX8+LHGEQYNUn8VJDQhrLTZgSLpGF9W62mGRpCZd0uQ6MDaykv2n+zXGsd/M6MqW1mzywSrmR1bevvuNlv6H1vzbEviZlvJS+TXVfpqqDxpbLv/to+HUfpff30r0cv6oJWBWv/f79+2PkyJHYtGkTjh8/zvoKDQ3F8OHDGTQJVgg0CDhu376NvXv3IiUlBe7u7pg+fToDyvr16+V6prmpP8U1EjTRnOPGjcPZs2exa9cupfPw8PDA6NGjeY0NGzZgzJgxCA9XduGm+Wie69evs4wUb0ugNHDgQLRs2VIO0bRXgtbo6GicPHkS6/78A5cvH8GiVz5AmzZRSuvKXGotsGXLWnz9zf9xDOsb//kUllZWWLBgNvedNes5DB82Hl9//R6OnzgoHx8aGon5899Bbm423njjGX79kUeew9Ah4/DKoseQnq5cQkf1q8/PV1qWYEXBo6L6Ys6cN1FSUojPP38emZl1azk7u2Ps2CfQtetQlJeXobi4AK6unigvL8WePauxa9cKnoqst0888T4oTvbatTPo2XM0A523dwt+oECu1KTfyMhI1pGLiwtDLLn7Xrp0SQYDZmYICwtD9+7dGUYJPukBB4F/YmIixw+TtZ4anfGgQYN4HnroQGArPMCgOZOSktRaiAlcfc3K0GPUeLgFtEBNdSUqy8pgbe+AqspKpJw9iauH9zCs+YS3Q/TY6bh8YDuSTv0jVxnBavsRE2Ft54gjKxYz9AnAeu3AFiQdP8B9rewc0W7UVNg4ueDynk3ITUkCxbD6tonG6bXLOIbVydsfXWY8jbQLsbCwsgJlqLWyc4C1nQOykhJwK/4Y/Dt0Y5Cl1wnkcm5ex4Vta1FemM/rOLh7oVW/kXAPCeWkT9VVVbB2cERlWSkSj+xB6jmqF0wgaoXA6J4IjO7FEEyAbmFpxcBYkH4LF7avZXDmGNYpjzMwx2/4hc/FvUUEwvqPhLWDMypKixgYaQ4C8YQ9m1CYkar2O5HAt924mUg9fxpX9m6u62MG2Lt5os3IqQzV5zavQGCn3gjo2APZyVfh0bI17N29+PX0S/Fw9gsCQaSDh3dtIigzTgxFUH4tZhsyr6lmd9UFKeqIVBFYL+/eCKrHqth0nL3B3w0qa5PR7zm9f1sMFceqSRBDuwmbArBy/GqeamI8aUeh7ZoIMHIMK0k72KM5jlXaqTXd3nJgbapQci/t616SVbgZU/1o3G24NlW5GvNspeiA+hoq4VL8d3VxUaawXyl6EAOsBKYEf5QwJzY2lqHj+eefZ0BduXIlwyk1AhiKDz116hS7F1ObM2cO/P398dFHH8mtp6QjAp558+YxOBLgvvjii/z+smXLlDLJEhjPnDkTO3bs4L60NkGSop579+4N+tuzZw+OHj3K61LM5ODBg3lukpmsdAEBAfyan58fDh06hD///AP/HN7M1j8CVAEc3d098cLz/0Hv3oPw/+y9B5wV1fn//7lle4Et1F16EaRJswIq2EXsHbsR/FpiSzSJ3+T3T0xM/CZqirFFY09RsSsqFpqiIErvHRbYhWUXtu8t/9fnmTt35969ZWbnVphjNuzee+pzzsyc9zzl3H7HFVi6dBEKCzvjkT/8Q+DrppvPlzZmzvgppk69DA///n4sXPiZfMY6Bg8ejv998FEcOLAPd/74Kvl8xoyf4pyzL8Gtt16M3Xt2RHyy9uiRjRyDUYJZIQMw3Xjj/0PfvkPx4IOXgAGX1ER5nX329bj00rvwySev4J13nhKwLynpjptu+jUGDBiF3//+RqxZ860A6x13PI4hQ8Zi167N+Nvf7hEAvvTS38k6IGhWV1dj7ty5MleUJ7XwGzZskHkncFITfvXVV4tW/IsvvhD/Z76kGDVqFMaPH4+vvvpK1gkTX0hwjbC+7du3y1xxfXCuCLDvv/9+O827Oq6xY8fi5JNPxpqvvsCWeR/KmAhuI866GKV9B+KH9/6NPetXoseQkRh/6Y1Y9ek72LToC79ccgo745hpVyErLx9zn/1jALCu//xd7Fi6UCb1mAuvR+de/bDus3cFSAm2g045VwD025f+gsbaahR0K8eJN90jAY4qli/G9u/mw+P24Kgp09BzxDg01x3E1kVfYPeq7wQ4+504BX3GTcLS/z6Lqo2rpZ1Bk85G/5NOx5qP3/TDKUF4xAXXwpmVhYVP/Q7N9YfQqUdvDJt6pYDyyvdeEbCllpP9GTjpHGxfMh8bvnxfAPvY6XegsWY/lvzrKTgzszDqoutF47lm9hui9WS7Rb3646gp5+Pgnh1Y8fbLIdcn/WEn3vaggPS3L/45IOpwSf8hGH3pzVj76Szs/P4r9B43CQMmnoWWhkPY8d0C7F23HO7mJtGkjjz/WglWtfztF7Fvs/KCo3Ov/hhz2S2o3bUV3//3GWmjfYqGEaEvq9ySLjhpxs/ly1DA6r9GIl6Vxr/cceGjxgsFlYg3sIYce0gx65N9KvivxgJYgycuePRlPeMbdIntDy8YgOGF5s/zNb0IrQqSLoG0BNZEboattswHl7FkaF6GCgTo074bycs6D9eAS0bWHeHvt7/9rWhGX331VdFGqnIkYBAcqAmlFuzJJ58UbSm1XwQFggXBT9veHXfcIdrQt99+W6DmtNNOw8SJE0XzyUBHal7CCMGFgEPNKqGFmk/+vWzZMn8fqNmlpo7aVZotB89x3759ceWVV2Ljxo345JNPpP+E8OnTpwvcshzNUNVE4CLcEpiefvqPWLtuccDDiGO+7LIbMXPGT/DKq0/hhX/+Ba2uVj+wZhBYb5omZWbO/CnOm3p5ALDycwLrL//3UfGFvfPOqwRitcBasbs9sGqXeEeAlcfaXHzxHWIO/Nxzv8SiRcoLAzXRr/X++/+BnJw8PPzwjaira4tqy2jDDz74Mr766n088cS9PmB9TAI6PfjgRdi6VdF4DRgwCffe+0d5UTF79mysX7/eX/+1114rUPnuu+/Kv4TIo48+WrSxa9YoJphcLzTPPv3008U/+p///Kd8ds0114gJMOtU50o0gcXFsta4NgnBoXxdub4IwXyZsnfTWhQ1VyPH1SRgVtpvMGoqtqPpUK0hYO0/7iQMP/NirPv8XexesQSDp0xDj2FjsXHeRwKCaj/aA2sZTrzpXtTvr8TiV/8ugMqU36U7Jsz4mcDZqg//g8YaxUS76+ARGD71Cmz5+nPRnnLMXY8aicKuPbH5qznwuFr98h1x/jXoMWw0vn/9OVRtWIWS/kdhxPnTse3buVIWXiUsK02cSwcMEY3qocqKIGB9Usx0j7vhHhys2I61c972mxkTdgnBTITGcGnIGRehx4jxWPvJmyIbpU27wG7JgCFY8c4rAr29xk7A0DMvEXhd/8V7fhNigjplmV1YhE3zPwpo5rjr7hZt8op3Xo7QB33gFLD2s3Nxyj2/lY8ol/l//3XY8RmvPWxVqJz4P2guHRg+g45vYh14KVqTZv1bUwFYfzM3KBJ5LCfVJ8ByC1ijLSXr+xhKIGbAamRzaDav2fLycNG5+Tfbltnyieyr1VZqg2Wo617vOo40t0d6wCXKRgVWgh6PelH9T1UfRQIhTTmp3aQGUwsNeXl5oknj98zPOSFgEj4IrAzkRK3mjTfeKGag1MZSA6ZqaOvq6vzRh+nn+KMf/UhMSqlRo2aNvqozZszAjh07RMOqmpCqc9+9e3eBVX7+wQcf+DW9HBM1tmxTW47jHTp0qJgVczwP/fbuAJNZ3hpPOP4U/OpXj2H5iu/w6KO/wp49CiRTw/p/j/wDIYH14fuxYOEc/zI96qgRAcDKL6iNPeecSzDz1otRUbEj4rE4PQ1rWG2YctrluOSSH2Pu3DfxzttPiUZUm7Kz8/DoY59g/bql+ODD59GqPV80IxO//NVr2LFjPX71y8tkju+48zEMHHgM7vrxFLS2Kv6mZWXj8bOf/1WANdjfmZp1wj5fTHA+rrvuOvmbLwaoZVUT545mwnwJ8eyzz4opMc2BOS8EW84Z1yJ/gqNWs45gaGVAMEIr1whffFCT21y9F7m1FQKuatKrYbV5vRgwfgKGnn6hQCNNbHuPmyhQuPWbL+U8UzXR1DRQw6oAa9XGNaI1VRN9TCff81uB3fWfv+c/25WmsgTWXcu/xca5bfBG2KafK+HS7rMm6DXmJIFZAiE1tPlde2DYOZfDmZ2DrYs+F0huqq0W7av2TNhADeuT4js77NwrUdSrH3Z+/zUO7Ngi2mH6pdJXVptC7fPzSrvhuBvuRuXa5aIFpk8qzYmPv/FeMW9eP+cd8dUlsB51+gVY9+lb2LH0q3ZnArPf9PdlWUK2zW5D/wlnibn0yvf/hQNb216GhN736acQ+stOuv1XIqtowOpfpzHYbMbKjzUegZciDc+Mf2uGK7nn2UjApWWKGX/EpH/5hKwmEcDaNasIPN7GSpYEjkhgtSDSPJhZMkwvGfJWF2rOjrSAS+HWrQqsDG6zZ88egQTmJRgwUBE1XoQIgiS1XKo8R4wYIdGD6XeoHonDfwmRBBQVWFn/DTfcIPleeeUVgVjCCjWgNN8lUKqJ8EmNLqGH2lRGKGaApDlz5oh2Vgs9rI9a2f79+0tbhB0VZtjm/fffL5paQrY2wA8B/KKLLpL6goF14MAh+MMfnhX/x9/+7qdYvpwaJGUD5gfWjEzc6NOw3koN63mX4+FgYKWG9ZePorp6P+6480opf+vM+wOANfgRbEbDOmrURNxyy++wZcsqvPTSQ6isbDMFVtuhBvaZZxahru4gamoq24Ffnz5DsHv3FvzqV1egubkRd975GHr27I+f/ewC/5E4BQU98fvfzxJgpem2+nKDbdAkmC8iVGClpp3riEG8gsGTWlZqTv/973+L9pRzOW7cOJlLJpbhuiOEcu1p21HHo841X2pQw0ptLl+gEHQJrVzL29eugH3PJgFXPcA6/x9/QqbDLr6hR591qZjLEqoY+OirZx9RNKNBwXxCAWvFyu+w4l3FH5iJvqpT7n1YoHfDlx/6AyKV9BuM4edeiYoVi7FhrqIR79SjF8qOOR6F3cpgczjgaW0VAM0pKpFATCvefQW7V34Hu8OJ0gFD0Xv8RHQu74emgwfQcGA/6qoqULl+JWp2bpH6goGVc1LQvZccdUNgJnA21OxH/b692Ld5HfZvWRsArqH29cdcejNyOhdj9Qf/Rm3FdonAO2La1Vj/2bvip8tEYKUGes3HbwhgaxPbpdzo10qBUpPMMVITTdPmVe+/Jj6/cq8JvlDa/R09B7W6J854AAyaRa33gr8/BI+7TXsdqYnotYcvHStgjVfgpWiiNerfqvivJhdY525lwKXI0d1DjtvgRCcCWNnPK8pOjzZN1vdHgARSBlgtANKv9ZUHmE4NsZG81hwcHhBqZG1YwKrc5VVg5QafZpXUeKlypDaU0EptJwFB/by8vFw0m/yMZpxVVVWiOeXfhEFqW1VgZRs09Z06daqAJ4PoEEIJuy+88IJAiVovgyldfvnlfn9VBmwiwP7nP/8R82L1miYYMRAU/VTp98gAPmxfTZGAlUGY2Ef6T/74rsv9ZTp3LsJDDz2B8eNOxP/363vwySfvwu2LtCogQR/W//sHMkMA6+8IrAvaNKxDhtAk+DFUV+/zAyvNh88951LMmHmRT8MafockGtYch67HcFnZANx779/hdGZKkCWa74YynSWwPv3011i8+FMsXPg+3CE27IxevHHjMpkPAmv37v3wi19cGHCG6xNPLNIFrPRxpmk4A2pRkx4qcc2pMErwJMjyhQcjO/fp00f6Qa0/1wzXYXDSvqCgpp8mxCxH8CW88qUH/Wfr9+zAyL49ceLF14TwYS3C6GlXiinqsv88iaaGJgHWEeddKYGManfvQHHvAWKGu/ydl9tgzgYJHNQGrPt9Pqz3omLFEqx47zV/d/UCK7W5oy64TgIubZw3WwIWMdovx9nvhMkoH3W8H1jlWmBk3rwCMa8t7jtIAJaBnhgpmKBIcA0GVv81lJOH7MLOArsl/YaIxpXX0OYFn4gmODhpV2uXgUdj5EXXiz/oru+/xqhLbhQYXPbmPyVwExOBdeDJZ2PNR29gz5rv/eTJIFCjLrpBAi6xPKMtU2vNMR512gUo6FoWAKxqP6LzRPgcWmClbL56+vd+c20dRKwnS8j1nS6Bl6LdaPSCK4HVkWRgfXnZPFDLGpMUYdElCliHFfS3/FhjMpnpXUlEYLUAJj5geLhC5OG6Xg7X+eK4YhUhONUCLhldi4RL+rBqj7WJBv70AT377LMFJFetWuV/ErDcbbfdJnChBVYVIOlnSoCgdpVaT/rEatcYgYUgTA3t/Pnzceutt0rApPfea4tIyv4yuBMBmAF62Ifgdcr27rrrLr9JsPZIHYIy+/7hh2/jNw/dLaa5hL2ZM+/D1Vf9CLNmvYL/++MvNWNSftUC6w03qj6sP8H5064UH9b589uiG48Zczx+8Ys/YnfFDtx+h0/DemsgsIZ6fKpyLyrKQHFRZtQnbH5+J8yc+Xscc8zJAqvfffd52DLZ2bl49NFPsHTp53j55YdFi6pNqladnzHoUjhg/etfF4i2OZqGlT6tnCu+0CCYRkrattV81OJOmTJFAJS+rqpvdbh6giH9hBNOAH8WLlwomnxq9WkKvuLzD7FtYZtWP7+4C8ZedK2Y/n7zwuOi6VM0rJdg0/yPsXnR5xg1bbqY426c+yG2LPrc7y866NRgYKVJ8H0dBlYGNTrlzl9hx/dfY8MXH/g1sRwzNZg9h48LAFZZvD7fVVUuXQcPx/Bp08U3dcHTv5MowW1Bl5TrLVQ5gu6wc69Afkk3zPnjA+3qVevnHp4QzMjDDdWV2LzwU5z4o/ux64dFWP3Rf/3T0w5Yfd8wQvD4a+6QgFDbFweabh577Y8FvrUa1uD5jgyu4b8dN/02FPUeKDAfAKzagYVZXP0nnClHAtVs3xj1mgzOEIvAS4VrP0antZ90GJwNdzpMgWj+rXaPF/a294axatZQPTEF1pA3aeXDRARdYjvDLWA1NP+Ha+bDBliNblBDXoM6tZZm2zJbXnnW6gvAY7WVXlrTRM4X11EsIgTXVWwEj7Tx73lCrE0jazYZeTsCrAyidOaZZwq0bNu2TYbPemjCS+Dk0TEEVgZoUhMBk5ozHj3DgE00BdYGYWI++jyedNJJGD16NDZt2iT/0leSx5qoib6u1NAyMaAStbvBa0cNukStHU1UmUetn/6OY8aMwX9ffwmPPPJziQ48+dSzcffdv8Tmzetxz703+DSKgfeZTp0UH1ZGCVaB9eqrZ+BHN9+FRx55EB/NniVaIo7hwguuxu23/wwrV37fBqzUsJ57KW6ZoWhYmdTza12u1gANMWG1uDgysGZl5WLq1BtxxhnT8fHHL2PWrLZ1GOoen5GRiXvvfRKlpT3xyCM/CjAb5nE3o0efgjVrFqOyckdEYP3zn7+Uo3A491pTa2qtOR7VJJgvNahZJzBSS6pqwKkdZ1Rhau0Jsny5QM06tbB8aaKCJ+eU62TChAl47bXXAtaS9nrr3bu3mBfTZF2rZSfw3nLLLeKrPG/ePFl79LOlxnfp3Dno7AvO1HXgUIy7+Hrx/1ykAVb6sDLo0vbvFopJ7/irbpUzSHlczP7N6+Xs0pgDa3YOTv3xb7BpwccSiEn8ZW02CcI06qLrkFvURTS3NCHm8TedevZB9db1bdpC33E3E2b+TEyG5//9IThzcgKAlX6cXQYOQ11lBQ5V7Q4I1kR/2h7Dx+HzP3GGU1gAACAASURBVP1MjgcKl6ix7H/CZNEu79uyDmUjj8PSfz8lGmE1hQNWnmM7/tofS2RjRltW73mdy/vLkUA8I3fV+//C/i1t5z0H96Mj2lYVWPlCYtE//k+JjhxyMxT44birFdBlOrB9I5a8+oQhcIwFsDLwEs2C/es+7MzE/4tI/q0OLtfkWgTjoblvxl8ICQRW8WPtYvmxJmRSU7iRuAJrIjffZtsyW1594LR7qOgESyPljeQ1Oy6z5RPZV6stZfUZeZmRihGCE7nmVHkFA2s4TZa2b8OGDZPIwQxys3ixEmWXx5LQj5D5aJpJ818ec6JqN2mKS2CgHyzbfOKJJ8QcNHjMzHf++efLUTM0A37uuef8vrMsd9lll4m2jBDE+lmfWgc1uypAU7tGsKYf6+rVqwVmGADqqKOOEnh5+ZVn8Pjjv0aPHmV45A/PoF+/QXj++b9g4yblmA011dfX4fvvF0EB1ucEyq6/QdGwjht3Iv7y55cxf8Ec0cwePFiDgQOG4JRTz8LoY47D2rUrcNvtbRrWqUHAet99v0FZz974wyM/9wd34m2zWIeGleetzpjxsJhavv/+c2hqrA/5uHV73Pj6q/dBKJ5y2pW47LK78N13n2HB/HckUnBhYQlOOOFcTJx0AZ5+6gEsWPCuD1gfR/ceffGLnweaBD/2+GcoLu4u86L1LQ0GVvqlch45J9SSU2tOOKU5Of2f+UKC5twEWL7koJ8r89F3lXPF8vRNpWnvm2++KabqwYnrgRGHCbwM7qT6YHOOuEa4ThmleOXKlVLPzTffLD7UhFbWV5KbhRFDB6NLWR8JVrTohcf8GlYtsLLdzuV9MXLadDkeZtVHr4vp62CthrVmPwq6azWsqg+rTbcPK4MDnXDD3WhtahST4NaGOvHz7DJoGDIImoOGi1Zyy6IvQPAbesaFqFy3ApXrV8gxMATJTmV9MHDS2di/eS2WzXoBmdSwXqMea/MkcjqXCBg27K/EzmXfSBAiBjzKK+2OfsdNhtvVgm8oB9HchkdDmiAPP/cKgfjGA1X49sW/BGiEwwErx0MI5FmxW76eI2XyS7tLxGS2WNJnkHxOKFejLIfbRxoB11EX3yBacqZFz/8Jh/a09/P2t+OrmKDKvmoTgZXgKvfPcB3TfB4rP9Zeb90b0KCetnV0r8NZQmlbnYExuzpcd0cLqgGXEiEbRcOqz22jo+NRy11RfobZKqzyaS4BC1h9E5jITbLZtsyWl4eMTpC22jq8NbSxiBC8Z8ls7F3SZl6od20ZWYfxztsRYKVGi+aVBAIVMBgoh5osgsG0adNE+8aAR4RaJvoYEjZp4kmfREb1DTU21n3eeecJ/FJbR4hRE4HnwQcflM00I9GqwXxUuRO2X3zxRYFYHptCP1cCKs8K5Wf8nhpeau1mzXoVf3r0V6C/6Wuvfix11dRWS9AXbdq2bRNm3nq5AOsf/+85iRJ8/fXniVVlfn6haFLPPON8gVX2qapqD+bPn4OpUy9BU1MjZsy8VKq79dafgsD6o1vaNKxPP/U6+vUbjB/dciG2b9/sb1aANYqG9cwzr8ENN/xSQNTloo9x6CdyS0sj7r33LNTV1SI/nzK5ACxLGTY11YO+rTQP/uyz/2Du3FnymWIS/Dh69OiLnwcB66OPfozS0vKowMo54YsBBlOiHzLXA9ca55Aac2rXuWbYD0IsXzBwzpiPnxE6qXWlhpSBl1TtabDpL8tQm0tNK8tynqnlZlt8qcEfzgv7Q59nau0518xLLS+P5qHGt7hzJ7z50vPIcTVi+MiROOa08/waVlmndoeYCg865RzsXfMDVs9+w38O6zcv/QVNBNZuZTjxZtUkODjo0u+jBl2y2ezoPW4C+p94GtytLRJNmP9WrFyCmp1bMeaym+HIyJLARtTAlo0cj15jT5KJd7e0SERhe0YmDmzbKFrahuoqxYdVA6z0e+121Ej0PWEKGL3Y1ay8NGK9dft2i4mvGrCpbUW1RwCWPfrsS+U81ZXU+i7/NmABhgNWQvWAiWei17iJaD5UIz7BrY31ct5tfXUlxlw+UwKdbfvmS2xbPDesabK2seiAYkPPkeMxbKpyJjKBnMf6REtFfSIDq6yLKJXEFFjVtjSNRms/2hjNfq+2r/ivmq3NXPm528IHXIq1nBIJrIwU3DWr2JxwrNJpLYGUBtZ0gqV06muoDbKRz4zkteSSusB7uAZc6uiaI0QQBAgFeqGbQEGfU2rCqEUlDBIMCAs0x2SdBA5CgXrdqEffqAGaQl1PNOOl+TAD5zz++OMBEWZlY+0IfKut7a86BrVeau8IyoQa9pFwTVhhG6+/8Xc0NNTLeDMynGEfZmoEZLvdBrtdabstGJNNjvTp3r0nenQvx6G6WmzfvhUMXsTzTpkIskws63DYAsZDX1Bqd3/z0H3YtUvZQPs1rFGAlbJU+xPpSUyQ1QZYIozyiJuuXXshL68ABw9Wo7q6Eg0NBwOCTLFuykYbeIrt0IR66NBpyMvrHtAs+8OkNctVZJsh64FrhWuBmk1qZrWRg5mP64kvK5iPfzOfun6CITX4b7bBeeBa5PpT1yPbUyNbK313yAsV5mP7XA/MwzJsU3tsEv/OdTfJdZHnaUKepwX5aAGhkkBF01L5nRG1fUfdsAyBkG8P5GgZLVhw3Xr4lcbJj/lZB/P7Pqcpb0ZuHvKKusDjcaPxwD45JkaOg8rORWZungSDIuQxL4+FYcTejJw8eFqa0Vh7QL4j6CrJ1ydfn+UThx3OzGwJukSg9brdaDx4AC11h+DiEUbh3n5oBsR2jz77MhT3GYh5f/u1aEq1UCDXpc2ujCuoPkIrgTe3qESgnFpejtELL7Jy8+HIykZLfZ34mxpJkaCk58hj/cC6bdEXWP/5u1Gr7j/xTAyYeFZAvk8fvjtkuXBtxwpYu87/O2gaHJBSBFzZjVQAVh5ns61Wf8AlMxCbSGAdXjDACrwU9Wo9vDMYBtaObga1YtS7GTTbltnyoTaSRj6LV16z4zJb3si40qmtdOqrkTkIlzedgDWRcxML2ZrpL8vSlJPH1VAzRnNONRmpN9o4qqp24cu5b4d9woVxRQ7cK+rY7bTVEzpzt2498efHXxK/1kOHDvrrLy7OQEkUYE3m45nnsZaXj49bF0JFOQ5uLFqeSN+H+05PmTyP4tuZ721WINbb3tczcnAaBSLjmXTXrjtjwC5G4J4RiYeccbGY7m6aP7vtOjU7sA71qa3RcMXp73vs9Qps7vz+K6z56PWoPRX/1T6K/6qawgGr/z4VVGusIgV3nf8Esva1WWGEE7hJ8UWVSbgMDLbkSHLAJaPAGjwWI7KzgLXDS8Uq2AEJWMDqE5qRjaBe4JZH8mFoemtWVoerXNJtXFaEYP3Xp5G57Whearholklt6HHHHSdaOfot0u/RvxGMYUCrVau+xarViu+t0ufoT5DY57Hh9NPPQ48e5XjpJV/0Vl83SkqObGClGKIBqZ48egA0eOaNwizzq9CqAmy+12dVoK085BrTsfCiL82wOXTVriuT0gQjKRd27yWa2d7jJsHhzMCyt170H2UTdbhGxmKgX6GqDVX89J8/Lll3r1yClZpzcsN1KxhYaWq95LXIwc389xRNpbEIvFS4hpGCVfeTEKNLsrbVmQIBl34zL/YBl8Itw54J9GHlUrqyzPJjNXL7ONzyJhxY0wl2rL4mf0Nvdg7MljcCH+nWVrpHCE6kvI2sg47mpcnoVVddJaajDLTEADr0NdWac+p9ARauD9rPv/iS0YV3aZ5p7bclsQfU9o9Qmt0qgETVRFsfSlJcw1pYWIajh13QoT2BHhDVVhwtf0e/jzfMEmI5td09h2RmVYhtr1w1SWZRZkF37ToyZuUXYPSlt8hROfQ33broc+zfssFvEq0XHA0tHB39ilSftrgKrMz/6e/uiqrpPv3njwVULcD6qg9YdfRLzRJ7YA2Fxb7PkgSuyY4QzIBLLy8PPCbJ0DozkJki7tkjcUGX2DUr8JKBCToMs1rAqt7fdGpCO7oZ1a4ds5vOeJQ3Mi6zoGC2fCL7eji3lYrAmsi1YWRuE5GXY6dWlYkgQVANBopYXvtffPEWKgOANVjLGno3GguI1VNHSUmmLpNgcXvUs3HWkcfoM/6EEwKjpxotr861nnIdhdJobXREmxqqv3rrUaGVEMtUANXPVK4yPaLocB7dtUfKKMGZlOOW6PeqBChTo31FbkF3++FGaKICtehxN9yDwh69pQUFWNXUvnKJEDw9KELwK20RgiMUbTeCqon/g+bSQNNioxOZtW8j6McaOiVf45rsCMHztjLg0mrNlJpYMDompyzBwDq80PJj1TEth20WAdZEbhLNtmW2vJGNp9m2zJa3+pr8gEXpNIdG10uijrRJpAyNyiDUnT2WUKitP9Xq5VErlZW7QNNgcgKDDsEbTcsa/vtIRw9GBVRve5Pkzp0zUFSkALzSKgPYhNheB38W1EX50/eZxMDR/G72yU4f1l69jjVbjQI/YYP8BFbfEa1opPo7Up9eONXbrgqxPbx1MtgCtMZEpuEq0bWN15Up5B0kYt87XK1aq8kKxl4xAyX9h0ptC598KIQpc1sDuoFVc42FG/zBIWfi4NAzTc9rr7fuiVBHZGjV0c0O9y8VAi69vGwuqGWNvABNLiBN5Rawdni5WAU7IAELWH1Ci8dmMpEbdbNtmS0vDwKdWmqzbZktn8i+pnJbh+ORNolcG0bmNhXzElgbGxr8kWoFWAFs2rQK1QeU30Nux9vtd6JBLmtpj7MhIVZTVZEPWGMFqwH7fS3kaiA21HipQHO7vcK8reQoHzczEG5Z2WiU9xrj14zTD9ls0gOuHYFMmYUwUJyMz6O1qWpee3iVs3XjAbG6tu66MoW8UiJzg9mF0sF+jbliBkp9wLrk1b/J8T9hrnSEjBD8u9ARgv11hOlXYoA14CoPHFaol11m50BTXgHWSK/tYthYmKpeZoTgaMCq76auq7PFRZkoLsrSlTcWmbpmFWFyl3GxqMqqIw0lEBNgTeQm0WxbZstzji0wC7VBDf2U0iurRMo1kW2l8nqLBbBuevcJ1FW0bXjSfb4TuTaMtBXPvDzahOBKgNWm6gNVonU9cKBS0b5GSO3hU3s/UDZxYbWsQfCoNkNg5VmssdCsBmxjgzWwmr8Jpx7fplMrDn/fNUpe5Qzarhg06HQZHNe+/GcDHL4jYniEDH8ULS+PBFKOvYmW4gWtHQHdaGCpHYuRvCwXKn+kOlRo7YnYQaxu7tOdMXh2IxfscLUBizraimr7vs/4k3HU6RfKB5GBFRh39e3tIwRHA9Yw/UossEYQTpzAlbBKaE1memhujAIuRTWJUUaZaGBlm1eUn55MEVttJ1ECFrD6hJ+KG+1Uhp12j+QYRi/V1p2K86LsPfVBe6rOYbKPtEmkXFJxvjj+wYMHy7mbK1euDLiczMgmJydHzm7lpn/NmjVSb1lZGbp06YK1a9eiuTnE8SO+taxqXAVcfZ8xYvGoUaOwceNGrFq1DBs3Kn0lxEZLRgE1eIupAGtmezPgYOCUCQ7sjQKIQZ8F/e12AW6PssPkMbnq13KsqKYz7X7XWibbgDFjr/GDqsydCq8CsL57hU8Y/F6FVvV3db5DzXs0cI03gFIM8YbQUOvICMiq5sRltgapqqOaWN3gqDtju6dkxEumw9WGWOuRGtIC6+YFH2PjvI/Ceg4HA2tAwKVoN4CgC5pH21RNNO/zrRxtE3QWa9S+hJBujME12cAqAZeWxTHgUogbelGCNayc5ildxoGaVisdeRJICWA1s0Hz3xMTBBBWX/XDWiqCQrg+Ha59DTeuIwlYE3nN6l1H1LpNmzZNIgK/+uqrAVCg92VIqLYIpqzX4/HghRdekNvj8ccfj2HDhskRObW1tQFPuVBtCbg2NorGtXfv3rj++uvx4YcfYsmSJQJmTKrGdcPGFf7fowGqApFaFYRSl3Yrqa1DTIJ957AGbDd9f2hBMmhv3A5yXTTrdSlt83cv4+So9Wjr08Cqti9aDWtBflcUFHQTMC0o6I7Cgu7C95FgVbSvPoBVgVadPy2wxhJa4w2zqQyyhFb2r8zWKHNeaNPvE6sLHHVlCrWhTL62tfvRYzDygmulcyqwtrt+fB9oIwrzow4Bq+Yi33nho6Z32R0D1uA7ja8bMYRWp+/+YnqAHaxgrgRcWhPnsGWBnSsqykqoSTBbH17YHyM6DeiglKxi6SwBC1jV+1aCgFfdpAQvGjObVCN1xiuvWSgwW97IuMy2ZbZ8KvQ13c9gTeQcxGO+2P/y8nLQ53Hr1q0BtwMz94JQwFpSUoJOnTph586d7cx+I8lRNRHu1asXKioqcKD6QMhnHW+d+30mwxs3rMD+A5UBGsq2zbAeP9a2HSQDLhUXa4MuBdJtSC2qD0hdrYziREil/2mgOXK4wEtazSrz5OV1RX5+FwHN/IJuocHUZwJsFFb9AGuzCVipf4fbTHQEPllXLKDSaD2xaNNIHXrzKppXLcS6Iu7ddDGprkypBa6dyvrguOsUP9TtS+Zh7Sez2nVQHVYwsC555W84sJ0uIB0b+M6LzANr4FmsHdl+x17bKv6rSQbWl+i/Wts+4FLHZkqfXJMGrIUWsOqbocMrlwWsCQbWRG60zbZltnw8NvpG6oxXXrNyMVveyLjCtRULYKXvKn1Y/UCSRmbhsZChGbAM177ZfoUCVrNtEVwbGJypNfQGX5l2xXdTks2GA9WVWL9hufy5f/9ef9AlPa5Rah4FWDPDwK+yZ3a5AIFTKHBK7akWZLVw6utauyjBeXmlbWCa3xX5BV0DTHxtdntok98YwKo6N1xL8TD/NQqb4fLrhUL1XmDEpNdI3bHOS81rAVx+DWyhLXCN697s684YvIFMvMZVC6yEz8Wv/C3krpYRgsdPvz3guzZgVa55oyk1gNX/xGrf/Q5qXAms9iQDqwRcCgGsoebI+MyFnulkACt7YvmxGr3yDo/8hwWwpgIA6N28Hkl9PZLGahY0jJQ3kjfcHBzpZ7AGy4UayDFjxmDz5s1iDksTWmomm5qasGHDBmzZssUfTVeVf/fu3TF06FAUFRWJCe6ePXuwbt061NTU+J8OnTt3xvDhw6V8QUEBjjrqKHz//ffYtWsXTjjhBNDn9PPPP/fDCs9hpUZzwIABoP9oS0uL1Ms+HDx4MOCpw3Zp7tunTx85s5U+q9u3b8cZZ5wRYBI8ZMgQ9OvXD/Pnz0d9fT3y8vJwzDHHiMb1wIED4PfdunWTPuzYsQPr16/3+7pSBhMmTMCyZfRf3YiG+gbJN2jQIPQf0B+5ubnSx8q9e7Fq9WrU1dUF+G0q8GjD/v2UzTKMGTNO5Dp37hz06zcAEyZMEblUVOzExx+/i61bN/llcdZZUzCgf1/88MMCjBs/GeXlAzDrzRewa+dmAdPi4h449dSpKO/VH06HA1VVu7H427lYveZ7n9ayTbPav/9InHzKOejatTvcbhd2V7A/29HqcgmM2u2Kb2nXbt1k7ouLi6WOyspKrF2zFrW1NQEmv4UFhRgydAhKS0ulHNfJtm3bsGvnTpkL1ew3KysLffv0Qc+yMpE7A1xxPrnOWEaraaVcOJecd7Z96NAhqXPfvn1+mXRE02oE8owCbizqNlJHIvISWgmyKrzyX90bfN0ZEwiuQX2yO5047ad/lA4YBdbAc1sjgF+Y/bGcxdrF3Fms5jWsUWQfJC89U0pYTXrApXnmAi7pGWew5CxgPTxAMF1GERZYLdhITV9Na15Sc15iAZGJfOlxOAKrmWujb9++uOWWWwTWCBmEMMIdAxYRZhcsWCDAR20j2yFsnnbaaQIThM/s7Gzx9ySQfPDBB9i0SQEvBkC66qqrBFgJrzQB/vLLL7Fq1SpcfvnlAifPPvusACZhlbDJIEeEGv4QaFkvIeidd94RoGRiuUsuuUTgj1BDmFWhk/1l31Uf1pNPPlkA9eWXXxZAZb4bbrhBAFSNYsv8Xbt2lfqWL1+OTz75RPpEs+VrrrkGH3/8sYA2+3PKKadIwKi9e/eKmXBOTja69+ghdT3//POo2FUBm93n7ar6bRIL7TaR2THHjBKZ5eZkYcPGdcjIyMSIEcdIAKrbb78eP/ywGF6vDT/96S8wefJZqNi1XaD00KFa/OF3P8H2HZswecp5uP+BR7Bn906sWfMDmpoaMWTISMn3ycfv4c03X4HTkSd9mnTKWbjyyitlrgigHAPHxb9fe/U1HDhQLdB53PHH46yzzsJ+35xmcU579Ybb48bsjz7Cxk1KoJeePXti+vTpAvWsj2uFgMsXCHxpwHXC7wjzZ555pswf55L+w5y3Hj16iOwoU2qumfgig3LlPOzfv1/WDueCdXz99dcSmEuFNSPQpm5EjJQxkjcc4BqpIx3yKhDrQie7S05okn/DpY7s/KWuxGlbz/j549Ji08EazPvb/ws5EgZcKu4TCJehgVU/uMYCWLP2bUTX+X+P8R7bnJlwsoFVAi4tj33ApWhLORlBlzjxwwsHyI+VjiwJWMAaJuKrEQAxktfMpjpcO0baN5I32X012346jTWRfWVbiQLWdJlDarZmzpwp2tE5c+aIRpGQSBC59NJLJTjSK6+8IoBCs9tbb71VfE/ff/99gUAm1sGAR9XV1XjrrbdEU8vPCIcElK+++koi9YoGDmgHrIQWQijbptaV5Sk/ajMJUqyXAZqYqFkl4BCOvv32WwFlFSapKabPaThgJZjeeOONAkvsE9tTyxOiCdUvvfSSwLkKrATYpUuXivZ36tSpoiEkmKvnuPYfMACnnnqqaCO/+vor/zEuyoZHCatrt9kwefIUnDr5VNEEE8D3VVVh9+4dGDCgP350y/9g+7atmD79IoGze+/9Ca686iasX7cCTz75MLZsXg+P142Cgk74y1//i9ycPPz+4V9iz979yMsrQV5eroyL2sx/vfaa9KWkSynuvPNOGevLL76Eqn374HDYcfwJJ8hczZ83T+a7tEsX3Hbbbdi+bZvMafWBA6J57dWrHOdNmyYvBN59913RMF940YUYOHCg5KPmm/mcTgfGH3usaFwXLVoka6JH9+44+5xzZM4pO8o4MyMT48aPw7hx4zB79mx5acDEeSdcf/bZZwLSTFxzY8eOlRcHCxcu9K8bfmcE8mKVPxZtGqkjVfOq/epEiLW70MmmXM/tIDbabj/sXjP+4Drlvj/Akamcn/nJ7+4K2ZNgYK3etlGOwYk+rPA5Dg49E/wxk+IDrGqPOgauDp9bgplxmSk7b5sScCneKVg6BFZqWROdCKsjLGBNtNiT3l7cgDVdNqqynUoj3zuzfTVbPpy89GoHE1k+kW2lm1wHXXAHCsoGmboB7VkyG3uXfOyvI53XgAqs1IRSE0lzTSZCxIknnijASGAlfPDv008/XYCFIKImakgJbccddxyeeuopAQ/We/PNN2PFihV47733/PUSCi+77LIADSu1gNS+MZ8KMqybIHruueeK6e7jjz8uWjhG7uXnzEttpZqo+TznnHNEmxcNWAnA2rFSyzhlyhRph1pfagmDgZXjIbAS1glchCmCLeVFM9mWlmbpn5jE+veA6vEudkyeMhmTJ0/GRx99hG8WLYKX7qc2iEnv9GuuEXndeMN1WLt2GW677XZMv+ZHePqpxzDn04+QlVWAnJwi9OnbB/f95CeYN3euRD622x3il0ogHjpsmIDn+++9j88+m4NRo47B9Gum4+PZs/HFF18q+ex2OJ0ZGDt2jGgzt23fLi8AKDfO6Xfffef3WeWcTpg4UTTqL/zzBVRW7sWll10GauQ5hnVr1yn+uTabaOapESUcu10u5OblyQsPwi5lIlKwQWCXMuCaINwy8UUB+8UXFXy5oSbOMT9neS3Axco02AgUsk9mfVONtJeOeQmtnexuEGb5r6TohBfmPhw/cB161iXoNXaCtBsOWFUtrNo5FVj9l3XEp0fovqc+sEYYXRj/1nTzXzX10A8qnCwNK4+1mdJlfCyHYtWVBhKwgDUGwJpusBJqXaYibJiVq9nyhzPwjrntL6ZvT4cbsM6YMUPMXt94440A2YwcOVK0rAQUmmeef/75GD16NBYvXixazzYuswlw0QeScEvzYlXDynLUUqopFLDed999Ajuvv/66X8vG/AQWAjKhippPwuJPfvITyfP2228H+MwSeM877zyByGjASi0p21IT25k4caKYDz/99NMhgZVaP/aFps6EPdbB/uzevRtNjY2iFXa7PQEBmLjPs/lC8BLUCPxvzZqFNWvX+o96YWCjK664QmD5ySefxI5t23DShAmYPGUKnvjbE1i9apVSp82Go4cOxV333IO/P/GEmMryOies8ruS0lL88pe/lHl6a9ZbmHTyJJmvp596Ghs3bhBZsi/0WZX7g4C1DeedN1U0pOqcKk0p3xPa6Yf8xuuvY9369eIPzJcNHCt9Vrds3SoyEP/doKNrCLE0K+/WtRtycnPkBQhNtmlWTNNrak4JZlxj9BVmHfQtpgaaLyJUk+FQF6sRoAsHm0Y/N9JmquZNZL9UP9hODhc6E2RViNV9940PtB51+gXoc+wp0otlbz6PveuUAGnaFAysDM6kRAhuS9FZPDBHLICVrZe/dY90Inr7ugUdImNkbavafsoAa40mQnB8BeOXVVHnzIQfa6M2fmWvM8xMrlU2DSVgAasFrMqN3zrWJ+Tlmyi5JBquYwGsjBDMSMFq0iurRK43vXIlWBJYaSJLU1dtOvroowVQvvjiC8ybN0/glVBHE09qGEONnybB1KCx3uuuuw5z586VsmoKBaz/+7//KybH//nPfwLOS+UYVNCjRpF+kg8++KBADYGVwXnURHNfAqv2HNZgH1bVJJgBolheTXqAlXmpRTz22GNFBtRAshxBi9rCH374QdG4NjbC5Xa3mQb7QO7UyZOlLOVDc1oVNLm/Eq2NzQAAIABJREFUuviSSwQM//GPfwgAn3LyyRg9ZgxmzZqF9evWo4aBjwAMGjgId971Yzzyhz9gy+YtAp9qkKPiomI88POfCcj+59//Fo3xOeeeiz8//rgAYChY5a3v4osvxpixY2VOwwENX1hwTjkfZT3LcPIpJwt4EkIpA2rnv1q4EHsrK0WkBFNqoylvwi3nibIhxFLzSlNsAisTyzPQFk2F6QvLv9kXzhFNvrVzrF2b8YIvtmFpU42ZXuudC0Ir83Z2KADLf6On2IJr3+NOxeDTzpdm13z0OnZ8r6xDNYWKEBwKWP33vqgDUPofa2DV337UDkbIEBlc7W4v7G2PATMNdbjsQ3OjBFyKE8AmE1indB2HrlnFHZaZVTD9JJCywKp3o0mRm82b7PLhxpDOAGDNi3Iz0DuHiV6DyQRWs2ONh1xVYCUc0LdSm0aMGCGQShNYVcNKjRjBkr6i/k2T5qUPzWkJHEaA9ac//amACbWe1F5q62UwJpoaU3NLMLr//vvFdJTASfNfNRnRsHYUWNW2CKvUHnKMNJFl1GTKhwGqmDh+yoHmsaq2cjJNpo8/XiB044YNbabDNpuYxTLqMs2pqyorcfIpp4gme9abs7Bj5w4/3PYqL8fV06fjmaefwfJlP/hh1W6zo7ikGL948EGBvLdnzcLEk08WgH/2mWckaJJDNKxtmlXlV5v4qbKt/6pzSsD2aV9VICZs0v9YdLIsZ7dLIC369VLryn7VNzRIMCVqvwmr/I59YZAtyoOJeWk6TvmrwMrPCTEEVQZbolwZrInzSdAmLKvltWtTLySpZcxCqNrP4K2OkX6YzWu2fLzGYKZfiubV6wNYTwSIjQ24ZncqwqTbfyXTKMC61AesvupDAWs402HtWojWu+bSAaiadJvpnbKqYdXftukmQ+tzbcr5q8mMECwBl5Z1IOBSDCA2mcAqfqydrMBLsVjZ6VKHBawW8CYUrOIBG0bqNJI3FcHKSP8j5bWANfBprfqw0keVgY3UwEjUno0fP16gh59Tuzlp0iQBDgbhoUZRC5aEOG5cVbgwAqzUxFK7RmCmiamaGIGY/pU0Nf7zn/8sUMsAUWyHfWAEWjUxQBP9XfX4sHYEWCkPagjps6rdoBOy6INLze4zzzwTECCIsmAkXY/bDWpYKT/2myax4sTq8/9kecrr0T/9CQ2NjaBmWIB11iwxvVXtjKnVZF76wH69aJH0hZpajpnlb7v9dvFZnTPnM4wZMxqXXX65QOSC+fMDYHX8sePFv5RmzWrUZ/qwck61sOrMyJC/VVhlVGTCqnosDUGZUDvqmGNkXdD0m+bgjDpNk/FPP/1U2lGBlFrkk046yW8SzLnjHFN2BHztvNNEm8G4aN5tRMtqBJ7iBXCpUK8ROZjNa7Z8sLxUzWufjBZZEp0dWjVeNDSMvAXVAmtd5W589ewfAgqMm94+QrAeYJVnToSmm0sHxg1Y/ffhuO++A0dIYE1mmrd1NebHKuCSQYhNJrDSj3VyV8uPNZlrL9FtW8BqAWtCgfVwhsBQF28qalgLygdh8AV3mr7XdNQk2OwaMFs+FMirwErNJn1YeVQME81fL7zwQtF4MUAR4ZA+jTQfXr16tRI51nc0CQPk0M+U520y2iuBhprHa6+9VpdJMI+zYeRaaij5o0IvNW0EZgbeoQ8rN8Y8LoUmuYQhAhY/I0gScKiJ1RMluCPAyqBObJfmzdrgQJQToyGzH8HAqs4XgY9gyOjGhNUPP/zQH4SKWkeOnTJ77rnnpB4VWOnvutMXWIp1Ub6UKQGPLxFobstE7SS1mgRagifNd0uKizHz1lsFZl8k9Mk5sTb069cX11x7rZjlzv5wNrp174oZM2eK1pOBrBobGgVCM7OyxISZZ8UumL9AznCdet55Muc8nsjV6pIIwYRpgiXnhXNCYGVgLM4ZoxCrkaQJ9gR2ak6pdWUdlB016HxJwT6r806zcYIttfn//Oc/BVj5woDrjybYqhbeCCgdaRBpZLxG5Gg2b0fLqxDbN7NV0DAQYgNv6ZHYIzM3HxNu/QWc2TnQA6zBAZf0PDxCtR8rYO0y/wlk7VOOmQqXDLKXniFp8rTV7nAl1x6Y2tXtNUpk8ZinKEIksCYjSrA6zit7nR7zIVsVpq4EDltgjcemNtRGN9xnRvIeSX21xqrfTDhea8gC1vZzoJoEE8Ko5SJMUCtGbRjNVL/55hsBD37HNawGXuJ5qwRXJvq6ErzUM1sJHkaAleeQ0vSYgEpwIcDQD5KASEgjSKuaVx6tQ40sIZB5qclj2/SNJDgTlAg5TLH0YSW4U9tLTTJlxGOAqB1k5FuCFE1c6QesTdprngBGrSmBr6qqSjTWOdnZOGb0aPH1/O9//ysRkrlPmuTTsNLflYGI1Hr4HQMyMUgRwZz+qoRXAiNlx/kQmPSZIjPIE7XkzLtm9Ro5/oa+sTTxpfZ2y+bNsDscMi4eCUST63Vr1zL2r5w3S7ku/nYxvv76K/HLJVwSItXgSNQec564TgiSfFlBmOTLA5qTU4PLFyCEXgar4hqj+TTnm77N9NdlICuCNttmPwk0hFr6tdJXmVpbjoft8AgcArHWJ9qsqW9HAUo7z/HoQyL7lU5tafuqQmu/LPpfA0XOQIAKxRzOrBycNPNnyMovROOB/Vj4zO/hcRGClXTGL5RzWtXUEWBVywa3v/Oix0zviLvMewJZ+yMDqzw/TbcUuQIJuOROroaVwLotBLDGbeyaipMNrIofa1GcZ9mqPlUkYAHrYaBhPZIgMF4Qp1cTmsj249VWrIB12VN3++9j6b4GVWAlmBIYqCml5otAqMIBAVZNBDZqCwkuzMdECOORKNR4qqadBEgCI02N+aMmas+oCSXsMZgTN6CUIaGGUEcAJNAQxOgPSQgk9KhBnqhpI8wQ2ggxLE/wYfvsE8sS/pgIUgQ5whH7xTao5aS2eMmSJf4+UUOpQh+BjyBGH01qBBk9mYDGxLooH545yjJsm4BMranWRNq/YdX49qoaQ/aFgEaA47ipJaWvJ+Hby0BWPKJmyBD07tNHjg6q3l+tHufqNw2mRprwq8qfAEpYZV9VLaW6LpmPJtWUN/tLjSflTlhVfVo5J9SmaueUGl/2ac3q1Wh1ufwBlhgciebXlDPLc14oT/aVIM7EtjhegjzzUJ6UD9cTX0IwIjL7Sf9Ufkeopmy5tpj4GV9QsE45KgiQY5DYtsD3mrZzF83CIuvWW0ciwS5V+2VWBmbLR5NLG8QqvrFFTm8AvDkyMnHiLfcjp3MJWuoPYeFTD6O1qcF/LwgG1kgBl/RuZlXOiRmwqhpWHWSmI4veYQTks6VCwKV5s3T3PdZySDawDi/sb/mx6p799M9oAasFrLKK9QKbWTBJdnlrrIAFrO0f2yqwUjtKgCCIUKtJCFJhQXu7V9cxgY15uQFl3uCNaEfXO+GJP6yP4BKctO2rfrNsP1SK17XNdgnO6lmsKnSH6ys/V4GVAawIY4Q6jpPmrqovqv8MVx/o0kfUd4SpH1bFx5TH2djtfsALhlTtuNW8qkwpK37mosxsNmnb7XKLm2xWdrb0S71XaOdUW6dynqtTqcflCvDb1cqAeZg3eH3wM8pOWz/lyfwqsGqjUKt16gXLaFATPE/xqDfeYKYdQzq1lYy+qprX/llKVOKzZ9yLwu7l7YC1qM9AjJ9+e8DyEGDdttG0ypJ33pgDq9pTHTSmI4uhXb09FQIuLZ9vqM8Bz7EOl1QKWsBqUoBWcUMSsIDVAlb/xizSRtP/TAhx/I26sUuH8unU147CTsADKcR8pSKwxmusemFNBVaatNK3MtJ6T3ZfE7mGY91WMLBq1yrhjBptVcOqti1wqvwRcK9SQVbbR0JgcJ+NzFe48Ub6PNq9MRycqOWMwAvLGMkfDwgN14d06pfVV4jlBK0vdmzehMpvPoXX7RJNbERg9S92Q/vMgMy7YmUSHMqHVSeR6swWdZDJBtZ529aAP7FMRmSTbGDluC0/1ljOfnLq2nqgzt/w1gOHxB1HTfxbeeYAFrBawNpugxdpA2Zk86cXFmK9KY62gdTbr8N1rD2PPQc9jj3b9J0plibBZmVtdg1ZwJqY48EiAau6BvzgyicUgyn5jqHRznEoWFW1rsFrKV5rK9p9JvgCiwSuZgEqXhBppF6zYzBb3uqrfrPuSLKijzZ/tOmT394V+nlhhG58NcQCWAvXfAz+hE06+qUjS9RnpKM1BfxXa+MUcEkz+nCysoA16hI5YjJsq2mDTl4V2zQQSiEEQKkvr9F7viFgjdeDXy9AmN2UJrJ8ItsyOy9my1tj1W9SnUhZhWvLAtb2j1+el3nzzTfLOaI8AiWVX9okcg3F+t5A31cGImIkXTUSczhZE1x5FE6wZlXOQbUHalu1JtLBO4RYj0Fbf7i6w+1SjDygjQBYKuQ1MjazeZNd3oi8k93XjrT/xz/+0b+EGfBr8Wez5e8BuQqgFTuDQM0A/SUEWP03lei8YKDrAZVJwKUkH2kjAZcSAKzt7qm+DzonOUowuzHC8mONvsgN5NhWW0+3d0nyu5q83sC/gyBU20Q8LHvE5WjChAlevcAYrwe/3vbTeaOWyhtga15TEzjNzku48ocjsJqVlXVvic81EAu5sg7V11OMg/k/nw+rtn7VHFgPsMZrvejZF3QEIILrjdeGIFT/9baVyHGZbcts+XQC1o72lUHdmBgJPZS8VJ/YgTk+iM3Us/qBhAJrPME1BYD1twYCLumbHWO5srMd6NlDCTqYrGQFXgot+e21bUHUtmvBE4D6N42Ygr/r6P3CAtYQ86AXbs1uSMyWj8VGzRpr+3efZufFbPnDYV5jAax1FRvBc1gjvYhJJ1mlU1+PpDWsnRdumtWfYF9VLcBawBooAQs4Q5ttJkouZuHYbPlEbkDpA1uc4UWJD16LlYDXAWnfxNvQ3GWgKb6JahIcqnadqlSd2WBLgYBLryzTBFzS23FTkg8sLMDaPSeGNRqvisfaTOk23njBNCix46AWOtt+V7uuhVJt3nS5txm9N1kaVgMRco1sao3kNbsBTXZ5a6zx0U7Fa14tYA39ZE+XF0Rm10U6Xa+h+qo+jFU5aLWuIfepIQKP6Z1rI7IKfnlj1GfVLJgku7zRzUeouUrURiud+mp2XpM9VkIrIbbYB7HeyUkCVv8FGp1U9LBfsoF1/lYdAZf0DCS6OMLmSAVgZeeu7B3oc21iSHEpuvNQowQNYuLvauK1rf17x0Hlu0TdB83eW8yWNzpWC1gtYA15pI3RjZreDaDZzXayyxuRS7L7Gk+TYEvD2v65li7XwOGwhlVZi19LUPTg4JlJ1LxEguvgPundkBh9oJuBwES2ZXajY7a8NVb9m+JYy2rAtNuQ39OshnW2L+iSCSLTUTRSFnuSAy69Qv/VGoMBl3SM2QixpQqwTuk6Dl2zi4103XDenYeaAspoQVMLogTT4O+MXENG8pq9Dya7vNGxWsBqAasFrHFaAxaw6tc8J1tWhxPEaZ+qyZZrsttPhXnVC6fptnkwA8fWWPUDo1lZGd0UxnteYwusam87SGI6i7XLlgL+qwy4tN0osIaaXJ0yCFU0VYB1eKcBGNFJ8bmOlnbVtYFnMITuqmsO0G5q8ybqPp5q16sqT73jN9J/I3nl5bQVdEn/ptrI5sdI3mRv6sy2b401PmvI7LxYGtb0mpdkagKNXMNG8sZrDeuVVSr0Ve+D3iyYmC1vdPMQb7BJpY2SNdb2fsB613XwuooPsCYYXFMAWB+aO6vdsjTBnoF16ayIwNojyT6s7HixoxwlznIZA9dlRX2zfzyE0HS6t6VTXxP9zLGANU7atVTYKOnd1JndVFpjTS8wsnxYLR/WRN0bzN5bzJZP5L0pVFuJfqCbAStro6Rf65lOskq1vsYCWFuWzUbh6tkozQp1L9dJW6EuFh1FmcXm8oDH2iQr0RT4ZW3ApQgd0TGk6MMIU0mqACsHUFNzdFgwTbVrINLLuHTqa6KfbxawWsBqmQTHaQ2Y3WzHq7wFrBawpguwJhI4zV5vfh2Pz6fWCrqkSKSjmrhIm7pEb5TMvAgw21ez5Y3Mgdm29JSPBbDu/vYjVHz7oUxLaaZyPy/JssnvbRBrAtWiFLW3JhdY521jwKW10UEzTA4Tkmmr0QYIsHZLbpRgtUM1tRawGr1n6rlejdZp5H5jJK9lEuybCb2bNyObJyN5zW6Ukl3eGuuRp2HlnC976m7/wyvZa9Bs+9YaTs01nMh5MdJWuLx6dpBmNwlGHvJG8iayX2bbMls+kXIx21ez5VNtrLEG1uBrjvJSoVUBWLv8GE4RqM7R4jFcXSwLULu6rdZgwKUoHegIxKaShrWpqQuamruEfEGWatdAJAhMp74m+t5kaVjjpF0zsvkxu9lOdnlrrKm52Y+nD6sFrO2f/npffJm9XtPpejtc+2oBqz6fRiObLyN5zW6UzJa3+tpxzfmomY+ZZjethjUUsIaGWAVahxY65F/dEBtMch4v7K4k2gMD4PmrsQbWYJnpAVgLWI/s+2Ci76MWsFrAapkEx2kNmAUTs+XDbapjYRKcasCaTmAUr3nVC8yJlFWqtmWkX5HgNNxchtuRG3nAG4GiVMhrZGxm8ya7vBF5J7uvZtuP9VjjCaxGx6pC69BOTrlku0TSxKoElyBg3dvk9t9G9ja5Am4p7y1XzKETnYIhNpWA1eXKRV19X0vDasANw+j1ouflkJH7hZG8hk2CjTzkzW7Kkl3eGmt6aQ1TcbOeqmvYAtbk+rDy3vLSSy+122sYhR89m5V41BkJ4PT0KVyeePX19ttvD9mkkXtGebkSgTJU0ttvoz6t7TcHvCdTs+UGvPyfso6Vz3xv+uVfm3xns3n9h9Uzv5JZ+ccL1QdPvRa88GjOtNW2rVYd+FkYzUJQJBob+xKigtCfKT0L6Kj/I+Vz9Vu1vM9d2N81panAvil5OU5N3Wqf/B8rv/C/gCRy1n6myKt9/5U8Hua3QQLyaO8yahdsXo9Sm00rF0rJNy+hhB162QX0YfPmzWH6FVoTGnoM5vPq2QDHAljXv/0XHNq5oZ1k9LSvFgqXV/WJHdopQ7J2yQ40J7Z5vLC59WlYK5u10Nn2u9oHLZSqeaNdL01NB7C3cmmYVZHYj1MJWDny2tqj0x5YY7GGo62haNdAqpY3pGFV7rPtN3t6P0un8unUV7NgZI1V/7pOJ1mF66sFrMkH1t/85jeJ3Vkcwa099lhoE0S9982ysjJcfPHFSZegCmM2tAIewGt3gJaJdhtgJ2wSrTwuwJYNBYvcsHkdvme2TUAKdn5O/zuPQJJNPuSPx1dGGabdpmic1I2LZJO/AYfNIf8qoMwfj/wuQCjA2gZ+Nvg2+2oF4eCLkCf9aWuHddvtCnyzDTbmtdlgl8aUdrRUyL7yO/6rQqFSm00Zsor4vo4Lxsrvvj6yD+oLASnm9fVH+V7pml2Ric0D2Oywe3x9sVF+Hri8NnhsDinnpETdLtjtDtjsGT5mdsHj8cDmYD8Jt3bY4BApqSL0i0iPTaYv8wMPPBAwX1oxp9oGONWBNZS8VJ/YoztloKqR11XbtVGl8WetbPYYeEETGnqjwUJN7WbU1m5J+v2IHUg1YK2v74PW1tyQsokmV7WQ2esl2eW19+1o94Fk99Vo+xawhoFweV5ZcN7uwte7yTMiPyN5zbafyLbM9tVs+XBjLSgfhMEX3Gn6gRfLoEvpNC+x6KsFrKaXn+4KHn30Ud338lBzmyrAqmxEqF11wWZzwitwRIRSgMzjdcNu57/EH2KeakboIx8+z0i3op7lj4JJgoSaZx1xT/lU0dAqX/mRCh6vUi+32wKPAolu2agrWe0CvwqKsR7SImtsIzAPATQoCYISOu0s6dNk+vOwL0rPZJPj9cAhY2n/nBZc1bCAsLJX8VtU80tfVbj12qRNqd8nFxmzzQ2PjWAvpK9orn1wq4zQh802DzEWNnjg9irjJKjbwXlSKJ99cHtscNgzBb4FwAE47OyXzKCpFE9gNbqpDDUQbR3pCKx6YUe5RvX5NXZUrnv3LgW1rMpiNrVsTBdONWCVwEtNpSHHFe95URvt6LzGqnwi1mCs+mpUVhawWsAa8qEfaiMQ7jMjeeMFYXpfLiSyr6k6VgtYzWlYY7GGLGA1vVfSXUE4YNV7P0s5YAXhUNHQUYtKLaTHZ21odygaHuKSooZVwZDkaVd+JKkAqoKhW+CK2j8V3hT5KPCrbCyUsjYfgIkJsZgeK7BnI/SxSWFW9s8Hw4K+PrhUNZW+Tb0KlzZqbX3gLCDIAVGb6gPJtk0YtbmEYGonvbBTDqpGl+1RQ+rT1rZBq3q9q5pUDtSnBWYbcCjjdgjt++CdmO2Bx0ZZKya8zEmNNLXZCit44LE7xQyYAEtzX2aW+nzaU4K5Q7TaHA+x1q5oWEVuPhQmtKpWyx0kEAtYlVVtdAMcfBMxWz4RsBAArKHuggmE2FQ61oaiYJRgC1jj/9LEAtagC8/sZt9s+VhsSvVC1JHUV2us+jX38VqD8QDWePVV7zVkpH0jec2u13DlLWDVzZumMx5OwEpheAisbkKPC/A0wONpFUBSUotAW4aNmjsfjHpbFWCidpAASjNhOBSwEw0ptYUKUtbX1yMnNxd2hwNewhu1mH6NEX+nmSvNYRVQJGgqsMl6WLdiYmxzONDa3CzaVoeDeRTEU66HYPWn2k/FvJjfK6bAQGtLi2gh7U6a1fqcREUGXnjtan1tS8TjE4QMq80z1OdTGriTpzmuq6UZdlsGHBlOX7eU9kXOPvtkVbYCmIRTv9qZeTlmylXR+iq07oQXGXB7aVZtg9fVigy+SIALXrsHHjHTVtpzODKC3HYJtUoywh2pDKzBEJjKGtZ0ANZt2z4zfk80spgM1K4Aa7aBEvHPqp7Hqm0pHeY1VhCYiJcmseqr0Xk5bDWsqbAp1bvZNrsptsaafAg0O4eJLB8rYN307hOoq9jofy4kar2blVUqXC8WsMZ/46K2QGANN+d6Pk8ZDatPC0etHcHO7q1HS+NetLbUYm/lbmzatBHHHTuGKKrxMyVUUf1K3R6hirCqgKVbgjIpPq3UmjocdjQ1NsGZkeEzZVW8UQmBAms+Daz4xhIiHU6/ubDd7hQ4VUCLQGZHq9sl5snOTNZH2FU0tgJkmqBHfvNff+CoNl/S5uYWgdeMDPqA0kfXB8tSic902KepFI70Tbpqniyj80Fw21y3BTwioLPurKws/4JUTIg5EAcc9gyRl2KO7BZ52CWikmLGK1pVH11STm7+wAm3LRfVB11oaGhEz66lyIYLDrsLLg+hNRvZucWw2bNhs2cq8+H3/1XG5Ve46rxM0gVY83sOBM9hNZviFXTJ6AY6eBxmy0eDDZoC79nbPuCSYR41XCD0jFnAqs/8O9q8xhKu470Gk9lXC1gPA5PgVNiA64WVdOrr4QBG4eZlzG1/MbtnQLKANZ3WULi+WsBqevnprqCjwKrOXcoAq8AjNXVKBGB30z4cqtkIr2s/3J5mZGVlwOF1wdPkQmNDI5wZWcjJzYTX5oHD4cNCN+AU2KL/qy9YkgBYhtRNuLPbfFpRMQVWTIxVf08xZ7V54Hbzx42Wlha43G7YqWm1K8GYxAdVzIPpu+mAw+mUuqlpdbnccDoJuopprLq5kvz0z3UqZrmsiG2yjMdDX1D6f9rR6nIhKysTrlaaQjv9GmC2JagnZs+qm65HYNvhdMDtVnxjmdq0sAzgpMCh2gb9gL0O+qQqWmiH16nUKXrtFvEBpoLZa3fC7aYmm3JohY1/q7DuzEZ9cwY++HQuMrOyMen48SjNcyLTroxj3eZK9B4wErmFZfA6suXlQlvyaW11r24lo1FgTdam1gLWtontyBzU1GxGjc6AS4aZ1HABJehS9xTTsNKPtbm5S8AV1BFZ63kZodcv1gJW/WbKkWRlAWsKAGs6bcAPZ4gLtUfQC+Jm5ZLo8hawtn86J3IO0hFY8/I6oVOnzti/fw+am5sFJnjcS1VVlYAOtXNKyqNxqcEtd/yyq8Aa7j4b6XN+xzGmQpRg0XdSQwcHXK0tyHA0YsuGr9FcX4GSomzk52bB29KM1romfP/9MpR064Kc3Dxk5+YKaEmAJLcXGXYG+6GSUAFfjwQvIij63FxFY0kwc8HBSLhi7ct/2/wutUF/+Z1oV/0fKlpbxXLWLibDbhej5dInlQBKf1k1erGqoWCHPALXrEdMkkmEvkjAinbXrWg7Qai2KabJ/ET8UBXtpkArx+UzURaNLOvyBWoCFDhUNLVsygYHyzsJ2G6BcK+T0YFtsHkyJFoyfVXhbYHXxmBTXngdGXB5s+BwZCp9FJNqoLm5CZmZmQKy9sx8bN1ViYLCTsjNdCDP6YG7uRFNja1YtrYC/YefhN6DxsKDXJFR28EpFrDquRMsfeJO3cGN0gkWooEVtav+gEt6BKXJ0wEejWqXfqQAa7R50U6F2bzJLp/K10vKAqsFcalp5mp2U59O83o49zUWwLpnyWzsXfKx/16tF+4PZ7nqfemRTsDaqVM++vfvjR49yiRK6g8//CBQ0K93bwwY0B9FxQXYUrETq1asw55dlairqzO4lYpvdj3AGglaUwVYCVQ2O89LBaiMtHkbsGv7Csyd8yb6lJWgW0kBbC0NaKipw/7qA1j4zbfIzMtHSdcyODJzkOHIEDhzMliRgybCSuAil9cDp92GrExqWRUNKAmMQYgIfk5qZ+mLSjNgakLFd9UXaInA53QomkrfcS+8DzCf+K6qgYgYOdgX0EkxL1aCNSlUq2hl5XgeITc1r2K6K2CtDahDH10St7tV6acQtU3xufUdeyMI7mvTH6CJGmBlN6a0L23aJeqxRBy229DqahWoJjQr4ZhItW54PU1we11oaW2F156BLt16IiMjD3ZHlkQTtjts2LVts8REzsvNhc3hhDM7R4mVzMmS/XyUAAAgAElEQVRyu+BqaUVjkxfLN1Rh2PizUD5gNDzOfJGxD6N9qmGfltjAZZFoDWtHN9Wx0rAaAdaO9jUahCRDu2YGWEM+mwysMckagnr79uELytRJLlcu6uv7BnTI7BowWz6VITB45lJ5rBawWhpW5T6k8wgfI3nNwm2yy6fTWI329UgBVqNy0QucZtdmugBr7949MH36+bjssoswoF8vrF27G+998A6OProXxg05Dr369RRz05r6OixfsRrvffAZ/vvft7FrV1XK7GC0wBoJTMN9lzLAKv6SHtEESqAjbytsaEZTXRX2bF2DjSu/QWknmp4CdfUtmPv1UlTXteKcaZejR6+BcLvscPNcULjFBJZwSj9Tl8sFl7sZtQeq8cP332PgwIEoLi0SwKLGkXlpAuyhT6rbg1Z3i8ytW6LdKrtYMR12KxpKajypcT948CBamxtQUlws8Cp+oF6PaG79iZApAEnAZbRjlwCz4jermJGp/rNOp+ILq0T0pamvovVVIhK3HbGjnNMKZBA8qdUVbXErMpwZvmYVmKZPrGh+HVTC2kQ2bFuJTKxE/BUi5rg9bnjcrUr/Xa0YMuQodC4qQkZ2gcDpof17sWvndmzeuAl5efnIys1BpsOBDI6F51VmZsFts8Nty0blQTvGTZqGTl0HwZaRJy8RfHGPfURgXBdGYE3ljaY6393GnYnu484yfW84UoF1a0cCLhmUttHVl2rAyuHWHjzaAtagedf7giWV7yMWsMYAWBO5KTa7UTZbPp3GavU1/IuIQRfcgYKyQQYfZYHZ00HDmsg1YKStdADWESOG4IEHbsKZZ56FgoJCbN28Fps21WDosF7o3a0UdgKAywnYWgFGWXXZUVmzCy+8+D7+/vd/YNu23QAYKVUBrWSlYGCNBK2h7o+pAqwCiW5qAAl+vnNBGQDJ3Qw0V2PZotlorN2CzoWZqGtsxc69ddh3yINrb7kXmTk8mzDb92KSJqw0r7WBkXIVMPNgx/atePONN3Huuedi8ODBAme+4L4KUAm/KcGHeKQNvxd/UMKl9E05csblahWN55xPPsHKlcsxffrV6Ny5s88flqNgOcWMlmDrcSkQLgfJeFrh9dgEJGsP1mDBggXi4znx5EnIcNAXVWnDLefRKhF9PW63+LayH6pfrKtV+dtN0PQokEzYpr+tQK/bg5qaA9i6bQsKCvPQq7xM8hBG2Z7L3YJWd6vi1+tiG160NjfBxjwttcjLtaO8vBQ9uhUhw27H/qpqCaL05dxv0djsQUlxCZxeF+w2NzJzMuBg4Cm7A46sAnQtH4YTJl8IZ25X2JxZAqxKYCyOh1pgNXiV/ivmSALWQ7s2YMPbf9VtEmx2A262PGcxFrCgBFz6zrcojGKl/rUUnDNaS6kIrPX1feByt2l+zc5hssvHag0Fz63edWmkfSN5jco1bsBqZPNmFqKSXT6dxppOfTU7r+k01kT2lW0NvvDOtADWRMtFr6WB2bWZysCanZ2N0yadgDvvvgmTjj8ezoJsfDF3GTZtW4szT52A3l27wZ7pBloygYwmwE0VVaaiHXJ5UN1Yh+effxF/+9uL2LZtry/kavtoih3fQhkraQRYQ623VAFWsqFoHd1NEnDI5aV5Lp07m+F0H0Td3rVYsvBtlHZ2otnjRW2jHa22Qpwx7XrYMkrRigzlbFSauAocKWaxHhq+ur1YtuwHbNm8GWeddRZys3PEzNVveOM76JXrnq6qCjgq8yAxmyR4Ec1ylUBKLrcLSxYvwQ8/LMVNN90kkJiZmaH4sHpdbcGWfObBci6qz09VDZFbW3sQb7/9lmhDL7v0MmRlZvrNfEVDKuzrkTHIr+LzqpgCK+ynwLj4mTqc0jcJKuULCLV6zSrM+ewzHD10MKZMmQxnJl+uKACuHFPjhstLE2pqZu0AoZhnqrbUYu2KhVj6zWyUl2SiR7cSVFYfQk5BGYq6DkJ576HS5gP3/A/2V25BVpYNWfl56Nq9DDl5pbjulvvQpXyY+MHaqdGl367/hY7viKAOHGtjdPOnZ/NqZPOpJy8jBNMs2EwisK5/K3TQwHhswM3KVY9cVHlEaksJuLQ5guiioaUZqQeW1baUisDK81i1gZfMzmGyy8dqDem55lN5rBaw+mYwURtVsxtds+UTCQBWX1PT1DpWwMojbRgpWE1m5zvZ5RN5baQqsBYXd8LMmddhxowrUV7SE/acFvxz9lzkHHThwotOQ6bHAZvTAzRnAbkNQH0O4GwFsm1AowPIagZseWjY34Cvl/2Al156Fx988AH279/fwd1SLoAG9OrVCyNHjsTgwb2wc+c2vP76R7rrCwWs4eZaW6m6HlMGWJWQP7DzXFVqE+FQjqZBC+yuA6jbsx7bV32Nlroq5OXnotHjQEWNG8dOugAlZUPh9mQL6DoEjpQjWpTzVAl4dnz22ecYNXIkSkqLxF+1zRxXedmgnDrj8yv1gaZi5ks/U8Xvkr8rZsQefDZnDsaOGYvSUmp3fSCp1BR27lQ/V7WOWbPeRG5unmh91fnQ3icCjrEJ4daibSh4I7Zz1y688cYbGDduHCZOnOCDaPE6leBPcg4rowSLP6s4DcPNbz2tOLR3Ez6e9SS6Z7vQrTQfLY4MNNjzUVh6FIaOOBHV+yrxrxceRecCD3JyHNhTVQ2XLR85eWW4aebPYLMXwOvMFP9XxUdX0Zi3nWdj7GCbWGhYE7FRPRKB1axcVVihdtV4wKX4Q2wqAiv9WBsa2vxYzc5BupdPJ+CN1NewwJrIzduRtFE1O1ZrXlIXAhP10iMWa6Dnseegx7Fn6970h8qYasAaC7nonUOzbaUOsCpngPAsygED+uK++27ApZeegfyMEjS01uFf781DZmsmrrv8TMDpArxZivViZiPqm3KQk8VANV5kcb9tt6GhxYvc3Ho01nuRkZmBQ3X1WDD/G7z40r/w2WffoaGhHi0trVHXHeeBmrDS0k648erzcO1VN6O8bw84snLwyJ8exSOPPImGhoao9TBDOGDVC62pBKyy/RRzWEFXuCVybSNc9RU4tHsN6io3o3LnZhTm56MFGdjX6ERO8UAcf/I0uFyZcDqz4aCWEC56wyqns3p5/moL1q9fjxEjhksAIvUIGEXA4SPXqlCrIqiY+Ho82Ldvn/jGduvSVdYWAVSCMEWBytZWmjzb5Ye/r1q1ChUVFTjttNMCz0r1ndkarb5wC4T95hmsb731FkaPHo3hw4f7AV2sn21unk4rICnioqxslFmGmAXbWmvx6Rt/RWb9HnQrzQNys1HV4EVup/4Ye9IZqNqxDbXVG9ClmP6yXrS02rB87R5kFfTGiRPPA+y5ijm2qKfZEjXGsQdWsxvtWG90UwVYU00u6jqN1K+OAWuoKyC2EJuKwMpRH9T4scZD8x7rayPSGkin9Wq2r5HKHxbAanbzmE7lrb7GB1iPNLnGAlgps2VP3e1/IqbTy5hEzneotlIFWDMz81FWVoopU07Erbdci9HjBqK2thUVFTVYtnY5enfvjpNOHA20NsPryRAFkN3uUXxXM1qBFga28QCZDqDFrmhbnU6461xw8PwUWlM2e1DbtA+zP1mPt99+Be+/vyBiJOHc3FyUlXXBwKMGYPqV5+DUU09Gj27dAFuTaAJn/s//4uln/qULVpnpT3/6U0RQigY91O6mxrE2qgKOZq48joaM0wqv+yCaazaj9eAWuOv3Y8u6NbB5bMgrLEFVoxe7a4Gzpl2P/IKeDEWkROK1u+EWH1ACqwNVVfvhdDhQWFCAjAwePaOcm6qsXfl/+V0F1GDhq/6oRLyGxgZs3rwZRx11lByLo8pXDbwUTt6qtlYJeqRoaplWrlyJYcOGye9q9GF1UxNt7rSbQDFn9gVx4vgI1O+99x7GjBmDPn36tEG6KDc9PiPdNmD1wAUvzYN53I/7EBZ//m/U716HwlwvsgtyUF3ngj2nG44/5Vzs3rYRGfaD6FRAV1tqUfOwYftB9Ow/DkXFfQFHgRypw2OFCK1KHOTUA1azm8/gTf2omY/pvm7DZdz97Ueo+PbDkF/rBZNYjyuesKH2devWOUozseVN0xWmKrDSj9Xt82PVuy6MQKiRvGbXW7LLp8pYLWD13Wn0albSaVNu9TU+cHs4yNUC1uSujWQDa052NgYP7I/xx4/H1KmTMGXScch1ZGBLVS3WrduGnJwsjBjaCyXdcmFrpeliK9z2DNGuOuhsKOaS3DkxmipjK3EjrxwBgiwPWuoykZnZohx7KZ970dwMbNi4Gs+99B/Mnr0QW7fuQFOTEnGWMFNcXIz+/ftgwoQxOH7sCIyeeDQGdCsDHAzuRB9ZanhtuOv+X+PPf35e98aXwBruBYVaSSTwoYb1kksu0d1evDN6vdT+iUEvbGiBt2Ufmg6sh6tuBzxNddiweiPcrR7k5hfAlpOHDTtr0KXnMEw69SLR7MHBI1x8wOp1wOtxYOfuCnQpKUVmhlN8V50MnRslaTdREoSJ4ZjcbuzZswcFBQUoLCyUY2P8x8hE0a5qm1OBkvOyYcMGOQs3Pz9fgFOr/dULrO0A2wfES5YskQBTXHvqpkw5w1UZD4GeS13RsHrghgN29sFdi3VLP0fF+m+QY29EYeccNLW60ejOwaixE1BdU4WCfBfy8xxwt9L8uhCbKxoxeOTJyMguhZeWCuIPLJ6/FrBGW2ya79e//Rcc2rkhqcBqFiCMAoAEXNqjBlwKMfQkQmzf3ql1rI0qHfqwNrd08V/Xoe4BoRaRXrhN9Bqw+uqFBawWsEbczCUK5A8HCNQrq3Cb53iUD9dWQfkgDL7gTgPbhNBZtRrWVBhXImVoZs0mE1i7deuGK6+YivPPm4LBAwehuEsp4PZi1dJlqDjYiL59y9G7d1cU5GTBTuhszQAYldbBIz7k8E5Fq8pgSwwY43X6ggHb0exxIyvbBdRTmcd8PmBlviYHPJmt2Fd1AIuWLsOqVStx6FATvN4mFBT0Qv8+fTB4UBl69euC4sJOcGR5lLapSqTmliDRmoH5ixfjow/nIEO8MZVgP2vW78Du3VuxatUmOU5Fm/QAaySgTR1gVaL5KlF6fdPgbYK7oQLN1RvgcFWjpuoA5nz+NXJz8tGrrBvyOhWgrtGNPdWtmHT6FSjq1k8CZBGUPAy+5LbB5QZ27dmNHj16yFmsMmVej2hHw22StNpKVRvKfxuaGsVfuaysTF5COKjOFVfZNu1muJuO37zYpwWlSTDLVVZWyr9duiibT6Y27W/HduqqNpdnCg8YMEDgWk02Wd/tgZXvXdxeGgl7YXPXYffWZViz+GNkeQ6gpFM2XC43aupdKOreGyXdS1BUlCkBrmy2LByqd+JAYzb6DTkODkchvLZM8V0l6DuEiH0aVn8vYuPDqnfzbQSgjOTVth+rM1jDAWs6AYRRGR5gwKWawIBLUVd+1AxGH/+hK7SANVCO8bjmzK5ts+WNrtd4wXVKAGsiN7pmNpn+B5rOM0vNtmW2vCXX+GjREinXeLUVK2Bl0CX6sib62jAiFyN5E3XNJRJYi4sLcOyxx6C+3o39+2vw298+gAkThiMvrxOyYcee/QfwzZJFGNh/IMp7l6MwN0exOvMwwEwzgByA4EpAZSKsEiQZYKkpE3B4gCya/jrgcbbAzmAydU2ABJXxAq0ewOYEsqlxzQRa3WhtdaGVfpSeFni99K30ItOWB4fLA0+WB3YXIbkRsDGokwtoBZphRwbP+vQ40Ww7AFtLFrzsi82Lqhr6clbjwzdn45//fgvffdemgVGBNdw60D5cQ81/6gArI/Ay+A+D4zI6rhc2Tx2aDmyGt34nMryN2LKlAu9/uBBnnTsVe3ZvQ2G2HZlOOw7We9GpbDiGH3cGvI5cOWKFZ57SFbT24CE0NregW/duEknXaW8z4w21RQ3e/LAv6oZm85YtApbUhjLxHFK9KVS9nA/6mhKCaZqtzo92noxqWdV2+O/SpUsxaNAg0QirpsiKhlUuAPHxVfyGlYBXHgZgovbV3Yjaqs34YcE7yHLvR6dsyg3YsecAPFl5OH7SicjNs8vxOW5vLnbsagJyumHA0ePgsOXJ9dCGqUrEZnkR5Gu3PcBGluL9998fMkM8Ns8d3bymOrCm8qZ+9x59AZeiMmrUDHqvVrmbSuZUBVb27eAh5TzWeFwHZteL2fJGxmW2LbPlY9VXC1h912c8NDNmN79myydyo55OfbXkooD8mNtCHw1g5JF1uJ3Fmqi1kShgpT/onXfehJtuugSbNx/EMcf0QWlpMZqb6+FwZGLjjhp8v3geLjjvZHg82cjNdcJFGLV54XS40dTkQm4e0NgICZ7DY1EyCa6E1YZcIKdO4LXZlg26PDrJt3mHwHhIuRmETqql1PweILcAYNAl+qOSf5vzgDy7opEl9Lpb0ORtRmYGYG/IB/LqSKr/P3vvAR7Hdd57/6dtwWLRG3sFCZKiSIlUpXqjrGJRsiVZco1u7rWTfLZjJ/Fzb5Lr+IsTt/jG15JL4i5LsS0XSZ9lFVLNsjqL2ESRaCSI3nYBbJ2d+j3vmR1wAaLsYAsWIOYxDBE4M+fMOWcW72/e9/2/LFWW3hNKFEHMhIN5wO1LenyJjGJAXIcsSvjRjx7B3/7tV5CgGORkDut0UDp+z6d+nhUOsNqGF9UVpXqhGvTEABIjpyCqQajxMI4eO40R2YPrdt6KV/+4G15tGBXFLoyEY4iLVbjk+rvgKlkCw+QhCSKrmdrY2IilK1ahyFc06udjobyjoapjZ8dW8mXQnHx5S/8dDAYxPDyM1atXsxPod2PFm6b+ZEk1imyPLJ2hKAo6OjqwatWqUU/tdPmw43uyvbephhON+eDBgywkmIB1dM1HnZspwJpUSSbPNk/eaV2GHO3Hmy/+Bq5EL0pdGnhTwcn2HqzceD7Wbd4IUdKh6xwUw49nXziE7ZfvxIrVGwHOBfBScq6Z7FUyvH5uAOtMjddsAes73/1MQQJItozyifZuusA60RM2JaNmAWBXLLdeThXiEV4A1kmBPZf7daK9kO5Lg6k+X7ICrPky8ibrx0n/TtpmCmGZnr8w1gUPqZM94KTtXAJWp/c14R/tNKMinPSVSdt8ACvBwhVXXYLvPPglREeGsWbFelQuKQJv+mDG4gjKOn731B5cd9V5WLx4LTx6HLzoBgTKuePAEWgaMiNE052w/k1+JsEARzVYPTIQc8MUNXBuID6kQSwmdWAfECaIpHxWK4wVccp/lQG/m3lYmXuJRJmoREu8CIY3Bt7wMDiFSaVxJMAXB2JeS9yJQpJNDoZCKrJewEu/81h5rdQHiUC541A0N378w0fxub/58qTAOtXfkdS9Y39+Fwqw2kq8JLhE88aZYSjRTqiRDkhGFD3dvTjROoALd9yGmmWrcarxKJoOvIS6EipRoyMg86hdvQ0bt13LclmptGosGkVHZyfqGxosQSNWT3XUrzilDWqH1dJ55AXt6urC8uXL4XK5JvSEztSgJXGklpYWrF1r1e/MNBzYNtQIWA8cOICNGzeOeoQt6y5Vh+aMQnJSmJg10GgvG3Hs/+MTUAKt8CIMLR5C79Awdtx4MypqayAIBmJxDRCr8NbBLlx8xU54i8vBcxTKbikmM/0rW2yJbcwzRX+csESmHtaZQmjqmk5nkNZu34m67TfPdBuMnucEWPNxX/bActnXKVtwKePZsy6QTYhdUaA5rHSflMeqKDVpv+DI5RqOX7pM+8r0fPtzMJ1xZdpXpufbY10A1uRqFaKH1YlBnCkcZ3p+Pseaz77m87zU7/o0/EvqM/oTmA8Pq5P1dtI2n2s7flz5AFYCh0/99w/ji1/8DPYfPoYLN6+Fv7QcglYMwxVHU1M3Tp/uxaXb16OyshiJhAbJLUAwTKiUIcob4EmFFiIUTYSbtwSSFMMFSUhAj7qhSTG0d5OxHsTp9m5sufBCLF7sB6I6uWStHFaVY0JMSBBUUngvSQeTIa8DMoUWS0joKtwuleXSsi9W15PAlqDZsISCwCGhGXCLTMkJMIos4KW8WqoNq6tQeDd+/P1H8bn/OTWwTrZPJnoYKBS1EESXdCImghydXicoMEhsKXwKUPuhREcQiRh4t3kA1932cYgeHzgthlf3PAYu1oeqcg+C4QQCURHX3X4/vCVLWCh2R2c3qquq4PZSjVZ+jEjSZB8MtmfV9oKS0BJ5V+k71VwlT3w2D+qvvb2dgXBNTQ0DPRtaZ9oPGVB03X379mHz5s2gSISJPw+scGe2kZNvDCzRKw2moVrCS837wMuDUGJBCF4vLr/uBhT5fdC1BAzThWBYQCBejPXnXQJe8LB+rFdCPINVK+iYLm6JPNkvJjIF1mwZiekYtOkYv9kqadP85EPzEkAmm8N4PAjysObymHavTdFgAVjHrsx0L27s1pk+n5men84zW2hjZcCaTyMvn0Zipn1lev7CvC54SJ3sASdts7E31935mYyBdS7XYnUy39lumw9g9fuL8c1vfgk37LwSR4604MqL1sNf4WegYpoKXn39ICSXC5dfuJnlGpLIjSm5kiIwpDvDQVMVuCQJKkchj5YIT0xOoPFYC2JRDSLPoTcuo0gUUVcjYMmylfB6K+CGCUHimB6ToJiAmwO0BCAVAyqBrw6IHNQ4D4m8ugTDlOdK4cKs3iuVyeEAEgem0FeNcgc58AJBrMRyWpmoE4Wu0n9THi2fQEv7EL7xje/g5z//zZQe1lQTY7ocSPKw3n333bm0F9O6ts7InNaFcldl6NEuJKKnwelBREbC6OgKQxUXYfvVu6AbPCTE0d1+CEf27kZVMQ8BAoIRE4vXXoj6rVdB1d3o7Qlg+bLlrO6oKFj5ptMZr7ahRJ5PglwK2e3s7GTeVZpLK3R8rJpvWjc4SSMCSxLSam1txdatW1kf9tdMr2sD6969e3H++edPD6xMEZvcnwabKyufVUO4rxVvv/g4JC0IOTKAuuXLcd627ZBcIkxdgaIA/cMcXOX1qF5cz8KBKdiDRTDQfjYJV5Oq23MYWNMxnrMFrE1PTJzKki4o5NNQz0ZfwaHWswSXZrrvnZyXrhd2xbLCVAmme6WyNrH4yry94EjnOSgUCJyLY10A1uTuyYWH1YmRmymAZHp+Pseaz74W5mXilwa0BgulbWbvhUo+gHXp0iV4/PGfI5EIobd3CNdddwVzevpFNwaCQby67zAaGuqwfvkqqJwHoiYzyFSpfA3xoMlBVxSIohu6qYCTBDQ3deLtAyfw3slG/NmHdkFSBfhrilBZUg5eMvG9h3+B++76MPySDj5Zh5VPWJ4jaDJQLEJXyYtkQJR4aLoJUfUAEsUCu1nNVkAGeFIeNpDQebh5DQZ5acnApzhWEm4i76xqhQlTrVc6zS3IeOzxV/EXf/F3GBkZYR40Or75zW9OWYd1ss8j27CYHWA9WyVWZ2ROwKqD0yLQwu1QE11Q5SFEwgk8/dwB3POxv4Gveg10w4QEGZo6gDdfeRKI96OMPNkKIPOl2H7dnYhpPigJDrVV1UzAyXYhWuJDdv1VZnKPev/oX7aHlTyqZPRQuC4pT5eWllrjS4o2peaNOjGUx7el6xAckzf0oosuGq3Fmuk16T7eeustXHDBBfB6vaN7ZOzMj/Ww6gTpIpesYWsAyhB2P/4TlIgRhILd2Lj1fCxduZKVBtJVGabhQkefgqXrd0AqqrZC3ZMiMJQnbPlXCxNYs23QZqMGa7irGecasHb37AeVtSmEYyKILWQPK81ZOLJpAVjP5DOMbqNsP99TgXimfdnn5x1YF2Bl9oxke0NlCnGZnp/PPbDQ1/wFVidr66RtPvZ3PoB17dpVeOmlx9B4sgPx4RhuvPEiaAaH4iIBJ08G8NbeA7jttovhEv2Q3DwSMcNyhJLnEi4mupSQXfB6ZLQ1BfGbp56Fy8XjxpuuwYsv7YHXswh3vf9KFHs94NwuvHe8Da+/+SY+9T8+CEU2ILkk5kmSNN7KQ417WF6qqRRB4QiENQiKG3CLQEIDPAmLjQhwaQwJLzR3HLpmwk2eVjriJuChEjsUalzEwoDJ82WIGoLdIXz8L/4XnnnmuTG2HQHrdFA61WdjLoF18vBP8iQn0YnlX1u5paymqSnDkHuhhk+DUwchx2NoPT2EptNRfPATn4Gmi+wlA3stoIXR1rIX7+5/AUtKRIgmMJyQsOqC66C4qlFdtRwlPh+DUPKWW9Gp1ssB5lRkh85qhVphsVbIqq6TwrOBoaEhxGIx5l21AdUG1mwZ2LY3tKmpiYUEl5eXj1nP6TzkE43Dvubbb7+NLVu2wOc74yWarKBMqtHFiguZOiQk8PLTj8KInISH19CweRPKqyoATkEirkE3ijAYFrFy0zXQdAmcIJ3J76UZnaR0kNO5myiHNRceRxu2x48vHYM0G8Das/dZdO99ZsLpSfd+0xnrVMa3kznIRl+FBKzjJ54+IgodWKOxFczTms6ezXS9Zvv8fO7NTO91JmNdANbkLs7USM30/Hwa1HNprAvzMjlwZhoVkC0P60xL2+RzbZ30lY+2uQfWYuzceSl+8YtvoampDS4jhobNl8ALBSHTizeP7kPfydO4d9ct5KBEHEAx0YqQFDmSOaBIxJNPvY133jmMSKQXn/zkR7F+5XImyhSRPXjxxd9j795GeL0luO+uG/D2/hNYtmoZrty6hQKHrRxWj8nUe6FpgJ9m1meFBBMNuQQgmgAMH+CPAhopN+mAl/Jd3YARBXifpUgcJ0LlAJ8CRMn4iAJJgSgGuJDw91/5Rzz40G+ZAFDqYQPrTKE1l8A6OZhQCZtkuRPmkbNCSA1Dg8DHER9qAaf0QdBGEAiGsfdgG3Zcfy/K69bAYB5yyo8kwEzA0IJ49nc/QpkUQ5Xfh8FhFTGpCss3XY76+q3QKZ1YEpj6LcsNJq8flyxhlARWq64LD9PgkyBrsJxVUu8l7yp5KFPndyYQOdlc2B5WAt7IrxsAACAASURBVOPBwUGmQjz6xj0ppua0Pzqfxk/ASmHGk+ewjh0VnUdbl303qQqwhhMHX0LbsRdRV1mM9ZsaIHld4KDC0HgEhk3w3sWoW3EBdIog4C2xJQb3cxBYZ2qkZkshuBBqsM7E0M4Elk6eet7p+4u8ti90YLWEl87UcJ7qZUS6Lz2c7AEnbWf6fKUueLr3kGlfmZ4/k3lxDKxOjLlMwSjT8xfGmjnsZLoGmZ6fzzU81/rKVi3WQhNeyueec7JnUtvmHliBe+/5AP7rh/+KV996F6K3GJdeWg8lroGTNDz++NvYuGExNm1aBV0HXDqPBGfA5aHakSbCYRUP//xpbNrgwxVXXQ4BPoiUm0jlWDkVbg8HLu6B4VagyiY4LoFHHnsMd91wC8qXViGukDCTxjyshs5DklTE47rlyVKolmiC5bCCeVgTFqBKMtNishSELQ8rKf9CIxEmq9QOy3ElDyv9jtoYJmQ5hGeefxP/8++/iubmMzWB7T/iqcCaLrSmtps9YCUosn2wlD9MwaMKTPKqjpyEaAxBiYXQ2RVA56COG279KExXKQydcn0t4OTofD2MjpMHcGzfHiwq9cLk3OgeMbFy02VoOO8ScLwLGqUA88Zo/iqHM55AS9WKIIvWhodhWqHAlLdKoFdRUZEV5d6pgFU3DBYW3NnRweqxiqI46ql0Ujon1VglD7HtYaX7SHdvkHfVMrZIlExHV8s7OPT6E6hfVYtVa5ez0HkYKmC4caozjNoVF6C0eg1MFg6c+iKAZbJmBS4y8bDmw/CcT8Caj/myN0U+BJcy3YALwHpmBjPdG7N9/kwgcqYvY2ZyrwUNrE6MwUyN1EzPXxjr7MNxPtdgvvQ1V2qxOpnvudA2H8D615/9FP73P/wVnt3zGpbWVuCSyy+BEFMwbGp48snf4f57boMoFYEngV3BA0FLQOclSJKJN15/F42tHbjnjutQUsVDj/LgyGNqELOo4E0XOFWHKQpQFQ17Dx9EV28A77v8SpRU+aAJCnhSAxbBVG3Ja6dpMsRiDlBdIKOf7HeOfsdyWGUraVIh9V8CVMphTQA6eaU0ip0EDA6aQuJAVFKHSuWIiMSH8YfnX8LXvvYDHDny3oS5SuOBNV0wsf8QE7Dec889mdp1js8nb6p92F453pChyu2A3Ak1FkQkFMWp9mEU16zD+s1XQHD5wdGksyxh8gDyrDSRlujDvlefgjLSDb+vGIPDCQjFi3DZtbfBVVQJg9UGJQCzStpwpJaVFAYab8SQZ3IkTHnRvazUDNVzzVQEaarJYd5Qg3aMydSC6+rq4HZTyPPMxZdSQ4JJdIlepKTrpbUEl5J5vaaG0EAb9r38G5y/aSkqa0oguESoCZXVIu4bBFY0XA6vvxJgXutUYHW8JSY9YTywzsQYnKnhmY6ROxslbdIZV+oLjIkmN11vVa76CgZTBJey824je5sueaVCB1Yapl2PNfXm013bTJ+lTM/P1d5K9/6d9O+k7UzmZQFYkzt4LgGrE4M80/vK9Px8jnWhL2szpxsqTO3yBaxOxzXRX9V078tJX/lua/eXD2D9xaPfxnWX78Cbh49i4/p1WL6iCrwMvHm0DX19p3D77ddSPRgIBAMi1VblYPI8DF7Df/7nU3j55Vfw8Y/fjVtvvQq8qkEgD6sOGLwKkRPBqS6EzQDeeOM4GttO4cYrL8GaNSuZsK+qKhAkyneUIJCHVOCg8Am4JKrDyoMUbznRBB/nrNBePmEp/aqk9kPhpyLLA4TpYirBVhwqB1XVIUkuDA/EEQiPYP/+/fj3b/8Y7xw+yjxwEx0TAWsqCE5nweUeWM8IHllJpJZlaoWdkveaEEkHTyCPKLRwC7RYO7REDMPDCRw+PoBLrrkDZbUrIfBecEzN2YDJc2y9SEaZN2M41bwPjQdfhU/UIYoSgjED5198Axav3ApdKCI1J/KHQyAVXlNggkCjmsHMmW0wcKR5bmtrw/p166EbulVmhkJdp5vIGf6eoWpyLsirSzmsxQSYWQBWEl0iYC0uLj4TqjtBzebxhq5lbBlMrEqLDuLAa09i4/pKeIsE8JIEOZbAyIiJkWgR1m2+GoLHmyzvaikxZ/uYTWBNx/DMhkIwzVmh1mDNlaHe1X224NLoc5arB87h5pyLwJrOnrWnIdO2mZ6fq721AKwTbPR0jcxMwSjT850Yrpn2len5+RzrQl+Ze44LdQ5pXIVY2sbJfM3VtrkGVo/Hg1de+RV4yYOm5jbcfNMVkDQJVML0uz/+Fe66/SYsrq4ASMmXVVql2qsUpSuipaMb//AP/4bdu1/Epk3r8N8e+DPcv+taeCuoJI0EgzNZiO/u3YfR1XcCq1cvx6Ili7B8ySIWiuoRBVbTlfIiTQgwNCp1YkDWVLjdEjSZh4vqp3o4qw6rIVFMMiBQiRrVKnFDdVg1UgNWrDqsVMqGA0LBCI40nsIPfvII2k52IBAYREtLG5RJYJX2x1TAOtn+Sf1TNhvAOsaY4DQWfsrRnMkDUCItMBO9UGQVHT1xnOpRsHPXR2GKfoi8xLyqDPA4q9YnqxtqxJCIBfDWi7+HHu3F0roSdPYPwle+Bpdddzd0oQycQOulM2c2Qa+VA5ucCXLUmgYUTUF/3wBof1EoMBNYSqJqruxn8mZa4M5hMDDIcpRpTURemHH5HBuAKSSY6rA68rAm81fZ5HAGeH0EnS1vo6xYhsdriWNpCRPdvTI491KsaricPTM8L4KbRQ9rPg3n8UZ2NoA13wrB+QSFyfqaCFgn4snZhNhCLmtjz1VCGZvHms9nIdO+Mj0/n/s412PNqYfViTE5lyBuLo01n2swX+cln3OY776yJbx0+D8+N/p3NJ/7wMl8FVLbXAMrCeEcevsJvHy8CWIkgZtvvoaF88biMTz88G/xqU9+FDyp7ZCAjEiQUwQjPghNlPD4E7vxT//0f9DV1c1yEzdt2gRdS+Ciiy/C5vNWo6TEj86uTjRs2IwrrrsYNR6B1Z2k0F7TTIDni2AacVZzEi7KoTTAGRKDJt4PmIrEnKhwqUCMSMjH1INheAGZfkHhwRLgFQFZA7xxqDENxxsH8YMf/QK7n38ep9s7oVFZGyQmDANONeqmA1a77WT7NqfAyoAw6VVmAznjYbXKxzD8AUceaT0GLdoFLXoKvDGCoWAcbx5ow4VX3Im6FRvAu8jryEMwrXxTOpMjL6tpsJqhnKGg8fBbaDn6EhZXMf8keoZMbLv8DtQsOx8mhWHz5GMlhzgHgRRsbd0nUo82VASGgujvHUD92nq4XFRTlPSDrVzMnAErheAaBvsyDRNHjh7B1i1bIdBLjWQZnYmM+Kl+ZocEU6kc2t/kYZ1uH9i/Z/NJ5ZU4mi4quRTAUM+78IghlttN9YwNVUBj8yDqlm1H3aoLQPLMPM5dYC0UheB8Gu/Z6Kv15MwEl8Y8i7l6MJMPRG2NBx53bkLdnT7Xk7XPNrDmGsxS7yPTvjI9Pxv7OFve3CmB1YmBl6mRmun5+RxrPvtamJfMPZzzdQ6zsQ+zBaz5UAp2cr+F3jaXwEr7vb5+Md564QV843sPY9etV2PjxmVUrwbNnT0YHIzhisvWsExHOiiQljReoybQ396Fv/vS/8Gbb7zDVFSrqqrwgb/8GD73oVsBNQbey4PnOZB2UizmB4nDqjELs0hgOJEAfKRfEydnrMTUbV26wISVIjGDldSBIkHhZBJMZWmq8PmBmAEU0T8EQKYyNQl0dgfR0dGN7vZe7Hnueez54wEm9GPXV03XmPm3f/s3CwWnCfWcDFhmF1gJjlTwvApOHUJksAWCEYSeCOF0xzDaelTc8sFPQhN8LGOVStMIpmB5RullRDKUV9NVmIqGluMHMdR9GILaifJSNzp7IvCU1uOy6z4AsagUukG6txxEgflXWRkdg4lemZAVGe1d7Vi9Ys1ozqpI+avpLsQM2zFjh6P3HgTwHAsD39CwAb6iolGxJ9uomnyN7Xqq1iBoX9J12bU2bIDfzySs0zjI228BNL1MMBBnLxHCgWb4vAok3mCiZZGwgrf2n8Sy1Zdi44XXMCEmq+Zqbgz71JDgfBqo6RizuRZcSmcM9sIW2txMNa54fAhU0iZbR64gtmYOAKuuFyEeXzk6lZnug9k+v1D3fK7npWCA1YmBmSmAZHp+Pse60FfmwLowh9bn9ET7fr4qBTtZ83y3pf7+5V/+JVt2yFnXoZqYN+7cia/8w+fww4d/ivvu2YXSaj9cvIDfP3MAy5f7sbVhNQvBpTqQpq7BdLmRGNHwzR/8CoKvCGvr6lBXW4fqRYvQ2daGw0cOQ9U1bGlowOU71qGsrAwezoQCq4wqY0HdDdNQwAteGIYMTqT8UxOmSmI+InRPHAL9TtWIf1g4shFTwRtUn1WGSR5Zw0A4EsILT7+Dr37ruzh27BgURWGhp+S5mslhA+tk6zzVNemZmS1gZeJTFA5sKCyfV420w4h1QU8EEQ2FcaJ1ALUrLsL686+CxruhmwYk8pKycF4rB5Y8pioTbzIR7AtA4nVEBpvRfOQ5VJXykOMGwokibLzoRixZvQma4WICTLzIM4Vh8reqJHQlCjjd0Y7S8jL4i3wsZ5WnEG4aYpovAmayduPPYYJPIyMYGBhggk+2QvD0Y6AyQVZ8M/MKJ4H1nXfeQX19PUpKStK8DwtYz+SwRhmsxkNtKCniWKWmREzGUDCKl197D9VLt+D6Wz8EQaLoA/JCW17h0SNLtH8uA2umRrIT499J20zHFRxqxdDQyWw8NpNeIxuhxHMBWGkCIpGNo/OQLY/f+IlN97qZ7o187sNCGus5CaxODNRM4TbT8/M51oW+8gvHhTLfhSi85GRu5mLbXALr1VdfjW07duC+O2/HU089jltuvhrr16+Ax+DxtYcewaf+/C54fCTOY0ISyQtqwBBEBIPD+No3f4arrtrO/EDBgSEIlZUoFxLgBB90wYX2k6dR5PLios0bsHZ9HXxeCRQ5SoaPIQowVAMet4iEokEUktc2eUiiiURChbuYlH5dkChjVuSQ0Ay4FRFwadAEAf3dAfzyV7/Ff/7ot2huzo6xlgqstoExPeCcMUWojErOVILtHFHO9gBaIcHMqUhgBBUcp8DQIkhEToJP9ECVIxgOxHCksRc7brwfJdUroZlUO9XSq+IpnJo5JU1WEYhBqyajt6MHtdU1ELQBvPnSr+BFAG5RxGBIR+miBmy76jZwnA865wEEATwJN5kGE27q7x+ArKhYvHQRPCKFd1vjtYHRzjHNpXVtG07U96FDh7BlyxbmYbUA1Mpxnfw4G1hpkg4ePMTqupaWlqYPrIT/7P5pbihE+gjc3BDKitwwVAWGoqO1tQNvvdMKf00Dbrnz4/B4CYgnEFzKE7Dm0+gcb0xnI3+VrulEcMmJQe+kbT7nsbt7P+LyUC4fqQmv7RRi5wqwxuMroOtUwzv5Mm/c3edzbTPtK9PzncxBIfWVNWB1YjRmCnGZnp/PsS70lV8InK97w8k+ctKWhY/u+jT8S+oz+sMY6W4BhQVPBwQTrU8+18zJ3GSj7WTXyCWwEmB98Yt/jd7eYSTiYXz4nttRXVMORXTjU5//EnZecyNWL3Hjggs2wiNa5UFcLhOPPLIb5UuW4crLNkCVOah8BOUl5fAghoGQhq6ufvT0hHD8+CnU1i6Cm4/glvffDL/bCj81eBGmpsPtkqAoKgSB6k7qECjfT5SQUCxgheKCBg28xIHXCI1NKIqBg8ea8fjjv8OvfvU0Ojp6ps1NTXfDTgSsk63LRNfMKbCOdkgAZJX/sYCVklDpiwJ0ZaiJANTISXBKL2LhGIJDCjr6FFx98/2ApxwmJ8I0NVDgqWEKLAfVNDSYvMQ8r0PBAWgJDTU1tRARQdt7r+DUsT+h0u9GKK4gjmJcevWdKK5YCYP3UQUhNh6SYRoaGsHA4BBWrlwFySWBY+Gw1sBnUgM13XVLbWcDKcEqqRR3dHSwcHXyjNr5qFSbdfLDAmz7OvSdpvfQocNYuXIlUx4e/RxKhlNPfC1LHZiAlTM0GPogersOorQoAQ/l1OoG5EgMBw++i5aOECT/cty86yOoqFoKjsra0LzZLynYJpzJbJx9znQe1nwaneON4WwAKwkuNT/50ISfCel6tZwY6YXQtqvLAtY8BjBMuBmnCyWeK8CqpAgv5WLP5PMZm0t9ZXOscxJYnRiS+TSGM+0r0/Pn67w4uS8nbefrfDuZA2qbrTzWQhNecjoP+YTpXAIreZ127Xofjhw5gUsu3oK//19/ierqSrzX1IbfPPkn7LpjFw7vewXXX38hli9dztRfhwNhPLf7NVx21Q4cOHQIqiqBDJG6yiW48PxliKsKPJIboREVLW2tePfdZrhLq+EX4rjjFiqPAxiCG6KuQBU9cOkJVt6DIZhKdVQlaDrVYfUAKlUINcFRiCRvoqttBK+8tQc/+PHTOHToIEKhSNZglcY1GbDa1tl03tacAquda5ocjGUckjeQ4SA4cm9qQSiRNhjxNmjyMCKyhD++eQyXX7sLS1eSWJJdQ9RgXlUqVUTZleShVUnwigP27duLCy64AG63FzDi0GIDePPF38CtBVDm96AnGIa7dB0uv+FeqPADhg5BBDRTQ9OpU1i6fCWKJDdcNnRlh7McXSXVwxoMBGHoOkhcjEEolWMyjSkA+mwPK8EvhZwvWrSIwe/4/WAtDdUFSnq9k/+CqULgdEDVEAm1wJA74eZj7PlQ5ATikSheful1BMIAX1SLG9//ISxd2sBeKjAJ5lRvMAv7TkGCGQKsDaxOjMN8QVk2BJcKWSHYyTw6WZ+W1okFl2YbYMe8Z+GAmmp3wYsu0ZgZsKo17DEvRGB1sjcybZvp+U7mMJt9jQKrE+NuLhn6c2ms83UNCvW+FsZlmWjZAtZzXXjJyX7KJbDSOG666Sbc9olP4Plf/gxf/F9/xfIwv/3L3+L+W+5DeUUlfvqLH+GvPnYzDEOEanrw3e8+iptuasDRoyFs3XoBVq5axfIWH3rwIXz60x9DsZcqqnJIQIFhcggEuvHrh19D3YZ6rKyUcNmlF0DwcFASJjxFHBJxk3njKG9P13m4XCriMR1en595X0f6A2jvDGLP00/iT3sP4OixFvT3B5nQU7aP6YB1OnDNB7CS/88SOSI+IpwnwBLAGQlw2gDC/UcgmgHm3Ww6HcLxk0O4877/DtFdDhPupHeQIJXOt8q9WNcwmTeyyOtlZWhIq5a8thKfQNvxN9H27muoKRUQSygYUUqwdccuVNStZZq/mq7hdHsHfOVlzANJqsEie8kwQ6rKcGFTgTUSiSA4GGDe0dGD56YI650oJBg4evQoFi9ejMrKyjHnjkZqk0yyaVhzyjJ66dDAmTI4VcFw4AQMuQulPp7NjxyNITgYxEsvvoa47oXoq8Vl19yCDeddAvAumIw2rPlLOrHHzsoMp3YmwJpNQzL1JlKvmy3BpZ69z6J77zMT7qBChA8nBv1EbUlwiUrapHvMJsTW1swNYKW5jEQ3OQLWfDwj9hrPpb5ma6zzHlidGJFzCW7zOdb5OodO7stJ20Jdm8nu4VwTXnKyltloO9E1cg2s//7v/45bb78djzz2GDbXr0Q0GgTnq8J1l12B1pYmNB3fhw/eehtMl4zf/n9P4tSpBCqWrcAnP/IRFnJJBymnfu1r/xuf+9wDkOUEvCJpCRPvxOERXXj14EGmFPzcc0/gxhuvxCuvvMlK3lx66aXYfuFS+FAEcB7LL8W5YYQj2B8I4ujbe/GrXz2OxsaTEAQZ0SgJYkTStc0ct/vGN76RZn7imUunPsM5BVbWJQEqAUyy7ikBK+UVE8QaMejhdoQGj8IryRgajqC5LYLa5Vux7rxLYApecLxndOAc5ZxSUnGyrE0kGsXg4CCWjdYtpURXCmeNQ4n34/Cffg813I2SYi8imhdS2UpccPlNDIL7egehmxwWL1nKPOEU8UpVRpmSc7ZiWR2uph3+q2samhqbsG7dOra2FA5MisiThyifrRJMXR85cgRLlixhHlbbCGM5sclxWf9lrc4osJoadC0KXo0iNHgchj6ACr8EXVGgySpOnTyFV1/bB59/EeLwYvO2K3HplbcwMSsCVqYUnCIAxQoCzRBU7emb78Da9OSDCHc2n7Vb8mk4ZwqhTs4PBFsRDJ6dw+8ETJ20dfgYjmleM4eANZpnYM3n/jwX+poRsDox4jI13jM9P59jXegrv/mqhTrfc3FcC8JLzvaukzWeDWDduXMn/v6f/x6vv/g6TrW0MHGa7VdfjdWLF+ON15/FPbtuQgICg8YHH/wJbrj9RoRCGv7hb78AWdMgUTipquJ733sIf/v5uxGLCYiH4hgJDyMYkXHs3TYcPPgienspV1XA7t27mRAPeUh9Ph8aGtbB4xFRRIqygghJAoLBAHp6RtDV1YUE1b/J00HAah/Thf9ONCRSXc6V6BJ5QQlYGbRQORq2WZJiRwT6VMpm4ASgnIbIa+jpC6H5VBxX77wPbl8VONHNQk1JF9gyWCxgpUhT+urp6YHPW4TyslIWjcrIiOVRquD0MJoPvYr2E/tQ6ecwFFPhrliOdVuugeAuRzAYwapVaxhbUSkjypElcOVYQaRxard5WktWizUJe21tbax+KnmOaV1tAaZ0hmLlsJo4fvw4qqurUVNTM0a46QywMsxgXxaw0jppgBqBJg9gpP89FHkTKPaKkKP0MxVvvbkXLa2d8BZXwxSLsWhlA2685T6Yko9lBVPOeHKhwXEklpUhrQKYCljzaciOh7Js5K/SNQtBcMkJcGY6551d+0Be1rOPsXvFydZx0jadZ8huM5eANTWPdfw9znVPfaZ7Lp/7e6ZjLXhgdWIYLsCtM6M7nzl7s91Xoe4jJ+Ny0tbps5ANYKXxnet5rOmuUa49rOQxuuGaq+Ar96FmWT1uuOYafO/b34bb7caHP3wLoiMJ/PG1V9DW1gdO8mCwrx1r1qzB//vlb8BQVQz09qK7txOCGYIouLH/SCPaWtvQ2HoCHf39GO4bRjwWZ/l/27dvx3PPPTfjsjNOjKOZtE0F1snWZ6rrkof13nvvnUnX05xDEGRBpmWGkmeUfJj0M/JKJ6BGuiAPNUEy+hGX4+joiSMcL8WO6+6ByXugc4AgSgyCLI4jYCXhJRMjoQh6enqxdvVqJoTFEcHyHFUOAsfr4LQY5FAfXt3zG5RKYYgeF0IJF0rqGuArW4lFy1ZDklxw0fWpaC6NiylC56aWaDoTnAqs0WgU7e3taGhoYLBJXtZ04c/21BL0er1eFhY8sYfVdrBSqDqtDJUN0gEjguhQKyKBJpSXiiC9JzUuIzwUwovPv4zhSAJFRRUQ3T54S2vwvrsegMtHXlxrjOQJpv6s8WYO/wSsToxAJ8ZpJm2zAaxOBZecjNfJnOWzbUfnWGCdGjZnF2LPNWDN5z5Y6GtsvnHOgTVdA24qQyJd2HFqpE/0B/Jc7yuf61Wofc2HcTm5B2qbrTzWVGB1OoZ0n718Xzcb/Y2/Rq6BVZIkNCxdgrKVi1B//sX43Gc+g1/+9Kd4+cUnUVlZg45TfWg6eRIf+MAHUFRSgod//GPmGb31jjvgc7tRV10N3VDQ33Mar739Dk6e7EA8Hj/rI5NyXW+980788tFHEezvT4c58t5mPLDaA0gXbnIHrIRAtoeVeCgJrJwJw0xA4GKIBlvAxbtgJvoRjqvYd7gTm7a8D6vXXQKDE2EIJquJSh5aS1hYZ7ir6TreO9GINWvq4XG5IPIEScSzVh4mBSELVOM1EUZX6ztoOvICysuKEE+ICCW8uPTaXSiuWAS6GtV2pVI5LJWTgDVXrpo0doYNmvYYDh48yICVoJMhP7vJ6Q8bfLu7u9k5FBY8HbBaayUBhgrOjCDYewS8PoDSYpG9rFGiCvp7+/DiS3+Cbojw+0shutzw+Ctw+fUfRGVdPQxTGvUGzyaw5sMQzlb+6nwRXHIC0k3Ne6bdxJM/hmd77J08sk7a0iDnErBSWRsqbzPRka6HNR/Pjj2+udRXPsY6r4DViWG5ALdzyxtbqGvrZFxO2uZzf2YTWHv3P4e+/btH/x7kE0KdzG822mZyjVwDK42N+cQEAZu3bME9DzyAvW+9hf6TJ7D37YMsdNfj8eCzn/0sy+Pbs2cPC+kl0KWfV1cvhqLIGBjoZcb4ZGJI6xsacN9HPoKH/u//RWBwcFojazYaTAas6YJr7oHVqrlqeVdtiI0D6iBC/Y0Q9SFwegSdvSM4eGIAd93zGbh8dZZflqNAVbscDqywbEPH0Mgw4gkZi+qWQOQpYJg8o0ScdH0eOnPsUhkcDYlIDw68/iTUaAAiR2VwilG2ZAM2XnQFTJFykAXwJn2RqJHlpZ3tww7pJeB0uVxMNInAc7LPTRsOU7/TXPX390NRFFDY9+i545Wb2b8J3QlYKf9UAfQh9LYdQGmRArdkQtEMqDESqerGvv2HEYurKPMXw+t1oaikEis27UDDeTugG9KY0OVce1idGJFOgCqdttkC1snyV9MZQ+o+TRdInFzXyfym2zYWC6Kj0xJccgKPs+WFnSsqwfZeiEQ3nvXxle7aTLY3ZnvPOOk/V23zMYfTAqsToyyfRnamfWV6fqHOS6GOK5/zXahz4GRc+W6bT+GlfN+bk72XjbGlc418AKv9V9kjCFi9Zg2WrlqFpsZGUBgkHRQG+eEPfxhPPfUUTpw4Me6P+PiCkRMjytq1a3HHHR/Af/7nDxCJ5L/IfTrgNB2wpl5jor2SW2C1eqdwXRINYv8NDTAjkIdOQYl2ws3FEQuFcPB4FyqXbMaWi3cCfDF0VhJFh0DhpQZVojGskF+Tw4nGY1i7dg140QUeAkTmGTVg6BrFEMNg4GVAV2W4RB2Nh19B4+HXUVtaBF0zYbgqsWXHTnjKFzMBJolCgk3TYlUnVnQ6CzTDNgScsiyjt7cXq1atw0atoAAAIABJREFUGnOVdMCVDCwSpKLQ4rHnE5haIktsPZLKzeSXtgoOxxAeakNsqAWVZVTzVkdcVhCNmAhHdRw+2ojO9tMo8YgoKy1CcUUVuKJFuOr6D8DkvBBE1ygcFxKwZtvgzEY4MM3/fBZcmggeBgOtCARaJ30qnDx++YDYuQascXkFyNOaemR779vXzsVLkon2jJOfOWlbaPNyzgJrOkalvemcGLyZts30fCf35aRtPseVz76czIGTtnPxHrKRxxrpbgGVt8n1s+NkLbLRNtvXyCew0tgpd5XUf1M9pZddfz22bNmC3z3yCAYGBhxjA3m0rrj6WqxcuwE//+F3HJ+frxOcAOtE+za3wMrkfJPhqASg5DdVwGlDiA02QY/3Q+B19HQHceL0CK6/9WNwF1WBEzxWiRWiKeY4tbyLqqbiVNtp+P0+VFdXgedFJr5EhqvAGpL6MCExb/GXobPSOb1dTdj/yh9QWwK4RQORBI/F9dux5rwrYPA+lsNKdU8FBr6zl8M63siUEzJOnTqF9esbwJO6bzIvdLqwZTu0eGRkBMFgEPTi5cxhgSn9P6k1k/eb5pflFnNU0iaM/q5jgDyAynIXYCiQ4ypCER68uxJ9/UN4affTKPNyqKz0o7KmFgpfhkuuvB2uoqpRYGUcPFrmJjOv9Re+8IUJH6dMDWYnxu34ttkC1rkmuORkziZan/aOfYjFhhy9F8oOxM4slHguhQTT2pDwkqpWZxVYCw3spgLmTPenk/OdtE1nDrMKrE6Munwa9At9LYT/TrY3nezZ+d523Z2fgX9JfcYcMVfyWLOxnjPdV/kG1vGLSqG/d999NwSPB7/+5S+RmCA/dbqNQMB62WWXsfy/X//619M1n7Xff/3rX2d9Twcxkw2QgPVDH/pQTsbPck4ZsAImR0BJQBSHFumBMtwMwQgjEomhf1BBMO7DVTvvZrVzOSrjwkZE4b4Ek5bq7UhoBH39AdSvXQVRIKVgntVNpetzpg7NUMCL5GEl8SCAysNEQ0MYCvQg3NeMwdOHUFflRigah+mqxeXX3w3TVcE8tXR9vlBg1ZarMgwWMUAhwWUlpWkBqyVOZbLw6VgsBgorXr9+fYoIkg2spEisg2O5xVYpHwMxQA9gsPs4XGYEFSUSVCWGeEzB4BCPyqUbmDDTf/34+/CJCSyqLkVlTQ3CihvnX7oTZTVrWEgwJQMnxY7Z2wSmEp1BbZtcAWs6RuRkxvGWT30r42fmXMxftYF1osnLDpiefeVM8mHnGrDqehFkOaV+M3sxZeuCn5mbTPb+VMC40NfM53sBWMc9u5nCbabnZ8OIzmfe4Gz3NR/mK1f34PS62RJeynYeq9P7yHRPZqO/6UB2toG1vLwcDzzwAAsFfvrpp2dkWNI8X3bRRdhx9dX4j//4D4TD4RldJ9cn2cBq9+MUXHMJrKQGnAqsJnlXjQgi/c0QEl1w8TL6B0bQfCqMNZuuxdLV5wOiZAWnCqQNzIEzLdElTdXR3NqM5ctXwSVRriTlmwoWrLJ0VyuE2KCoVspjNYDI8Ai6Otqxbu0yeLg4XnrqYfikCPOkxlQvFq+5CPVbdsDk3dBNngEreTIL4SDhKIoaIDGwpqYmbLvgwjEvJSYPC7aAlQxHOpeAd9OmTeyWLA+tlcRK1zdBAks0YfSCgHJ4ZcixDvR3vYvaMjc8gg5diSMSltE1aGD9lmuSwPoQzFg/li+qRFVdLfNYL99wBRav3gJesJSCLTVoK7vY/prpzE4ErLkyuO15Gr8HUvvLVv5qz95n0b33mQm322wb/unMQ+rA0x3vicbpBZfOfJal/yQ6eWydhBLX1rrhcRdG1EW6sxEdl8ea7trkas1z9azOt/saA6xODLV8gtlCX5l7SAt1befDuJzcg5O2+dz3NK75nMfqZN6ng82J/ig6heTZBtY19fW497778PvHH8e7776b7t/5s9qtXbkS99x/P/OwtrS0zPg6uTxxPLA6BdfcAasJ09AYTBoGKQOb4HkZptKPoa734BcJjiIYHI7i0IkBvO+uP4e3uA4mJySBhwjLKotCOawdne2QJBG1tYtYKKtoJa6OArFlhBpQNI15+OJxGT1dXVi2bAlcEgcXZ+DU0T+hs+kNlBfzkDURUd2Pi6+7E6KvGrzohXBW3dAUzwSNxRFxne3VSPcCdkEgCnEno+zAgQM4/7zNTDCMjjMCTOMqqibpnc6nnF86v/VkKzY0bLBglXniCWZtASyVwS2DVva7OEKBZowMtmJpbRkMJQQ5FkVcFhGMe1G/aQc4wY0/PPZT9J46grUra1BZXYmEzqOkbj3WnLcDvFiSFL8yGPxb4cY2uFrZs9aR/mTmE1jTMa6zFQ58LgounW7fl/JxaO+79D8hswemY/uc7Lq1NR54PHMLWOVxeay5ALt0nhN7hjNtm+n5TkB8NvtaANYJPgfSNT7zCRT57MuJcb8wrqRpMcGneaHOzVTrm408Vrr+TOuxOtl72Wiby2tMBb7/+q//mr4FkuWWzDN6+eW4+X3vw7e/9S0EAoEZ90AKrbW1taBcwFAoNOPr5PLEyYA1tc+pvK65BFYrgZVCTw3LO2gMI0DlUhKDKJaA4aEI3m3qhL9mHbZfcQsMzgvToBI1SS8dC+s12dy3d5zGeedZnkKBXKR2qFtSKIlyV4nXSPWZxIq6OzpZHV1/iY/VZRUNDrHAabzz+hNw6QGIkhsyfKhZeSFWbrgUvFgEgVSXxoQFs0xaC65mBKyp0OosLNageUv2Tmq/ibiMpUuXjtY5tdbU0l1OrXVq/cTysNJcNDc34zzmYaV7IA8rLYkFCgZH9VfZzIEnn6s+gsHeExCMIMpLigA1gkg4hr6AiqqlW1BWs5p5rg+8+jwOv/EcVi2rRFVtBUzBBXirseWS98HkS8HxIkwSzLLnDgLz4FojZdmzSZ3v9J6MdIE1V8bmeIM3W8A6n/NXJ4KEgcEWDA5OLriU+hIj32A60U6kMTBgnWMeVkUdm8eaLrDm6vlJt38nYJmrtrM5BzMGVieGXj4N9/naV6HO93wYl5N7cNI2n3vRybimalu/69NzPo81G3Mx2TWyde3ZBFbKX73zzjtZKY8HH3yQlfWYz0c6wDoVvOYOWK3cVQZGhg6BS0CTu9DTvh/lXh2iaaKrZwRvHjiJuz/yabhKaljuKc+JyTBfnnkIEwkFp0+3Yc2aNczDSrmZLE+SAaodD2xpLNE/Y7E42tvbsbi2Dn6/HyZ0gNcgGQI4NYzmd19GR8s+lPm9iCVMCMVLsO3KXRA9ZUx8ySqYdLaKtNNQ60z2nOVhJQ8peaUpH9RES1MzVq9ezf5N9z9mPMlSNXafOrmkqV6tpjFg3diwgbVn51g6WNa60NwwD6sJ3lShqwH0db+LqnIBImfATIQQCsXRNaBgw9YbwLkr2RyfPLYfL/3hv1C/ogoV5SWA5EJE82DHzg/B4Cxg1U0NYtLDyrzktipxFoDViVGZbcM2W+HAlL/a/ORDs55fmO35sffgRGvUdpoEl4Kjj0Z6UDq7Xti6OehhTQVWJ89KPtsu9HV2rmtegNWJkZdPI3++9lWo8z0fxuXkHuZi23zmseZ7frLRn1OQnaz9bAJrcXExq7/69ttv44UXXsiEG+bEuU6BdTy85hJYScGXgZGuQ+QiiAZPIB5qQZGkQFV0nGgehGZWYceNd8MkZWBOGAVSCmmlnFLKwXS5RCZ+pRsaRIHaUFisJcxEdVmt3EyOARqFblNbCp8VRfLUMkUmQOMgclSXtROv7PkFfEIc/qIi9AzpOP+y27Bo5XlWORxOGoUIdmrSqs4rsDLSN9j9EJwSpHd0dKGmpmY0LJh+bht9TNQoJcKW2rMc1STo1tfXjwIrT4JIbFUYEjOfp6UULEMOd2Ik2IS6Wh/0RBy6HMHQUAwR1Yc1m64ZVVTu72jG4498B2uWlKG60s/yVgdlHpff8EG4ipfAZJrNZgqwppTRyTOwZtswzhawnov5q+OBdaIP2EKD2NJSCWWlrjnxtyB1kLGYVY812/t/qhcSC31lNt8LwDrBY5ZuSHA2DODZ7svJPeQT8J2My0nb+XAPTu7Xadu5lsfq9P6crH8urz2bwEphoP/4j/+If/7nf0ZfX9+cMzScDvhrX/saO2WmQEXAet999zntdtr2NhTpJgdOV8GbQwj3HoVoDMDUIxgYiqK5LYTNF9yMumUbWVipwdRlLRcgQReFwsZjUeYtp4PANXmzo55QFjprmkwRt7OzExUVFUxVlw6W62khM1MbhkmAFsGJgy+jq/FN1JZ5EFE4RLlK7Ljxg3B7KwBIo+Gro/q26VnR085J+g0INnXmZ2WAaQK9vf1sTmh/j3pLR63HsSmhNB/0RXPTeKKRlbWh8Hb6mQWsFhAzPywTtdLBI4bB3vcAfQBVFW7osoxENIzgiAx3yRpULd4MCMWsjJAaH8RjP/0Wyt0KViyqgsALCCrAys07sHztJdBIpZmtkJXDyroZ42F1Fh49PiQ40xBDNp4ZKqdmKxy4kPNXM5mf0S05wfwee2/36CPg5JFKr21uPLFlBKxlUvqPboG0jMXOCK1NNKR0938+IdTJvsvnuPLVV1rA6sRwc2IQZto20/ML9b4WxmXbXBPVBZtYiGIugb+T9Z2NtrnIY833fWSjv8mu4fTnE+3N2QTWSy+9FLfccgsDVvJQzffDBlb7Pp2Ca+6Alfk/WYYkb+gw5E7EB5vgEyOIRIfQ0RdCe5+Bq2/8MDxFFQAvwUiGrZK6LeVfnj59Gg3rrFJU5FEURII3yocl6LIyJMmYSCQSLAy4rq4OXq+XgSqtvdvlHnU8mpR8SaeYGuJDp3HoT7+DpA1CcEuIGaVYuv5SrFp3McC72ThYXijBNnsZMMEuGheGm919Rv7JZK6nyTHRKlXV8d577zHFXxs+U8N8rRRVy9NsAyv9N52zatUqNi8MWFmIMZUY0q2yQASspgZdC6Kn6xDKS3QUFwnQojFEw/RiQUHNsgvhr6qHAWs+DT2Mp379IxihDqxdUg2XKCAga3BVrsRFV9wJnfOwXGCeo1Bj8lrbmbX2CwRnk5cKrE6MRycGcLpts1HOhvo61/JXo9EgyMM62ZEelNq2UzpPW3YAdq4CK9ViVdWaGb+YmerFQ7rPylTXSBeYz6W+5jSwOjFKF+A2v0rDTtbGSdt8rqOTcc2XtnQf52JYcDbWzwnIziaw/tM//ROOHDmCJ554Ih2rZs63GQ+sqTeUDrzmCljJp6YZKoMWTpehjLTAjHcB6giGQ2GcOD2IovJ12HbJrTA4NziWP8oz+IxEwujt7cXyFctAId5s77HkS8tzyFM4bBJFqT2FAZM4VnUleUhto5bEmwg66YsuQAGwSaCLD6H54B4Mnj6AIi8HXSyBIlThoivvgOgthWEKEAR3MvSYcj/tq9oiTAS+pFKcq+1zBljJQ0nAapocK29DYcFUtonWljyuZxSDrbHYhiD9jg6aG/JQu910P6SuTKHUFEatgyOCN3hwnIJ4tBuD/cdQV+OGYCagxhIIj8QRjPJYuuYSuHxLmEKwlfMqY/9rz+DkkVdRv6gUxV4JAVlBQBZx6wf+EoZYApOXIJLqMpv78eJQ+QFWJ3CbTttshQM7rb+aK6M9n9ft729B/0DrxC9/JnmMCgFiy8vmpoe1UIA1necqW3Ccz76cPDvpjivrwOrE8CtU+MjnuPLZl5O1cdJ2PtyDk/ud723nGrA6AUWnbZ22T/dZmC1gLSoqwg9+/nN88QtfwMmTJ3NFEwV13amANR14zSWwWnVYFZjxIBIjzRCNAOKRIIYiCl7d24xbPvBJQKjCwUPHUVLih6LKUDUNZWVlTKiJvIm050RBhKZrDFgJ0KhEDgFuNBJGd3c3g1W/r5iVuhm/RzkCSyJLnry9FGpMzsUElKFTeG33Iygp0iFILkRVLxq2XoeqpesAsQgcCOzEUdEjjidvK6sQm2ZJFhvSRhE6zfOYKWR5QZOH5THlWF3Vjo4OpOak0u8sEaozh+1hpe+nTp3C4iVL4HJJzFUssLJBrMorTIJV1l0cgYFm6Eo3aqo8UGNhaHEVQ8MKYnoxVm+6ChB8ME0RNA+0pqHBU3ji4QexcXkFSr0ChuQ4Tg9Eced9n4e7bCl0SKxMEOvhLGB19gjZHtZ0Db9sGcDjjdKFcOCz1y1dT9mptn0gL+tER/bB1OolvetO7YmlcGCC1rl26LoPicTKnHhYnTyHmbbN9Pzxz3C2PhtyMa6zgNWJMZ6ucZYNo2++9lWo8+1kXE7a5nMdnYzrXGw72T1nK4+Vrp9a3ibfc5yNzx2n10i3/WwBKynJfu9732MqwZTTeC4c6QJr6lykfk7lGlhhRKEOnwandEGJ90NREmhsG8BAyI0bb/8Evvzlb+EPz+xh5WdcLo7VWSWv6vr167Fs2XJWyoVyUn0+H/siKzQhJ9A/GEB3ZwfWN6zH0iVLLCainE/KW016Ptl9shIuHExetXJTTR6GEoeEKI68/SwCncdQ4hWQ0CVI/qXYdtVt4CQ/OBKBMgSWs8nK6DBdIyfAmuKNtcxnR8BqQat1Tyytl30lAXTxYia+RPfHQnzHXZnlrxpWbi8B66IlVnv6t8hKBhGw6jBIQJlCiI0QBvqOQeTDqChxwZCjCA9HEAhqcJevwaLVW2GYLgi8yMoUkQqxaETw6H98BSvKeVSWuDAcC+H0QAQ3vv8vULFkI0zezRSfWQYrZ8+Flc/q9MgmsGZiaGYrHHiy/FUnY8uVIZ6r655q24todCjtpU8PNq3LZbftmbAJui6FBM9FYKV5icU3pQ2sTvZePtueS33NGWB1YuzmE4ry2ZeTOXDSdj7cg5P7XWh75m/iZLm/2cpjbf39dxHpbhntMNNc43SB0O7Qyd7O57VnC1g///nPs9zHhx56KG3DaK43nAmwpt4zhYtmU3TpjHePck1VcPowEoFm8Ik+qFoIg8MRHD85jG2X3YHSylX4zvd+iH/96tcgiBwEgWNQShDmdntBJYooX7PYX4rKqiosWbIM119/PfMwkjedRJnW19fDSzBG9MWEls6UpBl9Pgj2GKSRs0+AaSgwjRi0RABv7f4NRDXAgC4Q57Hp0luwePlGGAaBncuSa2J1Xy0hJBs8KY92ckPZBjSrPA2dY4kPpQtsSe8s8w5bhy0uNTAwwEC1qqrqjILxqLiU1dYGVoJWygOuqasdBVyRT3pYTZOVzRF5Ewm5F4HBRlSWCXBDhxqPYGQ4hL4BA2s2XQ2pbAl0HRDJu2qYMHgRghHFi0/+BMbwSdSWuxGKDmEwZuL8Sz+INeddAcWQIIpuCDRJKcBql9RxEk09FbA6MWgng7F0IC2b4cDzuZzNZHN59N3nzvqoTSdl4czfuvQ/qbMJsJaHde6pBNNsyfIKGIbvrIlL1yueznORevF0r+vkmc20babn53MOMgJWJ4a/E8Mxn23z2dd8mK9z7R6c3G8ht3U6toWw4LF/w5x8Tkw216k/nw1gpbDIRx99FN/85jdx4MCB9K2bOd7yq1/9KrsDJ8Zf6i1nC1hTDQP235QjacrQ5S7EBo7Dw8WhGQpOdQbRExRwzc0fA88XISJHcPFllyA0PMKGRXVzJbcL8ZjMwJWXRAiCCI/HC0l048//xyfx6f/n0wiHQhgcHMTa1WtYqRvLCWrDKsX9piARKe5SzqfJg6df8RoMqND1EE6+8wYGWvfC7TagCF5EUIcbbr4bJjwQpCJwVGqHiRlZ0MuZ5KWlkfKgFNmxR2oYsAWtliIvjc3K0U3rsKkupTEBKx0UFkxh0CtWrGAgTV9mynXtu6YatvRFIcQ1tbXw+opgGgYkap9UcCVgFaAgEulAaKQVS+r8MOQYEuEwhoeGEBzxomHbTdDdpUTM7FwCdY1yfA0ZTQeeR9OBZ1HkkmFChcb7sKj+Wpx/2S1QdRdEyXOWh3WmwOrE8JzMyMzE+MxWOLDT/NVs3LeTa+SiLYUCnzy1N62t7+RzLJtgmjq41OvOZWC18lirz5r3QgRLJ89mLvZoNj4zMh1X3oDVicHsxDjMZ9t89jUf5svJPeSqbSGsWa7uLZfXzVVYsJP1mAoy8u2pzcZcp15jNoCVFGK///3v495772XQc64cNrCONbjS919lBqxnglFJGMg29AwmtkS0NozI4HEkgq3wu3iE4hoaTwdRVF6PCy66gQrVQDN1/OTnP8O/fPnLDDx5XmD1VgnxdE1nDk0CL4IyymWtrq3Dr375S8gJFfWrVsPldllhsSRAxNlCSKnEZ6ntWlBn5aEappYULDIx3NOMI6//HhKGIEouhPVybN5+E2qXbYBu8Kzgi1UWlTzG5MG1xkg/I2AdazSn9js+hzWZS5vmxhzVKkp6TG3wJaOIxJeo1iyFTrPPijFwbo2BvKv0u47OTviKfSgpK2M/F2nMTIiKg25q4M0wQsGT0LUBlJWKMBJxqFEZ/QNhSL6VWLx6Owy+iOW88nyy5JDpBm8o6Os8jL27H4Eg98PtATxlVfBXb8N5l98OuErB8S7Lw2oV0GHA7kxuyTqLPKyZGoNODdLx7bMFrPO9nM1E89zX14K+/jORSNbfijQfBIcv45xdd/oxUDhwefnc9LBOBKy5eo4yvW6m5zsBXidt8zmuggRWJ8ahEwM4n23z2ZeT+XLSdj7cg5P7nS9ts3Uf+QwLzsaYc3mNya4905/PBrDefPP7cd11VzDj9lw6JgLW1PufzmPhFFjHAgeLtaX/WVBHoZ8MHE2YugzT6Mdg+wEUcRFwmo6BkIG9Rzpw7S0fQnXNSgasugm093bhzz7+CTQ3NqG4uIiFdVNoLxkLFCZMgKiqGuuDytV89COfwMc+9nGmfkthw8wTe7a7M2UaKBzYCuu1hKB0wBSh6wY4YwRH9z6DcPcxeHgVCcEPT+labN/xfgxE4ojEE4hHEwyIizweCKLEwpVJxMhX5GWGN80xjZO+05iZMBQDxtQyM9Ycpa4H/bcNlvazZv8+1RNpK/5SG/rvUCiEnp4erF/fAFEkxeSzBYsJ8inqoLu3B5phMGEqOlzkJTV5FuJr8gqgD2Kw+ziKPRqKijlo8Siiw1EEhk1ULN+K8qq14EwXTCqDw1kvEHjTDUNXEA604fVnH4Y30Qeej8FXUQ3esxqbrtgFsXgRTN4FyXZ6M0BJKjazm03/KZ0MWJ0Yk06M1PFtsxUOTNfNdzmbTO7bXiEn8zxR29aTlL86seCS3Ycz0Ex/8zi77tl7ci4DK91NLLZxzE1lupZO9lM++5oP40obWJ0Yg4UKOgvjsp7LTL1Tmc5jpucXwj1kYwzZuEau5pLGVghhwdmYo5lC5fg/zU7mero+ZwNYv/71f8Mf/vAUXn31T+lbwvOg5XTAmnqLE61xRsCaJCXy/o36Fg0dPGfA0CIYGngPkLtRxMehJzQ0tQ2hNyxg5+0fAccXgefdLFRXNXT81389ikce/jnC4RASSoKp5GqaygCNQoLJ+GF1dU0eVVXV+PGPf4J169axnxO00vfJ4ZzGZ5ETR2JDJgGsAFOnEi0xxIdacej1P0DUwuAkCYGYBys2XIVhmUdXzyCGhobYOf6SEvj9pSjzl6HY64XH42LASHm2VC6GSsfYYkgWaFsgTeOyv48CaTIsd6J/j78Py/BLhhibBK0mDh48iI0bN7I+U1WCbWi2wbl/cAAjIyOsFivdtUSub7ZY5GtOQI12YGigCVXlXgi8zhSCQ8MRDEXcWLFhB9xFtTANgbEmFQZiB+X3UhBwtA9/fPpn8Co9cEsyPP5ShORSbLniThTXrYbBuUhnOWULzgxY/+7v/m7CJzVXBvF44zdb3lWn4cBOjPB8t3XSX2vrXkSSwJopQE72kT3di7mxn4Ppf/BXlM9dD2sugDVXz1ym1830fCf72UlbJ+PKCbA6MTKdGIH5bJvPvpzMl5O28+EenNzvudg2l/ecLWClMWZbLTgb9z0dVE70J9vJMzXV9b/yla+kbxFkoSWVQfn617+OL33pS8zzdC4dToB1/LzQes8YWFNcgCQsZCQzSGFo4AwFuhZCb/t+VPhUcGoEgwMhHGnsw7YrbkfN0gYAHvC8FWqnQ0c4RLVXe9j6dXZ24ETjezhx4gT6+noxMDAISXKBZyVZKM9Vww9/+CNs27aNwSrBol2TdLK1twJ0rfBgysc0uWQup5mAaIbRuP9F9LUdhdulI2Z4EEgUI25WYDiUgG4ARX4fSsor4feXoMznhyfp0aUyPCy/NBnDy/JpBWFUMIpg1u12jUItjZd+T15jgl37ORqjbDx6E2OVhsn4sWqyAiOhMMLhCJYuXcLCr21Qpe+pnttQJMyElxoaGpjXmkKCabykDqwbUYSDjZDDXaiuLEEiHgWnWfVXQ0o5Vm7aAUEsAUioigSXk7m8VLuVeXDNKF5//jEkBt5DuR8QXSJCcR9Wnnc1ljVcBEPwQhgPrDN4OJ0AqxMDMV3DM1vAWijhwOnet71U6eY8Tnbdw0fOFlyaKUA6A97MPbHkYa2YoyHBNMcsLFg7k8ea6Vo6eb4ybZvp+bna57ka16wDqxPD04mxmM+2+ezLyXzlqu25dr/ZmMdsXCNX8z7V2LIVFty7/zn07d89+jc43/fiFE6djM/ptal9voF169ZLsPOOW/HgN77KRGnOpSMTYKV5ImC9//77054ygj6meDsGWKnGabKEDMtfjSM83Ak1cgrFkgwlHsXp04PoCQLX3/YRGALlXpKCrMj6NXmTQRTlrFqeSMtbapg687gODQ3jvWPHcPx4Ixobm7B48WJ89rN/jdLS0jHey0lvgqVekvBSsoVB/kELXw1dBa/H0HvqKNqOvwUz3gXJV4yuEKBwi6CZxXB7S+CrKEV17WJWYqfKXwJR16EZJhRNRSKRQDwuQ5Zj0FTr3+QNJuOavMP2MyTwAiSXpXxMAC5JYvI7/YzAm2DW8srgb2YFAAAgAElEQVQSD9tRzjaEWqPnoGo6YvEE3njjDWzftg2lpSUMfi3RqVHMYB5VCqU+evQoNp+/meUIk4eZ1QCi8F41hGDfu/BIcRT7vFBlmYku9fUMQyxZj7q128AJXlZL1SRopd55E5xBsEv6yTLee+ePOLH/GSyv9cDj5hFLFEEsXYFt17wfhuAfXWNrVGmKTo1byImA1YnRmInhWmjhwJncy+jOSHr3xz8vmcLMRGOLRIJoad3rMGc17Y8jh9d1DrBzPSSYgFUrIGB18tzms20++5rsGZ4QWCczwGY7lHQ+jOtcuwcn97vQ9swfISfAlKu2NJpseVkzAdZs7IvJrjFbP88nsJJx/8ADD0CWZTz22GMs//FcOlLn2klYnD1HzoDVLreSUlOUwn8ZGvEsxJY3VfCIYDjQAg8C4LQIgoFhtLYFUbn4PDRsvQo65wFHwaLkMSVgpZzXZEjvme9Jb2jKYmqaVVuUvKl27ir9mzyWU4YEM6cqASuNn1yMBKwGYrKMcCSCQG8PIoEORAdb4DP6YAoyNNGPqFENwbsUgbCKovIKrFq9FrVVlagu9UPQrRKvDHoNg3kc7S+CVmucGtuPJAJG4JiQrX/b90Dt7dxbWjvbMyu5qKwPAS1BrAW5lDtLnmResL7i8QQTVOrq6oTP60FVRSXKKsrhL/bD7XIla8cS3GrYvWcPtm/fjqqqSvAm9UkvA+IwlUEMdh1BZZUH5OzV5QTiI2G0tw9h+cZr4a9ZC5MTGd8SsJJXlhbMJFEsUk82VAR7mvHc49/H6jo3Kkq9iMY4BGUPbrrrvwHucnCclLKCswOsTozR8cZktryrhR4OnCsQ7u1tQW/fWMEle0M485am/6nu7LpTQ2x5+dz2sBpGERIJ0guwjnRfSjh5Zgq17VwbV8bA6sSYzJVhnel1Mz3fyRwUQttz7X7zPef57s/JejodW7aAlfrNV1iwUwjNxvw57TOfwEp1Oz/7N3+Dl194AW+9+eakaqLpmztzq+Vkc50uvGYHWE1opgGJ4EaPwdCGERlqhU8YQjw6gt6BCBpbBnDJVbtQWVcPg9qB6pySTzBpME5iN9qiRGR82KBHKzQ+bzP1fscbKla4MEEqhcgZrGZrIBhAT38f+gcCSMTiqKssRrlbQXfja3BJYZgij2iiBLprKTqHNCxasQ4rV63C8sW18Hsk8KS0K/AM1e2+7TGSR9IOyzUMPfnfpHZsMGAl7yt9py960UJRAfSdAJZ+Rt/JdSS5KATayn8lWJWY2JMbbo8XiYSCSCyGF/bsweuv/QkJRYbPV8wUgVcsW44lS5dg0eLFWLRoEah2K13zyiuuRKnPx2BdFBTII60IB1pRVeODqsoQNAWB3hF096o4f8ftDDjBi+CZWpREhXySD4fGxLJoyZTIAH7/m++gwhNDTZkHsqyjc1DFrff+BVxlywFIKbnF2QFWJ4boZEZ6usb7lk99KysfCLkMB073XpxCSzau29zydorg0vQeTmewmf7SOLvumXHOdWClGYrHLeElJ89Nobadz+PKK7A6MZadGJGF2rZQx+VkHRbanvnAL9QIg2ys0VTXKISw4Fzeo1PYzEb7fAIr5ebd/9GP4uc/+xlampvTt2DmSct05noqeHUGrDRplK+Z9LAy/R5CNis+mDdIgZfqeHZAl3vh5qIIBAbQ3j2MwWEBN73/o4DgZxBE9UyppicDVmYfTlzwJFVF94zRlSqwZMGh/bszBk3Kz2lcAMLRKEaGQ+ju6sTQUACaaaKsohqL6hahqtwHv6ih9dDL6Gx9G14vVWotxukBDgG5CKs2XIgtm7diUW05XMyjSzG7SWXkJKDaYdJnzF0Lsq1nyoJPa5z2F4XsWgBrf5E3lv03hRzrFtSqqgKVeXCtaymqBbRvvb0Xe57fA+gqBNHKK7UBl65h58tSyaf29nZs3rQZO2+4Eddedw3zgscC74HTh1HkE6GbMpSRYQQHE4jKJWi46IZk6DatEZNrYqHgHClBgxSbRbbunBHHi3/4KStdVOrWWGmh7mAC/z977wEnyVXc8f8mbd692724Fzhd1J3CKZ1OWQKEUEKAweSM/8bYGFkSYBsDAgM2WCSDLP5gjG0MWP4bYWSwEXLAwoARyuGk08W9uDnnif3/1Ovpnd7ZnumuN+919+zO8DnuNF2vql7165n6Tr1wxcvfgrVb9wDR+vxxQkS45ppd7qt4SrCupLU4qV+M04FLgYuumBKw0rRg+2s+PJaHWA5oms+Z99HlRZbWr3Z0VOexNlYkkslNyOWafQVWXePJT71+2hJj94orrjC8JuKLAcBqfTAfUa/3vCZb+HCvtrGj4t6RDlVVVh3Tgkv1UVXfOfe8nC/F17xAlPe0orzky2++GTu2b8d3v/UtsZvrUnvJxNp+3+WANV8pszacpUnBuTQiRhaR7BjG+w+iuTGJ6bEBjIxO4ol9Xbjw0puw/ozzEK9rRdbImcsoBbDaz05dmG06TfU137OmERfON7Wm2JqQa27QRJsUzUxNonewH92ne9Hb0yOO3dmwYR3Wv2gT2tpXooE2RSKWykxjauQUHn/o+6JC3N6+EgPTDejqzWLb2ZfhkksvR3t7K2Li2BoCVvLBhETxJ7+u1+m5yuXM/prAMH+UWn0kf60kSRzAk6Mp0OZUY5raOzNLa2Np/eoshodHcO+9/4T9+58X61GpkmvtRGxPtOjfK1euxKlTp5BNZ3DWWefgYx/5Q6xcFsXk4PNYsbxewKphzAhgPXlyClt2vhiNq7ciI3YDjop1qxAV8TywGhkY+f8GUtj/6IM4+OR/oz43jkguidlcI7ZfdD3O2nsTchECVsM8lzc/Pbjs9G2HB9gOrJwkshSceX2/mqcD+w2mpe7Lk0894OkjuQCP7sTpBTQto5XK0i7B1Q6s5jrW1Z6nA4dl7Cy16cssYOUkgZxEL6yyYfWLcx9qsuWBs9rusYr7ydWhCljJrpdpwVz/OPeQC7i65GUgylNWUyRE0yTf/va3Y3p6Gt/73vfMqZRL7FVprAlY3/KWt0hHTaxqFQCZAzJTyMz0ITl+HHWxacxOTeLwsV70jqRxwy3vRCTRgRxiArBogq45LZgzTbSwa24hmTGPjbEnN+aaUgNTU2aF9+TJ4xgaHkckFkPn6lXYsH4t2tvb0djUDIPAlvaQymVEhZjW3B546iEcevohrFrRgonZOI71p7F++x5c89LrUd9IZ69GERXTmgvkaa/yuk3HtqYOO7VxStIIzsUOvbRlEh3vk83hySefwkc/eqfYrImq3iIxp51/6RmI5qckZ7OIx+JYtWoVuo4eFff4fb//fmw9YzXqo2NY25ZDe3szEEshk5rE7OgEuromseuim5BJtCOWaM5vAhVBTsBqBLFIFrEobbpE64/pTNdZDJ5+Dr944B+xqimN8eFuGPFlWLfjcuy+8jWINrTYKqy0AZVVSXcHE2tQqgZWL9Crsroa9unAugBlYnIYhw79et5nixxAuo8VOb3uH3srOqp7DSv1kHYJrjZg9fKMWncvrLJcv7QBq4qkc7FWATkJdk3WfOSqLQ66xr/OWJTzOczTglXEmhvXcvJedFUKUe5phClBifgb3vhGPLdvH372s5+JzW+W2ovOvHUDpHIx4QKrWR00K5ziLM/81rti99nsJKZGjiJhDMNIDWNsZAqHjvVj1cZd2LH7JcjkGoFoDLFoRkwzJWDl7RxrnUVamGprzic2gZXiQFNh6QeMnp4+HDt2DAMDfWhd1ow1qzdi0+YtWN7ahMYGE7ZoG15xwintSkwVX1H5TWGs9wh+/uA/Y1ljCtFEI04NZNC+4Ry8+MZXIBJrEOeSiv8J1naeyrxwI1ZzEynn6ZCm71ZsrftVSNPz/Rb9pAQ0g5MnTuP2O25Hf18fpmem0djUhIbGRsTzx/yI55SiG42isaEB46NjuPa6l+GVr34VjMwwIqkerOuox/L2FkwnRxDJzmK4ewjd/QaaV52NTLwDsVg9YvnzZeP1deLYGuLjRIQ2hWpBJBpHPJLB7OgxPPRv38GK+hlRoc5Gm7HiRRfj7CtejURzOyK087OYQGw/xsf7DxVuwMpJDEvBWfH7a/Zcj7V7blDycfLEPbdWXN1SAZUqdHBi3dNzCD29zhsu2QMrB5v+QOxiqLBSrGdnz654DHqtePo9zjhjMsx9KAmsnCQwrDARVr84sdUlW22x0RWHMOtV4ZsqHX5XWTnj0wsgFmdVQev3A1ipj2edey5efsMNuO/ee3Hy5EklyWW1KSFgnZ/8uSdydnk+sFpVRRO+qO5HFBUxMsjMDiI5eQJ1GEV6ZhQnTg6heyiJiy55GdpWbYERaaJzURChI1Ws43HyEFMq7haIWtOAiQ+tqq65dtasOuYyWUxNTqG7txvHu46Lo3AaGxuxceN6bN68CS0t7ahvqM+DMnkt5iSbNVLRBXMHYgJppCbx1MP/jcHuA2KTo7FZYO0Z5+LCy68WazmjkTqaDSw2cnJ6mWtUC+f+kO4C5FsoWWhviS5I3OcKuNTe9NXIGQJYqcpLYD45OSnOrn123z4cO34MfX196O/vRyZNU4enEaGKbCaFVavW4C/uugvr1q1GLjOAoe59aG+KormlHlMzIzBS0xjoGcXYbAvQvAXpXJM4f9Y6vyhrkH1z+nN9Io54HZ2jG0N9LIs6TGP/Y/+JhnQ/WuvSSKWjiLdtxlmX34LWlRthCGClmND07/zaZUZl3QJWTmLqFUyt+1ese6lPB1YBHQcOFtavykGp+6exrvWwlt7FAqzWOtbiiIYZ4Jw/W4vWUzB2PlYxpjmfQdzYKgFWTlLMSRTDKhtWvzj3oSZbeNQrreT7HUsV9rg6VAKrn2tZOc+qDPjKtCGf/ABW2iX22muvxe7du/G1r31NJO5L8VUMrFx45QGreYRNhMBDIAhNRSXaywJGCumpbqSmTyOeG8XU2ChO96cxMhXB5S+5CZFEGwzUIxajzXuI6GjjIPKWqpwm0JRLpsSXv2DM/MZFMJDJ0dpNYHhkRBzxcvzYcUxNTaKjYwXWda7GphdtwrK2NrGjsP3oG1PH/Go86TfXvgKRXBozU6Po7+5CNBZFLNGIto7VaGzrEBtOiWos1Whj5mYsxWsyi6emW9ct34v/dh+3hSou+WjNJDD/No8aikTN3XhnZqeRSqYwNjIh1nRPjA/jdO9J7Np1DnaddQ4aEgZSM6cx3PcCljXFxRTfaCSF8dEhDAzOYnnneWjs2I50OopUOifOlJ2ansDE+BQmJqcwOTktpiSnUkkxDbyOiuTZGWTGj6EtNozOZY1inW0u3oFN516DNZvPBWJ1tn21EvkfLdx7bUmUA1ZOAukVYmvTgdXsKGsHVqe7rR9i3X+8c/OhoyOBFVW+6RLFvvg81lI/1Hh9Rsq154Ah5/kNq6wqv3wHVk6izEk2l5rsUusvFwyqLT6c50JnLMr5UY3Tgrmx8kOebHzmM5/xno1KStY3NeF173gHjPFx/OM//uOSO87GCls5YC0OrdPnBg9YgayRKailKiNVzOhczuwEpse7EMkMAZlJ9PcM4bkjg9ix+3Js23m+qK5mxVmedP6q2FIoD72Er7SI1HY8TN4CVVCpcmqNW5reaoElQeHo+Bi6uo7j4MFD4t+0udBZu3Zhfec6tHcsEyxHGyTZkyuKwfw4FE8zjsCgXXejWRjZpABbcQxPnDYniiIajdNuSOZ021hi3rizfLOA0toEqdim7BRue2JUsGXeD6q4xuMJZIXvFCf6IYH6nhGb85obOEWRiKQwNnwAM1MnsHJZE1LTE6hLRNHfO4CRiRi2n38tYo1rEUUCOSOKdCaNqelJTExMYGR4HKOjYxgcHhFV3NnZacSQRSJuoDU2hpboCF60shF18TimMw1YecZF2HTOZYglmsxNl8TxOHWiKu8GCvaxS8DKSQq5SXexvMrq6qH77654KiYHALh9VxHXUjoee9zccIlzr/XL8iC2sTGGDesbJL+lwtPMCVg5936pyQbRXwGsnGS52kCg0urZYugv5/7WZAsfoGG49yruhyodKquslWy+pKo/nPtrjQpum1LyfgBrR0cH/ujDH8a93/0unnrqqfBkBj57wgFWJ4DlAitt/kNTQ+k4G6qOxmjzndw0MrM9SE51IWZMIj0zjeMnhrD/6Bhued070NDcDiPaCMOImSsZRVZqbZBlVljFESlzoGr+w6yqmutV6bgUAkE65oWmvR49elRUVWdnk1izZi02b92C9evXo7mpGXUJAknaHMgEXALH4pdZ9TSnAlu26D3i4zjtC2XQES1ia1/hmRGJI0cbNFmYLebxWrv+mj4SRJOPVM2lZ8MOrDqGBdmi6b7iM4PuRYzWiFKVmPoWzx8/RGfk0prh/E7GmQmMDD6PTKYHK9oaxJE4mdkkenvGMZ3twK4Lr4WRaAUMc70p3W+K+czMNIaHRzE4OIwBAawDGB0dFjtDL2ttxormFGb6n8OGFQ1oa6lH0mhEXcc2nHvpDchFGhCL0SZV5CjpdYcGe7y4wMpJNosBT2V1deL0IRz8wVccbz3HR45scX8s437rGB8fwsFDjzj2XT+Uuj9tXqcSE7Bu3FD9wJrLNSGZPGNeYDhjIqyyYfWL8xxafWADKydZ5CR3S012qfWXM25KyarQEYa4q+hHUDpqVVbnRLJcRcjpmh/AunXrVtx+++34xCc+gcHBQfcMZZFKVAKsFBIC1re+9a2eo0MAQyeUGmKjohjidB5nagSpycMwUqeQzUxhaGACh44OYt3mi7DrgiuBWAOyObM6mTNyJrCKSi3Nv6XzPAsv60xXO0TSGKPNlE6fPIWDBw/i8OHDmJ2dxZlnnokzd+7Chg0bUVdXJyDRqm7ShkjWVFwnYC0k8uaxMaJiKRyJCaaKi+Nh81XgaBTZHEFrDLG5Y2OpjbnZU/FmX6Uqq56D7CJo9Yv+JpjMZdMitrRrdjRmwBBTm2m9aFyseaV/msfeALmZQQz1PYuWtiSiSCERBZJjM+junUbTyvOwdvNuRKINol8ikaLSaM6E8fGJSQwMD4sNrU5395hHBEUjWLNyJTasqkPv0V9jVVMKHW31MKL1mImuxuUve4M4zxVRWvtLm3Q5/4BQrssf/OAHK4a+Uglk8fsqN1taCrsDl4rr6dMHHTZcKv1DRbggtuCnANZFUGGl+zQze5ZSYF0MsMgBS46sTGy0AquKpLpWITWfn1oc/I+D33FXYU+3js6Lb0Tn3huV5JWVVFk5PzyUionM+zJtggLW6667DpdecQU+9ed/DqTMKtNSfH36058u+RnqJR5SwGqkkYtawGrAmOlBZuIAUjOnxI6wJ0+O4mRPEtdc/2bEm2iXWJoGGochpuNSO5oaSute6b8JYomJrPWYBa8zuRySMzPo7u7GgQMH0NvbK6YIb9y4EfSDBfne0GBWPyJRawda2pjIXFtrB1WnBMKCzblfuOk4GAuqzbqqAD8BstbforJMfaAptmZia035pb8tmCz3LHm5L04ydt2Wz6Kqm03DyJnTbON1VMU2z6GlHZyp8prLZhGL0drbJDJTPRgZ2o8VK2m6bwqJbBITI9M4dnIKOy9+NRJNqxCJEFya5+OKHyiy5mZLyVQKoxPj6OsbxKmeXpw+fRqZVBqrOjpwxro29Hc9jgZjAKuX00ThGMYzy7D36tegaflGmjgsjsgRU5ZjtPDVe5VVBbB6TSDPe++XZG/PvHZUXV3K04FfOPAwJiaGF8RyIZiGG2KbmmhKcKOSMRG0klRqE3K55jk3Sn0mlvrsKX7f6zNF7cIqGya/ygIrJ/nlJJCLQXYx9IFzf/2W9duervupoh9h0qFyWrCfmy+pAk0ZPU5tdFdYE4kE7rzzU/jZz/4L//Vf/xV0HhCofQtY7U5w1khygZVgMIcMMsghSisdc0lkp44hM3kYY8PHEIs3o7s/iZnMMlx89SuRizSamxPld+Q1lzLSGlBzIyFzLyVzam3OyMwlNjOzs+g6dgzP79sngLW+vh47duzAju07sHrVqgKoWmtSzS2L8wBZiMYcjOZh0vpv++ZFBLbWn7lq77xdfk19ZhWWqq5E2FmxhtUOq34OBKsCalWfifcJKKmKmkjExGxlmsYci8bF/la0JjeCGUz2H0A204vWZVS1ziKSnMFw/xhGpuqwc++rkDEakYgn6KwfUV3NEOzmp1TTPRkZH8PAwBBO9/Xh9KlujI2Po711GbZvWoN4egBDpx7Hug4D8VgC46kmbNt9LdZuudCs2ortmM0djjnn7zoBKyfR9Jowq5wOzK2ulvJRRT+D0EFTgicmhkBnsTqBq/WsOFdWrSOe5j9Rnquw4oewBXhV9vG0yxcWJwCNDVGs62wo+n1lIWRbS7TND6Aiv+c66/A+zdjI/zG/S/V9imTEeayr5gwEDayccbkYZN36oAxYOUm1Ljio6bWSEe/TFmsxK3z4+VnF5jwvXEji3FMZ3aqmBU92H8aRH94z79un0nvA7U85eZW6ivulG1hbVqzA1778VXzoQ7eJIz2W8ssJWO3xcINXNrAaGQFtYmonoWZ6GLOjB5Gc6EIsksb4JPD8wQFsPesKbN61FznUIyoqaoWXAFbaeMmgKaLmWaEERgSCo6OjOH78OPbv34/evj5xhihVUwlW13V2or6ufq6K6TTlVxRv818R9qmzBKhWwmBVVik2tO7TXonNUZ8IgvNZpylrTo81deQEFMZjVMk0QduCVj/H4dyUXbFq1cDE+CRe2H9AVKKNSBYty1qwbFkHVrSvxrLWNjQ3xdBcn8bU0EEsX24gEkuJHxwyU1Po6x1FrHk91u28EgYakIgmRMWWpn2LGCKCVIo2X5rC4Mgw+voGcKq3F729fWITpoZEPTauXoFNnY3oP/YrrFueRXNTHWYyzUgs346LrroFWTSKKrh5a8wKsNeXLmAtTiBVbbZE/dJ59irprxQ2dOtIJZNI2Wa+TE3TDx3m0WPT0+Nlb30piHVq5A3wzJ+hvMnmVyrkjTU0RtG5Nj+Lw9RiXrGlofMyUiasFvfJXOdd8NWzz0WK0inr1zvzQixKn7VNyGTMdaxu8GRXV5M1o1HpM+cWx0CA1XwwHH6BKTHydMhykvqabP7zx8f7U2qMhGHs6PRNRf906iDdtSqr8+eX9QXm5fNCN7BeftVVeMdb34rf/d3fXbB+sGwmtAgvugGrc5JX+H7iASuhEU1BzSESjSBqzCIzfQrTwwcRyQwjEa/D4a5hvNA1glte+1uIN60AIvVzQGien2pucmSfGkpwNDQ0iOee34euri4MDAygubkZZ599NrZt2yZ2/6Wqejwam0sa7OPQ+rcFldZnhB1Y6T2rqmpNF7bWms6PEUEpyZoJnwBDWgdKSR9tpkTThsUux/kzaPObGQUxtER/YGBqehpPPfE0nnryKUxNTgPRHFK5lJjGHI/WoyGRQHMj0NGWxZUXb0X7igRSqUm0NCxDcnwaR0/0Yf32PVi25kwYqEMsWmdu2CTWBGfEv6enZzE0PIzBoUF09/VidGwMk+Ic2GlkUxlkU0lsXN2AxuxpdLalsLytDrOZekzkOnDNTW8GEu1iqrGop4vht3AjrFIxLAZWt8SvWI8XeZXVVVWbLalIkoPUQdPVCVytY56s+zCVB9bBwZOu8Fr43im+q16nEi88t9OuaUHaV6S2IV9hzU/+zyeLBQ06YNWxpzaILb6eysNpLis2MC+wtLXeXnwgmu8nk9vEUV3WvZhbby9WPRTet9vw8vxY8n7K+mlLxXPk5u8csHKSXC8JGSd5q8nOf7xq8c1/5mkCZM5YVyEbdh0y/qmqsoZlWnCpGKh8365LN7D+4ec/j75nH8a3vnVfEJwQKpsywGrvwKZNmxibLpnASswZjRpAegQzo4eRnjqNpnoDQyOTOHBkENGmDbjimlcB8UZkDNoVOCZOWqUvbDpehaCPXrSR0tjYGPbt24f9zz+P8bFxAarn7D5XwCrtBE1saB1nYz9L1ekmWIBqnqeat5ffUMlKFsTGRPnEzHrP+k4SbXIZZMUmQ1RJpamrtBZWTPjL/5u/y62uASMAHQaSqVmcPHEKp06cRl9PP0YnRzExPY5MNgMjGwUyaUSNSaxfW4dX3rgXdQ20A7KBWDaGydFZHOuZwM4LrkFDSyeyRlxM5zXPxyVYJ+hIY2xsQqxd7e3rxfDYsNiYavXq1UjOZjAwMIi+7h6kpgewrnUKZ6w20NESQzKdwGx8JS646hY0LX8RIhEThMWpu/kx4CU2fgCryuoqdzqwWyJbHCOOPEdWRVLupIOANTk7Oweu82GoUHEdGDyJmZny1Vd7W/f1sAVYLVupLK6K2v6bgHU9TQl2qKzmOTCf0BXluXOJv8P7DqxtVVaL73Xx+6mkOASaViSAJqXM65cDoAp9tvfT6fUwDNqxvbhLtEjD/GFOfB7ml1pYn6PFuQJnXNVkzbvqVqGVAlaZBHfBIKsQRmpQl/8MqDCOYbiXXCgIw71XEbew6yjnn8rNl2haME0Pnvv+Yoxp7thRKV+JLp3AShDxwx/9CL//vvfh2LFjXvLdRS3jN7DSOlMxYdZIITvdg4mRg0hgEvGogaPHenDw+Ahe/op3ItG0ThwDQ7AnptjmNygimJxNJdHd0yOmrx45ckQksx3tHdi1cyc2b96MVatWzSVM1Ja+6AU8ipWvhfNai2+sVcmhv6empjA9PS2SZFr/SiBMOwlbR87YP2etyizJRmhTpfwaS6pE0OZDYkdk8/RQK6Wz8sBQjK1MLm3GNxcRSWwqM4uJmTFMTE1hcnQKEyODGB0+jrWrIti+ZTnqG82jezCdwchIBr2jwNl7rkUsvgw5xMQUbuor3Wuqpo+NTqC/b0hM0e7r7xPH5KxY1YH169dh2bJ2pJIZ7Ht2Hw4+9wSWRfuwY10MHc1RsdHSTLQd2y68Fis3nIVopO3wib0AACAASURBVB6xCE03pp2LvS/WswMrJ/ktlSQWv6+6uqpzsyUvia99UHLixZGV8aO44mrqWPgI0fThwcFT4kJlAOvweBbP6C0xDK23xRrWdflNlzjTfcUX6Hz7XqHUamXBaZaOubbBqZVCcGGV9GazHeKPFfa5yrH4TW7hJgDmT3WFl302i9NSCDcocxubnDFYqWyl7WWegeIRafehaoFVRbJfKfhU2t7vPvhtLwzx8bvPKuzp1KFKdzVPC64ENIs/TMutfyw3/nUC66Zt2/Cpz3wGv/P2t2NmZiYUwBCkE5/61KfmzLutV3Xyk1dhpamyGXFGKTKTSE6dQnrqOOqiSUxOTeH46RFMJBtxzXWvR9poQy6/KzAxIE3nFWeo9vfh4V//GoeOHBEVVqqinr97N3afcy7a2trEtF17UkQ+WxVRqrbStDWRWDkAD3350xpY2k2Y1sGOj4+jpaUF7e3taG1tFfoFuNbXIR43j1mhl30DpsYG2iCKpqvaqoD5M1tJmraLMnc35uxzq36EWNVk4b9BVe8cojTlVqzhpTp4mgKHXMZAJJuCkR3C6MDzaGicRTyeQX1dDDNDkzhxehoNy7di867LkMnFEKWjcESBhc69zWJycgqjI5PoPtWDEydPinWsHas6sGFDJ9asXYO21jY0NTXh9OlePPTfP8boqaewbVUOL1rbhJnZJGZiy3HG2S/Gi3ZcDCPShEguam7iFCJgDbK6qiLpLaVDp25Osl/shwWutOmX08t+tJW13pUA1vo3Z13nfKizlRXzhp2m9Nrfa2iILdh0ae56hQArvqvz/5ecNbGQQkLVUzvc2vsg/l2qklq8TtcmlzMaAaMRuVwjDDTl16bnjVv9sG8AMOeb+YNhcV5h//yx7qG9Gmu/r9UEsSqeGc6zwQJWFQmujjWouvyq6S08Rn7etzDHXYVvYddRyr9yfquaFkw2Kjnihuu7jLxMm3Jw9NnPflZ9hp7X+Jb3vAfrly/HXXfdpc1GNSm2A6vdb6/wygZW2jApNwNkxzE1cABI9yIeM9A3OIpjJyawacdenLHjIqSNhHkOqAGMjY6hp7dbbKREVXECxM7OTmzfvh07d+4QUJkQO+4WNjGSuQeklyC1r69PbMZF8Eo/aojKKW2wFI+huaUFDY2NAlyXLVuGNgLZllax6zCtk7WeBa/xk/FTdZtCnknrg02gJmQ1j6UBotlppCa7MTH0AlpW5BCle5jJYXYqiWdfGMR5e29Gw7KNhWWlBOQGTenNYHBoBL19/Th18jT6+wfR3NKMDRvWobNzLVav7EBzcxPi8RhSWQPHuw7hlw/+E5ZFB7B+VRSxWA4jszFs2HYldl14A3JoMkFfrAPmb7rESQRLJZ7F7y+G6qqKJDsIHfSDVSqZWjBV2A6sc89KHprmAHbo9Lz1r44QawNKc1fy/Gve++KJL/lINjZShdXcdGmeZAWwOpuHU1oeLvaas/tjQaZVCS665garNN2XoFToNJrm/l2A7PzRW1ZvbBXneZVU84PQEVadglUKVlWMK85z76esaluuFdZSiVoYqmeV+lBp+8USm1o/bJ/TCqajcsaVitiX0qFbdzVUWbmxkZGXaaMLWAkoPve5z+H+++/HQw89pDrvr0p9pYC1VFJR/D4XWA06IyU3jexkH2bGjiJmDAORHLqOD+Lw8Rlce8Pr0bK8E+lIDKlUFs88/QyeffZZDI8MYnZ2FmvXrsWVV16JTRtfhMbGBmSzGcQJFEVl0FwzWgksUhJM4ErV3GQyKYCVpgdPTk5ieGRYHMNC/6ZqK204tWHDBnQsb5+bKjyXmHLKOEGPHHPD5Xz9lyrQ+c2tokDWyCKWmcLk4BHkUqdRvyyDSDaHzGQKqbSBrlPTOO/SW4A62iCLplsTt0ZBu4yOjI2jd6Afx4+fRPfpHnFf6Azc9evXY82qlWhf3ibOd6W6c5YgFMD+R/8Hzz78ANatiqKtrR5DE2m0rtyFS695jdgpGFE68oZg1ftaYJoSXCo5LJUQe30/jNVVFUm+1/5bQ5eTfOvwj8CVdhV2hFXT4IKnjHwmgB0a7hbX5k0fLgWrDs9quV2J7cDqVI0V349zHxrzldP7szPmmlOa1msvKItCab5aWvjM8V5ZNehZoqqpCA1VTC2oNol3rmg6z7/8u9YCVhuszoNT80s/r3vhEoxiOC2eEVMcYh0VVs54rRbZecDKSXA5SXlN1hyetTgUHtPFXL3lPEc6xwVXt4zftSpr+We7VEx1Aeu6detw55134sMf/jBGRkYcUo+l9xYHWJ2ic8YZZ3jYdMlKFumYk6SYDjwzdAxGsheJxCzGJ6bxzPOn0Ni2HZdcdTMGhidx7OQJPPbo4+I+0efhizZtwO5zd+PMnWea53zm16USAJtTfgupnyywEqjSi/TZN16i9wTAplJIppLi3/TjB1VZG+obRHJH8tbxNrL2gxx9hX2LzfNoLYDN5dKI5SbRd+JpLGtKIhWdRGMshsxkGsNjM0hHV2DTriuQi7aZG0uJg3EjGJuYQU9/H7q7e9DVdQwz0zOg528DAeu6dWhf1ip+cBDnqtLauGh+uvjsNJ5++KcYHz6O1tYEJpNpNLZtwPl7Xoq6puUCSGhKcCRCRx2VrmzZY1kOWDnJqJncF8BHZXWVdJc6yqbYrtW3Sny3x4ejhyOr0+9SftCPTPbjcPLU5PhomTrmAxoB7ODQaTGypsUGTh43XiqyYEFsY2NMVFi9wKqAU7GZnAmoZmI8H0KtTzkvsEoQShVTU5Z+ECpUTwv+5A04xGLeBOh8h0ThtXjDJXsl1fxSL/lRVgpWVYwVzthcDLLFfZAGVpnktvgO+wktNVgsRH8xxF3X+CulV4U9nTqC0E02w1Rl5d47lfJcXbqA9brrrsPll18O0k+JTe0FVAqsVGF929veViaU4jCa/PUckJtAenoA08PH0BibQjSSxtETvXjmwAAuuOQVOHBkAAePHMfU9AQyqYw4P3X37t3YsHEdmhub5nbetRIfWm9profKrxut8KY6rbeyQNacImvas8Op2LU2DzPVCKvC9/w9mjs/VvQoBxhJ5FLDAlhXLo9gJjOOukgE9WjC0WO9WLlpN5at2YkMmhEXuyTnMJvMoHdwSEyrPnz4MIaGhrB8+XJs2bJFQOvaVavR1NggdooWPzhEDNrvyczPMwZyyWmkZkeRM6Zp8TKi8WbUN3Ygh7iYDhwT57F6r7B+4AMfcBwVlVZdVVZXdR9lowIISunQqZsDFnY/CFrnwNVpZyYbeNnxyg5p5vThCIaGSx+f4zaRgoB1w/rClGCLXAlOyS7BqdNSXOGTR1gFCIjz03jFSKddfPNnv+bJ1vJz/ircAqwXFU1N6CzaRMledc27N7+San7Rzz1r1iZ31hvFldTiz0odlVQVY5MzBoPsQ+iAVUXiXYPT/BcjY3qrrpj5fT+r0Z4Kn7nApNLmYqyyysST00YHsNIzfPvtt+PgwYP48Y9/vOTPX7WSiE9+8pMVTaF1B1azaingB3RMyghmx44jM9WDxkRK7MT77Aun8fQLA5hItcCItiAaq8e6ztXYu2cvqIJL1UyaqkuQ6HQ0jdMGHo6E4vKmVVW1f95bCYhlQ/y3mL5qJmZWdZX+bUGsjO0g25g/J9ABN1QhzYO/KKXQrsczGB08jMx0D1oa0shFkzBSWdRHWnC4qx9bzrsa0ca1yKGR9gdGJpXG2MQ4jp3uFuuNT548Kdb3nrFpk5hCvWbNGixvbRFVUgJVc1zQzsp0ZivlyOY9zmVmEEFKrIul96LRejqBFXQQT1QAq/cfKLjA6jVBPe+9X1J227hH2ahIxEvp4L7vNV5WsCpN6jl9F+Dq8OPkAkDLP83W0Sz5LNE2N9acPkxVV5o6bK2FLR4AxWklAevKjnohRmBKgGp9bsz/R0FTaVglCG2wTSygKb0Eq/N3UTJZ05qKa27wVrBq2993YXE1L2ab+murrIq42zTNq6Qu2HDJ3JF9zrItME6f15wxVJM1oypVYRWDzwF+vL7HaV+TtT3UHmOuImYqdNSgd/5He6XPR6l7ouJecXWXk19qVVaZ2BW30QGstEHOHXfcgR/84Ad46qmnivOMJfvfBKz2F7dCWBpYbdOA6exVMVU0jVx6AJMjhxHPDiOBFHp6RvHsC704cHwc8ZY12LRlJ87adS7Wd65DU2N+N0rbulRH/xZu3qn0ftqrruLftvVZ1k7BSg36rCxHexfnK8fm+anmTsoR0HE3E+g+8TRaG5Koi80iXhdBNpnF9FgW/aM5bDv3ChgNHcga9YgZUUxOTIqzVg90deFY1zFR5aJ1q1u3nIEN6zegffly1IkzcahKbSVdZnJt0GZP+R2UDTqsN0I7yhhi92L6z7mSk0i0vU0HplZOwFppdXXNnuuxds8NSu5UUNVVp6S31Huq3ufAhkr/aBymU6m5++W43+/cfFfbWDOdyLcrgCGJTk2NYWjYPD7HAliDpgoIYDQ3L6uri6Kj3dyMbcGraAhb/xmJEJSakGtVT8XzIQDQDqD558AGpPPT4iJYtc/ndVmnKkQLvTb/lZ/6awL1vEnF84+uyQO002yVUg8MZ1wsNVmv/fVUYTXv3cIPT12AUtNrPTvOX1hhvRd+j5NqtFfKZxV9CUp364bt2PHqW0t9TrPf93vHYG7cysl7vaYDWHdfcAGue9nLcO93v4vubnOTjdoLKAbW4pi4AWx5YLVWRhaAdWb8FNIzp1EXnUJ6ahxdXYN45kA/WlZuxmXXXIcVq9cQ16IuXu/9rE3NwLrYx0kOWdovKf+LfRQ5gkYxHTiFXHoQA93Poq2ZJuTOiiN9UjP0Q8MEkFiDzWftRSbajFykToBsb08Pjh0/jv2Hj4j1xx3t7WJa9xmbNmLN6tVoqKsXlVWayj1vbIlFs/lkXyTLWZGg0wZOZjU1n0F759S528YBVi/Joeq1q6qqqyJEJTYXchrDXvpqb1eNuot9NsE1XXw6aH5XXGcwNXXMh1VrONLfszMzmKYlDOkMJiaHkEoVjksrCaxiHBOUWlN36xER1dP5A1zM5RBbY5vcbL/sVFm1vmPny5Zep1pq6q8TrJrP4Hwn7GArbNvixJn5UunY4ozlxSpbA9YlCOMq4EjXjwp++6bCnk4dQejmAhyNhc6Lb0Tn3huV5L29j/0EfY89OKerHFBwxiG3X5YDXBte7KgGVpqq+YpXvlJMR/z/7r1XHF1Se5kRcANWpzjZ73kpYKUKWWHdlAmsBEEToz3IzPajqS6LqbExzM4mEG1YhZWdW4BEgialIhZNIGpEwTi5pHY7K4iABayUjIo1umKDFlqwO4OZiRNiN+fWphzikTTSadpFOY5DR3uxceulaF+zFblIA5IZA+Mjk+jq6sLBQwfR3d+L+rpGbN2yBTt2bBO7O7e2NIPqRISgJrDapvXOy5BpenL+iB1T2r73jdlTBrgWAysnYbXCam+jeu3qofvv9h00TfZYuHNuqfc5skHo5vpH04Rp87T5W+KWANPiTYYW4q4YJnQuLP3IYgFsKjkNA0m0NMfnKqa0+ltUUMWTYJsya34xirFuX09eDladqq7mTAU72JZfp2oWXQsNrIUO86ZG2zdcsn3OWJXWuUrqvKnJCz+QrH0HnD6qasBqRqWSOCwAVhUJMifBq8nmv5tCsN6Ucy/8HifVaM8LuNg/2FTEX0WcuH6TvMppwaRPV5VVpm8qgdmyrxpYm5qa8Lo3vxlDg4P4yb/9m1gPWXuZEZABVnvsCFjf/va3LwhnYTqYuUmRee5MDrnsNCK5WZGW0aLFSKwFMOqRNWKIJmjn1/yMJeKVfGGtdq/0RkDk4yJ3zoKmB4uEme5ZdhoTg4eRTZ5CWzOBZhbJmSxmM1E89fxxvPi6tyCS6EAmF8Po2DhOnOzF4cOHcLTrqABSOvKHqqu0dpV2BabdnWkKtTjaiEDU6XtdJM8FejW3psnnASKjs/+Ht7hUCqz2JLLaqquVJsFWhDlAyJEt5Z9Ov+3+EbTSH/tsWfEZlO/4gh1xzU8oG1TaRmd+7ajVngCWXjMz0+I7p2gkz9fhCKvOO+6WqroufJ7KH1FTClYLwSjYX1hJLTq6xgOsqrinnLG11GRrwLrIj5uZS46Kvvc4cKRL1m/fVNjTqSMI3aVsyviis8rK9VNGXqaNDMySnb/4i7/wlol6lNq8ebPYyfaBBx7Ao48+6rHV0hDTDawmYVjASn/np+OJvXaiQCSOSCSGDO28G4uax6JYCaOowNVeuiNQANYMDNqxlxaM0v3IzmCo51k0REfQSBsuZTKg2Y6jMxn0jqRx4eWvAdCKyckZnDx1CgcOd+HI0aOYmprAmlWrsHXbFrEzMFVXG+vzRxEJYKXqO61jLX7ladQ8U0e8rH/SFGGaGmyyrH2TGffo2IGVk8QK+0VVSL+qq062S70X1PuVxnLuHmuaxszxzwLXuc8ea/zl/55X0Lev5bQ+rYpg1T5GzdklVIHNmH/S5t9zVUxrRoO1WZK1TnXuB50CLpaEVeuZmNvd1x1WxbiZ1z/7wlbnqmvhs9kWkaIlGaV2B1Yxpjn3dKnJegZWcRM1rGPVBUO69OqKQ5j1+u1bNdor5bOKvoRJdzlfVFdZvU4NloFGzueDlXSobKMaWC+86CK87GUvw9/97d9iYGDAPcNdQhJ/+qd/aqZcbuczlIiJW4XVbGbuFExVtyzSMKiaCgIYkz0EIInzNeP5Y06ogkHVCYIaE1oZM0CX0N1T09X5wJpDjgqsuSwiqTEMdD+JjtYMYpFZpFJJxGl34BN9WLP5PCxbdQ5SqTr09w/iwIED2H/oCIZHRtDUWIezduzA1q1bsG7DerQ0N4sxQNVVurPmWCv8GFGYGJkz16vaZ6rS+BCpfTa/ntUaDd5HhAWspRLYUol08fuLpbqqAhy8xswaoRx4CEK35V8mnbbNwDErqV5g1fLZmlI7r1HR8TCWbDaTwewszTaJIGMdvGpxogus2p/8uU2QxPNVOCd1zu+iI2rsld5C/8rDqrmGNh8L+3eFA6xassXfK5wxwJFVMZ459iqVrbR9qf4GDqwqEnpOIrmYZcMcS799U2FPp44gdJdL2lU9F0uxyuoGQ06xVQmsdETGy2+8EVu3b8f/+5WvIJs1p2nVXmYELGAtjodXgC0FrM7xzVfv8msSzTWM89fRFezW5gT7NkZFRZUm/GYQoZ15cwkgO4Pk1AlMje9HaxNtfZTBzOw0EtEm7D8yhAuuvAXp7DIMjSZx+Mhh7HvuWfT3DSMai2Nd5xrsPms7tmzeguXtyxGNmNN/RcIr+cMIrWmd23yJGRg3YPWaQNaqq/MDX8l6OxmQ9Xqfyun2qkNUQQki7dXfuUX5CzdnEjadzspxgNU5WduzYC1TSc7O2r6jzF1+TVAsbL5k9s+sunqBVfvUXzdYtU/9XQDfFW645DX2pYCs1Ps1vfkRccUVVyxYla4qefWaIOio3KoAAk4c/LbH8Y0j63c/qtEeF/xUxF9FnLh+y8gvhiqrTL+5bVQCK61fpenAg4OD+P73v89MdRe/eClgdeq507PKA9bFH8+q7KFBNUw6ziZrAms2jkhmAsP9+xCJ9KAhASRiEWRzWUyMZzAyVY9tZ1+D0akYuk50Y9++53Di5AnQkR4tra04f/c52L7lRVi1ciXq6xvmQLUSYK0krgSstepqIYK6EnydoBGEbooTgSRVQhecOVo8Ld0jmBZQ02FE24DQWvOaTCaRzdBzOf+sVSdYFTGyz0bJV1wXvG/57rj7sb2q7Fx1tfpgHXNjfb9b3w9+jy9d9qpNr2OFVUVyzEnSa7L5Xw8YGy+F+R757ZsKe1zg4IzZIPzj9keljyqrrORXmDZgkomrUxuVwLp+/Xr8/u//Pr773e9i3759leS9i7ItB1idAkDA+o53vKOi2AQFMhU5vagai5NYTbCkJDZnIJcaQO/px7G8NYm6qHnMDW0iMzCaRiTRic4zLkTXyRE8s28/DrxwwJzWmDNw5pk7cPZZO7H5RevQUN8wV1mlnbqDus/lgNVrUhp0dbUUsHn13xquQcirsKlCRyUxFOCapXXUhUKqFdPizYvmvV/0OVG8eVE5WTvckm0C52w2h1wuWzhexgalVtVV6HSBVcdNpuatzZ1/jM+8Wfq2c7GdPgY596oma0ZQRRxqwJofjX4DCMeeLlkVkMLxrRrtcQFFRTxUxInrt0r5oKqsKvsgo6tcm+JrKoH14ov34I1v/A18/OOfweTk5KLCDBWdCQOwquhHTYdsBCgVNdetZrM0dReIG0lMTRzFxNB+tC+LIoYcspk0MlkDp3pTaF9zLlC/Go8/fQDPPb8fU1PTiEXiWL1mNc4//1xs374FrY3NiMXykwolpwHL9qi43R133OGoymvVdc2e67F2zw2q3IHuc1e5CTBXnpNcLzbdNFWYZhrYQVP0sWh0OIHp3M7DDrL2aqVdt/PBQ/SsZvPH8gA5sczFZrEUxOYrq8V+zE0rNm/WgjNnI/kfm+gy/fBkvTjjQJdsqfGly16Y9UYuv/xyYzFMyeWAQrXJqgAYXX322zcV9rgwwoldmHQH6UvYqqzcWMx9oTJnPZSzY7+mEljf8IY3YNWqVfirv/orZQnnYlJUA9bFdDdl+mJuaSSwNRNFjJLd3DiGB5+GkezG8pY6yohFcpzKRnHsdAqdmy7G0VMT+PUTT2JkdBi5DLC8rQO7ztqJ3bt3YsXK5YgbcUSjBWC1qqtBVFm5wGpPSlVvtDRx+hBKnbvKhTsVyboqm0H4woEHbj/ddBMwmqAovrkWnqnq+J5Z+bTrtmCx2F6p963vSbu8VflNpVLiHGX7OtXiXZjKwqoIksmrFphaMyOcPlncYmRvU5M1o6EzDjVgtY24SsFdBUxx4Igj67dv1WiPCzUq4l8NNrk+krzuKquMT+U2Q+HeS69g6vQlSLZUAiuB6re//W38+te/lsnmF32bT3ziE/P6yN0UR8WU4EUf5FB3kKYD58xjV7NAIhJDNt2HkYGnUB8bRXNdAlEjgnQ2h5HRWZzoN9C4fDsee+oojp0+CcPIoC6WwNYzdmDP3ovQua4DDXUJRAw6rmghsAYRCidg9Zo4qpwKTH2vVVf1Ju46ocBJt5iqa9vIz75RkTXG7Lv1OsFqsV57xXMByBYBrxMU5nLmruw0jXmu+jpvCWx++r/5RS1kCUzpX1RNLX55fVb8jr1Oe2HoM9eHksDqN3BwEsaabOFxqxSyObFUMSZU6FDhswo/uNCk0++w+eIHtKoEUBldstCqElhbW1vxlXvuwft/7/dq04FLkEIxsBaLuQFsDViDQDCVNgWuil/+jSwdJJRDNt2NkYFn0Nowg0Q0IdbOZai6enIQU5lVONmfxnMHTiIjjprJYmX7Slxy8WU488xtaGqOgQ5LjRp1c9u/uI0hlb1x0lUMrF6nAuuorh78wVdKdpeToOpM1rm6ufLV2s9yfhO0GgIUTTJ0glV7nOZNw7VV3txgVSbWBLDkG1VfLb+sCirtom+9VNwXjo6arBl5VXGoAavto1UFUHB06JJVAWMc38JiT4UfOnWEDSpV3GO3Pl34vtLJCzeJm+w+jCM/vGdeM24f3Pwt5ZNKO2Tjrrvu4nbfUf7mm2/Gi6+7Dh+67TYl+hajEjdgdbvnNWCt9lFRANaomBc8i+mJQ5ie6EJHa1RArJgOnIrg4JF+jM0ux9P7uzGRzMGI5NDUkMA5u87GJXsuRceKNuSQRoyOKzJiMI8tCv7lFViLE8dadXXhvXNKrjkJNzdBLyWvwqYKHcX+ERwKQLRPzbUtnZl7v+g98d1rfgHPBX1eNbbE+5Ywpy8cWRXx59jjyIbZN04/VMkKYFWRpHMSupqs+Qhy4uD3PVJhT4UOFTFS4Qf3fun0u1p8IT91Tw2WqYzKtOHG3PqSLWVLFbB++ctfxs9//nPcd999wWfNIfVAFlit7pxxxhkV7xIc0tAsGbdydJwNHWuTTSGKSfScfByNiWm0NsaQy2aQTmcxNQM89cxJHD6ZxOBEFulIDJFoBJs3rsdVl12OjRs2QhRronTWKhBFwn7ARqCxtAOr1+qq6o2WaO1qUNVVFYm9KtAMwhcOEHD7WUr3XMXVBVYte8WwavfD/j2poi8cHRxZFfeWY68ma36szlXza8A6/3uGAxphkFUBY5x+qLC3FHRwAUfFPeDa9EteZZWVfPZ6zI1M/1S3KaVPBbA2NjbivgcewO3veQ8OHjwYaMIcZuM1YA3z3fHHN3GojUHAOo2IMYyuw79C58oWIDuLWDSGjJFDX/8kfvHLgzjRm4ORaEEuGkVTawuuueIKnLvrTDTU19HBN2LPlmgkDhiRkj86+9OrghULWL3CquqpwOTJE/fcypr6xwWnsMlzYEKV7ypsqtZhVVvzZDH/PFdriNrOXy28Ze4PXJz7cPzTJRtmMA2zb7ruR6DAqgJYOAl+tcn6HR8V9paCDp19lAElXeNaxpdybXRXWVX7q7oC6+SfCmC9+OKL8b4/eh/e+Zvv9Ds/rip7H//4xx0TI6+dqFVYvUYqvHKGQaewRpHLTmJq/CimxruwrDmBRJQqrEnkIlE8/8Ip/OqRLkzOtiKFhIDYCy+6CFdcehk6lrUgGjE3b6KJjREBrM65eRBRcANW3VOBex55AN2P/Nix614h2t6Yk/iqSOBVASVXj4p+6uw/xz9zHSk9FEXDwAFWLZ+dvmudbHL8UBGPMNvj+BYGWZX3o+yUYBUJuq6kWpfeMPfZb99U2FsKOrjAxBm7XN1hlVddZe197Cfoe+zBuW9GGciUaVMuvpxrKoD1PbfeikhyBF//+reDyJGrxqYFrMUOe90opwasVXOrSztKm7FEsjCy4xjofhZ1GEFTIx1LE4ORzWImmcKTz57Ao0/2IWW0IpUD2js68KpbbsaLNmxARICqIXYaNYxwYcR4QwAAIABJREFUnL1q7ywBq1cwVF1d9eMYGy4IBiXPAQRVPqqwqVIH6So3Fst9mqj0o9hOtYFwmGPB8U2lbKiAVQXccGAgDLJ+91mFvaWgQ2cfdUMlZ1zL+CLTRnWVlXwIamowB0xLQVKlwFpXV4evfPWr+OJdd9WmA7vwVClgdWrm9OzUgHWRACvSyKSHMHj6WdRHx7CstQHZrHk+a1//MJ58thvPH5lGOtKIxqY2XHP11dh99i7UJeIiAafTMCKRWGE9VYkzmoOI1u23317SbHHCeN57v6TURZXH2KiCuFJ6OMmzbl+C8FFF/73qsOQ48OpVt6p7s1js6eoHR6+K8exmbw5YVSTonES52mT9jk812lPhc9h1cGGNM865uqtNvvPiG9G590ZlyVJxlVUmHrLwWWl1tlJg3XL22fjQBz+I2977XiSTSWUxXYyKOMDq1H8C1ne+szbtuqrHhmEgm5tBarYXk0OH0BibEhXW2dkkkpkM+gcm8PNfHcLQRBPSRgPOPvc8vOQlL0ZzQwNiUaqo0kZL9McEVnr+CXSLZz8GFaNSwFqcAKreFbhWXZ1/x3VV8biA5pb4F49TXX47VVvFs0PThB1eOv2o2TMjoCv2fugNDFhVgAkHBsIg63efVdhbCjp09lEGonSNVRlfZNqU8z+MU4Nl+igLula7SoH1tW98IzZ2duKv7r5bHJ5ee5WOQA1Yl+7osJIogZeRJCZGjiA5fhQdLVFEcllMTE8jmUnjVM8EfvaLg5hKL0P7yvW46aabsWHDelA7KqTSZ9qCzWGqDFhVTwWmUaWyulquEsdJhnUm5VzdquTD3n8v/lk/9JSKiRcd9k+yGtwWolFpLDix58iquNd2e67AqiKZ15WA69Lrd5+r0Z4Kn8OugwsynPHI1b0Y5KkPtanB5pfM5z73OWmKSCQS+MM//EM88cQTePDBB8WZeLVXDVhrY2BhBKwKT0RUdKYwOrgfuZkT6GipRzadxmwyhalUCo891YXnDo4i3tCJK6++Fueddx5i8ThidNyqmA688LzVsFdYixNL1VOBy220pArUFqseFUk/NzYqbC5VHX73O8z2OL6plg0dsKqAGA446JL1ux8q7C0FHTr7qBsqOWNVxheZNjI+6a6yyvSjXBsd1yoB1pXr1uF9v/d7+ME//zOeeeaZGqe4RODOO++cJ+F1syWrUW1KcPUOsTlgpWNtcmPoOfkYmuLjaG2ox8zkJBJ1dTg9OIyf/d9BDIzEsX3nxbj+xlegvr7etm41In4UKobWMAOr7qnANCKCPMaGC2tceU6izdWtSl6njyp0L1UdfvebY0+XbKkxrdrePGBVkcxzEtgwyPrd52q0p8JnnToWm24Z4OI8S37oL2dDR5U1yPWsMkBbCbBeddVVuPrqq/HNb34Tvb291UsTPnleDKxOZstBbA1YfbpRyswQShZ2KjUErKaRnunDUM+z6FhmIJrJIJ1KIRavx4Fj3Xjo/w4h0bQer3jVm7B+/cb8mtWFZ0Qqc1GxIvsa1uIkMSxTgVWB2mLVw0nuuTEIu24V/vmto2av8CHGiUUlsoECqwrQ4CTqumT97ocKe0tBh84+6oY+zliV8UWmjUqfVG/ARP1RsWuwDHxaH9ucjZhkgZWqPG94wxvEerrvf//7tQ2XPCT+XoC1lBqKcw1YPQQ5NCLm9Hj7NHkDWUSz0xjuPwQj2YvWZgDptFibmkwZeOK5Y/i/x4/hJS97LS66+AoxFdh6lrnV+KDCUA5YVU8FDutGS1yI48pzEm2ublXyOn1UoXup6vC73xx7umRLjelK7HkCVhWJPyfZ1SXrdz+q0Z4Kn3XqCEJ3mGwGDZrlEnuna0FuwCQLnxzwtPfZLbm1X5cB1ng8js7OTrG+jiqrjz/+uPR5d0El1kHYrQRYyV8C1ne9611BuF6zyYyAYWRFi3lJkZGBkRlB74mn0RCfxfK2BsxOTSAWjWJ4dBq/fvIYIg0bcN1Nr0VDfSNi8QTTavDiFrD6MRVY5UZLqkCt2vVwknhVfdVpU4XuatTht89htsfxzausb8CqIunXBbIcvX73Q4W9paBDZx+DgkQV49JKpVTpUqWH/FpqU4Pt40gGWGld3dm7dyNeV4djhw6hv78/+Ey5CjyoAWsV3CRlLjpUWI0UUjPdGOs7gKZEBvWJOKIxA5lUEidODWP/kXFc8dLXoX1Vp9gVOBavU+aNX4oIWIuTvjV7rsfaPTcodaHaNlqqBrhT5WMpPV5hwBooHHmOrE7/qtEPv33m2NMlW+kYWACsKhJ/TlKrS9bvflSjPRU+69QRhO4w2QwKlGXsyrShZ3/7q9+P1vXblSZVR354Dya7D8/p1FExldVpxUkGWGk68IYzzkBzWxsmBgfFtMeenh4YRpPYAbX2co7Axz72MXHBrQJeKn61Cms1jawCsNL9psQrl5vF1PgxzI50YVlzHLksQSkwOTWBnt5x5KIbcO7el8EATQXOmGetihNW55+yuuDM1RDtulQMrDrWraqeCqwb1KpdPwcaVPVVp00VuqtRh98+h9kexzcn2cCBVQUg1KB3fkLhFA9OjFTcE506uHCkou9cm1x53T5y/VEpX05X64bt2PHqW5VnxGFez0qd/fznP8/uMx1nc+ONN4opqt/5znfE3wStTz/9dG1qcJloWsBaLOIVYGvAyh6qATbIzXsWKOkxcilMT3ZjYvQU2tvqkU7N0pZMmJqcRioVx9oNZ6OhdS3VVvObLdERNgvwNMA+uZu+7bbb5gltfeX7QNCq8iUzFVgVSMnokWlTaUKt2yZXP6c/XN2l5FXYXKo6/O43xx5HVsXYqAhYVQAIJynnyPrtWzXaU+GzTh1B6A6TTZWAqOLZKeePSl9JV9BTg2X7Wkk7DrDG6uqQjUTQ3taGl157LSZHRsT61cnJSXHUBkHr7Oysytx0UekqBaylOln8/NSAtXqGg2EQsM4/lzhnpBFFGunkBOLxDKYmRxGP0RmrDYjHmxFNNCMSa4CRr6xGqwxW6e7YgbWapwKrgqbFqkcFNHBjo9OmCt3VqMNvn8Nsj+Ob5wqrzuSek2DrklXRP45vKuwtBR1cOFJxD7g2ufK6feT6o1JeVpeOqcGco24qgU+Z6cFuwEogWtfYiI5Nm3DGOecgtnEjltXXIxGLIdPTg4d//GMMdHdXD0kE6CkXWItdJWB997vfHWAPaqa9R6BQYbWmBNOxNlQzNXJpAFnAyCASjQG5KGAkYNDVWAKRKJAzgGh1FVdFaCxg1QGri2kqMBfWuPKc5JurW5V8ED6qsLlUdfjdb449jmyp8cvR4QisKkCIk5RzZP32rRrtqfBZp44gdIfJpizUOSVtKp4dWVjj2i5nR9fU4OL1rDKxd4uP23WnOLkBa0v7Clzwujfgwte/Blu3bEHTmjXi9mdnZ9F95Bj+8wtfwGP/+i9I1SqrrixTA1bXEC0igfnVVatjhhFBJELTg2kXYSO/njk+N/VXnNwayeVXrhLeVteLgFXHulWKQtBTgVWB2mLVw0n4VcVAp00VuqtRh98+h9leKd+0AasKQOAkxBxZv31TYS/sOnT6F4RuGbDRtXZYBohU+S+jR7aNjqnB5Isf61m596gcsEYTCVz4ylfhXZ/7PFo2bUQmGkUjgBkAtH9pOmvg5OOP4R8/+ac4+MADMHLOSXp1pdz6vK0Bq77Yhk8zoadIy+e5RsAqDl4VFVZawRpFJGJO/jXE5kn0DOVhFgSy1QWtBKyqz1ulAKreFVgVMKnUo1KXU6KtAgyq2Ued/Vehuxp1+O0zxx5HttS4Lgmsl112mVFpos2BRY6sClBZ7PZUxEinjiB0h8mmDLypGLMydmXacH11s9F58Y3o3Huj0jzYr6nBHGgtW2GNRrH6rLPwmttuw8WveQ0a2tvFHsDN+XpQigzNzODUE0/g63fcgZOPPKI0XotN2Uc/+tF5XfK62ZLVqDYluNpGhKiX2pw24TMn3jN/3LF2AaZ3aE/gAqzS1eoD1rt/ekj5JkuyU4F1w5V1Y1Ukxn74GoSfi82miv5Uow6/fQ6zPfItogJYVQACJ/HlyPrtmwp7Ydeh078gdLtBlFO6VumPPDI2ZdqoeFY4IGaPlczaTmpz4fu+ojxD9gta3WDIul4OWEmmo6MD5513Hnbu3Yvml7wUF114AYbq6tBIZ0TW0Xq7CDIzM/iHj38cP//iF/NlIuVhWxQKi4HV6/NsB9aXvOQliyIWQXaiVDLkt09UXzWBNmLjWjvg+rOIVVU8aCrwAyfmV5RVxNSvqcBhhEbdPqkAg2r2UWf/VeiuRh1++8yxx5EtNa7LAqsKcFCRLHN0cGSrsX8qfNapIwjdYbIZRqDkPhMq+yCji9romhocJmgtB6yxWAzr16/H+eefjwv3XIjkLDCVHkfb9l1Y1rEOdetWItaYwOjwCB7/9a/xg09+EqitZS2Zo3sBVrcE3+2HCLf2btdVwYubnXJJrq62XvumUs6LLjcZndfL6eZc07HJEo2DME8F1g1qi1W/CmjgxkanTRW6q1GH3z6HyV7JCis32eQkxrpkVcALxzcV9sKuQ6d/QejmjmuuvIrxYyWOqnSp0sONRTl5N106pgaTTc4mTLL+u7Wj61/4whdK8sHKzZuxrKMD65Yvx/ZtmzA9Po31Z27GqhXrYExOIhM10DswiF/98lc4cvIkxk6d8sIaS1ZGBbBWe/Dc4MutfzLtOW28ynqRUyHjpqOS6xwgtd+X4na6NlkKw1RgLhj5Ia/KhgoAUOULV49O38OuW4V/fusIsz0Z3wSwqgAHFUkxRwdHthr7p8JnnTqC0B0mm27A5ZQAqhizKu0GrcvNvo6pwWSTswmTG3zKTHt2A9a1O3fi5bfeiuZEAmMvvIDM0BDWrq5DMteGplgMCcNAb28vjp4+jSd+9StMT0+78caSvr4UgdUNqLwMCFkdnHZeZVXJedHjJlPJdVlYdQILHZss+QmrXFgqJ69Sl0wi7fQ8VYOeIHzUaVOF7mrU4bfPQdkrC6wqAIGTpHNk/fZNhb2w69DpXxC63YCoUqhUMV4tH1TpUqVHZexkdFEbXUfdTHYfFpVW+8ttyqcsmJZqV67CWt/cjBve+168/P3vR6yhATPj45g9dQy9Dz+H7PQQ+o4cwb59+9Db3Y3x0VFks7S7ae1VKgIf+chHxCW3e1ytEXQDKG6/ZPVx2qmW9aJPhYybDlkg5erd+sr3Kd9kicZJuXWrMlAo00YmhioSaBlfZdo4+RqU/yrsqtBRKo5h163CP791hNmem2/agVUFqKhIwjk6OLIq+hd2HTr948KMinvDtbkY5FX2wS9dZKca1rO6wZDTmC0HrM3NzVh93nn4f/72b7H5zDPFDsFNdPZGNiuqrWOTk3jhiSfwf3/913j6pz+tHWvjQmQWsDqJVRvEuoENF04t+Ur0ctt6lVcp56bL7Xo5MPESQzf9HEgL27pVVdDmFke3ZNZp7HPb1ORp/z7nDbx0vh923Sr881vHYrQ3B6wqoIQDExxZv31TYS/sOnT6F4RulRDlNDZVjFfrC1WVLt16ZGKqo42u9awqN2Fyg9bi6+WAlWQ7Ojtx8yc+gave9jY0NTaKM1gbswYmxsbR//g+/PALn8HT//e/yExMyDLKkmlXDljLBSEomHWDG1U3rhI7Mm05bbzIepGpFDTdIEqF/jDAatinAquEYhWJvNt9V2FDhY6g4qbT97DrVuGf3zrCbM/um1JgVQEqKpJwjg6OrIr+6dShU7eKOMnAjE54DFOfVMXGLyiW8beSNrrWswYFrW7AGqurw66bb8ab/vzP0XnmmaKy2r+/C8/973/g8fvvx7FnnkEqJU5krb1cIiALrIsxsF4hr1TfZdpz2niV9SKnQsZNh87rxbp1VVbdYFUGevxqw020Zfzi2qhm+TD5rsIXFTpKjRkVuv3WUe32XIFVBQSpAAOODo6siv6FXYdO/4LQLQM+nDHBkS3ni24/VeqX0eVnG11Tg6kPQUCrG7CSX51nn423fvnLWHfOOXjsr/8aD//oR+jt6sLsyEht3SqDJpcysLoBlZcwyurgtPMqq1LOTVeQ1/2CVbr/YVi3KgOSMm1UJOwydmXaOPkalP8q7KrQoRMedepW0Xe/dYTRnjSwqgAVFWDA0cGRVdE/nToWm+4g+iMDXCrGkEq7KnXJbCzkVxvqp05oVXncjduPGHT9i1/8oisrdKxZgzd9+cs4dfo0Hrv7bpw+dsy1TU1gYQSWErC6QRZnfMjq4rTTIetFp5tMkNeLbes6vobGgux5qzIA5lcbbqIt4xfXRjXLB+G7Tpth163CP44OjqwKqK/E3jxgVQENKhJ6jg6OrIr+hV2HTv+C0O0HkOmcdhyU/27QpOK5sZJfrq5KfNO1npV88hNavQBr29qNuOJtb8X+XzyEE488glxtN2AOb83J/smf/Mm8dkGtTZVyvkwjN6iSsVeJTm5br/Iq5bzocpPRed1vWO159AH2JjvlAE8G/mTalLsHlSTE9mdGlR5V/VPlT5j06PQl7LpV+Oe3jqDteQJWFaDCTWorhQi/7amIERduVPQxCL/DZJMb8zDKq/RJRpffbba/+v1oXb9dJh93beMXtHoBVnK2ob0dqclJ5NJpV99rAs4RKAbWUnEKK8i6AVKl970S/TJtOW28ynqRUyHjpqOS637CajWvW1UFgNZzoyIJV+lTNfgThI86bYZdtwr/ODo4sqXGPkeHV1nfgFUFpKgAtMWkQ0VMZWCj0h8TVNlUpUfFmLC+/FTpUqVHVYxk+ydjv1wb65quTZiczmj14k85aHC6l16BtVIYqbUHvAIrJ1aVwq0b2HB8kZGt1L5Me04br7Kq5LzocZOp5LpTW11nrdJ4kV23KgNmfrUpF3+vCbFfECsTE6c+hK1fHH84stUQLxX9qUYdfvq8AFhVQJCKZJujgyOron86dSw23UH0RwaSVIwhP+yqtOGXLhk7bpDYumE7drz6Vplc3bWNH9BaA1bX26BMQAewKnPOJ0VuMOXFDVkdnHaqZb3oUyHjpoMLU0sBVlVBiGrIVOmXimS+WvwJoq86bYZdtwr/ODo4sqXGLEeHk6wWYNUJKRyw4Mjq9FmnbhV95AJFEDa5PuqMufUFGbY4qIqRbP9k7LuBablKls5NmHRDaw1YvSCSGpmlCKxuAMWJrKwuTjsdsl50usm4XS8HE24gVaqtTljVscmSDFD51Yb7Q4GMX5wk3G28qNClQkdQcQjCdxU2VehQAXkqdKjoiy4dnoFVJwBwEn+ObFh85ibyKvqos+9h6g/Xl2qS98NXGRuq2yxFaK0BKweZKpP98Ic/LBRUOo23Mi/0tfYCVVzrsjpl2nlto1LOiy4VMlxgWkywKgM9frXhJtQyfnFtLEb5IPqk02bYdavwj6ODI6sCpisGVp1gxAE3jqxOn3XqVtFHLmwEYZPro86YW4letcRBJnYybcol/6qvuenTuXOwTKXVCxx96Utf4jJETV4yAhawlmpeLSDrBaAkQySaVaJfpi2njVdZL3IqZNx0yFzXCat+b7LkNp5UJLrWWOfqqib4VOUrN0Zhkg/CFxU2VehQAXkqdKjoiwodjsCqEwA4iT9HNiw+c5N/FX3U2fcw9YfrSzXJ++GrjA3VbXTp07lzsA5orQFrJWjFa+sGrG7a/AJaN8hx81PmeqU2Zdpz2niVVSnnpkvH9bDCqgwwqYZV1T6oSJxlYVmV7WrWE4TvOm2GXbcK/zg6OLJcmGYBq04w4oAbR1anzzp1q+gjFw6CsMn1kSvP7RNXf5DyKm3L6CrXxk99li1dOweTftXQWgNWGbySa1MpsMpZDWcrN9jy4rWsDk471bJe9KmQcdPhdL0aYVU1RKrWx02aZexzbaiS5/qqym6Y9AThiwqbKnRwIY9jU5esKp8jl156qeGU1HMT/Up1+G2Pm1AvBf+4MdEJ7Kp8CaMeP3ySsRGGNrIQTO107hysGlprwOoFjdTILGVgdQMoToRldXHbeZVXKedFl5uMzHWdsEr3VsfxNeWAiQtT1vjjJMp+tvHDL66NapYPk+86fVGhW4UOVaDo5AvHP45sOZ9LAqtOGOHAH0dWp886davoIxc2grDJ9ZErz+0TV3+Q8ipty+hS3aYSMC03RbNaoLUGrBxUqkx2KQGrGzRxIymrT6Ydp40XWS8ybvDlBkeVXF9KsBpmkC03TlQk2jJ959rl2uDqrwb5IHxUYVOFjsUGpk7fUxQnNrCGBdy4cMKR58jqjEcQurlgoiJWXJvVJO+HryptyOjSBZ9umy2VSr51HndDNml6cN9jD4q/7S+3tY726zVg5aKTvPwf//EfL2jsdq/krfnT0iuMyXhTiW6Ztpw2XmW9yPkl42RHN6z6fXyNG/irhEIunMn6pgokVPqryqcw6VkqvqjopwodKuBWhR8yOgSw6gQjDtBwZLmJtQrdKnTojHUQurn3QZU8916osuuHHpU2ZHSpbuOnPitB1w2tZOfID++RhtYasMqglFwbJ2AtpyksMOsFqOQisrBVpbZk2nPaeJVVKedFl5tM8fWWddtAsKrz5QarsgAnA16ytpYy4Mok8qXGE0cXR1ZmLAShX6fNsOsOi38q/LB0lAVWnQDEAQ6OLDc5VqFbhQ6dsebGpBp8UdUnP/SE1YaMX+Xa+KnPzQ+6HlZoJd/uu+++inPWsIAVtyN++/3mN7+Z6+Kil3cDLS8BkNXBaadD1otONxm3604J/WKFVRl4WWwgqxKwVST4MvckTHaXii8q+qlCR6nxwtHNkZW1JwWsOoFGBfyFRYfOOAWhWwZIVNwLbl/D5qeMP361kZ12y72vboCp2g/Lns4zWq2kvvexn4gpwvaXFyjzU8Yt/lzfK5G32nrpvxdw4vTNq77FJucFsLz2WVYXt51XeZVyXnTJyKzZcz3W7rnBa4il5Kiy2vPoA2XP05UBK1m4lIEmWVvcZFm1b1z7QcnLgkLxgAzKfxV2VegIIo4q/K52HXPAyoUCTsLKkV0KfujsowzoON0fFfdMlS/VpMcPX2VshKGNG1gsNmh166+X6yplvOqqBChlIVS2XanMXrU+KYIIsJEXqOK4J6tPph2njVdZL3IqZJx01GB14UjjJs5+AaaMHT/6wrWxGOXD1CedvqjQvVh1uAKrTrhSAUVh0aEzTkHolgEcFfeC29ew+Snjj0wbGbjzq40bGMn4UanOoCqtbn57ue5VRoccR6c9La0EGCtpWw7CdOnlgJ8OWS+gJWO3Er0ybTltvMqqlHPTVYPVwigrFyuZa0G3UWlfBUyoBOtSusLmp05/lrJuFX33S4c0sHLBggMzHNmw+8GFERV9rwabXB/DKO+HTzI2wtDGDXRq0LoQIbwAlSoZy7oXfTKylbRRBb4cSOPEgaNXlawbLIXFjoyfnDaqZb3ok5WpVVYXjkqV4CcDbX614SbwMn5xbSxG+SD6VK02VfgdtI55wBp2+FMBcyp06IwTFzZ09ofrS02+8AUtA2TceykTb9VtZMFUJj5eIMhNrx+VVjruhnYQLn55gSJVMm73RcY3L/EvB05e+uYGXip0uNnQ3Qe7fi8wVIm/bm1V2JfVwWmnQ9aLTlkZ3cfW0H3VuWa1HEDJwJWsPtW2VAKzH7pUAIJMDJeS3SD6qtOmCt1h1eEJWHUCGjdJd5IPiw4uDKjwuxpscn0Mo7wfPqm0IaPLDXK441VWn1s7t+thgFby0enYGzffvVzngqNXyPMqx7VfCRy7ARfXZzd9i/26FwDzGgNZXdx2XuX9lnOy58dOwGGFVVkolQE/GQiTaSPjm4pk33oGVelaSnqC6Gu12lTht586KgLWpQCyOvvIhQouMNTkzY/9oOKg0raMrjC0cQMwN7gslTy7gYqbXj8qreS70w7CbjHhAKFbHDi6ZGQraeM1Dl4BSoc+ju0wynqFOK++y+qTacdp41XWi5ysjB9TgFXAqixY+t1OJSzKwKpMG5U+qwABlX1YSv4E0VedNlXoDoOOBcCqE9BUgIMKHTr7GITuMNmUgSSd91TGH5k23D6otCGjS3UbN1hwA0gZMHWDNTebiwVa3WJvj61bzGRlKwVXTh+8wpUKn7i2gpT3Aloy/lWiV6Ytp41XWZVyTrpqsGqUHFoyECcDWn61kemPimTfCrAqXUtJTxB91Wkz7LpV+OekwzOw6oQibrKva1qwzj5yAUFFTLg2a/KF71xu/FXGzi9dMnbcwMINElWDqRuAufnjF7RWsq7VLeYyYOYWtyDB1Wt/ZeCr0n5ValNFe6/wVYmtSm3ItOe0US3rVV8NVheOKhmAKweXqsFTRp9Mn7hJukq/uLZr8uY45sSBI8vVXUpep00Vuv3WUTGw6oQ8LjRw5Dmy3MRep+5q9oXre5DyftiWsRGGNm5A4QaJSxla+x57EASvxS8vAOlFxu3eyNiVAWLVYOi175VAWiWxUWnXKzyFzaas35x2OmS96HSS8Wu9Kt3nSjdYkgXEammnEjBlYEOmDTfZ98MG16dqkA+Tjzp9CbtuFf45AmvYIVQnEOrUrTOuMiATRF8Xs58q+yajS3UbN/jhjh83fW7XZUHYi16/Kq3kSyXrWt36IgOKXBjkysv45AZjlfjgpnspXPcCaV7iUIkebluv8n7I+TUFOMywKguzMnDppy0Z/7jJeA0+C58u3NiFST4IX3TaVKFbpw4WsOoELm7yy5HnyHKTfp26q9kXru9ByvthW6UNN2jhjsmw6HPzw+26G8S4XV+39yZ07r3RS55esUypKcJufbQMu/WFK+fVbnHHvfqhql2pwMv6UfGNrBIFXiHOa3dk9cm047TxKutFrpSM37Da/ciPy94Wt77IAJhlULatTDuZNjLgpxp+ZfxWkdS73SNVNhajnjD1SacvYdfN9S9yySWXGE5f9tykN8w6dII2F0RUxJVrsybFxj3FAAAgAElEQVRf+L5XFX+VMZXRpbqNn/rc4MgNPnRVWskvv6G1kinCbnG0Z7luMZWVlQFj3fDKiYtXQKs2OTeIkelPJTpl2nLaeJWtRM7PKcB0f2ga8FKB1TCAp2ofuMm4jH2ujZq8+cmnMw46dZfyXadNFbpV6SgJrDohTxU06IJknX2XAQO/+6nKxzDq8cMnlTZkdLkl7NznT1afrnaV6HVrS9dbN2zHjlffKpPTS7Xxa4qwl74HCa5c/2SCzQF3Gf1+t/EKYLJ+Vapfpj2njQ5ZJ51+VlXpXh28/yuYOHWo7G1z67tM5c8yKNvWz3aqbcno4ybiumHJ7f5x/V1K8mHqq05fwq67nH9sYNUJc9xEmiPPkZWBhBpUBnfeqe57q2o8WF8mXH9l7Ktu4wYTslVP2XaV+OPW1oJWWtfaun67bK7PakdThP2qtnrpf6XgyrVRKlh+AqaftjiDww1MOLrcZFXYktXBaadDtpTOGqwWRo0M1JWDNB3XZHwMuo1K+zqBxA/gXoz+B9EnnTZV6JbRIYA1CAiNxWJIJBKIx+MLvkMzmQzoTy6Xm7vmNxByoUKnvE7dMmBTLf740TeVNmR0qW7jBhqygKmjXSW+urW1rm9/9ft9g1ayeeSH90jvIuylT5WCqCzUybar1F83QFNx3WvfOJClwi+vOlT4JatDph2njVdZJzm/QXXi9CEcuv/uktMVrfvp1icZ+PGiW1ZvWNrJ+KGyjR+6grQhAyBOn1Fh0rNUfNHZTxW6LR1lgVUlyNKXelNTExobG1FfXw8CVjcITafTSCaTmJmZEX87ddxNh5eERwWAqdAhAx81u+YdVhWHxaTLDWBUQ6Rb4q7anvVsy+p1i09Q0Frphkxe+uXlc7Ec8Ljd61JtZdv5pc8r5FWrnBvscPslq0+mHaeNV9lScn7Dqpdja+jeuPVLBlh0wmo5n2V9Vd1ORh83CZeJgx9+cftRkzefFhVxUKGD64sKmyp0lPLbTbcUsHJAliqoy5YtQ3Nzs4CKaDSKM888E1u2bMHDDz+M4eFhvOMd78Du3btx//334+c//znOOeccrFu3Dvv378epU6fEAKFq69TUFCYmJpDNZue+V1WAigodqkAnTL6o6pMfevywIQNGYW4jEzM3GJLpr27wdIMkL9f9PPbGikel1Va3e1UMJ25xcIIZmTZe7jcXnHTqlPUlDO3cAEfGx0p0yrTltKlU1m9QpfhXM6y6QbQMdHGT8EqAW8a/oNu4JfXFz7RKf1XZrmY9YfJdpy9h1D0HrBwI9ZLoUgV1+fLlAlTp3+eddx727dsnYPMb3/gGGhoa8JWvfAWPPPIIPvKRj2DXrl34l3/5F/Hn3e9+N1760pfimWeewec+9zl0dHQI6O3q6hLPIkHr+Pj43JRhv6usNag0PxKrPQ5+9EHGhuo2fupzgyQ3wAkj8FoJgJ87CFs2VVRb3e5J0ODK9Y8LWW5jjqsvrPIcWOP2oVLdMu05bVTIBgWrbjsBu0Gh23W32MgATSWQWIm/3CRa1pZMTFS2UdlPrq6avDm6g4iDTpuLQbcrsMqALEFqe3u7qKYSmH7mM5/BmjVr8OUvf1kA6u233449e/bg+9//Pn7wgx/gPe95D66++mr8zd/8DR566KE5gL333nvx4x//GG9605tw0003iYrsPffcIwYTgS9VZ2dnZ1ngFCbICpMvMlATNv/96INKGzK63JJ77j2R1aerXSV6dba1EjS/dxC27Jaqtrr12Q4mXHDjylu2ZNtV4isXwFT6Kmtbpp0bfMjodGqjwo6sDm47r/Kl5IIAVYq5l52A3YDL7bpbbGQgyxovsm39bKfalow+Lij4AUt+2OD2u5rlw+S7Tl+C1i0NrE6JEiUqVA1taWnBpk2bRCWUoPKOO+4QgPr000/jrrvuwnXXXYd3vvOdAl6pymoB69e//nUxJZiglCqqVHmlKcEkQ//9ne98Bw8++CC2bduGvr6+uUorVVudXtzknSPPkZUBk5p+847qjoNKGzK6wtDGDXpkq5462rn56td1vzdjon6p2EnYS3w4n6VugFRN8FquLyr6UU6/G1i4xVnFdRU+yOqQacdpEyZY9WNzJTeQrfS6DLi52fRTp4ytoNuotK8TPGowXPg05sSZI6sqxjpt6tA9D1hLJTNeoIFkVq9eLTZUoum8BKQ0BZim9BK8fvrTnxZ38bbbbhNVV3qfYPSP//iPBcDu3btXTAemab9UaZ2ensbv/M7v4OKLL8att96KsbExUZmlnYWpYksvAtuDBw8KWQJjr4mWl/7YdamQV6FDBm4Wq10/YqHShowu1W3cYEUHYOrQ6dYPv64Hsa6V+lbq3FYv/fbyuaYD3FQCn0pdKkCvWnVwgM+tj7K6ZNpx2oQJVCmGfqxXdQPDSq/LgJObzbDolPFDZRs/dAVpQwfE2D+bwqQ/CF8Wm83i/ngCVrfEmRKItWvXCpik1zXXXIP3vve94t933303fvWrX4n/pmm/3/rWt/Af//Ef2Lx5swBW2gm4OAGh3YSpUnv69GnR7oorrpirrr797W8XgEvtPvWpT82ta6WdhIeGhhZ8r6oANhU63GLoFbZregqR4t4XlbGT0RWGNm5QowMwdeh064df14OC1nLVVi99Dwpcub65gZJ1vQax5SPFgTyvMa9Ep0xbTptyoNqybhvoj9+vGqw6R1wGoHQAsIwfQbdRaT8I2Cl3H2v+1NbRugJrqYSiHBzQ+lSqrL7qVa8SU3ZpXem73vUuvPzlLxfTdj/4wQ+KqurGjRvx5JNPzu0UTFN7aTfgVatWiU8ygtCBgQH09PSI6iwBK0HwpZdeKtavEuR+7GMfE7Jf+9rX8Mtf/lK037lzJ3760586Vlq5UKNTXqduGRiqFn/86JtKGzK6VLfxU58XCFms0Ep9p3WtBK6t67f7nQOLacK0vrXUiwNyHNlKgdcP0JTtj+83UbFBDthxTVeiW7Ytp1052aDWqlKM/Viv6gZxlV6XgSNrfMm2lWkn00YGnPxqI9MfVbAn00dVtqtZT5h8D8IXFTaddCyosHITXaqEtra2io2RXvnKV+LAgQP47Gc/i0wmgz/6oz8S601psyVav0q7BpMMVUypDcHs8ePH56bz0m7CBL8bNmwQgNvd3S1AlP4QzNLGS2TnX//1X3Hfffdhx44dYooxVWSpkvvEE09gZGQEk5OT876HOWDGkeXGqiZfuC2646wy1kHrcgNCbixl9VXSrpK2buAR9HWrb0Gsa7WeKFXThN3uUznAcbsPXuBIhQ43O37YcPNBxXUOyMnaU2FDVge3Xbmq6to9N8iGoKJ2XquqlcKk7vYy0BQErMoAllvsuMm3jA8y8Q3SL67tmrz5NKiIgwodXF902uTorghYGxsbxbpVetE04N/6rd8SFVECTVqzSjv5EphS1fQ3fuM3cPPNN4uzVGljpf/93/8VoNrZ2SlkCGYHBwcFxFJ7Oqv1xS9+sVjbSmtUaSrxo48+KiD18OHDAoQ/9KEPCbCl9a1f+MIXcOzYMTEgent7BTBbL25Cr0JehQ6VoGT5Qz8K0Nm4dK6t03TsIGNWjbZl7lEY2riBiY6KqBsoyNp064uK6151BDVFmPxTOU3Y7Vl0y+Ld7rVbey/x9qJDRkaF7zJ2i9twgU2FTbfk3asNWd9l2oURVClOXmHVS5/dZHRer0S3DIi5jUHVOmX0VWMbDhjI3gNVNhajnjD1KQhfVNh0BNZSyYL9i5z+TdNx6fgaAh+aBrxlyxZ84AMfEOtPH3vsMXzxi18U031pl2CS/fd//3fxhyCU1rMSdBJAFb9I1+OPPy6OuOnv78db3vIW0YZA9+/+7u+E+Je+9CWxczDBK1VwR0dHhV3aMZgAl9rZX8VJCEEyHbvj9CqWJfAmnwjyvMi7JXtBwSz9KEA7OFuvVCol1v2WGkhB+cm1Wy655eqSgSa/2sj00y3xl/Fdl85K9Lq1VXHdiw6SCeroG+u5Xmzg6vZ56hWianLOEXADEk7cZHXJtCsHquRzUFVVsq1qCrAbOOi+7nZfZMDNzWc/daq2JaNPZRsuFJS7F1xdNXnzkzKIOCw2myWZ5JJLLjFkIIxgkQCIpuRu374d3/zmN8WUXHqPNkb6h3/4B9B5rB/96EeRTCbxl3/5lwIoafdg+vuZZ54Rx9ocPXpUVFYJCAkiCXDPOeccsW6Vdhemtax///d/j61bt4p1sSdOnBBH49C1q666Ct/+9rdFJff6668XVVw61/WBBx4QOmkjplLJDlV229rahI/lXlSppQouvQiECYjt1VsZiFAFURw9FFu6ZzQlm44Yog2v/umf/knEif7IjIHiNhx/3JJQri6uvMr7JqPLDX5U9kfWVhDtKrHp1tbLdS8yXipwJBPkFGHqR5jA1Utcy34Ql7jo5V7I6F2sbdwARKbfleiUaVuuTZDrVCl2Xquq5RJb6x54iY2bTCXXdbWVATS3eKnWGQZ9XAgpFyOuLq58kLa5voZJfqn7wu1/ZO/evYbTl365hJkqk+vXrxfTeWkqrlUl/cUvfiEAkqCOwJWOnyHIo+nBN9xwg4Al2nSJZKhaSWtZqcpKkEqbNtF0YIInC2ZpkyUCXKri0iZLdJ2mAdNRNmSXdFDl9rd/+7eFHvGF0dMj1s5S1ZemBpcCI/L9N3/zNwXkur3ILsH1j370I1HJpSnOVJ20v7iA4bc87eJ85ZVXinhar2effVYcDUTV6GIILxW3oN8vl/iqiqmMjTC0cYOCMFVT3UBD1le3GHi57kXGzX9LR5BThK1nVQe4eolRuc9VL/Fz+1x2uq5Lr4wvYWjjBh2yPlaiV7ZtmEFV5B6PPICeRx8oWWGxx9otBm7XywGCZcdNhyyUudmW1VsN7WR8DLoNFwrK3V+urpq8+TQGEYfFZpP6UxJYyyUkVJmkKim9aJMkgj6CIQLXe++9V0z7pd18CUSpwnrLLbeIHYO/973vibWrb3vb23DZZZeJqipVUKnaR1VSqnZS5ZTWqRJwEiD+53/+J9797neL81gJrqhaS1OMqZJKmy/RFOTzzz9fgDHtUPyTn/xkrrJKYEk2nCCLA6xWe7JBlWIC5mJoVQVLuvTQDwwE6HQkkPUiUL3zzjvFtGCKKycBVOVnuXEWRhsy/qpu4wYL3LjJ6nN6rorHUFDg6QVc3GTcrrvFzYpFkLsI2+9HGMHVyxiShSp7Oy/3UoWdoHS4wUmlfqnQL6sj7KA6cfoQDt1/txJQdYNBL9fdZNzuQyXXZeDMGpuybbmJeSXxUWlLpr9+2A+jDa5P1SwfJt91+iKjWwpYraNoVqxYIab0WuBKu/h+97vfFetTaQMmOieVjpx53eteh69+9asC8v7gD/5AgC1NR6VjaQhMaZdfglWqXlKlj6auUkWW9B05ckSsUX3ta18rNnYinRdccAFe8YpXCBimKitNHyZQJaAk3XT9qaeeEpVe2thJFbCSHgLgP/uzPxMbPNkruDJQwgWLSuTpx4OzzjpLAL61dpcAn8Cf+kE/GFSi30tyqEq/ylj7pUvGjhsQceMpq6+Sdjrbuun247oXG5ZMGKqt5IsbuHrtkxMEqQBDFTq4gBaETY6PbhDB0eVVVoVNWR1u7YKe+mvFUGVV1Q2kwn7d7Z7JAJpbn2V0yrQp54df+mTscKFApp9cGzV589MjiDhUu00BrJxkmnaYpWNnqKr6+te/XlRHaXMkqpzS1Nm6ujoBmDT193/+53/w8Y9/HPfff7/4bwJMkqfNmKxzW7/xjW/gNa95jQBSmjpM0ElrLAlA///2zjTktqp84EewIrRAKPCvFZXeBqJB9BbYZBPmAPmtWb9U1o2bRDYTDUQkGUkGoUkD+aHSIuKmaWSoTdcsGm24WpR/7e+XivTml6g/v/W2Xtfdd5/9DPtZezjvXvBy7z3rmdba55x3/e7zrLUA47e+9a3JLqD6lre8JZ1KTFbwAx/4QLJFxpNGTIAymV72a1500UXbd7mWDykvTNoyrGQcyZ6WjUwyoFc2IJpYAex1+2QzADIf+CQG4LwZC32crMy80gBwoB39ZgM02w6K0oALpylTpk3pNBlpTmLev39/OrU5Q73GThmTVd7yPst+xvThiTdaZ0h7EqjUypZKsDB2vzQvmv78fp5KtpV4aoKrZU4O+6JrvCA9f0m/Rn/fmKTFfY2YJZtRMfWxI+lOBVTJqlL+e+//HpCmtXNxmpWlcSMnyYzZ38e3B8Sk+fDY9Oh0xeGxF6kzhK0xfYwBX57nHRFnhI2o2GvGItk2AyswCMRdeOGFCSxzI/N4/vnnp32pZFfJpO7ZsydlTj/ykY+k/awAHqCHLPAKCHICcAms2KPva1/7WvoBRIFTgPcrX/lKOnCJUmH2ur7hDW9I5cHEg07ZkN23b1/an1mWu3YBK3twr7jiikPsIA8Ic+BT2RhPE27LRRqQzYm82R9/kvHlhwZA0s+fbYsf4Jb7ZAF4GqBK+XXbqcpdi0MN8OUMa1875fxo/GrkI2Ma21aXf09sXntj6PXxKekO0a/xYZGZSraVmOcCrvn7oi8sHvJFvoP/IUGGdWr62OvSPfq4E1dHHXfCqKf+lnMxdFYV39Lcjtnfx7cHeKT5iLY5BXvSQr7ts2rV8YwzysdiZ+sJjjEPc/K5DazrFlvNxcEjHvGIBKG8Tpnp0572tNVTnvKUdAgRByMBl8DaN77xjdWHPvSh1Uc/+tF06u+LX/zidBgSjdJgLbACadzJCpxSigskn3rqqSnzytU2N9xwQyprJZP7xz/+cfWb3/wmHdoE6BEjJ/xmSCwXPG0Z1nXAit4HP/jB1WMe85jt7wWgGaAG4Mk05wZY8wNYvvCFL0zX8VDizDz86U9/SnMDYHOH7aMf/ei0l5fx5etmgOs777wz3TnLOPLVM2Sk0aO8uryaRlpUYA94J3NLdpX/UMjPmiuBKMuuAaweALNCbqQPj60p6EiQ5M2K1tDrE6ukO0S/xodWBrkpZVuJRwOulvGt+26qAZw1bErfrXPql6DCM5a+NiV9sqm0Ma+nKeclOqvatUAt/UrzNGZ/H98eQJLmbEibHl9j60T6t4JO17Oz2lrkx4Hbdc+w5vMobYvA2lygAHrsXaXUtdwfihx7UbnehsORODwJsGTP5Kc//elU4kvGkxN9KRnWAiuHN1EODKwCn1yXc/HFFycABL7IwFIi3GyUE5NdBRA5VKhsLG60wJrHT9aYcuPcgFvGCsB/7GMf236dg6AokSbzC5Dm9o53vCMBK+AJcJJZzvC4brHA/mD+E4BsMtnWDL7Mv7ZxCBbx0IDj8pTgH/7wh6svfOELhwBr14LUCpRW+SF8e3xMQacrhjn19YlV0o3oj7KhsZNlppRtJaahwFU7R9rvuja5nQayEkD0mUt0I+xLNqZS9lvOVXRWVTOX0jxF2JB8eAAnz5tXd+56nvjH1rECR9d7z2prkd/6xIwxD2P4XDdWTSxmYCXLSOaQ8l9Ke9kLSYaOw5aAxPe+970p+8n9rAcOHEjZRq6iAeDINpKRpSxYC6xXXnllytoCppTl4hdYJTNIppbX8rU2nIALiPJDhpOMLve2Ng9HYsKItXmtTVuGNS+qyPACfLmtA9Zrrrlm9dSnPvUQWEUHYAU8KQFmfri7VtOAdDLV/Mnii7FrgZUMKiXUedFWC1g9QGeFWU/GL1LHY8szL9Ii3jpvXnv5vRk97r52pfFE9GtsRMpga2rZ1vyc/u/Wb60O3n1HgtiuFgGGETY036naZ6e1NYacBBqRMUX40tiYO6h2LTrL56GZiwgZyUaf/lq6Q9v1gKIHLqT3hmaxrn0PWW15xmP14ZnnKB+baGcOY6oR4yHAKi2w2UdJ1hDQ46dse/fuTXtSX/e6163OPffclAnlh5JZyoHf/OY3p6tuaCWwvupVr0oHLuVDl+gHZr/61a+mUl+AlawlgEgmE3jlmhwOJQIO+TcwSEYXH2Vj7yzX5nA3a7O1AevNN9+csqbNxrgBP7KpuVEOTFlwM8NKKTKZ5tzwTYkv4yBL+sY3vjGBe268xjgp/+U/ADhVmftqy+wsfZdeemlSWVcSTIyclpwbe2DJTGdYZzHYBNYf/OAH6RmVJcFZ3wpGVnnpvda24BrChyeuaJ0h7XX5kvqkfglAvDAs+dX0a2Sk+DU2pM9T+T7H39HHn7gi4/qw43X/odX2OanxmjbrapkTKU7N/Es2+vYPHYO0YO87Ho1+VAwaO1Mr+y3nZ4ysKv6leZP6I2x4ACPP3Ri6Xp/WRbU0t5H2PGOK1BliLFYfi/zWp6zmPNS0vS52rU8TsHKSLfd55mtoyBYCpDT2juarZzjNl1LUj3/842nPKXtdgadPfvKTKStqBVZOIOYwJOCK8mL2xAKKl19+edrHSrkwYAi0AmqAHyBIVpI9oJwm3GxaYAUEX/GKV6R7ZMsGVN91112HAWuWoZwXSOX6m9zITgPYubG/lOwpwFgujCgbfte73nUItALf7NFd14gPmM3t6quvXl1//fXb/44C1q4FqRUorfKRvj22onWGtNflq0/fVHWluPIHQwMkQ8rkuKdWJpznC3DlZ6isa/l9p3kOa78gl461M6ABIMv0aexNMZuax2gBVXQ0452SjBSLB3ry3I2h6/Xp0fPodL1HPPYidYawpYWR8jvGqrPI14VYz3u47Zn0fU6HAeu6hR6LhQyszUUEgAV8NYGV8lWyehHACpwCgJdddlnK5DaBlatm8l2uzV+ubcBK2TCAx/U8uWXQLfWB8zJjSt9tt92Wsr1keblmhz21ZfvpT3+a7p1lTthDC0RzeBT7RzlxODcyxGSS2xbPQDll1bkBn1dddVXruuHYY49N+3i5HodGRhfAbV6Nw57icg8rGVb2sN5zzz2t1+hYgdIqv+695nndo+PJ8Hl0PLF16Uytr088NXXbPldtHyANCEXJSOMt45tqmXCO0ZJ1tYy79UtuzYua52Kxt+myEqx4xq+1OeVsKuOuAarY1cxPhExtG5J9D/zk95tXdyp60XF47FlhoOu9OaYtq+9FfutTVHMeatpeF3ubTzWwYpR9oZSqnnHGGaszzzwz3euZIYlS1927d6fDhNhXSoaVA4PIZJ500kmpbJdMKFCozbBSdsveWA5s+va3v50ytlwnc9ppp6W9oGQRscm+WaC4BDwOhKKM9ne/+11rSXAbsGp+WZO1JVvM3l3uSyVrWgIrkMp+Xfzzw6RzIjD7TokVv7kRP5nYtoU1mV0OrMqNDDb317Y19upyAjCN04DxA7Q2mxVYuxaZVji1ykf69tiago60yI+G5z7+aupKtofo1/jQyljlplomXH6/TAFe275HNd/pmyojAUafcWttTx1S8xxsOqxKz6tmfx/bHnDjmU5FzxPH2DqR/qNAp+uZRvnYRDtTGlNELCZgZYFM2S17UtmrSiOLB7wBk8ApYMoBRfnuVEpi2VvKYUlnnXVWAisrsFL2CyxTagwYv/vd704lyNyDymvY5modQDmXKBMbZbtkXikXbi7uPcCKHcqaKQXmBOKHP/zhhwErBytxyBSlz8ArfsnQciUNZc2AqKdx0jFlws3GAVivfOUrt19mXy1XCrXBzDpgpSQZ0G1rVtD0QJTVhwcmI+OSgCNyPF5fY+j18SnpDtGv8REpo7WV5aZaJtz83pgSvJaxbWo2VgICz++bNh2tn6ndm9o1/rmDqgRnY/dL7xkPHEljmorN6Dg89qyQEAmGkbas41jkt771as5DTdvrYm8F1q6FFHtYAVPANZ8QnAMHyrjSJu9dfexjH5tKUymP/eIXv7j6+c9/nkpSL7roou1TgrsOXSLDeskll6RM4wUXXJDKgDn8CB+f+tSnEvySvb3wwgu3fycBh8QHkHKX6d///vcEjxpgbSsJppwXUP3Zz3624hqY+++/P532S3aV8TYzrF3A+tnPfta9dgD8yZyWjawt98NSkk0DPNkTS8xRwBoJh5HQGGnLM8ZoHQleoiHY60/Sk/olaBi7X4o/f/6kOLV2LHJZdtc5eyd3KFPbF1s+WfieW68TTxku9TVz6/4iFRTH9N0WmrTgrzUPEhQ0/c4JUondCqqW+dA8s6FkJD81+/vY9sBZfk96dD060nvCuqDvsueJL1JnCFtj+rA+qznLTyl2ayxmYGXPZrmnEzjkGhca+yyBVcpw2ccJaJIN5dTbJz/5yek6F+Q5PChfayMB6xOf+MQEYJThsn+VDCp7T9/0pjclgPv1r3+9+tznPrd6zWtek+45JfMKNObGHlKgtbkwbMuwckowWdC2RSmAevDgwbQnNTcNsCLL3lpkyRRzl2pu3I9algR3LT7+8Y9/pLGWDYhnryuNDCn/EbCuxBiZrgwrmXIrFEVCo9V383lqF7xj++mKO3pMXl9t7//me9Pz7DV2pZgj+oeyoR2vVQ75qe9vbfsus2ZePfPS9R269HXPgAQYTe25lPuWcY8NqsSimWdJRurX+JFs1Oz3wEl+jl5dj55HR5p76yK9y54nvkidIcZi9bHIb31SxpiH2j6P2L17938si3iA65hjjlm9/OUvX73gBS9I+1hpgBzlui972csSoFKqS7aPLOznP//5lBndv39/2tdK44obDk8qgRUoJZZ8rQ0ZVvaq8jrltexf5bAj7nb90Y9+lEpkKT0GaMvsI4cIcRUOAAq8khVtLlK7gJXy2xLg+DvA2lxAaYH1wQ9+cDp0ac+ePenU5NxuuOGGtEe32ZgDSof5z4HyDtnyOQGflEDn1nYoU/O5SsDanKMyLst7xGNnKB0PaHl0osfTZa9W31h2Jb8R/RobQ8s0v18O+2JoeWGO4MowMrzmv2vG6pkfi92dJisBSdt8zBFSGQegSrv7lmvUj9kyPxrZKclIsdTs9wBTfmhe3SH1on157FnBgfkdQsfqY4ixR8U0ZztTir0rFjOwUn4K7NWfcPcAABaHSURBVJ133nnp8CVgkWzqjTfemEp+yYBy2BHAyOm8HITEvwEw9rJee+21CdKe/vSnp72X7HnN97BmYD3nnHNSCTEQTBYR2KOPg56e/exnJx0yrGR6gVti4g5STuB9whOekL7bKBsGatlvWu7PzPDRBaxAdj5htwvUtMBKPGSWOTEZqM+NuQO4SyjNfYyVeaEUmNN8czky8fAfBujlTDdQTmkwJc3N1oTctlOCy3tYrWDqAbMhfHjiitYZ0p4EV17oHsuu5DeiX2MjUkZryyKXZedwMNM6UvCWDpf2plbKq6aigQQlAFkXxlwBNY8ng+pffnytKrOpAaNyrrTzqpEbSkbyU7PfAyCaZ+K1G603BXueGCJ1rPDjgWWrj0V+61M0xjxE+kzAum6BtG4R8KhHPWp1wgknpAzp9773vQSWACmnBN9yyy0JRLkXlMOHyMSSVeSKG/a0vva1r00lwwApJbw09sPy84tf/CKV7+L3mc98ZpLFLtlTAJeyX8qC6edgJ7K2f/7znxNA//a3v022+DtQy8FDlNGyf7VtYTM0sObMNNfPcNJybpw6/KUvfSlljQFYYPQlL3nJ6vTTTz8kbubv9ttvT2MHek8++eTtfuYtz2XbwuM73/nO6p///KdYEpx1rUBple9akA9hy+NfgojIuL2+xtCTfEr9Emj07Zf8a/q1MmPKZd9zBtf8/VMCLK/lf7d9t0mvSe8fSX9u/RJsSOPJgMqeVH7m2uYEqsyx5rlJMlK/xo9kwwM2+T1Uy7Y3piH1on157EXqDGHLCjpd72+rrUV+HLhd9wzz8+gE1nULMMqAcykwQPnc5z433WfKfaBkNjnsiNJd4BPQIiMKkPIa7fWvf32S/dWvfpV+yGiyP5S9nsg961nPWgHF9AGoZCYpHebe0u9+97spm0gfJ/ZSFvuiF70o7V2lhDiDK34o7QXUmo1FjBZYuxahHHokHbqUfWefjIv5KPeyIkMWGPBvvk4fWel8XyugSnbZ0thHzFxoSoKlRbcVzKzyXf6HsBU9fq+9OelJsUr9ElT07Zf8l59R6XMlxaL1ZZHzyG4CuOZnEQmwbb8LpGc+pX5p0W+JNR+UhM6xp7zUojpZ2dqgysC1z0AjNyUZKRYPpOQ3Si3b3pimohcdh8eeFc66PgNWW0PEGxXTYmfr0xwxD14bLmDlihnAiz2W3IEKfNIAz8svvzxlUB//+MenslXKhXmNPa0cEPT1r399tW/fvpR1fc5znrPiUCX2qeYG5HK4EGDKXlSyrGRbATb2fOKPhm1glGwq5cm5PBZdIJmSXk73bZuYMYCVmNnLypxRHkyWtMy0tq0AyLiSKQZYaUcffXS6Eog/Lc0KrF0L5CGg0VO+OmUdCTiiY6/hT7LZt18CQam/r//8eYrwY7Glibv8rGviK/1vEriW81ATYru+Wy3zr/mOlhbyGhsamRJO5549bRvv3EC1a+FXjk/z/pBkpH5NLB6wyOOQ/Htte/W6xuu1Ga3nsTe2TqR/L9C0fTdE2dpJdqY61m1gtUIKV8wATlxbQ1YUsCLDSabw7LPPTlBKifDevXtTNpTMK/e3koklm0qZKplYSnrZ9wq0kmEENIFYsqoALa9xHQylvVxfA/Tlq1vYr8o+VfaSAq1kH4FaTg3+29/+lnTXLTCARg6Nwkduv/zlL1ff/OY3E3jnPaxdi0/8cs1PuS+VEl8Olsr3sDY/QMTP3PEnIM44d+3atX01DfLsu2XOOEWY+14ZB3e+Pv/5z0861vaZz3wmlUdzV+1LX/rA/6QD99ddd13aQ6sZr7QQ3+kwK8FH5Px4fUnPsKbdvrYl/Yh+jQ3NHFpkrLJWaEJ+U8G1DWKB2YN335G6+pQTW79npyBfginxbCKclvMMqN5794HVfXfdrs58akHKKtcFQmXMEsBZ/Eq2+vZLY+pr3wM5UkxSf7TPaHtd8Xt8RerMzdZUwav5u2KJU5e5dQMrWVZg7XGPe1yae/ZQUiZMJpW9rRzCBLix95TXgFTACZDjsCZADVAli5ivncHOIx/5yGSP7CpQy89pp52WrrLhcCH2rSIPKJPlBTC//OUvp19WACulwUAjEMZrXcB65JFHHrbGQN4CrOuyneuAFfv8MHZKoJlHGn9/6EMfmkp38xcWhygBq8wRJcxZ1rKoLge4bi6Y6yawdvmIzAiObSt6nEPak94HEth45l7yOYd+TYyRMlpbFjmrbP4emOupwod9URteKKF1E2B2p0Fp26P2XE+T7UiQVfrTykbKaWxFyEg2xuz3gJHm+XrtevQ8OtGw6rHnidsKXJFxzcm3NdYpyU8hlkOA1brYJutHlpFGlvWd73xn+jegRVnugQMHEmSxL/P8889PJcG33XZbgkyymRzChF7eD4sdYBH4/etf/5qyn2eddVbKSAKugCmNK27INHLqMPZzBve+++5L/QAYMrm1LczJcLL/tq0BiG0Pp2kH4MV/m/11NppzTBwPetCDtu3glyt0iD+fbox9YkWubNaM3Tp5bax9fFvfW9KC3Dp2j/8hY/D6qqXXx66kO4V+TQxaGa2c9B8Ims9X2/eVxW75nbgTsq6tX/AtLzahFpGcpc3itbK15eFGRx13wiHR5b45H4CkfQYauamBKjFLYKeV0cpF+JNsjNnfx7cHtqR5j7Y5BXueGKzA0jWvY9qy+l7kt76Za86D1nYvYGUQXDlDZvBtb3tbKgEm+/mJT3xi9fvf/37FFSrPeMYzVhdffHG64oZ9q5QEs7+V/afA65133pkyp2T4KAsmw0rWljJZIO0nP/lJ2vcKxAKpHNh0xRVXpNOIS2i98sorU3krGUnKgTWLPyv0zEXeA2fWsUX6GNuWBByRc+P1NYZeH5+S7hD9ET40NkoI1Cy6LYBZS3YBV82T0stIMLsAp34um5Le/anZjgRApb8aslqbGjlJRuqX4Gzsfil+D2hJY5qKzeg4PPa04KD5zIxpa4ixW8e3ifJDj+kwYF23QFu3cCLDyKFLlLhyei1ZULKk7Lfk34AoByVRIkuGkHJdDhs66aSTVk960pNSqSun7dIHxJJZBWLJmnLVC/KU/gK8HLC0Z8+elMFlHyv7X4FW9mayb5WsJHs+25oVOnaafCQ0ekpNN01HAh3PeMew2cenpDtEv8ZHpIzWlkWupuwCrn6QWjTrzkDOpkrAsS4KCX40i+4221q7kXIaWxEyko2a/X1sewBFel9NxaYnjjnqWOGn6/lZbS3yW990U5qHtljUwNq1aKKslUxr3mN54oknpqtn+PfVV1+dTvg999xz06FLHL60f//+1Ffum2wu4AFYSlVf/epXp7Jgsra33nprOngJ2AWAudOUjCoNWUqB1034pgLoEKDpgSvrfHvGMQUdCSY8czc1m33ikXQj+oeyofFTAqBmOV8zg2qxXcaK3lIurHl6i0z0DNx719YBSn/58bWqUts+QJl1JVDygK3WpkYuQmYIG5IPD0RpnpHX7tz1PPGPrRPpPwqupgZqc48n6rlUA1YWOABmhlbg9Mwzz0xlvO95z3tS9vXSSy9NMm9/+9tX7DXlDlWuvLnkkkvSIU38UOZLhvX9739/KgcGTjnJlzJgsrbskSUby/5YbAG/6ACrZFYzAFthaafJe0DPOkeRPjy2JLiIHM+Q8Unjkvq9AN3HrqQb0T+UjVpAaoFLi6w13nXgyusPO35XNJ8s9pYZSDMwZDZVA0HNxyLBmNVmpD3JltTftUDWjkvy4QEVje+p2bUu1qW5n7K9yNistjzPPcrHYmfrkznGPLRmWD0LcBZRZE25Z5SMKyXBlPH+4Q9/SNlVTgbm75QHn3rqqem6G0p+OfWXa2GQ51Thm266Ke1R5V7VCy64IGVQL7vssgSo/Ek/JwyTYb3jjjtW999/f9oDW06eFUbmIu99Lm1rIuuYI317bE1BJzoGCbK8cCkBjddun3glXU2/RkYau8ZGpIzWVv6MauL3yPbRyWNYsq4LXUbOQN+9qdJif12sElyVejVkNTaHkonwI9nwwEVfWJXeG96YovWmYM8TQ6TOELascDUWkG2qX+v8r5MPBda8sDnmmGNSVpXGQUqAKH+yz/T666/fBlROC+awpCawfvjDH04HM2WA5TRg9q8CvO973/uSXQbE/tZcEtz85WQFsk2V90CWdS4ifXhsResMaU8CGi9cSuDjtdsnXklX06+RkcausaGVqSFnsWmV7QuuC7xGItvOsxUBqRKMzBlUtWOTIFFjZwgbHhjJz28MXa/PaL0p2PPEYAWTIQBtCB/WcS/yW59y6zwcccopp/zHCiht8s3XAFTA9SEPeUi61ub0009f7du3Lx2sRDkwpwEDpNzXStaVK2/Y68oPAPu85z1v9f3vfz+V/QKv7Ivl3+hz6BInAVMKHBG7B1Bq+x0zpkjfQ9ny+InWkeDBC4k19PrEKulK/RFAOZQNaSweANTEXttuuai3xNOEAXSXzOvOA0/LiMeEVA24lWPRQJwGqJrzo7GrkdGMR2NHkpH6pTgk/T79tXQ9gNZnHjz+htLxwERkbEPYssJS5JxYfW+ivGdMYcC6bmF31FFHJWClTJhGae/ZZ5+drq656qqr0onAZE3ZwwqsckgT5cEALCcFUwKcG6cAk1GlDFiz4KoNlXOx7wEzDyRZ58MT1xR0JIjxzN0YNvv4lHSn0K+JIVJGa8siZ5XN34seCPXoNL+HF3i1oNzmykZBqgQE62ZQgpo2PYuOVjZSTmMrQkayMWZ/H98eCJLef1Ox6YljbJ1I/0PY8gCW5Xtmsb81W13zkIDVAwGaLGu5eAJYgVf2ph555JGdv6lL22RRAdSDBw+u/vWvf7XqWUFpavJR8++x49HxAJl1zj1xSYv7yBi8vqam1yceSXcK/ZoYtDJjyll8NyHSg0WR8Ir/5cAmz1OYlw6Qeu/dW6f8SmAhjcyr79Gz6Ghlx5DT+JRkptzfJzYP0GwyrEpgsO7zGQVVHv+eZxgV7xR91x5bTfte26HAqoUMDmcCYMm2Aq+cCJzbv//97wSmnPhLRpV/axZgVhjZVHntM+gzpx4fc9WRQMH6PvLay8/L858Fkk+pX4KXsful+DX9mvm1yFh81pS1xtxcqEjPVgKPPDYyr7T/2X3GAq+aSZuBTJlFlRb32uFIUGJdSHf5tfiqIauxqZHRzL3GjiQzZn8f3x7YyO8br651QS49Q08cO0Uncq6tthb5rU/KUPOwDaxWoLAu1Bf5B351jjUX1mfskZ+rjgQN1mfmtddHb6q6UlwR/RobkTJaWxa5mrL526cPgPbRLcGh3PfK60v2VYtz48rlO1KjsqgaKJBGLIFMm75Fp4as1qZGbigZyU/N/j62a+l6YNCzsF9A1gdEnrmOgq4xfUeNYQw7Gp9uYPWAiXXRv8hvfVg9WbWouYt8zh5b0TrR8+m1V0uvj92aupJtTb9GRgNVGhmNL62MBxa1MVpjaIKjBATr+i3xdfnIdsjAPuy4XekApwVgvU8lVq8JqNLi2eJdAokuW15di96YslrfGjlJRurXPHPJRp/+KepGw6oHcKTn4olxbJ1I/xr4aX7HWHUW+a0ZHHIeDgHWdYufKPhZ7DzwERlrLjwAGAnMHv/ROkPak4DCM7eSTalfgg1vTJLfiH6NjaFltP4sclbZ/M0iPds2EPDolHb66jdjyhlYXqeEmLZArAUHfbK5xDc6g5qjkeBDitqjX1tHaz9STmNrKBnJT5/+Kep6oGoqcOmBiynreJ5FbbjyzFftmOZsvxm7Clg9C/yxgGxT/Q7xDCJ9eGxF6wxpTwIMLwR69frEU1NXsq0FLw0kRclExeyFPM042qBPAoA5wGs592UWdoFYz9Pd0smZ0/T3/x6SJC2qvd4k6JDsevU9ehadaFmtPY1chMwQNjzAofnPDyl2r9856EXH6LEXqTOErTF9zBkmx4DzBViPOKL1d2YU+HqgaYq+I8fhsSVBg3XOvPY2RU8ah9QvQVTffsm/pj9SRmvLIldTNn+pSc9hHTB49Up7ETak+PJhTrmceAHZQ2dsSDjVwIQEqH1tSLDS5t+iU0NWa1MjFyEzhA0PJGjfG17bm6wXPTaPPSucRQJRpK0xx2H1vWnyhwGrByassLDIb331erJnUXMX+Zw9tqagE/0MvPY0cOF5r0jx9O2XgETq7+tfM2/RMpqYLT5ry3rsNxf1mueoAZEoO12+so82kN1EmAVIaVwlQyNjWv5bAx+aZ9clE+Wjjx2PrkWnhqzWpkZuKJkIPx7Yye8/yb/XtlePuLy6VpiYii/PeCN1hrA1pg/r+2InyS/A2gGOVjj0QJjVhwdcrD4ix+GxFa0jQUbk/Hh9SXpSv+d9oYUZCTTG7pfmRjtOrZ0acpYYPbIlcEjPSwOEfSGnTwxe302YzXbK7Oz2a8fv8roJ0csgWsJnG5BKi9iQYFqMSOCg9dvHjlfXomeRtTwLrV2N3FAykp8p93sAJL+HvbrRetH2ut6vHl+ROnOzZYVGz9xbfWyifCuweoDBuuhf5Le+Dj2gYZ27yOfpsTUFnegYvM+uj14fXQkQ5t4vzY0V8qT5qGVPO44mEGjjLfU8OpH6tWxpYWmdXNu85IxtUwfYtbacBW3q5SypZqFs9dlXXoIRi/2+tjz6tXW09seQ0/iUZObc74EfzWfQazdabwr2PDFE6szN1ibC5BAQvgDrf7+ZxoTAKfqOBrxIMJcW9ZHz6fVVS28su5LfIfo1PoaW0fqzAq7Vrsd+JDD2hd824Klh0wJWO1VWghPPvPS16dX36Fl0ashqbE5JRoplzH4PyMwJVj2Q0KUTbc8z/5E6VjD0jN/qY8zxRcU6lp0jTj755P9YF/iL/NZXWtQ8RNqKBMNIW54xSot26/x77c1Jr0+sku4U+jUxRMpobVnkasqODa7WsVnhZ4FY64x1y0sw0cdbhG2vDY+eRaeGrNamRm4oGcnPmP19fHugwguCQ+tFj81jL1JnCFtj+hgLDqfodwHW4jdyJKBZYcoq7wHAyPF5/E9BR1pQe+Zoajb7xCPpDtEf4UNjwwJ3FlCagqxlbOugxDKOLrCJslM7zj5wNgddaQHfdwxR9vvY8ehadMaU1frWyEkyUr8EWWP3S/F7AEQa09xteuKfo05kzLWhrus9V9v3FO0nYPWAhBWwFvkHlgO15yLyeXpsTUFHAhYPmHp0NODgtSuBgNeuNHdD9Gt8DC2j9WeR07w/miAhPfcaYOf1GRW7F6ai4vb6H1pPWqhHxxPlr48dr65FzyIrgU35DLR2NXJTkpFiqdnfx7YHZjTP22PXoyPF4rE5R53ImK3gtkDmA99w1rmT5BdgbfkNXhsorfY9AOiBlSHikhbzkTF45s0bXx+9PrrSgtzzPtBCVB/fUT6kudP6GVtOO44IAJSemwQ1ffVL+5G2pLjb+sf2b41ZWoxb7VnlI/33teXRr62jtT+GnManJCP1S8BUu1+KzwMyfWOu4VNa2Ld9rj1xeHQ8wObR8cQWOW9WW1HykXMVFdNQdraB1bO4t8LFTpMfYk4jfXhsTUEnOgYJHrwQKC2Op2ZXmoeI/qFsWIBUek4WW7VlPfYjgVE7VxYwqmHT4t8qq41XWkxb/daWrxFvX5tefY+eRaeGrMamRkYDXBoZjS9JpmZ/H9se+MmfP6/ukHrRvjz2xtaJ9G8FtJ0Mmc3fU9a5K+X/HxEw+dtTPefUAAAAAElFTkSuQmCC"/>
          <p:cNvSpPr/>
          <p:nvPr/>
        </p:nvSpPr>
        <p:spPr>
          <a:xfrm>
            <a:off x="4457700" y="3276596"/>
            <a:ext cx="228597" cy="30479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7" name="Picture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29489" y="3810000"/>
            <a:ext cx="1866751" cy="17526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Lentelė 11"/>
          <p:cNvGraphicFramePr>
            <a:graphicFrameLocks noGrp="1"/>
          </p:cNvGraphicFramePr>
          <p:nvPr/>
        </p:nvGraphicFramePr>
        <p:xfrm>
          <a:off x="609600" y="2428106"/>
          <a:ext cx="8001000" cy="3980687"/>
        </p:xfrm>
        <a:graphic>
          <a:graphicData uri="http://schemas.openxmlformats.org/drawingml/2006/table">
            <a:tbl>
              <a:tblPr/>
              <a:tblGrid>
                <a:gridCol w="2000250"/>
                <a:gridCol w="2000250"/>
                <a:gridCol w="2000250"/>
                <a:gridCol w="2000250"/>
              </a:tblGrid>
              <a:tr h="57618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PERIODINIO JUD</a:t>
                      </a:r>
                      <a:r>
                        <a:rPr lang="lt-LT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Ė</a:t>
                      </a:r>
                      <a:r>
                        <a:rPr lang="en-US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JIMO PAVYZD</a:t>
                      </a:r>
                      <a:r>
                        <a:rPr lang="lt-LT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ŽIAI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622" marR="64622" marT="0" marB="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622" marR="64622" marT="0" marB="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622" marR="64622" marT="0" marB="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622" marR="64622" marT="0" marB="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Širdies</a:t>
                      </a:r>
                      <a:r>
                        <a:rPr lang="lt-LT" sz="2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plakimas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622" marR="64622" marT="0" marB="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Sūpynių svyravimas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622" marR="64622" marT="0" marB="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Laikrodžio švytuoklė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622" marR="64622" marT="0" marB="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Supamasis krėslas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622" marR="64622" marT="0" marB="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34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622" marR="64622" marT="0" marB="0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622" marR="64622" marT="0" marB="0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622" marR="64622" marT="0" marB="0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622" marR="64622" marT="0" marB="0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" name="Paveikslėlis 13" descr="rockin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5600" y="3886200"/>
            <a:ext cx="1828800" cy="219075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4400" y="3810001"/>
            <a:ext cx="1820073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" y="3962400"/>
            <a:ext cx="17761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7924800" cy="11430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MECHANINIO SVYRAVIMO PAVYZDŽIAI: </a:t>
            </a:r>
            <a:br>
              <a:rPr lang="lt-LT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SVYRUOKLĖS</a:t>
            </a:r>
            <a:endParaRPr lang="lt-LT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533400" y="1905000"/>
            <a:ext cx="4343400" cy="792162"/>
          </a:xfrm>
        </p:spPr>
        <p:txBody>
          <a:bodyPr anchor="ctr">
            <a:noAutofit/>
          </a:bodyPr>
          <a:lstStyle/>
          <a:p>
            <a:pPr algn="just"/>
            <a:r>
              <a:rPr lang="lt-LT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 siūlo pakabinto rutuliuko svyravimas. Rutuliuką sunkio jėga priverčia grįžti į pusiausvyros padėtį.</a:t>
            </a:r>
            <a:endParaRPr lang="lt-LT" sz="18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Turinio vietos rezervavimo ženklas 6" descr="Moving-animated-clip-art-picture-of-pendulum-x-bpm-2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066800" y="2971800"/>
            <a:ext cx="2970212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953000" y="1905000"/>
            <a:ext cx="3733800" cy="715962"/>
          </a:xfrm>
        </p:spPr>
        <p:txBody>
          <a:bodyPr anchor="ctr">
            <a:noAutofit/>
          </a:bodyPr>
          <a:lstStyle/>
          <a:p>
            <a:pPr algn="just"/>
            <a:r>
              <a:rPr lang="lt-LT" sz="1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 spyruoklės pakabinto kūno svyravimas. Kūną tamprumo jėga priverčia grįžti į pusiausvyros padėtį</a:t>
            </a:r>
            <a:r>
              <a:rPr lang="lt-LT" sz="1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lt-LT" sz="16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Turinio vietos rezervavimo ženklas 7" descr="Animated-mass-spring.gif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410200" y="2819401"/>
            <a:ext cx="2362200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urinio vietos rezervavimo ženklas 6"/>
          <p:cNvGraphicFramePr>
            <a:graphicFrameLocks noGrp="1"/>
          </p:cNvGraphicFramePr>
          <p:nvPr>
            <p:ph sz="half" idx="4294967295"/>
          </p:nvPr>
        </p:nvGraphicFramePr>
        <p:xfrm>
          <a:off x="990600" y="990600"/>
          <a:ext cx="70104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ntraštė 9"/>
          <p:cNvSpPr>
            <a:spLocks noGrp="1"/>
          </p:cNvSpPr>
          <p:nvPr>
            <p:ph type="title"/>
          </p:nvPr>
        </p:nvSpPr>
        <p:spPr>
          <a:xfrm>
            <a:off x="762000" y="838200"/>
            <a:ext cx="7772400" cy="1143000"/>
          </a:xfrm>
        </p:spPr>
        <p:txBody>
          <a:bodyPr anchor="ctr">
            <a:normAutofit/>
          </a:bodyPr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PRIVERSTINIAI SVYRAVIMAI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13"/>
          </p:nvPr>
        </p:nvSpPr>
        <p:spPr>
          <a:xfrm>
            <a:off x="685800" y="2057400"/>
            <a:ext cx="3657600" cy="34930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Svyravimai, kai svyruoklė nuolat yra veikiama išorinės jėgos, vadinami priverstiniais svyravimais.</a:t>
            </a:r>
          </a:p>
          <a:p>
            <a:pPr marL="0" indent="0" algn="just"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	Tokių svyravimai  amplitudė laikui bėgant nekinta.</a:t>
            </a:r>
          </a:p>
          <a:p>
            <a:endParaRPr lang="lt-LT" dirty="0"/>
          </a:p>
        </p:txBody>
      </p:sp>
      <p:pic>
        <p:nvPicPr>
          <p:cNvPr id="13" name="Turinio vietos rezervavimo ženklas 12" descr="im18.gif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286000"/>
            <a:ext cx="3400425" cy="1847850"/>
          </a:xfrm>
        </p:spPr>
      </p:pic>
      <p:sp>
        <p:nvSpPr>
          <p:cNvPr id="5" name="Stačiakampis 4"/>
          <p:cNvSpPr/>
          <p:nvPr/>
        </p:nvSpPr>
        <p:spPr>
          <a:xfrm>
            <a:off x="457200" y="4191000"/>
            <a:ext cx="518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dirty="0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4267200"/>
            <a:ext cx="35814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7024744" cy="1143000"/>
          </a:xfrm>
        </p:spPr>
        <p:txBody>
          <a:bodyPr anchor="ctr">
            <a:normAutofit/>
          </a:bodyPr>
          <a:lstStyle/>
          <a:p>
            <a:pPr algn="ctr"/>
            <a:r>
              <a:rPr lang="lt-LT" sz="3600" dirty="0" smtClean="0">
                <a:latin typeface="Times New Roman" pitchFamily="18" charset="0"/>
                <a:cs typeface="Times New Roman" pitchFamily="18" charset="0"/>
              </a:rPr>
              <a:t>LAISVIEJI SVYRAVIMAI</a:t>
            </a:r>
            <a:endParaRPr lang="lt-LT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09600" y="2313432"/>
            <a:ext cx="3852672" cy="3493008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	Svyravimai, kai svyruoklė vieną kartą išvesta iš pusiausvyros, toliau svyruoja pati, vadinami laisvaisiais svyravimais. </a:t>
            </a:r>
          </a:p>
          <a:p>
            <a:pPr marL="0" indent="0" algn="just">
              <a:buNone/>
            </a:pPr>
            <a:r>
              <a:rPr lang="lt-LT" sz="2200" dirty="0" smtClean="0">
                <a:latin typeface="Times New Roman" pitchFamily="18" charset="0"/>
                <a:cs typeface="Times New Roman" pitchFamily="18" charset="0"/>
              </a:rPr>
              <a:t>	Tokių svyravimų amplitudė laikui bėgant mažėja.</a:t>
            </a:r>
          </a:p>
          <a:p>
            <a:endParaRPr lang="lt-LT" dirty="0"/>
          </a:p>
        </p:txBody>
      </p:sp>
      <p:pic>
        <p:nvPicPr>
          <p:cNvPr id="6" name="Turinio vietos rezervavimo ženklas 5" descr="im29.gif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4724400" y="2057400"/>
            <a:ext cx="3429000" cy="2590800"/>
          </a:xfr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800600"/>
            <a:ext cx="3810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09600" y="838200"/>
            <a:ext cx="7543800" cy="939796"/>
          </a:xfrm>
        </p:spPr>
        <p:txBody>
          <a:bodyPr anchor="ctr" anchorCtr="1">
            <a:normAutofit fontScale="90000"/>
          </a:bodyPr>
          <a:lstStyle/>
          <a:p>
            <a:pPr lvl="0" algn="ctr"/>
            <a:r>
              <a:rPr lang="lt-LT" sz="3200" dirty="0" smtClean="0">
                <a:latin typeface="Times New Roman" pitchFamily="18"/>
                <a:cs typeface="Times New Roman" pitchFamily="18"/>
              </a:rPr>
              <a:t>ENERGIJOS KITIMAS SVYRUOJANT MATEMATINEI SVYRUOKLEI</a:t>
            </a:r>
            <a:endParaRPr lang="lt-LT" sz="3200" dirty="0">
              <a:latin typeface="Times New Roman" pitchFamily="18"/>
              <a:cs typeface="Times New Roman" pitchFamily="18"/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533400" y="1828800"/>
            <a:ext cx="8001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42913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Patrauktas į šoną rutuliukas pakyla į aukštį ir įgyja potencinės energijos. Tuo metu E</a:t>
            </a:r>
            <a:r>
              <a:rPr lang="lt-LT" sz="2000" baseline="-25000" dirty="0" smtClean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= 0J, nes rutuliukas nejuda. Leisdamasis žemyn, rutuliukas didina greitį ir pasiekia pusiausvyros padėtį didžiausiu greičiu. Tada jis turi E</a:t>
            </a:r>
            <a:r>
              <a:rPr lang="lt-LT" sz="2000" baseline="-25000" dirty="0" smtClean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, o E</a:t>
            </a:r>
            <a:r>
              <a:rPr lang="lt-LT" sz="2000" baseline="-25000" dirty="0" smtClean="0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= 0J. Paskui rutuliukas vėl kyla į viršų E</a:t>
            </a:r>
            <a:r>
              <a:rPr lang="lt-LT" sz="2000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mažėja, o </a:t>
            </a:r>
            <a:r>
              <a:rPr lang="lt-LT" sz="2000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lt-LT" sz="2000" baseline="-250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didėja ir jis grįžta į pirmykštę padėtį. 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345" name="Picture 1"/>
          <p:cNvPicPr>
            <a:picLocks noGrp="1" noChangeAspect="1" noChangeArrowheads="1"/>
          </p:cNvPicPr>
          <p:nvPr>
            <p:ph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5987" y="3882231"/>
            <a:ext cx="337185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6" name="Picture 2"/>
          <p:cNvPicPr>
            <a:picLocks noGrp="1" noChangeAspect="1" noChangeArrowheads="1"/>
          </p:cNvPicPr>
          <p:nvPr>
            <p:ph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7072" y="3886200"/>
            <a:ext cx="3159856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848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ANT SPYRUOKLĖS PAKABINTO KŪNO ENERGIJOS VIRSMAI</a:t>
            </a:r>
            <a:endParaRPr lang="lt-LT" dirty="0"/>
          </a:p>
        </p:txBody>
      </p:sp>
      <p:pic>
        <p:nvPicPr>
          <p:cNvPr id="583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0150" y="3429000"/>
            <a:ext cx="2076450" cy="3048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429000"/>
            <a:ext cx="1981200" cy="2743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3429000"/>
            <a:ext cx="2057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219200" y="5243958"/>
            <a:ext cx="738664" cy="100444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lt-LT" b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lt-LT" b="1" baseline="-250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 didėja</a:t>
            </a:r>
          </a:p>
          <a:p>
            <a:endParaRPr lang="lt-LT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Tiesioji rodyklės jungtis 8"/>
          <p:cNvCxnSpPr/>
          <p:nvPr/>
        </p:nvCxnSpPr>
        <p:spPr>
          <a:xfrm>
            <a:off x="1676400" y="5029200"/>
            <a:ext cx="0" cy="1219200"/>
          </a:xfrm>
          <a:prstGeom prst="straightConnector1">
            <a:avLst/>
          </a:prstGeom>
          <a:ln w="1905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52800" y="5429162"/>
            <a:ext cx="461665" cy="89543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lt-LT" b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 d</a:t>
            </a:r>
            <a:r>
              <a:rPr lang="lt-LT" sz="1400" b="1" dirty="0" smtClean="0">
                <a:latin typeface="Times New Roman" pitchFamily="18" charset="0"/>
                <a:cs typeface="Times New Roman" pitchFamily="18" charset="0"/>
              </a:rPr>
              <a:t>idėja</a:t>
            </a:r>
            <a:endParaRPr lang="lt-LT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Tiesioji rodyklės jungtis 12"/>
          <p:cNvCxnSpPr/>
          <p:nvPr/>
        </p:nvCxnSpPr>
        <p:spPr>
          <a:xfrm flipV="1">
            <a:off x="3733800" y="5410200"/>
            <a:ext cx="0" cy="91440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tačiakampis 13"/>
          <p:cNvSpPr/>
          <p:nvPr/>
        </p:nvSpPr>
        <p:spPr>
          <a:xfrm>
            <a:off x="5486400" y="3886200"/>
            <a:ext cx="461665" cy="1004442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r>
              <a:rPr lang="lt-LT" b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lt-LT" b="1" baseline="-250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 didėja</a:t>
            </a:r>
          </a:p>
        </p:txBody>
      </p:sp>
      <p:cxnSp>
        <p:nvCxnSpPr>
          <p:cNvPr id="15" name="Tiesioji rodyklės jungtis 14"/>
          <p:cNvCxnSpPr/>
          <p:nvPr/>
        </p:nvCxnSpPr>
        <p:spPr>
          <a:xfrm flipV="1">
            <a:off x="5943600" y="3810000"/>
            <a:ext cx="0" cy="1143000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tačiakampis 15"/>
          <p:cNvSpPr/>
          <p:nvPr/>
        </p:nvSpPr>
        <p:spPr>
          <a:xfrm>
            <a:off x="6705600" y="3886200"/>
            <a:ext cx="461665" cy="1143000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lt-LT" b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 didėja</a:t>
            </a:r>
            <a:endParaRPr lang="lt-LT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Tiesioji rodyklės jungtis 16"/>
          <p:cNvCxnSpPr/>
          <p:nvPr/>
        </p:nvCxnSpPr>
        <p:spPr>
          <a:xfrm>
            <a:off x="7162800" y="3810000"/>
            <a:ext cx="0" cy="1219200"/>
          </a:xfrm>
          <a:prstGeom prst="straightConnector1">
            <a:avLst/>
          </a:prstGeom>
          <a:ln w="1905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tačiakampis 18"/>
          <p:cNvSpPr/>
          <p:nvPr/>
        </p:nvSpPr>
        <p:spPr>
          <a:xfrm>
            <a:off x="609600" y="1828800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	Patrauktas žemyn kūnas, ištempia spyruoklę ir ji įgyja potencinės energijos. Tuo metu E</a:t>
            </a:r>
            <a:r>
              <a:rPr lang="lt-LT" baseline="-25000" dirty="0" smtClean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= 0J, nes kūnas nejuda. Kildamas aukštyn, kūnas didina greitį ir pasiekia pusiausvyros padėtį didžiausiu greičiu. Tada jis turi E</a:t>
            </a:r>
            <a:r>
              <a:rPr lang="lt-LT" baseline="-25000" dirty="0" smtClean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 o E</a:t>
            </a:r>
            <a:r>
              <a:rPr lang="lt-LT" baseline="-25000" dirty="0" smtClean="0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= 0J. Paskui jis vėl kyla į viršų E</a:t>
            </a:r>
            <a:r>
              <a:rPr lang="lt-LT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mažėja, o </a:t>
            </a:r>
            <a:r>
              <a:rPr lang="lt-LT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lt-LT" baseline="-250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didėja 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762000" y="762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DARBO EIGA:</a:t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ĮRENGINIO SUMONTAVIMAS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Turinio vietos rezervavimo ženklas 4" descr="IMG_20170323_141958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5334000" y="2362200"/>
            <a:ext cx="2914650" cy="3657600"/>
          </a:xfrm>
        </p:spPr>
      </p:pic>
      <p:sp>
        <p:nvSpPr>
          <p:cNvPr id="6" name="TextBox 5"/>
          <p:cNvSpPr txBox="1"/>
          <p:nvPr/>
        </p:nvSpPr>
        <p:spPr>
          <a:xfrm>
            <a:off x="609600" y="2378274"/>
            <a:ext cx="4191000" cy="34778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Priemonės sumontuojamos kaip  parodyta nuotraukoje</a:t>
            </a:r>
          </a:p>
          <a:p>
            <a:pPr lvl="0" algn="just">
              <a:buFont typeface="Wingdings" pitchFamily="2" charset="2"/>
              <a:buChar char="ü"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Ant stovo skersinio pakabinama spyruoklė.</a:t>
            </a:r>
          </a:p>
          <a:p>
            <a:pPr lvl="0" algn="just">
              <a:buFont typeface="Wingdings" pitchFamily="2" charset="2"/>
              <a:buChar char="ü"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Ant jos pakabinami </a:t>
            </a:r>
            <a:r>
              <a:rPr lang="lt-LT" sz="2000" dirty="0" err="1" smtClean="0">
                <a:latin typeface="Times New Roman" pitchFamily="18" charset="0"/>
                <a:cs typeface="Times New Roman" pitchFamily="18" charset="0"/>
              </a:rPr>
              <a:t>svareliai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 algn="just">
              <a:buFont typeface="Wingdings" pitchFamily="2" charset="2"/>
              <a:buChar char="ü"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Po jais pastatomas Judesio Jutiklis (jo darbinis paviršius nukreipiamas tiesiai į lėkštelės dugną).</a:t>
            </a:r>
          </a:p>
          <a:p>
            <a:pPr algn="just">
              <a:buFont typeface="Wingdings" pitchFamily="2" charset="2"/>
              <a:buChar char="ü"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Numatoma, kad atstumas iki Judesio Jutiklio, pastatyto po lėkštele, būtų ne mažesnis, kaip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cm.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7848600" cy="10668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lt-LT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GLX‘O PARENGIMAS MATAVIMUI</a:t>
            </a:r>
            <a:endParaRPr lang="lt-LT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13"/>
          </p:nvPr>
        </p:nvSpPr>
        <p:spPr>
          <a:xfrm>
            <a:off x="533400" y="1524000"/>
            <a:ext cx="8077200" cy="1828800"/>
          </a:xfrm>
        </p:spPr>
        <p:txBody>
          <a:bodyPr>
            <a:normAutofit/>
          </a:bodyPr>
          <a:lstStyle/>
          <a:p>
            <a:pPr marL="179388" lvl="0" indent="-109538" algn="just">
              <a:buFont typeface="Wingdings" pitchFamily="2" charset="2"/>
              <a:buChar char="ü"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Į </a:t>
            </a:r>
            <a:r>
              <a:rPr lang="lt-LT" sz="2000" dirty="0" err="1" smtClean="0">
                <a:latin typeface="Times New Roman" pitchFamily="18" charset="0"/>
                <a:cs typeface="Times New Roman" pitchFamily="18" charset="0"/>
              </a:rPr>
              <a:t>GLX“o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lizdą įjungiame Judesio Jutiklį. </a:t>
            </a:r>
          </a:p>
          <a:p>
            <a:pPr marL="179388" lvl="0" indent="-109538" algn="just">
              <a:buFont typeface="Wingdings" pitchFamily="2" charset="2"/>
              <a:buChar char="ü"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Mygtuką ant Judesio Jutiklio korpuso perjungiame į  padėtį „Vežimėlis“</a:t>
            </a:r>
          </a:p>
          <a:p>
            <a:pPr marL="179388" lvl="0" indent="-109538" algn="just">
              <a:buFont typeface="Wingdings" pitchFamily="2" charset="2"/>
              <a:buChar char="ü"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Atidarome </a:t>
            </a:r>
            <a:r>
              <a:rPr lang="lt-LT" sz="2000" dirty="0" err="1" smtClean="0">
                <a:latin typeface="Times New Roman" pitchFamily="18" charset="0"/>
                <a:cs typeface="Times New Roman" pitchFamily="18" charset="0"/>
              </a:rPr>
              <a:t>GLX‘o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err="1" smtClean="0">
                <a:latin typeface="Times New Roman" pitchFamily="18" charset="0"/>
                <a:cs typeface="Times New Roman" pitchFamily="18" charset="0"/>
              </a:rPr>
              <a:t>Home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“ ekraną.</a:t>
            </a:r>
          </a:p>
          <a:p>
            <a:pPr marL="179388" lvl="0" indent="-109538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Grafiniame displėjuje matome koordinačių ašis: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lt-LT" sz="2000" dirty="0" err="1" smtClean="0">
                <a:latin typeface="Times New Roman" pitchFamily="18" charset="0"/>
                <a:cs typeface="Times New Roman" pitchFamily="18" charset="0"/>
              </a:rPr>
              <a:t>Position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,m ir „</a:t>
            </a:r>
            <a:r>
              <a:rPr lang="lt-LT" sz="2000" dirty="0" err="1" smtClean="0">
                <a:latin typeface="Times New Roman" pitchFamily="18" charset="0"/>
                <a:cs typeface="Times New Roman" pitchFamily="18" charset="0"/>
              </a:rPr>
              <a:t>Time”,s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sz="2000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lt-LT" dirty="0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4648200"/>
            <a:ext cx="1828800" cy="1038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aveikslėlis 7" descr="IMG_20170404_1323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3200400"/>
            <a:ext cx="243840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aveikslėlis 8" descr="IMG_20170403_1439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3276600"/>
            <a:ext cx="327660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024744" cy="1143000"/>
          </a:xfrm>
        </p:spPr>
        <p:txBody>
          <a:bodyPr anchor="ctr">
            <a:normAutofit/>
          </a:bodyPr>
          <a:lstStyle/>
          <a:p>
            <a:pPr lvl="0" algn="ctr"/>
            <a:r>
              <a:rPr lang="lt-LT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MATAVIMŲ PROCEDŪROS</a:t>
            </a:r>
            <a:endParaRPr lang="lt-LT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3"/>
          </p:nvPr>
        </p:nvSpPr>
        <p:spPr>
          <a:xfrm>
            <a:off x="533400" y="1676400"/>
            <a:ext cx="2819400" cy="4648200"/>
          </a:xfrm>
        </p:spPr>
        <p:txBody>
          <a:bodyPr>
            <a:normAutofit/>
          </a:bodyPr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lt-LT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Sistema išvedame iš pusiausvyros padėties ir nuspaudžiame „</a:t>
            </a:r>
            <a:r>
              <a:rPr lang="lt-LT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Start</a:t>
            </a:r>
            <a:r>
              <a:rPr lang="lt-LT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 mygtuką.</a:t>
            </a:r>
            <a:endParaRPr lang="lt-LT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698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lt-LT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 kelių sekundžių nuspaudžiame tą patį „</a:t>
            </a:r>
            <a:r>
              <a:rPr lang="lt-LT" sz="20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Start</a:t>
            </a:r>
            <a:r>
              <a:rPr lang="lt-LT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  mygtuką ir baigiame matavimą. </a:t>
            </a:r>
          </a:p>
          <a:p>
            <a:pPr marL="0" lvl="0" indent="698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lt-LT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GLX ekrane matome svyravimo grafiką.</a:t>
            </a:r>
            <a:endParaRPr lang="en-US" sz="2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indent="698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lt-LT" sz="2000" dirty="0" err="1" smtClean="0">
                <a:latin typeface="Times New Roman" pitchFamily="18" charset="0"/>
                <a:cs typeface="Times New Roman" pitchFamily="18" charset="0"/>
              </a:rPr>
              <a:t>umaniuoju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įrankiu „</a:t>
            </a:r>
            <a:r>
              <a:rPr lang="lt-LT" sz="2000" dirty="0" err="1" smtClean="0">
                <a:latin typeface="Times New Roman" pitchFamily="18" charset="0"/>
                <a:cs typeface="Times New Roman" pitchFamily="18" charset="0"/>
              </a:rPr>
              <a:t>Smart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err="1" smtClean="0">
                <a:latin typeface="Times New Roman" pitchFamily="18" charset="0"/>
                <a:cs typeface="Times New Roman" pitchFamily="18" charset="0"/>
              </a:rPr>
              <a:t>Tool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“ atskaitoma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k</a:t>
            </a:r>
            <a:r>
              <a:rPr lang="lt-LT" sz="2000" dirty="0" err="1" smtClean="0">
                <a:latin typeface="Times New Roman" pitchFamily="18" charset="0"/>
                <a:cs typeface="Times New Roman" pitchFamily="18" charset="0"/>
              </a:rPr>
              <a:t>ūno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koordinatė ir laikas. </a:t>
            </a:r>
            <a:r>
              <a:rPr lang="pl-PL" sz="2000" dirty="0" smtClean="0"/>
              <a:t>	</a:t>
            </a:r>
          </a:p>
          <a:p>
            <a:pPr marL="0" lvl="0" indent="698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lt-LT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lt-LT" dirty="0"/>
          </a:p>
        </p:txBody>
      </p:sp>
      <p:pic>
        <p:nvPicPr>
          <p:cNvPr id="6" name="Turinio vietos rezervavimo ženklas 5" descr="IMG_20170323_153907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3429000" y="1828800"/>
            <a:ext cx="2895600" cy="44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Ovalas 7"/>
          <p:cNvSpPr/>
          <p:nvPr/>
        </p:nvSpPr>
        <p:spPr>
          <a:xfrm>
            <a:off x="4800600" y="5715000"/>
            <a:ext cx="304800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2819400"/>
            <a:ext cx="2286000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924800" cy="1143000"/>
          </a:xfrm>
        </p:spPr>
        <p:txBody>
          <a:bodyPr anchor="ctr">
            <a:normAutofit/>
          </a:bodyPr>
          <a:lstStyle/>
          <a:p>
            <a:pPr algn="ctr"/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MECHANINĮ SVYRAVIMĄ APIBŪDINANTYS FIZIKI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IAI DYDŽIAI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94629166"/>
              </p:ext>
            </p:extLst>
          </p:nvPr>
        </p:nvGraphicFramePr>
        <p:xfrm>
          <a:off x="6146800" y="3352800"/>
          <a:ext cx="914400" cy="198438"/>
        </p:xfrm>
        <a:graphic>
          <a:graphicData uri="http://schemas.openxmlformats.org/presentationml/2006/ole">
            <p:oleObj spid="_x0000_s2104" name="Equation" r:id="rId3" imgW="914400" imgH="198720" progId="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93815381"/>
              </p:ext>
            </p:extLst>
          </p:nvPr>
        </p:nvGraphicFramePr>
        <p:xfrm>
          <a:off x="6146800" y="3352800"/>
          <a:ext cx="914400" cy="198438"/>
        </p:xfrm>
        <a:graphic>
          <a:graphicData uri="http://schemas.openxmlformats.org/presentationml/2006/ole">
            <p:oleObj spid="_x0000_s2105" name="Equation" r:id="rId4" imgW="914400" imgH="198720" progId="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90249781"/>
              </p:ext>
            </p:extLst>
          </p:nvPr>
        </p:nvGraphicFramePr>
        <p:xfrm>
          <a:off x="6146800" y="3352800"/>
          <a:ext cx="914400" cy="198438"/>
        </p:xfrm>
        <a:graphic>
          <a:graphicData uri="http://schemas.openxmlformats.org/presentationml/2006/ole">
            <p:oleObj spid="_x0000_s2106" name="Equation" r:id="rId5" imgW="914400" imgH="198720" progId="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50807746"/>
              </p:ext>
            </p:extLst>
          </p:nvPr>
        </p:nvGraphicFramePr>
        <p:xfrm>
          <a:off x="6146800" y="3352800"/>
          <a:ext cx="914400" cy="198438"/>
        </p:xfrm>
        <a:graphic>
          <a:graphicData uri="http://schemas.openxmlformats.org/presentationml/2006/ole">
            <p:oleObj spid="_x0000_s2107" name="Equation" r:id="rId6" imgW="914400" imgH="198720" progId="">
              <p:embed/>
            </p:oleObj>
          </a:graphicData>
        </a:graphic>
      </p:graphicFrame>
      <p:sp>
        <p:nvSpPr>
          <p:cNvPr id="13" name="Stačiakampis 12"/>
          <p:cNvSpPr/>
          <p:nvPr/>
        </p:nvSpPr>
        <p:spPr>
          <a:xfrm>
            <a:off x="457200" y="1752600"/>
            <a:ext cx="8077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	1. </a:t>
            </a:r>
            <a:r>
              <a:rPr lang="lt-LT" sz="2000" i="1" u="sng" dirty="0" smtClean="0">
                <a:latin typeface="Times New Roman" pitchFamily="18" charset="0"/>
                <a:cs typeface="Times New Roman" pitchFamily="18" charset="0"/>
              </a:rPr>
              <a:t>Svyravimo amplitude </a:t>
            </a:r>
            <a:r>
              <a:rPr lang="lt-LT" sz="2000" i="1" u="sng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lt-LT" sz="2000" i="1" u="sng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lt-LT" sz="2000" i="1" u="sng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vadinamas didžiausias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ū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no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atsilenkimas nuo pusiausvyros padėties. Svyravimo amplitudės matavimo vienetas yra </a:t>
            </a:r>
            <a:r>
              <a:rPr lang="lt-LT" sz="2000" i="1" dirty="0" smtClean="0">
                <a:latin typeface="Times New Roman" pitchFamily="18" charset="0"/>
                <a:cs typeface="Times New Roman" pitchFamily="18" charset="0"/>
              </a:rPr>
              <a:t>metras: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lt-LT" sz="2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lt-LT" sz="2000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] =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m.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Grafike amplitudė pažymėta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.M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ūsų svyravimo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amplitudė yra  </a:t>
            </a:r>
            <a:r>
              <a:rPr lang="lt-LT" sz="2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lt-LT" sz="2000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lt-LT" sz="20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0,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0162 m.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13" name="Picture 6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4191000"/>
            <a:ext cx="214359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4" name="Picture 6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86600" y="3429000"/>
            <a:ext cx="157162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7" name="Picture 6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600" y="3048000"/>
            <a:ext cx="3657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18" name="AutoShape 70"/>
          <p:cNvCxnSpPr>
            <a:cxnSpLocks noChangeShapeType="1"/>
          </p:cNvCxnSpPr>
          <p:nvPr/>
        </p:nvCxnSpPr>
        <p:spPr bwMode="auto">
          <a:xfrm>
            <a:off x="6210300" y="2590800"/>
            <a:ext cx="342900" cy="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sm" len="lg"/>
          </a:ln>
        </p:spPr>
      </p:cxnSp>
    </p:spTree>
    <p:extLst>
      <p:ext uri="{BB962C8B-B14F-4D97-AF65-F5344CB8AC3E}">
        <p14:creationId xmlns="" xmlns:p14="http://schemas.microsoft.com/office/powerpoint/2010/main" val="398085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024744" cy="1143000"/>
          </a:xfrm>
        </p:spPr>
        <p:txBody>
          <a:bodyPr anchor="ctr">
            <a:normAutofit/>
          </a:bodyPr>
          <a:lstStyle/>
          <a:p>
            <a:pPr algn="ctr"/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MECHANINĮ SVYRAVIMĄ APIBŪDINANTYS FIZIKI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IAI DYDŽIAI</a:t>
            </a:r>
            <a:endParaRPr lang="lt-LT" sz="2800" dirty="0"/>
          </a:p>
        </p:txBody>
      </p:sp>
      <p:sp>
        <p:nvSpPr>
          <p:cNvPr id="3" name="Stačiakampis 2"/>
          <p:cNvSpPr/>
          <p:nvPr/>
        </p:nvSpPr>
        <p:spPr>
          <a:xfrm>
            <a:off x="762000" y="1752600"/>
            <a:ext cx="7696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	2</a:t>
            </a:r>
            <a:r>
              <a:rPr lang="en-US" sz="2000" i="1" u="sng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lt-LT" sz="2000" i="1" u="sng" dirty="0" smtClean="0">
                <a:latin typeface="Times New Roman" pitchFamily="18" charset="0"/>
                <a:cs typeface="Times New Roman" pitchFamily="18" charset="0"/>
              </a:rPr>
              <a:t>Svyravimo</a:t>
            </a:r>
            <a:r>
              <a:rPr lang="lt-LT" i="1" u="sng" dirty="0" smtClean="0">
                <a:latin typeface="Times New Roman" pitchFamily="18" charset="0"/>
                <a:cs typeface="Times New Roman" pitchFamily="18" charset="0"/>
              </a:rPr>
              <a:t> periodas 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- tai laiko tarpas,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per kurį kūnas susvyruoja vieną kartą. Svyravimo periodas matuojamas </a:t>
            </a:r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sekundėmis: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[T] = 1 s.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4400" y="2819400"/>
            <a:ext cx="35814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ūsų svyravimų periodas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1,9 – 1,1 = 0,8 s</a:t>
            </a:r>
          </a:p>
          <a:p>
            <a:pPr algn="ctr">
              <a:lnSpc>
                <a:spcPct val="150000"/>
              </a:lnSpc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Grafike jis pažymėtas 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Tiesioji rodyklės jungtis 6"/>
          <p:cNvCxnSpPr/>
          <p:nvPr/>
        </p:nvCxnSpPr>
        <p:spPr>
          <a:xfrm>
            <a:off x="7620000" y="3962400"/>
            <a:ext cx="381000" cy="0"/>
          </a:xfrm>
          <a:prstGeom prst="straightConnector1">
            <a:avLst/>
          </a:prstGeom>
          <a:ln w="12700"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514600"/>
            <a:ext cx="3733800" cy="3962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914400"/>
            <a:ext cx="7024744" cy="1143000"/>
          </a:xfrm>
        </p:spPr>
        <p:txBody>
          <a:bodyPr anchor="ctr">
            <a:normAutofit/>
          </a:bodyPr>
          <a:lstStyle/>
          <a:p>
            <a:pPr algn="ctr"/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MECHANINĮ SVYRAVIMĄ APIBŪDINANTYS FIZIKI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IAI DYDŽIAI</a:t>
            </a:r>
            <a:endParaRPr lang="lt-LT" sz="2800" dirty="0"/>
          </a:p>
        </p:txBody>
      </p:sp>
      <p:sp>
        <p:nvSpPr>
          <p:cNvPr id="10" name="Stačiakampis 9"/>
          <p:cNvSpPr/>
          <p:nvPr/>
        </p:nvSpPr>
        <p:spPr>
          <a:xfrm>
            <a:off x="762000" y="2133600"/>
            <a:ext cx="7391400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i="1" u="sng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lt-LT" sz="2000" i="1" u="sng" dirty="0" smtClean="0">
                <a:latin typeface="Times New Roman" pitchFamily="18" charset="0"/>
                <a:cs typeface="Times New Roman" pitchFamily="18" charset="0"/>
              </a:rPr>
              <a:t>Svyravimo dažnis</a:t>
            </a:r>
            <a:r>
              <a:rPr lang="en-US" sz="2000" i="1" u="sng" dirty="0" smtClean="0"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lt-LT" sz="2000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- tai svyravimų skaičius per vieną sekundę. Jis matuojamas </a:t>
            </a:r>
            <a:r>
              <a:rPr lang="lt-LT" sz="2000" i="1" dirty="0" smtClean="0">
                <a:latin typeface="Times New Roman" pitchFamily="18" charset="0"/>
                <a:cs typeface="Times New Roman" pitchFamily="18" charset="0"/>
              </a:rPr>
              <a:t>hercais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(Hz).</a:t>
            </a:r>
            <a:r>
              <a:rPr lang="lt-LT" sz="2000" dirty="0" smtClean="0"/>
              <a:t>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Dažnis - atvirkščias periodui dydis:</a:t>
            </a:r>
          </a:p>
          <a:p>
            <a:pPr algn="ctr"/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lt-LT" sz="2000" i="1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= 1 Hz = 1s</a:t>
            </a:r>
            <a:r>
              <a:rPr lang="lt-LT" sz="20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 algn="ctr"/>
            <a:endParaRPr lang="en-US" sz="20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graphicFrame>
        <p:nvGraphicFramePr>
          <p:cNvPr id="23564" name="Object 12"/>
          <p:cNvGraphicFramePr>
            <a:graphicFrameLocks noChangeAspect="1"/>
          </p:cNvGraphicFramePr>
          <p:nvPr/>
        </p:nvGraphicFramePr>
        <p:xfrm>
          <a:off x="4038600" y="3200400"/>
          <a:ext cx="752168" cy="685800"/>
        </p:xfrm>
        <a:graphic>
          <a:graphicData uri="http://schemas.openxmlformats.org/presentationml/2006/ole">
            <p:oleObj spid="_x0000_s23564" name="Lygtis" r:id="rId3" imgW="431640" imgH="39348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048000" y="3886200"/>
            <a:ext cx="2701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ūsų svyravimo dažnis: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Objektas 19"/>
          <p:cNvGraphicFramePr>
            <a:graphicFrameLocks noChangeAspect="1"/>
          </p:cNvGraphicFramePr>
          <p:nvPr/>
        </p:nvGraphicFramePr>
        <p:xfrm>
          <a:off x="3224213" y="4267200"/>
          <a:ext cx="2390775" cy="762000"/>
        </p:xfrm>
        <a:graphic>
          <a:graphicData uri="http://schemas.openxmlformats.org/presentationml/2006/ole">
            <p:oleObj spid="_x0000_s23565" name="Lygtis" r:id="rId4" imgW="115560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620000" cy="11430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lt-LT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ANT SPYRUOKLĖS PAKABINTO KŪNO SVYRAVIM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 PERIODAS</a:t>
            </a:r>
            <a:endParaRPr lang="lt-LT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533400" y="1905000"/>
            <a:ext cx="4267200" cy="4419600"/>
          </a:xfrm>
        </p:spPr>
        <p:txBody>
          <a:bodyPr>
            <a:normAutofit/>
          </a:bodyPr>
          <a:lstStyle/>
          <a:p>
            <a:pPr marL="0" indent="0" algn="just" defTabSz="180000">
              <a:spcBef>
                <a:spcPts val="0"/>
              </a:spcBef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Ant spyruoklės pakabinto kūno svyravimo periodas skaičiuojamas pagal formulę.</a:t>
            </a:r>
          </a:p>
          <a:p>
            <a:pPr marL="0" indent="0" algn="just">
              <a:buNone/>
            </a:pPr>
            <a:endParaRPr lang="lt-LT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lt-LT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Spyruoklės standumas [k]=1</a:t>
            </a:r>
          </a:p>
          <a:p>
            <a:pPr marL="0" indent="0" algn="just">
              <a:buNone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Paveikslėlyje pavaizduoti ant spyruoklės pakabinto kūno svyravimo grafikai. Kūno masė m=100g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=0,1kg.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Šio kūno svyravimo periodas T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s.</a:t>
            </a:r>
            <a:endParaRPr lang="lt-LT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1828800" y="2971800"/>
          <a:ext cx="1752600" cy="990600"/>
        </p:xfrm>
        <a:graphic>
          <a:graphicData uri="http://schemas.openxmlformats.org/presentationml/2006/ole">
            <p:oleObj spid="_x0000_s26627" name="Lygtis" r:id="rId3" imgW="761760" imgH="444240" progId="Equation.3">
              <p:embed/>
            </p:oleObj>
          </a:graphicData>
        </a:graphic>
      </p:graphicFrame>
      <p:graphicFrame>
        <p:nvGraphicFramePr>
          <p:cNvPr id="26629" name="Object 5"/>
          <p:cNvGraphicFramePr>
            <a:graphicFrameLocks noChangeAspect="1"/>
          </p:cNvGraphicFramePr>
          <p:nvPr/>
        </p:nvGraphicFramePr>
        <p:xfrm>
          <a:off x="4267200" y="3886200"/>
          <a:ext cx="381000" cy="685800"/>
        </p:xfrm>
        <a:graphic>
          <a:graphicData uri="http://schemas.openxmlformats.org/presentationml/2006/ole">
            <p:oleObj spid="_x0000_s26629" name="Lygtis" r:id="rId4" imgW="203040" imgH="393480" progId="Equation.3">
              <p:embed/>
            </p:oleObj>
          </a:graphicData>
        </a:graphic>
      </p:graphicFrame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1905000"/>
            <a:ext cx="329565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7620000" cy="11430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lt-LT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ANT SPYRUOKLĖS PAKABINTO KŪNO SVYRAVIM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 PERIODAS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85800" y="1981200"/>
            <a:ext cx="3852672" cy="4087368"/>
          </a:xfrm>
        </p:spPr>
        <p:txBody>
          <a:bodyPr>
            <a:normAutofit fontScale="85000" lnSpcReduction="20000"/>
          </a:bodyPr>
          <a:lstStyle/>
          <a:p>
            <a:pPr marL="0" indent="0" algn="just" defTabSz="360363"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	Svyravimo periodas priklauso nuo kūno masės.</a:t>
            </a:r>
          </a:p>
          <a:p>
            <a:pPr marL="0" indent="0" algn="just">
              <a:buNone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defTabSz="288000">
              <a:spcBef>
                <a:spcPts val="0"/>
              </a:spcBef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		Padidėjus kūno masei, padidės ir svyravimo periodas. Masę padidiname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kartus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(m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0,2 kg)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 periodas padidėja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defTabSz="288000">
              <a:spcBef>
                <a:spcPts val="0"/>
              </a:spcBef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karto.</a:t>
            </a:r>
          </a:p>
          <a:p>
            <a:pPr marL="0" indent="0" algn="just" defTabSz="180000">
              <a:spcBef>
                <a:spcPts val="0"/>
              </a:spcBef>
              <a:buNone/>
              <a:tabLst>
                <a:tab pos="0" algn="l"/>
              </a:tabLst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defTabSz="180000">
              <a:spcBef>
                <a:spcPts val="0"/>
              </a:spcBef>
              <a:buNone/>
              <a:tabLst>
                <a:tab pos="0" algn="l"/>
              </a:tabLst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defTabSz="180000">
              <a:spcBef>
                <a:spcPts val="0"/>
              </a:spcBef>
              <a:buNone/>
              <a:tabLst>
                <a:tab pos="0" algn="l"/>
              </a:tabLst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2514600" y="2362200"/>
          <a:ext cx="1219200" cy="457200"/>
        </p:xfrm>
        <a:graphic>
          <a:graphicData uri="http://schemas.openxmlformats.org/presentationml/2006/ole">
            <p:oleObj spid="_x0000_s27653" name="Lygtis" r:id="rId3" imgW="520560" imgH="228600" progId="Equation.3">
              <p:embed/>
            </p:oleObj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3200400" y="3581400"/>
          <a:ext cx="1066800" cy="304800"/>
        </p:xfrm>
        <a:graphic>
          <a:graphicData uri="http://schemas.openxmlformats.org/presentationml/2006/ole">
            <p:oleObj spid="_x0000_s27655" name="Lygtis" r:id="rId4" imgW="558720" imgH="241200" progId="Equation.3">
              <p:embed/>
            </p:oleObj>
          </a:graphicData>
        </a:graphic>
      </p:graphicFrame>
      <p:graphicFrame>
        <p:nvGraphicFramePr>
          <p:cNvPr id="27656" name="Object 8"/>
          <p:cNvGraphicFramePr>
            <a:graphicFrameLocks noChangeAspect="1"/>
          </p:cNvGraphicFramePr>
          <p:nvPr/>
        </p:nvGraphicFramePr>
        <p:xfrm>
          <a:off x="609600" y="4038600"/>
          <a:ext cx="3962400" cy="1600200"/>
        </p:xfrm>
        <a:graphic>
          <a:graphicData uri="http://schemas.openxmlformats.org/presentationml/2006/ole">
            <p:oleObj spid="_x0000_s27656" name="Lygtis" r:id="rId5" imgW="1854000" imgH="711000" progId="Equation.3">
              <p:embed/>
            </p:oleObj>
          </a:graphicData>
        </a:graphic>
      </p:graphicFrame>
      <p:pic>
        <p:nvPicPr>
          <p:cNvPr id="27657" name="Picture 9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1981200"/>
            <a:ext cx="396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533400" y="5638800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Grafike gauti rezultatai patirtina teorinius skaičiavimus.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696200" cy="11430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lt-LT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ANT SPYRUOKLĖS PAKABINTO KŪNO SVYRAVIM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 PERIODAS</a:t>
            </a:r>
            <a:endParaRPr lang="lt-LT" dirty="0"/>
          </a:p>
        </p:txBody>
      </p:sp>
      <p:sp>
        <p:nvSpPr>
          <p:cNvPr id="3" name="Stačiakampis 2"/>
          <p:cNvSpPr/>
          <p:nvPr/>
        </p:nvSpPr>
        <p:spPr>
          <a:xfrm>
            <a:off x="762000" y="2286000"/>
            <a:ext cx="358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Masę padidiname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2,5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karto (m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0,25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kg), periodas padidėja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1,58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karto.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lt-LT" dirty="0"/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609600" y="3048000"/>
          <a:ext cx="3657600" cy="1219200"/>
        </p:xfrm>
        <a:graphic>
          <a:graphicData uri="http://schemas.openxmlformats.org/presentationml/2006/ole">
            <p:oleObj spid="_x0000_s33795" name="Lygtis" r:id="rId3" imgW="2197080" imgH="711000" progId="Equation.3">
              <p:embed/>
            </p:oleObj>
          </a:graphicData>
        </a:graphic>
      </p:graphicFrame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1905000"/>
            <a:ext cx="3657600" cy="449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56882" y="4419600"/>
            <a:ext cx="38389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82550" algn="l"/>
              </a:tabLst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lt-LT" sz="2000" b="1" i="1" u="sng" dirty="0" smtClean="0">
                <a:latin typeface="Times New Roman" pitchFamily="18" charset="0"/>
                <a:cs typeface="Times New Roman" pitchFamily="18" charset="0"/>
              </a:rPr>
              <a:t>Išvada:</a:t>
            </a:r>
          </a:p>
          <a:p>
            <a:pPr algn="just">
              <a:buFont typeface="Wingdings" pitchFamily="2" charset="2"/>
              <a:buChar char="ü"/>
            </a:pPr>
            <a:r>
              <a:rPr lang="lt-LT" sz="2000" b="1" i="1" u="sng" dirty="0" smtClean="0">
                <a:latin typeface="Times New Roman" pitchFamily="18" charset="0"/>
                <a:cs typeface="Times New Roman" pitchFamily="18" charset="0"/>
              </a:rPr>
              <a:t>Mūsų matavimai patvirtino, kad </a:t>
            </a:r>
          </a:p>
          <a:p>
            <a:pPr algn="just"/>
            <a:r>
              <a:rPr lang="lt-LT" sz="2000" b="1" i="1" u="sng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r>
              <a:rPr lang="lt-LT" sz="2000" b="1" i="1" u="sng" dirty="0" smtClean="0">
                <a:latin typeface="Times New Roman" pitchFamily="18" charset="0"/>
                <a:cs typeface="Times New Roman" pitchFamily="18" charset="0"/>
              </a:rPr>
              <a:t>matavimų rezultatai sutampa su skaičiavimų rezultatais</a:t>
            </a:r>
            <a:r>
              <a:rPr lang="lt-LT" b="1" i="1" u="sng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lt-LT" sz="2000" b="1" i="1" u="sng" dirty="0" smtClean="0">
                <a:latin typeface="Times New Roman" pitchFamily="18" charset="0"/>
                <a:cs typeface="Times New Roman" pitchFamily="18" charset="0"/>
              </a:rPr>
              <a:t>Periodai  apytiksliai yra vienodi.</a:t>
            </a:r>
            <a:endParaRPr lang="lt-LT" sz="20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914400" y="5029200"/>
          <a:ext cx="1066800" cy="400050"/>
        </p:xfrm>
        <a:graphic>
          <a:graphicData uri="http://schemas.openxmlformats.org/presentationml/2006/ole">
            <p:oleObj spid="_x0000_s33796" name="Lygtis" r:id="rId5" imgW="52056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7024744" cy="11430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lt-LT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MATEMATINĖS SVYRUOKLĖS SVYRAVIM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 PERIODAS</a:t>
            </a:r>
            <a:endParaRPr lang="lt-LT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2286000"/>
            <a:ext cx="76962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t-LT" i="1" dirty="0" smtClean="0">
                <a:latin typeface="Times New Roman" pitchFamily="18" charset="0"/>
                <a:cs typeface="Times New Roman" pitchFamily="18" charset="0"/>
              </a:rPr>
              <a:t>Matematinės svyruoklės svyravimo periodą skaičiuosime dviem būdais:</a:t>
            </a:r>
          </a:p>
          <a:p>
            <a:pPr algn="just">
              <a:buAutoNum type="arabicParenR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Ant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siūlo pakabinsime </a:t>
            </a:r>
            <a:r>
              <a:rPr lang="lt-LT" sz="2000" dirty="0" err="1" smtClean="0">
                <a:latin typeface="Times New Roman" pitchFamily="18" charset="0"/>
                <a:cs typeface="Times New Roman" pitchFamily="18" charset="0"/>
              </a:rPr>
              <a:t>svarelį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, jį atlenksime nedideliu kampu, skaičiuosime svyravimus ir chronometru matuosime tų svyravimų skaičių.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Periodą apskaičiuosime pagal formulę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AutoNum type="arabicParenR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AutoNum type="arabicParenR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AutoNum type="arabicParenR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AutoNum type="arabicParenR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Išmatuosime siūlo ilgį ir apskaičiuosime periodą pagal formulę: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AutoNum type="arabicParenR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AutoNum type="arabicParenR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AutoNum type="arabicParenR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Keisime siūlo ilgį ir skaičiuosime, kaip keičiasi svyravimo periodas.</a:t>
            </a:r>
          </a:p>
          <a:p>
            <a:pPr algn="just">
              <a:buAutoNum type="arabicParenR"/>
            </a:pPr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lt-LT" dirty="0"/>
          </a:p>
        </p:txBody>
      </p:sp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3962400" y="3581400"/>
          <a:ext cx="838200" cy="685800"/>
        </p:xfrm>
        <a:graphic>
          <a:graphicData uri="http://schemas.openxmlformats.org/presentationml/2006/ole">
            <p:oleObj spid="_x0000_s59395" name="Lygtis" r:id="rId3" imgW="393480" imgH="393480" progId="Equation.3">
              <p:embed/>
            </p:oleObj>
          </a:graphicData>
        </a:graphic>
      </p:graphicFrame>
      <p:graphicFrame>
        <p:nvGraphicFramePr>
          <p:cNvPr id="6" name="Objektas 5"/>
          <p:cNvGraphicFramePr>
            <a:graphicFrameLocks noChangeAspect="1"/>
          </p:cNvGraphicFramePr>
          <p:nvPr/>
        </p:nvGraphicFramePr>
        <p:xfrm>
          <a:off x="3429000" y="4648200"/>
          <a:ext cx="2209800" cy="1003300"/>
        </p:xfrm>
        <a:graphic>
          <a:graphicData uri="http://schemas.openxmlformats.org/presentationml/2006/ole">
            <p:oleObj spid="_x0000_s59396" name="Lygtis" r:id="rId4" imgW="711000" imgH="469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as 1"/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p:oleObj spid="_x0000_s60418" name="Lygtis" r:id="rId3" imgW="114120" imgH="215640" progId="Equation.3">
              <p:embed/>
            </p:oleObj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533400" y="2743200"/>
          <a:ext cx="3362960" cy="3200400"/>
        </p:xfrm>
        <a:graphic>
          <a:graphicData uri="http://schemas.openxmlformats.org/presentationml/2006/ole">
            <p:oleObj spid="_x0000_s60419" name="Lygtis" r:id="rId4" imgW="1485720" imgH="1358640" progId="Equation.3">
              <p:embed/>
            </p:oleObj>
          </a:graphicData>
        </a:graphic>
      </p:graphicFrame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762000" y="762000"/>
            <a:ext cx="730623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MATEMATINĖS SVYRUOKLĖS SVYRAVIM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 PERIODAS</a:t>
            </a:r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9812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lt-LT" sz="2000" u="sng" dirty="0" smtClean="0">
                <a:latin typeface="Times New Roman" pitchFamily="18" charset="0"/>
                <a:cs typeface="Times New Roman" pitchFamily="18" charset="0"/>
              </a:rPr>
              <a:t>Bandymas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: svyravimų trukmė 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=15s, svyravimų skaičius 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= 7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siūlo ilgis 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= 1,1m.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aveikslėlis 5" descr="IMG_20170407_08502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14800" y="2438400"/>
            <a:ext cx="2800350" cy="3733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aveikslėlis 6" descr="IMG_20170407_08511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86600" y="4038600"/>
            <a:ext cx="14859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1866900" y="2590800"/>
          <a:ext cx="4800600" cy="2971800"/>
        </p:xfrm>
        <a:graphic>
          <a:graphicData uri="http://schemas.openxmlformats.org/presentationml/2006/ole">
            <p:oleObj spid="_x0000_s61442" name="Lygtis" r:id="rId3" imgW="1574640" imgH="1358640" progId="Equation.3">
              <p:embed/>
            </p:oleObj>
          </a:graphicData>
        </a:graphic>
      </p:graphicFrame>
      <p:sp>
        <p:nvSpPr>
          <p:cNvPr id="4" name="Stačiakampis 3"/>
          <p:cNvSpPr/>
          <p:nvPr/>
        </p:nvSpPr>
        <p:spPr>
          <a:xfrm>
            <a:off x="609600" y="2057400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lt-LT" u="sng" dirty="0" smtClean="0">
                <a:latin typeface="Times New Roman" pitchFamily="18" charset="0"/>
                <a:cs typeface="Times New Roman" pitchFamily="18" charset="0"/>
              </a:rPr>
              <a:t>. Bandymas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: svyravimų trukmė 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=15s,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svyravimų skaičius 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9,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siūlo ilgis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0,68 m.</a:t>
            </a:r>
            <a:endParaRPr lang="lt-LT" dirty="0"/>
          </a:p>
        </p:txBody>
      </p:sp>
      <p:sp>
        <p:nvSpPr>
          <p:cNvPr id="5" name="Stačiakampis 4"/>
          <p:cNvSpPr/>
          <p:nvPr/>
        </p:nvSpPr>
        <p:spPr>
          <a:xfrm>
            <a:off x="1295400" y="762000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MATEMATINĖS SVYRUOKLĖS SVYRAVIM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 PERIODAS</a:t>
            </a:r>
            <a:endParaRPr lang="lt-L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2286000" y="2514600"/>
          <a:ext cx="4495800" cy="2743199"/>
        </p:xfrm>
        <a:graphic>
          <a:graphicData uri="http://schemas.openxmlformats.org/presentationml/2006/ole">
            <p:oleObj spid="_x0000_s62467" name="Lygtis" r:id="rId3" imgW="1574640" imgH="1358640" progId="Equation.3">
              <p:embed/>
            </p:oleObj>
          </a:graphicData>
        </a:graphic>
      </p:graphicFrame>
      <p:sp>
        <p:nvSpPr>
          <p:cNvPr id="6" name="Stačiakampis 5"/>
          <p:cNvSpPr/>
          <p:nvPr/>
        </p:nvSpPr>
        <p:spPr>
          <a:xfrm>
            <a:off x="533400" y="762000"/>
            <a:ext cx="792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MATEMATINĖS SVYRUOKLĖS SVYRAVIM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 PERIODAS</a:t>
            </a:r>
            <a:endParaRPr lang="lt-LT" sz="3600" dirty="0"/>
          </a:p>
        </p:txBody>
      </p:sp>
      <p:sp>
        <p:nvSpPr>
          <p:cNvPr id="7" name="Stačiakampis 6"/>
          <p:cNvSpPr/>
          <p:nvPr/>
        </p:nvSpPr>
        <p:spPr>
          <a:xfrm>
            <a:off x="533400" y="2133600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lt-LT" u="sng" dirty="0" smtClean="0">
                <a:latin typeface="Times New Roman" pitchFamily="18" charset="0"/>
                <a:cs typeface="Times New Roman" pitchFamily="18" charset="0"/>
              </a:rPr>
              <a:t>. Bandymas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: svyravimų trukmė 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=15s, svyravimų skaičius 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10,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siūlo ilgis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0,55m.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7848600" cy="9906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lt-LT" sz="24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MATEMATINĖS SVYRUOKLĖS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sz="24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SVYRAVIM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 PERIODAS</a:t>
            </a:r>
            <a:b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i="1" u="sng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lt-LT" sz="2400" i="1" u="sng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ŠVADOS:</a:t>
            </a:r>
            <a:endParaRPr lang="lt-LT" sz="2400" i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609600" y="1752600"/>
            <a:ext cx="79248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Siūlo ilgiui sumažėjus,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periodas sumažėja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endParaRPr lang="lt-LT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Siūlo ilgiui sumažėjus,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periodas sumažėja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lt-L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72200" y="5562600"/>
            <a:ext cx="762000" cy="381000"/>
          </a:xfrm>
          <a:prstGeom prst="rect">
            <a:avLst/>
          </a:prstGeom>
          <a:noFill/>
        </p:spPr>
      </p:pic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2400" y="1676400"/>
            <a:ext cx="1676400" cy="685800"/>
          </a:xfrm>
          <a:prstGeom prst="rect">
            <a:avLst/>
          </a:prstGeom>
          <a:noFill/>
        </p:spPr>
      </p:pic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63495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7600" y="2590800"/>
            <a:ext cx="1905000" cy="914400"/>
          </a:xfrm>
          <a:prstGeom prst="rect">
            <a:avLst/>
          </a:prstGeom>
          <a:noFill/>
        </p:spPr>
      </p:pic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49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0" y="400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50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63504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63503" name="Picture 1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86200" y="4343400"/>
            <a:ext cx="2209800" cy="838200"/>
          </a:xfrm>
          <a:prstGeom prst="rect">
            <a:avLst/>
          </a:prstGeom>
          <a:noFill/>
        </p:spPr>
      </p:pic>
      <p:pic>
        <p:nvPicPr>
          <p:cNvPr id="75777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0" y="3505200"/>
            <a:ext cx="17526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tačiakampis 16"/>
          <p:cNvSpPr/>
          <p:nvPr/>
        </p:nvSpPr>
        <p:spPr>
          <a:xfrm>
            <a:off x="609600" y="5105400"/>
            <a:ext cx="76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lang="lt-LT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Matome , kad matematinės svyruoklės svyravimo periodas tiesiogiai priklauso nuo siūlo ilgio</a:t>
            </a:r>
            <a:endParaRPr lang="en-US" sz="24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38200" y="2362200"/>
            <a:ext cx="7024744" cy="1143000"/>
          </a:xfrm>
        </p:spPr>
        <p:txBody>
          <a:bodyPr anchor="ctr">
            <a:noAutofit/>
          </a:bodyPr>
          <a:lstStyle/>
          <a:p>
            <a:pPr algn="ctr"/>
            <a:r>
              <a:rPr lang="lt-LT" sz="8000" b="1" i="1" dirty="0" smtClean="0">
                <a:latin typeface="Times New Roman" pitchFamily="18" charset="0"/>
                <a:cs typeface="Times New Roman" pitchFamily="18" charset="0"/>
              </a:rPr>
              <a:t>UŽDAVINIAI</a:t>
            </a:r>
            <a:endParaRPr lang="lt-LT" sz="8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3810000" cy="60960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648200" y="1066800"/>
            <a:ext cx="381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Svyravimų amplitudė  0,02m, periodas T=1s. Kuris grafikas vaizduoja šį svyravimą?</a:t>
            </a:r>
          </a:p>
          <a:p>
            <a:pPr marL="457200" indent="-457200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A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4;</a:t>
            </a:r>
          </a:p>
          <a:p>
            <a:pPr marL="457200" indent="-457200"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B  2;</a:t>
            </a:r>
          </a:p>
          <a:p>
            <a:pPr marL="457200" indent="-457200"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C  3;</a:t>
            </a:r>
          </a:p>
          <a:p>
            <a:pPr marL="457200" indent="-457200"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D  1.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1200" y="17526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7400" y="3200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7401" y="4724400"/>
            <a:ext cx="380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9800" y="5867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1905000"/>
            <a:ext cx="4419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tačiakampis 2"/>
          <p:cNvSpPr/>
          <p:nvPr/>
        </p:nvSpPr>
        <p:spPr>
          <a:xfrm>
            <a:off x="685800" y="990600"/>
            <a:ext cx="3810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Kam lygus grafike pavaizduotų svyravimų dažnis?</a:t>
            </a:r>
          </a:p>
          <a:p>
            <a:pPr>
              <a:tabLst>
                <a:tab pos="360363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A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Hz;</a:t>
            </a:r>
          </a:p>
          <a:p>
            <a:pPr>
              <a:tabLst>
                <a:tab pos="360363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B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2 Hz;</a:t>
            </a:r>
          </a:p>
          <a:p>
            <a:pPr>
              <a:tabLst>
                <a:tab pos="360363" algn="l"/>
              </a:tabLs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C 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0,5 Hz;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0,25 Hz.</a:t>
            </a:r>
            <a:endParaRPr lang="lt-LT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905000"/>
            <a:ext cx="40767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tačiakampis 2"/>
          <p:cNvSpPr/>
          <p:nvPr/>
        </p:nvSpPr>
        <p:spPr>
          <a:xfrm>
            <a:off x="685800" y="914400"/>
            <a:ext cx="35814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Iš svyruojančio kūno koordinatės kitimo grafiko nustatykite svyravimo periodą.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0,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 s;</a:t>
            </a:r>
          </a:p>
          <a:p>
            <a:pPr lvl="1" indent="-14288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B 1,2 s;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C 1,0 s;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D1,5 s</a:t>
            </a:r>
            <a:endParaRPr lang="lt-LT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505200"/>
            <a:ext cx="40767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tačiakampis 3"/>
          <p:cNvSpPr/>
          <p:nvPr/>
        </p:nvSpPr>
        <p:spPr>
          <a:xfrm>
            <a:off x="533400" y="838200"/>
            <a:ext cx="4572000" cy="295465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Iš svyruojančio kūno koordinatės kitimo grafiko nustatykite svyravimo amplitudę.</a:t>
            </a:r>
          </a:p>
          <a:p>
            <a:pPr algn="just"/>
            <a:endParaRPr lang="lt-LT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A  0,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 m</a:t>
            </a:r>
          </a:p>
          <a:p>
            <a:pPr lvl="1"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B  0,4 m;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C  0,2 cm;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D  0,4 cm.</a:t>
            </a:r>
            <a:endParaRPr lang="lt-L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609600" y="99060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Iš svyruojančio kūno koordinatės kitimo grafiko nustatykite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kūno koordinatę laiko momentu t =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s.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A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1 cm;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B   -1 cm;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C   -3 cm;</a:t>
            </a:r>
          </a:p>
          <a:p>
            <a:pPr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    3 cm</a:t>
            </a:r>
            <a:endParaRPr lang="lt-LT" sz="2400" dirty="0"/>
          </a:p>
        </p:txBody>
      </p:sp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3657600"/>
            <a:ext cx="41338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3657600"/>
            <a:ext cx="41338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tačiakampis 2"/>
          <p:cNvSpPr/>
          <p:nvPr/>
        </p:nvSpPr>
        <p:spPr>
          <a:xfrm>
            <a:off x="533400" y="990600"/>
            <a:ext cx="5029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Iš harmoningai svyruojančio kūno koordinatės kitimo grafiko nustatykite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kelią, kurį nueina kūnas 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s.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A  3 cm;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B  6 cm;</a:t>
            </a:r>
          </a:p>
          <a:p>
            <a:pPr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  15 cm;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D  24 cm</a:t>
            </a:r>
            <a:endParaRPr lang="lt-LT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3657600"/>
            <a:ext cx="41338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tačiakampis 2"/>
          <p:cNvSpPr/>
          <p:nvPr/>
        </p:nvSpPr>
        <p:spPr>
          <a:xfrm>
            <a:off x="609600" y="838200"/>
            <a:ext cx="4724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lt-LT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Kiek pilnų svyravimų matote  svyruojančio kūno koordinatės kitimo grafike.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1;</a:t>
            </a:r>
          </a:p>
          <a:p>
            <a:pPr algn="just">
              <a:buClr>
                <a:schemeClr val="bg2">
                  <a:lumMod val="50000"/>
                </a:schemeClr>
              </a:buCl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  2; 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C  3;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D  5.</a:t>
            </a:r>
            <a:endParaRPr lang="lt-LT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971800"/>
            <a:ext cx="4343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62000" y="1066800"/>
            <a:ext cx="622798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. Kurio uždavinio sąlygą vaizduoja šis grafikas:</a:t>
            </a:r>
          </a:p>
          <a:p>
            <a:pPr>
              <a:buFont typeface="Wingdings" pitchFamily="2" charset="2"/>
              <a:buChar char="ü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A  Kūnas susvyravo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kartus 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sekundes;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Kūnas susvyravo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kartus 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sekundes;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C 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Kūnas susvyravo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kartų 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sekundes;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D  Kūnas susvyravo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kartus 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sekundžių;</a:t>
            </a:r>
            <a:endParaRPr lang="lt-LT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685800" y="1524000"/>
            <a:ext cx="7772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9.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Kaip pasikeistų matematinės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svyruoklės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vyravimų periodas, jei svyruoklė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pailginama 4 kartus?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A 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padidės 4 kartus;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B  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sumažės 2 kartus;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C 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 padidės 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kartus;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D  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sumažės 4 kartus.</a:t>
            </a:r>
            <a:endParaRPr lang="lt-LT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609600" y="11430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10 .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Prie spyruoklės prikabintas pasvaras atlieka harmoninius svyravimus, kurių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amplitudė A. Pasvaro kinetinė energija didžiausia ...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971800"/>
            <a:ext cx="2819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tačiakampis 3"/>
          <p:cNvSpPr/>
          <p:nvPr/>
        </p:nvSpPr>
        <p:spPr>
          <a:xfrm>
            <a:off x="838200" y="19050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A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taške B ;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B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taške O;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C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taške C;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D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taškuose B ir C.</a:t>
            </a:r>
            <a:endParaRPr lang="lt-LT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1" y="2133600"/>
            <a:ext cx="2819399" cy="3121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10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399" y="609600"/>
            <a:ext cx="5181601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684220" y="164068"/>
            <a:ext cx="3392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KOMPLEKSINIS U</a:t>
            </a:r>
            <a:r>
              <a:rPr lang="lt-LT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ŽDAVINYS</a:t>
            </a:r>
            <a:endParaRPr lang="lt-LT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Tiesioji jungtis 8"/>
          <p:cNvCxnSpPr/>
          <p:nvPr/>
        </p:nvCxnSpPr>
        <p:spPr>
          <a:xfrm>
            <a:off x="533400" y="1905000"/>
            <a:ext cx="2362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533400" y="762000"/>
          <a:ext cx="4648200" cy="2362200"/>
        </p:xfrm>
        <a:graphic>
          <a:graphicData uri="http://schemas.openxmlformats.org/presentationml/2006/ole">
            <p:oleObj spid="_x0000_s47109" name="Lygtis" r:id="rId3" imgW="2438280" imgH="1714320" progId="Equation.3">
              <p:embed/>
            </p:oleObj>
          </a:graphicData>
        </a:graphic>
      </p:graphicFrame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048000"/>
            <a:ext cx="7772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648200" y="2286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lt-LT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ŽDAVINIO SPRENDIMAS</a:t>
            </a:r>
            <a:endParaRPr lang="lt-LT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762000"/>
            <a:ext cx="5867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62000" y="3718679"/>
            <a:ext cx="7696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u="sng" dirty="0" smtClean="0">
                <a:latin typeface="Times New Roman" pitchFamily="18" charset="0"/>
                <a:cs typeface="Times New Roman" pitchFamily="18" charset="0"/>
              </a:rPr>
              <a:t>Iš grafiko nustatykite:</a:t>
            </a:r>
          </a:p>
          <a:p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2.1 Svyravimų periodą. (T=1,2s);</a:t>
            </a:r>
          </a:p>
          <a:p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2.2 Svyravimų amplitudę. (</a:t>
            </a:r>
            <a:r>
              <a:rPr lang="lt-LT" sz="2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lt-LT" sz="2000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= 10cm = 0,1m);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defTabSz="900113">
              <a:tabLst>
                <a:tab pos="442913" algn="l"/>
              </a:tabLst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2.3 </a:t>
            </a:r>
            <a:r>
              <a:rPr lang="lt-LT" sz="2000" dirty="0" smtClean="0"/>
              <a:t>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Nustatykite, kuriais laiko momentais svyruojančio kūno greitis buvo didžiausias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(t =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0,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6s, 1,2s, 1,8s, 2,4s, 3s.)</a:t>
            </a:r>
            <a:endParaRPr lang="lt-LT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000" u="sng" dirty="0" smtClean="0">
                <a:latin typeface="Times New Roman" pitchFamily="18" charset="0"/>
                <a:cs typeface="Times New Roman" pitchFamily="18" charset="0"/>
              </a:rPr>
              <a:t>Apskaičiuokite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lt-LT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Svyravimo dažnį. (f = 0,83s);</a:t>
            </a:r>
          </a:p>
          <a:p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Kiek kartų susvyruos per 3,6s. (n = 3)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2.6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Kok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į kelią nueina kūnas per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2,4s (s = 80 cm).</a:t>
            </a:r>
            <a:endParaRPr lang="lt-LT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4572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endParaRPr lang="lt-LT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4684220" y="152400"/>
            <a:ext cx="3392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KOMPLEKSINIS U</a:t>
            </a:r>
            <a:r>
              <a:rPr lang="lt-LT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ŽDAVINYS</a:t>
            </a:r>
            <a:endParaRPr lang="lt-LT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990600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Mergaitė ant sūpynių supasi 3min. Vieno svyravimo  periodas 3 s. Apskaičiuokite svyravimų dažnį ir  svyravimų skaičių per šį laiko tarpą.</a:t>
            </a:r>
            <a:endParaRPr lang="lt-LT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400300"/>
            <a:ext cx="7924799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143000"/>
            <a:ext cx="777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Per 15 s susvyruoja 3kartus.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2.1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Apskaičiuoti svyravimų periodą ir dažnį.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2.2.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Per kiek laiko susvyruos 20 kartų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209800"/>
            <a:ext cx="7543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685800" y="749469"/>
            <a:ext cx="7924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Koks ℓ = 24,8 m ilgio matematinės svyruoklės svyravimo periodas Žemėje </a:t>
            </a:r>
            <a:r>
              <a:rPr kumimoji="0" lang="lt-LT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Tž</a:t>
            </a: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ir Mėnulyje T</a:t>
            </a:r>
            <a:r>
              <a:rPr kumimoji="0" lang="lt-LT" sz="20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 Laisvojo kritimo pagreitis Žemėje </a:t>
            </a:r>
            <a:r>
              <a:rPr kumimoji="0" lang="lt-LT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</a:t>
            </a:r>
            <a:r>
              <a:rPr kumimoji="0" lang="lt-LT" sz="2000" b="0" i="0" u="none" strike="noStrike" cap="none" normalizeH="0" baseline="-3000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ž</a:t>
            </a:r>
            <a:r>
              <a:rPr kumimoji="0" lang="lt-LT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9,8 m/s, o Mėnulyje – 6 kartus mažesnis negu Žemėje. </a:t>
            </a:r>
            <a:endParaRPr kumimoji="0" lang="lt-L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819400"/>
            <a:ext cx="7467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533400" y="1143000"/>
            <a:ext cx="8077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263525" algn="l"/>
              </a:tabLst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4.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Moksleivis laboratorijoje atliko laisvojo kritimo pagreičio nustatymo bandymą. Jis išmatavo kad per 14 min svyruoklė susvyravo 300 kartų. Svyruoklės ilgis 1,95 m. Kokią pagreičio vertę gavo mokiniai? 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0" y="1352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0" y="1676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309813"/>
            <a:ext cx="7696200" cy="340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609600" y="990600"/>
            <a:ext cx="777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Kiek svyravimų per 2 minutes padaro matematinė švytuoklė, jei jos ilgis yra 4 metrai?</a:t>
            </a:r>
            <a:endParaRPr lang="lt-LT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430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1" y="2062163"/>
            <a:ext cx="6705600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Tiesioji jungtis 16"/>
          <p:cNvCxnSpPr/>
          <p:nvPr/>
        </p:nvCxnSpPr>
        <p:spPr>
          <a:xfrm>
            <a:off x="1676400" y="1981200"/>
            <a:ext cx="0" cy="2819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Tiesioji jungtis 18"/>
          <p:cNvCxnSpPr/>
          <p:nvPr/>
        </p:nvCxnSpPr>
        <p:spPr>
          <a:xfrm>
            <a:off x="838200" y="2286000"/>
            <a:ext cx="2819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609600" y="1066800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6. Svyruoja dvi svyruoklės. Vienos svyravimo dažnis 4 Hz, kitos svyravimo periodas 3 s. Kiek kartų per 9 s susvyruoja kiekviena svyruoklė.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lt-LT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0" y="1057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lt-LT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0" y="1343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</a:t>
            </a: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476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133600"/>
            <a:ext cx="5943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Tiesioji jungtis 11"/>
          <p:cNvCxnSpPr/>
          <p:nvPr/>
        </p:nvCxnSpPr>
        <p:spPr>
          <a:xfrm>
            <a:off x="1524000" y="1905000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Tiesioji jungtis 13"/>
          <p:cNvCxnSpPr/>
          <p:nvPr/>
        </p:nvCxnSpPr>
        <p:spPr>
          <a:xfrm>
            <a:off x="685800" y="2209800"/>
            <a:ext cx="2209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533400" y="1371600"/>
            <a:ext cx="815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Iš grafiko apskaičiuokite svyruoklės ilgį ℓ, kai pagreitis 9,8m/s</a:t>
            </a:r>
            <a:r>
              <a:rPr lang="lt-LT" sz="2400" baseline="30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lt-LT" sz="2400" baseline="30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5850" y="4191000"/>
            <a:ext cx="379095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0" y="1266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7834" name="Rectangle 10"/>
          <p:cNvSpPr>
            <a:spLocks noChangeArrowheads="1"/>
          </p:cNvSpPr>
          <p:nvPr/>
        </p:nvSpPr>
        <p:spPr bwMode="auto">
          <a:xfrm>
            <a:off x="0" y="1657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7835" name="Rectangle 11"/>
          <p:cNvSpPr>
            <a:spLocks noChangeArrowheads="1"/>
          </p:cNvSpPr>
          <p:nvPr/>
        </p:nvSpPr>
        <p:spPr bwMode="auto">
          <a:xfrm>
            <a:off x="0" y="2066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Tiesioji jungtis 14"/>
          <p:cNvCxnSpPr/>
          <p:nvPr/>
        </p:nvCxnSpPr>
        <p:spPr>
          <a:xfrm>
            <a:off x="76200" y="1905000"/>
            <a:ext cx="0" cy="396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228850"/>
            <a:ext cx="413385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Tiesioji jungtis 13"/>
          <p:cNvCxnSpPr/>
          <p:nvPr/>
        </p:nvCxnSpPr>
        <p:spPr>
          <a:xfrm>
            <a:off x="1447800" y="2286000"/>
            <a:ext cx="0" cy="3429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Tiesioji jungtis 17"/>
          <p:cNvCxnSpPr/>
          <p:nvPr/>
        </p:nvCxnSpPr>
        <p:spPr>
          <a:xfrm>
            <a:off x="533400" y="2438400"/>
            <a:ext cx="1905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848600" cy="11430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LITERAT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ŪRA 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685800" y="2136339"/>
            <a:ext cx="7696200" cy="2613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 algn="just">
              <a:lnSpc>
                <a:spcPct val="90000"/>
              </a:lnSpc>
              <a:buFontTx/>
              <a:buAutoNum type="arabicPeriod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lt-LT" dirty="0" err="1" smtClean="0">
                <a:latin typeface="Times New Roman" pitchFamily="18" charset="0"/>
                <a:cs typeface="Times New Roman" pitchFamily="18" charset="0"/>
              </a:rPr>
              <a:t>Valentinavičius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. Fizika. Vadovėlis VIII klasei. Kaunas, Šviesa, 2005.</a:t>
            </a:r>
          </a:p>
          <a:p>
            <a:pPr marL="179388" indent="-179388" algn="just">
              <a:lnSpc>
                <a:spcPct val="90000"/>
              </a:lnSpc>
              <a:buFontTx/>
              <a:buAutoNum type="arabicPeriod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V. Baublys, R. </a:t>
            </a:r>
            <a:r>
              <a:rPr lang="lt-LT" dirty="0" err="1" smtClean="0">
                <a:latin typeface="Times New Roman" pitchFamily="18" charset="0"/>
                <a:cs typeface="Times New Roman" pitchFamily="18" charset="0"/>
              </a:rPr>
              <a:t>Čekianienė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 V. Girdauskas, A. Kanapickas, N. </a:t>
            </a:r>
            <a:r>
              <a:rPr lang="lt-LT" dirty="0" err="1" smtClean="0">
                <a:latin typeface="Times New Roman" pitchFamily="18" charset="0"/>
                <a:cs typeface="Times New Roman" pitchFamily="18" charset="0"/>
              </a:rPr>
              <a:t>Lamanauskas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 S.  Mickevičius, P. </a:t>
            </a:r>
            <a:r>
              <a:rPr lang="lt-LT" dirty="0" err="1" smtClean="0">
                <a:latin typeface="Times New Roman" pitchFamily="18" charset="0"/>
                <a:cs typeface="Times New Roman" pitchFamily="18" charset="0"/>
              </a:rPr>
              <a:t>Pečiuliauskienė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 L. </a:t>
            </a:r>
            <a:r>
              <a:rPr lang="lt-LT" dirty="0" err="1" smtClean="0">
                <a:latin typeface="Times New Roman" pitchFamily="18" charset="0"/>
                <a:cs typeface="Times New Roman" pitchFamily="18" charset="0"/>
              </a:rPr>
              <a:t>Ragelienė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 L. </a:t>
            </a:r>
            <a:r>
              <a:rPr lang="lt-LT" dirty="0" err="1" smtClean="0">
                <a:latin typeface="Times New Roman" pitchFamily="18" charset="0"/>
                <a:cs typeface="Times New Roman" pitchFamily="18" charset="0"/>
              </a:rPr>
              <a:t>Ragulienė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 V. </a:t>
            </a:r>
            <a:r>
              <a:rPr lang="lt-LT" dirty="0" err="1" smtClean="0">
                <a:latin typeface="Times New Roman" pitchFamily="18" charset="0"/>
                <a:cs typeface="Times New Roman" pitchFamily="18" charset="0"/>
              </a:rPr>
              <a:t>Šlekienė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 M. Tamošiūnas, R. </a:t>
            </a:r>
            <a:r>
              <a:rPr lang="lt-LT" dirty="0" err="1" smtClean="0">
                <a:latin typeface="Times New Roman" pitchFamily="18" charset="0"/>
                <a:cs typeface="Times New Roman" pitchFamily="18" charset="0"/>
              </a:rPr>
              <a:t>Žaltauskas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. Mokyklinių fizikos eksperimentų praktika. Mokinio knyga. Vilnius, 2014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9388" indent="-179388" algn="just">
              <a:lnSpc>
                <a:spcPct val="90000"/>
              </a:lnSpc>
              <a:buFontTx/>
              <a:buAutoNum type="arabicPeriod"/>
            </a:pP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 J. Jakutis, V. </a:t>
            </a:r>
            <a:r>
              <a:rPr lang="lt-LT" dirty="0" err="1" smtClean="0">
                <a:latin typeface="Times New Roman" pitchFamily="18" charset="0"/>
                <a:cs typeface="Times New Roman" pitchFamily="18" charset="0"/>
              </a:rPr>
              <a:t>Šlekienė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 J. Blažienė. Fizikos uždavinynas IX klasei. Kaunas, Šviesa, 2006.</a:t>
            </a:r>
          </a:p>
          <a:p>
            <a:r>
              <a:rPr lang="en-US" dirty="0" smtClean="0"/>
              <a:t>4.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 Baršauskienė. Fizikos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testai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Arlila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Vilnius 2001</a:t>
            </a:r>
          </a:p>
          <a:p>
            <a:pPr marL="179388" indent="-179388" algn="just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A. Šurkus. Lietuvos Fizikų Draugija Šiaulių Universitetas Jaunųjų Fizikų mokykla “FOTONAS”. Šiauliai,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2004.</a:t>
            </a:r>
            <a:endParaRPr lang="lt-LT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1327</TotalTime>
  <Words>1292</Words>
  <Application>Microsoft Office PowerPoint</Application>
  <PresentationFormat>Demonstracija ekrane (4:3)</PresentationFormat>
  <Paragraphs>217</Paragraphs>
  <Slides>47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Įdėtosios OLE paslaugos</vt:lpstr>
      </vt:variant>
      <vt:variant>
        <vt:i4>2</vt:i4>
      </vt:variant>
      <vt:variant>
        <vt:lpstr>Skaidrių pavadinimai</vt:lpstr>
      </vt:variant>
      <vt:variant>
        <vt:i4>47</vt:i4>
      </vt:variant>
    </vt:vector>
  </HeadingPairs>
  <TitlesOfParts>
    <vt:vector size="50" baseType="lpstr">
      <vt:lpstr>Austin</vt:lpstr>
      <vt:lpstr>Equation</vt:lpstr>
      <vt:lpstr>Lygtis</vt:lpstr>
      <vt:lpstr>PERIODINIAI PROCESAI</vt:lpstr>
      <vt:lpstr>DARBO TIKSLAI</vt:lpstr>
      <vt:lpstr>PRIEMONĖS IR MEDŽIAGOS</vt:lpstr>
      <vt:lpstr>TEORIJA</vt:lpstr>
      <vt:lpstr>PERIODINIAI PROCESAI</vt:lpstr>
      <vt:lpstr>MECHANINIO SVYRAVIMO PAVYZDŽIAI:  SVYRUOKLĖS</vt:lpstr>
      <vt:lpstr>Skaidrė 7</vt:lpstr>
      <vt:lpstr>PRIVERSTINIAI SVYRAVIMAI</vt:lpstr>
      <vt:lpstr>LAISVIEJI SVYRAVIMAI</vt:lpstr>
      <vt:lpstr>ENERGIJOS KITIMAS SVYRUOJANT MATEMATINEI SVYRUOKLEI</vt:lpstr>
      <vt:lpstr>ANT SPYRUOKLĖS PAKABINTO KŪNO ENERGIJOS VIRSMAI</vt:lpstr>
      <vt:lpstr>DARBO EIGA: ĮRENGINIO SUMONTAVIMAS</vt:lpstr>
      <vt:lpstr>GLX‘O PARENGIMAS MATAVIMUI</vt:lpstr>
      <vt:lpstr>MATAVIMŲ PROCEDŪROS</vt:lpstr>
      <vt:lpstr>MECHANINĮ SVYRAVIMĄ APIBŪDINANTYS FIZIKINIAI DYDŽIAI</vt:lpstr>
      <vt:lpstr>MECHANINĮ SVYRAVIMĄ APIBŪDINANTYS FIZIKINIAI DYDŽIAI</vt:lpstr>
      <vt:lpstr>MECHANINĮ SVYRAVIMĄ APIBŪDINANTYS FIZIKINIAI DYDŽIAI</vt:lpstr>
      <vt:lpstr>ANT SPYRUOKLĖS PAKABINTO KŪNO SVYRAVIMO PERIODAS</vt:lpstr>
      <vt:lpstr>ANT SPYRUOKLĖS PAKABINTO KŪNO SVYRAVIMO PERIODAS</vt:lpstr>
      <vt:lpstr>ANT SPYRUOKLĖS PAKABINTO KŪNO SVYRAVIMO PERIODAS</vt:lpstr>
      <vt:lpstr>MATEMATINĖS SVYRUOKLĖS SVYRAVIMO PERIODAS</vt:lpstr>
      <vt:lpstr>MATEMATINĖS SVYRUOKLĖS SVYRAVIMO PERIODAS</vt:lpstr>
      <vt:lpstr>Skaidrė 23</vt:lpstr>
      <vt:lpstr>Skaidrė 24</vt:lpstr>
      <vt:lpstr>MATEMATINĖS SVYRUOKLĖS, SVYRAVIMO PERIODAS IŠVADOS:</vt:lpstr>
      <vt:lpstr>UŽDAVINIAI</vt:lpstr>
      <vt:lpstr>Skaidrė 27</vt:lpstr>
      <vt:lpstr>Skaidrė 28</vt:lpstr>
      <vt:lpstr>Skaidrė 29</vt:lpstr>
      <vt:lpstr>Skaidrė 30</vt:lpstr>
      <vt:lpstr>Skaidrė 31</vt:lpstr>
      <vt:lpstr>Skaidrė 32</vt:lpstr>
      <vt:lpstr>Skaidrė 33</vt:lpstr>
      <vt:lpstr>Skaidrė 34</vt:lpstr>
      <vt:lpstr>Skaidrė 35</vt:lpstr>
      <vt:lpstr>Skaidrė 36</vt:lpstr>
      <vt:lpstr>Skaidrė 37</vt:lpstr>
      <vt:lpstr>Skaidrė 38</vt:lpstr>
      <vt:lpstr>Skaidrė 39</vt:lpstr>
      <vt:lpstr>Skaidrė 40</vt:lpstr>
      <vt:lpstr>Skaidrė 41</vt:lpstr>
      <vt:lpstr>Skaidrė 42</vt:lpstr>
      <vt:lpstr>Skaidrė 43</vt:lpstr>
      <vt:lpstr>Skaidrė 44</vt:lpstr>
      <vt:lpstr>Skaidrė 45</vt:lpstr>
      <vt:lpstr>Skaidrė 46</vt:lpstr>
      <vt:lpstr>LITERATŪRA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Vytenis Vaškevičius 8b</dc:title>
  <dc:creator>Pc</dc:creator>
  <cp:lastModifiedBy>Jurgita</cp:lastModifiedBy>
  <cp:revision>217</cp:revision>
  <dcterms:created xsi:type="dcterms:W3CDTF">2006-08-16T00:00:00Z</dcterms:created>
  <dcterms:modified xsi:type="dcterms:W3CDTF">2017-04-07T06:02:55Z</dcterms:modified>
</cp:coreProperties>
</file>