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94" r:id="rId5"/>
    <p:sldId id="259" r:id="rId6"/>
    <p:sldId id="260" r:id="rId7"/>
    <p:sldId id="262" r:id="rId8"/>
    <p:sldId id="263" r:id="rId9"/>
    <p:sldId id="296" r:id="rId10"/>
    <p:sldId id="264" r:id="rId11"/>
    <p:sldId id="265" r:id="rId12"/>
    <p:sldId id="267" r:id="rId13"/>
    <p:sldId id="268" r:id="rId14"/>
    <p:sldId id="297" r:id="rId15"/>
    <p:sldId id="298" r:id="rId16"/>
    <p:sldId id="269" r:id="rId17"/>
    <p:sldId id="270" r:id="rId18"/>
    <p:sldId id="271" r:id="rId19"/>
    <p:sldId id="289" r:id="rId20"/>
    <p:sldId id="290" r:id="rId21"/>
    <p:sldId id="274" r:id="rId22"/>
    <p:sldId id="272" r:id="rId23"/>
    <p:sldId id="295" r:id="rId24"/>
    <p:sldId id="299" r:id="rId25"/>
    <p:sldId id="275" r:id="rId26"/>
    <p:sldId id="276" r:id="rId27"/>
    <p:sldId id="277" r:id="rId28"/>
    <p:sldId id="278" r:id="rId29"/>
    <p:sldId id="292" r:id="rId30"/>
    <p:sldId id="293" r:id="rId31"/>
    <p:sldId id="279" r:id="rId32"/>
    <p:sldId id="280" r:id="rId33"/>
    <p:sldId id="281" r:id="rId34"/>
    <p:sldId id="282" r:id="rId35"/>
    <p:sldId id="283" r:id="rId36"/>
    <p:sldId id="286" r:id="rId37"/>
    <p:sldId id="287" r:id="rId38"/>
    <p:sldId id="288" r:id="rId39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6" autoAdjust="0"/>
    <p:restoredTop sz="94660"/>
  </p:normalViewPr>
  <p:slideViewPr>
    <p:cSldViewPr>
      <p:cViewPr varScale="1">
        <p:scale>
          <a:sx n="63" d="100"/>
          <a:sy n="63" d="100"/>
        </p:scale>
        <p:origin x="159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F7ECD21D-976B-497D-B899-D60AEAC52E9C}" type="datetimeFigureOut">
              <a:rPr lang="lt-LT" smtClean="0"/>
              <a:t>2017-04-02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053AF481-BE7B-4574-941A-3A18C1F7BF59}" type="slidenum">
              <a:rPr lang="lt-LT" smtClean="0"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CD21D-976B-497D-B899-D60AEAC52E9C}" type="datetimeFigureOut">
              <a:rPr lang="lt-LT" smtClean="0"/>
              <a:t>2017-04-02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AF481-BE7B-4574-941A-3A18C1F7BF59}" type="slidenum">
              <a:rPr lang="lt-LT" smtClean="0"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CD21D-976B-497D-B899-D60AEAC52E9C}" type="datetimeFigureOut">
              <a:rPr lang="lt-LT" smtClean="0"/>
              <a:t>2017-04-02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AF481-BE7B-4574-941A-3A18C1F7BF59}" type="slidenum">
              <a:rPr lang="lt-LT" smtClean="0"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CD21D-976B-497D-B899-D60AEAC52E9C}" type="datetimeFigureOut">
              <a:rPr lang="lt-LT" smtClean="0"/>
              <a:t>2017-04-02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AF481-BE7B-4574-941A-3A18C1F7BF59}" type="slidenum">
              <a:rPr lang="lt-LT" smtClean="0"/>
              <a:t>‹#›</a:t>
            </a:fld>
            <a:endParaRPr lang="lt-LT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CD21D-976B-497D-B899-D60AEAC52E9C}" type="datetimeFigureOut">
              <a:rPr lang="lt-LT" smtClean="0"/>
              <a:t>2017-04-02</a:t>
            </a:fld>
            <a:endParaRPr lang="lt-L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AF481-BE7B-4574-941A-3A18C1F7BF59}" type="slidenum">
              <a:rPr lang="lt-LT" smtClean="0"/>
              <a:t>‹#›</a:t>
            </a:fld>
            <a:endParaRPr lang="lt-LT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CD21D-976B-497D-B899-D60AEAC52E9C}" type="datetimeFigureOut">
              <a:rPr lang="lt-LT" smtClean="0"/>
              <a:t>2017-04-02</a:t>
            </a:fld>
            <a:endParaRPr lang="lt-L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AF481-BE7B-4574-941A-3A18C1F7BF59}" type="slidenum">
              <a:rPr lang="lt-LT" smtClean="0"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CD21D-976B-497D-B899-D60AEAC52E9C}" type="datetimeFigureOut">
              <a:rPr lang="lt-LT" smtClean="0"/>
              <a:t>2017-04-02</a:t>
            </a:fld>
            <a:endParaRPr lang="lt-L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AF481-BE7B-4574-941A-3A18C1F7BF59}" type="slidenum">
              <a:rPr lang="lt-LT" smtClean="0"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F7ECD21D-976B-497D-B899-D60AEAC52E9C}" type="datetimeFigureOut">
              <a:rPr lang="lt-LT" smtClean="0"/>
              <a:t>2017-04-02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053AF481-BE7B-4574-941A-3A18C1F7BF59}" type="slidenum">
              <a:rPr lang="lt-LT" smtClean="0"/>
              <a:t>‹#›</a:t>
            </a:fld>
            <a:endParaRPr lang="lt-L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dirty="0"/>
              <a:t>Spustelėkite </a:t>
            </a:r>
            <a:r>
              <a:rPr lang="lt-LT" dirty="0" err="1"/>
              <a:t>piktogr</a:t>
            </a:r>
            <a:r>
              <a:rPr lang="lt-LT" dirty="0"/>
              <a:t>. norėdami įtraukti </a:t>
            </a:r>
            <a:r>
              <a:rPr lang="lt-LT" dirty="0" err="1"/>
              <a:t>pav</a:t>
            </a:r>
            <a:r>
              <a:rPr lang="lt-LT" dirty="0"/>
              <a:t>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F7ECD21D-976B-497D-B899-D60AEAC52E9C}" type="datetimeFigureOut">
              <a:rPr lang="lt-LT" smtClean="0"/>
              <a:t>2017-04-02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053AF481-BE7B-4574-941A-3A18C1F7BF59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CD21D-976B-497D-B899-D60AEAC52E9C}" type="datetimeFigureOut">
              <a:rPr lang="lt-LT" smtClean="0"/>
              <a:t>2017-04-02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AF481-BE7B-4574-941A-3A18C1F7BF59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CD21D-976B-497D-B899-D60AEAC52E9C}" type="datetimeFigureOut">
              <a:rPr lang="lt-LT" smtClean="0"/>
              <a:t>2017-04-02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AF481-BE7B-4574-941A-3A18C1F7BF59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F7ECD21D-976B-497D-B899-D60AEAC52E9C}" type="datetimeFigureOut">
              <a:rPr lang="lt-LT" smtClean="0"/>
              <a:t>2017-04-02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053AF481-BE7B-4574-941A-3A18C1F7BF59}" type="slidenum">
              <a:rPr lang="lt-LT" smtClean="0"/>
              <a:t>‹#›</a:t>
            </a:fld>
            <a:endParaRPr lang="lt-L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t-LT" sz="3600" dirty="0"/>
              <a:t>Skyriaus,, Mechaninis darbas, galia, mechaninė energija‘‘ santrauka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852618"/>
          </a:xfrm>
        </p:spPr>
        <p:txBody>
          <a:bodyPr>
            <a:normAutofit lnSpcReduction="10000"/>
          </a:bodyPr>
          <a:lstStyle/>
          <a:p>
            <a:pPr algn="r"/>
            <a:endParaRPr lang="lt-LT" dirty="0"/>
          </a:p>
          <a:p>
            <a:pPr algn="r"/>
            <a:r>
              <a:rPr lang="lt-LT" sz="2000" dirty="0"/>
              <a:t>Šimkaičių Jono Žemaičio pagrindinė mokykla</a:t>
            </a:r>
          </a:p>
          <a:p>
            <a:pPr algn="l"/>
            <a:r>
              <a:rPr lang="lt-LT" sz="2000" dirty="0"/>
              <a:t>           8kl. mokinys Lukas </a:t>
            </a:r>
            <a:r>
              <a:rPr lang="lt-LT" sz="2000" dirty="0" err="1"/>
              <a:t>Barčas</a:t>
            </a:r>
            <a:r>
              <a:rPr lang="lt-LT" sz="2000" dirty="0"/>
              <a:t> </a:t>
            </a:r>
          </a:p>
          <a:p>
            <a:pPr algn="l"/>
            <a:r>
              <a:rPr lang="lt-LT" sz="2000" dirty="0"/>
              <a:t>           Fizikos mokytoja Asta </a:t>
            </a:r>
            <a:r>
              <a:rPr lang="lt-LT" sz="2000" dirty="0" err="1"/>
              <a:t>Tautkienė</a:t>
            </a:r>
            <a:endParaRPr lang="lt-LT" sz="2000" dirty="0"/>
          </a:p>
          <a:p>
            <a:r>
              <a:rPr lang="lt-LT" sz="2000" dirty="0"/>
              <a:t>2017 m.</a:t>
            </a:r>
          </a:p>
          <a:p>
            <a:pPr algn="l"/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3078204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Turinys</a:t>
            </a:r>
          </a:p>
        </p:txBody>
      </p:sp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dirty="0"/>
              <a:t>Mechaninis darbas</a:t>
            </a:r>
          </a:p>
          <a:p>
            <a:r>
              <a:rPr lang="lt-LT" dirty="0"/>
              <a:t> Galia</a:t>
            </a:r>
          </a:p>
          <a:p>
            <a:r>
              <a:rPr lang="lt-LT" dirty="0"/>
              <a:t> Mechaninė energija ir jos rūšys</a:t>
            </a:r>
          </a:p>
          <a:p>
            <a:r>
              <a:rPr lang="lt-LT" dirty="0"/>
              <a:t> Energijos tvermės dėsnis</a:t>
            </a:r>
          </a:p>
          <a:p>
            <a:r>
              <a:rPr lang="lt-LT" dirty="0"/>
              <a:t> Uždaviniai</a:t>
            </a:r>
          </a:p>
          <a:p>
            <a:r>
              <a:rPr lang="lt-LT" dirty="0"/>
              <a:t>Bandymai</a:t>
            </a:r>
          </a:p>
          <a:p>
            <a:r>
              <a:rPr lang="lt-LT" dirty="0"/>
              <a:t> Testas</a:t>
            </a:r>
          </a:p>
          <a:p>
            <a:r>
              <a:rPr lang="lt-LT" dirty="0"/>
              <a:t> Atsakymai</a:t>
            </a:r>
          </a:p>
          <a:p>
            <a:r>
              <a:rPr lang="lt-LT" dirty="0"/>
              <a:t> Literatūra</a:t>
            </a:r>
          </a:p>
        </p:txBody>
      </p:sp>
      <p:pic>
        <p:nvPicPr>
          <p:cNvPr id="4098" name="Picture 2" descr="C:\Users\toshiba\Downloads\atsisiųsti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461647"/>
            <a:ext cx="205740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503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Mechaninis darbas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 dirty="0"/>
              <a:t> Mechaninis darbas atliekamas tada, kai jėgos veikimas kūnas pasislenka.</a:t>
            </a:r>
          </a:p>
          <a:p>
            <a:pPr marL="0" indent="0">
              <a:buNone/>
            </a:pPr>
            <a:r>
              <a:rPr lang="lt-LT" sz="2200" dirty="0"/>
              <a:t>Formulė: A=Fs  </a:t>
            </a:r>
          </a:p>
          <a:p>
            <a:pPr marL="0" indent="0">
              <a:buNone/>
            </a:pPr>
            <a:r>
              <a:rPr lang="lt-LT" sz="2200" dirty="0"/>
              <a:t>Darbo vienetas yra 1J (džiaulis)</a:t>
            </a:r>
          </a:p>
          <a:p>
            <a:pPr marL="0" indent="0">
              <a:buNone/>
            </a:pPr>
            <a:r>
              <a:rPr lang="lt-LT" sz="2200" dirty="0"/>
              <a:t>Dar kiti naudojami darbo vienetai:</a:t>
            </a:r>
          </a:p>
          <a:p>
            <a:pPr marL="0" indent="0">
              <a:buNone/>
            </a:pPr>
            <a:r>
              <a:rPr lang="lt-LT" sz="2200" dirty="0"/>
              <a:t>     1MJ=1‘000‘000J</a:t>
            </a:r>
          </a:p>
          <a:p>
            <a:pPr marL="0" indent="0">
              <a:buNone/>
            </a:pPr>
            <a:r>
              <a:rPr lang="lt-LT" sz="2200" dirty="0"/>
              <a:t>     1kJ=1000J</a:t>
            </a:r>
          </a:p>
          <a:p>
            <a:pPr marL="0" indent="0">
              <a:buNone/>
            </a:pPr>
            <a:r>
              <a:rPr lang="lt-LT" sz="2200" dirty="0"/>
              <a:t>     1mJ=0,001J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806966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Mechaninis darbas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475656" y="2132856"/>
            <a:ext cx="6196405" cy="3603812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  <a:defRPr/>
            </a:pPr>
            <a:r>
              <a:rPr lang="lt-LT" dirty="0"/>
              <a:t>Mechaninis darbas yra fizikinis dydis, lygus kūną veikiančios jėgos ir to kūno nueito kelio sandaugai.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lt-LT" dirty="0"/>
              <a:t>Kūnas neatlieka mechaninio darbo, kai: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dirty="0"/>
              <a:t>Jo neveikia jėga,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dirty="0"/>
              <a:t>Nepasislenka ( nejuda) ir jėgos veikiamas,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lt-LT" dirty="0"/>
              <a:t>Iš inercijos juda tolygiai.</a:t>
            </a:r>
          </a:p>
        </p:txBody>
      </p:sp>
    </p:spTree>
    <p:extLst>
      <p:ext uri="{BB962C8B-B14F-4D97-AF65-F5344CB8AC3E}">
        <p14:creationId xmlns:p14="http://schemas.microsoft.com/office/powerpoint/2010/main" val="2174644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Džeimsas Preskotas Džaulis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Žymus anglų fizikas gimęs 1818m, miręs 1889m. Jo garbei buvo pavadintas mechaninio darbo vienetas džaulis (1J) už išrastą energijos tvermės dėsnį.</a:t>
            </a:r>
          </a:p>
        </p:txBody>
      </p:sp>
      <p:pic>
        <p:nvPicPr>
          <p:cNvPr id="1026" name="Picture 2" descr="C:\Users\toshiba\Downloads\330px-James_Prescott_Joule_by_John_Collier,_188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717032"/>
            <a:ext cx="1744600" cy="2088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2422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Uždavinys 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Ūkininkas stūmė šieno ruloną 75N jėga ir nustūmė 5m. Kokį darbą jis atliko?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888" y="3284984"/>
            <a:ext cx="3796085" cy="2199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136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Sprendimas ir atsakymas 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t-LT" dirty="0"/>
              <a:t>                                                      </a:t>
            </a:r>
          </a:p>
          <a:p>
            <a:pPr marL="0" indent="0">
              <a:buNone/>
            </a:pPr>
            <a:r>
              <a:rPr lang="lt-LT" dirty="0"/>
              <a:t>              F=75N                           A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Fs</a:t>
            </a:r>
            <a:endParaRPr lang="lt-LT" dirty="0"/>
          </a:p>
          <a:p>
            <a:pPr marL="0" indent="0">
              <a:buNone/>
            </a:pPr>
            <a:r>
              <a:rPr lang="lt-LT" dirty="0"/>
              <a:t>       A     s=5m</a:t>
            </a:r>
          </a:p>
          <a:p>
            <a:pPr marL="0" indent="0">
              <a:buNone/>
            </a:pPr>
            <a:r>
              <a:rPr lang="lt-LT" dirty="0"/>
              <a:t>                                                    A=75×5=375J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/>
              <a:t>Ats:375J</a:t>
            </a:r>
          </a:p>
        </p:txBody>
      </p:sp>
      <p:cxnSp>
        <p:nvCxnSpPr>
          <p:cNvPr id="4" name="Tiesioji jungtis 3"/>
          <p:cNvCxnSpPr>
            <a:cxnSpLocks/>
          </p:cNvCxnSpPr>
          <p:nvPr/>
        </p:nvCxnSpPr>
        <p:spPr>
          <a:xfrm>
            <a:off x="1863160" y="2420888"/>
            <a:ext cx="28083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Tiesioji jungtis 4"/>
          <p:cNvCxnSpPr/>
          <p:nvPr/>
        </p:nvCxnSpPr>
        <p:spPr>
          <a:xfrm>
            <a:off x="2411760" y="2119257"/>
            <a:ext cx="0" cy="23042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824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Galia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Galia- tai fizikinis dydis kuris nusako darbo spartą per vienetinį laiko tarpą</a:t>
            </a:r>
          </a:p>
          <a:p>
            <a:pPr marL="0" indent="0">
              <a:buNone/>
            </a:pPr>
            <a:r>
              <a:rPr lang="lt-LT" dirty="0"/>
              <a:t>Galia žymima N. Formulė: N=A/t   </a:t>
            </a:r>
          </a:p>
          <a:p>
            <a:pPr marL="0" indent="0">
              <a:buNone/>
            </a:pPr>
            <a:r>
              <a:rPr lang="lt-LT" dirty="0"/>
              <a:t>Galia vienetas yra 1W( vatas )</a:t>
            </a:r>
          </a:p>
          <a:p>
            <a:pPr marL="0" indent="0">
              <a:buNone/>
            </a:pPr>
            <a:r>
              <a:rPr lang="lt-LT" dirty="0"/>
              <a:t>Dažniausiai galia yra matuojama stambesniais vienetas:</a:t>
            </a:r>
          </a:p>
          <a:p>
            <a:pPr marL="0" indent="0">
              <a:buNone/>
            </a:pPr>
            <a:r>
              <a:rPr lang="lt-LT" dirty="0"/>
              <a:t>    1kW=1000W</a:t>
            </a:r>
          </a:p>
          <a:p>
            <a:pPr marL="0" indent="0">
              <a:buNone/>
            </a:pPr>
            <a:r>
              <a:rPr lang="lt-LT" dirty="0"/>
              <a:t>    1MW=1‘000‘000W 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029654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lt-LT" dirty="0" err="1"/>
              <a:t>žeimsas</a:t>
            </a:r>
            <a:r>
              <a:rPr lang="lt-LT" dirty="0"/>
              <a:t> Vatas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479442" y="2013214"/>
            <a:ext cx="6196405" cy="3603812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Pagal anglų </a:t>
            </a:r>
            <a:r>
              <a:rPr lang="lt-LT" dirty="0" err="1"/>
              <a:t>inžinieri</a:t>
            </a:r>
            <a:r>
              <a:rPr lang="en-US" dirty="0" err="1"/>
              <a:t>aus</a:t>
            </a:r>
            <a:r>
              <a:rPr lang="lt-LT" dirty="0"/>
              <a:t> ir </a:t>
            </a:r>
            <a:r>
              <a:rPr lang="lt-LT" dirty="0" err="1"/>
              <a:t>išradėj</a:t>
            </a:r>
            <a:r>
              <a:rPr lang="en-US" dirty="0"/>
              <a:t>o</a:t>
            </a:r>
            <a:r>
              <a:rPr lang="lt-LT" dirty="0"/>
              <a:t> </a:t>
            </a:r>
            <a:r>
              <a:rPr lang="lt-LT" dirty="0" err="1"/>
              <a:t>Džeims</a:t>
            </a:r>
            <a:r>
              <a:rPr lang="en-US" dirty="0"/>
              <a:t>o</a:t>
            </a:r>
            <a:r>
              <a:rPr lang="lt-LT" dirty="0"/>
              <a:t> </a:t>
            </a:r>
            <a:r>
              <a:rPr lang="lt-LT" dirty="0" err="1"/>
              <a:t>Vat</a:t>
            </a:r>
            <a:r>
              <a:rPr lang="en-US" dirty="0"/>
              <a:t>o</a:t>
            </a:r>
            <a:r>
              <a:rPr lang="lt-LT" dirty="0"/>
              <a:t>  </a:t>
            </a:r>
            <a:r>
              <a:rPr lang="lt-LT" i="1" dirty="0"/>
              <a:t>(J. </a:t>
            </a:r>
            <a:r>
              <a:rPr lang="lt-LT" i="1" dirty="0" err="1"/>
              <a:t>Watt</a:t>
            </a:r>
            <a:r>
              <a:rPr lang="lt-LT" i="1" dirty="0"/>
              <a:t>, </a:t>
            </a:r>
            <a:r>
              <a:rPr lang="en-US" dirty="0"/>
              <a:t>1736 – 1819) </a:t>
            </a:r>
            <a:r>
              <a:rPr lang="en-US" dirty="0" err="1"/>
              <a:t>pavard</a:t>
            </a:r>
            <a:r>
              <a:rPr lang="lt-LT" dirty="0"/>
              <a:t>ę, galios pagrindinis matavimo vienetas pavadintas vatu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3212976"/>
            <a:ext cx="2383743" cy="302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838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Uždavinys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Statybininkas 64N jėga 16s tempė plytų krovinį 4m. Kokia yra statybininko galia.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3233346"/>
            <a:ext cx="3432138" cy="228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133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Sprendimas ir atsakymas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403648" y="2132856"/>
            <a:ext cx="6196405" cy="36038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/>
              <a:t>       N   F=64N</a:t>
            </a:r>
          </a:p>
          <a:p>
            <a:pPr marL="0" indent="0">
              <a:buNone/>
            </a:pPr>
            <a:r>
              <a:rPr lang="lt-LT" dirty="0"/>
              <a:t>             s=4m                          </a:t>
            </a:r>
            <a:r>
              <a:rPr lang="pt-BR" dirty="0"/>
              <a:t>Sprendimas:</a:t>
            </a:r>
          </a:p>
          <a:p>
            <a:pPr marL="0" indent="0">
              <a:buNone/>
            </a:pPr>
            <a:r>
              <a:rPr lang="pt-BR" dirty="0"/>
              <a:t>             </a:t>
            </a:r>
            <a:r>
              <a:rPr lang="lt-LT" dirty="0"/>
              <a:t>t=16s</a:t>
            </a:r>
            <a:r>
              <a:rPr lang="pt-BR" dirty="0"/>
              <a:t>                              A=Fs</a:t>
            </a:r>
          </a:p>
          <a:p>
            <a:pPr marL="0" indent="0">
              <a:buNone/>
            </a:pPr>
            <a:r>
              <a:rPr lang="pt-BR" dirty="0"/>
              <a:t>                                               </a:t>
            </a:r>
            <a:r>
              <a:rPr lang="lt-LT" dirty="0"/>
              <a:t>      </a:t>
            </a:r>
            <a:r>
              <a:rPr lang="pt-BR" dirty="0"/>
              <a:t>A=64×4=256J</a:t>
            </a:r>
          </a:p>
          <a:p>
            <a:pPr marL="0" indent="0">
              <a:buNone/>
            </a:pPr>
            <a:r>
              <a:rPr lang="pt-BR" dirty="0"/>
              <a:t>                                              </a:t>
            </a:r>
            <a:r>
              <a:rPr lang="lt-LT" dirty="0"/>
              <a:t>      </a:t>
            </a:r>
            <a:r>
              <a:rPr lang="pt-BR" dirty="0"/>
              <a:t>N=A/t</a:t>
            </a:r>
          </a:p>
          <a:p>
            <a:pPr marL="0" indent="0">
              <a:buNone/>
            </a:pPr>
            <a:r>
              <a:rPr lang="pt-BR" dirty="0"/>
              <a:t>    </a:t>
            </a:r>
            <a:r>
              <a:rPr lang="lt-LT" dirty="0"/>
              <a:t>                                                N=256/16=16</a:t>
            </a:r>
          </a:p>
          <a:p>
            <a:pPr marL="0" indent="0">
              <a:buNone/>
            </a:pPr>
            <a:r>
              <a:rPr lang="pt-BR" dirty="0"/>
              <a:t>           </a:t>
            </a:r>
            <a:r>
              <a:rPr lang="lt-LT" dirty="0"/>
              <a:t>Ats:16W</a:t>
            </a:r>
            <a:r>
              <a:rPr lang="pt-BR" dirty="0"/>
              <a:t>                            </a:t>
            </a:r>
            <a:r>
              <a:rPr lang="lt-LT" dirty="0"/>
              <a:t>        </a:t>
            </a:r>
          </a:p>
        </p:txBody>
      </p:sp>
      <p:cxnSp>
        <p:nvCxnSpPr>
          <p:cNvPr id="5" name="Tiesioji jungtis 4"/>
          <p:cNvCxnSpPr/>
          <p:nvPr/>
        </p:nvCxnSpPr>
        <p:spPr>
          <a:xfrm>
            <a:off x="2411760" y="2348880"/>
            <a:ext cx="0" cy="23762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Tiesioji jungtis 7"/>
          <p:cNvCxnSpPr/>
          <p:nvPr/>
        </p:nvCxnSpPr>
        <p:spPr>
          <a:xfrm>
            <a:off x="1763688" y="2564904"/>
            <a:ext cx="3312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673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Mechaninė energija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Mechaninė energija- tai fizikinis dydis, rodantis, kokį darbą gali atlikti kūnas arba kūnų sistema. </a:t>
            </a:r>
          </a:p>
          <a:p>
            <a:pPr marL="0" indent="0">
              <a:buNone/>
            </a:pPr>
            <a:r>
              <a:rPr lang="lt-LT" dirty="0"/>
              <a:t>Mechaninės energijos vienetas yra  1J(džiaulis) ir yra žymimas E raide.</a:t>
            </a:r>
          </a:p>
          <a:p>
            <a:pPr marL="0" indent="0">
              <a:buNone/>
            </a:pPr>
            <a:r>
              <a:rPr lang="lt-LT" dirty="0"/>
              <a:t>Mechaninė energija yra dviejų rūšių, potencinė ir kinetinė energija.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09803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Potencinė energija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Potencinė energija- tai energija, kuri priklauso nuo vienas kitą veikiančių kūnų arba to paties kūno dalių padėties.</a:t>
            </a:r>
          </a:p>
          <a:p>
            <a:pPr marL="0" indent="0">
              <a:buNone/>
            </a:pPr>
            <a:r>
              <a:rPr lang="lt-LT" dirty="0"/>
              <a:t>Potencinės energijos vienetas yra 1J ir yra žymimas E</a:t>
            </a:r>
            <a:r>
              <a:rPr lang="lt-LT" baseline="-25000" dirty="0"/>
              <a:t>p</a:t>
            </a:r>
            <a:endParaRPr lang="lt-LT" dirty="0"/>
          </a:p>
          <a:p>
            <a:pPr marL="0" indent="0">
              <a:buNone/>
            </a:pPr>
            <a:r>
              <a:rPr lang="lt-LT" dirty="0"/>
              <a:t>Formulė E</a:t>
            </a:r>
            <a:r>
              <a:rPr lang="lt-LT" baseline="-25000" dirty="0"/>
              <a:t>p</a:t>
            </a:r>
            <a:r>
              <a:rPr lang="lt-LT" dirty="0"/>
              <a:t>=mgh</a:t>
            </a:r>
          </a:p>
        </p:txBody>
      </p:sp>
    </p:spTree>
    <p:extLst>
      <p:ext uri="{BB962C8B-B14F-4D97-AF65-F5344CB8AC3E}">
        <p14:creationId xmlns:p14="http://schemas.microsoft.com/office/powerpoint/2010/main" val="2420070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Pavyzdžiai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463040" y="2119257"/>
            <a:ext cx="6493336" cy="3603812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Skrendantis lėktuvas        Spaudžiama spyruoklė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845" y="2760752"/>
            <a:ext cx="3527960" cy="2320821"/>
          </a:xfrm>
          <a:prstGeom prst="rect">
            <a:avLst/>
          </a:prstGeom>
        </p:spPr>
      </p:pic>
      <p:pic>
        <p:nvPicPr>
          <p:cNvPr id="5" name="Picture 2" descr="https://encrypted-tbn3.gstatic.com/images?q=tbn:ANd9GcQ7r8l9_OYRTIniBr0ZFcBvD_fS_XeFx607o3uUSXwhCn4hlEG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766567"/>
            <a:ext cx="3096344" cy="2315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29900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Deformuoti kūnai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021" y="2564904"/>
            <a:ext cx="3185865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8490" y="1772816"/>
            <a:ext cx="3901778" cy="429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476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Kinetinė energija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>
                <a:latin typeface="Arial Narrow" pitchFamily="34" charset="0"/>
              </a:rPr>
              <a:t>Kinetinė energija- tai kūno judėjimo energija.</a:t>
            </a:r>
          </a:p>
          <a:p>
            <a:pPr marL="0" indent="0">
              <a:buNone/>
            </a:pPr>
            <a:r>
              <a:rPr lang="lt-LT" dirty="0">
                <a:latin typeface="Arial Narrow" pitchFamily="34" charset="0"/>
              </a:rPr>
              <a:t>Kinetinės energijos vienetas yra 1J ir žymimas E</a:t>
            </a:r>
            <a:r>
              <a:rPr lang="lt-LT" baseline="-25000" dirty="0">
                <a:latin typeface="Arial Narrow" pitchFamily="34" charset="0"/>
              </a:rPr>
              <a:t>K</a:t>
            </a:r>
            <a:r>
              <a:rPr lang="lt-LT" dirty="0">
                <a:latin typeface="Arial Narrow" pitchFamily="34" charset="0"/>
              </a:rPr>
              <a:t>.</a:t>
            </a:r>
          </a:p>
          <a:p>
            <a:pPr marL="0" indent="0">
              <a:buNone/>
            </a:pPr>
            <a:r>
              <a:rPr lang="lt-LT" dirty="0">
                <a:latin typeface="Arial Narrow" pitchFamily="34" charset="0"/>
              </a:rPr>
              <a:t>Formulė: E</a:t>
            </a:r>
            <a:r>
              <a:rPr lang="lt-LT" sz="1200" dirty="0">
                <a:latin typeface="Arial Narrow" pitchFamily="34" charset="0"/>
              </a:rPr>
              <a:t>k</a:t>
            </a:r>
            <a:r>
              <a:rPr lang="lt-LT" dirty="0">
                <a:latin typeface="Arial Narrow" pitchFamily="34" charset="0"/>
              </a:rPr>
              <a:t>=mv</a:t>
            </a:r>
            <a:r>
              <a:rPr lang="lt-LT" baseline="30000" dirty="0">
                <a:latin typeface="Arial Narrow" pitchFamily="34" charset="0"/>
              </a:rPr>
              <a:t>2</a:t>
            </a:r>
            <a:r>
              <a:rPr lang="lt-LT" dirty="0">
                <a:latin typeface="Arial Narrow" pitchFamily="34" charset="0"/>
              </a:rPr>
              <a:t>/2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5" name="Picture 2" descr="https://www.teachengineering.org/collection/cub_/lessons/cub_images/cub_energy_lesson01_imag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996952"/>
            <a:ext cx="2736304" cy="3334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926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Uždavinys 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4kg masės katinas tupi medyje, 6m aukštyje. Kokia jo potencinė energija?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8208" y="3284984"/>
            <a:ext cx="3920316" cy="293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162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Sprendimas ir atsakymas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/>
              <a:t>     E</a:t>
            </a:r>
            <a:r>
              <a:rPr lang="lt-LT" baseline="-25000" dirty="0"/>
              <a:t>p</a:t>
            </a:r>
            <a:r>
              <a:rPr lang="lt-LT" dirty="0"/>
              <a:t> m=4kg                      Sprendimas:</a:t>
            </a:r>
          </a:p>
          <a:p>
            <a:pPr marL="0" indent="0">
              <a:buNone/>
            </a:pPr>
            <a:r>
              <a:rPr lang="lt-LT" dirty="0"/>
              <a:t>          g=10m/s</a:t>
            </a:r>
            <a:r>
              <a:rPr lang="lt-LT" baseline="30000" dirty="0"/>
              <a:t>2                          </a:t>
            </a:r>
            <a:r>
              <a:rPr lang="lt-LT" dirty="0"/>
              <a:t>E</a:t>
            </a:r>
            <a:r>
              <a:rPr lang="lt-LT" baseline="-25000" dirty="0"/>
              <a:t>p</a:t>
            </a:r>
            <a:r>
              <a:rPr lang="lt-LT" dirty="0"/>
              <a:t>=mgh</a:t>
            </a:r>
          </a:p>
          <a:p>
            <a:pPr marL="0" indent="0">
              <a:buNone/>
            </a:pPr>
            <a:r>
              <a:rPr lang="lt-LT" dirty="0"/>
              <a:t>          h=6m                         E</a:t>
            </a:r>
            <a:r>
              <a:rPr lang="lt-LT" baseline="-25000" dirty="0"/>
              <a:t>p</a:t>
            </a:r>
            <a:r>
              <a:rPr lang="lt-LT" dirty="0"/>
              <a:t>=4×10×6=240J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/>
              <a:t>          Ats:240J</a:t>
            </a:r>
          </a:p>
        </p:txBody>
      </p:sp>
      <p:cxnSp>
        <p:nvCxnSpPr>
          <p:cNvPr id="5" name="Tiesioji jungtis 4"/>
          <p:cNvCxnSpPr/>
          <p:nvPr/>
        </p:nvCxnSpPr>
        <p:spPr>
          <a:xfrm>
            <a:off x="2267744" y="2708920"/>
            <a:ext cx="0" cy="22322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Tiesioji jungtis 6"/>
          <p:cNvCxnSpPr/>
          <p:nvPr/>
        </p:nvCxnSpPr>
        <p:spPr>
          <a:xfrm flipV="1">
            <a:off x="1835696" y="2977662"/>
            <a:ext cx="2736304" cy="192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01165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Uždavinys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5t automobilis važiuoja 24m/s greičiu. Kokia šio automobilio kinetinė energija?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976" y="3192738"/>
            <a:ext cx="3935338" cy="2629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409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Sprendimas ir atsakymas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/>
              <a:t>                                               Sprendimas:</a:t>
            </a:r>
          </a:p>
          <a:p>
            <a:pPr marL="0" indent="0">
              <a:buNone/>
            </a:pPr>
            <a:r>
              <a:rPr lang="lt-LT" dirty="0"/>
              <a:t>E</a:t>
            </a:r>
            <a:r>
              <a:rPr lang="lt-LT" baseline="-25000" dirty="0"/>
              <a:t>k</a:t>
            </a:r>
            <a:r>
              <a:rPr lang="lt-LT" dirty="0"/>
              <a:t>   m=5t=5000kg                    E</a:t>
            </a:r>
            <a:r>
              <a:rPr lang="lt-LT" baseline="-25000" dirty="0"/>
              <a:t>k</a:t>
            </a:r>
            <a:r>
              <a:rPr lang="lt-LT" dirty="0"/>
              <a:t>=mv</a:t>
            </a:r>
            <a:r>
              <a:rPr lang="lt-LT" baseline="30000" dirty="0"/>
              <a:t>2</a:t>
            </a:r>
            <a:r>
              <a:rPr lang="lt-LT" dirty="0"/>
              <a:t>/2    </a:t>
            </a:r>
          </a:p>
          <a:p>
            <a:pPr marL="0" indent="0">
              <a:buNone/>
            </a:pPr>
            <a:r>
              <a:rPr lang="lt-LT" dirty="0"/>
              <a:t>       v=24m/s                       E</a:t>
            </a:r>
            <a:r>
              <a:rPr lang="lt-LT" baseline="-25000" dirty="0"/>
              <a:t>k</a:t>
            </a:r>
            <a:r>
              <a:rPr lang="lt-LT" dirty="0"/>
              <a:t>=(5000*24</a:t>
            </a:r>
            <a:r>
              <a:rPr lang="lt-LT" baseline="30000" dirty="0"/>
              <a:t>2</a:t>
            </a:r>
            <a:r>
              <a:rPr lang="lt-LT" dirty="0"/>
              <a:t>)/2</a:t>
            </a:r>
          </a:p>
          <a:p>
            <a:pPr marL="0" indent="0">
              <a:buNone/>
            </a:pPr>
            <a:r>
              <a:rPr lang="lt-LT" dirty="0"/>
              <a:t> E</a:t>
            </a:r>
            <a:r>
              <a:rPr lang="lt-LT" baseline="-25000" dirty="0"/>
              <a:t>k</a:t>
            </a:r>
            <a:r>
              <a:rPr lang="lt-LT" dirty="0"/>
              <a:t> =1‘440‘000J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/>
              <a:t>       Ats:1‘440‘000J</a:t>
            </a:r>
          </a:p>
        </p:txBody>
      </p:sp>
      <p:cxnSp>
        <p:nvCxnSpPr>
          <p:cNvPr id="5" name="Tiesioji jungtis 4"/>
          <p:cNvCxnSpPr/>
          <p:nvPr/>
        </p:nvCxnSpPr>
        <p:spPr>
          <a:xfrm>
            <a:off x="1907704" y="2420888"/>
            <a:ext cx="0" cy="2448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Tiesioji jungtis 7"/>
          <p:cNvCxnSpPr/>
          <p:nvPr/>
        </p:nvCxnSpPr>
        <p:spPr>
          <a:xfrm>
            <a:off x="1187624" y="2924944"/>
            <a:ext cx="32403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14719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Energijos tvermės dėsnis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95024" y="1772816"/>
            <a:ext cx="6564422" cy="4464495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lt-LT" sz="6200" dirty="0">
                <a:latin typeface="Arial Narrow" pitchFamily="34" charset="0"/>
              </a:rPr>
              <a:t>Energijos tvermės dėsnis yra kai vykstant mechaniniams procesams, uždarosios kūnų sistemos pilnutinė energija nekinta.     </a:t>
            </a:r>
            <a:r>
              <a:rPr lang="lt-LT" sz="3300" dirty="0">
                <a:latin typeface="Arial Narrow" pitchFamily="34" charset="0"/>
              </a:rPr>
              <a:t>                                                      </a:t>
            </a:r>
            <a:r>
              <a:rPr lang="lt-LT" altLang="lt-LT" sz="3300" dirty="0">
                <a:latin typeface="Palatino Linotype" panose="02040502050505030304" pitchFamily="18" charset="0"/>
              </a:rPr>
              <a:t>                                 </a:t>
            </a:r>
            <a:endParaRPr lang="en-US" altLang="lt-LT" sz="3300" dirty="0">
              <a:latin typeface="Palatino Linotype" panose="02040502050505030304" pitchFamily="18" charset="0"/>
            </a:endParaRPr>
          </a:p>
          <a:p>
            <a:pPr marL="0" indent="0">
              <a:buNone/>
            </a:pPr>
            <a:r>
              <a:rPr lang="lt-LT" altLang="lt-LT" sz="3300" dirty="0">
                <a:latin typeface="Palatino Linotype" panose="02040502050505030304" pitchFamily="18" charset="0"/>
              </a:rPr>
              <a:t>                                                                                     </a:t>
            </a:r>
          </a:p>
          <a:p>
            <a:pPr marL="0" indent="0">
              <a:buNone/>
            </a:pPr>
            <a:r>
              <a:rPr lang="lt-LT" altLang="lt-LT" sz="3300" dirty="0">
                <a:latin typeface="Palatino Linotype" panose="02040502050505030304" pitchFamily="18" charset="0"/>
              </a:rPr>
              <a:t>                                                                                   </a:t>
            </a:r>
            <a:r>
              <a:rPr lang="lt-LT" altLang="lt-LT" sz="4900" dirty="0" err="1">
                <a:latin typeface="Palatino Linotype" panose="02040502050505030304" pitchFamily="18" charset="0"/>
              </a:rPr>
              <a:t>Ep</a:t>
            </a:r>
            <a:r>
              <a:rPr lang="en-US" altLang="lt-LT" sz="4900" dirty="0">
                <a:latin typeface="Palatino Linotype" panose="02040502050505030304" pitchFamily="18" charset="0"/>
              </a:rPr>
              <a:t>=</a:t>
            </a:r>
            <a:r>
              <a:rPr lang="en-US" altLang="lt-LT" sz="4900" dirty="0" err="1">
                <a:latin typeface="Palatino Linotype" panose="02040502050505030304" pitchFamily="18" charset="0"/>
              </a:rPr>
              <a:t>mgh</a:t>
            </a:r>
            <a:r>
              <a:rPr lang="lt-LT" altLang="lt-LT" sz="4900" dirty="0">
                <a:latin typeface="Palatino Linotype" panose="02040502050505030304" pitchFamily="18" charset="0"/>
              </a:rPr>
              <a:t>                       </a:t>
            </a:r>
            <a:r>
              <a:rPr lang="en-US" altLang="lt-LT" sz="4900" dirty="0" err="1">
                <a:latin typeface="Palatino Linotype" panose="02040502050505030304" pitchFamily="18" charset="0"/>
              </a:rPr>
              <a:t>Nejuda</a:t>
            </a:r>
            <a:r>
              <a:rPr lang="en-US" altLang="lt-LT" sz="4900" dirty="0">
                <a:latin typeface="Palatino Linotype" panose="02040502050505030304" pitchFamily="18" charset="0"/>
              </a:rPr>
              <a:t>, tai </a:t>
            </a:r>
            <a:r>
              <a:rPr lang="en-US" altLang="lt-LT" sz="4900" dirty="0" err="1">
                <a:latin typeface="Palatino Linotype" panose="02040502050505030304" pitchFamily="18" charset="0"/>
              </a:rPr>
              <a:t>Ek</a:t>
            </a:r>
            <a:r>
              <a:rPr lang="en-US" altLang="lt-LT" sz="4900" dirty="0">
                <a:latin typeface="Palatino Linotype" panose="02040502050505030304" pitchFamily="18" charset="0"/>
              </a:rPr>
              <a:t>= 0</a:t>
            </a:r>
            <a:endParaRPr lang="lt-LT" altLang="lt-LT" sz="4900" dirty="0">
              <a:latin typeface="Palatino Linotype" panose="02040502050505030304" pitchFamily="18" charset="0"/>
            </a:endParaRPr>
          </a:p>
          <a:p>
            <a:pPr marL="0" indent="0">
              <a:buNone/>
            </a:pPr>
            <a:endParaRPr lang="lt-LT" altLang="lt-LT" sz="3300" dirty="0">
              <a:latin typeface="Palatino Linotype" panose="02040502050505030304" pitchFamily="18" charset="0"/>
            </a:endParaRPr>
          </a:p>
          <a:p>
            <a:pPr marL="0" indent="0">
              <a:buNone/>
            </a:pPr>
            <a:endParaRPr lang="lt-LT" altLang="lt-LT" sz="3300" dirty="0">
              <a:latin typeface="Palatino Linotype" panose="02040502050505030304" pitchFamily="18" charset="0"/>
            </a:endParaRPr>
          </a:p>
          <a:p>
            <a:pPr marL="0" indent="0">
              <a:buNone/>
            </a:pPr>
            <a:endParaRPr lang="lt-LT" altLang="lt-LT" sz="3300" dirty="0">
              <a:latin typeface="Palatino Linotype" panose="02040502050505030304" pitchFamily="18" charset="0"/>
            </a:endParaRPr>
          </a:p>
          <a:p>
            <a:pPr marL="0" indent="0">
              <a:buNone/>
            </a:pPr>
            <a:r>
              <a:rPr lang="lt-LT" altLang="lt-LT" sz="3300" dirty="0">
                <a:latin typeface="Palatino Linotype" panose="02040502050505030304" pitchFamily="18" charset="0"/>
              </a:rPr>
              <a:t>                                                                                                                                </a:t>
            </a:r>
            <a:endParaRPr lang="en-US" altLang="lt-LT" sz="3300" dirty="0">
              <a:latin typeface="Palatino Linotype" panose="02040502050505030304" pitchFamily="18" charset="0"/>
            </a:endParaRPr>
          </a:p>
          <a:p>
            <a:pPr marL="0" indent="0">
              <a:buNone/>
            </a:pPr>
            <a:endParaRPr lang="en-US" altLang="lt-LT" sz="3300" dirty="0">
              <a:latin typeface="Palatino Linotype" panose="02040502050505030304" pitchFamily="18" charset="0"/>
            </a:endParaRPr>
          </a:p>
          <a:p>
            <a:endParaRPr lang="en-US" altLang="lt-LT" sz="3300" dirty="0">
              <a:latin typeface="Palatino Linotype" panose="02040502050505030304" pitchFamily="18" charset="0"/>
            </a:endParaRPr>
          </a:p>
          <a:p>
            <a:endParaRPr lang="en-US" altLang="lt-LT" sz="3300" dirty="0">
              <a:latin typeface="Palatino Linotype" panose="02040502050505030304" pitchFamily="18" charset="0"/>
            </a:endParaRPr>
          </a:p>
          <a:p>
            <a:pPr marL="0" indent="0">
              <a:buNone/>
            </a:pPr>
            <a:endParaRPr lang="en-US" altLang="lt-LT" sz="3300" dirty="0">
              <a:latin typeface="Palatino Linotype" panose="02040502050505030304" pitchFamily="18" charset="0"/>
            </a:endParaRPr>
          </a:p>
          <a:p>
            <a:pPr marL="0" indent="0">
              <a:buNone/>
            </a:pPr>
            <a:endParaRPr lang="lt-LT" sz="3300" dirty="0">
              <a:latin typeface="Arial Narrow" pitchFamily="34" charset="0"/>
            </a:endParaRPr>
          </a:p>
          <a:p>
            <a:pPr marL="0" indent="0">
              <a:buNone/>
            </a:pPr>
            <a:endParaRPr lang="lt-LT" sz="3300" dirty="0">
              <a:latin typeface="Arial Narrow" pitchFamily="34" charset="0"/>
            </a:endParaRPr>
          </a:p>
          <a:p>
            <a:pPr marL="0" indent="0">
              <a:buNone/>
            </a:pPr>
            <a:r>
              <a:rPr lang="lt-LT" sz="3300" dirty="0">
                <a:latin typeface="Arial Narrow" pitchFamily="34" charset="0"/>
              </a:rPr>
              <a:t>                                                                                                   </a:t>
            </a:r>
            <a:r>
              <a:rPr lang="en-US" altLang="lt-LT" sz="5500" dirty="0">
                <a:latin typeface="Palatino Linotype" panose="02040502050505030304" pitchFamily="18" charset="0"/>
              </a:rPr>
              <a:t>Ep=0</a:t>
            </a:r>
            <a:r>
              <a:rPr lang="lt-LT" altLang="lt-LT" sz="5500" dirty="0">
                <a:latin typeface="Palatino Linotype" panose="02040502050505030304" pitchFamily="18" charset="0"/>
              </a:rPr>
              <a:t>                 </a:t>
            </a:r>
            <a:r>
              <a:rPr lang="lt-LT" sz="5500" dirty="0">
                <a:latin typeface="Arial Narrow" pitchFamily="34" charset="0"/>
              </a:rPr>
              <a:t>E</a:t>
            </a:r>
            <a:r>
              <a:rPr lang="lt-LT" sz="5500" baseline="-25000" dirty="0">
                <a:latin typeface="Palatino Linotype" panose="02040502050505030304" pitchFamily="18" charset="0"/>
              </a:rPr>
              <a:t>K</a:t>
            </a:r>
            <a:r>
              <a:rPr lang="en-US" altLang="lt-LT" sz="5500" dirty="0">
                <a:latin typeface="Palatino Linotype" panose="02040502050505030304" pitchFamily="18" charset="0"/>
              </a:rPr>
              <a:t> = </a:t>
            </a:r>
            <a:r>
              <a:rPr lang="en-US" altLang="lt-LT" sz="5500" dirty="0" err="1">
                <a:latin typeface="Palatino Linotype" panose="02040502050505030304" pitchFamily="18" charset="0"/>
              </a:rPr>
              <a:t>maksimali</a:t>
            </a:r>
            <a:endParaRPr lang="en-US" altLang="lt-LT" sz="5500" dirty="0">
              <a:latin typeface="Palatino Linotype" panose="02040502050505030304" pitchFamily="18" charset="0"/>
            </a:endParaRPr>
          </a:p>
          <a:p>
            <a:pPr marL="0" indent="0">
              <a:buNone/>
            </a:pPr>
            <a:endParaRPr lang="lt-LT" altLang="lt-LT" sz="3300" dirty="0">
              <a:latin typeface="Palatino Linotype" panose="02040502050505030304" pitchFamily="18" charset="0"/>
            </a:endParaRPr>
          </a:p>
          <a:p>
            <a:pPr marL="0" indent="0">
              <a:buNone/>
            </a:pPr>
            <a:endParaRPr lang="lt-LT" sz="3300" dirty="0">
              <a:latin typeface="Arial Narrow" pitchFamily="34" charset="0"/>
            </a:endParaRPr>
          </a:p>
          <a:p>
            <a:pPr marL="0" indent="0">
              <a:buNone/>
            </a:pPr>
            <a:endParaRPr lang="lt-LT" sz="3300" dirty="0">
              <a:latin typeface="Arial Narrow" pitchFamily="34" charset="0"/>
            </a:endParaRPr>
          </a:p>
          <a:p>
            <a:pPr marL="0" indent="0">
              <a:buNone/>
            </a:pPr>
            <a:r>
              <a:rPr lang="lt-LT" sz="6200" dirty="0">
                <a:latin typeface="Arial Narrow" pitchFamily="34" charset="0"/>
              </a:rPr>
              <a:t>Pilnutinė kūno energija lygi potencinės ir kinetinės energijų sumai. </a:t>
            </a:r>
          </a:p>
          <a:p>
            <a:pPr marL="0" indent="0">
              <a:buNone/>
            </a:pPr>
            <a:r>
              <a:rPr lang="lt-LT" sz="6200" dirty="0">
                <a:latin typeface="Arial Narrow" pitchFamily="34" charset="0"/>
              </a:rPr>
              <a:t>                                                          E = Ep+ Ek   </a:t>
            </a:r>
          </a:p>
          <a:p>
            <a:pPr marL="0" indent="0">
              <a:buNone/>
            </a:pPr>
            <a:r>
              <a:rPr lang="lt-LT" sz="6200" dirty="0">
                <a:latin typeface="Arial Narrow" pitchFamily="34" charset="0"/>
              </a:rPr>
              <a:t>                                                          E=mgh+mv</a:t>
            </a:r>
            <a:r>
              <a:rPr lang="lt-LT" sz="6200" baseline="30000" dirty="0">
                <a:latin typeface="Arial Narrow" pitchFamily="34" charset="0"/>
              </a:rPr>
              <a:t>2</a:t>
            </a:r>
            <a:r>
              <a:rPr lang="lt-LT" sz="6200" dirty="0">
                <a:latin typeface="Arial Narrow" pitchFamily="34" charset="0"/>
              </a:rPr>
              <a:t>/2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05" y="2462264"/>
            <a:ext cx="734974" cy="691951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0628" y="3005122"/>
            <a:ext cx="524301" cy="1351900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2778" y="3981607"/>
            <a:ext cx="714803" cy="676260"/>
          </a:xfrm>
          <a:prstGeom prst="rect">
            <a:avLst/>
          </a:prstGeom>
        </p:spPr>
      </p:pic>
      <p:graphicFrame>
        <p:nvGraphicFramePr>
          <p:cNvPr id="7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7557724"/>
              </p:ext>
            </p:extLst>
          </p:nvPr>
        </p:nvGraphicFramePr>
        <p:xfrm>
          <a:off x="6619169" y="3181333"/>
          <a:ext cx="1155700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Lygtis" r:id="rId6" imgW="647700" imgH="419100" progId="Equation.3">
                  <p:embed/>
                </p:oleObj>
              </mc:Choice>
              <mc:Fallback>
                <p:oleObj name="Lygtis" r:id="rId6" imgW="647700" imgH="419100" progId="Equation.3">
                  <p:embed/>
                  <p:pic>
                    <p:nvPicPr>
                      <p:cNvPr id="3074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9169" y="3181333"/>
                        <a:ext cx="1155700" cy="644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6825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Bandymas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Ant stalo paleiskime kristi iš tam tikro aukščio tamprų kamuoliuką. Jis atšoks nuo stalviršio ir pakils beveik į tą patį  aukštį.</a:t>
            </a:r>
          </a:p>
        </p:txBody>
      </p:sp>
      <p:sp>
        <p:nvSpPr>
          <p:cNvPr id="4" name="Ovalas 3"/>
          <p:cNvSpPr/>
          <p:nvPr/>
        </p:nvSpPr>
        <p:spPr>
          <a:xfrm>
            <a:off x="2699792" y="3429000"/>
            <a:ext cx="288032" cy="28803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Ovalas 5"/>
          <p:cNvSpPr/>
          <p:nvPr/>
        </p:nvSpPr>
        <p:spPr>
          <a:xfrm>
            <a:off x="2731056" y="4653136"/>
            <a:ext cx="256768" cy="24763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Ovalas 6"/>
          <p:cNvSpPr/>
          <p:nvPr/>
        </p:nvSpPr>
        <p:spPr>
          <a:xfrm>
            <a:off x="3779912" y="4005063"/>
            <a:ext cx="256768" cy="24083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cxnSp>
        <p:nvCxnSpPr>
          <p:cNvPr id="15" name="Tiesioji jungtis 14"/>
          <p:cNvCxnSpPr>
            <a:cxnSpLocks/>
          </p:cNvCxnSpPr>
          <p:nvPr/>
        </p:nvCxnSpPr>
        <p:spPr>
          <a:xfrm flipV="1">
            <a:off x="1859712" y="4892040"/>
            <a:ext cx="2300808" cy="649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Tiesioji rodyklės jungtis 19"/>
          <p:cNvCxnSpPr>
            <a:cxnSpLocks/>
            <a:endCxn id="7" idx="3"/>
          </p:cNvCxnSpPr>
          <p:nvPr/>
        </p:nvCxnSpPr>
        <p:spPr>
          <a:xfrm flipV="1">
            <a:off x="3012036" y="4210627"/>
            <a:ext cx="805479" cy="5598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Tiesioji rodyklės jungtis 22"/>
          <p:cNvCxnSpPr>
            <a:cxnSpLocks/>
            <a:stCxn id="4" idx="4"/>
            <a:endCxn id="6" idx="0"/>
          </p:cNvCxnSpPr>
          <p:nvPr/>
        </p:nvCxnSpPr>
        <p:spPr>
          <a:xfrm>
            <a:off x="2843808" y="3717032"/>
            <a:ext cx="15632" cy="936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06294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Priemonės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Tamprus kamuoliukas                Stalas</a:t>
            </a:r>
          </a:p>
        </p:txBody>
      </p:sp>
      <p:pic>
        <p:nvPicPr>
          <p:cNvPr id="2050" name="Picture 2" descr="C:\Users\toshiba\Downloads\atsisiųsti (1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636912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toshiba\Downloads\atsisiųsti (14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708349"/>
            <a:ext cx="268605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0287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Rezultatai ir išvados</a:t>
            </a: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401" y="1700808"/>
            <a:ext cx="4392488" cy="429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8053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Rezultatai ir išvados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lt-LT" sz="1800" dirty="0"/>
              <a:t>         Šį reiškinį galima paaiškinti taip. Aukštyje h</a:t>
            </a:r>
            <a:r>
              <a:rPr lang="lt-LT" sz="1800" baseline="-25000" dirty="0"/>
              <a:t>1</a:t>
            </a:r>
            <a:r>
              <a:rPr lang="lt-LT" sz="1800" dirty="0"/>
              <a:t>  nejudantis kamuoliukas turėjo potencinė energijos. Kai kamuoliukas pradėjo kristi, jo potencinė energija mažėjo, o kinetinė didėjo.  Vos tik jis palietė stalviršį, potencinė energija virto kinetine. Paskui kamuoliukas deformavosi ir akimirkai stabtelėjo- jo kinetinė energija virto susispaudusio kamuoliuko potencine energija. Ši po akimirkos vėl virto kinetine ir pakėlė kamuoliuką beveik į tą patį aukštį. Kylančio kamuoliuko kinetinė energija ėmė mažėti, o potencinė didėti.</a:t>
            </a:r>
          </a:p>
          <a:p>
            <a:pPr marL="0" indent="0">
              <a:buNone/>
            </a:pPr>
            <a:r>
              <a:rPr lang="lt-LT" sz="1800" dirty="0"/>
              <a:t>       Kodėl kamuoliukas nepasiekė pradinio aukščio? Mat dalis mechaninės energijos buvo išeikvota oro pasipriešinimui įveikti ir kamuoliukui bei stalviršiui įšildyti.</a:t>
            </a:r>
          </a:p>
          <a:p>
            <a:pPr marL="0" indent="0">
              <a:buNone/>
            </a:pPr>
            <a:r>
              <a:rPr lang="lt-LT" sz="1800" dirty="0"/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541295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Testas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1. Kas yra mechaninis darbas ?</a:t>
            </a:r>
          </a:p>
          <a:p>
            <a:pPr marL="0" indent="0">
              <a:buNone/>
            </a:pPr>
            <a:r>
              <a:rPr lang="lt-LT" dirty="0"/>
              <a:t> a) tai fizikinis dydis kuris nusako darbo spartą per vienetinį laiko tarpą</a:t>
            </a:r>
          </a:p>
          <a:p>
            <a:pPr marL="0" indent="0">
              <a:buNone/>
            </a:pPr>
            <a:r>
              <a:rPr lang="lt-LT" dirty="0"/>
              <a:t>b) tai fizikinis dydis, lygus kūną veikiančios jėgos ir to kūno nueito kelio sandaugai.</a:t>
            </a:r>
          </a:p>
          <a:p>
            <a:pPr marL="0" indent="0">
              <a:buNone/>
            </a:pPr>
            <a:r>
              <a:rPr lang="lt-LT" dirty="0"/>
              <a:t>c) tai fizikinis dydis, rodantis, kokį darbą gali atlikti kūnas arba kūnų sistema.</a:t>
            </a:r>
          </a:p>
          <a:p>
            <a:pPr marL="0" indent="0">
              <a:buNone/>
            </a:pPr>
            <a:r>
              <a:rPr lang="lt-L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00367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2. 85 kg bėgikas parke nubėgo 5,5km. Kokį darbą jis atliko</a:t>
            </a:r>
          </a:p>
          <a:p>
            <a:pPr marL="0" indent="0">
              <a:buNone/>
            </a:pPr>
            <a:r>
              <a:rPr lang="lt-LT" dirty="0"/>
              <a:t>  a) A=467,250J</a:t>
            </a:r>
          </a:p>
          <a:p>
            <a:pPr marL="0" indent="0">
              <a:buNone/>
            </a:pPr>
            <a:r>
              <a:rPr lang="lt-LT" dirty="0"/>
              <a:t>  b) A=465,500J</a:t>
            </a:r>
          </a:p>
          <a:p>
            <a:pPr marL="0" indent="0">
              <a:buNone/>
            </a:pPr>
            <a:r>
              <a:rPr lang="lt-LT" dirty="0"/>
              <a:t>  c) A=467,500J</a:t>
            </a:r>
          </a:p>
        </p:txBody>
      </p:sp>
    </p:spTree>
    <p:extLst>
      <p:ext uri="{BB962C8B-B14F-4D97-AF65-F5344CB8AC3E}">
        <p14:creationId xmlns:p14="http://schemas.microsoft.com/office/powerpoint/2010/main" val="9174616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3. 400N jėga arklys traukia vežimą pastoviu 1,5m/s greičiu. Kokį darbą jis atliko per 2h?</a:t>
            </a:r>
          </a:p>
          <a:p>
            <a:pPr marL="0" indent="0">
              <a:buNone/>
            </a:pPr>
            <a:r>
              <a:rPr lang="lt-LT" dirty="0"/>
              <a:t>   a)4‘320‘000J</a:t>
            </a:r>
          </a:p>
          <a:p>
            <a:pPr marL="0" indent="0">
              <a:buNone/>
            </a:pPr>
            <a:r>
              <a:rPr lang="lt-LT" dirty="0"/>
              <a:t>   b)4‘340‘000J</a:t>
            </a:r>
          </a:p>
          <a:p>
            <a:pPr marL="0" indent="0">
              <a:buNone/>
            </a:pPr>
            <a:r>
              <a:rPr lang="lt-LT" dirty="0"/>
              <a:t>   c)4,360‘000J</a:t>
            </a:r>
          </a:p>
        </p:txBody>
      </p:sp>
    </p:spTree>
    <p:extLst>
      <p:ext uri="{BB962C8B-B14F-4D97-AF65-F5344CB8AC3E}">
        <p14:creationId xmlns:p14="http://schemas.microsoft.com/office/powerpoint/2010/main" val="6968827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4. Motociklo variklis per 20s padarė 12000J darbą. Kokia yra variklio jėga?</a:t>
            </a:r>
          </a:p>
          <a:p>
            <a:pPr marL="0" indent="0">
              <a:buNone/>
            </a:pPr>
            <a:r>
              <a:rPr lang="lt-LT" dirty="0"/>
              <a:t>   a)400W</a:t>
            </a:r>
          </a:p>
          <a:p>
            <a:pPr marL="0" indent="0">
              <a:buNone/>
            </a:pPr>
            <a:r>
              <a:rPr lang="lt-LT" dirty="0"/>
              <a:t>   b)800W</a:t>
            </a:r>
          </a:p>
          <a:p>
            <a:pPr marL="0" indent="0">
              <a:buNone/>
            </a:pPr>
            <a:r>
              <a:rPr lang="lt-LT" dirty="0"/>
              <a:t>   c)600W</a:t>
            </a:r>
          </a:p>
        </p:txBody>
      </p:sp>
    </p:spTree>
    <p:extLst>
      <p:ext uri="{BB962C8B-B14F-4D97-AF65-F5344CB8AC3E}">
        <p14:creationId xmlns:p14="http://schemas.microsoft.com/office/powerpoint/2010/main" val="13200717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5. Siurblys 1m</a:t>
            </a:r>
            <a:r>
              <a:rPr lang="lt-LT" baseline="30000" dirty="0"/>
              <a:t>3</a:t>
            </a:r>
            <a:r>
              <a:rPr lang="lt-LT" dirty="0"/>
              <a:t> vandens pakelia į 30m aukštį per 1min. Apskaičiuokite jo variklio galia?</a:t>
            </a:r>
          </a:p>
          <a:p>
            <a:pPr marL="0" indent="0">
              <a:buNone/>
            </a:pPr>
            <a:r>
              <a:rPr lang="lt-LT" dirty="0"/>
              <a:t>   a)450W</a:t>
            </a:r>
          </a:p>
          <a:p>
            <a:pPr marL="0" indent="0">
              <a:buNone/>
            </a:pPr>
            <a:r>
              <a:rPr lang="lt-LT" dirty="0"/>
              <a:t>   b)500W</a:t>
            </a:r>
          </a:p>
          <a:p>
            <a:pPr marL="0" indent="0">
              <a:buNone/>
            </a:pPr>
            <a:r>
              <a:rPr lang="lt-LT" dirty="0"/>
              <a:t>   c)600W</a:t>
            </a:r>
          </a:p>
        </p:txBody>
      </p:sp>
    </p:spTree>
    <p:extLst>
      <p:ext uri="{BB962C8B-B14F-4D97-AF65-F5344CB8AC3E}">
        <p14:creationId xmlns:p14="http://schemas.microsoft.com/office/powerpoint/2010/main" val="17743573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6. Jeigu 750N sveriantis  dviratininkas, mina 12m/s greičiu ir numinė 2,4km. Kokia buvo jo galia?</a:t>
            </a:r>
          </a:p>
          <a:p>
            <a:pPr marL="0" indent="0">
              <a:buNone/>
            </a:pPr>
            <a:r>
              <a:rPr lang="lt-LT" dirty="0"/>
              <a:t>   a)8500W</a:t>
            </a:r>
          </a:p>
          <a:p>
            <a:pPr marL="0" indent="0">
              <a:buNone/>
            </a:pPr>
            <a:r>
              <a:rPr lang="lt-LT" dirty="0"/>
              <a:t>   b)9000W</a:t>
            </a:r>
          </a:p>
          <a:p>
            <a:pPr marL="0" indent="0">
              <a:buNone/>
            </a:pPr>
            <a:r>
              <a:rPr lang="lt-LT" dirty="0"/>
              <a:t>   c)8400W</a:t>
            </a:r>
          </a:p>
        </p:txBody>
      </p:sp>
    </p:spTree>
    <p:extLst>
      <p:ext uri="{BB962C8B-B14F-4D97-AF65-F5344CB8AC3E}">
        <p14:creationId xmlns:p14="http://schemas.microsoft.com/office/powerpoint/2010/main" val="41419835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7. Kūnas kurio tūris yra 2m</a:t>
            </a:r>
            <a:r>
              <a:rPr lang="lt-LT" baseline="30000" dirty="0"/>
              <a:t>3</a:t>
            </a:r>
            <a:r>
              <a:rPr lang="lt-LT" dirty="0"/>
              <a:t>, o tankis 1400kg/m</a:t>
            </a:r>
            <a:r>
              <a:rPr lang="lt-LT" baseline="30000" dirty="0"/>
              <a:t>3</a:t>
            </a:r>
            <a:r>
              <a:rPr lang="lt-LT" dirty="0"/>
              <a:t> ir esantis 6m aukštyje, kokia bus jo energija ir kokios rūšies ta energija?</a:t>
            </a:r>
          </a:p>
          <a:p>
            <a:pPr marL="0" indent="0">
              <a:buNone/>
            </a:pPr>
            <a:r>
              <a:rPr lang="lt-LT" dirty="0"/>
              <a:t>  a)170‘000J   Potencinė energija</a:t>
            </a:r>
          </a:p>
          <a:p>
            <a:pPr marL="0" indent="0">
              <a:buNone/>
            </a:pPr>
            <a:r>
              <a:rPr lang="lt-LT" dirty="0"/>
              <a:t>  b)164‘000J   Kinetinė energija</a:t>
            </a:r>
          </a:p>
          <a:p>
            <a:pPr marL="0" indent="0">
              <a:buNone/>
            </a:pPr>
            <a:r>
              <a:rPr lang="lt-LT" dirty="0"/>
              <a:t>  c)168’000J   Potencinė energija</a:t>
            </a:r>
          </a:p>
        </p:txBody>
      </p:sp>
    </p:spTree>
    <p:extLst>
      <p:ext uri="{BB962C8B-B14F-4D97-AF65-F5344CB8AC3E}">
        <p14:creationId xmlns:p14="http://schemas.microsoft.com/office/powerpoint/2010/main" val="12030114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8. Automobilis kurio masė 5t ir važiuoja 24m/s greičiu. Kokia bus jo kinetinė energija?</a:t>
            </a:r>
          </a:p>
          <a:p>
            <a:pPr marL="0" indent="0">
              <a:buNone/>
            </a:pPr>
            <a:r>
              <a:rPr lang="lt-LT" dirty="0"/>
              <a:t>    a)1‘440‘000J</a:t>
            </a:r>
          </a:p>
          <a:p>
            <a:pPr marL="0" indent="0">
              <a:buNone/>
            </a:pPr>
            <a:r>
              <a:rPr lang="lt-LT" dirty="0"/>
              <a:t>    b)1‘460’000J</a:t>
            </a:r>
          </a:p>
          <a:p>
            <a:pPr marL="0" indent="0">
              <a:buNone/>
            </a:pPr>
            <a:r>
              <a:rPr lang="lt-LT" dirty="0"/>
              <a:t>    c)1‘480‘000J</a:t>
            </a:r>
          </a:p>
        </p:txBody>
      </p:sp>
    </p:spTree>
    <p:extLst>
      <p:ext uri="{BB962C8B-B14F-4D97-AF65-F5344CB8AC3E}">
        <p14:creationId xmlns:p14="http://schemas.microsoft.com/office/powerpoint/2010/main" val="28369109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9. Paukštis kurio masė 2kg, esantis 8m aukštyje ir skriejantis 10m/s greičiu, kuri energija bus didesnė, potencinė ar kinetinė?</a:t>
            </a:r>
          </a:p>
          <a:p>
            <a:pPr marL="0" indent="0">
              <a:buNone/>
            </a:pPr>
            <a:r>
              <a:rPr lang="lt-LT" dirty="0"/>
              <a:t>  a) E</a:t>
            </a:r>
            <a:r>
              <a:rPr lang="lt-LT" baseline="-25000" dirty="0"/>
              <a:t>p</a:t>
            </a:r>
            <a:r>
              <a:rPr lang="lt-LT" dirty="0"/>
              <a:t>=180J mažiau negu E</a:t>
            </a:r>
            <a:r>
              <a:rPr lang="lt-LT" baseline="-25000" dirty="0"/>
              <a:t>k</a:t>
            </a:r>
            <a:r>
              <a:rPr lang="lt-LT" dirty="0"/>
              <a:t>=200J</a:t>
            </a:r>
          </a:p>
          <a:p>
            <a:pPr marL="0" indent="0">
              <a:buNone/>
            </a:pPr>
            <a:r>
              <a:rPr lang="lt-LT" dirty="0"/>
              <a:t>  b) E</a:t>
            </a:r>
            <a:r>
              <a:rPr lang="lt-LT" baseline="-25000" dirty="0"/>
              <a:t>p</a:t>
            </a:r>
            <a:r>
              <a:rPr lang="lt-LT" dirty="0"/>
              <a:t>=160J daugiau negu E</a:t>
            </a:r>
            <a:r>
              <a:rPr lang="lt-LT" baseline="-25000" dirty="0"/>
              <a:t>k</a:t>
            </a:r>
            <a:r>
              <a:rPr lang="lt-LT" dirty="0"/>
              <a:t>=100J</a:t>
            </a:r>
          </a:p>
          <a:p>
            <a:pPr marL="0" indent="0">
              <a:buNone/>
            </a:pPr>
            <a:r>
              <a:rPr lang="lt-LT" dirty="0"/>
              <a:t>  c) E</a:t>
            </a:r>
            <a:r>
              <a:rPr lang="lt-LT" baseline="-25000" dirty="0"/>
              <a:t>p</a:t>
            </a:r>
            <a:r>
              <a:rPr lang="lt-LT" dirty="0"/>
              <a:t>=140J daugiau negu E</a:t>
            </a:r>
            <a:r>
              <a:rPr lang="lt-LT" baseline="-25000" dirty="0"/>
              <a:t>k</a:t>
            </a:r>
            <a:r>
              <a:rPr lang="lt-LT" dirty="0"/>
              <a:t>=80J</a:t>
            </a:r>
          </a:p>
        </p:txBody>
      </p:sp>
    </p:spTree>
    <p:extLst>
      <p:ext uri="{BB962C8B-B14F-4D97-AF65-F5344CB8AC3E}">
        <p14:creationId xmlns:p14="http://schemas.microsoft.com/office/powerpoint/2010/main" val="38388417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10. Kokia yra lėktuvo pilnutinė energija jei jo masė yra 24t, skrieja 360m/s griečiu ir esantis 11km aukštyje?</a:t>
            </a:r>
          </a:p>
          <a:p>
            <a:pPr marL="0" indent="0">
              <a:buNone/>
            </a:pPr>
            <a:r>
              <a:rPr lang="lt-LT" dirty="0"/>
              <a:t>  a)1‘557‘840‘000J</a:t>
            </a:r>
          </a:p>
          <a:p>
            <a:pPr marL="0" indent="0">
              <a:buNone/>
            </a:pPr>
            <a:r>
              <a:rPr lang="lt-LT" dirty="0"/>
              <a:t>  b)1‘555‘840‘000J</a:t>
            </a:r>
          </a:p>
          <a:p>
            <a:pPr marL="0" indent="0">
              <a:buNone/>
            </a:pPr>
            <a:r>
              <a:rPr lang="lt-LT" dirty="0"/>
              <a:t>  c)1‘559‘840‘000J</a:t>
            </a:r>
          </a:p>
        </p:txBody>
      </p:sp>
    </p:spTree>
    <p:extLst>
      <p:ext uri="{BB962C8B-B14F-4D97-AF65-F5344CB8AC3E}">
        <p14:creationId xmlns:p14="http://schemas.microsoft.com/office/powerpoint/2010/main" val="18471679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Atsakymai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lt-LT" sz="2200" dirty="0"/>
              <a:t>b) tai fizikinis dydis, lygus kūną veikiančios jėgos ir to kūno nueito kelio sandaugai.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200" dirty="0"/>
              <a:t>c) 467,500J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200" dirty="0"/>
              <a:t>a) 4‘320‘000J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200" dirty="0"/>
              <a:t>c)600W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200" dirty="0"/>
              <a:t>b)500W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200" dirty="0"/>
              <a:t>b)9000W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200" dirty="0"/>
              <a:t>c)168’000J   Potencinė energija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200" dirty="0"/>
              <a:t>a)1‘440‘000J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200" dirty="0"/>
              <a:t>b) Ep=160J daugiau negu Ek=100J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200" dirty="0"/>
              <a:t>a)1‘557‘840‘000J</a:t>
            </a:r>
          </a:p>
          <a:p>
            <a:pPr marL="457200" indent="-457200">
              <a:buFont typeface="+mj-lt"/>
              <a:buAutoNum type="arabicPeriod"/>
            </a:pPr>
            <a:endParaRPr lang="lt-LT" dirty="0"/>
          </a:p>
          <a:p>
            <a:pPr marL="457200" indent="-457200">
              <a:buFont typeface="+mj-lt"/>
              <a:buAutoNum type="arabicPeriod"/>
            </a:pPr>
            <a:endParaRPr lang="lt-LT" dirty="0"/>
          </a:p>
          <a:p>
            <a:pPr marL="457200" indent="-457200">
              <a:buFont typeface="+mj-lt"/>
              <a:buAutoNum type="arabicPeriod"/>
            </a:pPr>
            <a:endParaRPr lang="lt-LT" dirty="0"/>
          </a:p>
          <a:p>
            <a:pPr marL="457200" indent="-457200">
              <a:buFont typeface="+mj-lt"/>
              <a:buAutoNum type="arabicPeriod"/>
            </a:pPr>
            <a:endParaRPr lang="lt-LT" dirty="0"/>
          </a:p>
          <a:p>
            <a:pPr marL="457200" indent="-457200">
              <a:buFont typeface="+mj-lt"/>
              <a:buAutoNum type="arabicPeriod"/>
            </a:pPr>
            <a:endParaRPr lang="lt-LT" dirty="0"/>
          </a:p>
          <a:p>
            <a:pPr marL="457200" indent="-457200">
              <a:buFont typeface="+mj-lt"/>
              <a:buAutoNum type="arabicPeriod"/>
            </a:pPr>
            <a:endParaRPr lang="lt-LT" dirty="0"/>
          </a:p>
          <a:p>
            <a:pPr marL="457200" indent="-457200">
              <a:buFont typeface="+mj-lt"/>
              <a:buAutoNum type="arabicPeriod"/>
            </a:pPr>
            <a:endParaRPr lang="lt-LT" dirty="0"/>
          </a:p>
          <a:p>
            <a:pPr marL="457200" indent="-457200">
              <a:buFont typeface="+mj-lt"/>
              <a:buAutoNum type="arabicPeriod"/>
            </a:pPr>
            <a:endParaRPr lang="lt-LT" dirty="0"/>
          </a:p>
        </p:txBody>
      </p:sp>
      <p:pic>
        <p:nvPicPr>
          <p:cNvPr id="2050" name="Picture 2" descr="C:\Users\toshiba\Downloads\atsisiųsti (1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780928"/>
            <a:ext cx="1863108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56326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Literatūra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Vadovėlis Fizika 8 pirmoji knyga</a:t>
            </a:r>
          </a:p>
          <a:p>
            <a:r>
              <a:rPr lang="lt-LT" dirty="0"/>
              <a:t>Mechaninis darbas- Vikipedija</a:t>
            </a:r>
          </a:p>
          <a:p>
            <a:r>
              <a:rPr lang="lt-LT" dirty="0"/>
              <a:t>Galia- Vikipedija</a:t>
            </a:r>
          </a:p>
          <a:p>
            <a:r>
              <a:rPr lang="lt-LT" dirty="0"/>
              <a:t>Mechaninė energija- Vikipedija</a:t>
            </a:r>
          </a:p>
          <a:p>
            <a:r>
              <a:rPr lang="lt-LT" dirty="0"/>
              <a:t>Potencinė energija- Vikipedija</a:t>
            </a:r>
          </a:p>
          <a:p>
            <a:r>
              <a:rPr lang="lt-LT" dirty="0"/>
              <a:t>Kinetinė energija-</a:t>
            </a:r>
          </a:p>
          <a:p>
            <a:r>
              <a:rPr lang="lt-LT" dirty="0"/>
              <a:t>Energijos tvermės dėsnis- Vikipedija</a:t>
            </a:r>
          </a:p>
        </p:txBody>
      </p:sp>
      <p:pic>
        <p:nvPicPr>
          <p:cNvPr id="5122" name="Picture 2" descr="C:\Users\toshiba\Downloads\atsisiųsti (16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852936"/>
            <a:ext cx="2114957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0458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5400" dirty="0"/>
              <a:t>   Pabaiga</a:t>
            </a:r>
          </a:p>
          <a:p>
            <a:pPr marL="0" indent="0">
              <a:buNone/>
            </a:pPr>
            <a:r>
              <a:rPr lang="lt-LT" sz="5400" dirty="0"/>
              <a:t>   Sėkmės!</a:t>
            </a:r>
          </a:p>
        </p:txBody>
      </p:sp>
      <p:pic>
        <p:nvPicPr>
          <p:cNvPr id="3074" name="Picture 2" descr="C:\Users\toshiba\Downloads\atsisiųsti (1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204864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31893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meigtukas">
  <a:themeElements>
    <a:clrScheme name="Smeigtukas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Smeigtukas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meigtuk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272</TotalTime>
  <Words>1203</Words>
  <Application>Microsoft Office PowerPoint</Application>
  <PresentationFormat>Demonstracija ekrane (4:3)</PresentationFormat>
  <Paragraphs>200</Paragraphs>
  <Slides>38</Slides>
  <Notes>0</Notes>
  <HiddenSlides>0</HiddenSlides>
  <MMClips>0</MMClips>
  <ScaleCrop>false</ScaleCrop>
  <HeadingPairs>
    <vt:vector size="8" baseType="variant">
      <vt:variant>
        <vt:lpstr>Naudojami šriftai</vt:lpstr>
      </vt:variant>
      <vt:variant>
        <vt:i4>7</vt:i4>
      </vt:variant>
      <vt:variant>
        <vt:lpstr>Tema</vt:lpstr>
      </vt:variant>
      <vt:variant>
        <vt:i4>1</vt:i4>
      </vt:variant>
      <vt:variant>
        <vt:lpstr>Įdėtosios OLE paslaugos</vt:lpstr>
      </vt:variant>
      <vt:variant>
        <vt:i4>1</vt:i4>
      </vt:variant>
      <vt:variant>
        <vt:lpstr>Skaidrių pavadinimai</vt:lpstr>
      </vt:variant>
      <vt:variant>
        <vt:i4>38</vt:i4>
      </vt:variant>
    </vt:vector>
  </HeadingPairs>
  <TitlesOfParts>
    <vt:vector size="47" baseType="lpstr">
      <vt:lpstr>Arial Narrow</vt:lpstr>
      <vt:lpstr>Brush Script MT</vt:lpstr>
      <vt:lpstr>Constantia</vt:lpstr>
      <vt:lpstr>Franklin Gothic Book</vt:lpstr>
      <vt:lpstr>Palatino Linotype</vt:lpstr>
      <vt:lpstr>Rage Italic</vt:lpstr>
      <vt:lpstr>Times New Roman</vt:lpstr>
      <vt:lpstr>Smeigtukas</vt:lpstr>
      <vt:lpstr>Lygtis</vt:lpstr>
      <vt:lpstr>Skyriaus,, Mechaninis darbas, galia, mechaninė energija‘‘ santrauka</vt:lpstr>
      <vt:lpstr>Turinys</vt:lpstr>
      <vt:lpstr>Mechaninis darbas</vt:lpstr>
      <vt:lpstr>Mechaninis darbas</vt:lpstr>
      <vt:lpstr>Džeimsas Preskotas Džaulis</vt:lpstr>
      <vt:lpstr>Uždavinys </vt:lpstr>
      <vt:lpstr>Sprendimas ir atsakymas </vt:lpstr>
      <vt:lpstr>Galia</vt:lpstr>
      <vt:lpstr>Džeimsas Vatas</vt:lpstr>
      <vt:lpstr>Uždavinys</vt:lpstr>
      <vt:lpstr>Sprendimas ir atsakymas</vt:lpstr>
      <vt:lpstr>Mechaninė energija</vt:lpstr>
      <vt:lpstr>Potencinė energija</vt:lpstr>
      <vt:lpstr>Pavyzdžiai</vt:lpstr>
      <vt:lpstr>Deformuoti kūnai</vt:lpstr>
      <vt:lpstr>Kinetinė energija</vt:lpstr>
      <vt:lpstr>Uždavinys </vt:lpstr>
      <vt:lpstr>Sprendimas ir atsakymas</vt:lpstr>
      <vt:lpstr>Uždavinys</vt:lpstr>
      <vt:lpstr>Sprendimas ir atsakymas</vt:lpstr>
      <vt:lpstr>Energijos tvermės dėsnis</vt:lpstr>
      <vt:lpstr>Bandymas</vt:lpstr>
      <vt:lpstr>Priemonės</vt:lpstr>
      <vt:lpstr>Rezultatai ir išvados</vt:lpstr>
      <vt:lpstr>Rezultatai ir išvados</vt:lpstr>
      <vt:lpstr>Testas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Atsakymai</vt:lpstr>
      <vt:lpstr>Literatūra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Skyriaus,, Mechaninis darbas, galia, mechaninė energija‘‘ santrauka</dc:title>
  <dc:creator>toshiba</dc:creator>
  <cp:lastModifiedBy>Dokumentai</cp:lastModifiedBy>
  <cp:revision>29</cp:revision>
  <dcterms:created xsi:type="dcterms:W3CDTF">2017-03-20T14:22:30Z</dcterms:created>
  <dcterms:modified xsi:type="dcterms:W3CDTF">2017-04-02T10:03:22Z</dcterms:modified>
</cp:coreProperties>
</file>