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57" r:id="rId4"/>
    <p:sldId id="270" r:id="rId5"/>
    <p:sldId id="288" r:id="rId6"/>
    <p:sldId id="258" r:id="rId7"/>
    <p:sldId id="271" r:id="rId8"/>
    <p:sldId id="286" r:id="rId9"/>
    <p:sldId id="289" r:id="rId10"/>
    <p:sldId id="267" r:id="rId11"/>
    <p:sldId id="259" r:id="rId12"/>
    <p:sldId id="260" r:id="rId13"/>
    <p:sldId id="261" r:id="rId14"/>
    <p:sldId id="262" r:id="rId15"/>
    <p:sldId id="291" r:id="rId16"/>
    <p:sldId id="274" r:id="rId17"/>
    <p:sldId id="287" r:id="rId18"/>
    <p:sldId id="263" r:id="rId19"/>
    <p:sldId id="275" r:id="rId20"/>
    <p:sldId id="272" r:id="rId21"/>
    <p:sldId id="273" r:id="rId22"/>
    <p:sldId id="266" r:id="rId23"/>
    <p:sldId id="264" r:id="rId24"/>
    <p:sldId id="269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68" r:id="rId36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 stiliaus, be tinklelio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Vidutinis stiliu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Šviesus stiliu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Šviesus stili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Be stiliaus, lentelės tinkleli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Šviesus stiliu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-72" y="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0432DB-724C-462F-939F-FCB9078581B9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A255E0-858C-4E6C-A272-BB25866993ED}">
      <dgm:prSet phldrT="[Text]" custT="1"/>
      <dgm:spPr/>
      <dgm:t>
        <a:bodyPr/>
        <a:lstStyle/>
        <a:p>
          <a:r>
            <a:rPr lang="lt-LT" sz="3600" dirty="0" smtClean="0">
              <a:latin typeface="Times New Roman" pitchFamily="18" charset="0"/>
              <a:cs typeface="Times New Roman" pitchFamily="18" charset="0"/>
            </a:rPr>
            <a:t>Trinties jėga</a:t>
          </a:r>
          <a:endParaRPr lang="en-US" sz="3600" dirty="0">
            <a:latin typeface="Times New Roman" pitchFamily="18" charset="0"/>
            <a:cs typeface="Times New Roman" pitchFamily="18" charset="0"/>
          </a:endParaRPr>
        </a:p>
      </dgm:t>
    </dgm:pt>
    <dgm:pt modelId="{F5651CB3-22A4-4BF1-A0B5-38B951F2FC22}" type="parTrans" cxnId="{88786C81-6BAF-44BD-B091-8EE4638269AA}">
      <dgm:prSet/>
      <dgm:spPr/>
      <dgm:t>
        <a:bodyPr/>
        <a:lstStyle/>
        <a:p>
          <a:endParaRPr lang="en-US"/>
        </a:p>
      </dgm:t>
    </dgm:pt>
    <dgm:pt modelId="{A44A0F5E-9D00-43AE-B44A-D8D554D82FB9}" type="sibTrans" cxnId="{88786C81-6BAF-44BD-B091-8EE4638269AA}">
      <dgm:prSet/>
      <dgm:spPr/>
      <dgm:t>
        <a:bodyPr/>
        <a:lstStyle/>
        <a:p>
          <a:endParaRPr lang="en-US"/>
        </a:p>
      </dgm:t>
    </dgm:pt>
    <dgm:pt modelId="{4651A47C-B307-4C13-B03C-87B1879A9BB0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lt-LT" sz="3600" dirty="0" smtClean="0">
              <a:latin typeface="Times New Roman" pitchFamily="18" charset="0"/>
              <a:cs typeface="Times New Roman" pitchFamily="18" charset="0"/>
            </a:rPr>
            <a:t>Rimties trintis</a:t>
          </a:r>
          <a:endParaRPr lang="en-US" sz="3600" i="1" dirty="0" smtClean="0">
            <a:latin typeface="Times New Roman" pitchFamily="18" charset="0"/>
            <a:cs typeface="Times New Roman" pitchFamily="18" charset="0"/>
          </a:endParaRPr>
        </a:p>
      </dgm:t>
    </dgm:pt>
    <dgm:pt modelId="{FD26FCAF-DBC8-486A-8CB6-AEFAE3165EC7}" type="parTrans" cxnId="{DD3F1F87-1B82-4E25-A348-0CE287CAEA36}">
      <dgm:prSet/>
      <dgm:spPr/>
      <dgm:t>
        <a:bodyPr/>
        <a:lstStyle/>
        <a:p>
          <a:endParaRPr lang="en-US"/>
        </a:p>
      </dgm:t>
    </dgm:pt>
    <dgm:pt modelId="{12160685-F9C0-4AFE-8D9F-9F42FE96C2E3}" type="sibTrans" cxnId="{DD3F1F87-1B82-4E25-A348-0CE287CAEA36}">
      <dgm:prSet/>
      <dgm:spPr/>
      <dgm:t>
        <a:bodyPr/>
        <a:lstStyle/>
        <a:p>
          <a:endParaRPr lang="en-US"/>
        </a:p>
      </dgm:t>
    </dgm:pt>
    <dgm:pt modelId="{4F5C7DD4-6967-42CE-BD7C-E5EB29359C58}">
      <dgm:prSet phldrT="[Text]" custT="1"/>
      <dgm:spPr/>
      <dgm:t>
        <a:bodyPr/>
        <a:lstStyle/>
        <a:p>
          <a:r>
            <a:rPr lang="lt-LT" sz="3600" dirty="0" smtClean="0">
              <a:latin typeface="Times New Roman" pitchFamily="18" charset="0"/>
              <a:cs typeface="Times New Roman" pitchFamily="18" charset="0"/>
            </a:rPr>
            <a:t>Riedėjimo trintis</a:t>
          </a:r>
          <a:endParaRPr lang="en-US" sz="3600" dirty="0">
            <a:latin typeface="Times New Roman" pitchFamily="18" charset="0"/>
            <a:cs typeface="Times New Roman" pitchFamily="18" charset="0"/>
          </a:endParaRPr>
        </a:p>
      </dgm:t>
    </dgm:pt>
    <dgm:pt modelId="{BC7034C6-C749-418F-A2E6-130895C75186}" type="parTrans" cxnId="{7C2CDF70-9A30-488F-9239-6DB7902CD7F5}">
      <dgm:prSet/>
      <dgm:spPr/>
      <dgm:t>
        <a:bodyPr/>
        <a:lstStyle/>
        <a:p>
          <a:endParaRPr lang="en-US"/>
        </a:p>
      </dgm:t>
    </dgm:pt>
    <dgm:pt modelId="{68184F50-0343-427A-85D1-ED32C570317B}" type="sibTrans" cxnId="{7C2CDF70-9A30-488F-9239-6DB7902CD7F5}">
      <dgm:prSet/>
      <dgm:spPr/>
      <dgm:t>
        <a:bodyPr/>
        <a:lstStyle/>
        <a:p>
          <a:endParaRPr lang="en-US"/>
        </a:p>
      </dgm:t>
    </dgm:pt>
    <dgm:pt modelId="{949D1A1F-EB27-4B25-90AB-42787096F6E3}">
      <dgm:prSet phldrT="[Text]" custT="1"/>
      <dgm:spPr/>
      <dgm:t>
        <a:bodyPr/>
        <a:lstStyle/>
        <a:p>
          <a:r>
            <a:rPr lang="lt-LT" sz="3600" dirty="0" smtClean="0">
              <a:latin typeface="Times New Roman" pitchFamily="18" charset="0"/>
              <a:cs typeface="Times New Roman" pitchFamily="18" charset="0"/>
            </a:rPr>
            <a:t>Slydimo trintis</a:t>
          </a:r>
          <a:endParaRPr lang="en-US" sz="3600" dirty="0">
            <a:latin typeface="Times New Roman" pitchFamily="18" charset="0"/>
            <a:cs typeface="Times New Roman" pitchFamily="18" charset="0"/>
          </a:endParaRPr>
        </a:p>
      </dgm:t>
    </dgm:pt>
    <dgm:pt modelId="{41C1A4A6-0C3A-48AD-AB65-8118F6A1120D}" type="parTrans" cxnId="{F5188684-A0E1-45D5-A09E-21E5FF11D3C6}">
      <dgm:prSet/>
      <dgm:spPr/>
      <dgm:t>
        <a:bodyPr/>
        <a:lstStyle/>
        <a:p>
          <a:endParaRPr lang="en-US"/>
        </a:p>
      </dgm:t>
    </dgm:pt>
    <dgm:pt modelId="{CF5487A4-8CDA-421D-9BEB-9BC895AF6436}" type="sibTrans" cxnId="{F5188684-A0E1-45D5-A09E-21E5FF11D3C6}">
      <dgm:prSet/>
      <dgm:spPr/>
      <dgm:t>
        <a:bodyPr/>
        <a:lstStyle/>
        <a:p>
          <a:endParaRPr lang="en-US"/>
        </a:p>
      </dgm:t>
    </dgm:pt>
    <dgm:pt modelId="{4269DB9A-4E50-44E8-BA9C-1DE6421F4A22}" type="pres">
      <dgm:prSet presAssocID="{430432DB-724C-462F-939F-FCB9078581B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9A9A1BC-42E7-403B-9736-D22D049B0C07}" type="pres">
      <dgm:prSet presAssocID="{2FA255E0-858C-4E6C-A272-BB25866993ED}" presName="centerShape" presStyleLbl="node0" presStyleIdx="0" presStyleCnt="1" custScaleX="168048" custScaleY="81325" custLinFactNeighborX="0" custLinFactNeighborY="-10490"/>
      <dgm:spPr/>
      <dgm:t>
        <a:bodyPr/>
        <a:lstStyle/>
        <a:p>
          <a:endParaRPr lang="en-US"/>
        </a:p>
      </dgm:t>
    </dgm:pt>
    <dgm:pt modelId="{E86979B2-ED27-4832-B879-3E0B5158AA28}" type="pres">
      <dgm:prSet presAssocID="{FD26FCAF-DBC8-486A-8CB6-AEFAE3165EC7}" presName="Name9" presStyleLbl="parChTrans1D2" presStyleIdx="0" presStyleCnt="3"/>
      <dgm:spPr/>
      <dgm:t>
        <a:bodyPr/>
        <a:lstStyle/>
        <a:p>
          <a:endParaRPr lang="en-US"/>
        </a:p>
      </dgm:t>
    </dgm:pt>
    <dgm:pt modelId="{E03CE98C-6553-4CD5-845D-5D8BC8A28354}" type="pres">
      <dgm:prSet presAssocID="{FD26FCAF-DBC8-486A-8CB6-AEFAE3165EC7}" presName="connTx" presStyleLbl="parChTrans1D2" presStyleIdx="0" presStyleCnt="3"/>
      <dgm:spPr/>
      <dgm:t>
        <a:bodyPr/>
        <a:lstStyle/>
        <a:p>
          <a:endParaRPr lang="en-US"/>
        </a:p>
      </dgm:t>
    </dgm:pt>
    <dgm:pt modelId="{BF9031FE-94B1-4EF5-A804-04F509F71B3F}" type="pres">
      <dgm:prSet presAssocID="{4651A47C-B307-4C13-B03C-87B1879A9BB0}" presName="node" presStyleLbl="node1" presStyleIdx="0" presStyleCnt="3" custScaleX="187838" custRadScaleRad="101211" custRadScaleInc="-78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B30A27-11B4-42F0-A42C-6C573425392E}" type="pres">
      <dgm:prSet presAssocID="{BC7034C6-C749-418F-A2E6-130895C75186}" presName="Name9" presStyleLbl="parChTrans1D2" presStyleIdx="1" presStyleCnt="3"/>
      <dgm:spPr/>
      <dgm:t>
        <a:bodyPr/>
        <a:lstStyle/>
        <a:p>
          <a:endParaRPr lang="en-US"/>
        </a:p>
      </dgm:t>
    </dgm:pt>
    <dgm:pt modelId="{B4DFF1DC-08E6-4824-93E4-B032BCAFF5E0}" type="pres">
      <dgm:prSet presAssocID="{BC7034C6-C749-418F-A2E6-130895C75186}" presName="connTx" presStyleLbl="parChTrans1D2" presStyleIdx="1" presStyleCnt="3"/>
      <dgm:spPr/>
      <dgm:t>
        <a:bodyPr/>
        <a:lstStyle/>
        <a:p>
          <a:endParaRPr lang="en-US"/>
        </a:p>
      </dgm:t>
    </dgm:pt>
    <dgm:pt modelId="{91AAC40D-BBE4-4E4E-A8F4-EC0915DEDA2C}" type="pres">
      <dgm:prSet presAssocID="{4F5C7DD4-6967-42CE-BD7C-E5EB29359C58}" presName="node" presStyleLbl="node1" presStyleIdx="1" presStyleCnt="3" custScaleX="177016" custRadScaleRad="104633" custRadScaleInc="-46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0BFB31-9FC4-4517-8F12-9D88C3DA5ADA}" type="pres">
      <dgm:prSet presAssocID="{41C1A4A6-0C3A-48AD-AB65-8118F6A1120D}" presName="Name9" presStyleLbl="parChTrans1D2" presStyleIdx="2" presStyleCnt="3"/>
      <dgm:spPr/>
      <dgm:t>
        <a:bodyPr/>
        <a:lstStyle/>
        <a:p>
          <a:endParaRPr lang="en-US"/>
        </a:p>
      </dgm:t>
    </dgm:pt>
    <dgm:pt modelId="{F4E0362C-7D83-4E2B-9B72-FBB59AD06DB6}" type="pres">
      <dgm:prSet presAssocID="{41C1A4A6-0C3A-48AD-AB65-8118F6A1120D}" presName="connTx" presStyleLbl="parChTrans1D2" presStyleIdx="2" presStyleCnt="3"/>
      <dgm:spPr/>
      <dgm:t>
        <a:bodyPr/>
        <a:lstStyle/>
        <a:p>
          <a:endParaRPr lang="en-US"/>
        </a:p>
      </dgm:t>
    </dgm:pt>
    <dgm:pt modelId="{5EC08177-FD4D-40FA-A948-89CFD26F992F}" type="pres">
      <dgm:prSet presAssocID="{949D1A1F-EB27-4B25-90AB-42787096F6E3}" presName="node" presStyleLbl="node1" presStyleIdx="2" presStyleCnt="3" custScaleX="185564" custRadScaleRad="111795" custRadScaleInc="77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9C3E6A-B22A-4F4D-A420-7A8BD98702E6}" type="presOf" srcId="{41C1A4A6-0C3A-48AD-AB65-8118F6A1120D}" destId="{F4E0362C-7D83-4E2B-9B72-FBB59AD06DB6}" srcOrd="1" destOrd="0" presId="urn:microsoft.com/office/officeart/2005/8/layout/radial1"/>
    <dgm:cxn modelId="{BD59BC1D-248A-41E5-8903-DE5597EA6049}" type="presOf" srcId="{BC7034C6-C749-418F-A2E6-130895C75186}" destId="{B6B30A27-11B4-42F0-A42C-6C573425392E}" srcOrd="0" destOrd="0" presId="urn:microsoft.com/office/officeart/2005/8/layout/radial1"/>
    <dgm:cxn modelId="{7C2CDF70-9A30-488F-9239-6DB7902CD7F5}" srcId="{2FA255E0-858C-4E6C-A272-BB25866993ED}" destId="{4F5C7DD4-6967-42CE-BD7C-E5EB29359C58}" srcOrd="1" destOrd="0" parTransId="{BC7034C6-C749-418F-A2E6-130895C75186}" sibTransId="{68184F50-0343-427A-85D1-ED32C570317B}"/>
    <dgm:cxn modelId="{77B2DF62-3088-49D3-A0CD-4AAF89B5EA27}" type="presOf" srcId="{BC7034C6-C749-418F-A2E6-130895C75186}" destId="{B4DFF1DC-08E6-4824-93E4-B032BCAFF5E0}" srcOrd="1" destOrd="0" presId="urn:microsoft.com/office/officeart/2005/8/layout/radial1"/>
    <dgm:cxn modelId="{FE822A6A-9634-4B65-8798-72E4536F4C5D}" type="presOf" srcId="{41C1A4A6-0C3A-48AD-AB65-8118F6A1120D}" destId="{B70BFB31-9FC4-4517-8F12-9D88C3DA5ADA}" srcOrd="0" destOrd="0" presId="urn:microsoft.com/office/officeart/2005/8/layout/radial1"/>
    <dgm:cxn modelId="{DD3F1F87-1B82-4E25-A348-0CE287CAEA36}" srcId="{2FA255E0-858C-4E6C-A272-BB25866993ED}" destId="{4651A47C-B307-4C13-B03C-87B1879A9BB0}" srcOrd="0" destOrd="0" parTransId="{FD26FCAF-DBC8-486A-8CB6-AEFAE3165EC7}" sibTransId="{12160685-F9C0-4AFE-8D9F-9F42FE96C2E3}"/>
    <dgm:cxn modelId="{F824899B-496D-4EF5-A1DC-FD21B8F38FCE}" type="presOf" srcId="{2FA255E0-858C-4E6C-A272-BB25866993ED}" destId="{49A9A1BC-42E7-403B-9736-D22D049B0C07}" srcOrd="0" destOrd="0" presId="urn:microsoft.com/office/officeart/2005/8/layout/radial1"/>
    <dgm:cxn modelId="{F5188684-A0E1-45D5-A09E-21E5FF11D3C6}" srcId="{2FA255E0-858C-4E6C-A272-BB25866993ED}" destId="{949D1A1F-EB27-4B25-90AB-42787096F6E3}" srcOrd="2" destOrd="0" parTransId="{41C1A4A6-0C3A-48AD-AB65-8118F6A1120D}" sibTransId="{CF5487A4-8CDA-421D-9BEB-9BC895AF6436}"/>
    <dgm:cxn modelId="{309A0B73-B65F-4F7B-8EE1-AB82ABB2DF8E}" type="presOf" srcId="{949D1A1F-EB27-4B25-90AB-42787096F6E3}" destId="{5EC08177-FD4D-40FA-A948-89CFD26F992F}" srcOrd="0" destOrd="0" presId="urn:microsoft.com/office/officeart/2005/8/layout/radial1"/>
    <dgm:cxn modelId="{23D4BD8C-F804-405D-AD7F-C49C7B78734D}" type="presOf" srcId="{4F5C7DD4-6967-42CE-BD7C-E5EB29359C58}" destId="{91AAC40D-BBE4-4E4E-A8F4-EC0915DEDA2C}" srcOrd="0" destOrd="0" presId="urn:microsoft.com/office/officeart/2005/8/layout/radial1"/>
    <dgm:cxn modelId="{8FC1F143-4D40-41B2-B26D-A8A5D4564F3D}" type="presOf" srcId="{FD26FCAF-DBC8-486A-8CB6-AEFAE3165EC7}" destId="{E03CE98C-6553-4CD5-845D-5D8BC8A28354}" srcOrd="1" destOrd="0" presId="urn:microsoft.com/office/officeart/2005/8/layout/radial1"/>
    <dgm:cxn modelId="{66E196F6-ED8F-4FCD-83E4-765AB0A04D0B}" type="presOf" srcId="{4651A47C-B307-4C13-B03C-87B1879A9BB0}" destId="{BF9031FE-94B1-4EF5-A804-04F509F71B3F}" srcOrd="0" destOrd="0" presId="urn:microsoft.com/office/officeart/2005/8/layout/radial1"/>
    <dgm:cxn modelId="{88786C81-6BAF-44BD-B091-8EE4638269AA}" srcId="{430432DB-724C-462F-939F-FCB9078581B9}" destId="{2FA255E0-858C-4E6C-A272-BB25866993ED}" srcOrd="0" destOrd="0" parTransId="{F5651CB3-22A4-4BF1-A0B5-38B951F2FC22}" sibTransId="{A44A0F5E-9D00-43AE-B44A-D8D554D82FB9}"/>
    <dgm:cxn modelId="{E57F2567-5D77-4479-BA92-3CF94D3FA4AE}" type="presOf" srcId="{430432DB-724C-462F-939F-FCB9078581B9}" destId="{4269DB9A-4E50-44E8-BA9C-1DE6421F4A22}" srcOrd="0" destOrd="0" presId="urn:microsoft.com/office/officeart/2005/8/layout/radial1"/>
    <dgm:cxn modelId="{E2DB991E-9F9B-457C-A339-D5E080DAD54E}" type="presOf" srcId="{FD26FCAF-DBC8-486A-8CB6-AEFAE3165EC7}" destId="{E86979B2-ED27-4832-B879-3E0B5158AA28}" srcOrd="0" destOrd="0" presId="urn:microsoft.com/office/officeart/2005/8/layout/radial1"/>
    <dgm:cxn modelId="{5A6C13CC-9009-477E-BEC3-9C59B2B1FDA3}" type="presParOf" srcId="{4269DB9A-4E50-44E8-BA9C-1DE6421F4A22}" destId="{49A9A1BC-42E7-403B-9736-D22D049B0C07}" srcOrd="0" destOrd="0" presId="urn:microsoft.com/office/officeart/2005/8/layout/radial1"/>
    <dgm:cxn modelId="{6B9CBDCE-D238-4049-9C90-87688C00791D}" type="presParOf" srcId="{4269DB9A-4E50-44E8-BA9C-1DE6421F4A22}" destId="{E86979B2-ED27-4832-B879-3E0B5158AA28}" srcOrd="1" destOrd="0" presId="urn:microsoft.com/office/officeart/2005/8/layout/radial1"/>
    <dgm:cxn modelId="{40867DFF-8A4C-4979-A510-56D0CAD3946F}" type="presParOf" srcId="{E86979B2-ED27-4832-B879-3E0B5158AA28}" destId="{E03CE98C-6553-4CD5-845D-5D8BC8A28354}" srcOrd="0" destOrd="0" presId="urn:microsoft.com/office/officeart/2005/8/layout/radial1"/>
    <dgm:cxn modelId="{6E9C4AB5-63C2-4AA8-ACBA-9EA2390BB5F8}" type="presParOf" srcId="{4269DB9A-4E50-44E8-BA9C-1DE6421F4A22}" destId="{BF9031FE-94B1-4EF5-A804-04F509F71B3F}" srcOrd="2" destOrd="0" presId="urn:microsoft.com/office/officeart/2005/8/layout/radial1"/>
    <dgm:cxn modelId="{545B1CDE-297A-4F0F-9E6D-2FD434341547}" type="presParOf" srcId="{4269DB9A-4E50-44E8-BA9C-1DE6421F4A22}" destId="{B6B30A27-11B4-42F0-A42C-6C573425392E}" srcOrd="3" destOrd="0" presId="urn:microsoft.com/office/officeart/2005/8/layout/radial1"/>
    <dgm:cxn modelId="{6AB139D4-635F-4D01-A03C-00A5A829BBBD}" type="presParOf" srcId="{B6B30A27-11B4-42F0-A42C-6C573425392E}" destId="{B4DFF1DC-08E6-4824-93E4-B032BCAFF5E0}" srcOrd="0" destOrd="0" presId="urn:microsoft.com/office/officeart/2005/8/layout/radial1"/>
    <dgm:cxn modelId="{E1096CAD-7BFE-4F6D-A25F-68AB2ED1EECB}" type="presParOf" srcId="{4269DB9A-4E50-44E8-BA9C-1DE6421F4A22}" destId="{91AAC40D-BBE4-4E4E-A8F4-EC0915DEDA2C}" srcOrd="4" destOrd="0" presId="urn:microsoft.com/office/officeart/2005/8/layout/radial1"/>
    <dgm:cxn modelId="{812522A4-55FB-457E-813D-74BE733D215A}" type="presParOf" srcId="{4269DB9A-4E50-44E8-BA9C-1DE6421F4A22}" destId="{B70BFB31-9FC4-4517-8F12-9D88C3DA5ADA}" srcOrd="5" destOrd="0" presId="urn:microsoft.com/office/officeart/2005/8/layout/radial1"/>
    <dgm:cxn modelId="{697D4E95-8329-48C3-8DBA-C1A512649E1B}" type="presParOf" srcId="{B70BFB31-9FC4-4517-8F12-9D88C3DA5ADA}" destId="{F4E0362C-7D83-4E2B-9B72-FBB59AD06DB6}" srcOrd="0" destOrd="0" presId="urn:microsoft.com/office/officeart/2005/8/layout/radial1"/>
    <dgm:cxn modelId="{571C1A51-89A4-4EED-B6C2-2E90CE9CC817}" type="presParOf" srcId="{4269DB9A-4E50-44E8-BA9C-1DE6421F4A22}" destId="{5EC08177-FD4D-40FA-A948-89CFD26F992F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A9A1BC-42E7-403B-9736-D22D049B0C07}">
      <dsp:nvSpPr>
        <dsp:cNvPr id="0" name=""/>
        <dsp:cNvSpPr/>
      </dsp:nvSpPr>
      <dsp:spPr>
        <a:xfrm>
          <a:off x="2428728" y="1828805"/>
          <a:ext cx="2710839" cy="13118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600" kern="1200" dirty="0" smtClean="0">
              <a:latin typeface="Times New Roman" pitchFamily="18" charset="0"/>
              <a:cs typeface="Times New Roman" pitchFamily="18" charset="0"/>
            </a:rPr>
            <a:t>Trinties jėga</a:t>
          </a:r>
          <a:endParaRPr lang="en-US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25721" y="2020926"/>
        <a:ext cx="1916853" cy="927639"/>
      </dsp:txXfrm>
    </dsp:sp>
    <dsp:sp modelId="{E86979B2-ED27-4832-B879-3E0B5158AA28}">
      <dsp:nvSpPr>
        <dsp:cNvPr id="0" name=""/>
        <dsp:cNvSpPr/>
      </dsp:nvSpPr>
      <dsp:spPr>
        <a:xfrm rot="15843525">
          <a:off x="3595187" y="1701408"/>
          <a:ext cx="218910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218910" y="193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699169" y="1715295"/>
        <a:ext cx="10945" cy="10945"/>
      </dsp:txXfrm>
    </dsp:sp>
    <dsp:sp modelId="{BF9031FE-94B1-4EF5-A804-04F509F71B3F}">
      <dsp:nvSpPr>
        <dsp:cNvPr id="0" name=""/>
        <dsp:cNvSpPr/>
      </dsp:nvSpPr>
      <dsp:spPr>
        <a:xfrm>
          <a:off x="2094464" y="2"/>
          <a:ext cx="3030078" cy="1613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lt-LT" sz="3600" kern="1200" dirty="0" smtClean="0">
              <a:latin typeface="Times New Roman" pitchFamily="18" charset="0"/>
              <a:cs typeface="Times New Roman" pitchFamily="18" charset="0"/>
            </a:rPr>
            <a:t>Rimties trintis</a:t>
          </a:r>
          <a:endParaRPr lang="en-US" sz="3600" i="1" kern="1200" dirty="0" smtClean="0">
            <a:latin typeface="Times New Roman" pitchFamily="18" charset="0"/>
            <a:cs typeface="Times New Roman" pitchFamily="18" charset="0"/>
          </a:endParaRPr>
        </a:p>
      </dsp:txBody>
      <dsp:txXfrm>
        <a:off x="2538209" y="236240"/>
        <a:ext cx="2142588" cy="1140657"/>
      </dsp:txXfrm>
    </dsp:sp>
    <dsp:sp modelId="{B6B30A27-11B4-42F0-A42C-6C573425392E}">
      <dsp:nvSpPr>
        <dsp:cNvPr id="0" name=""/>
        <dsp:cNvSpPr/>
      </dsp:nvSpPr>
      <dsp:spPr>
        <a:xfrm rot="2189673">
          <a:off x="4483921" y="3142340"/>
          <a:ext cx="430518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430518" y="193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688417" y="3150936"/>
        <a:ext cx="21525" cy="21525"/>
      </dsp:txXfrm>
    </dsp:sp>
    <dsp:sp modelId="{91AAC40D-BBE4-4E4E-A8F4-EC0915DEDA2C}">
      <dsp:nvSpPr>
        <dsp:cNvPr id="0" name=""/>
        <dsp:cNvSpPr/>
      </dsp:nvSpPr>
      <dsp:spPr>
        <a:xfrm>
          <a:off x="4310972" y="3124202"/>
          <a:ext cx="2855504" cy="1613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600" kern="1200" dirty="0" smtClean="0">
              <a:latin typeface="Times New Roman" pitchFamily="18" charset="0"/>
              <a:cs typeface="Times New Roman" pitchFamily="18" charset="0"/>
            </a:rPr>
            <a:t>Riedėjimo trintis</a:t>
          </a:r>
          <a:endParaRPr lang="en-US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729151" y="3360440"/>
        <a:ext cx="2019146" cy="1140657"/>
      </dsp:txXfrm>
    </dsp:sp>
    <dsp:sp modelId="{B70BFB31-9FC4-4517-8F12-9D88C3DA5ADA}">
      <dsp:nvSpPr>
        <dsp:cNvPr id="0" name=""/>
        <dsp:cNvSpPr/>
      </dsp:nvSpPr>
      <dsp:spPr>
        <a:xfrm rot="8743934">
          <a:off x="2547333" y="3139478"/>
          <a:ext cx="494872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494872" y="193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782398" y="3146466"/>
        <a:ext cx="24743" cy="24743"/>
      </dsp:txXfrm>
    </dsp:sp>
    <dsp:sp modelId="{5EC08177-FD4D-40FA-A948-89CFD26F992F}">
      <dsp:nvSpPr>
        <dsp:cNvPr id="0" name=""/>
        <dsp:cNvSpPr/>
      </dsp:nvSpPr>
      <dsp:spPr>
        <a:xfrm>
          <a:off x="165099" y="3124198"/>
          <a:ext cx="2993395" cy="1613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3600" kern="1200" dirty="0" smtClean="0">
              <a:latin typeface="Times New Roman" pitchFamily="18" charset="0"/>
              <a:cs typeface="Times New Roman" pitchFamily="18" charset="0"/>
            </a:rPr>
            <a:t>Slydimo trintis</a:t>
          </a:r>
          <a:endParaRPr lang="en-US" sz="3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03472" y="3360436"/>
        <a:ext cx="2116649" cy="11406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C267-AE74-4518-BC35-8D9B0E742F68}" type="datetimeFigureOut">
              <a:rPr lang="lt-LT" smtClean="0"/>
              <a:pPr/>
              <a:t>2017.03.27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977F-5032-413C-B6F3-990DDE928A5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517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C267-AE74-4518-BC35-8D9B0E742F68}" type="datetimeFigureOut">
              <a:rPr lang="lt-LT" smtClean="0"/>
              <a:pPr/>
              <a:t>2017.03.27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977F-5032-413C-B6F3-990DDE928A5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48273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C267-AE74-4518-BC35-8D9B0E742F68}" type="datetimeFigureOut">
              <a:rPr lang="lt-LT" smtClean="0"/>
              <a:pPr/>
              <a:t>2017.03.27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977F-5032-413C-B6F3-990DDE928A5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92190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C267-AE74-4518-BC35-8D9B0E742F68}" type="datetimeFigureOut">
              <a:rPr lang="lt-LT" smtClean="0"/>
              <a:pPr/>
              <a:t>2017.03.27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977F-5032-413C-B6F3-990DDE928A5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24150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C267-AE74-4518-BC35-8D9B0E742F68}" type="datetimeFigureOut">
              <a:rPr lang="lt-LT" smtClean="0"/>
              <a:pPr/>
              <a:t>2017.03.27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977F-5032-413C-B6F3-990DDE928A5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1248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C267-AE74-4518-BC35-8D9B0E742F68}" type="datetimeFigureOut">
              <a:rPr lang="lt-LT" smtClean="0"/>
              <a:pPr/>
              <a:t>2017.03.27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977F-5032-413C-B6F3-990DDE928A5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96348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C267-AE74-4518-BC35-8D9B0E742F68}" type="datetimeFigureOut">
              <a:rPr lang="lt-LT" smtClean="0"/>
              <a:pPr/>
              <a:t>2017.03.27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977F-5032-413C-B6F3-990DDE928A5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27722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C267-AE74-4518-BC35-8D9B0E742F68}" type="datetimeFigureOut">
              <a:rPr lang="lt-LT" smtClean="0"/>
              <a:pPr/>
              <a:t>2017.03.27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977F-5032-413C-B6F3-990DDE928A5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53437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C267-AE74-4518-BC35-8D9B0E742F68}" type="datetimeFigureOut">
              <a:rPr lang="lt-LT" smtClean="0"/>
              <a:pPr/>
              <a:t>2017.03.27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977F-5032-413C-B6F3-990DDE928A5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53845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C267-AE74-4518-BC35-8D9B0E742F68}" type="datetimeFigureOut">
              <a:rPr lang="lt-LT" smtClean="0"/>
              <a:pPr/>
              <a:t>2017.03.27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977F-5032-413C-B6F3-990DDE928A5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23056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C267-AE74-4518-BC35-8D9B0E742F68}" type="datetimeFigureOut">
              <a:rPr lang="lt-LT" smtClean="0"/>
              <a:pPr/>
              <a:t>2017.03.27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977F-5032-413C-B6F3-990DDE928A5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49837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9C267-AE74-4518-BC35-8D9B0E742F68}" type="datetimeFigureOut">
              <a:rPr lang="lt-LT" smtClean="0"/>
              <a:pPr/>
              <a:t>2017.03.27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F977F-5032-413C-B6F3-990DDE928A5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93830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gamta5-6.mkp.emokykla.lt/lt/mo/demonstracijos/,offset.60,only_titles.,filter-vs.,filter-type.,filter-word" TargetMode="External"/><Relationship Id="rId2" Type="http://schemas.openxmlformats.org/officeDocument/2006/relationships/hyperlink" Target="http://gamta5-6.mkp.emokykla.lt/lt/mo/demonstracijos/trinties_jeg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izika.lm.lt/content/view/204" TargetMode="External"/><Relationship Id="rId5" Type="http://schemas.openxmlformats.org/officeDocument/2006/relationships/hyperlink" Target="https://www.fizika.lm.lt/content/view/189/77/" TargetMode="External"/><Relationship Id="rId4" Type="http://schemas.openxmlformats.org/officeDocument/2006/relationships/hyperlink" Target="https://lt.wikipedia.org/wiki/Trinties_j%C4%97g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243584" y="390144"/>
            <a:ext cx="9144000" cy="1315402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Trinties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</a:t>
            </a:r>
            <a:r>
              <a:rPr lang="lt-LT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ėga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ir jos rūšys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121152"/>
            <a:ext cx="9802368" cy="292608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Parengė: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Kauno Tado Ivanausko progimnazijos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klas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mokin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Ugnė 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Trakanavičiūtė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 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Rugilė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Rimkutė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Fizikos mokytoja: Vanda 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Svirskienė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metai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02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559169" y="433754"/>
            <a:ext cx="9144000" cy="1031631"/>
          </a:xfrm>
        </p:spPr>
        <p:txBody>
          <a:bodyPr>
            <a:normAutofit/>
          </a:bodyPr>
          <a:lstStyle/>
          <a:p>
            <a:r>
              <a:rPr lang="lt-LT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Turinys</a:t>
            </a:r>
            <a:endParaRPr lang="lt-LT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465385" y="1699846"/>
            <a:ext cx="9202615" cy="4630616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jėga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jėgos prigimtis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jėgos atsiradimo priežastys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jėgos apskaičiavimas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jėgos koeficientas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jėgos nauda ir žala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jėga aplink mus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Naudota literatūra</a:t>
            </a:r>
          </a:p>
        </p:txBody>
      </p:sp>
    </p:spTree>
    <p:extLst>
      <p:ext uri="{BB962C8B-B14F-4D97-AF65-F5344CB8AC3E}">
        <p14:creationId xmlns:p14="http://schemas.microsoft.com/office/powerpoint/2010/main" val="434732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jėga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b="1" dirty="0"/>
              <a:t/>
            </a:r>
            <a:br>
              <a:rPr lang="lt-LT" b="1" dirty="0"/>
            </a:b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Jėga, kuri atsiranda kūnų sąlyčio vietoje ir trukdo vienam jų pajudėti ar judėti kito kūno paviršiumi, vadinama trinties jėga.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24749" y="3100488"/>
            <a:ext cx="5469147" cy="351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46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219200" y="487679"/>
            <a:ext cx="9144000" cy="1034987"/>
          </a:xfrm>
        </p:spPr>
        <p:txBody>
          <a:bodyPr>
            <a:normAutofit/>
          </a:bodyPr>
          <a:lstStyle/>
          <a:p>
            <a:r>
              <a:rPr lang="lt-LT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jėgos prigimtis</a:t>
            </a:r>
            <a:endParaRPr lang="lt-LT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04544" y="2602294"/>
            <a:ext cx="9144000" cy="165576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Susiliečiančių kūnų molekulių ir atomų sąveika;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Kūnų paviršių nelygumai.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447" y="3838861"/>
            <a:ext cx="61436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435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961292" y="691660"/>
            <a:ext cx="10093570" cy="766763"/>
          </a:xfrm>
        </p:spPr>
        <p:txBody>
          <a:bodyPr>
            <a:normAutofit/>
          </a:bodyPr>
          <a:lstStyle/>
          <a:p>
            <a:r>
              <a:rPr lang="lt-LT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jėgos atsiradimo priežastys</a:t>
            </a:r>
            <a:endParaRPr lang="lt-LT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/>
              <a:t>http://gamta5-6.mkp.emokykla.lt/lt/</a:t>
            </a:r>
            <a:r>
              <a:rPr lang="lt-LT" dirty="0" err="1"/>
              <a:t>mo</a:t>
            </a:r>
            <a:r>
              <a:rPr lang="lt-LT" dirty="0"/>
              <a:t>/demonstracijos/</a:t>
            </a:r>
            <a:r>
              <a:rPr lang="lt-LT" dirty="0" err="1"/>
              <a:t>trinties_jega</a:t>
            </a:r>
            <a:r>
              <a:rPr lang="lt-LT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68336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jėgos apskaičiavimas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lt-LT" sz="4800" b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</a:t>
            </a:r>
            <a:r>
              <a:rPr lang="lt-LT" sz="48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µN</a:t>
            </a:r>
            <a:endParaRPr lang="lt-LT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lt-LT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lt-LT" sz="1800" b="1" dirty="0" smtClean="0">
              <a:latin typeface="+mj-lt"/>
              <a:cs typeface="Times New Roman" pitchFamily="18" charset="0"/>
            </a:endParaRP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 - trinties koeficientas </a:t>
            </a:r>
          </a:p>
          <a:p>
            <a:r>
              <a:rPr lang="lt-LT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atramos reakcijos jėga (veikianti statmenai paviršiui)</a:t>
            </a:r>
          </a:p>
          <a:p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lt-LT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</a:t>
            </a:r>
            <a:r>
              <a:rPr lang="lt-LT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trinities j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ėga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05826" y="1334103"/>
            <a:ext cx="3950898" cy="280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11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292352" y="353567"/>
            <a:ext cx="9144000" cy="1217867"/>
          </a:xfrm>
        </p:spPr>
        <p:txBody>
          <a:bodyPr>
            <a:normAutofit/>
          </a:bodyPr>
          <a:lstStyle/>
          <a:p>
            <a:r>
              <a:rPr lang="lt-LT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koeficientas</a:t>
            </a:r>
            <a:endParaRPr lang="lt-LT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2121408"/>
            <a:ext cx="9144000" cy="3136392"/>
          </a:xfrm>
        </p:spPr>
        <p:txBody>
          <a:bodyPr/>
          <a:lstStyle/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koeficientas priklauso: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Medžiagos, iš kurios pagaminti susiliečiantys kūnai;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Paviršiaus apdorojimo;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Paviršiaus švarumo.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51096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524000" y="454148"/>
            <a:ext cx="9144000" cy="964344"/>
          </a:xfrm>
        </p:spPr>
        <p:txBody>
          <a:bodyPr>
            <a:normAutofit fontScale="90000"/>
          </a:bodyPr>
          <a:lstStyle/>
          <a:p>
            <a:r>
              <a:rPr lang="lt-LT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 kurių medžiagų trinties koeficientai</a:t>
            </a:r>
            <a:endParaRPr lang="lt-LT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735" y="1319710"/>
            <a:ext cx="4942398" cy="5538290"/>
          </a:xfrm>
        </p:spPr>
      </p:pic>
      <p:pic>
        <p:nvPicPr>
          <p:cNvPr id="5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709" y="1301261"/>
            <a:ext cx="4869163" cy="5456226"/>
          </a:xfrm>
        </p:spPr>
      </p:pic>
    </p:spTree>
    <p:extLst>
      <p:ext uri="{BB962C8B-B14F-4D97-AF65-F5344CB8AC3E}">
        <p14:creationId xmlns:p14="http://schemas.microsoft.com/office/powerpoint/2010/main" val="116396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636099"/>
          </a:xfrm>
        </p:spPr>
        <p:txBody>
          <a:bodyPr>
            <a:noAutofit/>
          </a:bodyPr>
          <a:lstStyle/>
          <a:p>
            <a:r>
              <a:rPr lang="lt-LT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Kai kurių medžiagų trinties koeficientai</a:t>
            </a:r>
            <a:endParaRPr lang="lt-LT" sz="44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5873262" y="2192215"/>
            <a:ext cx="5205046" cy="4349262"/>
          </a:xfrm>
        </p:spPr>
        <p:txBody>
          <a:bodyPr>
            <a:noAutofit/>
          </a:bodyPr>
          <a:lstStyle/>
          <a:p>
            <a:endParaRPr lang="lt-LT" sz="3200" dirty="0"/>
          </a:p>
        </p:txBody>
      </p:sp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954589"/>
              </p:ext>
            </p:extLst>
          </p:nvPr>
        </p:nvGraphicFramePr>
        <p:xfrm>
          <a:off x="1762369" y="2332893"/>
          <a:ext cx="8128000" cy="30929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/>
                <a:gridCol w="4064000"/>
              </a:tblGrid>
              <a:tr h="509592">
                <a:tc>
                  <a:txBody>
                    <a:bodyPr/>
                    <a:lstStyle/>
                    <a:p>
                      <a:r>
                        <a:rPr lang="lt-LT" dirty="0" smtClean="0"/>
                        <a:t>Sąlygos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Koeficientas, </a:t>
                      </a:r>
                      <a:r>
                        <a:rPr lang="el-GR" sz="1800" b="1" i="1" dirty="0" smtClean="0"/>
                        <a:t>μ</a:t>
                      </a:r>
                      <a:endParaRPr lang="lt-LT" dirty="0"/>
                    </a:p>
                  </a:txBody>
                  <a:tcPr/>
                </a:tc>
              </a:tr>
              <a:tr h="516669">
                <a:tc>
                  <a:txBody>
                    <a:bodyPr/>
                    <a:lstStyle/>
                    <a:p>
                      <a:r>
                        <a:rPr lang="lt-LT" dirty="0" smtClean="0"/>
                        <a:t>Slidės per sniegą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lt-LT" sz="1800" dirty="0" smtClean="0"/>
                        <a:t>0,045 – 0,055</a:t>
                      </a:r>
                      <a:endParaRPr lang="lt-LT" sz="1800" dirty="0"/>
                    </a:p>
                  </a:txBody>
                  <a:tcPr/>
                </a:tc>
              </a:tr>
              <a:tr h="516669">
                <a:tc>
                  <a:txBody>
                    <a:bodyPr/>
                    <a:lstStyle/>
                    <a:p>
                      <a:pPr fontAlgn="ctr"/>
                      <a:r>
                        <a:rPr lang="lt-LT" sz="1800" dirty="0" smtClean="0"/>
                        <a:t>Plienas per ledą (pačiūžos)</a:t>
                      </a:r>
                      <a:endParaRPr lang="lt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/>
                        <a:t>0,015</a:t>
                      </a:r>
                    </a:p>
                  </a:txBody>
                  <a:tcPr/>
                </a:tc>
              </a:tr>
              <a:tr h="5166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/>
                        <a:t>Padanga per sausą asfaltą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/>
                        <a:t>0,50 – 0,70</a:t>
                      </a:r>
                    </a:p>
                  </a:txBody>
                  <a:tcPr/>
                </a:tc>
              </a:tr>
              <a:tr h="5166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/>
                        <a:t>Padanga per šlapią asfaltą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/>
                        <a:t>0,35 – 0,45</a:t>
                      </a:r>
                    </a:p>
                  </a:txBody>
                  <a:tcPr/>
                </a:tc>
              </a:tr>
              <a:tr h="516669">
                <a:tc>
                  <a:txBody>
                    <a:bodyPr/>
                    <a:lstStyle/>
                    <a:p>
                      <a:r>
                        <a:rPr lang="lt-LT" sz="1800" dirty="0" smtClean="0"/>
                        <a:t>Padanga per lygų ledą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 smtClean="0"/>
                        <a:t>0,15 – 0,20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384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latin typeface="Times New Roman" pitchFamily="18" charset="0"/>
                <a:cs typeface="Times New Roman" pitchFamily="18" charset="0"/>
              </a:rPr>
              <a:t>Trinties jėgos didumas priklauso nuo: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dirty="0">
                <a:latin typeface="Times New Roman" pitchFamily="18" charset="0"/>
                <a:cs typeface="Times New Roman" pitchFamily="18" charset="0"/>
              </a:rPr>
              <a:t>Medžiagų, kurios liečiasi tarpusavyje 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rūšies;</a:t>
            </a:r>
            <a:endParaRPr lang="lt-LT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3200" dirty="0">
                <a:latin typeface="Times New Roman" pitchFamily="18" charset="0"/>
                <a:cs typeface="Times New Roman" pitchFamily="18" charset="0"/>
              </a:rPr>
              <a:t>Besiliečiančių paviršių apdorojimo (nelygumų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lt-LT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lt-LT" sz="32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rinties </a:t>
            </a:r>
            <a:r>
              <a:rPr lang="lt-LT" sz="3200" dirty="0">
                <a:latin typeface="Times New Roman" pitchFamily="18" charset="0"/>
                <a:cs typeface="Times New Roman" pitchFamily="18" charset="0"/>
              </a:rPr>
              <a:t>jėgos didumas priklauso ir nuo kūno svorio (masės</a:t>
            </a:r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lt-LT" sz="3200" dirty="0">
              <a:latin typeface="Times New Roman" pitchFamily="18" charset="0"/>
              <a:cs typeface="Times New Roman" pitchFamily="18" charset="0"/>
            </a:endParaRP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jėgos rūšys 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lt-LT" sz="4800" b="1" dirty="0">
              <a:latin typeface="+mj-lt"/>
            </a:endParaRPr>
          </a:p>
        </p:txBody>
      </p:sp>
      <p:graphicFrame>
        <p:nvGraphicFramePr>
          <p:cNvPr id="4" name="Content Placeholder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564387"/>
              </p:ext>
            </p:extLst>
          </p:nvPr>
        </p:nvGraphicFramePr>
        <p:xfrm>
          <a:off x="2175637" y="1690688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330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Rimties trinties jėga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Jėga, kuri atsiranda vienas kito atžvilgiu nejudančių kūnų sąlyčio vietoje vadinama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rimties trinties jėga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  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Rimties trintis - didžiausia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trinties jėga tarp dviejų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paviršių.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432" y="3351004"/>
            <a:ext cx="3157727" cy="3506996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368" y="3562231"/>
            <a:ext cx="3929242" cy="261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1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Slydimo trintis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Trintį, atsirandančią vienam kūnui slystant kito kūno paviršiumi, vadiname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slydimo trinties jėga.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 nukreipta priešingai greičiui, kuriuo kūnas juda liečiančio jį kūno atžvilgiu.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Slydimo trinties jėga yra vidutinė.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56860" y="2987627"/>
            <a:ext cx="3584994" cy="3584994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1427" y="3704657"/>
            <a:ext cx="3444456" cy="298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30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Riedėjimo trintis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Trintį, atsirandančią vienam kūnui riedant kito kūno paviršiumi, vadiname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riedėjimo trintimi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Riedėjimo trinties jėga yra mažiausia.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2676" y="3422818"/>
            <a:ext cx="4711820" cy="3141213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96752" y="3422818"/>
            <a:ext cx="4517277" cy="301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3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64345"/>
          </a:xfrm>
        </p:spPr>
        <p:txBody>
          <a:bodyPr>
            <a:normAutofit/>
          </a:bodyPr>
          <a:lstStyle/>
          <a:p>
            <a:r>
              <a:rPr lang="lt-LT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Eksperimentas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https://youtu.be/dhB0jLWE5Eg</a:t>
            </a:r>
          </a:p>
        </p:txBody>
      </p:sp>
    </p:spTree>
    <p:extLst>
      <p:ext uri="{BB962C8B-B14F-4D97-AF65-F5344CB8AC3E}">
        <p14:creationId xmlns:p14="http://schemas.microsoft.com/office/powerpoint/2010/main" val="3291483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jėgos nauda ir žala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Galime </a:t>
            </a:r>
            <a:r>
              <a:rPr lang="lt-LT" sz="3200" dirty="0">
                <a:latin typeface="Times New Roman" pitchFamily="18" charset="0"/>
                <a:cs typeface="Times New Roman" pitchFamily="18" charset="0"/>
              </a:rPr>
              <a:t>daiktus išlaikyti rankose.</a:t>
            </a:r>
          </a:p>
          <a:p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Daiktai </a:t>
            </a:r>
            <a:r>
              <a:rPr lang="lt-LT" sz="3200" dirty="0">
                <a:latin typeface="Times New Roman" pitchFamily="18" charset="0"/>
                <a:cs typeface="Times New Roman" pitchFamily="18" charset="0"/>
              </a:rPr>
              <a:t>gali išlaikyti rimties būseną (nejudėti)</a:t>
            </a:r>
          </a:p>
          <a:p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Žmogus </a:t>
            </a:r>
            <a:r>
              <a:rPr lang="lt-LT" sz="3200" dirty="0">
                <a:latin typeface="Times New Roman" pitchFamily="18" charset="0"/>
                <a:cs typeface="Times New Roman" pitchFamily="18" charset="0"/>
              </a:rPr>
              <a:t>ir gyvūnai gali vaikščioti žeme.</a:t>
            </a:r>
          </a:p>
          <a:p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Neleidžia </a:t>
            </a:r>
            <a:r>
              <a:rPr lang="lt-LT" sz="3200" dirty="0">
                <a:latin typeface="Times New Roman" pitchFamily="18" charset="0"/>
                <a:cs typeface="Times New Roman" pitchFamily="18" charset="0"/>
              </a:rPr>
              <a:t>į dalis subyrėti mechanizmams.</a:t>
            </a:r>
          </a:p>
          <a:p>
            <a:r>
              <a:rPr lang="lt-LT" sz="3200" dirty="0" smtClean="0">
                <a:latin typeface="Times New Roman" pitchFamily="18" charset="0"/>
                <a:cs typeface="Times New Roman" pitchFamily="18" charset="0"/>
              </a:rPr>
              <a:t>Sienose </a:t>
            </a:r>
            <a:r>
              <a:rPr lang="lt-LT" sz="3200" dirty="0">
                <a:latin typeface="Times New Roman" pitchFamily="18" charset="0"/>
                <a:cs typeface="Times New Roman" pitchFamily="18" charset="0"/>
              </a:rPr>
              <a:t>laikosi vinys ir varžtai, stovi pastatai.</a:t>
            </a:r>
          </a:p>
          <a:p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None/>
            </a:pPr>
            <a:r>
              <a:rPr lang="lt-LT" b="1" dirty="0">
                <a:latin typeface="Times New Roman" pitchFamily="18" charset="0"/>
                <a:cs typeface="Times New Roman" pitchFamily="18" charset="0"/>
              </a:rPr>
              <a:t>Kai trintis per didelė:</a:t>
            </a:r>
          </a:p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Kaista 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judančios įvairių mechanizmų dalys. </a:t>
            </a:r>
          </a:p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Susidėvi 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tarpusavyje judančios dalys.</a:t>
            </a:r>
          </a:p>
          <a:p>
            <a:endParaRPr lang="lt-LT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lt-LT" b="1" dirty="0">
                <a:latin typeface="Times New Roman" pitchFamily="18" charset="0"/>
                <a:cs typeface="Times New Roman" pitchFamily="18" charset="0"/>
              </a:rPr>
              <a:t>Per maža trintis pavojinga:</a:t>
            </a:r>
          </a:p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Žmonės 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gali paslysti ir susižeisti. </a:t>
            </a:r>
          </a:p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Sunku 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išlaikyti rankose daiktus.</a:t>
            </a:r>
          </a:p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Pradėti </a:t>
            </a:r>
            <a:r>
              <a:rPr lang="lt-LT" dirty="0">
                <a:latin typeface="Times New Roman" pitchFamily="18" charset="0"/>
                <a:cs typeface="Times New Roman" pitchFamily="18" charset="0"/>
              </a:rPr>
              <a:t>mašinoms važiuoti ir sustoti.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186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359877" y="597877"/>
            <a:ext cx="9144000" cy="1106732"/>
          </a:xfrm>
        </p:spPr>
        <p:txBody>
          <a:bodyPr>
            <a:normAutofit/>
          </a:bodyPr>
          <a:lstStyle/>
          <a:p>
            <a:r>
              <a:rPr lang="lt-LT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Naudinga trinties jėga</a:t>
            </a:r>
            <a:endParaRPr lang="lt-LT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/>
              <a:t>http://gamta5-6.mkp.emokykla.lt/lt/</a:t>
            </a:r>
            <a:r>
              <a:rPr lang="lt-LT" dirty="0" err="1"/>
              <a:t>mo</a:t>
            </a:r>
            <a:r>
              <a:rPr lang="lt-LT" dirty="0"/>
              <a:t>/demonstracijos/,offset.60,only_titles.,filter-</a:t>
            </a:r>
            <a:r>
              <a:rPr lang="lt-LT" dirty="0" err="1"/>
              <a:t>vs.,filter-type.,filter-word.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0379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003" y="800139"/>
            <a:ext cx="10627658" cy="1251399"/>
          </a:xfrm>
        </p:spPr>
        <p:txBody>
          <a:bodyPr>
            <a:normAutofit/>
          </a:bodyPr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jėga naudinga – ją didiname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 descr="https://encrypted-tbn3.gstatic.com/images?q=tbn:ANd9GcTHe_Di8NSHag11Y48Uryjq3KPYuYyAho5YZUDZ5uykjBE7yYzL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7343" y="2382166"/>
            <a:ext cx="2857500" cy="208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Turinio vietos rezervavimo ženklas 6" descr="http://i269.photobucket.com/albums/jj49/lydekiukstis/IMG_2950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382166"/>
            <a:ext cx="2448272" cy="208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aveikslėlis 5" descr="http://upload.wikimedia.org/wikipedia/commons/9/93/Nail_in_a_block_of_wood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7190" y="4778541"/>
            <a:ext cx="187220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imag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692" y="2382166"/>
            <a:ext cx="3429000" cy="228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ANd9GcTgUQysoJKV_NrPqPGtJbKichd22DLL7_yxuUnfQITM0I1itVLz2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9" y="4792357"/>
            <a:ext cx="2895600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351693" y="785446"/>
            <a:ext cx="11148646" cy="1188794"/>
          </a:xfrm>
        </p:spPr>
        <p:txBody>
          <a:bodyPr>
            <a:normAutofit/>
          </a:bodyPr>
          <a:lstStyle/>
          <a:p>
            <a:r>
              <a:rPr lang="lt-LT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jėga </a:t>
            </a:r>
            <a:r>
              <a:rPr lang="lt-LT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žalinga </a:t>
            </a:r>
            <a:r>
              <a:rPr lang="lt-LT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ją </a:t>
            </a:r>
            <a:r>
              <a:rPr lang="lt-LT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mažiname</a:t>
            </a:r>
            <a:endParaRPr lang="lt-LT" sz="44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Picture 18" descr="6611566E_mstore_zo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215" y="2848708"/>
            <a:ext cx="2645753" cy="229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inde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54" y="2766646"/>
            <a:ext cx="2110154" cy="2373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Turinio vietos rezervavimo ženklas 10" descr="https://encrypted-tbn3.gstatic.com/images?q=tbn:ANd9GcRQiATZb0O_v2lZskklz3UDsrz2Z4Lyubjcab9SasyxbdQAqviC"/>
          <p:cNvPicPr>
            <a:picLocks noGrp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38655" y="3036278"/>
            <a:ext cx="2160422" cy="2173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944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453662" y="653440"/>
            <a:ext cx="9144000" cy="1187083"/>
          </a:xfrm>
        </p:spPr>
        <p:txBody>
          <a:bodyPr>
            <a:normAutofit/>
          </a:bodyPr>
          <a:lstStyle/>
          <a:p>
            <a:r>
              <a:rPr lang="lt-LT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jėga aplink mus</a:t>
            </a:r>
            <a:endParaRPr lang="lt-LT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242647" y="4903299"/>
            <a:ext cx="9144000" cy="1655762"/>
          </a:xfrm>
        </p:spPr>
        <p:txBody>
          <a:bodyPr/>
          <a:lstStyle/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Stumdami sunkią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dėžę grindimis,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patiriama trintis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tarp grindų ir dėžės. </a:t>
            </a:r>
            <a:endParaRPr lang="lt-LT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Trinčiai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nugalėti reikia papildomos energijos</a:t>
            </a:r>
            <a:r>
              <a:rPr lang="lt-LT" dirty="0"/>
              <a:t>.</a:t>
            </a:r>
          </a:p>
        </p:txBody>
      </p:sp>
      <p:pic>
        <p:nvPicPr>
          <p:cNvPr id="4" name="Picture 2" descr="C:\Users\Giedre\Desktop\cardboard-box-296818_960_7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71252" y="2302550"/>
            <a:ext cx="3102997" cy="26094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294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383324" y="430702"/>
            <a:ext cx="9144000" cy="1081575"/>
          </a:xfrm>
        </p:spPr>
        <p:txBody>
          <a:bodyPr>
            <a:normAutofit/>
          </a:bodyPr>
          <a:lstStyle/>
          <a:p>
            <a:r>
              <a:rPr lang="lt-LT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jėga aplink mus</a:t>
            </a:r>
            <a:endParaRPr lang="lt-LT" sz="44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83323" y="4856407"/>
            <a:ext cx="9144000" cy="1655762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00000"/>
              </a:lnSpc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Visų mašinų judančios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detalės </a:t>
            </a: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trinasi viena į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kitą.</a:t>
            </a:r>
          </a:p>
          <a:p>
            <a:pPr algn="l">
              <a:lnSpc>
                <a:spcPct val="100000"/>
              </a:lnSpc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rarandama </a:t>
            </a: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 tikra energijos dalis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dėl trinties įšyla kūnai, sudyla detalės.</a:t>
            </a:r>
          </a:p>
          <a:p>
            <a:endParaRPr lang="lt-LT" dirty="0"/>
          </a:p>
        </p:txBody>
      </p:sp>
      <p:pic>
        <p:nvPicPr>
          <p:cNvPr id="4" name="Picture 3" descr="C:\Users\Giedre\Desktop\part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8485" y="1777272"/>
            <a:ext cx="3712464" cy="29235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601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030" y="775433"/>
            <a:ext cx="10515600" cy="1325563"/>
          </a:xfrm>
        </p:spPr>
        <p:txBody>
          <a:bodyPr/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Trintis ir mūsų organizme</a:t>
            </a:r>
            <a:endParaRPr lang="lt-LT" dirty="0"/>
          </a:p>
        </p:txBody>
      </p:sp>
      <p:pic>
        <p:nvPicPr>
          <p:cNvPr id="4" name="Picture 2" descr="C:\Users\Giedre\Desktop\kelio-sanario-skausma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02615" y="2380358"/>
            <a:ext cx="2672862" cy="3410841"/>
          </a:xfrm>
          <a:prstGeom prst="rect">
            <a:avLst/>
          </a:prstGeom>
          <a:noFill/>
        </p:spPr>
      </p:pic>
      <p:sp>
        <p:nvSpPr>
          <p:cNvPr id="5" name="Stačiakampis 4"/>
          <p:cNvSpPr/>
          <p:nvPr/>
        </p:nvSpPr>
        <p:spPr>
          <a:xfrm>
            <a:off x="844062" y="2551837"/>
            <a:ext cx="85812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Žmonių ir stuburinių gyvūnų sąnariai yra tose vietose, kur susijungia du kaulai. </a:t>
            </a:r>
            <a:endParaRPr lang="lt-LT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Sąnariai sudaryti taip, kad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tarp dviejų kaulų būtų kuo mažesnė trintis.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ilgą laiką sąnariai, kaip judančios mašinų dalys, susidėvi. Tai reiškia kad mūsų organizme taip pat vyksta trintis, tačiau ji ne taip gerai pastebima.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Gyvenimas be trinties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816" y="1482814"/>
            <a:ext cx="10515600" cy="4930177"/>
          </a:xfrm>
        </p:spPr>
        <p:txBody>
          <a:bodyPr>
            <a:normAutofit lnSpcReduction="10000"/>
          </a:bodyPr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Kūnai ( dideli ar maži ) niekuomet neišsilaikytų vienas ant kito;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Viskas slystų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riedėtų, atsidurtų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viename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lygyje;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Žemė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rutulys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nelygumų, lyg iš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skysčio;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Vinys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sraigtai išslystų iš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sienų;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Daiktų   neišlaikytume rankose;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Pastatų  galėtume pastatyti;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Joks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garsas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nenutiltų,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skambėtų begaliniu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aidu;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Automobiliai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nepajudėtų iš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vietos;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Keliai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grindys, visi paviršiai būtų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slidūs;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Negalėtume išlaikyti ar pakelti įprastų daiktų.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Giedre\Desktop\24122869-globe-sad-Stock-Vector-earth-sad-plan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97484" y="1835858"/>
            <a:ext cx="2847138" cy="2474820"/>
          </a:xfrm>
          <a:prstGeom prst="rect">
            <a:avLst/>
          </a:prstGeom>
          <a:noFill/>
        </p:spPr>
      </p:pic>
      <p:pic>
        <p:nvPicPr>
          <p:cNvPr id="5" name="Picture 2" descr="C:\Users\Giedre\Desktop\W011.jpg-500x5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97484" y="4118415"/>
            <a:ext cx="2753423" cy="2486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Kokia trinties jėga atsiranda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kai traukiame rogutes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A   Rimties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trintis;</a:t>
            </a:r>
          </a:p>
          <a:p>
            <a:pPr marL="0" indent="0">
              <a:buNone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B  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Slydimo trintis;</a:t>
            </a:r>
          </a:p>
          <a:p>
            <a:pPr marL="0" indent="0">
              <a:buNone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   Riedėjimo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trintis;</a:t>
            </a:r>
          </a:p>
          <a:p>
            <a:pPr marL="0" indent="0">
              <a:buNone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D   Čiuožimo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trintis;</a:t>
            </a:r>
          </a:p>
          <a:p>
            <a:pPr marL="0" indent="0">
              <a:buNone/>
            </a:pP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Giedre\Desktop\zygio-slidemis-per-baltijos-jura-akimirkos-56e47c05496a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36777" y="2602524"/>
            <a:ext cx="6009348" cy="36810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351691" y="747225"/>
            <a:ext cx="11289323" cy="1011238"/>
          </a:xfrm>
        </p:spPr>
        <p:txBody>
          <a:bodyPr>
            <a:noAutofit/>
          </a:bodyPr>
          <a:lstStyle/>
          <a:p>
            <a:pPr algn="l"/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2.Kuriame paveiksle trinties jėga didžiausia? </a:t>
            </a:r>
            <a:endParaRPr lang="lt-LT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05507" y="1862069"/>
            <a:ext cx="10714893" cy="4597345"/>
          </a:xfrm>
        </p:spPr>
        <p:txBody>
          <a:bodyPr/>
          <a:lstStyle/>
          <a:p>
            <a:pPr algn="l"/>
            <a:endParaRPr lang="lt-LT" dirty="0" smtClean="0"/>
          </a:p>
          <a:p>
            <a:pPr algn="l"/>
            <a:endParaRPr lang="lt-LT" dirty="0"/>
          </a:p>
          <a:p>
            <a:pPr algn="l"/>
            <a:r>
              <a:rPr lang="lt-LT" dirty="0" smtClean="0"/>
              <a:t>    A                                                                                  C</a:t>
            </a:r>
          </a:p>
          <a:p>
            <a:pPr algn="l"/>
            <a:endParaRPr lang="lt-LT" dirty="0"/>
          </a:p>
          <a:p>
            <a:pPr algn="l"/>
            <a:endParaRPr lang="lt-LT" dirty="0" smtClean="0"/>
          </a:p>
          <a:p>
            <a:pPr algn="l"/>
            <a:endParaRPr lang="lt-LT" dirty="0"/>
          </a:p>
          <a:p>
            <a:pPr algn="l"/>
            <a:endParaRPr lang="lt-LT" dirty="0" smtClean="0"/>
          </a:p>
          <a:p>
            <a:pPr algn="l"/>
            <a:r>
              <a:rPr lang="lt-LT" dirty="0"/>
              <a:t> </a:t>
            </a:r>
            <a:r>
              <a:rPr lang="lt-LT" dirty="0" smtClean="0"/>
              <a:t>   B                                                                                  D</a:t>
            </a:r>
            <a:endParaRPr lang="lt-LT" dirty="0"/>
          </a:p>
        </p:txBody>
      </p:sp>
      <p:pic>
        <p:nvPicPr>
          <p:cNvPr id="4" name="Picture 2" descr="C:\Users\Giedre\Desktop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7170" y="1959681"/>
            <a:ext cx="3875405" cy="2183327"/>
          </a:xfrm>
          <a:prstGeom prst="rect">
            <a:avLst/>
          </a:prstGeom>
          <a:noFill/>
        </p:spPr>
      </p:pic>
      <p:pic>
        <p:nvPicPr>
          <p:cNvPr id="5" name="Picture 3" descr="C:\Users\Giedre\Desktop\file56080171_f7e735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1437" y="1974748"/>
            <a:ext cx="3985826" cy="2212038"/>
          </a:xfrm>
          <a:prstGeom prst="rect">
            <a:avLst/>
          </a:prstGeom>
          <a:noFill/>
        </p:spPr>
      </p:pic>
      <p:pic>
        <p:nvPicPr>
          <p:cNvPr id="6" name="Picture 4" descr="C:\Users\Giedre\Desktop\manikiūra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7170" y="4491586"/>
            <a:ext cx="3816726" cy="2282825"/>
          </a:xfrm>
          <a:prstGeom prst="rect">
            <a:avLst/>
          </a:prstGeom>
          <a:noFill/>
        </p:spPr>
      </p:pic>
      <p:pic>
        <p:nvPicPr>
          <p:cNvPr id="7" name="Picture 5" descr="C:\Users\Giedre\Desktop\imgr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81437" y="4261613"/>
            <a:ext cx="4045419" cy="23519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403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457200" y="829286"/>
            <a:ext cx="11160370" cy="976068"/>
          </a:xfrm>
        </p:spPr>
        <p:txBody>
          <a:bodyPr>
            <a:normAutofit fontScale="90000"/>
          </a:bodyPr>
          <a:lstStyle/>
          <a:p>
            <a:pPr algn="l"/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Kodėl reikia tepti </a:t>
            </a: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alyva </a:t>
            </a: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judančias </a:t>
            </a: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mašinų </a:t>
            </a: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detalės</a:t>
            </a: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691662" y="2286000"/>
            <a:ext cx="10972800" cy="2971800"/>
          </a:xfrm>
        </p:spPr>
        <p:txBody>
          <a:bodyPr>
            <a:normAutofit/>
          </a:bodyPr>
          <a:lstStyle/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   Geriau dirbtų;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   Greičiau suktųsi;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   Sumažintų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trintį tarp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detalių;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   Padidintų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trintį. </a:t>
            </a:r>
          </a:p>
          <a:p>
            <a:endParaRPr lang="lt-LT" dirty="0"/>
          </a:p>
        </p:txBody>
      </p:sp>
      <p:pic>
        <p:nvPicPr>
          <p:cNvPr id="4" name="Picture 2" descr="C:\Users\Giedre\Desktop\90e383b3d1698154fc226fb4cfc676c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88745" y="2042475"/>
            <a:ext cx="4454338" cy="34622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825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445477" y="879232"/>
            <a:ext cx="11007969" cy="1113691"/>
          </a:xfrm>
        </p:spPr>
        <p:txBody>
          <a:bodyPr>
            <a:normAutofit/>
          </a:bodyPr>
          <a:lstStyle/>
          <a:p>
            <a:pPr algn="l"/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Kodėl sunku rankose išlaikyti gyvą žuvį?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574430" y="2359390"/>
            <a:ext cx="10937631" cy="3760055"/>
          </a:xfrm>
        </p:spPr>
        <p:txBody>
          <a:bodyPr>
            <a:normAutofit/>
          </a:bodyPr>
          <a:lstStyle/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   Ji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yra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šlapia;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  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yra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slidi;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   Didelė trintis;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   Maža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trintis.</a:t>
            </a:r>
          </a:p>
          <a:p>
            <a:pPr algn="l"/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  <p:pic>
        <p:nvPicPr>
          <p:cNvPr id="4" name="Picture 2" descr="C:\Users\Giedre\Desktop\6066951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5475" y="2590800"/>
            <a:ext cx="5546617" cy="31769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132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445477" y="1122363"/>
            <a:ext cx="10984523" cy="1210529"/>
          </a:xfrm>
        </p:spPr>
        <p:txBody>
          <a:bodyPr>
            <a:noAutofit/>
          </a:bodyPr>
          <a:lstStyle/>
          <a:p>
            <a:pPr algn="l"/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 Kuriame paviršiuje trinties jėga, judant  kūnui, didesnė?</a:t>
            </a:r>
            <a:endParaRPr lang="lt-LT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738553" y="4410929"/>
            <a:ext cx="10726615" cy="2001593"/>
          </a:xfrm>
        </p:spPr>
        <p:txBody>
          <a:bodyPr>
            <a:normAutofit fontScale="92500"/>
          </a:bodyPr>
          <a:lstStyle/>
          <a:p>
            <a:pPr algn="l"/>
            <a:endParaRPr lang="lt-LT" dirty="0" smtClean="0"/>
          </a:p>
          <a:p>
            <a:pPr algn="l"/>
            <a:endParaRPr lang="lt-LT" dirty="0"/>
          </a:p>
          <a:p>
            <a:pPr algn="l"/>
            <a:r>
              <a:rPr lang="lt-LT" sz="3200" dirty="0" smtClean="0"/>
              <a:t>        </a:t>
            </a:r>
            <a:r>
              <a:rPr lang="lt-LT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                                                  B                                      C</a:t>
            </a:r>
          </a:p>
          <a:p>
            <a:pPr algn="l"/>
            <a:r>
              <a:rPr lang="lt-LT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D   Visais atvejais trintie jėga vienoda.</a:t>
            </a:r>
            <a:endParaRPr lang="lt-LT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Giedre\Desktop\JNFO_kelias_Skilvioniai1_L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977" y="2486293"/>
            <a:ext cx="3093531" cy="2658731"/>
          </a:xfrm>
          <a:prstGeom prst="rect">
            <a:avLst/>
          </a:prstGeom>
          <a:noFill/>
        </p:spPr>
      </p:pic>
      <p:pic>
        <p:nvPicPr>
          <p:cNvPr id="5" name="Picture 3" descr="C:\Users\Giedre\Desktop\bg_road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7047" y="2486292"/>
            <a:ext cx="3332583" cy="2658732"/>
          </a:xfrm>
          <a:prstGeom prst="rect">
            <a:avLst/>
          </a:prstGeom>
          <a:noFill/>
        </p:spPr>
      </p:pic>
      <p:pic>
        <p:nvPicPr>
          <p:cNvPr id="6" name="Paveikslėlis 5" descr="https://encrypted-tbn2.gstatic.com/images?q=tbn:ANd9GcTbAgCPZpHYqA9-SqiujMDn64OWmaSKldOUJYZeVvHQ9A6n5290h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16778" y="2486292"/>
            <a:ext cx="2631159" cy="2658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1369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574430" y="758947"/>
            <a:ext cx="11113477" cy="940899"/>
          </a:xfrm>
        </p:spPr>
        <p:txBody>
          <a:bodyPr>
            <a:normAutofit/>
          </a:bodyPr>
          <a:lstStyle/>
          <a:p>
            <a:pPr algn="l"/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Kokiu prietaisu galima išmatuoti </a:t>
            </a: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</a:t>
            </a: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jėgą?</a:t>
            </a:r>
            <a:endParaRPr lang="lt-LT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527538" y="2203938"/>
            <a:ext cx="10140462" cy="3053862"/>
          </a:xfrm>
        </p:spPr>
        <p:txBody>
          <a:bodyPr>
            <a:normAutofit/>
          </a:bodyPr>
          <a:lstStyle/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  Liniuote;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  </a:t>
            </a:r>
            <a:r>
              <a:rPr lang="lt-LT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Dozimetru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  Dinamometru;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  </a:t>
            </a:r>
            <a:r>
              <a:rPr lang="lt-LT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Planimetru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5633" y="2458671"/>
            <a:ext cx="3711321" cy="330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77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Kokia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jėgos kryptis?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smtClean="0"/>
              <a:t>A  Priešinga kryptis nei kūno judėjimo kryptis; </a:t>
            </a:r>
            <a:endParaRPr lang="lt-LT" dirty="0"/>
          </a:p>
          <a:p>
            <a:pPr marL="0" indent="0">
              <a:buNone/>
            </a:pPr>
            <a:r>
              <a:rPr lang="lt-LT" dirty="0" smtClean="0"/>
              <a:t>B  Trinties jėgos ir kūno judėjimo kryptis sutampa;</a:t>
            </a:r>
            <a:endParaRPr lang="lt-LT" dirty="0"/>
          </a:p>
          <a:p>
            <a:pPr marL="0" indent="0">
              <a:buNone/>
            </a:pPr>
            <a:r>
              <a:rPr lang="lt-LT" dirty="0" smtClean="0"/>
              <a:t>C  Horizontalia kryptimi;</a:t>
            </a:r>
            <a:endParaRPr lang="lt-LT" dirty="0"/>
          </a:p>
          <a:p>
            <a:pPr marL="0" indent="0">
              <a:buNone/>
            </a:pPr>
            <a:r>
              <a:rPr lang="lt-LT" dirty="0" smtClean="0"/>
              <a:t>D</a:t>
            </a:r>
            <a:r>
              <a:rPr lang="lt-LT" dirty="0"/>
              <a:t> </a:t>
            </a:r>
            <a:r>
              <a:rPr lang="lt-LT" dirty="0" smtClean="0"/>
              <a:t> Teisingo </a:t>
            </a:r>
            <a:r>
              <a:rPr lang="lt-LT" dirty="0"/>
              <a:t>atsakymo nėra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1097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984738" y="961292"/>
            <a:ext cx="9694985" cy="684701"/>
          </a:xfrm>
        </p:spPr>
        <p:txBody>
          <a:bodyPr>
            <a:normAutofit fontScale="90000"/>
          </a:bodyPr>
          <a:lstStyle/>
          <a:p>
            <a:pPr algn="l"/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Didėjant kūno masei, trinties jėga:</a:t>
            </a:r>
            <a:endParaRPr lang="lt-LT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527538" y="2145323"/>
            <a:ext cx="9144000" cy="3065585"/>
          </a:xfrm>
        </p:spPr>
        <p:txBody>
          <a:bodyPr>
            <a:normAutofit/>
          </a:bodyPr>
          <a:lstStyle/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  Mažėja;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  Didėja; 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  Nekinta;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 Trinties jėga nuo masės nepriklauso. 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lt-LT" sz="3200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6584" y="2028091"/>
            <a:ext cx="3950678" cy="339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75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492369" y="785447"/>
            <a:ext cx="11007970" cy="1282578"/>
          </a:xfrm>
        </p:spPr>
        <p:txBody>
          <a:bodyPr>
            <a:normAutofit fontScale="90000"/>
          </a:bodyPr>
          <a:lstStyle/>
          <a:p>
            <a:pPr algn="l"/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Kaip elgtųsi automobilis, jei neliktų trinties jėgos tarp padangų ir kelio paviršiaus? </a:t>
            </a:r>
            <a:endParaRPr lang="lt-LT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621322" y="2274277"/>
            <a:ext cx="10937631" cy="2819400"/>
          </a:xfrm>
        </p:spPr>
        <p:txBody>
          <a:bodyPr>
            <a:noAutofit/>
          </a:bodyPr>
          <a:lstStyle/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 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Pajudėtų iš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vietos;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 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Nepajudėtų iš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vietos;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Važiuotų taip pat kaip su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trintimi;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 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Teisingo atsakymo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nėra.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2345217"/>
            <a:ext cx="4059357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6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468923" y="762000"/>
            <a:ext cx="11148646" cy="1247409"/>
          </a:xfrm>
        </p:spPr>
        <p:txBody>
          <a:bodyPr>
            <a:normAutofit fontScale="90000"/>
          </a:bodyPr>
          <a:lstStyle/>
          <a:p>
            <a:pPr algn="l"/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Kaip vadinama </a:t>
            </a: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jėgos rūšis, </a:t>
            </a: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kai kūnas slysta kito kūno paviršiumi?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2274277"/>
            <a:ext cx="9144000" cy="2983523"/>
          </a:xfrm>
        </p:spPr>
        <p:txBody>
          <a:bodyPr>
            <a:normAutofit/>
          </a:bodyPr>
          <a:lstStyle/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  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Rimties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trintis;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  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Riedėjimo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trintis;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  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Trinties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jėga;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  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Slydimo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trintis.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010" y="2238285"/>
            <a:ext cx="4314556" cy="287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8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453661" y="723778"/>
            <a:ext cx="9144000" cy="776775"/>
          </a:xfrm>
        </p:spPr>
        <p:txBody>
          <a:bodyPr>
            <a:normAutofit/>
          </a:bodyPr>
          <a:lstStyle/>
          <a:p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Testo </a:t>
            </a: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atsakymai: 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770184" y="1805354"/>
            <a:ext cx="9144000" cy="4548554"/>
          </a:xfrm>
        </p:spPr>
        <p:txBody>
          <a:bodyPr>
            <a:normAutofit/>
          </a:bodyPr>
          <a:lstStyle/>
          <a:p>
            <a:r>
              <a:rPr lang="lt-LT" dirty="0" smtClean="0"/>
              <a:t>1   B</a:t>
            </a:r>
            <a:endParaRPr lang="lt-LT" dirty="0"/>
          </a:p>
          <a:p>
            <a:r>
              <a:rPr lang="lt-LT" dirty="0" smtClean="0"/>
              <a:t>2   B </a:t>
            </a:r>
            <a:endParaRPr lang="lt-LT" dirty="0"/>
          </a:p>
          <a:p>
            <a:r>
              <a:rPr lang="lt-LT" dirty="0" smtClean="0"/>
              <a:t>3   C</a:t>
            </a:r>
            <a:endParaRPr lang="lt-LT" dirty="0"/>
          </a:p>
          <a:p>
            <a:r>
              <a:rPr lang="lt-LT" dirty="0"/>
              <a:t>4 </a:t>
            </a:r>
            <a:r>
              <a:rPr lang="lt-LT" dirty="0" smtClean="0"/>
              <a:t>  D</a:t>
            </a:r>
            <a:endParaRPr lang="lt-LT" dirty="0"/>
          </a:p>
          <a:p>
            <a:r>
              <a:rPr lang="lt-LT" dirty="0"/>
              <a:t>5 </a:t>
            </a:r>
            <a:r>
              <a:rPr lang="lt-LT" dirty="0" smtClean="0"/>
              <a:t>  A</a:t>
            </a:r>
            <a:endParaRPr lang="lt-LT" dirty="0"/>
          </a:p>
          <a:p>
            <a:r>
              <a:rPr lang="lt-LT" dirty="0"/>
              <a:t>6 </a:t>
            </a:r>
            <a:r>
              <a:rPr lang="lt-LT" dirty="0" smtClean="0"/>
              <a:t>  C</a:t>
            </a:r>
          </a:p>
          <a:p>
            <a:r>
              <a:rPr lang="lt-LT" dirty="0" smtClean="0"/>
              <a:t> 7   A</a:t>
            </a:r>
          </a:p>
          <a:p>
            <a:r>
              <a:rPr lang="lt-LT" dirty="0" smtClean="0"/>
              <a:t>8    B</a:t>
            </a:r>
            <a:endParaRPr lang="lt-LT" dirty="0"/>
          </a:p>
          <a:p>
            <a:r>
              <a:rPr lang="lt-LT" dirty="0" smtClean="0"/>
              <a:t>9    B</a:t>
            </a:r>
            <a:endParaRPr lang="lt-LT" dirty="0"/>
          </a:p>
          <a:p>
            <a:r>
              <a:rPr lang="lt-LT" dirty="0" smtClean="0"/>
              <a:t>10  D</a:t>
            </a:r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1613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Naudota literatūra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41" y="1308846"/>
            <a:ext cx="11032105" cy="6418730"/>
          </a:xfrm>
        </p:spPr>
        <p:txBody>
          <a:bodyPr/>
          <a:lstStyle/>
          <a:p>
            <a:r>
              <a:rPr lang="lt-LT" dirty="0">
                <a:hlinkClick r:id="rId2"/>
              </a:rPr>
              <a:t>http://</a:t>
            </a:r>
            <a:r>
              <a:rPr lang="lt-LT" dirty="0" smtClean="0">
                <a:hlinkClick r:id="rId2"/>
              </a:rPr>
              <a:t>gamta5-6.mkp.emokykla.lt/lt/</a:t>
            </a:r>
            <a:r>
              <a:rPr lang="lt-LT" dirty="0" err="1" smtClean="0">
                <a:hlinkClick r:id="rId2"/>
              </a:rPr>
              <a:t>mo</a:t>
            </a:r>
            <a:r>
              <a:rPr lang="lt-LT" dirty="0" smtClean="0">
                <a:hlinkClick r:id="rId2"/>
              </a:rPr>
              <a:t>/demonstracijos/</a:t>
            </a:r>
            <a:r>
              <a:rPr lang="lt-LT" dirty="0" err="1" smtClean="0">
                <a:hlinkClick r:id="rId2"/>
              </a:rPr>
              <a:t>trinties_jega</a:t>
            </a:r>
            <a:endParaRPr lang="lt-LT" dirty="0" smtClean="0"/>
          </a:p>
          <a:p>
            <a:r>
              <a:rPr lang="lt-LT" dirty="0">
                <a:hlinkClick r:id="rId3"/>
              </a:rPr>
              <a:t>http://gamta5-6.mkp.emokykla.lt/lt/</a:t>
            </a:r>
            <a:r>
              <a:rPr lang="lt-LT" dirty="0" err="1">
                <a:hlinkClick r:id="rId3"/>
              </a:rPr>
              <a:t>mo</a:t>
            </a:r>
            <a:r>
              <a:rPr lang="lt-LT" dirty="0">
                <a:hlinkClick r:id="rId3"/>
              </a:rPr>
              <a:t>/demonstracijos/,offset.60,only_titles.,filter-</a:t>
            </a:r>
            <a:r>
              <a:rPr lang="lt-LT" dirty="0" err="1">
                <a:hlinkClick r:id="rId3"/>
              </a:rPr>
              <a:t>vs.,filter-type.,filter-word</a:t>
            </a:r>
            <a:r>
              <a:rPr lang="lt-LT" dirty="0" err="1" smtClean="0"/>
              <a:t>.</a:t>
            </a:r>
            <a:endParaRPr lang="lt-LT" dirty="0" smtClean="0"/>
          </a:p>
          <a:p>
            <a:r>
              <a:rPr lang="lt-LT" dirty="0">
                <a:hlinkClick r:id="rId4"/>
              </a:rPr>
              <a:t>https://</a:t>
            </a:r>
            <a:r>
              <a:rPr lang="lt-LT" dirty="0" smtClean="0">
                <a:hlinkClick r:id="rId4"/>
              </a:rPr>
              <a:t>lt.wikipedia.org/wiki/Trinties_j%C4%97ga</a:t>
            </a:r>
            <a:endParaRPr lang="lt-LT" dirty="0" smtClean="0"/>
          </a:p>
          <a:p>
            <a:r>
              <a:rPr lang="lt-LT" dirty="0">
                <a:hlinkClick r:id="rId5"/>
              </a:rPr>
              <a:t>https://www.fizika.lm.lt/content/view/189/77</a:t>
            </a:r>
            <a:r>
              <a:rPr lang="lt-LT" dirty="0" smtClean="0">
                <a:hlinkClick r:id="rId5"/>
              </a:rPr>
              <a:t>/</a:t>
            </a:r>
            <a:endParaRPr lang="lt-LT" dirty="0" smtClean="0"/>
          </a:p>
          <a:p>
            <a:r>
              <a:rPr lang="lt-LT" dirty="0">
                <a:hlinkClick r:id="rId6"/>
              </a:rPr>
              <a:t>https://</a:t>
            </a:r>
            <a:r>
              <a:rPr lang="lt-LT" dirty="0" smtClean="0">
                <a:hlinkClick r:id="rId6"/>
              </a:rPr>
              <a:t>www.fizika.lm.lt/content/view/204</a:t>
            </a:r>
            <a:endParaRPr lang="lt-LT" dirty="0" smtClean="0"/>
          </a:p>
          <a:p>
            <a:endParaRPr lang="lt-LT" dirty="0" smtClean="0"/>
          </a:p>
          <a:p>
            <a:pPr marL="0" indent="0">
              <a:buNone/>
            </a:pPr>
            <a:endParaRPr lang="lt-LT" dirty="0" smtClean="0"/>
          </a:p>
          <a:p>
            <a:endParaRPr lang="lt-LT" dirty="0"/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918</Words>
  <Application>Microsoft Office PowerPoint</Application>
  <PresentationFormat>Pasirinktinai</PresentationFormat>
  <Paragraphs>183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35</vt:i4>
      </vt:variant>
    </vt:vector>
  </HeadingPairs>
  <TitlesOfParts>
    <vt:vector size="36" baseType="lpstr">
      <vt:lpstr>„Office“ tema</vt:lpstr>
      <vt:lpstr>Trinties jėga ir jos rūšys</vt:lpstr>
      <vt:lpstr>Turinys</vt:lpstr>
      <vt:lpstr>Trinties jėga</vt:lpstr>
      <vt:lpstr>Trinties jėgos prigimtis</vt:lpstr>
      <vt:lpstr>Trinties jėgos atsiradimo priežastys</vt:lpstr>
      <vt:lpstr>Trinties jėgos apskaičiavimas</vt:lpstr>
      <vt:lpstr>Trinties koeficientas</vt:lpstr>
      <vt:lpstr>Kai kurių medžiagų trinties koeficientai</vt:lpstr>
      <vt:lpstr>Kai kurių medžiagų trinties koeficientai</vt:lpstr>
      <vt:lpstr>Trinties jėgos didumas priklauso nuo:</vt:lpstr>
      <vt:lpstr>Trinties jėgos rūšys </vt:lpstr>
      <vt:lpstr>Rimties trinties jėga</vt:lpstr>
      <vt:lpstr>Slydimo trintis</vt:lpstr>
      <vt:lpstr>Riedėjimo trintis</vt:lpstr>
      <vt:lpstr>Eksperimentas</vt:lpstr>
      <vt:lpstr>Trinties jėgos nauda ir žala</vt:lpstr>
      <vt:lpstr>Naudinga trinties jėga</vt:lpstr>
      <vt:lpstr>Trinties jėga naudinga – ją didiname</vt:lpstr>
      <vt:lpstr>Trinties jėga žalinga – ją mažiname</vt:lpstr>
      <vt:lpstr>Trinties jėga aplink mus</vt:lpstr>
      <vt:lpstr>Trinties jėga aplink mus</vt:lpstr>
      <vt:lpstr>Trintis ir mūsų organizme</vt:lpstr>
      <vt:lpstr>Gyvenimas be trinties</vt:lpstr>
      <vt:lpstr>Testas</vt:lpstr>
      <vt:lpstr>2.Kuriame paveiksle trinties jėga didžiausia? </vt:lpstr>
      <vt:lpstr>3. Kodėl reikia tepti alyva judančias mašinų detalės?</vt:lpstr>
      <vt:lpstr>4. Kodėl sunku rankose išlaikyti gyvą žuvį?</vt:lpstr>
      <vt:lpstr>5.  Kuriame paviršiuje trinties jėga, judant  kūnui, didesnė?</vt:lpstr>
      <vt:lpstr>6. Kokiu prietaisu galima išmatuoti trinties jėgą?</vt:lpstr>
      <vt:lpstr>7. Kokia trinties jėgos kryptis?</vt:lpstr>
      <vt:lpstr>8. Didėjant kūno masei, trinties jėga:</vt:lpstr>
      <vt:lpstr>9. Kaip elgtųsi automobilis, jei neliktų trinties jėgos tarp padangų ir kelio paviršiaus? </vt:lpstr>
      <vt:lpstr>10. Kaip vadinama trinties jėgos rūšis, kai kūnas slysta kito kūno paviršiumi?</vt:lpstr>
      <vt:lpstr>Testo atsakymai: </vt:lpstr>
      <vt:lpstr>Naudota literatūra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Trinties jėga ir jos rūšys</dc:title>
  <dc:creator>Ruta Trakanaviciene</dc:creator>
  <cp:lastModifiedBy>Mokytojas</cp:lastModifiedBy>
  <cp:revision>38</cp:revision>
  <dcterms:created xsi:type="dcterms:W3CDTF">2017-01-12T16:31:17Z</dcterms:created>
  <dcterms:modified xsi:type="dcterms:W3CDTF">2017-03-27T11:30:21Z</dcterms:modified>
</cp:coreProperties>
</file>