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70" r:id="rId3"/>
    <p:sldId id="257" r:id="rId4"/>
    <p:sldId id="271" r:id="rId5"/>
    <p:sldId id="273" r:id="rId6"/>
    <p:sldId id="258" r:id="rId7"/>
    <p:sldId id="277" r:id="rId8"/>
    <p:sldId id="274" r:id="rId9"/>
    <p:sldId id="272" r:id="rId10"/>
    <p:sldId id="259" r:id="rId11"/>
    <p:sldId id="261" r:id="rId12"/>
    <p:sldId id="262" r:id="rId13"/>
    <p:sldId id="279" r:id="rId14"/>
    <p:sldId id="278" r:id="rId15"/>
    <p:sldId id="280" r:id="rId16"/>
    <p:sldId id="281" r:id="rId17"/>
    <p:sldId id="264" r:id="rId18"/>
    <p:sldId id="267" r:id="rId19"/>
    <p:sldId id="282" r:id="rId20"/>
    <p:sldId id="268" r:id="rId21"/>
    <p:sldId id="263"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4660"/>
  </p:normalViewPr>
  <p:slideViewPr>
    <p:cSldViewPr>
      <p:cViewPr>
        <p:scale>
          <a:sx n="76" d="100"/>
          <a:sy n="76" d="100"/>
        </p:scale>
        <p:origin x="-2640" y="-8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2">
        <a:schemeClr val="bg2"/>
      </p:bgRef>
    </p:bg>
    <p:spTree>
      <p:nvGrpSpPr>
        <p:cNvPr id="1" name=""/>
        <p:cNvGrpSpPr/>
        <p:nvPr/>
      </p:nvGrpSpPr>
      <p:grpSpPr>
        <a:xfrm>
          <a:off x="0" y="0"/>
          <a:ext cx="0" cy="0"/>
          <a:chOff x="0" y="0"/>
          <a:chExt cx="0" cy="0"/>
        </a:xfrm>
      </p:grpSpPr>
      <p:sp>
        <p:nvSpPr>
          <p:cNvPr id="7" name="Laisva form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Laisva forma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Antraštė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lt-LT" smtClean="0"/>
              <a:t>Spustelėję redag. ruoš. pavad. stilių</a:t>
            </a:r>
            <a:endParaRPr kumimoji="0" lang="en-US"/>
          </a:p>
        </p:txBody>
      </p:sp>
      <p:sp>
        <p:nvSpPr>
          <p:cNvPr id="17" name="Antrinis pavadinimas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Spustelėję redag. ruoš. paantrš. stilių</a:t>
            </a:r>
            <a:endParaRPr kumimoji="0" lang="en-US"/>
          </a:p>
        </p:txBody>
      </p:sp>
      <p:sp>
        <p:nvSpPr>
          <p:cNvPr id="30" name="Datos vietos rezervavimo ženklas 29"/>
          <p:cNvSpPr>
            <a:spLocks noGrp="1"/>
          </p:cNvSpPr>
          <p:nvPr>
            <p:ph type="dt" sz="half" idx="10"/>
          </p:nvPr>
        </p:nvSpPr>
        <p:spPr/>
        <p:txBody>
          <a:bodyPr/>
          <a:lstStyle/>
          <a:p>
            <a:fld id="{1D8BD707-D9CF-40AE-B4C6-C98DA3205C09}" type="datetimeFigureOut">
              <a:rPr lang="en-US" smtClean="0"/>
              <a:pPr/>
              <a:t>3/29/2017</a:t>
            </a:fld>
            <a:endParaRPr lang="en-US"/>
          </a:p>
        </p:txBody>
      </p:sp>
      <p:sp>
        <p:nvSpPr>
          <p:cNvPr id="19" name="Poraštės vietos rezervavimo ženklas 18"/>
          <p:cNvSpPr>
            <a:spLocks noGrp="1"/>
          </p:cNvSpPr>
          <p:nvPr>
            <p:ph type="ftr" sz="quarter" idx="11"/>
          </p:nvPr>
        </p:nvSpPr>
        <p:spPr/>
        <p:txBody>
          <a:bodyPr/>
          <a:lstStyle/>
          <a:p>
            <a:endParaRPr lang="en-US"/>
          </a:p>
        </p:txBody>
      </p:sp>
      <p:sp>
        <p:nvSpPr>
          <p:cNvPr id="27" name="Skaidrės numerio vietos rezervavimo ženklas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lgn="l">
              <a:defRPr/>
            </a:lvl1pPr>
          </a:lstStyle>
          <a:p>
            <a:r>
              <a:rPr kumimoji="0" lang="lt-LT" smtClean="0"/>
              <a:t>Spustelėję redag. ruoš. pavad.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D8BD707-D9CF-40AE-B4C6-C98DA3205C09}" type="datetimeFigureOut">
              <a:rPr lang="en-US" smtClean="0"/>
              <a:pPr/>
              <a:t>3/29/2017</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2">
        <a:schemeClr val="bg2"/>
      </p:bgRef>
    </p:bg>
    <p:spTree>
      <p:nvGrpSpPr>
        <p:cNvPr id="1" name=""/>
        <p:cNvGrpSpPr/>
        <p:nvPr/>
      </p:nvGrpSpPr>
      <p:grpSpPr>
        <a:xfrm>
          <a:off x="0" y="0"/>
          <a:ext cx="0" cy="0"/>
          <a:chOff x="0" y="0"/>
          <a:chExt cx="0" cy="0"/>
        </a:xfrm>
      </p:grpSpPr>
      <p:sp>
        <p:nvSpPr>
          <p:cNvPr id="7" name="Laisva forma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Laisva forma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Antraštė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Spustelėję redag. ruoš. teksto stilių</a:t>
            </a:r>
          </a:p>
        </p:txBody>
      </p:sp>
      <p:sp>
        <p:nvSpPr>
          <p:cNvPr id="4" name="Datos vietos rezervavimo ženklas 3"/>
          <p:cNvSpPr>
            <a:spLocks noGrp="1"/>
          </p:cNvSpPr>
          <p:nvPr>
            <p:ph type="dt" sz="half" idx="10"/>
          </p:nvPr>
        </p:nvSpPr>
        <p:spPr/>
        <p:txBody>
          <a:bodyPr/>
          <a:lstStyle/>
          <a:p>
            <a:fld id="{1D8BD707-D9CF-40AE-B4C6-C98DA3205C09}" type="datetimeFigureOut">
              <a:rPr lang="en-US" smtClean="0"/>
              <a:pPr/>
              <a:t>3/29/2017</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467600" cy="1143000"/>
          </a:xfrm>
        </p:spPr>
        <p:txBody>
          <a:bodyPr/>
          <a:lstStyle/>
          <a:p>
            <a:r>
              <a:rPr kumimoji="0" lang="lt-LT" smtClean="0"/>
              <a:t>Spustelėję redag. ruoš. pavad. stilių</a:t>
            </a:r>
            <a:endParaRPr kumimoji="0" lang="en-US"/>
          </a:p>
        </p:txBody>
      </p:sp>
      <p:sp>
        <p:nvSpPr>
          <p:cNvPr id="3" name="Turinio vietos rezervavimo ženklas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1D8BD707-D9CF-40AE-B4C6-C98DA3205C09}" type="datetimeFigureOut">
              <a:rPr lang="en-US" smtClean="0"/>
              <a:pPr/>
              <a:t>3/29/2017</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8229600" cy="1143000"/>
          </a:xfrm>
        </p:spPr>
        <p:txBody>
          <a:bodyPr anchor="ctr"/>
          <a:lstStyle>
            <a:lvl1pPr>
              <a:defRPr/>
            </a:lvl1pPr>
          </a:lstStyle>
          <a:p>
            <a:r>
              <a:rPr kumimoji="0" lang="lt-LT" smtClean="0"/>
              <a:t>Spustelėję redag. ruoš. pavad. stilių</a:t>
            </a:r>
            <a:endParaRPr kumimoji="0" lang="en-US"/>
          </a:p>
        </p:txBody>
      </p:sp>
      <p:sp>
        <p:nvSpPr>
          <p:cNvPr id="3" name="Teksto vietos rezervavimo ženklas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4" name="Teksto vietos rezervavimo ženklas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5" name="Turinio vietos rezervavimo ženklas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p>
            <a:fld id="{1D8BD707-D9CF-40AE-B4C6-C98DA3205C09}" type="datetimeFigureOut">
              <a:rPr lang="en-US" smtClean="0"/>
              <a:pPr/>
              <a:t>3/29/2017</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320"/>
            <a:ext cx="7470648" cy="1143000"/>
          </a:xfrm>
        </p:spPr>
        <p:txBody>
          <a:bodyPr anchor="ctr"/>
          <a:lstStyle>
            <a:lvl1pPr algn="l">
              <a:defRPr sz="4600"/>
            </a:lvl1pPr>
          </a:lstStyle>
          <a:p>
            <a:r>
              <a:rPr kumimoji="0" lang="lt-LT" smtClean="0"/>
              <a:t>Spustelėję redag. ruoš. pavad. stilių</a:t>
            </a:r>
            <a:endParaRPr kumimoji="0" lang="en-US"/>
          </a:p>
        </p:txBody>
      </p:sp>
      <p:sp>
        <p:nvSpPr>
          <p:cNvPr id="7" name="Datos vietos rezervavimo ženklas 6"/>
          <p:cNvSpPr>
            <a:spLocks noGrp="1"/>
          </p:cNvSpPr>
          <p:nvPr>
            <p:ph type="dt" sz="half" idx="10"/>
          </p:nvPr>
        </p:nvSpPr>
        <p:spPr/>
        <p:txBody>
          <a:bodyPr/>
          <a:lstStyle/>
          <a:p>
            <a:fld id="{1D8BD707-D9CF-40AE-B4C6-C98DA3205C09}" type="datetimeFigureOut">
              <a:rPr lang="en-US" smtClean="0"/>
              <a:pPr/>
              <a:t>3/29/2017</a:t>
            </a:fld>
            <a:endParaRPr lang="en-US"/>
          </a:p>
        </p:txBody>
      </p:sp>
      <p:sp>
        <p:nvSpPr>
          <p:cNvPr id="8" name="Skaidrės numerio vietos rezervavimo ženklas 7"/>
          <p:cNvSpPr>
            <a:spLocks noGrp="1"/>
          </p:cNvSpPr>
          <p:nvPr>
            <p:ph type="sldNum" sz="quarter" idx="11"/>
          </p:nvPr>
        </p:nvSpPr>
        <p:spPr/>
        <p:txBody>
          <a:bodyPr/>
          <a:lstStyle/>
          <a:p>
            <a:fld id="{B6F15528-21DE-4FAA-801E-634DDDAF4B2B}" type="slidenum">
              <a:rPr lang="en-US" smtClean="0"/>
              <a:pPr/>
              <a:t>‹#›</a:t>
            </a:fld>
            <a:endParaRPr lang="en-US"/>
          </a:p>
        </p:txBody>
      </p:sp>
      <p:sp>
        <p:nvSpPr>
          <p:cNvPr id="9" name="Poraštės vietos rezervavimo ženklas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1D8BD707-D9CF-40AE-B4C6-C98DA3205C09}" type="datetimeFigureOut">
              <a:rPr lang="en-US" smtClean="0"/>
              <a:pPr/>
              <a:t>3/29/2017</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lt-LT" smtClean="0"/>
              <a:t>Spustelėję redag. ruoš. pavad. stilių</a:t>
            </a:r>
            <a:endParaRPr kumimoji="0" lang="en-US"/>
          </a:p>
        </p:txBody>
      </p:sp>
      <p:sp>
        <p:nvSpPr>
          <p:cNvPr id="3" name="Teksto vietos rezervavimo ženklas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Spustelėję redag. ruoš. teksto stilių</a:t>
            </a:r>
          </a:p>
        </p:txBody>
      </p:sp>
      <p:sp>
        <p:nvSpPr>
          <p:cNvPr id="4" name="Turinio vietos rezervavimo ženklas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1D8BD707-D9CF-40AE-B4C6-C98DA3205C09}" type="datetimeFigureOut">
              <a:rPr lang="en-US" smtClean="0"/>
              <a:pPr/>
              <a:t>3/29/2017</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lt-LT" smtClean="0"/>
              <a:t>Spustelėję redag. ruoš. pavad. stilių</a:t>
            </a:r>
            <a:endParaRPr kumimoji="0" lang="en-US"/>
          </a:p>
        </p:txBody>
      </p:sp>
      <p:sp>
        <p:nvSpPr>
          <p:cNvPr id="3" name="Paveikslėlio vietos rezervavimo ženklas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lt-LT" smtClean="0"/>
              <a:t>Spustelėkite piktogr. norėdami įtraukti pav.</a:t>
            </a:r>
            <a:endParaRPr kumimoji="0" lang="en-US" dirty="0"/>
          </a:p>
        </p:txBody>
      </p:sp>
      <p:sp>
        <p:nvSpPr>
          <p:cNvPr id="4" name="Teksto vietos rezervavimo ženklas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lt-LT" smtClean="0"/>
              <a:t>Spustelėję redag. ruoš. teksto stilių</a:t>
            </a:r>
          </a:p>
        </p:txBody>
      </p:sp>
      <p:sp>
        <p:nvSpPr>
          <p:cNvPr id="5" name="Datos vietos rezervavimo ženklas 4"/>
          <p:cNvSpPr>
            <a:spLocks noGrp="1"/>
          </p:cNvSpPr>
          <p:nvPr>
            <p:ph type="dt" sz="half" idx="10"/>
          </p:nvPr>
        </p:nvSpPr>
        <p:spPr>
          <a:xfrm>
            <a:off x="457200" y="6422064"/>
            <a:ext cx="2133600" cy="365125"/>
          </a:xfrm>
        </p:spPr>
        <p:txBody>
          <a:bodyPr/>
          <a:lstStyle/>
          <a:p>
            <a:fld id="{1D8BD707-D9CF-40AE-B4C6-C98DA3205C09}" type="datetimeFigureOut">
              <a:rPr lang="en-US" smtClean="0"/>
              <a:pPr/>
              <a:t>3/29/2017</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D8BD707-D9CF-40AE-B4C6-C98DA3205C09}" type="datetimeFigureOut">
              <a:rPr lang="en-US" smtClean="0"/>
              <a:pPr/>
              <a:t>3/29/2017</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kumimoji="0" lang="lt-LT" smtClean="0"/>
              <a:t>Spustelėję redag. ruoš. pavad.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1D8BD707-D9CF-40AE-B4C6-C98DA3205C09}" type="datetimeFigureOut">
              <a:rPr lang="en-US" smtClean="0"/>
              <a:pPr/>
              <a:t>3/29/2017</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Laisva forma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Laisva forma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Pavadinimo vietos rezervavimo ženklas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lt-LT" smtClean="0"/>
              <a:t>Spustelėję redag. ruoš. pavad. stilių</a:t>
            </a:r>
            <a:endParaRPr kumimoji="0" lang="en-US"/>
          </a:p>
        </p:txBody>
      </p:sp>
      <p:sp>
        <p:nvSpPr>
          <p:cNvPr id="30" name="Teksto vietos rezervavimo ženklas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os vietos rezervavimo ženklas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3/29/2017</a:t>
            </a:fld>
            <a:endParaRPr lang="en-US"/>
          </a:p>
        </p:txBody>
      </p:sp>
      <p:sp>
        <p:nvSpPr>
          <p:cNvPr id="22" name="Poraštės vietos rezervavimo ženklas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kaidrės numerio vietos rezervavimo ženklas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mkp.emokykla.lt/gamta7-8/lt" TargetMode="External"/><Relationship Id="rId2" Type="http://schemas.openxmlformats.org/officeDocument/2006/relationships/hyperlink" Target="http://gamta5-6.mkp.emokykla.lt/lt/mo/zinynas/trinties_jega/" TargetMode="External"/><Relationship Id="rId1" Type="http://schemas.openxmlformats.org/officeDocument/2006/relationships/slideLayout" Target="../slideLayouts/slideLayout2.xml"/><Relationship Id="rId4" Type="http://schemas.openxmlformats.org/officeDocument/2006/relationships/hyperlink" Target="http://lt.wikipedia.org/wiki/Trinties_j%C4%97g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686800" cy="1935480"/>
          </a:xfrm>
        </p:spPr>
        <p:txBody>
          <a:bodyPr>
            <a:normAutofit/>
          </a:bodyPr>
          <a:lstStyle/>
          <a:p>
            <a:pPr algn="ctr"/>
            <a:r>
              <a:rPr lang="lt-LT" sz="6000" dirty="0" smtClean="0"/>
              <a:t>Trinties </a:t>
            </a:r>
            <a:r>
              <a:rPr lang="en-US" sz="6000" dirty="0" err="1" smtClean="0"/>
              <a:t>nauda</a:t>
            </a:r>
            <a:r>
              <a:rPr lang="en-US" sz="6000" dirty="0" smtClean="0"/>
              <a:t> </a:t>
            </a:r>
            <a:r>
              <a:rPr lang="en-US" sz="6000" dirty="0" err="1" smtClean="0"/>
              <a:t>ir</a:t>
            </a:r>
            <a:r>
              <a:rPr lang="lt-LT" sz="6000" dirty="0" smtClean="0"/>
              <a:t> žala </a:t>
            </a:r>
            <a:r>
              <a:rPr lang="lt-LT" dirty="0" smtClean="0"/>
              <a:t/>
            </a:r>
            <a:br>
              <a:rPr lang="lt-LT" dirty="0" smtClean="0"/>
            </a:br>
            <a:r>
              <a:rPr lang="lt-LT" sz="3600" dirty="0" smtClean="0"/>
              <a:t>Buivydiškių pagrindinė mokykla</a:t>
            </a:r>
            <a:endParaRPr lang="lt-LT" sz="3600" dirty="0"/>
          </a:p>
        </p:txBody>
      </p:sp>
      <p:sp>
        <p:nvSpPr>
          <p:cNvPr id="3" name="Subtitle 2"/>
          <p:cNvSpPr>
            <a:spLocks noGrp="1"/>
          </p:cNvSpPr>
          <p:nvPr>
            <p:ph type="body" idx="4294967295"/>
          </p:nvPr>
        </p:nvSpPr>
        <p:spPr>
          <a:xfrm>
            <a:off x="0" y="2486024"/>
            <a:ext cx="9144000" cy="3457575"/>
          </a:xfrm>
        </p:spPr>
        <p:txBody>
          <a:bodyPr>
            <a:normAutofit/>
          </a:bodyPr>
          <a:lstStyle/>
          <a:p>
            <a:r>
              <a:rPr lang="lt-LT" dirty="0" smtClean="0"/>
              <a:t>Parengė: Aistė Karosaitė</a:t>
            </a:r>
            <a:r>
              <a:rPr lang="en-US" dirty="0" smtClean="0"/>
              <a:t> </a:t>
            </a:r>
            <a:r>
              <a:rPr lang="lt-LT" dirty="0" smtClean="0"/>
              <a:t>8kl.</a:t>
            </a:r>
          </a:p>
          <a:p>
            <a:pPr>
              <a:buNone/>
            </a:pPr>
            <a:r>
              <a:rPr lang="lt-LT" dirty="0" smtClean="0"/>
              <a:t>                 </a:t>
            </a:r>
            <a:r>
              <a:rPr lang="en-US" dirty="0" smtClean="0"/>
              <a:t> </a:t>
            </a:r>
            <a:r>
              <a:rPr lang="en-US" dirty="0" err="1" smtClean="0"/>
              <a:t>Skaist</a:t>
            </a:r>
            <a:r>
              <a:rPr lang="lt-LT" dirty="0" smtClean="0"/>
              <a:t>ė</a:t>
            </a:r>
            <a:r>
              <a:rPr lang="en-US" dirty="0" smtClean="0"/>
              <a:t> </a:t>
            </a:r>
            <a:r>
              <a:rPr lang="en-US" dirty="0" err="1" smtClean="0"/>
              <a:t>Maskoli</a:t>
            </a:r>
            <a:r>
              <a:rPr lang="lt-LT" dirty="0" smtClean="0"/>
              <a:t>ū</a:t>
            </a:r>
            <a:r>
              <a:rPr lang="en-US" dirty="0" err="1" smtClean="0"/>
              <a:t>nait</a:t>
            </a:r>
            <a:r>
              <a:rPr lang="lt-LT" dirty="0" smtClean="0"/>
              <a:t>ė</a:t>
            </a:r>
            <a:r>
              <a:rPr lang="en-US" dirty="0" smtClean="0"/>
              <a:t> </a:t>
            </a:r>
            <a:r>
              <a:rPr lang="lt-LT" dirty="0" smtClean="0"/>
              <a:t>8kl.</a:t>
            </a:r>
          </a:p>
          <a:p>
            <a:pPr>
              <a:buNone/>
            </a:pPr>
            <a:endParaRPr lang="lt-LT" dirty="0" smtClean="0"/>
          </a:p>
          <a:p>
            <a:r>
              <a:rPr lang="lt-LT" dirty="0" smtClean="0"/>
              <a:t>Mokytoja: Irena </a:t>
            </a:r>
            <a:r>
              <a:rPr lang="lt-LT" dirty="0" err="1" smtClean="0"/>
              <a:t>Šauklienė</a:t>
            </a:r>
            <a:r>
              <a:rPr lang="lt-LT" dirty="0" smtClean="0"/>
              <a:t> </a:t>
            </a:r>
          </a:p>
          <a:p>
            <a:endParaRPr lang="lt-LT" dirty="0" smtClean="0"/>
          </a:p>
          <a:p>
            <a:r>
              <a:rPr lang="lt-LT" dirty="0" smtClean="0"/>
              <a:t>Konkursas,, Fizikos bandymai aplink mus 2017”</a:t>
            </a:r>
          </a:p>
          <a:p>
            <a:endParaRPr lang="lt-LT" dirty="0" smtClean="0"/>
          </a:p>
          <a:p>
            <a:endParaRPr lang="lt-LT" dirty="0" smtClean="0"/>
          </a:p>
          <a:p>
            <a:endParaRPr lang="lt-L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en-US" dirty="0" smtClean="0"/>
              <a:t>T</a:t>
            </a:r>
            <a:r>
              <a:rPr lang="lt-LT" dirty="0" err="1" smtClean="0"/>
              <a:t>urinys</a:t>
            </a:r>
            <a:endParaRPr lang="lt-LT" dirty="0"/>
          </a:p>
        </p:txBody>
      </p:sp>
      <p:sp>
        <p:nvSpPr>
          <p:cNvPr id="3" name="Turinio vietos rezervavimo ženklas 2"/>
          <p:cNvSpPr>
            <a:spLocks noGrp="1"/>
          </p:cNvSpPr>
          <p:nvPr>
            <p:ph idx="1"/>
          </p:nvPr>
        </p:nvSpPr>
        <p:spPr>
          <a:xfrm>
            <a:off x="457200" y="1143000"/>
            <a:ext cx="8382000" cy="4983163"/>
          </a:xfrm>
        </p:spPr>
        <p:txBody>
          <a:bodyPr>
            <a:normAutofit fontScale="92500" lnSpcReduction="10000"/>
          </a:bodyPr>
          <a:lstStyle/>
          <a:p>
            <a:r>
              <a:rPr lang="lt-LT" dirty="0"/>
              <a:t>Trinties </a:t>
            </a:r>
            <a:r>
              <a:rPr lang="lt-LT" dirty="0" smtClean="0"/>
              <a:t>jėga</a:t>
            </a:r>
          </a:p>
          <a:p>
            <a:r>
              <a:rPr lang="lt-LT" dirty="0" smtClean="0"/>
              <a:t>Trinties atsiradimo priežastys</a:t>
            </a:r>
          </a:p>
          <a:p>
            <a:r>
              <a:rPr lang="lt-LT" dirty="0" smtClean="0"/>
              <a:t>Trinties rūšys</a:t>
            </a:r>
          </a:p>
          <a:p>
            <a:r>
              <a:rPr lang="lt-LT" dirty="0"/>
              <a:t>Trinties </a:t>
            </a:r>
            <a:r>
              <a:rPr lang="lt-LT" dirty="0" smtClean="0"/>
              <a:t>jėgos apskaičiavimas</a:t>
            </a:r>
          </a:p>
          <a:p>
            <a:r>
              <a:rPr lang="lt-LT" dirty="0" smtClean="0"/>
              <a:t>Trinties nauda</a:t>
            </a:r>
          </a:p>
          <a:p>
            <a:r>
              <a:rPr lang="lt-LT" dirty="0"/>
              <a:t>Trinties </a:t>
            </a:r>
            <a:r>
              <a:rPr lang="lt-LT" dirty="0" smtClean="0"/>
              <a:t>žala</a:t>
            </a:r>
          </a:p>
          <a:p>
            <a:r>
              <a:rPr lang="lt-LT" dirty="0" smtClean="0"/>
              <a:t>Tai įdomu </a:t>
            </a:r>
          </a:p>
          <a:p>
            <a:r>
              <a:rPr lang="lt-LT" dirty="0" smtClean="0"/>
              <a:t>Tyrimai</a:t>
            </a:r>
          </a:p>
          <a:p>
            <a:r>
              <a:rPr lang="lt-LT" dirty="0" smtClean="0"/>
              <a:t>Testas </a:t>
            </a:r>
            <a:endParaRPr lang="en-US" dirty="0" smtClean="0"/>
          </a:p>
          <a:p>
            <a:r>
              <a:rPr lang="lt-LT" dirty="0" smtClean="0"/>
              <a:t>Šaltiniai</a:t>
            </a:r>
          </a:p>
          <a:p>
            <a:endParaRPr lang="lt-LT" dirty="0" smtClean="0"/>
          </a:p>
          <a:p>
            <a:endParaRPr lang="lt-LT" dirty="0" smtClean="0"/>
          </a:p>
          <a:p>
            <a:endParaRPr lang="lt-LT" dirty="0" smtClean="0"/>
          </a:p>
          <a:p>
            <a:endParaRPr lang="lt-LT" dirty="0"/>
          </a:p>
        </p:txBody>
      </p:sp>
    </p:spTree>
    <p:extLst>
      <p:ext uri="{BB962C8B-B14F-4D97-AF65-F5344CB8AC3E}">
        <p14:creationId xmlns="" xmlns:p14="http://schemas.microsoft.com/office/powerpoint/2010/main" val="1020568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7470775" cy="1143000"/>
          </a:xfrm>
        </p:spPr>
        <p:txBody>
          <a:bodyPr/>
          <a:lstStyle/>
          <a:p>
            <a:r>
              <a:rPr lang="lt-LT" dirty="0" smtClean="0"/>
              <a:t> </a:t>
            </a:r>
            <a:endParaRPr lang="lt-LT" dirty="0"/>
          </a:p>
        </p:txBody>
      </p:sp>
      <p:pic>
        <p:nvPicPr>
          <p:cNvPr id="1027" name="Picture 3" descr="C:\Users\dell\Documents\ft\trinties-jega-skaidres-21_big.jpg"/>
          <p:cNvPicPr>
            <a:picLocks noChangeAspect="1" noChangeArrowheads="1"/>
          </p:cNvPicPr>
          <p:nvPr/>
        </p:nvPicPr>
        <p:blipFill>
          <a:blip r:embed="rId2" cstate="print"/>
          <a:srcRect/>
          <a:stretch>
            <a:fillRect/>
          </a:stretch>
        </p:blipFill>
        <p:spPr bwMode="auto">
          <a:xfrm>
            <a:off x="457200" y="155297"/>
            <a:ext cx="8305800" cy="4969458"/>
          </a:xfrm>
          <a:prstGeom prst="rect">
            <a:avLst/>
          </a:prstGeom>
          <a:noFill/>
        </p:spPr>
      </p:pic>
      <p:sp>
        <p:nvSpPr>
          <p:cNvPr id="9" name="Stačiakampis 8"/>
          <p:cNvSpPr/>
          <p:nvPr/>
        </p:nvSpPr>
        <p:spPr>
          <a:xfrm rot="10800000" flipV="1">
            <a:off x="457200" y="4967959"/>
            <a:ext cx="8229600" cy="1569660"/>
          </a:xfrm>
          <a:prstGeom prst="rect">
            <a:avLst/>
          </a:prstGeom>
        </p:spPr>
        <p:txBody>
          <a:bodyPr wrap="square">
            <a:spAutoFit/>
          </a:bodyPr>
          <a:lstStyle/>
          <a:p>
            <a:pPr algn="ctr"/>
            <a:r>
              <a:rPr lang="lt-LT" sz="3200" dirty="0" smtClean="0"/>
              <a:t>Tai jėga, kuri atsiranda kūnų sąlyčio vietoje ir trukdo vienam iš jų pajudėti ar judėti kito paviršiumi.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609600" y="304800"/>
            <a:ext cx="8305800" cy="1508105"/>
          </a:xfrm>
          <a:prstGeom prst="rect">
            <a:avLst/>
          </a:prstGeom>
        </p:spPr>
        <p:txBody>
          <a:bodyPr wrap="square">
            <a:spAutoFit/>
          </a:bodyPr>
          <a:lstStyle/>
          <a:p>
            <a:endParaRPr lang="lt-LT" sz="2800" dirty="0" smtClean="0"/>
          </a:p>
          <a:p>
            <a:pPr>
              <a:buFont typeface="Arial" pitchFamily="34" charset="0"/>
              <a:buChar char="•"/>
            </a:pPr>
            <a:r>
              <a:rPr lang="lt-LT" sz="3200" dirty="0" smtClean="0"/>
              <a:t>Trinties jėgos kryptis priešinga kūno judėjimo krypčiai.</a:t>
            </a:r>
            <a:endParaRPr lang="lt-LT" sz="3200" dirty="0"/>
          </a:p>
        </p:txBody>
      </p:sp>
      <p:pic>
        <p:nvPicPr>
          <p:cNvPr id="5" name="Picture 2" descr="Vaizdo rezultatas pagal u&amp;zcaron;klaus&amp;aogon; „trintis gamtoje“"/>
          <p:cNvPicPr>
            <a:picLocks noChangeAspect="1" noChangeArrowheads="1"/>
          </p:cNvPicPr>
          <p:nvPr/>
        </p:nvPicPr>
        <p:blipFill>
          <a:blip r:embed="rId2" cstate="print"/>
          <a:srcRect/>
          <a:stretch>
            <a:fillRect/>
          </a:stretch>
        </p:blipFill>
        <p:spPr bwMode="auto">
          <a:xfrm>
            <a:off x="2209800" y="1752600"/>
            <a:ext cx="5029200" cy="4023361"/>
          </a:xfrm>
          <a:prstGeom prst="rect">
            <a:avLst/>
          </a:prstGeom>
          <a:noFill/>
        </p:spPr>
      </p:pic>
    </p:spTree>
    <p:extLst>
      <p:ext uri="{BB962C8B-B14F-4D97-AF65-F5344CB8AC3E}">
        <p14:creationId xmlns="" xmlns:p14="http://schemas.microsoft.com/office/powerpoint/2010/main" val="3042155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latin typeface="+mn-lt"/>
              </a:rPr>
              <a:t>Trinties atsiradimo  priežastys</a:t>
            </a:r>
            <a:endParaRPr lang="lt-LT" dirty="0">
              <a:latin typeface="+mn-lt"/>
            </a:endParaRPr>
          </a:p>
        </p:txBody>
      </p:sp>
      <p:sp>
        <p:nvSpPr>
          <p:cNvPr id="3" name="Turinio vietos rezervavimo ženklas 2"/>
          <p:cNvSpPr>
            <a:spLocks noGrp="1"/>
          </p:cNvSpPr>
          <p:nvPr>
            <p:ph idx="1"/>
          </p:nvPr>
        </p:nvSpPr>
        <p:spPr>
          <a:xfrm>
            <a:off x="457200" y="1600200"/>
            <a:ext cx="8229600" cy="4525963"/>
          </a:xfrm>
        </p:spPr>
        <p:txBody>
          <a:bodyPr/>
          <a:lstStyle/>
          <a:p>
            <a:r>
              <a:rPr lang="lt-LT" sz="3200" dirty="0" smtClean="0"/>
              <a:t>Grublėti lietimosi paviršiai </a:t>
            </a:r>
          </a:p>
          <a:p>
            <a:r>
              <a:rPr lang="lt-LT" sz="3200" dirty="0" smtClean="0"/>
              <a:t>Lietimosi paviršių molekulių tarpusavio trauka</a:t>
            </a:r>
          </a:p>
          <a:p>
            <a:pPr>
              <a:buNone/>
            </a:pPr>
            <a:endParaRPr lang="lt-LT" dirty="0"/>
          </a:p>
        </p:txBody>
      </p:sp>
      <p:pic>
        <p:nvPicPr>
          <p:cNvPr id="5" name="Picture 4"/>
          <p:cNvPicPr>
            <a:picLocks noChangeAspect="1" noChangeArrowheads="1"/>
          </p:cNvPicPr>
          <p:nvPr/>
        </p:nvPicPr>
        <p:blipFill>
          <a:blip r:embed="rId2" cstate="print"/>
          <a:srcRect/>
          <a:stretch>
            <a:fillRect/>
          </a:stretch>
        </p:blipFill>
        <p:spPr bwMode="auto">
          <a:xfrm>
            <a:off x="1371600" y="4191000"/>
            <a:ext cx="6143625" cy="1643063"/>
          </a:xfrm>
          <a:prstGeom prst="rect">
            <a:avLst/>
          </a:prstGeom>
          <a:noFill/>
          <a:ln w="9525">
            <a:noFill/>
            <a:miter lim="800000"/>
            <a:headEnd/>
            <a:tailEnd/>
          </a:ln>
        </p:spPr>
      </p:pic>
    </p:spTree>
    <p:extLst>
      <p:ext uri="{BB962C8B-B14F-4D97-AF65-F5344CB8AC3E}">
        <p14:creationId xmlns="" xmlns:p14="http://schemas.microsoft.com/office/powerpoint/2010/main" val="3508249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944880"/>
          </a:xfrm>
        </p:spPr>
        <p:txBody>
          <a:bodyPr>
            <a:normAutofit/>
          </a:bodyPr>
          <a:lstStyle/>
          <a:p>
            <a:r>
              <a:rPr lang="lt-LT" sz="3600" dirty="0" smtClean="0">
                <a:latin typeface="Arial" pitchFamily="34" charset="0"/>
                <a:cs typeface="Arial" pitchFamily="34" charset="0"/>
              </a:rPr>
              <a:t>Rūšys</a:t>
            </a:r>
            <a:endParaRPr lang="lt-LT" sz="3600" dirty="0">
              <a:latin typeface="Arial" pitchFamily="34" charset="0"/>
              <a:cs typeface="Arial" pitchFamily="34" charset="0"/>
            </a:endParaRPr>
          </a:p>
        </p:txBody>
      </p:sp>
      <p:pic>
        <p:nvPicPr>
          <p:cNvPr id="14337" name="Picture 1" descr="D:\#Users\Vytautas\Desktop\products_england_color_seabury_u140-07-visco-m1.jpg"/>
          <p:cNvPicPr>
            <a:picLocks noGrp="1" noChangeAspect="1" noChangeArrowheads="1"/>
          </p:cNvPicPr>
          <p:nvPr>
            <p:ph idx="4294967295"/>
          </p:nvPr>
        </p:nvPicPr>
        <p:blipFill>
          <a:blip r:embed="rId2" cstate="print"/>
          <a:stretch>
            <a:fillRect/>
          </a:stretch>
        </p:blipFill>
        <p:spPr>
          <a:xfrm>
            <a:off x="6629400" y="990600"/>
            <a:ext cx="2286000" cy="2362200"/>
          </a:xfrm>
        </p:spPr>
      </p:pic>
      <p:pic>
        <p:nvPicPr>
          <p:cNvPr id="14339" name="Picture 3" descr="Slidininkas A.Novoselskis &amp;zcaron;iemos olimpiadoje pirmadien&amp;iogon; finišavo 71-as"/>
          <p:cNvPicPr>
            <a:picLocks noChangeAspect="1" noChangeArrowheads="1"/>
          </p:cNvPicPr>
          <p:nvPr/>
        </p:nvPicPr>
        <p:blipFill>
          <a:blip r:embed="rId3" cstate="print"/>
          <a:srcRect/>
          <a:stretch>
            <a:fillRect/>
          </a:stretch>
        </p:blipFill>
        <p:spPr bwMode="auto">
          <a:xfrm>
            <a:off x="6629400" y="3200400"/>
            <a:ext cx="2286000" cy="1571626"/>
          </a:xfrm>
          <a:prstGeom prst="rect">
            <a:avLst/>
          </a:prstGeom>
          <a:noFill/>
        </p:spPr>
      </p:pic>
      <p:pic>
        <p:nvPicPr>
          <p:cNvPr id="14341" name="Picture 5" descr="Susij&amp;eogon;s vaizdas"/>
          <p:cNvPicPr>
            <a:picLocks noChangeAspect="1" noChangeArrowheads="1"/>
          </p:cNvPicPr>
          <p:nvPr/>
        </p:nvPicPr>
        <p:blipFill>
          <a:blip r:embed="rId4" cstate="print"/>
          <a:srcRect/>
          <a:stretch>
            <a:fillRect/>
          </a:stretch>
        </p:blipFill>
        <p:spPr bwMode="auto">
          <a:xfrm>
            <a:off x="6629401" y="4724400"/>
            <a:ext cx="2286000" cy="1857376"/>
          </a:xfrm>
          <a:prstGeom prst="rect">
            <a:avLst/>
          </a:prstGeom>
          <a:noFill/>
        </p:spPr>
      </p:pic>
      <p:sp>
        <p:nvSpPr>
          <p:cNvPr id="14" name="Stačiakampis 13"/>
          <p:cNvSpPr/>
          <p:nvPr/>
        </p:nvSpPr>
        <p:spPr>
          <a:xfrm>
            <a:off x="0" y="1066800"/>
            <a:ext cx="6858000" cy="5509200"/>
          </a:xfrm>
          <a:prstGeom prst="rect">
            <a:avLst/>
          </a:prstGeom>
        </p:spPr>
        <p:txBody>
          <a:bodyPr wrap="square">
            <a:spAutoFit/>
          </a:bodyPr>
          <a:lstStyle/>
          <a:p>
            <a:pPr>
              <a:buFont typeface="Arial" pitchFamily="34" charset="0"/>
              <a:buChar char="•"/>
            </a:pPr>
            <a:r>
              <a:rPr lang="lt-LT" sz="3200" b="1" dirty="0" smtClean="0"/>
              <a:t>Rimties trinties jėga</a:t>
            </a:r>
            <a:r>
              <a:rPr lang="en-US" sz="3200" b="1" dirty="0" smtClean="0"/>
              <a:t>(</a:t>
            </a:r>
            <a:r>
              <a:rPr lang="lt-LT" sz="3200" b="1" dirty="0" smtClean="0"/>
              <a:t>statinė</a:t>
            </a:r>
            <a:r>
              <a:rPr lang="en-US" sz="3200" b="1" dirty="0" smtClean="0"/>
              <a:t>)-</a:t>
            </a:r>
            <a:r>
              <a:rPr lang="lt-LT" sz="3200" dirty="0" smtClean="0"/>
              <a:t> tai didžiausia trinties jėga tarp dviejų paviršių. Ji atsiranda, kai tie paviršiai yra ties slydimo vienas kito atžvilgiu riba.</a:t>
            </a:r>
          </a:p>
          <a:p>
            <a:pPr>
              <a:buFont typeface="Arial" pitchFamily="34" charset="0"/>
              <a:buChar char="•"/>
            </a:pPr>
            <a:r>
              <a:rPr lang="lt-LT" sz="3200" b="1" dirty="0" smtClean="0"/>
              <a:t>Judėjimo (dinaminė) trinties jėga</a:t>
            </a:r>
            <a:r>
              <a:rPr lang="lt-LT" sz="3200" dirty="0" smtClean="0"/>
              <a:t> dar skirstoma į smulkesnes:</a:t>
            </a:r>
          </a:p>
          <a:p>
            <a:pPr lvl="1"/>
            <a:r>
              <a:rPr lang="lt-LT" sz="3200" dirty="0" smtClean="0"/>
              <a:t>Slydimo – atsiranda tarp slystančių paviršių.</a:t>
            </a:r>
          </a:p>
          <a:p>
            <a:pPr lvl="1"/>
            <a:r>
              <a:rPr lang="lt-LT" sz="3200" dirty="0" smtClean="0"/>
              <a:t>Riedėjimo – tarp riedančių vienas kito atžvilgiu.</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0" y="381000"/>
            <a:ext cx="8991600" cy="5745163"/>
          </a:xfrm>
        </p:spPr>
        <p:txBody>
          <a:bodyPr>
            <a:normAutofit/>
          </a:bodyPr>
          <a:lstStyle/>
          <a:p>
            <a:pPr>
              <a:buFont typeface="Arial" pitchFamily="34" charset="0"/>
              <a:buChar char="•"/>
            </a:pPr>
            <a:r>
              <a:rPr lang="lt-LT" sz="3200" dirty="0" smtClean="0"/>
              <a:t>Vandens ir oro pasipriešinimas.</a:t>
            </a:r>
          </a:p>
          <a:p>
            <a:pPr>
              <a:buNone/>
            </a:pPr>
            <a:r>
              <a:rPr lang="lt-LT" sz="3200" dirty="0" smtClean="0"/>
              <a:t>   Trinties jėga atsiranda netik tarp kietųjų kūnų. Ji pasireiškia ir kūnui judant skystyje ar dujose. Kuo greičiau juda kūnas , tuo didesnis aplinkos pasipriešinimas.</a:t>
            </a:r>
            <a:endParaRPr lang="lt-LT" sz="3200" dirty="0"/>
          </a:p>
        </p:txBody>
      </p:sp>
      <p:pic>
        <p:nvPicPr>
          <p:cNvPr id="30722" name="Picture 2" descr="&amp;Zcaron;uvys irgi geria vanden&amp;iogon;, ta&amp;ccaron;iau ne troškulio malšinimui"/>
          <p:cNvPicPr>
            <a:picLocks noChangeAspect="1" noChangeArrowheads="1"/>
          </p:cNvPicPr>
          <p:nvPr/>
        </p:nvPicPr>
        <p:blipFill>
          <a:blip r:embed="rId2" cstate="print"/>
          <a:srcRect/>
          <a:stretch>
            <a:fillRect/>
          </a:stretch>
        </p:blipFill>
        <p:spPr bwMode="auto">
          <a:xfrm>
            <a:off x="533400" y="3581400"/>
            <a:ext cx="4314614" cy="2590801"/>
          </a:xfrm>
          <a:prstGeom prst="rect">
            <a:avLst/>
          </a:prstGeom>
          <a:noFill/>
        </p:spPr>
      </p:pic>
      <p:pic>
        <p:nvPicPr>
          <p:cNvPr id="11266" name="Picture 2" descr="http://www.veidas.lt/wp-content/uploads/boeing_dreamliner-530x391.jpg"/>
          <p:cNvPicPr>
            <a:picLocks noChangeAspect="1" noChangeArrowheads="1"/>
          </p:cNvPicPr>
          <p:nvPr/>
        </p:nvPicPr>
        <p:blipFill>
          <a:blip r:embed="rId3" cstate="print"/>
          <a:srcRect/>
          <a:stretch>
            <a:fillRect/>
          </a:stretch>
        </p:blipFill>
        <p:spPr bwMode="auto">
          <a:xfrm>
            <a:off x="4876800" y="3581400"/>
            <a:ext cx="3705493" cy="273367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g903.png"/>
          <p:cNvPicPr>
            <a:picLocks noChangeAspect="1" noChangeArrowheads="1"/>
          </p:cNvPicPr>
          <p:nvPr/>
        </p:nvPicPr>
        <p:blipFill>
          <a:blip r:embed="rId2" cstate="print"/>
          <a:srcRect/>
          <a:stretch>
            <a:fillRect/>
          </a:stretch>
        </p:blipFill>
        <p:spPr bwMode="auto">
          <a:xfrm>
            <a:off x="304800" y="381000"/>
            <a:ext cx="8686800" cy="6477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a:t>Trinties jėga apskaičiuojama </a:t>
            </a:r>
            <a:r>
              <a:rPr lang="lt-LT" dirty="0" smtClean="0"/>
              <a:t>:</a:t>
            </a:r>
            <a:endParaRPr lang="lt-LT" dirty="0"/>
          </a:p>
        </p:txBody>
      </p:sp>
      <p:sp>
        <p:nvSpPr>
          <p:cNvPr id="3" name="Turinio vietos rezervavimo ženklas 2"/>
          <p:cNvSpPr>
            <a:spLocks noGrp="1"/>
          </p:cNvSpPr>
          <p:nvPr>
            <p:ph idx="1"/>
          </p:nvPr>
        </p:nvSpPr>
        <p:spPr>
          <a:xfrm>
            <a:off x="457200" y="1600200"/>
            <a:ext cx="8686800" cy="4525963"/>
          </a:xfrm>
        </p:spPr>
        <p:txBody>
          <a:bodyPr>
            <a:normAutofit lnSpcReduction="10000"/>
          </a:bodyPr>
          <a:lstStyle/>
          <a:p>
            <a:pPr algn="ctr">
              <a:buNone/>
            </a:pPr>
            <a:r>
              <a:rPr lang="lt-LT" sz="5400" b="1" i="1" dirty="0" err="1">
                <a:latin typeface="Times New Roman" pitchFamily="18" charset="0"/>
                <a:cs typeface="Times New Roman" pitchFamily="18" charset="0"/>
              </a:rPr>
              <a:t>Ftr</a:t>
            </a:r>
            <a:r>
              <a:rPr lang="lt-LT" sz="5400" b="1" dirty="0">
                <a:latin typeface="Times New Roman" pitchFamily="18" charset="0"/>
                <a:cs typeface="Times New Roman" pitchFamily="18" charset="0"/>
              </a:rPr>
              <a:t> </a:t>
            </a:r>
            <a:r>
              <a:rPr lang="en-US" sz="5400" b="1" dirty="0">
                <a:latin typeface="Times New Roman" pitchFamily="18" charset="0"/>
                <a:cs typeface="Times New Roman" pitchFamily="18" charset="0"/>
              </a:rPr>
              <a:t>=</a:t>
            </a:r>
            <a:r>
              <a:rPr lang="lt-LT" sz="5400" b="1" dirty="0">
                <a:latin typeface="Times New Roman" pitchFamily="18" charset="0"/>
                <a:cs typeface="Times New Roman" pitchFamily="18" charset="0"/>
              </a:rPr>
              <a:t> </a:t>
            </a:r>
            <a:r>
              <a:rPr lang="lt-LT" sz="5400" b="1" dirty="0" err="1" smtClean="0">
                <a:latin typeface="Times New Roman" pitchFamily="18" charset="0"/>
                <a:cs typeface="Times New Roman" pitchFamily="18" charset="0"/>
              </a:rPr>
              <a:t>μFs</a:t>
            </a:r>
            <a:endParaRPr lang="lt-LT" sz="5400" b="1" i="1" dirty="0">
              <a:latin typeface="Times New Roman" pitchFamily="18" charset="0"/>
              <a:cs typeface="Times New Roman" pitchFamily="18" charset="0"/>
            </a:endParaRPr>
          </a:p>
          <a:p>
            <a:pPr algn="ctr">
              <a:buNone/>
            </a:pPr>
            <a:endParaRPr lang="lt-LT" sz="1800" b="1" dirty="0">
              <a:latin typeface="Times New Roman" pitchFamily="18" charset="0"/>
              <a:cs typeface="Times New Roman" pitchFamily="18" charset="0"/>
            </a:endParaRPr>
          </a:p>
          <a:p>
            <a:r>
              <a:rPr lang="lt-LT" sz="3200" dirty="0">
                <a:latin typeface="Arial" pitchFamily="34" charset="0"/>
                <a:cs typeface="Arial" pitchFamily="34" charset="0"/>
              </a:rPr>
              <a:t>μ </a:t>
            </a:r>
            <a:r>
              <a:rPr lang="lt-LT" sz="3200" dirty="0" smtClean="0">
                <a:latin typeface="Arial" pitchFamily="34" charset="0"/>
                <a:cs typeface="Arial" pitchFamily="34" charset="0"/>
              </a:rPr>
              <a:t>(</a:t>
            </a:r>
            <a:r>
              <a:rPr lang="lt-LT" sz="3200" dirty="0" err="1" smtClean="0">
                <a:latin typeface="Arial" pitchFamily="34" charset="0"/>
                <a:cs typeface="Arial" pitchFamily="34" charset="0"/>
              </a:rPr>
              <a:t>mi</a:t>
            </a:r>
            <a:r>
              <a:rPr lang="lt-LT" sz="3200" dirty="0" smtClean="0">
                <a:latin typeface="Arial" pitchFamily="34" charset="0"/>
                <a:cs typeface="Arial" pitchFamily="34" charset="0"/>
              </a:rPr>
              <a:t>)- </a:t>
            </a:r>
            <a:r>
              <a:rPr lang="lt-LT" sz="3200" dirty="0">
                <a:latin typeface="Arial" pitchFamily="34" charset="0"/>
                <a:cs typeface="Arial" pitchFamily="34" charset="0"/>
              </a:rPr>
              <a:t>trinties koeficientas </a:t>
            </a:r>
            <a:r>
              <a:rPr lang="lt-LT" sz="3200" dirty="0" smtClean="0">
                <a:latin typeface="Arial" pitchFamily="34" charset="0"/>
                <a:cs typeface="Arial" pitchFamily="34" charset="0"/>
              </a:rPr>
              <a:t>, priklauso nuo medžiagos ,iš kurių pagaminti susiliečiantys kūnai.</a:t>
            </a:r>
            <a:endParaRPr lang="lt-LT" sz="3200" dirty="0">
              <a:latin typeface="Arial" pitchFamily="34" charset="0"/>
              <a:cs typeface="Arial" pitchFamily="34" charset="0"/>
            </a:endParaRPr>
          </a:p>
          <a:p>
            <a:r>
              <a:rPr lang="lt-LT" sz="3200" dirty="0" err="1" smtClean="0">
                <a:latin typeface="Arial" pitchFamily="34" charset="0"/>
                <a:cs typeface="Arial" pitchFamily="34" charset="0"/>
              </a:rPr>
              <a:t>Fs</a:t>
            </a:r>
            <a:r>
              <a:rPr lang="lt-LT" sz="3200" dirty="0" smtClean="0">
                <a:latin typeface="Arial" pitchFamily="34" charset="0"/>
                <a:cs typeface="Arial" pitchFamily="34" charset="0"/>
              </a:rPr>
              <a:t>– sunkio jėga [N]</a:t>
            </a:r>
            <a:r>
              <a:rPr lang="en-US" sz="3200" dirty="0" smtClean="0">
                <a:latin typeface="Arial" pitchFamily="34" charset="0"/>
                <a:cs typeface="Arial" pitchFamily="34" charset="0"/>
              </a:rPr>
              <a:t> </a:t>
            </a:r>
            <a:r>
              <a:rPr lang="en-US" sz="3200" dirty="0" err="1" smtClean="0">
                <a:latin typeface="Arial" pitchFamily="34" charset="0"/>
                <a:cs typeface="Arial" pitchFamily="34" charset="0"/>
              </a:rPr>
              <a:t>arba</a:t>
            </a:r>
            <a:r>
              <a:rPr lang="en-US" sz="3200" dirty="0" smtClean="0">
                <a:latin typeface="Arial" pitchFamily="34" charset="0"/>
                <a:cs typeface="Arial" pitchFamily="34" charset="0"/>
              </a:rPr>
              <a:t> N</a:t>
            </a:r>
            <a:r>
              <a:rPr lang="lt-LT" sz="3200" dirty="0" smtClean="0">
                <a:latin typeface="Arial" pitchFamily="34" charset="0"/>
                <a:cs typeface="Arial" pitchFamily="34" charset="0"/>
              </a:rPr>
              <a:t>- jėga</a:t>
            </a:r>
          </a:p>
          <a:p>
            <a:pPr>
              <a:buNone/>
            </a:pPr>
            <a:r>
              <a:rPr lang="lt-LT" sz="3200" dirty="0" smtClean="0">
                <a:latin typeface="Arial" pitchFamily="34" charset="0"/>
                <a:cs typeface="Arial" pitchFamily="34" charset="0"/>
              </a:rPr>
              <a:t>          atsirandanti  tarp paviršių [N]</a:t>
            </a:r>
            <a:endParaRPr lang="lt-LT" sz="3200" dirty="0">
              <a:latin typeface="Arial" pitchFamily="34" charset="0"/>
              <a:cs typeface="Arial" pitchFamily="34" charset="0"/>
            </a:endParaRPr>
          </a:p>
          <a:p>
            <a:r>
              <a:rPr lang="lt-LT" sz="3200" i="1" dirty="0" err="1">
                <a:latin typeface="Arial" pitchFamily="34" charset="0"/>
                <a:cs typeface="Arial" pitchFamily="34" charset="0"/>
              </a:rPr>
              <a:t>Ftr</a:t>
            </a:r>
            <a:r>
              <a:rPr lang="lt-LT" sz="3200" dirty="0">
                <a:latin typeface="Arial" pitchFamily="34" charset="0"/>
                <a:cs typeface="Arial" pitchFamily="34" charset="0"/>
              </a:rPr>
              <a:t> - trinties </a:t>
            </a:r>
            <a:r>
              <a:rPr lang="lt-LT" sz="3200" dirty="0" smtClean="0">
                <a:latin typeface="Arial" pitchFamily="34" charset="0"/>
                <a:cs typeface="Arial" pitchFamily="34" charset="0"/>
              </a:rPr>
              <a:t>jėga [N ]</a:t>
            </a:r>
            <a:endParaRPr lang="lt-LT" sz="3200" dirty="0">
              <a:latin typeface="Arial" pitchFamily="34" charset="0"/>
              <a:cs typeface="Arial" pitchFamily="34" charset="0"/>
            </a:endParaRPr>
          </a:p>
          <a:p>
            <a:endParaRPr lang="lt-LT" dirty="0"/>
          </a:p>
        </p:txBody>
      </p:sp>
    </p:spTree>
    <p:extLst>
      <p:ext uri="{BB962C8B-B14F-4D97-AF65-F5344CB8AC3E}">
        <p14:creationId xmlns="" xmlns:p14="http://schemas.microsoft.com/office/powerpoint/2010/main" val="2135200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28600"/>
            <a:ext cx="8229600" cy="990600"/>
          </a:xfrm>
        </p:spPr>
        <p:txBody>
          <a:bodyPr/>
          <a:lstStyle/>
          <a:p>
            <a:r>
              <a:rPr lang="lt-LT" dirty="0" smtClean="0">
                <a:latin typeface="+mn-lt"/>
              </a:rPr>
              <a:t>Trinties nauda.</a:t>
            </a:r>
            <a:endParaRPr lang="lt-LT" dirty="0">
              <a:latin typeface="+mn-lt"/>
            </a:endParaRPr>
          </a:p>
        </p:txBody>
      </p:sp>
      <p:sp>
        <p:nvSpPr>
          <p:cNvPr id="3" name="Content Placeholder 2"/>
          <p:cNvSpPr>
            <a:spLocks noGrp="1"/>
          </p:cNvSpPr>
          <p:nvPr>
            <p:ph idx="1"/>
          </p:nvPr>
        </p:nvSpPr>
        <p:spPr>
          <a:xfrm>
            <a:off x="457200" y="1066800"/>
            <a:ext cx="8229600" cy="5334000"/>
          </a:xfrm>
        </p:spPr>
        <p:txBody>
          <a:bodyPr>
            <a:normAutofit fontScale="70000" lnSpcReduction="20000"/>
          </a:bodyPr>
          <a:lstStyle/>
          <a:p>
            <a:r>
              <a:rPr lang="lt-LT" sz="2800" dirty="0" smtClean="0"/>
              <a:t> </a:t>
            </a:r>
            <a:r>
              <a:rPr lang="lt-LT" sz="3500" dirty="0" smtClean="0"/>
              <a:t>Jei nebūtų trinties tarp padangų ir kelio</a:t>
            </a:r>
            <a:endParaRPr lang="en-US" sz="3500" dirty="0" smtClean="0"/>
          </a:p>
          <a:p>
            <a:pPr>
              <a:buNone/>
            </a:pPr>
            <a:r>
              <a:rPr lang="en-US" sz="3500" dirty="0" smtClean="0"/>
              <a:t>  </a:t>
            </a:r>
            <a:r>
              <a:rPr lang="lt-LT" sz="3500" dirty="0" smtClean="0"/>
              <a:t>   paviršiaus, automobilis nepajudėtų iš </a:t>
            </a:r>
            <a:endParaRPr lang="en-US" sz="3500" dirty="0" smtClean="0"/>
          </a:p>
          <a:p>
            <a:pPr>
              <a:buNone/>
            </a:pPr>
            <a:r>
              <a:rPr lang="en-US" sz="3500" dirty="0" smtClean="0"/>
              <a:t>     </a:t>
            </a:r>
            <a:r>
              <a:rPr lang="lt-LT" sz="3500" dirty="0" smtClean="0"/>
              <a:t>vietos.</a:t>
            </a:r>
          </a:p>
          <a:p>
            <a:r>
              <a:rPr lang="lt-LT" sz="3500" dirty="0" smtClean="0"/>
              <a:t>Dėl trinties mes neslystame eidami.</a:t>
            </a:r>
          </a:p>
          <a:p>
            <a:endParaRPr lang="lt-LT" sz="3500" dirty="0" smtClean="0"/>
          </a:p>
          <a:p>
            <a:r>
              <a:rPr lang="lt-LT" sz="3500" dirty="0" smtClean="0"/>
              <a:t> Dėl trinties ant žemės laikosi vietoje</a:t>
            </a:r>
            <a:endParaRPr lang="en-US" sz="3500" dirty="0" smtClean="0"/>
          </a:p>
          <a:p>
            <a:pPr>
              <a:buNone/>
            </a:pPr>
            <a:r>
              <a:rPr lang="en-US" sz="3500" dirty="0" smtClean="0"/>
              <a:t>     </a:t>
            </a:r>
            <a:r>
              <a:rPr lang="lt-LT" sz="3500" dirty="0" smtClean="0"/>
              <a:t> daiktai.</a:t>
            </a:r>
          </a:p>
          <a:p>
            <a:endParaRPr lang="lt-LT" sz="3500" dirty="0" smtClean="0"/>
          </a:p>
          <a:p>
            <a:r>
              <a:rPr lang="lt-LT" sz="3500" dirty="0" smtClean="0"/>
              <a:t>Jei nebūtų trinties, keliai, grindys, visi </a:t>
            </a:r>
          </a:p>
          <a:p>
            <a:pPr>
              <a:buNone/>
            </a:pPr>
            <a:r>
              <a:rPr lang="lt-LT" sz="3500" dirty="0" smtClean="0"/>
              <a:t>      paviršiai būtų slidūs. Įprastas judėjimas</a:t>
            </a:r>
            <a:endParaRPr lang="en-US" sz="3500" dirty="0" smtClean="0"/>
          </a:p>
          <a:p>
            <a:pPr>
              <a:buNone/>
            </a:pPr>
            <a:r>
              <a:rPr lang="en-US" sz="3500" dirty="0" smtClean="0"/>
              <a:t>      </a:t>
            </a:r>
            <a:r>
              <a:rPr lang="lt-LT" sz="3500" dirty="0" smtClean="0"/>
              <a:t>būtų neįmanomas.</a:t>
            </a:r>
          </a:p>
          <a:p>
            <a:r>
              <a:rPr lang="lt-LT" sz="3500" dirty="0" smtClean="0"/>
              <a:t> Daiktų nebūtų galima išlaikyti ar pakelti</a:t>
            </a:r>
          </a:p>
          <a:p>
            <a:pPr>
              <a:buNone/>
            </a:pPr>
            <a:r>
              <a:rPr lang="lt-LT" sz="3500" dirty="0" smtClean="0"/>
              <a:t>      nuo žemės.</a:t>
            </a:r>
          </a:p>
          <a:p>
            <a:pPr>
              <a:buNone/>
            </a:pPr>
            <a:endParaRPr lang="lt-LT" sz="3500" dirty="0" smtClean="0"/>
          </a:p>
        </p:txBody>
      </p:sp>
      <p:pic>
        <p:nvPicPr>
          <p:cNvPr id="2052" name="Picture 4" descr="C:\Users\dell\Documents\ft\d90a91b5467163000709accf059497a6.jpg"/>
          <p:cNvPicPr>
            <a:picLocks noChangeAspect="1" noChangeArrowheads="1"/>
          </p:cNvPicPr>
          <p:nvPr/>
        </p:nvPicPr>
        <p:blipFill>
          <a:blip r:embed="rId2" cstate="print"/>
          <a:srcRect/>
          <a:stretch>
            <a:fillRect/>
          </a:stretch>
        </p:blipFill>
        <p:spPr bwMode="auto">
          <a:xfrm>
            <a:off x="7086600" y="990600"/>
            <a:ext cx="1905000" cy="1226469"/>
          </a:xfrm>
          <a:prstGeom prst="rect">
            <a:avLst/>
          </a:prstGeom>
          <a:noFill/>
        </p:spPr>
      </p:pic>
      <p:pic>
        <p:nvPicPr>
          <p:cNvPr id="12290" name="Picture 2" descr="Vaizdo rezultatas pagal u&amp;zcaron;klaus&amp;aogon; „fizikos vadovelis 8 klasei“"/>
          <p:cNvPicPr>
            <a:picLocks noChangeAspect="1" noChangeArrowheads="1"/>
          </p:cNvPicPr>
          <p:nvPr/>
        </p:nvPicPr>
        <p:blipFill>
          <a:blip r:embed="rId3" cstate="print"/>
          <a:srcRect/>
          <a:stretch>
            <a:fillRect/>
          </a:stretch>
        </p:blipFill>
        <p:spPr bwMode="auto">
          <a:xfrm>
            <a:off x="7162800" y="4343400"/>
            <a:ext cx="1524000" cy="2133600"/>
          </a:xfrm>
          <a:prstGeom prst="rect">
            <a:avLst/>
          </a:prstGeom>
          <a:noFill/>
        </p:spPr>
      </p:pic>
      <p:pic>
        <p:nvPicPr>
          <p:cNvPr id="12292" name="Picture 4" descr="eisena"/>
          <p:cNvPicPr>
            <a:picLocks noChangeAspect="1" noChangeArrowheads="1"/>
          </p:cNvPicPr>
          <p:nvPr/>
        </p:nvPicPr>
        <p:blipFill>
          <a:blip r:embed="rId4" cstate="print"/>
          <a:srcRect/>
          <a:stretch>
            <a:fillRect/>
          </a:stretch>
        </p:blipFill>
        <p:spPr bwMode="auto">
          <a:xfrm>
            <a:off x="6858000" y="2438400"/>
            <a:ext cx="2426970" cy="1733551"/>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467600" cy="868362"/>
          </a:xfrm>
        </p:spPr>
        <p:txBody>
          <a:bodyPr/>
          <a:lstStyle/>
          <a:p>
            <a:r>
              <a:rPr lang="lt-LT" dirty="0" smtClean="0"/>
              <a:t>Trinties žala.</a:t>
            </a:r>
            <a:endParaRPr lang="lt-LT" dirty="0"/>
          </a:p>
        </p:txBody>
      </p:sp>
      <p:sp>
        <p:nvSpPr>
          <p:cNvPr id="3" name="Content Placeholder 2"/>
          <p:cNvSpPr>
            <a:spLocks noGrp="1"/>
          </p:cNvSpPr>
          <p:nvPr>
            <p:ph idx="1"/>
          </p:nvPr>
        </p:nvSpPr>
        <p:spPr>
          <a:xfrm>
            <a:off x="0" y="1371600"/>
            <a:ext cx="8763000" cy="5486400"/>
          </a:xfrm>
        </p:spPr>
        <p:txBody>
          <a:bodyPr>
            <a:normAutofit/>
          </a:bodyPr>
          <a:lstStyle/>
          <a:p>
            <a:pPr>
              <a:buFont typeface="Arial" pitchFamily="34" charset="0"/>
              <a:buChar char="•"/>
            </a:pPr>
            <a:r>
              <a:rPr lang="lt-LT" sz="2400" dirty="0" smtClean="0"/>
              <a:t>Bandydami pastumti sunkią dėžę grindimis,</a:t>
            </a:r>
          </a:p>
          <a:p>
            <a:pPr>
              <a:buNone/>
            </a:pPr>
            <a:r>
              <a:rPr lang="lt-LT" sz="2400" dirty="0" smtClean="0"/>
              <a:t>     patiriame trintį tarp grindų ir dėžės. </a:t>
            </a:r>
          </a:p>
          <a:p>
            <a:pPr>
              <a:buNone/>
            </a:pPr>
            <a:r>
              <a:rPr lang="lt-LT" sz="2400" dirty="0" smtClean="0"/>
              <a:t>      Trinčiai nugalėti reikia papildomos energijos.</a:t>
            </a:r>
          </a:p>
          <a:p>
            <a:pPr>
              <a:buNone/>
            </a:pPr>
            <a:endParaRPr lang="lt-LT" sz="2400" dirty="0" smtClean="0"/>
          </a:p>
          <a:p>
            <a:pPr>
              <a:buNone/>
            </a:pPr>
            <a:endParaRPr lang="lt-LT" sz="2400" dirty="0" smtClean="0"/>
          </a:p>
          <a:p>
            <a:pPr>
              <a:buNone/>
            </a:pPr>
            <a:endParaRPr lang="lt-LT" sz="2400" dirty="0" smtClean="0"/>
          </a:p>
          <a:p>
            <a:pPr>
              <a:buFont typeface="Arial" pitchFamily="34" charset="0"/>
              <a:buChar char="•"/>
            </a:pPr>
            <a:r>
              <a:rPr lang="lt-LT" sz="2400" dirty="0" smtClean="0"/>
              <a:t> Visų mašinų judančios detalės taip pat trinasi</a:t>
            </a:r>
          </a:p>
          <a:p>
            <a:pPr>
              <a:buNone/>
            </a:pPr>
            <a:r>
              <a:rPr lang="lt-LT" sz="2400" dirty="0" smtClean="0"/>
              <a:t>      viena į kitą. Dėl to prarandama tam tikra</a:t>
            </a:r>
          </a:p>
          <a:p>
            <a:pPr>
              <a:buNone/>
            </a:pPr>
            <a:r>
              <a:rPr lang="lt-LT" sz="2400" dirty="0" smtClean="0"/>
              <a:t>      energijos dalis, nes dėl trinties įšyla kūnai, </a:t>
            </a:r>
          </a:p>
          <a:p>
            <a:pPr>
              <a:buNone/>
            </a:pPr>
            <a:r>
              <a:rPr lang="lt-LT" sz="2400" dirty="0" smtClean="0"/>
              <a:t>       sudyla detalės.</a:t>
            </a:r>
          </a:p>
          <a:p>
            <a:pPr>
              <a:buNone/>
            </a:pPr>
            <a:endParaRPr lang="lt-LT" sz="2400" dirty="0" smtClean="0"/>
          </a:p>
          <a:p>
            <a:endParaRPr lang="lt-LT" sz="2400" dirty="0" smtClean="0"/>
          </a:p>
          <a:p>
            <a:endParaRPr lang="lt-LT" sz="2400" dirty="0"/>
          </a:p>
        </p:txBody>
      </p:sp>
      <p:pic>
        <p:nvPicPr>
          <p:cNvPr id="3074" name="Picture 2" descr="C:\Users\dell\Documents\ft\vyras-stumia-automobili-56f4f3e9b609e.jpg"/>
          <p:cNvPicPr>
            <a:picLocks noChangeAspect="1" noChangeArrowheads="1"/>
          </p:cNvPicPr>
          <p:nvPr/>
        </p:nvPicPr>
        <p:blipFill>
          <a:blip r:embed="rId2" cstate="print"/>
          <a:srcRect/>
          <a:stretch>
            <a:fillRect/>
          </a:stretch>
        </p:blipFill>
        <p:spPr bwMode="auto">
          <a:xfrm>
            <a:off x="6705600" y="1143000"/>
            <a:ext cx="2248882" cy="1500426"/>
          </a:xfrm>
          <a:prstGeom prst="rect">
            <a:avLst/>
          </a:prstGeom>
          <a:noFill/>
        </p:spPr>
      </p:pic>
      <p:pic>
        <p:nvPicPr>
          <p:cNvPr id="11266" name="Picture 2" descr="Guoliai, rutuliniai, linijiniai, kuginiai"/>
          <p:cNvPicPr>
            <a:picLocks noChangeAspect="1" noChangeArrowheads="1"/>
          </p:cNvPicPr>
          <p:nvPr/>
        </p:nvPicPr>
        <p:blipFill>
          <a:blip r:embed="rId3" cstate="print"/>
          <a:srcRect/>
          <a:stretch>
            <a:fillRect/>
          </a:stretch>
        </p:blipFill>
        <p:spPr bwMode="auto">
          <a:xfrm>
            <a:off x="6781800" y="4419600"/>
            <a:ext cx="2209800" cy="1905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r>
              <a:rPr lang="lt-LT" dirty="0" smtClean="0"/>
              <a:t>Tai įdomu</a:t>
            </a:r>
            <a:endParaRPr lang="lt-LT" dirty="0"/>
          </a:p>
        </p:txBody>
      </p:sp>
      <p:sp>
        <p:nvSpPr>
          <p:cNvPr id="3" name="Content Placeholder 2"/>
          <p:cNvSpPr>
            <a:spLocks noGrp="1"/>
          </p:cNvSpPr>
          <p:nvPr>
            <p:ph idx="1"/>
          </p:nvPr>
        </p:nvSpPr>
        <p:spPr>
          <a:xfrm>
            <a:off x="457200" y="1066800"/>
            <a:ext cx="8229600" cy="4906963"/>
          </a:xfrm>
        </p:spPr>
        <p:txBody>
          <a:bodyPr>
            <a:noAutofit/>
          </a:bodyPr>
          <a:lstStyle/>
          <a:p>
            <a:r>
              <a:rPr lang="lt-LT" sz="2300" dirty="0" smtClean="0"/>
              <a:t>Žmonių ir stuburinių gyvūnų sąnariai yra tose vietose, kur susijungia du kaulai. Sąnariai suteikia griaučiams lankstumo. Be jų būtų neįmanoma judėti. Sąnariai sudaryti taip, kad tarp dviejų kaulų būtų kuo mažesnė trintis. Kaulų galus dengia labai lygi medžiaga, vadinama kremzle. Tarp dviejų kaulų yra ertmė, pilna sąnario skysčio. Sąnariai, kaip ir judančios mašinų dalys, susidėvi. Sąnariai ištinsta, pasidaro skausmingi, mažiau lankstūs. Dabar jau įmanoma labai pažeistus sąnarius pakeisti dirbtiniais. Jie gaminami iš plastikų arba metalo.</a:t>
            </a:r>
            <a:endParaRPr lang="lt-LT" sz="2300" dirty="0"/>
          </a:p>
        </p:txBody>
      </p:sp>
      <p:pic>
        <p:nvPicPr>
          <p:cNvPr id="4098" name="Picture 2" descr="C:\Users\dell\Documents\ft\sanariukai3.jpg"/>
          <p:cNvPicPr>
            <a:picLocks noChangeAspect="1" noChangeArrowheads="1"/>
          </p:cNvPicPr>
          <p:nvPr/>
        </p:nvPicPr>
        <p:blipFill>
          <a:blip r:embed="rId2" cstate="print"/>
          <a:srcRect/>
          <a:stretch>
            <a:fillRect/>
          </a:stretch>
        </p:blipFill>
        <p:spPr bwMode="auto">
          <a:xfrm>
            <a:off x="1752600" y="4800600"/>
            <a:ext cx="6108700" cy="181939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ntraštė 24"/>
          <p:cNvSpPr>
            <a:spLocks noGrp="1"/>
          </p:cNvSpPr>
          <p:nvPr>
            <p:ph type="title"/>
          </p:nvPr>
        </p:nvSpPr>
        <p:spPr>
          <a:xfrm>
            <a:off x="304800" y="381001"/>
            <a:ext cx="8610600" cy="609599"/>
          </a:xfrm>
        </p:spPr>
        <p:txBody>
          <a:bodyPr>
            <a:noAutofit/>
          </a:bodyPr>
          <a:lstStyle/>
          <a:p>
            <a:r>
              <a:rPr lang="en-US" sz="2800" dirty="0" smtClean="0"/>
              <a:t>TYRIMA</a:t>
            </a:r>
            <a:r>
              <a:rPr lang="lt-LT" sz="2800" dirty="0" smtClean="0"/>
              <a:t>S I</a:t>
            </a:r>
            <a:br>
              <a:rPr lang="lt-LT" sz="2800" dirty="0" smtClean="0"/>
            </a:br>
            <a:r>
              <a:rPr lang="lt-LT" sz="2800" dirty="0" smtClean="0"/>
              <a:t>Trinties jėgos priklausomybė nuo besiliečiančių kūnų.</a:t>
            </a:r>
            <a:endParaRPr lang="lt-LT" sz="2800" dirty="0"/>
          </a:p>
        </p:txBody>
      </p:sp>
      <p:pic>
        <p:nvPicPr>
          <p:cNvPr id="1026" name="Picture 2" descr="D:\#Users\Vytautas\Desktop\FIZIKA 7\062aa.jpg"/>
          <p:cNvPicPr>
            <a:picLocks noGrp="1" noChangeAspect="1" noChangeArrowheads="1"/>
          </p:cNvPicPr>
          <p:nvPr>
            <p:ph type="pic" idx="1"/>
          </p:nvPr>
        </p:nvPicPr>
        <p:blipFill>
          <a:blip r:embed="rId2" cstate="print"/>
          <a:srcRect l="16629" r="16629"/>
          <a:stretch>
            <a:fillRect/>
          </a:stretch>
        </p:blipFill>
        <p:spPr>
          <a:xfrm>
            <a:off x="381000" y="1295400"/>
            <a:ext cx="4419600" cy="4354085"/>
          </a:xfrm>
        </p:spPr>
      </p:pic>
      <p:sp>
        <p:nvSpPr>
          <p:cNvPr id="26" name="Teksto vietos rezervavimo ženklas 25"/>
          <p:cNvSpPr>
            <a:spLocks noGrp="1"/>
          </p:cNvSpPr>
          <p:nvPr>
            <p:ph type="body" sz="half" idx="2"/>
          </p:nvPr>
        </p:nvSpPr>
        <p:spPr>
          <a:xfrm>
            <a:off x="5410200" y="3048000"/>
            <a:ext cx="3505200" cy="2663482"/>
          </a:xfrm>
        </p:spPr>
        <p:txBody>
          <a:bodyPr>
            <a:normAutofit/>
          </a:bodyPr>
          <a:lstStyle/>
          <a:p>
            <a:r>
              <a:rPr lang="en-US" sz="3200" dirty="0" err="1" smtClean="0"/>
              <a:t>Ftr</a:t>
            </a:r>
            <a:r>
              <a:rPr lang="en-US" sz="3200" dirty="0" smtClean="0"/>
              <a:t>=0,2N</a:t>
            </a:r>
            <a:endParaRPr lang="lt-LT" sz="3200" dirty="0"/>
          </a:p>
        </p:txBody>
      </p:sp>
      <p:pic>
        <p:nvPicPr>
          <p:cNvPr id="1027" name="Picture 3" descr="D:\#Users\Vytautas\Desktop\FIZIKA 7\064aa.jpg"/>
          <p:cNvPicPr>
            <a:picLocks noGrp="1" noChangeAspect="1" noChangeArrowheads="1"/>
          </p:cNvPicPr>
          <p:nvPr>
            <p:ph sz="half" idx="4294967295"/>
          </p:nvPr>
        </p:nvPicPr>
        <p:blipFill>
          <a:blip r:embed="rId3" cstate="print"/>
          <a:stretch>
            <a:fillRect/>
          </a:stretch>
        </p:blipFill>
        <p:spPr>
          <a:xfrm>
            <a:off x="5040489" y="3810000"/>
            <a:ext cx="4103511" cy="27432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Users\Vytautas\Desktop\FIZIKA 7\085aa.jpg"/>
          <p:cNvPicPr>
            <a:picLocks noGrp="1" noChangeAspect="1" noChangeArrowheads="1"/>
          </p:cNvPicPr>
          <p:nvPr>
            <p:ph idx="4294967295"/>
          </p:nvPr>
        </p:nvPicPr>
        <p:blipFill>
          <a:blip r:embed="rId2" cstate="print"/>
          <a:stretch>
            <a:fillRect/>
          </a:stretch>
        </p:blipFill>
        <p:spPr>
          <a:xfrm>
            <a:off x="381000" y="914400"/>
            <a:ext cx="3810000" cy="3505200"/>
          </a:xfrm>
        </p:spPr>
      </p:pic>
      <p:sp>
        <p:nvSpPr>
          <p:cNvPr id="11" name="Teksto vietos rezervavimo ženklas 10"/>
          <p:cNvSpPr>
            <a:spLocks noGrp="1"/>
          </p:cNvSpPr>
          <p:nvPr>
            <p:ph type="body" idx="4294967295"/>
          </p:nvPr>
        </p:nvSpPr>
        <p:spPr>
          <a:xfrm>
            <a:off x="0" y="5486400"/>
            <a:ext cx="4040188" cy="838200"/>
          </a:xfrm>
        </p:spPr>
        <p:txBody>
          <a:bodyPr/>
          <a:lstStyle/>
          <a:p>
            <a:r>
              <a:rPr lang="en-US" smtClean="0"/>
              <a:t>Ftr=0,3N</a:t>
            </a:r>
            <a:endParaRPr lang="lt-LT" dirty="0"/>
          </a:p>
        </p:txBody>
      </p:sp>
      <p:sp>
        <p:nvSpPr>
          <p:cNvPr id="13" name="Teksto vietos rezervavimo ženklas 12"/>
          <p:cNvSpPr>
            <a:spLocks noGrp="1"/>
          </p:cNvSpPr>
          <p:nvPr>
            <p:ph type="body" sz="half" idx="4294967295"/>
          </p:nvPr>
        </p:nvSpPr>
        <p:spPr>
          <a:xfrm>
            <a:off x="5102225" y="5486400"/>
            <a:ext cx="4041775" cy="838200"/>
          </a:xfrm>
        </p:spPr>
        <p:txBody>
          <a:bodyPr/>
          <a:lstStyle/>
          <a:p>
            <a:r>
              <a:rPr lang="en-US" smtClean="0"/>
              <a:t>Ftr=0,4N</a:t>
            </a:r>
            <a:endParaRPr lang="lt-LT" dirty="0"/>
          </a:p>
        </p:txBody>
      </p:sp>
      <p:pic>
        <p:nvPicPr>
          <p:cNvPr id="2052" name="Picture 4" descr="D:\#Users\Vytautas\Desktop\FIZIKA 7\068aa.jpg"/>
          <p:cNvPicPr>
            <a:picLocks noGrp="1" noChangeAspect="1" noChangeArrowheads="1"/>
          </p:cNvPicPr>
          <p:nvPr>
            <p:ph sz="quarter" idx="4294967295"/>
          </p:nvPr>
        </p:nvPicPr>
        <p:blipFill>
          <a:blip r:embed="rId3" cstate="print"/>
          <a:stretch>
            <a:fillRect/>
          </a:stretch>
        </p:blipFill>
        <p:spPr>
          <a:xfrm>
            <a:off x="4495800" y="838200"/>
            <a:ext cx="3886200" cy="36576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81000" y="152400"/>
            <a:ext cx="8229600" cy="1143000"/>
          </a:xfrm>
        </p:spPr>
        <p:txBody>
          <a:bodyPr>
            <a:normAutofit fontScale="90000"/>
          </a:bodyPr>
          <a:lstStyle/>
          <a:p>
            <a:r>
              <a:rPr lang="lt-LT" sz="3100" dirty="0" smtClean="0"/>
              <a:t>TYRIMAS II</a:t>
            </a:r>
            <a:br>
              <a:rPr lang="lt-LT" sz="3100" dirty="0" smtClean="0"/>
            </a:br>
            <a:r>
              <a:rPr lang="lt-LT" sz="3100" dirty="0" smtClean="0"/>
              <a:t>Trinties jėgos priklausomybė nuo spaudžiamos jėgos.</a:t>
            </a:r>
            <a:r>
              <a:rPr lang="lt-LT" dirty="0" smtClean="0"/>
              <a:t/>
            </a:r>
            <a:br>
              <a:rPr lang="lt-LT" dirty="0" smtClean="0"/>
            </a:br>
            <a:endParaRPr lang="lt-LT" dirty="0"/>
          </a:p>
        </p:txBody>
      </p:sp>
      <p:sp>
        <p:nvSpPr>
          <p:cNvPr id="3" name="Teksto vietos rezervavimo ženklas 2"/>
          <p:cNvSpPr>
            <a:spLocks noGrp="1"/>
          </p:cNvSpPr>
          <p:nvPr>
            <p:ph type="body" idx="1"/>
          </p:nvPr>
        </p:nvSpPr>
        <p:spPr/>
        <p:txBody>
          <a:bodyPr/>
          <a:lstStyle/>
          <a:p>
            <a:pPr algn="ctr"/>
            <a:r>
              <a:rPr lang="en-US" dirty="0" err="1" smtClean="0"/>
              <a:t>Ftr</a:t>
            </a:r>
            <a:r>
              <a:rPr lang="en-US" dirty="0" smtClean="0"/>
              <a:t>=0,2N</a:t>
            </a:r>
            <a:endParaRPr lang="lt-LT" dirty="0"/>
          </a:p>
        </p:txBody>
      </p:sp>
      <p:sp>
        <p:nvSpPr>
          <p:cNvPr id="4" name="Teksto vietos rezervavimo ženklas 3"/>
          <p:cNvSpPr>
            <a:spLocks noGrp="1"/>
          </p:cNvSpPr>
          <p:nvPr>
            <p:ph type="body" sz="half" idx="3"/>
          </p:nvPr>
        </p:nvSpPr>
        <p:spPr/>
        <p:txBody>
          <a:bodyPr/>
          <a:lstStyle/>
          <a:p>
            <a:pPr algn="ctr"/>
            <a:r>
              <a:rPr lang="en-US" dirty="0" err="1" smtClean="0"/>
              <a:t>Ftr</a:t>
            </a:r>
            <a:r>
              <a:rPr lang="en-US" dirty="0" smtClean="0"/>
              <a:t>=0,3N</a:t>
            </a:r>
            <a:endParaRPr lang="lt-LT" dirty="0"/>
          </a:p>
        </p:txBody>
      </p:sp>
      <p:pic>
        <p:nvPicPr>
          <p:cNvPr id="1026" name="Picture 2" descr="D:\#Users\Vytautas\Desktop\FIZIKA 7\071aa.jpg"/>
          <p:cNvPicPr>
            <a:picLocks noGrp="1" noChangeAspect="1" noChangeArrowheads="1"/>
          </p:cNvPicPr>
          <p:nvPr>
            <p:ph sz="quarter" idx="2"/>
          </p:nvPr>
        </p:nvPicPr>
        <p:blipFill>
          <a:blip r:embed="rId2" cstate="print"/>
          <a:srcRect/>
          <a:stretch>
            <a:fillRect/>
          </a:stretch>
        </p:blipFill>
        <p:spPr bwMode="auto">
          <a:xfrm>
            <a:off x="0" y="1752600"/>
            <a:ext cx="4343400" cy="2895600"/>
          </a:xfrm>
          <a:prstGeom prst="rect">
            <a:avLst/>
          </a:prstGeom>
          <a:noFill/>
        </p:spPr>
      </p:pic>
      <p:pic>
        <p:nvPicPr>
          <p:cNvPr id="1027" name="Picture 3" descr="D:\#Users\Vytautas\Desktop\FIZIKA 7\072aa.jpg"/>
          <p:cNvPicPr>
            <a:picLocks noGrp="1" noChangeAspect="1" noChangeArrowheads="1"/>
          </p:cNvPicPr>
          <p:nvPr>
            <p:ph sz="quarter" idx="4"/>
          </p:nvPr>
        </p:nvPicPr>
        <p:blipFill>
          <a:blip r:embed="rId3" cstate="print"/>
          <a:srcRect/>
          <a:stretch>
            <a:fillRect/>
          </a:stretch>
        </p:blipFill>
        <p:spPr bwMode="auto">
          <a:xfrm>
            <a:off x="4648200" y="1752600"/>
            <a:ext cx="4267200" cy="2971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IŠVADOS :</a:t>
            </a:r>
            <a:endParaRPr lang="lt-LT" dirty="0"/>
          </a:p>
        </p:txBody>
      </p:sp>
      <p:sp>
        <p:nvSpPr>
          <p:cNvPr id="3" name="Turinio vietos rezervavimo ženklas 2"/>
          <p:cNvSpPr>
            <a:spLocks noGrp="1"/>
          </p:cNvSpPr>
          <p:nvPr>
            <p:ph idx="1"/>
          </p:nvPr>
        </p:nvSpPr>
        <p:spPr>
          <a:xfrm>
            <a:off x="457200" y="1600200"/>
            <a:ext cx="8077200" cy="4525963"/>
          </a:xfrm>
        </p:spPr>
        <p:txBody>
          <a:bodyPr>
            <a:normAutofit lnSpcReduction="10000"/>
          </a:bodyPr>
          <a:lstStyle/>
          <a:p>
            <a:r>
              <a:rPr lang="lt-LT" dirty="0" smtClean="0"/>
              <a:t>I TYRIMO </a:t>
            </a:r>
          </a:p>
          <a:p>
            <a:pPr>
              <a:buNone/>
            </a:pPr>
            <a:r>
              <a:rPr lang="lt-LT" dirty="0" smtClean="0"/>
              <a:t>    Juo šiurkštesni paviršiai, juo didesnė trinties jėga.</a:t>
            </a:r>
          </a:p>
          <a:p>
            <a:pPr>
              <a:buNone/>
            </a:pPr>
            <a:r>
              <a:rPr lang="lt-LT" dirty="0" smtClean="0"/>
              <a:t>  </a:t>
            </a:r>
          </a:p>
          <a:p>
            <a:pPr>
              <a:buNone/>
            </a:pPr>
            <a:endParaRPr lang="lt-LT" dirty="0" smtClean="0"/>
          </a:p>
          <a:p>
            <a:r>
              <a:rPr lang="lt-LT" dirty="0" smtClean="0"/>
              <a:t>II TYRIMO </a:t>
            </a:r>
          </a:p>
          <a:p>
            <a:pPr>
              <a:buNone/>
            </a:pPr>
            <a:r>
              <a:rPr lang="lt-LT" dirty="0" smtClean="0"/>
              <a:t>    Juo sunkesnis daiktas ar didesne jėga jis spaudžiamas prie kito kūno, juo didesnė trinties jėga.</a:t>
            </a:r>
            <a:endParaRPr lang="lt-L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Testas</a:t>
            </a:r>
            <a:endParaRPr lang="lt-LT" dirty="0"/>
          </a:p>
        </p:txBody>
      </p:sp>
      <p:sp>
        <p:nvSpPr>
          <p:cNvPr id="3" name="Content Placeholder 2"/>
          <p:cNvSpPr>
            <a:spLocks noGrp="1"/>
          </p:cNvSpPr>
          <p:nvPr>
            <p:ph idx="1"/>
          </p:nvPr>
        </p:nvSpPr>
        <p:spPr>
          <a:xfrm>
            <a:off x="152400" y="1219200"/>
            <a:ext cx="8763000" cy="4906963"/>
          </a:xfrm>
        </p:spPr>
        <p:txBody>
          <a:bodyPr>
            <a:normAutofit/>
          </a:bodyPr>
          <a:lstStyle/>
          <a:p>
            <a:pPr>
              <a:buNone/>
            </a:pPr>
            <a:r>
              <a:rPr lang="en-US" sz="2800" b="1" dirty="0">
                <a:latin typeface="Times New Roman" pitchFamily="18" charset="0"/>
                <a:cs typeface="Times New Roman" pitchFamily="18" charset="0"/>
              </a:rPr>
              <a:t>1</a:t>
            </a:r>
            <a:r>
              <a:rPr lang="lt-LT" sz="2800" dirty="0">
                <a:latin typeface="Times New Roman" pitchFamily="18" charset="0"/>
                <a:cs typeface="Times New Roman" pitchFamily="18" charset="0"/>
              </a:rPr>
              <a:t>.Kokios rūšies trintis pasireiškia čiuožiant pačiūžomis?</a:t>
            </a:r>
          </a:p>
          <a:p>
            <a:pPr>
              <a:buNone/>
            </a:pPr>
            <a:r>
              <a:rPr lang="lt-LT"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lt-LT" sz="2800" b="1" dirty="0" smtClean="0">
                <a:latin typeface="Times New Roman" pitchFamily="18" charset="0"/>
                <a:cs typeface="Times New Roman" pitchFamily="18" charset="0"/>
              </a:rPr>
              <a:t>A</a:t>
            </a:r>
            <a:r>
              <a:rPr lang="lt-LT" sz="2800" dirty="0">
                <a:latin typeface="Times New Roman" pitchFamily="18" charset="0"/>
                <a:cs typeface="Times New Roman" pitchFamily="18" charset="0"/>
              </a:rPr>
              <a:t>. Slydimo</a:t>
            </a:r>
            <a:r>
              <a:rPr lang="lt-LT" sz="2800" dirty="0" smtClean="0">
                <a:latin typeface="Times New Roman" pitchFamily="18" charset="0"/>
                <a:cs typeface="Times New Roman" pitchFamily="18" charset="0"/>
              </a:rPr>
              <a:t>;</a:t>
            </a:r>
            <a:r>
              <a:rPr lang="lt-LT" sz="2800" dirty="0">
                <a:latin typeface="Times New Roman" pitchFamily="18" charset="0"/>
                <a:cs typeface="Times New Roman" pitchFamily="18" charset="0"/>
              </a:rPr>
              <a:t> </a:t>
            </a:r>
            <a:r>
              <a:rPr lang="lt-LT" sz="2800" b="1" dirty="0">
                <a:latin typeface="Times New Roman" pitchFamily="18" charset="0"/>
                <a:cs typeface="Times New Roman" pitchFamily="18" charset="0"/>
              </a:rPr>
              <a:t>B</a:t>
            </a:r>
            <a:r>
              <a:rPr lang="lt-LT" sz="2800" dirty="0">
                <a:latin typeface="Times New Roman" pitchFamily="18" charset="0"/>
                <a:cs typeface="Times New Roman" pitchFamily="18" charset="0"/>
              </a:rPr>
              <a:t>.</a:t>
            </a:r>
            <a:r>
              <a:rPr lang="lt-LT" sz="2800" b="1" dirty="0">
                <a:latin typeface="Times New Roman" pitchFamily="18" charset="0"/>
                <a:cs typeface="Times New Roman" pitchFamily="18" charset="0"/>
              </a:rPr>
              <a:t> </a:t>
            </a:r>
            <a:r>
              <a:rPr lang="lt-LT" sz="2800" dirty="0">
                <a:latin typeface="Times New Roman" pitchFamily="18" charset="0"/>
                <a:cs typeface="Times New Roman" pitchFamily="18" charset="0"/>
              </a:rPr>
              <a:t>Rimties</a:t>
            </a:r>
            <a:r>
              <a:rPr lang="lt-LT" sz="2800" dirty="0" smtClean="0">
                <a:latin typeface="Times New Roman" pitchFamily="18" charset="0"/>
                <a:cs typeface="Times New Roman" pitchFamily="18" charset="0"/>
              </a:rPr>
              <a:t>;</a:t>
            </a:r>
            <a:r>
              <a:rPr lang="lt-LT" sz="2800" dirty="0">
                <a:latin typeface="Times New Roman" pitchFamily="18" charset="0"/>
                <a:cs typeface="Times New Roman" pitchFamily="18" charset="0"/>
              </a:rPr>
              <a:t> </a:t>
            </a:r>
            <a:r>
              <a:rPr lang="lt-LT" sz="2800" b="1" dirty="0">
                <a:latin typeface="Times New Roman" pitchFamily="18" charset="0"/>
                <a:cs typeface="Times New Roman" pitchFamily="18" charset="0"/>
              </a:rPr>
              <a:t>C</a:t>
            </a:r>
            <a:r>
              <a:rPr lang="lt-LT" sz="2800" dirty="0">
                <a:latin typeface="Times New Roman" pitchFamily="18" charset="0"/>
                <a:cs typeface="Times New Roman" pitchFamily="18" charset="0"/>
              </a:rPr>
              <a:t>. </a:t>
            </a:r>
            <a:r>
              <a:rPr lang="lt-LT" sz="2800" dirty="0" smtClean="0">
                <a:latin typeface="Times New Roman" pitchFamily="18" charset="0"/>
                <a:cs typeface="Times New Roman" pitchFamily="18" charset="0"/>
              </a:rPr>
              <a:t>Riedėjimo .</a:t>
            </a:r>
            <a:r>
              <a:rPr lang="lt-LT" sz="2800" b="1" dirty="0" smtClean="0">
                <a:latin typeface="Times New Roman" pitchFamily="18" charset="0"/>
                <a:cs typeface="Times New Roman" pitchFamily="18" charset="0"/>
              </a:rPr>
              <a:t>D</a:t>
            </a:r>
            <a:r>
              <a:rPr lang="lt-LT" sz="2800" dirty="0">
                <a:latin typeface="Times New Roman" pitchFamily="18" charset="0"/>
                <a:cs typeface="Times New Roman" pitchFamily="18" charset="0"/>
              </a:rPr>
              <a:t>. Teisingo atsakymo nėra;</a:t>
            </a:r>
          </a:p>
          <a:p>
            <a:pPr>
              <a:buNone/>
            </a:pPr>
            <a:r>
              <a:rPr lang="en-US" sz="2800" dirty="0" smtClean="0">
                <a:latin typeface="Times New Roman" pitchFamily="18" charset="0"/>
                <a:cs typeface="Times New Roman" pitchFamily="18" charset="0"/>
              </a:rPr>
              <a:t>2</a:t>
            </a:r>
            <a:r>
              <a:rPr lang="lt-LT" sz="2800" dirty="0" smtClean="0">
                <a:latin typeface="Times New Roman" pitchFamily="18" charset="0"/>
                <a:cs typeface="Times New Roman" pitchFamily="18" charset="0"/>
              </a:rPr>
              <a:t>. Kuri trinties jėga didesnė - slydimo ar riedėjimo? Kitos sąlygos vienodos.</a:t>
            </a:r>
          </a:p>
          <a:p>
            <a:pPr marL="0" indent="0">
              <a:buNone/>
            </a:pPr>
            <a:r>
              <a:rPr lang="lt-LT" sz="3200" b="1" dirty="0" smtClean="0">
                <a:latin typeface="Times New Roman" pitchFamily="18" charset="0"/>
                <a:cs typeface="Times New Roman" pitchFamily="18" charset="0"/>
              </a:rPr>
              <a:t>     A</a:t>
            </a:r>
            <a:r>
              <a:rPr lang="lt-LT" sz="3200"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Slydimo trintis didesnė už riedėjimo trintį.</a:t>
            </a:r>
            <a:br>
              <a:rPr lang="lt-LT" sz="2800" dirty="0" smtClean="0">
                <a:latin typeface="Times New Roman" pitchFamily="18" charset="0"/>
                <a:cs typeface="Times New Roman" pitchFamily="18" charset="0"/>
              </a:rPr>
            </a:br>
            <a:r>
              <a:rPr lang="lt-LT" sz="2800" dirty="0" smtClean="0">
                <a:latin typeface="Times New Roman" pitchFamily="18" charset="0"/>
                <a:cs typeface="Times New Roman" pitchFamily="18" charset="0"/>
              </a:rPr>
              <a:t>      </a:t>
            </a:r>
            <a:r>
              <a:rPr lang="lt-LT" sz="2800" b="1" dirty="0" smtClean="0">
                <a:latin typeface="Times New Roman" pitchFamily="18" charset="0"/>
                <a:cs typeface="Times New Roman" pitchFamily="18" charset="0"/>
              </a:rPr>
              <a:t>B</a:t>
            </a:r>
            <a:r>
              <a:rPr lang="lt-LT" sz="2800" dirty="0" smtClean="0">
                <a:latin typeface="Times New Roman" pitchFamily="18" charset="0"/>
                <a:cs typeface="Times New Roman" pitchFamily="18" charset="0"/>
              </a:rPr>
              <a:t>. Riedėjimo trintis didesnė už slydimo trintį.</a:t>
            </a:r>
            <a:br>
              <a:rPr lang="lt-LT" sz="2800" dirty="0" smtClean="0">
                <a:latin typeface="Times New Roman" pitchFamily="18" charset="0"/>
                <a:cs typeface="Times New Roman" pitchFamily="18" charset="0"/>
              </a:rPr>
            </a:br>
            <a:r>
              <a:rPr lang="lt-LT" sz="2800" dirty="0" smtClean="0">
                <a:latin typeface="Times New Roman" pitchFamily="18" charset="0"/>
                <a:cs typeface="Times New Roman" pitchFamily="18" charset="0"/>
              </a:rPr>
              <a:t>      </a:t>
            </a:r>
            <a:r>
              <a:rPr lang="lt-LT" sz="2800" b="1" dirty="0" smtClean="0">
                <a:latin typeface="Times New Roman" pitchFamily="18" charset="0"/>
                <a:cs typeface="Times New Roman" pitchFamily="18" charset="0"/>
              </a:rPr>
              <a:t>C</a:t>
            </a:r>
            <a:r>
              <a:rPr lang="lt-LT" sz="2800" dirty="0" smtClean="0">
                <a:latin typeface="Times New Roman" pitchFamily="18" charset="0"/>
                <a:cs typeface="Times New Roman" pitchFamily="18" charset="0"/>
              </a:rPr>
              <a:t>. Slydimo trintis lygi riedėjimo trinčiai.</a:t>
            </a:r>
            <a:br>
              <a:rPr lang="lt-LT" sz="2800" dirty="0" smtClean="0">
                <a:latin typeface="Times New Roman" pitchFamily="18" charset="0"/>
                <a:cs typeface="Times New Roman" pitchFamily="18" charset="0"/>
              </a:rPr>
            </a:br>
            <a:r>
              <a:rPr lang="lt-LT" sz="2800" b="1" dirty="0" smtClean="0">
                <a:latin typeface="Times New Roman" pitchFamily="18" charset="0"/>
                <a:cs typeface="Times New Roman" pitchFamily="18" charset="0"/>
              </a:rPr>
              <a:t>      D</a:t>
            </a:r>
            <a:r>
              <a:rPr lang="lt-LT" sz="2800" dirty="0" smtClean="0">
                <a:latin typeface="Times New Roman" pitchFamily="18" charset="0"/>
                <a:cs typeface="Times New Roman" pitchFamily="18" charset="0"/>
              </a:rPr>
              <a:t>. Teisingo atsakymo nėra.</a:t>
            </a:r>
          </a:p>
          <a:p>
            <a:endParaRPr lang="lt-LT"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9144000" cy="563562"/>
          </a:xfrm>
        </p:spPr>
        <p:txBody>
          <a:bodyPr>
            <a:normAutofit fontScale="90000"/>
          </a:bodyPr>
          <a:lstStyle/>
          <a:p>
            <a:r>
              <a:rPr lang="lt-LT" sz="3100" dirty="0" smtClean="0">
                <a:latin typeface="Times New Roman" pitchFamily="18" charset="0"/>
                <a:cs typeface="Times New Roman" pitchFamily="18" charset="0"/>
              </a:rPr>
              <a:t>  </a:t>
            </a:r>
            <a:r>
              <a:rPr lang="en-US" sz="3100" dirty="0" smtClean="0">
                <a:latin typeface="Times New Roman" pitchFamily="18" charset="0"/>
                <a:cs typeface="Times New Roman" pitchFamily="18" charset="0"/>
              </a:rPr>
              <a:t>3</a:t>
            </a:r>
            <a:r>
              <a:rPr lang="lt-LT" sz="3100" dirty="0" smtClean="0">
                <a:latin typeface="Times New Roman" pitchFamily="18" charset="0"/>
                <a:cs typeface="Times New Roman" pitchFamily="18" charset="0"/>
              </a:rPr>
              <a:t>.Kam tiesiogiai proporcinga rimties trinties jėga: </a:t>
            </a:r>
            <a:br>
              <a:rPr lang="lt-LT" sz="3100" dirty="0" smtClean="0">
                <a:latin typeface="Times New Roman" pitchFamily="18" charset="0"/>
                <a:cs typeface="Times New Roman" pitchFamily="18" charset="0"/>
              </a:rPr>
            </a:br>
            <a:endParaRPr lang="lt-LT" dirty="0"/>
          </a:p>
        </p:txBody>
      </p:sp>
      <p:sp>
        <p:nvSpPr>
          <p:cNvPr id="3" name="Content Placeholder 2"/>
          <p:cNvSpPr>
            <a:spLocks noGrp="1"/>
          </p:cNvSpPr>
          <p:nvPr>
            <p:ph idx="4294967295"/>
          </p:nvPr>
        </p:nvSpPr>
        <p:spPr>
          <a:xfrm>
            <a:off x="0" y="457200"/>
            <a:ext cx="8991600" cy="6400800"/>
          </a:xfrm>
        </p:spPr>
        <p:txBody>
          <a:bodyPr>
            <a:normAutofit/>
          </a:bodyPr>
          <a:lstStyle/>
          <a:p>
            <a:pPr>
              <a:buNone/>
            </a:pPr>
            <a:r>
              <a:rPr lang="lt-LT" dirty="0" smtClean="0"/>
              <a:t> </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A. Visuomet pastovus  dydis; B. Vidinei   jėgai;</a:t>
            </a:r>
          </a:p>
          <a:p>
            <a:pPr>
              <a:buNone/>
            </a:pP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C. Sunkio jėgai. D.Teisingo atsakymo nėra.</a:t>
            </a:r>
          </a:p>
          <a:p>
            <a:pPr>
              <a:buNone/>
            </a:pP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4.Trinties j</a:t>
            </a:r>
            <a:r>
              <a:rPr lang="lt-LT" dirty="0" smtClean="0">
                <a:latin typeface="Times New Roman" pitchFamily="18" charset="0"/>
                <a:cs typeface="Times New Roman" pitchFamily="18" charset="0"/>
              </a:rPr>
              <a:t>ė</a:t>
            </a:r>
            <a:r>
              <a:rPr lang="en-US" dirty="0" err="1" smtClean="0">
                <a:latin typeface="Times New Roman" pitchFamily="18" charset="0"/>
                <a:cs typeface="Times New Roman" pitchFamily="18" charset="0"/>
              </a:rPr>
              <a:t>ga</a:t>
            </a:r>
            <a:r>
              <a:rPr lang="lt-LT" dirty="0" smtClean="0">
                <a:latin typeface="Times New Roman" pitchFamily="18" charset="0"/>
                <a:cs typeface="Times New Roman" pitchFamily="18" charset="0"/>
              </a:rPr>
              <a:t>   atsiranda:</a:t>
            </a:r>
          </a:p>
          <a:p>
            <a:pPr>
              <a:buNone/>
            </a:pPr>
            <a:r>
              <a:rPr lang="lt-LT" dirty="0" smtClean="0">
                <a:latin typeface="Times New Roman" pitchFamily="18" charset="0"/>
                <a:cs typeface="Times New Roman" pitchFamily="18" charset="0"/>
              </a:rPr>
              <a:t>      A.Tik tarp kietųjų kūnų ; B. Tik tarp dujų ;</a:t>
            </a:r>
          </a:p>
          <a:p>
            <a:pPr>
              <a:buNone/>
            </a:pPr>
            <a:r>
              <a:rPr lang="lt-LT" dirty="0" smtClean="0">
                <a:latin typeface="Times New Roman" pitchFamily="18" charset="0"/>
                <a:cs typeface="Times New Roman" pitchFamily="18" charset="0"/>
              </a:rPr>
              <a:t>      C.Tik tarp skysčių; D.Tarp visų.</a:t>
            </a:r>
          </a:p>
          <a:p>
            <a:pPr>
              <a:buNone/>
            </a:pPr>
            <a:r>
              <a:rPr lang="lt-LT" dirty="0" smtClean="0">
                <a:latin typeface="Times New Roman" pitchFamily="18" charset="0"/>
                <a:cs typeface="Times New Roman" pitchFamily="18" charset="0"/>
              </a:rPr>
              <a:t>5. Koks yra trinties jėgos matavimo prietaisas ?</a:t>
            </a:r>
          </a:p>
          <a:p>
            <a:pPr>
              <a:buNone/>
            </a:pPr>
            <a:r>
              <a:rPr lang="lt-LT" dirty="0" smtClean="0">
                <a:latin typeface="Times New Roman" pitchFamily="18" charset="0"/>
                <a:cs typeface="Times New Roman" pitchFamily="18" charset="0"/>
              </a:rPr>
              <a:t>       A. manometras;</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barometras ; C.</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a:t>
            </a:r>
            <a:r>
              <a:rPr lang="lt-LT" dirty="0" err="1" smtClean="0">
                <a:latin typeface="Times New Roman" pitchFamily="18" charset="0"/>
                <a:cs typeface="Times New Roman" pitchFamily="18" charset="0"/>
              </a:rPr>
              <a:t>Multimetras</a:t>
            </a:r>
            <a:r>
              <a:rPr lang="lt-LT" dirty="0" smtClean="0">
                <a:latin typeface="Times New Roman" pitchFamily="18" charset="0"/>
                <a:cs typeface="Times New Roman" pitchFamily="18" charset="0"/>
              </a:rPr>
              <a:t> ;</a:t>
            </a:r>
          </a:p>
          <a:p>
            <a:pPr>
              <a:buNone/>
            </a:pPr>
            <a:r>
              <a:rPr lang="lt-LT" dirty="0" smtClean="0">
                <a:latin typeface="Times New Roman" pitchFamily="18" charset="0"/>
                <a:cs typeface="Times New Roman" pitchFamily="18" charset="0"/>
              </a:rPr>
              <a:t>       D. dinamometras</a:t>
            </a:r>
            <a:r>
              <a:rPr lang="en-US" dirty="0" smtClean="0">
                <a:latin typeface="Times New Roman" pitchFamily="18" charset="0"/>
                <a:cs typeface="Times New Roman" pitchFamily="18" charset="0"/>
              </a:rPr>
              <a:t> </a:t>
            </a:r>
          </a:p>
          <a:p>
            <a:pPr>
              <a:buNone/>
            </a:pP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6.Trinties j</a:t>
            </a:r>
            <a:r>
              <a:rPr lang="lt-LT" dirty="0" smtClean="0">
                <a:latin typeface="Times New Roman" pitchFamily="18" charset="0"/>
                <a:cs typeface="Times New Roman" pitchFamily="18" charset="0"/>
              </a:rPr>
              <a:t>ė</a:t>
            </a:r>
            <a:r>
              <a:rPr lang="en-US" dirty="0" smtClean="0">
                <a:latin typeface="Times New Roman" pitchFamily="18" charset="0"/>
                <a:cs typeface="Times New Roman" pitchFamily="18" charset="0"/>
              </a:rPr>
              <a:t>g</a:t>
            </a:r>
            <a:r>
              <a:rPr lang="lt-LT" dirty="0" smtClean="0">
                <a:latin typeface="Times New Roman" pitchFamily="18" charset="0"/>
                <a:cs typeface="Times New Roman" pitchFamily="18" charset="0"/>
              </a:rPr>
              <a:t>a nukreipta</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a:t>
            </a:r>
          </a:p>
          <a:p>
            <a:pPr>
              <a:buNone/>
            </a:pPr>
            <a:r>
              <a:rPr lang="lt-LT" dirty="0" smtClean="0">
                <a:latin typeface="Times New Roman" pitchFamily="18" charset="0"/>
                <a:cs typeface="Times New Roman" pitchFamily="18" charset="0"/>
              </a:rPr>
              <a:t>        A.Judėjimo kryptimi; B.Nukreipta žemyn;</a:t>
            </a:r>
          </a:p>
          <a:p>
            <a:pPr>
              <a:buNone/>
            </a:pPr>
            <a:r>
              <a:rPr lang="lt-LT" dirty="0" smtClean="0">
                <a:latin typeface="Times New Roman" pitchFamily="18" charset="0"/>
                <a:cs typeface="Times New Roman" pitchFamily="18" charset="0"/>
              </a:rPr>
              <a:t>       C.Priešinga judėjimui ; D.Statmena kryptimi.</a:t>
            </a: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457200" y="762000"/>
            <a:ext cx="8305800" cy="6096000"/>
          </a:xfrm>
        </p:spPr>
        <p:txBody>
          <a:bodyPr>
            <a:normAutofit fontScale="90000"/>
          </a:bodyPr>
          <a:lstStyle/>
          <a:p>
            <a:r>
              <a:rPr lang="lt-LT" sz="3100" dirty="0" smtClean="0">
                <a:latin typeface="Times New Roman" pitchFamily="18" charset="0"/>
                <a:cs typeface="Times New Roman" pitchFamily="18" charset="0"/>
              </a:rPr>
              <a:t>7.Guoliai reikalingi ,kad:</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A.Sumažinti trintį; B. Padidinti  trintį;</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C.Išlyginti trintį; D.Teisingo atsakymo nėra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8.Trinties jėgos atsiradimo priežastis:</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A.Kūnų judėjimo greitis; B.Kūnų svoris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C.Medžiagų lietimosi paviršių nelygumai;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D.Žemės trauka.</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9.Rimties trinties jėga- tai jėga, kuri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A.Trukdo kūnui pajudėti iš vietos;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B.Veikia slystanti kūną; C.Veikia riedanti kūną;</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D. D.Teisingo atsakymo nėra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10.Trintie koeficientas priklauso:</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A.Nuo kūnų svorio; B.Nuo besiliečiančių kūnų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medžiagos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C.Nuo greičio; D.Nuo ploto.</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r>
            <a:br>
              <a:rPr lang="lt-LT" sz="3100" dirty="0" smtClean="0">
                <a:latin typeface="Times New Roman" pitchFamily="18" charset="0"/>
                <a:cs typeface="Times New Roman" pitchFamily="18" charset="0"/>
              </a:rPr>
            </a:br>
            <a:r>
              <a:rPr lang="lt-LT" sz="3100"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
            </a:r>
            <a:br>
              <a:rPr lang="lt-LT" sz="2800" dirty="0" smtClean="0">
                <a:latin typeface="Times New Roman" pitchFamily="18" charset="0"/>
                <a:cs typeface="Times New Roman" pitchFamily="18" charset="0"/>
              </a:rPr>
            </a:br>
            <a:endParaRPr lang="lt-LT"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Atsakymai</a:t>
            </a:r>
          </a:p>
        </p:txBody>
      </p:sp>
      <p:sp>
        <p:nvSpPr>
          <p:cNvPr id="3" name="Content Placeholder 2"/>
          <p:cNvSpPr>
            <a:spLocks noGrp="1"/>
          </p:cNvSpPr>
          <p:nvPr>
            <p:ph idx="1"/>
          </p:nvPr>
        </p:nvSpPr>
        <p:spPr>
          <a:xfrm>
            <a:off x="457200" y="1143000"/>
            <a:ext cx="7467600" cy="4983163"/>
          </a:xfrm>
        </p:spPr>
        <p:txBody>
          <a:bodyPr>
            <a:normAutofit fontScale="92500" lnSpcReduction="10000"/>
          </a:bodyPr>
          <a:lstStyle/>
          <a:p>
            <a:r>
              <a:rPr lang="en-US" b="1" dirty="0">
                <a:latin typeface="Times New Roman" pitchFamily="18" charset="0"/>
                <a:cs typeface="Times New Roman" pitchFamily="18" charset="0"/>
              </a:rPr>
              <a:t>1</a:t>
            </a:r>
            <a:r>
              <a:rPr lang="lt-LT" b="1" dirty="0">
                <a:latin typeface="Times New Roman" pitchFamily="18" charset="0"/>
                <a:cs typeface="Times New Roman" pitchFamily="18" charset="0"/>
              </a:rPr>
              <a:t>.A</a:t>
            </a:r>
          </a:p>
          <a:p>
            <a:r>
              <a:rPr lang="en-US" b="1" dirty="0">
                <a:latin typeface="Times New Roman" pitchFamily="18" charset="0"/>
                <a:cs typeface="Times New Roman" pitchFamily="18" charset="0"/>
              </a:rPr>
              <a:t>2</a:t>
            </a:r>
            <a:r>
              <a:rPr lang="lt-LT" b="1" dirty="0">
                <a:latin typeface="Times New Roman" pitchFamily="18" charset="0"/>
                <a:cs typeface="Times New Roman" pitchFamily="18" charset="0"/>
              </a:rPr>
              <a:t>.A</a:t>
            </a:r>
          </a:p>
          <a:p>
            <a:r>
              <a:rPr lang="en-US" b="1" dirty="0">
                <a:latin typeface="Times New Roman" pitchFamily="18" charset="0"/>
                <a:cs typeface="Times New Roman" pitchFamily="18" charset="0"/>
              </a:rPr>
              <a:t>3</a:t>
            </a:r>
            <a:r>
              <a:rPr lang="lt-LT" b="1" dirty="0" smtClean="0">
                <a:latin typeface="Times New Roman" pitchFamily="18" charset="0"/>
                <a:cs typeface="Times New Roman" pitchFamily="18" charset="0"/>
              </a:rPr>
              <a:t>.C</a:t>
            </a:r>
          </a:p>
          <a:p>
            <a:r>
              <a:rPr lang="lt-LT" b="1" dirty="0" smtClean="0">
                <a:latin typeface="Times New Roman" pitchFamily="18" charset="0"/>
                <a:cs typeface="Times New Roman" pitchFamily="18" charset="0"/>
              </a:rPr>
              <a:t>4.D</a:t>
            </a:r>
          </a:p>
          <a:p>
            <a:r>
              <a:rPr lang="lt-LT" b="1" dirty="0" smtClean="0">
                <a:latin typeface="Times New Roman" pitchFamily="18" charset="0"/>
                <a:cs typeface="Times New Roman" pitchFamily="18" charset="0"/>
              </a:rPr>
              <a:t>5.D</a:t>
            </a:r>
          </a:p>
          <a:p>
            <a:r>
              <a:rPr lang="lt-LT" b="1" dirty="0" smtClean="0">
                <a:latin typeface="Times New Roman" pitchFamily="18" charset="0"/>
                <a:cs typeface="Times New Roman" pitchFamily="18" charset="0"/>
              </a:rPr>
              <a:t>6.C </a:t>
            </a:r>
          </a:p>
          <a:p>
            <a:r>
              <a:rPr lang="lt-LT" b="1" dirty="0" smtClean="0">
                <a:latin typeface="Times New Roman" pitchFamily="18" charset="0"/>
                <a:cs typeface="Times New Roman" pitchFamily="18" charset="0"/>
              </a:rPr>
              <a:t>7.A</a:t>
            </a:r>
          </a:p>
          <a:p>
            <a:r>
              <a:rPr lang="lt-LT" b="1" dirty="0" smtClean="0">
                <a:latin typeface="Times New Roman" pitchFamily="18" charset="0"/>
                <a:cs typeface="Times New Roman" pitchFamily="18" charset="0"/>
              </a:rPr>
              <a:t>8.C </a:t>
            </a:r>
          </a:p>
          <a:p>
            <a:r>
              <a:rPr lang="lt-LT" b="1" dirty="0" smtClean="0">
                <a:latin typeface="Times New Roman" pitchFamily="18" charset="0"/>
                <a:cs typeface="Times New Roman" pitchFamily="18" charset="0"/>
              </a:rPr>
              <a:t>9.A </a:t>
            </a:r>
          </a:p>
          <a:p>
            <a:r>
              <a:rPr lang="lt-LT" b="1" dirty="0" smtClean="0">
                <a:latin typeface="Times New Roman" pitchFamily="18" charset="0"/>
                <a:cs typeface="Times New Roman" pitchFamily="18" charset="0"/>
              </a:rPr>
              <a:t>10.B</a:t>
            </a:r>
          </a:p>
          <a:p>
            <a:endParaRPr lang="lt-LT" b="1" dirty="0">
              <a:latin typeface="Times New Roman" pitchFamily="18" charset="0"/>
              <a:cs typeface="Times New Roman" pitchFamily="18" charset="0"/>
            </a:endParaRPr>
          </a:p>
          <a:p>
            <a:endParaRPr lang="lt-L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lt-LT" dirty="0" smtClean="0"/>
              <a:t>Šaltiniai</a:t>
            </a:r>
            <a:endParaRPr lang="lt-LT" dirty="0"/>
          </a:p>
        </p:txBody>
      </p:sp>
      <p:sp>
        <p:nvSpPr>
          <p:cNvPr id="3" name="Content Placeholder 2"/>
          <p:cNvSpPr>
            <a:spLocks noGrp="1"/>
          </p:cNvSpPr>
          <p:nvPr>
            <p:ph idx="1"/>
          </p:nvPr>
        </p:nvSpPr>
        <p:spPr>
          <a:xfrm>
            <a:off x="381000" y="1524000"/>
            <a:ext cx="8534400" cy="4525963"/>
          </a:xfrm>
        </p:spPr>
        <p:txBody>
          <a:bodyPr/>
          <a:lstStyle/>
          <a:p>
            <a:r>
              <a:rPr lang="lt-LT" sz="2400" dirty="0" smtClean="0"/>
              <a:t>V. Valentinavičius – Fizika. Vadovėlis VIII klasei.</a:t>
            </a:r>
          </a:p>
          <a:p>
            <a:r>
              <a:rPr lang="lt-LT" sz="2400" dirty="0" smtClean="0"/>
              <a:t> </a:t>
            </a:r>
            <a:r>
              <a:rPr lang="lt-LT" sz="2400" dirty="0" smtClean="0">
                <a:hlinkClick r:id="rId2"/>
              </a:rPr>
              <a:t>http://gamta5-6.mkp.emokykla.lt/lt/mo/zinynas/trinties_jega/</a:t>
            </a:r>
            <a:endParaRPr lang="lt-LT" sz="2400" dirty="0" smtClean="0"/>
          </a:p>
          <a:p>
            <a:r>
              <a:rPr lang="lt-LT" sz="2400" dirty="0" smtClean="0"/>
              <a:t>Fizikos vadovėlis </a:t>
            </a:r>
            <a:r>
              <a:rPr lang="en-US" sz="2400" dirty="0" smtClean="0"/>
              <a:t>8</a:t>
            </a:r>
            <a:r>
              <a:rPr lang="lt-LT" sz="2400" dirty="0" smtClean="0"/>
              <a:t> </a:t>
            </a:r>
            <a:r>
              <a:rPr lang="lt-LT" sz="2400" dirty="0" err="1" smtClean="0"/>
              <a:t>kl</a:t>
            </a:r>
            <a:r>
              <a:rPr lang="lt-LT" sz="2400" dirty="0" smtClean="0"/>
              <a:t>. ,,Spektras</a:t>
            </a:r>
            <a:r>
              <a:rPr lang="lt-LT" sz="2000" dirty="0" smtClean="0"/>
              <a:t>“</a:t>
            </a:r>
            <a:endParaRPr lang="en-US" sz="2000" dirty="0" smtClean="0"/>
          </a:p>
          <a:p>
            <a:r>
              <a:rPr lang="lt-LT" sz="2000" dirty="0" smtClean="0">
                <a:hlinkClick r:id="rId3"/>
              </a:rPr>
              <a:t>http://mkp.emokykla.lt/gamta7-8/lt</a:t>
            </a:r>
            <a:endParaRPr lang="en-US" sz="2000" dirty="0" smtClean="0"/>
          </a:p>
          <a:p>
            <a:r>
              <a:rPr lang="en-US" sz="2000" dirty="0" err="1" smtClean="0">
                <a:latin typeface="Arial" charset="0"/>
              </a:rPr>
              <a:t>Mokinio</a:t>
            </a:r>
            <a:r>
              <a:rPr lang="en-US" sz="2000" dirty="0" smtClean="0">
                <a:latin typeface="Arial" charset="0"/>
              </a:rPr>
              <a:t> </a:t>
            </a:r>
            <a:r>
              <a:rPr lang="lt-LT" sz="2000" dirty="0" smtClean="0">
                <a:latin typeface="Arial" charset="0"/>
              </a:rPr>
              <a:t>žinynas 5-12kl.</a:t>
            </a:r>
          </a:p>
          <a:p>
            <a:r>
              <a:rPr lang="lt-LT" sz="2000" dirty="0" smtClean="0">
                <a:hlinkClick r:id="rId4"/>
              </a:rPr>
              <a:t>http://lt.wikipedia.org/wiki/Trinties_j%C4%97ga</a:t>
            </a:r>
            <a:endParaRPr lang="lt-LT" sz="2000" dirty="0" smtClean="0"/>
          </a:p>
          <a:p>
            <a:endParaRPr lang="en-US" sz="2000" dirty="0" smtClean="0"/>
          </a:p>
          <a:p>
            <a:endParaRPr lang="lt-LT"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škas">
  <a:themeElements>
    <a:clrScheme name="Techniškas">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škas">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škas">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453</TotalTime>
  <Words>519</Words>
  <Application>Microsoft Office PowerPoint</Application>
  <PresentationFormat>Demonstracija ekrane (4:3)</PresentationFormat>
  <Paragraphs>120</Paragraphs>
  <Slides>21</Slides>
  <Notes>0</Notes>
  <HiddenSlides>0</HiddenSlides>
  <MMClips>0</MMClips>
  <ScaleCrop>false</ScaleCrop>
  <HeadingPairs>
    <vt:vector size="4" baseType="variant">
      <vt:variant>
        <vt:lpstr>Tema</vt:lpstr>
      </vt:variant>
      <vt:variant>
        <vt:i4>1</vt:i4>
      </vt:variant>
      <vt:variant>
        <vt:lpstr>Skaidrių pavadinimai</vt:lpstr>
      </vt:variant>
      <vt:variant>
        <vt:i4>21</vt:i4>
      </vt:variant>
    </vt:vector>
  </HeadingPairs>
  <TitlesOfParts>
    <vt:vector size="22" baseType="lpstr">
      <vt:lpstr>Techniškas</vt:lpstr>
      <vt:lpstr>Trinties nauda ir žala  Buivydiškių pagrindinė mokykla</vt:lpstr>
      <vt:lpstr>Turinys</vt:lpstr>
      <vt:lpstr> </vt:lpstr>
      <vt:lpstr>Skaidrė 4</vt:lpstr>
      <vt:lpstr>Trinties atsiradimo  priežastys</vt:lpstr>
      <vt:lpstr>Rūšys</vt:lpstr>
      <vt:lpstr>Skaidrė 7</vt:lpstr>
      <vt:lpstr>Skaidrė 8</vt:lpstr>
      <vt:lpstr>Trinties jėga apskaičiuojama :</vt:lpstr>
      <vt:lpstr>Trinties nauda.</vt:lpstr>
      <vt:lpstr>Trinties žala.</vt:lpstr>
      <vt:lpstr>Tai įdomu</vt:lpstr>
      <vt:lpstr>TYRIMAS I Trinties jėgos priklausomybė nuo besiliečiančių kūnų.</vt:lpstr>
      <vt:lpstr>Skaidrė 14</vt:lpstr>
      <vt:lpstr>TYRIMAS II Trinties jėgos priklausomybė nuo spaudžiamos jėgos. </vt:lpstr>
      <vt:lpstr>IŠVADOS :</vt:lpstr>
      <vt:lpstr>Testas</vt:lpstr>
      <vt:lpstr>  3.Kam tiesiogiai proporcinga rimties trinties jėga:  </vt:lpstr>
      <vt:lpstr>7.Guoliai reikalingi ,kad:    A.Sumažinti trintį; B. Padidinti  trintį;    C.Išlyginti trintį; D.Teisingo atsakymo nėra  8.Trinties jėgos atsiradimo priežastis:    A.Kūnų judėjimo greitis; B.Kūnų svoris ;    C.Medžiagų lietimosi paviršių nelygumai;     D.Žemės trauka. 9.Rimties trinties jėga- tai jėga, kuri     A.Trukdo kūnui pajudėti iš vietos;     B.Veikia slystanti kūną; C.Veikia riedanti kūną;    D. D.Teisingo atsakymo nėra  10.Trintie koeficientas priklauso:       A.Nuo kūnų svorio; B.Nuo besiliečiančių kūnų        medžiagos ;       C.Nuo greičio; D.Nuo ploto.    </vt:lpstr>
      <vt:lpstr>Atsakymai</vt:lpstr>
      <vt:lpstr>Šaltiniai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Sunkio jėga</dc:title>
  <dc:creator>dell</dc:creator>
  <cp:lastModifiedBy>Vytautas</cp:lastModifiedBy>
  <cp:revision>61</cp:revision>
  <dcterms:created xsi:type="dcterms:W3CDTF">2006-08-16T00:00:00Z</dcterms:created>
  <dcterms:modified xsi:type="dcterms:W3CDTF">2017-03-29T14:34:36Z</dcterms:modified>
</cp:coreProperties>
</file>