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90" r:id="rId20"/>
    <p:sldId id="291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33708-6B8A-4243-8970-D5906DCF816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36908-F4BB-4E68-A28A-B04084748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4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936908-F4BB-4E68-A28A-B040847480E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2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877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1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2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36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3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30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2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868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8EA7F-2964-439A-A693-494C18444750}" type="datetimeFigureOut">
              <a:rPr lang="en-US" smtClean="0"/>
              <a:t>4/3/2017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CE377-EC2D-4E25-8FAA-09F3485239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47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ikipedia.org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8559" y="92846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Elektrėnų sav.</a:t>
            </a:r>
            <a:br>
              <a:rPr lang="lt-LT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Semeliškių gimnazija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VIDUTINIS GREITIS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5526" y="3897459"/>
            <a:ext cx="9144000" cy="1655762"/>
          </a:xfrm>
        </p:spPr>
        <p:txBody>
          <a:bodyPr>
            <a:noAutofit/>
          </a:bodyPr>
          <a:lstStyle/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Parengė: 8 klasės mokinė 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Simona Vėželytė</a:t>
            </a:r>
          </a:p>
          <a:p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Mokytoja: Snieguolė Klimovičienė</a:t>
            </a: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</p:txBody>
      </p:sp>
    </p:spTree>
    <p:extLst>
      <p:ext uri="{BB962C8B-B14F-4D97-AF65-F5344CB8AC3E}">
        <p14:creationId xmlns:p14="http://schemas.microsoft.com/office/powerpoint/2010/main" val="1575770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Turinys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7980"/>
            <a:ext cx="10515600" cy="5048983"/>
          </a:xfrm>
        </p:spPr>
        <p:txBody>
          <a:bodyPr>
            <a:normAutofit fontScale="92500" lnSpcReduction="20000"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Momentinis greitis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Vidutinis greitis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Tiesiaeigis tolyginis judėjimas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Tiesiaeigis netolyginis judėjimas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Uždavinių sprendimo pavyzdžiai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bandymas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bandymas</a:t>
            </a: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bandymas</a:t>
            </a:r>
            <a:endParaRPr lang="en-US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</a:t>
            </a:r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en-US" sz="3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domu</a:t>
            </a:r>
            <a:endParaRPr lang="lt-LT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Testas </a:t>
            </a:r>
          </a:p>
        </p:txBody>
      </p:sp>
    </p:spTree>
    <p:extLst>
      <p:ext uri="{BB962C8B-B14F-4D97-AF65-F5344CB8AC3E}">
        <p14:creationId xmlns:p14="http://schemas.microsoft.com/office/powerpoint/2010/main" val="184554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noFill/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Momentinis greitis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6646"/>
            <a:ext cx="10515600" cy="3702978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Greitis tam tikru važiavimo momentu vadinamas </a:t>
            </a:r>
            <a:r>
              <a:rPr lang="lt-LT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momentiniu greičiu.</a:t>
            </a:r>
            <a:endParaRPr lang="lt-LT" sz="3600" dirty="0" smtClean="0">
              <a:solidFill>
                <a:schemeClr val="bg1"/>
              </a:solidFill>
            </a:endParaRPr>
          </a:p>
          <a:p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Transporto priemonių greičiui matuoti naudojami prietaisai, kurie vadinami spidometrais (angl. </a:t>
            </a:r>
            <a:r>
              <a:rPr lang="lt-LT" sz="3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-greitis + gr. </a:t>
            </a:r>
            <a:r>
              <a:rPr lang="lt-LT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36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etron</a:t>
            </a:r>
            <a:r>
              <a:rPr lang="lt-LT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-matas).</a:t>
            </a:r>
            <a:endParaRPr lang="lt-LT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944" y="3518388"/>
            <a:ext cx="2782472" cy="2782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0901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Vidutinis greitis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322363"/>
                <a:ext cx="10515600" cy="48546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lt-LT" sz="3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Gyvenime daugiausia matome kūnus, judančius ne pastoviu, o kintamu greičiu. Todėl dažniausiai kalbame apie </a:t>
                </a:r>
                <a:r>
                  <a:rPr lang="lt-LT" sz="32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vidutinį greitį</a:t>
                </a:r>
                <a:r>
                  <a:rPr lang="lt-LT" sz="3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endParaRPr lang="lt-LT" sz="3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lt-LT" sz="32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Skaičiuodami vidutinį greitį, kūno nueitą kelią dalijame iš laiko, per kurį tas kelias buvo nueitas: </a:t>
                </a:r>
              </a:p>
              <a:p>
                <a:pPr marL="0" marR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𝐯𝐢𝐝𝐮𝐭𝐢𝐧𝐢𝐬</m:t>
                      </m:r>
                      <m:r>
                        <a:rPr lang="ru-RU" b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ru-RU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𝐠𝐫𝐞𝐢𝐭𝐢𝐬</m:t>
                      </m:r>
                      <m:r>
                        <a:rPr lang="ru-RU" b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𝐧𝐮𝐞𝐢𝐭𝐚𝐬</m:t>
                          </m:r>
                          <m:r>
                            <a:rPr lang="en-US" b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𝒌𝒆𝒍𝒊𝒂𝒔</m:t>
                          </m:r>
                        </m:num>
                        <m:den>
                          <m:r>
                            <a:rPr lang="en-US" b="1" i="1">
                              <a:solidFill>
                                <a:schemeClr val="bg1"/>
                              </a:solidFill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𝒍𝒂𝒊𝒌𝒂𝒔</m:t>
                          </m:r>
                        </m:den>
                      </m:f>
                    </m:oMath>
                  </m:oMathPara>
                </a14:m>
                <a:endParaRPr lang="lt-LT" b="1" dirty="0" smtClean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endParaRPr lang="lt-LT" b="1" dirty="0" smtClean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r>
                  <a:rPr lang="lt-LT" sz="5200" kern="0" dirty="0" smtClean="0">
                    <a:solidFill>
                      <a:schemeClr val="bg1"/>
                    </a:solidFill>
                  </a:rPr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5200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52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52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52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52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</a:t>
                </a:r>
                <a:r>
                  <a:rPr lang="lt-LT" sz="52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2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52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𝐬</m:t>
                        </m:r>
                      </m:num>
                      <m:den>
                        <m:r>
                          <a:rPr lang="ru-RU" sz="5200" b="1" i="1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𝐭</m:t>
                        </m:r>
                      </m:den>
                    </m:f>
                  </m:oMath>
                </a14:m>
                <a:r>
                  <a:rPr lang="lt-LT" sz="3600" b="1" dirty="0" smtClean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      [</a:t>
                </a:r>
                <a:r>
                  <a:rPr lang="ru-RU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ʋ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] </a:t>
                </a:r>
                <a:r>
                  <a:rPr lang="en-US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1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m/s</a:t>
                </a:r>
                <a:endParaRPr lang="lt-LT" sz="36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indent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None/>
                </a:pPr>
                <a:endParaRPr lang="en-US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endPara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322363"/>
                <a:ext cx="10515600" cy="4854600"/>
              </a:xfrm>
              <a:blipFill rotWithShape="0">
                <a:blip r:embed="rId3"/>
                <a:stretch>
                  <a:fillRect l="-1391" t="-35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923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69145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Tiesiaeigis tolyginis judėjimas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8129"/>
            <a:ext cx="10515600" cy="5318834"/>
          </a:xfrm>
        </p:spPr>
        <p:txBody>
          <a:bodyPr>
            <a:normAutofit fontScale="85000" lnSpcReduction="10000"/>
          </a:bodyPr>
          <a:lstStyle/>
          <a:p>
            <a:endParaRPr lang="lt-LT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Taip vadinamas kūno judėjimas tiesiu keliu pastoviu greičiu.</a:t>
            </a:r>
          </a:p>
          <a:p>
            <a:pPr marL="0" indent="0">
              <a:buNone/>
            </a:pPr>
            <a:r>
              <a:rPr lang="lt-LT" sz="35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Tiesiai ir tolygiai judančio kūno greitį pavaizduokime grafiškai:</a:t>
            </a:r>
          </a:p>
          <a:p>
            <a:endParaRPr lang="lt-LT" dirty="0"/>
          </a:p>
          <a:p>
            <a:pPr marL="0" indent="0">
              <a:buNone/>
            </a:pPr>
            <a:r>
              <a:rPr lang="lt-LT" dirty="0" smtClean="0"/>
              <a:t>    </a:t>
            </a:r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r>
              <a:rPr lang="lt-LT" sz="2000" dirty="0" smtClean="0">
                <a:solidFill>
                  <a:schemeClr val="bg1"/>
                </a:solidFill>
              </a:rPr>
              <a:t>               </a:t>
            </a: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Kūno greitis visą judėjimo laiką yra pastovus</a:t>
            </a:r>
            <a:r>
              <a:rPr lang="lt-LT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600" y="2590142"/>
            <a:ext cx="4781550" cy="26860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142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Tiesiaeigis netolyginis judėjimas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4770194"/>
          </a:xfrm>
        </p:spPr>
        <p:txBody>
          <a:bodyPr>
            <a:normAutofit lnSpcReduction="10000"/>
          </a:bodyPr>
          <a:lstStyle/>
          <a:p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Taip vadinamas kūno judėjimas tiesiu keliu nepastoviu greičiu.</a:t>
            </a:r>
          </a:p>
          <a:p>
            <a:pPr marL="0" indent="0">
              <a:buNone/>
            </a:pP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Tiesiai, bet netolygiai judančio kūno greitį pavaizduokime grafiškai:</a:t>
            </a:r>
          </a:p>
          <a:p>
            <a:pPr marL="0" indent="0">
              <a:buNone/>
            </a:pPr>
            <a:endParaRPr lang="lt-L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Kūno greitis per lygius                              Kūno greitis per lygius laiko tarpus             laiko tarpus padidėja tokiu pat dydžiu.                 </a:t>
            </a:r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umažėja tokiu pat dydžiu.</a:t>
            </a:r>
            <a:endParaRPr lang="lt-LT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371" y="3336668"/>
            <a:ext cx="2790825" cy="16668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606" y="3336667"/>
            <a:ext cx="3168455" cy="16668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445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5212" y="1825625"/>
            <a:ext cx="83785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9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Uždavinių sprendimo pavyzdžiai</a:t>
            </a:r>
          </a:p>
          <a:p>
            <a:pPr marL="0" indent="0">
              <a:buNone/>
            </a:pPr>
            <a:endParaRPr lang="en-US" sz="9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211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28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lt-LT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Autobusas važiuoja vidutiniu 20m/s greičiu. Kiek kartų didesnis </a:t>
            </a:r>
            <a:r>
              <a:rPr lang="lt-LT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greitis šiuolaikinio lenktyninio automobilio, jei jis važiuoja vidutiniu 360km/h greičiu?    Suskaičiuokite </a:t>
            </a:r>
            <a:r>
              <a:rPr lang="lt-LT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</a:t>
            </a:r>
            <a:r>
              <a:rPr lang="lt-LT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m/s </a:t>
            </a:r>
            <a:r>
              <a:rPr lang="lt-LT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</a:t>
            </a:r>
            <a:r>
              <a:rPr lang="lt-LT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km/h.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39788" y="2423246"/>
                <a:ext cx="5157787" cy="3848245"/>
              </a:xfrm>
            </p:spPr>
            <p:txBody>
              <a:bodyPr>
                <a:normAutofit fontScale="40000" lnSpcReduction="20000"/>
              </a:bodyPr>
              <a:lstStyle/>
              <a:p>
                <a:endParaRPr lang="lt-LT" sz="1600" dirty="0" smtClean="0"/>
              </a:p>
              <a:p>
                <a:endParaRPr lang="lt-LT" sz="1600" dirty="0">
                  <a:solidFill>
                    <a:schemeClr val="bg1"/>
                  </a:solidFill>
                </a:endParaRPr>
              </a:p>
              <a:p>
                <a:endParaRPr lang="lt-LT" sz="16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8000" kern="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.1</m:t>
                        </m:r>
                      </m:sub>
                    </m:sSub>
                  </m:oMath>
                </a14:m>
                <a:r>
                  <a:rPr lang="lt-LT" sz="9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.1</m:t>
                        </m:r>
                      </m:sub>
                    </m:sSub>
                  </m:oMath>
                </a14:m>
                <a:r>
                  <a:rPr lang="ru-RU" sz="9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ru-RU" sz="8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 </a:t>
                </a:r>
                <a:r>
                  <a:rPr lang="lt-LT" sz="8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</a:p>
              <a:p>
                <a:pPr marL="0" lvl="0" indent="0">
                  <a:buNone/>
                </a:pPr>
                <a:r>
                  <a:rPr lang="lt-LT" sz="9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</a:p>
              <a:p>
                <a:pPr marL="0" lvl="0" indent="0">
                  <a:buNone/>
                </a:pPr>
                <a:r>
                  <a:rPr lang="lt-LT" sz="8000" kern="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kern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8000" i="1" ker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lt-LT" sz="9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lt-LT" sz="8000" kern="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8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ru-RU" sz="9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lt-LT" sz="8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360 km/h</a:t>
                </a:r>
                <a:endParaRPr lang="lt-LT" sz="8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endParaRPr lang="lt-LT" sz="96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r>
                  <a:rPr lang="lt-LT" sz="9600" dirty="0" smtClean="0"/>
                  <a:t>    </a:t>
                </a:r>
                <a:r>
                  <a:rPr lang="lt-LT" sz="2400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</a:t>
                </a:r>
                <a:endParaRPr lang="en-US" sz="2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</a:p>
              <a:p>
                <a:endParaRPr lang="lt-LT" sz="1600" dirty="0" smtClean="0"/>
              </a:p>
              <a:p>
                <a:endParaRPr lang="lt-LT" sz="1600" dirty="0" smtClean="0"/>
              </a:p>
              <a:p>
                <a:endParaRPr lang="lt-LT" sz="1600" dirty="0"/>
              </a:p>
              <a:p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9788" y="2423246"/>
                <a:ext cx="5157787" cy="3848245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244436"/>
            <a:ext cx="5183188" cy="4253346"/>
          </a:xfrm>
        </p:spPr>
        <p:txBody>
          <a:bodyPr>
            <a:normAutofit/>
          </a:bodyPr>
          <a:lstStyle/>
          <a:p>
            <a:pPr lvl="0"/>
            <a:r>
              <a:rPr lang="lt-LT" sz="2800" b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Norint </a:t>
            </a:r>
            <a:r>
              <a:rPr lang="lt-LT" sz="28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palyginti greičius, reikia greičio vienetus išreikšti vienoje matavimų sistemoje.</a:t>
            </a:r>
          </a:p>
          <a:p>
            <a:pPr lvl="0"/>
            <a:r>
              <a:rPr lang="lt-LT" sz="28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lt-LT" sz="2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lt-LT" sz="28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Lenktyninio automobilio greitį km/h </a:t>
            </a:r>
            <a:r>
              <a:rPr lang="lt-LT" sz="2800" b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išreiškiame </a:t>
            </a:r>
            <a:r>
              <a:rPr lang="lt-LT" sz="28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m/s :</a:t>
            </a:r>
          </a:p>
          <a:p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37957" y="2757268"/>
            <a:ext cx="402336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152357" y="2757268"/>
            <a:ext cx="1" cy="187100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1427578" y="3691488"/>
            <a:ext cx="724779" cy="25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59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4691"/>
                <a:ext cx="10515600" cy="6052272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360</a:t>
                </a:r>
                <a:r>
                  <a:rPr lang="en-US" dirty="0" smtClean="0">
                    <a:solidFill>
                      <a:prstClr val="white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360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1000</m:t>
                        </m:r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3600</m:t>
                        </m:r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  <m:r>
                      <a:rPr lang="en-US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=100 </m:t>
                    </m:r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black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200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𝑣𝑖𝑑</m:t>
                            </m:r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.2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200" i="1" kern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𝑣𝑖𝑑</m:t>
                            </m:r>
                            <m:r>
                              <a:rPr lang="lt-LT" sz="3200" i="1" ker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.1</m:t>
                            </m:r>
                          </m:sub>
                        </m:sSub>
                      </m:den>
                    </m:f>
                    <m:r>
                      <a:rPr lang="en-US" sz="32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100 </m:t>
                        </m:r>
                        <m:f>
                          <m:fPr>
                            <m:ctrlP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den>
                        </m:f>
                      </m:num>
                      <m:den>
                        <m:r>
                          <a:rPr lang="en-US" sz="32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20 </m:t>
                        </m:r>
                        <m:f>
                          <m:fPr>
                            <m:ctrlP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32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den>
                        </m:f>
                      </m:den>
                    </m:f>
                    <m:r>
                      <a:rPr lang="en-US" sz="3200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=5</m:t>
                    </m:r>
                  </m:oMath>
                </a14:m>
                <a:endParaRPr lang="lt-LT" sz="3200" dirty="0" smtClean="0">
                  <a:solidFill>
                    <a:prstClr val="white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   </a:t>
                </a:r>
              </a:p>
              <a:p>
                <a:pPr marL="0" lvl="0" indent="0">
                  <a:buNone/>
                </a:pPr>
                <a:r>
                  <a:rPr lang="lt-LT" sz="32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b</a:t>
                </a:r>
                <a:r>
                  <a:rPr lang="lt-LT" sz="32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) </a:t>
                </a:r>
                <a:r>
                  <a:rPr lang="lt-LT" sz="32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Autobuso </a:t>
                </a:r>
                <a:r>
                  <a:rPr lang="lt-LT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greitį išreiškiame km/h</a:t>
                </a:r>
                <a:r>
                  <a:rPr lang="lt-LT" sz="32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.</a:t>
                </a:r>
                <a:endParaRPr lang="en-US" sz="3200" dirty="0">
                  <a:solidFill>
                    <a:prstClr val="white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</a:t>
                </a:r>
              </a:p>
              <a:p>
                <a:pPr marL="0" indent="0">
                  <a:buNone/>
                </a:pPr>
                <a:endParaRPr lang="lt-LT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20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20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1000</m:t>
                            </m:r>
                          </m:den>
                        </m:f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3600</m:t>
                            </m:r>
                          </m:den>
                        </m:f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  <m:r>
                      <a:rPr lang="en-US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=20</m:t>
                    </m:r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3600</m:t>
                        </m:r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1000</m:t>
                        </m:r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  <m:r>
                      <a:rPr lang="en-US" i="1">
                        <a:solidFill>
                          <a:prstClr val="white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=72</m:t>
                    </m:r>
                    <m:f>
                      <m:fPr>
                        <m:ctrlP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𝑘𝑚</m:t>
                        </m:r>
                      </m:num>
                      <m:den>
                        <m:r>
                          <a:rPr lang="en-US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lt-LT" dirty="0" smtClean="0"/>
              </a:p>
              <a:p>
                <a:endParaRPr lang="lt-LT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4691"/>
                <a:ext cx="10515600" cy="6052272"/>
              </a:xfrm>
              <a:blipFill rotWithShape="0">
                <a:blip r:embed="rId3"/>
                <a:stretch>
                  <a:fillRect l="-1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907345" y="4418597"/>
                <a:ext cx="3375924" cy="17583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𝑣𝑖𝑑</m:t>
                              </m:r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.2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𝑣𝑖𝑑</m:t>
                              </m:r>
                              <m:r>
                                <a:rPr lang="lt-LT" sz="2800" i="1" ker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</a:rPr>
                                <m:t>.1</m:t>
                              </m:r>
                            </m:sub>
                          </m:sSub>
                        </m:den>
                      </m:f>
                      <m:r>
                        <a:rPr lang="en-US" sz="28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360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𝑘𝑚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den>
                          </m:f>
                        </m:num>
                        <m:den>
                          <m:r>
                            <a:rPr lang="en-US" sz="2800" i="1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72</m:t>
                          </m:r>
                          <m:f>
                            <m:fPr>
                              <m:ctrlP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𝑘𝑚</m:t>
                              </m:r>
                            </m:num>
                            <m:den>
                              <m:r>
                                <a:rPr lang="en-US" sz="2800" i="1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den>
                          </m:f>
                        </m:den>
                      </m:f>
                      <m:r>
                        <a:rPr lang="en-US" sz="2800" i="1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=5</m:t>
                      </m:r>
                    </m:oMath>
                  </m:oMathPara>
                </a14:m>
                <a:endParaRPr lang="lt-LT" sz="2800" dirty="0">
                  <a:solidFill>
                    <a:prstClr val="white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345" y="4418597"/>
                <a:ext cx="3375924" cy="175836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352414" y="4418597"/>
            <a:ext cx="433323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3200" b="1" dirty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Atsakymas: </a:t>
            </a:r>
            <a:r>
              <a:rPr lang="lt-LT" sz="32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lenktyninio </a:t>
            </a:r>
          </a:p>
          <a:p>
            <a:r>
              <a:rPr lang="lt-LT" sz="32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automobilio greitis</a:t>
            </a:r>
          </a:p>
          <a:p>
            <a:r>
              <a:rPr lang="lt-LT" sz="3200" dirty="0" smtClean="0">
                <a:solidFill>
                  <a:prstClr val="white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didesnis 5 kartus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1829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582" y="5284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lt-LT" sz="31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lt-LT" sz="31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Berniukui dviračiu reikėjo nuvažiuoti  24 km. Jis 16km važiavo 12km/h greičiu , o pradūręs padangą stūmė dviratį 6km/h greičiu. Koks vidutinis berniuko greitis ?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001972" y="2653997"/>
                <a:ext cx="5699079" cy="4426849"/>
              </a:xfrm>
            </p:spPr>
            <p:txBody>
              <a:bodyPr>
                <a:normAutofit fontScale="70000" lnSpcReduction="20000"/>
              </a:bodyPr>
              <a:lstStyle/>
              <a:p>
                <a:endParaRPr lang="lt-LT" dirty="0" smtClean="0"/>
              </a:p>
              <a:p>
                <a:pPr marL="0" indent="0">
                  <a:buNone/>
                </a:pPr>
                <a:r>
                  <a:rPr lang="lt-LT" kern="0" dirty="0" smtClean="0">
                    <a:solidFill>
                      <a:prstClr val="white"/>
                    </a:solidFill>
                  </a:rPr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.1</m:t>
                        </m:r>
                      </m:sub>
                    </m:sSub>
                  </m:oMath>
                </a14:m>
                <a:r>
                  <a:rPr lang="lt-LT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</a:t>
                </a:r>
                <a:r>
                  <a:rPr lang="en-US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km/h</a:t>
                </a:r>
                <a:r>
                  <a:rPr lang="lt-LT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3,3 m/s</a:t>
                </a:r>
                <a:r>
                  <a:rPr lang="lt-LT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</a:t>
                </a:r>
              </a:p>
              <a:p>
                <a:pPr marL="0" indent="0">
                  <a:buNone/>
                </a:pPr>
                <a:r>
                  <a:rPr lang="lt-LT" sz="47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7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47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47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47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lt-LT" sz="24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en-US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6 km/h =1,6 m/s</a:t>
                </a:r>
              </a:p>
              <a:p>
                <a:pPr marL="0" indent="0">
                  <a:buNone/>
                </a:pPr>
                <a:r>
                  <a:rPr lang="en-US" sz="3800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lt-LT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36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  </a:t>
                </a:r>
                <a:r>
                  <a:rPr lang="en-US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24 km = 24000 m</a:t>
                </a:r>
              </a:p>
              <a:p>
                <a:pPr marL="0" indent="0">
                  <a:buNone/>
                </a:pPr>
                <a:r>
                  <a:rPr lang="en-US" sz="3800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lt-LT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3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36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16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  </a:t>
                </a:r>
                <a:r>
                  <a:rPr lang="en-US" sz="32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16km = 16000 m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01972" y="2653997"/>
                <a:ext cx="5699079" cy="4426849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043" y="2768762"/>
            <a:ext cx="6294250" cy="1229671"/>
          </a:xfrm>
        </p:spPr>
      </p:pic>
      <p:cxnSp>
        <p:nvCxnSpPr>
          <p:cNvPr id="10" name="Straight Connector 9"/>
          <p:cNvCxnSpPr/>
          <p:nvPr/>
        </p:nvCxnSpPr>
        <p:spPr>
          <a:xfrm flipV="1">
            <a:off x="838200" y="2768762"/>
            <a:ext cx="3185160" cy="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053883" y="2768762"/>
            <a:ext cx="0" cy="209866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478302"/>
                <a:ext cx="5181600" cy="569866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lt-LT" sz="43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3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43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43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43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43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43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4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𝐬</m:t>
                        </m:r>
                      </m:num>
                      <m:den>
                        <m:r>
                          <a:rPr lang="ru-RU" sz="4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𝐭</m:t>
                        </m:r>
                      </m:den>
                    </m:f>
                  </m:oMath>
                </a14:m>
                <a:endParaRPr lang="lt-LT" sz="43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čia s-visas kelias, t- visas sugaištas laikas .</a:t>
                </a: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Visas kelias žinomas. Reikia rasti laiką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berniukas dviračiu važiavo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atstumą ir laiką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 stūmė dviratį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atstumą.</a:t>
                </a:r>
              </a:p>
              <a:p>
                <a:pPr marL="0" indent="0">
                  <a:buNone/>
                </a:pPr>
                <a:r>
                  <a:rPr lang="lt-LT" sz="30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Iš greičio formulės </a:t>
                </a:r>
                <a:endParaRPr lang="en-US" sz="30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.1</m:t>
                        </m:r>
                      </m:sub>
                    </m:sSub>
                  </m:oMath>
                </a14:m>
                <a:r>
                  <a:rPr lang="en-US" sz="33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3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lt-LT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endParaRPr lang="en-US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35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5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lt-LT" sz="35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ru-RU" sz="33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ru-RU" sz="33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3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𝐬</m:t>
                        </m:r>
                        <m:r>
                          <a:rPr lang="en-US" sz="33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478302"/>
                <a:ext cx="5181600" cy="5698661"/>
              </a:xfrm>
              <a:blipFill rotWithShape="0">
                <a:blip r:embed="rId3"/>
                <a:stretch>
                  <a:fillRect l="-2471" t="-2888" r="-3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112913" y="478302"/>
                <a:ext cx="6980349" cy="580658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en-US" b="1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Randame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laikus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</a:t>
                </a:r>
                <a:r>
                  <a:rPr lang="en-US" sz="1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</a:t>
                </a:r>
                <a:r>
                  <a:rPr lang="en-US" sz="1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marL="0" lvl="0" indent="0">
                  <a:buNone/>
                </a:pP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1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𝑣𝑖𝑑</m:t>
                            </m:r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;     t</a:t>
                </a:r>
                <a:r>
                  <a:rPr lang="en-US" sz="21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𝑣𝑖𝑑</m:t>
                            </m:r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b="1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lt-LT" b="1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Visas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sugai</a:t>
                </a:r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laikas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</a:p>
              <a:p>
                <a:pPr marL="0" lvl="0" indent="0">
                  <a:buNone/>
                </a:pPr>
                <a:r>
                  <a:rPr lang="en-US" b="1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t = t</a:t>
                </a:r>
                <a:r>
                  <a:rPr lang="en-US" sz="21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t</a:t>
                </a:r>
                <a:r>
                  <a:rPr lang="en-US" sz="21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lvl="0" indent="0">
                  <a:buNone/>
                </a:pPr>
                <a:r>
                  <a:rPr lang="lt-LT" b="1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endParaRPr lang="en-US" b="1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lt-LT" sz="3900" kern="0" dirty="0" smtClean="0">
                    <a:solidFill>
                      <a:prstClr val="white"/>
                    </a:solidFill>
                  </a:rPr>
                  <a:t>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38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ru-RU" sz="38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38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lt-LT" sz="38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38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500" i="1" ker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lt-LT" sz="3500" i="1" ker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lt-LT" sz="3500" b="0" i="1" kern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3500" i="1" ker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lt-LT" sz="3500" i="1" ker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3500" i="1" ker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en-US" sz="3900" b="1" i="1" kern="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endParaRPr lang="lt-LT" sz="3900" i="1" kern="0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390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9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3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ru-RU" sz="3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24000</m:t>
                        </m:r>
                        <m:r>
                          <a:rPr lang="en-US" sz="3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3,3</m:t>
                        </m:r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1,6</m:t>
                        </m:r>
                      </m:num>
                      <m:den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24000</m:t>
                        </m:r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en-US" sz="3800" b="0" i="1" smtClean="0">
                            <a:solidFill>
                              <a:schemeClr val="bg1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3,3</m:t>
                        </m:r>
                        <m: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16000</m:t>
                        </m:r>
                        <m:r>
                          <a:rPr lang="en-US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d>
                          <m:dPr>
                            <m:ctrlPr>
                              <a:rPr lang="en-US" sz="3800" i="1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3800" b="0" i="1" smtClean="0">
                                <a:solidFill>
                                  <a:schemeClr val="bg1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1,6</m:t>
                            </m:r>
                            <m:r>
                              <a:rPr lang="en-US" sz="3500" b="0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−3,3</m:t>
                            </m:r>
                          </m:e>
                        </m:d>
                      </m:den>
                    </m:f>
                  </m:oMath>
                </a14:m>
                <a:r>
                  <a:rPr lang="ru-RU" sz="3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ru-RU" sz="3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3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,5 m/s</a:t>
                </a:r>
                <a:endParaRPr lang="lt-LT" sz="38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endParaRPr lang="lt-LT" sz="3900" i="1" kern="0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pPr marL="0" lvl="0" indent="0">
                  <a:buNone/>
                </a:pPr>
                <a:r>
                  <a:rPr lang="lt-LT" sz="3900" kern="0" dirty="0" smtClean="0">
                    <a:solidFill>
                      <a:prstClr val="white"/>
                    </a:solidFill>
                  </a:rPr>
                  <a:t>               </a:t>
                </a:r>
                <a:endParaRPr lang="lt-LT" sz="3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112913" y="478302"/>
                <a:ext cx="6980349" cy="5806588"/>
              </a:xfrm>
              <a:blipFill rotWithShape="0">
                <a:blip r:embed="rId4"/>
                <a:stretch>
                  <a:fillRect t="-2308" r="-1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568287" y="5563673"/>
                <a:ext cx="5434885" cy="480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1000"/>
                  </a:spcBef>
                </a:pPr>
                <a:r>
                  <a:rPr lang="lt-LT" sz="28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Atsakymas: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lt-LT" sz="2800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lt-LT" sz="2800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vid</m:t>
                        </m:r>
                        <m:r>
                          <a:rPr lang="lt-LT" sz="2800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r>
                      <a:rPr lang="en-US" sz="2800" b="0" i="0" kern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lt-LT" sz="28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2,5 </a:t>
                </a:r>
                <a:r>
                  <a:rPr lang="lt-LT" sz="2800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endParaRPr 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287" y="5563673"/>
                <a:ext cx="5434885" cy="480131"/>
              </a:xfrm>
              <a:prstGeom prst="rect">
                <a:avLst/>
              </a:prstGeom>
              <a:blipFill rotWithShape="0">
                <a:blip r:embed="rId5"/>
                <a:stretch>
                  <a:fillRect l="-2242" t="-23077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340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lt-LT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Stiklinė su dažytu vandeniu, sugeriamasis popierius, liniuotė, laikrodis, stovas.</a:t>
            </a:r>
          </a:p>
          <a:p>
            <a:endParaRPr lang="lt-LT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Užduotis:</a:t>
            </a: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Apskaičiuoti, kokiu vidutiniu greičiu dažytas vanduo drėkina sugeriamąjį popierių.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817" y="1113912"/>
            <a:ext cx="2688717" cy="448627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4895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838200" y="1867828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</a:t>
                </a:r>
                <a:r>
                  <a:rPr lang="ru-RU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16,03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</a:p>
              <a:p>
                <a:pPr marL="0" indent="0">
                  <a:buNone/>
                </a:pPr>
                <a:r>
                  <a:rPr lang="lt-LT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ru-RU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6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6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6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ru-RU" sz="3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ru-RU" sz="33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33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0,0</m:t>
                        </m:r>
                        <m:r>
                          <a:rPr lang="en-US" sz="33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lt-LT" sz="33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16,03</m:t>
                        </m:r>
                      </m:den>
                    </m:f>
                  </m:oMath>
                </a14:m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0,0</a:t>
                </a:r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m/s          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838200" y="1867828"/>
                <a:ext cx="10515600" cy="4351338"/>
              </a:xfrm>
              <a:blipFill rotWithShape="0">
                <a:blip r:embed="rId3"/>
                <a:stretch>
                  <a:fillRect l="-3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1201" y="1867828"/>
            <a:ext cx="2274849" cy="37957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37795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bandymas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7364" y="1325563"/>
            <a:ext cx="5181600" cy="4351338"/>
          </a:xfrm>
        </p:spPr>
        <p:txBody>
          <a:bodyPr/>
          <a:lstStyle/>
          <a:p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Priemonės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 loveliai, 2 kaladėlės, sekundometras, demonstracinė liniuotė.</a:t>
            </a:r>
          </a:p>
          <a:p>
            <a:endParaRPr lang="lt-LT" dirty="0"/>
          </a:p>
          <a:p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Užduotis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Paleisti rutuliuką iš taško A. Apskaičiuoti vidutinį greitį, kuriuo rutuliukas juda loveliu iki taško B.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08" b="47052"/>
          <a:stretch/>
        </p:blipFill>
        <p:spPr>
          <a:xfrm>
            <a:off x="6276109" y="3086725"/>
            <a:ext cx="5181600" cy="259017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6005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9291" y="1025237"/>
            <a:ext cx="5181600" cy="408492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t= 4,28s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s= 1,06m</a:t>
            </a:r>
            <a:endParaRPr 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526473" y="3197225"/>
                <a:ext cx="8444345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36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</a:t>
                </a:r>
              </a:p>
              <a:p>
                <a:pPr marL="0" indent="0">
                  <a:buNone/>
                </a:pPr>
                <a:r>
                  <a:rPr lang="en-US" sz="40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40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4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4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40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lt-LT" sz="3600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36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</m:t>
                        </m:r>
                      </m:num>
                      <m:den>
                        <m:r>
                          <a:rPr lang="ru-RU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1,06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4,28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24,76 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26473" y="3197225"/>
                <a:ext cx="8444345" cy="4351338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97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bandymas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910455" cy="4351338"/>
          </a:xfrm>
        </p:spPr>
        <p:txBody>
          <a:bodyPr/>
          <a:lstStyle/>
          <a:p>
            <a:r>
              <a:rPr lang="en-US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Situacija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netradicin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 pamoka Aukštadvario kartodrome.</a:t>
            </a:r>
          </a:p>
          <a:p>
            <a:endParaRPr lang="lt-LT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Užduotis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apskaičiuoti kartingo vidutinį greitį kiekviename rate ir visame kelyje.</a:t>
            </a:r>
            <a:endParaRPr lang="en-US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Trasos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ilgis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s= 1330m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709" y="3469323"/>
            <a:ext cx="4064000" cy="2707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504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135835" y="3164929"/>
                <a:ext cx="5191539" cy="545910"/>
              </a:xfrm>
            </p:spPr>
            <p:txBody>
              <a:bodyPr>
                <a:no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lt-LT" sz="28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Važiavimo greitis:</a:t>
                </a:r>
                <a:r>
                  <a:rPr lang="lt-LT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/>
                </a:r>
                <a:br>
                  <a:rPr lang="lt-LT" sz="2800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lt-LT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ratas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  <m:sub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=4,29 min.=269s</a:t>
                </a:r>
                <a:b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sz="2800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28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=2,24 min.=144s</a:t>
                </a:r>
                <a:b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en-US" sz="2800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28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=2,00 min.=120s</a:t>
                </a:r>
                <a:b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en-US" sz="2800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28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=1,47 min.= 107s</a:t>
                </a:r>
                <a:b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n-US" sz="2800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28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lt-LT" sz="28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=1,39 min.= 99s</a:t>
                </a:r>
                <a:b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8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8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</a:t>
                </a:r>
                <a:endPara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5835" y="3164929"/>
                <a:ext cx="5191539" cy="545910"/>
              </a:xfrm>
              <a:blipFill rotWithShape="0">
                <a:blip r:embed="rId3"/>
                <a:stretch>
                  <a:fillRect l="-2347" t="-242222" b="-18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447270" y="1735325"/>
                <a:ext cx="7744730" cy="395102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en-US" b="1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.1</m:t>
                        </m:r>
                      </m:sub>
                    </m:sSub>
                  </m:oMath>
                </a14:m>
                <a:r>
                  <a:rPr lang="ru-RU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sSub>
                          <m:sSubPr>
                            <m:ctrlPr>
                              <a:rPr lang="en-US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𝒕</m:t>
                            </m:r>
                          </m:e>
                          <m:sub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𝟏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269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18 km/h 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.2</m:t>
                        </m:r>
                      </m:sub>
                    </m:sSub>
                  </m:oMath>
                </a14:m>
                <a:r>
                  <a:rPr lang="ru-RU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sSub>
                          <m:sSubPr>
                            <m:ctrlPr>
                              <a:rPr lang="en-US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𝒕</m:t>
                            </m:r>
                          </m:e>
                          <m:sub>
                            <m:r>
                              <a:rPr lang="lt-LT" b="1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𝟐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144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9,2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33,12 km/h</a:t>
                </a:r>
                <a:endPara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.3</m:t>
                        </m:r>
                      </m:sub>
                    </m:sSub>
                  </m:oMath>
                </a14:m>
                <a:r>
                  <a:rPr lang="ru-RU" sz="36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sSub>
                          <m:sSubPr>
                            <m:ctrlPr>
                              <a:rPr lang="en-US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𝒕</m:t>
                            </m:r>
                          </m:e>
                          <m:sub>
                            <m:r>
                              <a:rPr lang="lt-LT" b="1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𝟑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120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11,08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39,8 km/h</a:t>
                </a:r>
              </a:p>
              <a:p>
                <a:pPr marL="0" indent="0">
                  <a:buNone/>
                </a:pP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.4</m:t>
                        </m:r>
                      </m:sub>
                    </m:sSub>
                  </m:oMath>
                </a14:m>
                <a:r>
                  <a:rPr lang="ru-RU" sz="36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b="1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sSub>
                          <m:sSubPr>
                            <m:ctrlPr>
                              <a:rPr lang="en-US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𝒕</m:t>
                            </m:r>
                          </m:e>
                          <m:sub>
                            <m:r>
                              <a:rPr lang="lt-LT" b="1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𝟒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107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12,5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=45 km/h</a:t>
                </a:r>
              </a:p>
              <a:p>
                <a:pPr marL="0" lvl="0" indent="0">
                  <a:buNone/>
                </a:pP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</a:t>
                </a:r>
                <a:r>
                  <a:rPr lang="en-US" b="1" dirty="0" err="1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ratas</a:t>
                </a:r>
                <a:r>
                  <a:rPr lang="en-US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3600" b="1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.5</m:t>
                        </m:r>
                      </m:sub>
                    </m:sSub>
                  </m:oMath>
                </a14:m>
                <a:r>
                  <a:rPr lang="ru-RU" sz="36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sz="3600" dirty="0">
                    <a:solidFill>
                      <a:prstClr val="white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3300" b="1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𝒔</m:t>
                        </m:r>
                      </m:num>
                      <m:den>
                        <m:sSub>
                          <m:sSubPr>
                            <m:ctrlPr>
                              <a:rPr lang="en-US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</m:ctrlPr>
                          </m:sSubPr>
                          <m:e>
                            <m:r>
                              <a:rPr lang="lt-LT" b="1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𝒕</m:t>
                            </m:r>
                          </m:e>
                          <m:sub>
                            <m:r>
                              <a:rPr lang="lt-LT" b="1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ea typeface="+mj-ea"/>
                                <a:cs typeface="+mj-cs"/>
                              </a:rPr>
                              <m:t>𝟓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33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3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99</m:t>
                        </m:r>
                      </m:den>
                    </m:f>
                  </m:oMath>
                </a14:m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lt-LT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13,5</a:t>
                </a:r>
                <a:r>
                  <a:rPr lang="lt-LT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m/s</a:t>
                </a:r>
                <a:r>
                  <a:rPr lang="en-US" dirty="0" smtClean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=48,6 </a:t>
                </a:r>
                <a:r>
                  <a:rPr lang="en-US" dirty="0">
                    <a:solidFill>
                      <a:prstClr val="white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km/h</a:t>
                </a:r>
              </a:p>
              <a:p>
                <a:pPr marL="0" indent="0">
                  <a:buNone/>
                </a:pPr>
                <a:endParaRPr lang="en-US" dirty="0" smtClean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447270" y="1735325"/>
                <a:ext cx="7744730" cy="3951027"/>
              </a:xfrm>
              <a:blipFill rotWithShape="0">
                <a:blip r:embed="rId4"/>
                <a:stretch>
                  <a:fillRect l="-1654" t="-2778" b="-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733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692284"/>
                <a:ext cx="12840236" cy="435133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</a:t>
                </a:r>
                <a:r>
                  <a:rPr lang="lt-LT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Vidutinis kartingo greitis visame kelyje:</a:t>
                </a:r>
                <a:endParaRPr lang="en-US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i="1" kern="0" dirty="0" smtClean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kern="0" dirty="0">
                  <a:solidFill>
                    <a:prstClr val="white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3500" kern="0" dirty="0" smtClean="0">
                    <a:solidFill>
                      <a:prstClr val="white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𝑣𝑖𝑑</m:t>
                        </m:r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r>
                      <a:rPr lang="en-US" sz="3500" b="0" i="0" kern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3500" b="0" i="0" kern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5·</m:t>
                        </m:r>
                        <m:r>
                          <a:rPr lang="en-US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  <m:r>
                          <a:rPr lang="lt-LT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lt-LT" sz="3500" i="1" ker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3500" b="0" i="0" kern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5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5·</m:t>
                        </m:r>
                        <m:r>
                          <a:rPr lang="lt-LT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5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269+144+120+107+99</m:t>
                        </m:r>
                      </m:den>
                    </m:f>
                  </m:oMath>
                </a14:m>
                <a:r>
                  <a:rPr lang="en-US" sz="350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</a:p>
              <a:p>
                <a:pPr marL="0" indent="0">
                  <a:buNone/>
                </a:pPr>
                <a:endParaRPr lang="en-US" sz="3200" i="1" kern="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3200" i="1" kern="0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5·</m:t>
                        </m:r>
                        <m:r>
                          <a:rPr lang="en-US" sz="32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1330</m:t>
                        </m:r>
                      </m:num>
                      <m:den>
                        <m:r>
                          <a:rPr lang="en-US" sz="32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739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kern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6650</m:t>
                        </m:r>
                      </m:num>
                      <m:den>
                        <m:r>
                          <a:rPr lang="en-US" sz="3200" i="1" ker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739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=9 m/s = 32,4 km/h</a:t>
                </a:r>
                <a:endParaRPr lang="lt-LT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en-US" b="1" dirty="0" err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lt-LT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lt-LT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idutinis kartingo greitis visame kelyje </a:t>
                </a:r>
                <a:r>
                  <a:rPr lang="en-US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32,4 km</a:t>
                </a:r>
                <a:r>
                  <a:rPr lang="lt-LT" b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/h</a:t>
                </a:r>
                <a:r>
                  <a:rPr lang="en-US" b="1" smtClean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692284"/>
                <a:ext cx="12840236" cy="4351338"/>
              </a:xfrm>
              <a:blipFill rotWithShape="0">
                <a:blip r:embed="rId3"/>
                <a:stretch>
                  <a:fillRect t="-3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172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1273" y="817418"/>
            <a:ext cx="11139053" cy="5832763"/>
          </a:xfrm>
        </p:spPr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</a:t>
            </a: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TAI </a:t>
            </a:r>
            <a:r>
              <a:rPr lang="lt-LT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Į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DOMU !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vidutiniu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</a:t>
            </a:r>
            <a:r>
              <a:rPr lang="lt-LT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č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judame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Bėgikas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distanciją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nubėga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apie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 m/s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greičiu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Žmogus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apie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1,5 m/s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greičiu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Sraigės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greitis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- 1,5 mm/s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arba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5,4 m/h, tai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tūkstantį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kartų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mažesnis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už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einančio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žmogaus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vidutinį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greitį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Vėžlys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70 m/h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greičiu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8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4509"/>
            <a:ext cx="10515600" cy="5472546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Žmogus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lengvai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aplenkia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daugumos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lygumų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upių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tėkmę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nedaug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atsilieka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vidutinio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vėjo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(5,5-7,9 m/s);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Žmogus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sugeba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pralenkti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vėją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”, bet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muse,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skrendančia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 m/s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greičiu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gali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varžytis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tik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šliuoždamas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slidėmis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Times New Roman" panose="02020603050405020304" pitchFamily="18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Kiškio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medžioklinio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šuns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žmogus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nepavys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net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jodamas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arkliu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lt-LT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320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ėgančio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kiškio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greitis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- 16,7 m/s,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medžioklinio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šuns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- 18 m/s).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3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lt-LT" sz="8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en-US" sz="8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3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Ką rodo spidometras važiuojant automobiliu?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2355273"/>
            <a:ext cx="10515600" cy="3821690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Vidutinį greitį;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Nuvažiuotą kelią;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Greitį tam tikru laiko momentu.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3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Kuris </a:t>
            </a:r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automobilis (1 ar 2) nuvažiuos toliau per 1 h?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4448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                     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automobilis               2 automobilis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automobilis;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automobilis;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Abu vienodai.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1" descr="Vaizdo rezultatas pagal užklausą „spidometras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685" y="1647825"/>
            <a:ext cx="2614629" cy="148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4" descr="Vaizdo rezultatas pagal užklausą „spidometras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853" y="1690688"/>
            <a:ext cx="2585779" cy="1526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" y="10572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lt-LT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65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3.Paulina </a:t>
            </a:r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 riedučiais rieda į mokyklą. Norint apskaičiuoti jos vidutinį greitį reikia:</a:t>
            </a:r>
            <a:r>
              <a:rPr lang="lt-LT" sz="40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Kelią padalinti iš laiko;                  </a:t>
            </a:r>
            <a:r>
              <a:rPr lang="lt-LT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Laiką padalinti iš kelio;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Kelią padauginti iš laiko.</a:t>
            </a:r>
            <a:endParaRPr lang="en-US" sz="40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57" y="4165081"/>
            <a:ext cx="3236742" cy="21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6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7309"/>
            <a:ext cx="10515600" cy="1188316"/>
          </a:xfrm>
        </p:spPr>
        <p:txBody>
          <a:bodyPr>
            <a:normAutofit fontScale="90000"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Kūno judėjimą tiesiu keliu pastoviu greičiu vadiname: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82981"/>
            <a:ext cx="10515600" cy="3793981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Tiesiaeigiu netolyginiu;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Tiesiaeigiu tolyginiu;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Tiesiaeigiu.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0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02220"/>
          </a:xfrm>
        </p:spPr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5.Koks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yra laisvai krintančio akmens judėjimas?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47455"/>
            <a:ext cx="8402782" cy="402950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Tiesiaeigis tolyginis;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Tiesiaeigis netolyginis;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Judėjimo pradžioje- lėtėjantis, pabaigoje- greitėjantis</a:t>
            </a: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7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72835"/>
            <a:ext cx="10515600" cy="952789"/>
          </a:xfrm>
        </p:spPr>
        <p:txBody>
          <a:bodyPr>
            <a:normAutofit fontScale="90000"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lt-LT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Kokių matavimo prietaisų reikės norint apskaičiuoti vidutinį žmogaus greitį?</a:t>
            </a:r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2763"/>
            <a:ext cx="10515600" cy="4154199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Matavimo juostos ir termometro;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Chronometro ir spidometro;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Matavimo juostos ir chronometro.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7.Kurio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iš šių vabzdžių vidutinis greitis didžiausias?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lt-LT" dirty="0" smtClean="0"/>
          </a:p>
          <a:p>
            <a:endParaRPr lang="lt-LT" dirty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</a:t>
            </a:r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          </a:t>
            </a: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Jonvabalis </a:t>
            </a:r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30 cm/s </a:t>
            </a: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Musė </a:t>
            </a:r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18km/h </a:t>
            </a:r>
            <a:r>
              <a:rPr lang="lt-LT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Laumžirgis 26m/s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endParaRPr lang="lt-LT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3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Jonvabalio</a:t>
            </a:r>
            <a:r>
              <a:rPr lang="lt-LT" sz="43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4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3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Musės;</a:t>
            </a:r>
            <a:endParaRPr lang="en-US" sz="4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3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Laumžirgio.</a:t>
            </a:r>
            <a:endParaRPr lang="en-US" sz="43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400" dirty="0">
              <a:latin typeface="Times New Roman" panose="02020603050405020304" pitchFamily="18" charset="0"/>
            </a:endParaRPr>
          </a:p>
        </p:txBody>
      </p:sp>
      <p:pic>
        <p:nvPicPr>
          <p:cNvPr id="4" name="Picture 3" descr="Vaizdo rezultatas pagal užklausą „jonvabalis“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9853" y="1403278"/>
            <a:ext cx="2635972" cy="142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Vaizdo rezultatas pagal užklausą „musė“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7396" y="1403277"/>
            <a:ext cx="2823008" cy="142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Vaizdo rezultatas pagal užklausą „laumžirgis“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41975" y="1403277"/>
            <a:ext cx="1517362" cy="1426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385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0036"/>
            <a:ext cx="10515600" cy="360652"/>
          </a:xfrm>
        </p:spPr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8.Kokiu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vidutiniu greičiu važiuoja automobilis, jei per 30 min jis nuvažiuoja 36 km?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52255"/>
            <a:ext cx="10515600" cy="3724708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1,2 m/s;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72 km/h;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 km/h.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28255"/>
            <a:ext cx="10515600" cy="762433"/>
          </a:xfrm>
        </p:spPr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9.Kaip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kinta kamuolio greitis, kai jis juda tiesiai ir tolygiai?</a:t>
            </a:r>
            <a: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1309"/>
            <a:ext cx="10515600" cy="4015654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Nekinta;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Didėja;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Mažėja.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8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22218"/>
            <a:ext cx="10515600" cy="568470"/>
          </a:xfrm>
        </p:spPr>
        <p:txBody>
          <a:bodyPr>
            <a:normAutofit fontScale="9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4900" b="1" i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Kokį </a:t>
            </a:r>
            <a:r>
              <a:rPr lang="lt-LT" sz="49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kelią per 2 val nuvažiavo traukinys, važiuodamas vidutiniu 72 km/h greičiu?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7673"/>
            <a:ext cx="10515600" cy="3669290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144 km;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108 km;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lphaLcParenR"/>
            </a:pPr>
            <a:r>
              <a:rPr lang="lt-LT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36 km.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239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65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83673"/>
            <a:ext cx="10515600" cy="5193290"/>
          </a:xfrm>
        </p:spPr>
        <p:txBody>
          <a:bodyPr/>
          <a:lstStyle/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32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Informacijos šaltiniai</a:t>
            </a:r>
            <a:endParaRPr lang="en-US" sz="32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-Vladas Valentinavičius. 8 – os klasės fizikos vadovėlis</a:t>
            </a:r>
            <a:r>
              <a:rPr lang="en-US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2004.</a:t>
            </a:r>
            <a:endParaRPr lang="en-US" sz="32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“Fizikos įdomieji eksperimentiniai uždaviniai”, Šiauliai, 1998.</a:t>
            </a:r>
            <a:endParaRPr lang="en-US" sz="32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„Fizikos skaitiniai“, Kaunas , 1990.</a:t>
            </a:r>
            <a:endParaRPr lang="en-US" sz="32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lt-LT" sz="3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lt-LT" sz="3200" u="sng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www.wikipedia.org</a:t>
            </a:r>
            <a:endParaRPr lang="en-US" sz="32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966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824</Words>
  <Application>Microsoft Office PowerPoint</Application>
  <PresentationFormat>Widescreen</PresentationFormat>
  <Paragraphs>212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Times New Roman</vt:lpstr>
      <vt:lpstr>Office Theme</vt:lpstr>
      <vt:lpstr>Elektrėnų sav. Semeliškių gimnazija  VIDUTINIS GREITIS</vt:lpstr>
      <vt:lpstr>          Turinys</vt:lpstr>
      <vt:lpstr>                    Momentinis greitis</vt:lpstr>
      <vt:lpstr>                      Vidutinis greitis</vt:lpstr>
      <vt:lpstr>Tiesiaeigis tolyginis judėjimas</vt:lpstr>
      <vt:lpstr>Tiesiaeigis netolyginis judėjimas</vt:lpstr>
      <vt:lpstr>PowerPoint Presentation</vt:lpstr>
      <vt:lpstr>1.Autobusas važiuoja vidutiniu 20m/s greičiu. Kiek kartų didesnis greitis šiuolaikinio lenktyninio automobilio, jei jis važiuoja vidutiniu 360km/h greičiu?    Suskaičiuokite a) m/s b) km/h.</vt:lpstr>
      <vt:lpstr>PowerPoint Presentation</vt:lpstr>
      <vt:lpstr>2. Berniukui dviračiu reikėjo nuvažiuoti  24 km. Jis 16km važiavo 12km/h greičiu , o pradūręs padangą stūmė dviratį 6km/h greičiu. Koks vidutinis berniuko greitis ?  </vt:lpstr>
      <vt:lpstr>PowerPoint Presentation</vt:lpstr>
      <vt:lpstr>1 bandymas</vt:lpstr>
      <vt:lpstr>PowerPoint Presentation</vt:lpstr>
      <vt:lpstr>2 bandymas</vt:lpstr>
      <vt:lpstr>PowerPoint Presentation</vt:lpstr>
      <vt:lpstr>3 bandymas</vt:lpstr>
      <vt:lpstr>Važiavimo greitis: 1 ratas   t_1=4,29 min.=269s 2 ratas   t_2=2,24 min.=144s 3 ratas   t_3=2,00 min.=120s 4 ratas   t_4=1,47 min.= 107s 5 ratas   t_5=1,39 min.= 99s                            </vt:lpstr>
      <vt:lpstr>PowerPoint Presentation</vt:lpstr>
      <vt:lpstr>PowerPoint Presentation</vt:lpstr>
      <vt:lpstr>PowerPoint Presentation</vt:lpstr>
      <vt:lpstr>        Testas</vt:lpstr>
      <vt:lpstr>1. Ką rodo spidometras važiuojant automobiliu?</vt:lpstr>
      <vt:lpstr>2. Kuris automobilis (1 ar 2) nuvažiuos toliau per 1 h?</vt:lpstr>
      <vt:lpstr>3.Paulina su riedučiais rieda į mokyklą. Norint apskaičiuoti jos vidutinį greitį reikia: </vt:lpstr>
      <vt:lpstr>4. Kūno judėjimą tiesiu keliu pastoviu greičiu vadiname: </vt:lpstr>
      <vt:lpstr>5.Koks yra laisvai krintančio akmens judėjimas? </vt:lpstr>
      <vt:lpstr>6. Kokių matavimo prietaisų reikės norint apskaičiuoti vidutinį žmogaus greitį? </vt:lpstr>
      <vt:lpstr>7.Kurio iš šių vabzdžių vidutinis greitis didžiausias? </vt:lpstr>
      <vt:lpstr>8.Kokiu vidutiniu greičiu važiuoja automobilis, jei per 30 min jis nuvažiuoja 36 km? </vt:lpstr>
      <vt:lpstr>9.Kaip kinta kamuolio greitis, kai jis juda tiesiai ir tolygiai? </vt:lpstr>
      <vt:lpstr>10. Kokį kelią per 2 val nuvažiavo traukinys, važiuodamas vidutiniu 72 km/h greičiu? </vt:lpstr>
      <vt:lpstr>ATSAKYMAI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Povilas</dc:creator>
  <cp:lastModifiedBy>Povilas</cp:lastModifiedBy>
  <cp:revision>77</cp:revision>
  <dcterms:created xsi:type="dcterms:W3CDTF">2017-03-03T15:24:27Z</dcterms:created>
  <dcterms:modified xsi:type="dcterms:W3CDTF">2017-04-03T17:23:17Z</dcterms:modified>
</cp:coreProperties>
</file>