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69" r:id="rId1"/>
  </p:sldMasterIdLst>
  <p:sldIdLst>
    <p:sldId id="256" r:id="rId2"/>
    <p:sldId id="257" r:id="rId3"/>
    <p:sldId id="258" r:id="rId4"/>
    <p:sldId id="302" r:id="rId5"/>
    <p:sldId id="303" r:id="rId6"/>
    <p:sldId id="301" r:id="rId7"/>
    <p:sldId id="304" r:id="rId8"/>
    <p:sldId id="260" r:id="rId9"/>
    <p:sldId id="261" r:id="rId10"/>
    <p:sldId id="267" r:id="rId11"/>
    <p:sldId id="262" r:id="rId12"/>
    <p:sldId id="270" r:id="rId13"/>
    <p:sldId id="271" r:id="rId14"/>
    <p:sldId id="272" r:id="rId15"/>
    <p:sldId id="286" r:id="rId16"/>
    <p:sldId id="273" r:id="rId17"/>
    <p:sldId id="275" r:id="rId18"/>
    <p:sldId id="274" r:id="rId19"/>
    <p:sldId id="263" r:id="rId20"/>
    <p:sldId id="277" r:id="rId21"/>
    <p:sldId id="264" r:id="rId22"/>
    <p:sldId id="265" r:id="rId23"/>
    <p:sldId id="278" r:id="rId24"/>
    <p:sldId id="279" r:id="rId25"/>
    <p:sldId id="280" r:id="rId26"/>
    <p:sldId id="292" r:id="rId27"/>
    <p:sldId id="281" r:id="rId28"/>
    <p:sldId id="288" r:id="rId29"/>
    <p:sldId id="294" r:id="rId30"/>
    <p:sldId id="305" r:id="rId31"/>
    <p:sldId id="296" r:id="rId32"/>
    <p:sldId id="283" r:id="rId3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7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075" y="541020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93DCA-1E7D-448E-AC0B-799854E5B878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5" y="5410200"/>
            <a:ext cx="51244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475" y="5410200"/>
            <a:ext cx="771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AAD0-BB59-4220-A751-EB764972D2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1854265"/>
      </p:ext>
    </p:extLst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9BE5D-B1F9-402A-AAF0-42C23CEA2A5F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885DA-E896-4DFD-A1EF-9694B907F3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8919064"/>
      </p:ext>
    </p:extLst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FC2EF-F302-431C-AD76-62F23F8856D5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BF81F-BC9C-4B80-B190-501A4BF76A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008296"/>
      </p:ext>
    </p:extLst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79448"/>
            <a:ext cx="9906000" cy="14779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F56E9-68E2-40C4-BD57-AFBAA6BC6AA2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F28C8-3927-4651-A886-9F8551084B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0982266"/>
      </p:ext>
    </p:extLst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56412-45DB-42A9-A057-197AECCF29B7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19C44-5D01-423E-842A-DF128D64E3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2153684"/>
      </p:ext>
    </p:extLst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578181"/>
            <a:ext cx="9906000" cy="14779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4B8DD-A4FC-4343-B7EF-78EAA06F7415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C4892-CCB4-4E7A-A514-B7B973B537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3096518"/>
      </p:ext>
    </p:extLst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AB6A6-1F36-4F5D-8AAC-8429C4CFFB38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569BB-9B55-4BB6-967B-F2A680947F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0928923"/>
      </p:ext>
    </p:extLst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6BF93-FE59-4328-954A-D413ECE1BC50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89022-90C8-4442-8E2E-93DCAB534B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8787367"/>
      </p:ext>
    </p:extLst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42788-4EEB-439A-BF7D-E6FB0571450D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C745E-4CA0-4B37-9C1F-7BFB4F6D47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4347373"/>
      </p:ext>
    </p:extLst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8B456-FDB6-4C67-A0BB-CB2BE4233609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95E65-C498-4AE0-A802-1C2BBDDEFF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3917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143AA-552D-4659-9EB2-3E88F7CA7D0B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9DAE6-DE36-4821-B79F-0183ACE892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847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03288" y="731838"/>
            <a:ext cx="6096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37825" y="276542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1CE50-D5F0-4EC0-AA34-F29BC64B7D47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CF30E-257B-415A-B8BD-8D11175E15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7731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07EA7-D22E-4C87-850B-C95DB8EFF35E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4A226-F8C0-4262-B7E8-21CAAE16CE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9046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1C3BA-C8E6-4C23-9A24-096BE9AAC418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C05F3-FEC1-4C84-852B-156B2B07F8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446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76AA8-0232-4C11-8A60-4E4DD49807A3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DA268-C5A5-4718-B75E-60FD63EDAC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906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72BB0-89C6-4F78-A3BA-BF2264B25FBF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89E83-1DC4-4773-B84B-C77019268F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092102"/>
      </p:ext>
    </p:extLst>
  </p:cSld>
  <p:clrMapOvr>
    <a:masterClrMapping/>
  </p:clrMapOvr>
  <p:transition spd="slow">
    <p:check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B9B07-1F73-4382-A173-555F55FB1D7E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D2CBD-5256-4B9C-B5AE-3565B18286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1833383"/>
      </p:ext>
    </p:extLst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7" name="Group 7"/>
          <p:cNvGrpSpPr>
            <a:grpSpLocks/>
          </p:cNvGrpSpPr>
          <p:nvPr/>
        </p:nvGrpSpPr>
        <p:grpSpPr bwMode="auto">
          <a:xfrm>
            <a:off x="-14288" y="0"/>
            <a:ext cx="12053888" cy="6858000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9125"/>
            <a:ext cx="99060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1413" y="2249488"/>
            <a:ext cx="9906000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488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DAE3C7-605F-4612-9247-DC71EAE0DC49}" type="datetimeFigureOut">
              <a:rPr lang="en-US"/>
              <a:pPr>
                <a:defRPr/>
              </a:pPr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3" y="5883275"/>
            <a:ext cx="6238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5888" y="5883275"/>
            <a:ext cx="771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7DE5A34-CA0E-4261-9F1A-06EB9C13F0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3" r:id="rId1"/>
    <p:sldLayoutId id="2147484808" r:id="rId2"/>
    <p:sldLayoutId id="2147484809" r:id="rId3"/>
    <p:sldLayoutId id="2147484810" r:id="rId4"/>
    <p:sldLayoutId id="2147484811" r:id="rId5"/>
    <p:sldLayoutId id="2147484812" r:id="rId6"/>
    <p:sldLayoutId id="2147484813" r:id="rId7"/>
    <p:sldLayoutId id="2147484814" r:id="rId8"/>
    <p:sldLayoutId id="2147484815" r:id="rId9"/>
    <p:sldLayoutId id="2147484816" r:id="rId10"/>
    <p:sldLayoutId id="2147484817" r:id="rId11"/>
    <p:sldLayoutId id="2147484824" r:id="rId12"/>
    <p:sldLayoutId id="2147484818" r:id="rId13"/>
    <p:sldLayoutId id="2147484819" r:id="rId14"/>
    <p:sldLayoutId id="2147484820" r:id="rId15"/>
    <p:sldLayoutId id="2147484821" r:id="rId16"/>
    <p:sldLayoutId id="2147484822" r:id="rId17"/>
  </p:sldLayoutIdLst>
  <p:transition spd="slow">
    <p:checke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lt/imghp?hl=lt&amp;tab=wi&amp;ei=VYbzVIrANaWqywPJ3YLIDA&amp;ved=0CA4Qqi4oAg" TargetMode="External"/><Relationship Id="rId2" Type="http://schemas.openxmlformats.org/officeDocument/2006/relationships/hyperlink" Target="http://www.lesto.lt/lt/privatiems/elektros-energijos-kainos-ir-tarifu-planai/elektros-energijos-kainos-eurais-201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emona.lt/LIUSE/NI/Lt/Pdf/PM300.pdf" TargetMode="External"/><Relationship Id="rId5" Type="http://schemas.openxmlformats.org/officeDocument/2006/relationships/hyperlink" Target="https://www.google.lt/search?q=energijos+taupymas&amp;hl=lt&amp;biw=1366&amp;bih=643&amp;site=imghp&amp;source=lnms&amp;sa=X&amp;ei=3YbzVNvQLsOjyAPj-IC4Bg&amp;ved=0CAYQ_AUoAA&amp;dpr=1" TargetMode="External"/><Relationship Id="rId4" Type="http://schemas.openxmlformats.org/officeDocument/2006/relationships/hyperlink" Target="https://www.google.lt/?gws_rd=ss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876425" y="1122363"/>
            <a:ext cx="8791575" cy="238760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lt-LT" altLang="en-US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lektros</a:t>
            </a:r>
            <a:r>
              <a:rPr lang="lt-LT" alt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taupymas ir elektros „vagys” tarp mūsų</a:t>
            </a:r>
            <a:endParaRPr lang="en-US" altLang="en-US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711200" y="4729163"/>
            <a:ext cx="10469563" cy="1633537"/>
          </a:xfrm>
        </p:spPr>
        <p:txBody>
          <a:bodyPr rtlCol="0"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lt-LT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Darbą atliko: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Vilniaus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Vytauto </a:t>
            </a:r>
            <a:r>
              <a:rPr lang="lt-LT" alt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Dižiojo</a:t>
            </a:r>
            <a:r>
              <a:rPr lang="lt-LT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gimnazijos 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lt-LT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klasės mokinys Augustinas Matusevičius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lt-LT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Mokytoja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Anžela</a:t>
            </a:r>
            <a:r>
              <a:rPr lang="lt-LT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</a:t>
            </a:r>
            <a:r>
              <a:rPr lang="lt-LT" alt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žina</a:t>
            </a:r>
            <a:r>
              <a:rPr lang="lt-LT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Valicka</a:t>
            </a:r>
            <a:endParaRPr lang="lt-LT" alt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5945188" y="6362700"/>
            <a:ext cx="3143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lt-LT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11200" y="463550"/>
            <a:ext cx="10469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Vilniaus </a:t>
            </a:r>
            <a:r>
              <a:rPr lang="lt-LT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Vytauto Dižiojo gimnazija</a:t>
            </a:r>
            <a:endParaRPr lang="en-US" altLang="en-US" sz="28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0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Turinys</a:t>
            </a: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sz="half" idx="1"/>
          </p:nvPr>
        </p:nvSpPr>
        <p:spPr>
          <a:xfrm>
            <a:off x="1217613" y="1927516"/>
            <a:ext cx="4878387" cy="3541712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alt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Elektrinė grandinė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alt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Įtampa, srovės </a:t>
            </a:r>
            <a:r>
              <a:rPr lang="lt-LT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stipris, </a:t>
            </a:r>
            <a:r>
              <a:rPr lang="lt-LT" alt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galia</a:t>
            </a:r>
            <a:endParaRPr lang="lt-LT" altLang="en-US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alt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srovės darbas </a:t>
            </a:r>
            <a:endParaRPr lang="lt-LT" altLang="en-US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alt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Kilovatvalandė</a:t>
            </a:r>
            <a:r>
              <a:rPr lang="lt-LT" alt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elektros energijos kaina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alt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Bandymas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alt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Bandymo eiga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alt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Matavimo prietaisas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lt-LT" alt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6096000" y="1927516"/>
            <a:ext cx="4875213" cy="3541712"/>
          </a:xfrm>
        </p:spPr>
        <p:txBody>
          <a:bodyPr rtlCol="0"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Pirmas bandymas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Pirmo bandymo </a:t>
            </a:r>
            <a:r>
              <a:rPr lang="lt-LT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rezultatai</a:t>
            </a:r>
            <a:endParaRPr lang="en-US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Antras </a:t>
            </a:r>
            <a:r>
              <a:rPr lang="lt-LT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bandymas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Antro bandymo rezultatai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Trečias bandymas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Trečio bandymo rezultatai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Išvados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įdomu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Testas, atsakymai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Uždaviniai, sprendimai su atsakymais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altLang="en-US" sz="8000" b="1" dirty="0">
                <a:latin typeface="Times New Roman" pitchFamily="18" charset="0"/>
                <a:cs typeface="Times New Roman" pitchFamily="18" charset="0"/>
              </a:rPr>
              <a:t>Informacijos šaltiniai</a:t>
            </a:r>
            <a:endParaRPr lang="lt-LT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143000" y="258763"/>
            <a:ext cx="9906000" cy="14779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Elektrinė grandinė</a:t>
            </a:r>
            <a:b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12938"/>
            <a:ext cx="10972800" cy="4389437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lektrine grandine  vadiname grandinę, kurią sudaro: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srovės šaltinis (baterijos, elementų baterijos, akumuliatoriai);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Imtuvas (lemputės, televizoriai, lygintuvai, šildymo prietaisai ir pan.);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Jungiklis (valdymo prietaisai);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Jungiamieji laidai srovės šaltiniui su imtuvu sujungti.</a:t>
            </a:r>
          </a:p>
        </p:txBody>
      </p:sp>
      <p:grpSp>
        <p:nvGrpSpPr>
          <p:cNvPr id="6148" name="Group 38"/>
          <p:cNvGrpSpPr>
            <a:grpSpLocks/>
          </p:cNvGrpSpPr>
          <p:nvPr/>
        </p:nvGrpSpPr>
        <p:grpSpPr bwMode="auto">
          <a:xfrm>
            <a:off x="4262438" y="4214813"/>
            <a:ext cx="2760662" cy="2008187"/>
            <a:chOff x="4307502" y="4336428"/>
            <a:chExt cx="2761970" cy="2008564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260453" y="4434871"/>
              <a:ext cx="0" cy="374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51" name="Group 37"/>
            <p:cNvGrpSpPr>
              <a:grpSpLocks/>
            </p:cNvGrpSpPr>
            <p:nvPr/>
          </p:nvGrpSpPr>
          <p:grpSpPr bwMode="auto">
            <a:xfrm>
              <a:off x="4307502" y="4336428"/>
              <a:ext cx="2761970" cy="2008564"/>
              <a:chOff x="2601532" y="4575221"/>
              <a:chExt cx="2761970" cy="2008564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4219960" y="4797513"/>
                <a:ext cx="162002" cy="147665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4866380" y="4797513"/>
                <a:ext cx="160413" cy="147665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6154" name="Group 36"/>
              <p:cNvGrpSpPr>
                <a:grpSpLocks/>
              </p:cNvGrpSpPr>
              <p:nvPr/>
            </p:nvGrpSpPr>
            <p:grpSpPr bwMode="auto">
              <a:xfrm>
                <a:off x="2601532" y="4575221"/>
                <a:ext cx="2761970" cy="2008564"/>
                <a:chOff x="2601532" y="4575221"/>
                <a:chExt cx="2761970" cy="2008564"/>
              </a:xfrm>
            </p:grpSpPr>
            <p:cxnSp>
              <p:nvCxnSpPr>
                <p:cNvPr id="5" name="Straight Connector 4"/>
                <p:cNvCxnSpPr/>
                <p:nvPr/>
              </p:nvCxnSpPr>
              <p:spPr>
                <a:xfrm>
                  <a:off x="2601532" y="4868963"/>
                  <a:ext cx="952951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>
                  <a:off x="3735544" y="4729237"/>
                  <a:ext cx="0" cy="277865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Plus 10"/>
                <p:cNvSpPr/>
                <p:nvPr/>
              </p:nvSpPr>
              <p:spPr>
                <a:xfrm>
                  <a:off x="3301951" y="4586335"/>
                  <a:ext cx="195356" cy="195300"/>
                </a:xfrm>
                <a:prstGeom prst="mathPlus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" name="Minus 11"/>
                <p:cNvSpPr/>
                <p:nvPr/>
              </p:nvSpPr>
              <p:spPr>
                <a:xfrm>
                  <a:off x="3780015" y="4575221"/>
                  <a:ext cx="244591" cy="195299"/>
                </a:xfrm>
                <a:prstGeom prst="mathMinus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6" name="Straight Connector 15"/>
                <p:cNvCxnSpPr>
                  <a:endCxn id="13" idx="2"/>
                </p:cNvCxnSpPr>
                <p:nvPr/>
              </p:nvCxnSpPr>
              <p:spPr>
                <a:xfrm>
                  <a:off x="3743485" y="4868963"/>
                  <a:ext cx="476476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 flipV="1">
                  <a:off x="4381962" y="4586335"/>
                  <a:ext cx="484417" cy="28262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5034734" y="4868963"/>
                  <a:ext cx="31606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V="1">
                  <a:off x="5350796" y="4861025"/>
                  <a:ext cx="0" cy="147665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>
                  <a:stCxn id="29" idx="6"/>
                </p:cNvCxnSpPr>
                <p:nvPr/>
              </p:nvCxnSpPr>
              <p:spPr>
                <a:xfrm flipV="1">
                  <a:off x="4221549" y="6337677"/>
                  <a:ext cx="1141953" cy="793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Flowchart: Summing Junction 28"/>
                <p:cNvSpPr/>
                <p:nvPr/>
              </p:nvSpPr>
              <p:spPr>
                <a:xfrm>
                  <a:off x="3743485" y="6105858"/>
                  <a:ext cx="478064" cy="477927"/>
                </a:xfrm>
                <a:prstGeom prst="flowChartSummingJunction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2601532" y="4861025"/>
                  <a:ext cx="0" cy="147665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>
                  <a:endCxn id="29" idx="2"/>
                </p:cNvCxnSpPr>
                <p:nvPr/>
              </p:nvCxnSpPr>
              <p:spPr>
                <a:xfrm>
                  <a:off x="2601532" y="6337677"/>
                  <a:ext cx="1141953" cy="793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149" name="TextBox 43"/>
          <p:cNvSpPr txBox="1">
            <a:spLocks noChangeArrowheads="1"/>
          </p:cNvSpPr>
          <p:nvPr/>
        </p:nvSpPr>
        <p:spPr bwMode="auto">
          <a:xfrm>
            <a:off x="3960813" y="6196013"/>
            <a:ext cx="4645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Elektrin</a:t>
            </a:r>
            <a:r>
              <a:rPr lang="lt-LT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ės grandinės schemos  pavyzdys</a:t>
            </a:r>
            <a:endParaRPr lang="en-US" altLang="en-US" sz="18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Įtampa</a:t>
            </a:r>
            <a:endParaRPr lang="en-US" alt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525" y="3568802"/>
            <a:ext cx="2276475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3000" y="1797946"/>
                <a:ext cx="9906000" cy="3541712"/>
              </a:xfrm>
            </p:spPr>
            <p:txBody>
              <a:bodyPr/>
              <a:lstStyle/>
              <a:p>
                <a:pPr marL="0" indent="0" eaLnBrk="1" fontAlgn="auto" hangingPunct="1">
                  <a:spcAft>
                    <a:spcPts val="0"/>
                  </a:spcAft>
                  <a:buNone/>
                  <a:defRPr/>
                </a:pPr>
                <a:r>
                  <a:rPr lang="lt-LT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Įtampa</a:t>
                </a: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74320" indent="-274320" eaLnBrk="1" fontAlgn="auto" hangingPunct="1">
                  <a:spcAft>
                    <a:spcPts val="0"/>
                  </a:spcAft>
                  <a:defRPr/>
                </a:pP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Apib</a:t>
                </a:r>
                <a:r>
                  <a:rPr lang="lt-LT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ūdina</a:t>
                </a: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darbą, kurį atlieka (arba gali atlikti) vieno </a:t>
                </a:r>
                <a:r>
                  <a:rPr lang="lt-LT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kulono</a:t>
                </a: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elektros krūvis, tekėdamas grandine</a:t>
                </a:r>
              </a:p>
              <a:p>
                <a:pPr marL="274320" indent="-274320" eaLnBrk="1" fontAlgn="auto" hangingPunct="1">
                  <a:spcAft>
                    <a:spcPts val="0"/>
                  </a:spcAft>
                  <a:defRPr/>
                </a:pP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Elektrinė įtampa lygi elektros srovės darbo ir grandine pratekėjusio elektros krūvio 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santykiui</a:t>
                </a:r>
              </a:p>
              <a:p>
                <a:pPr marL="274320" indent="-274320" eaLnBrk="1" fontAlgn="auto" hangingPunct="1">
                  <a:spcAft>
                    <a:spcPts val="0"/>
                  </a:spcAft>
                  <a:defRPr/>
                </a:pP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Formulė: </a:t>
                </a:r>
                <a:r>
                  <a:rPr lang="lt-LT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𝐀</m:t>
                        </m:r>
                      </m:num>
                      <m:den>
                        <m:r>
                          <a:rPr lang="en-US" sz="2000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𝐪</m:t>
                        </m:r>
                      </m:den>
                    </m:f>
                  </m:oMath>
                </a14:m>
                <a:endParaRPr lang="lt-L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74320" indent="-274320" eaLnBrk="1" fontAlgn="auto" hangingPunct="1">
                  <a:spcAft>
                    <a:spcPts val="0"/>
                  </a:spcAft>
                  <a:defRPr/>
                </a:pP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Įtampos matavimo vienetas yra voltas, žymimas raide 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</a:p>
              <a:p>
                <a:pPr marL="274320" indent="-274320" eaLnBrk="1" fontAlgn="auto" hangingPunct="1">
                  <a:spcAft>
                    <a:spcPts val="0"/>
                  </a:spcAft>
                  <a:defRPr/>
                </a:pP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Elektros įtampa grandinėje galima pamatuoti voltmetru</a:t>
                </a:r>
                <a:endParaRPr lang="lt-L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0" y="1797946"/>
                <a:ext cx="9906000" cy="3541712"/>
              </a:xfrm>
              <a:blipFill rotWithShape="0">
                <a:blip r:embed="rId3"/>
                <a:stretch>
                  <a:fillRect l="-923" t="-172" r="-308" b="-1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7181294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143000" y="260350"/>
            <a:ext cx="9906000" cy="14795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rovės stipris</a:t>
            </a:r>
            <a:b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138" y="3473035"/>
            <a:ext cx="3090862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3000" y="1927516"/>
                <a:ext cx="9906000" cy="3541712"/>
              </a:xfrm>
            </p:spPr>
            <p:txBody>
              <a:bodyPr/>
              <a:lstStyle/>
              <a:p>
                <a:pPr marL="0" indent="0" eaLnBrk="1" fontAlgn="auto" hangingPunct="1">
                  <a:spcAft>
                    <a:spcPts val="0"/>
                  </a:spcAft>
                  <a:buClr>
                    <a:schemeClr val="accent3"/>
                  </a:buClr>
                  <a:buNone/>
                  <a:defRPr/>
                </a:pPr>
                <a:r>
                  <a:rPr lang="lt-LT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Srovės stipris</a:t>
                </a: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eaLnBrk="1" fontAlgn="auto" hangingPunct="1">
                  <a:spcAft>
                    <a:spcPts val="0"/>
                  </a:spcAft>
                  <a:defRPr/>
                </a:pP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Rodo, kokio didumo elektros krūvis pernešamas laidininko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skerespjūviu</a:t>
                </a: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1s</a:t>
                </a:r>
              </a:p>
              <a:p>
                <a:pPr eaLnBrk="1" fontAlgn="auto" hangingPunct="1">
                  <a:spcAft>
                    <a:spcPts val="0"/>
                  </a:spcAft>
                  <a:defRPr/>
                </a:pP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Elektros srovės stipris lygus elektros krūvio ir laiko, per kurį tas krūvis pereina laidininko skerspjūviu, 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santykiui</a:t>
                </a:r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fontAlgn="auto" hangingPunct="1">
                  <a:spcAft>
                    <a:spcPts val="0"/>
                  </a:spcAft>
                  <a:defRPr/>
                </a:pP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Formul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ė: </a:t>
                </a:r>
                <a:r>
                  <a:rPr lang="lt-LT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𝐪</m:t>
                        </m:r>
                      </m:num>
                      <m:den>
                        <m:r>
                          <a:rPr lang="en-US" sz="2000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𝐭</m:t>
                        </m:r>
                      </m:den>
                    </m:f>
                  </m:oMath>
                </a14:m>
                <a:endParaRPr lang="lt-L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fontAlgn="auto" hangingPunct="1">
                  <a:spcAft>
                    <a:spcPts val="0"/>
                  </a:spcAft>
                  <a:defRPr/>
                </a:pP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Srovės stiprio matavimo vienetas yra amperas, žymimas raide 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  <a:p>
                <a:pPr eaLnBrk="1" fontAlgn="auto" hangingPunct="1">
                  <a:spcAft>
                    <a:spcPts val="0"/>
                  </a:spcAft>
                  <a:defRPr/>
                </a:pP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Srovės stiprį grandinėje galima pamatuoti </a:t>
                </a:r>
                <a:r>
                  <a:rPr lang="lt-LT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ampermetru</a:t>
                </a:r>
                <a:endParaRPr lang="lt-L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0" y="1927516"/>
                <a:ext cx="9906000" cy="3541712"/>
              </a:xfrm>
              <a:blipFill rotWithShape="0">
                <a:blip r:embed="rId3"/>
                <a:stretch>
                  <a:fillRect l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5012142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141413" y="390525"/>
            <a:ext cx="9906000" cy="14779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Galia</a:t>
            </a:r>
            <a:b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3" y="3468688"/>
            <a:ext cx="2927350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1413" y="1868488"/>
            <a:ext cx="9906000" cy="3541712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srovės galia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Galia vadinamas darbas atliktas per vienos sekundės laiko tarpą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srovės galia lygi įtampos ir srovės stiprio sandaugai,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=U×I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Galios matavimo vienetas yra vatas, žymimas raide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galią grandinėje galima pamatuoti vatmetru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0"/>
            <a:ext cx="9906000" cy="1477963"/>
          </a:xfrm>
        </p:spPr>
        <p:txBody>
          <a:bodyPr/>
          <a:lstStyle/>
          <a:p>
            <a:pPr algn="ctr">
              <a:defRPr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srov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darbas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srovės darbą atlieka </a:t>
            </a:r>
            <a:r>
              <a:rPr lang="lt-LT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lt-LT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ktros</a:t>
            </a: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laukas perkeldamas krūvius </a:t>
            </a: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grandinėje</a:t>
            </a:r>
            <a:endParaRPr lang="lt-LT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srovės darbas apskaičiuojamas pagal formulę </a:t>
            </a:r>
            <a:r>
              <a:rPr lang="lt-LT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=U</a:t>
            </a:r>
            <a:r>
              <a:rPr lang="lt-LT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Pagrindinis e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lektros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srov</a:t>
            </a: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matavimo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vienetas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džaulis</a:t>
            </a: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žymimas 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lt-LT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Dažnai naudojamas elektros srovės darbo matavimo vienetas yra </a:t>
            </a: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kWh</a:t>
            </a:r>
            <a:endParaRPr lang="lt-LT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3103700"/>
      </p:ext>
    </p:extLst>
  </p:cSld>
  <p:clrMapOvr>
    <a:masterClrMapping/>
  </p:clrMapOvr>
  <p:transition spd="slow">
    <p:check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Kilovatvalandė, elektros energijos kaina</a:t>
            </a:r>
            <a:b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82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Žinant srovės galią, galima apskaičiuoti elektros srovės atliktą darbą. Elektros srovės darbo matavimo vienetas yra 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vatsekundė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Ws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Praktikoje elektros energija matuojama stambesniais matavimo vienetais. Kilovatvalandė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yra energijos kiekis, sunaudojamas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1 valandą veikiant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kilovato galios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apkrovai.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dydis, skirtas suvartotai arba pagamintai elektros energijai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matuoti. 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Kilovatvalandė žymima raidėmis </a:t>
            </a:r>
            <a:r>
              <a:rPr lang="lt-LT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kWh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energijos kaina: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Vienos kilovatvalandės kaina pagal AB „ESO” standartinį tarifą yra </a:t>
            </a:r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0,114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lt-LT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en-US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5"/>
          <p:cNvGrpSpPr>
            <a:grpSpLocks/>
          </p:cNvGrpSpPr>
          <p:nvPr/>
        </p:nvGrpSpPr>
        <p:grpSpPr bwMode="auto">
          <a:xfrm>
            <a:off x="2030413" y="3838575"/>
            <a:ext cx="9017000" cy="2865438"/>
            <a:chOff x="1424252" y="3428626"/>
            <a:chExt cx="9718184" cy="3404315"/>
          </a:xfrm>
        </p:grpSpPr>
        <p:pic>
          <p:nvPicPr>
            <p:cNvPr id="11269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4252" y="3428626"/>
              <a:ext cx="2356832" cy="340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0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9149" y="3428627"/>
              <a:ext cx="2356832" cy="340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1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5604" y="3428628"/>
              <a:ext cx="2356832" cy="340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Bandymas</a:t>
            </a:r>
            <a:endParaRPr lang="en-US" alt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Bandymo tikslas -  sugauti elektros energijos „vagis”.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Bandymo metodas - buitinių elektros prietaisų elektros energijos suvartojimo matavimas ir lyginimas tarpusavyje.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lt-LT" dirty="0" smtClean="0"/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lt-LT" dirty="0" smtClean="0"/>
              <a:t> 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0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Bandymo eiga</a:t>
            </a: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sz="half" idx="1"/>
          </p:nvPr>
        </p:nvSpPr>
        <p:spPr>
          <a:xfrm>
            <a:off x="1141413" y="2249488"/>
            <a:ext cx="4878387" cy="3541712"/>
          </a:xfrm>
        </p:spPr>
        <p:txBody>
          <a:bodyPr/>
          <a:lstStyle/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elektros prailgintuvą jungiamas matavimo prietaisas.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matavimo prietaisą jungiamas elektros vartotojas.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Duomenų rinkimas.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„vagių” gaudynės.</a:t>
            </a:r>
          </a:p>
        </p:txBody>
      </p:sp>
      <p:pic>
        <p:nvPicPr>
          <p:cNvPr id="1229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52" b="11121"/>
          <a:stretch>
            <a:fillRect/>
          </a:stretch>
        </p:blipFill>
        <p:spPr bwMode="auto">
          <a:xfrm>
            <a:off x="6900863" y="1571625"/>
            <a:ext cx="2520950" cy="387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Matavimo prietaisas</a:t>
            </a:r>
            <a:endParaRPr lang="en-US" alt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3" y="2249488"/>
            <a:ext cx="4878387" cy="3541712"/>
          </a:xfrm>
        </p:spPr>
        <p:txBody>
          <a:bodyPr rtlCol="0">
            <a:normAutofit/>
          </a:bodyPr>
          <a:lstStyle/>
          <a:p>
            <a:pPr marL="0" lvl="1" indent="0" eaLnBrk="1" fontAlgn="auto" hangingPunct="1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Bandymo metu naudojamas elektros energijos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atavimo skaitiklis – „ETECH PM300”</a:t>
            </a:r>
          </a:p>
          <a:p>
            <a:pPr marL="342900" lvl="1" indent="-342900" eaLnBrk="1" fontAlgn="auto" hangingPunct="1">
              <a:spcBef>
                <a:spcPts val="1000"/>
              </a:spcBef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Įtampos matavimas;</a:t>
            </a:r>
          </a:p>
          <a:p>
            <a:pPr marL="342900" lvl="1" indent="-342900" eaLnBrk="1" fontAlgn="auto" hangingPunct="1">
              <a:spcBef>
                <a:spcPts val="1000"/>
              </a:spcBef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Srovės stiprio matavimas;</a:t>
            </a:r>
          </a:p>
          <a:p>
            <a:pPr marL="342900" lvl="1" indent="-342900" eaLnBrk="1" fontAlgn="auto" hangingPunct="1">
              <a:spcBef>
                <a:spcPts val="1000"/>
              </a:spcBef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Sunaudojamo galingumo matavimas.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en-US" sz="3200" dirty="0"/>
          </a:p>
        </p:txBody>
      </p:sp>
      <p:pic>
        <p:nvPicPr>
          <p:cNvPr id="1331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365125"/>
            <a:ext cx="5181600" cy="690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12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Pirmas bandymas</a:t>
            </a:r>
            <a:endParaRPr lang="en-US" alt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3" y="2249488"/>
            <a:ext cx="4878387" cy="3541712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elektros prailgintuvą jungiamas matavimo prietaisas.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matavimo prietaisą jungiamas šviestuvas su skirtingomis elektros lemputėmis (kaitrine, liuminescensine, LED).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Duomenų rinkimas.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lt-LT" sz="3200" dirty="0"/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lt-LT" sz="3200" dirty="0" smtClean="0"/>
          </a:p>
        </p:txBody>
      </p:sp>
      <p:pic>
        <p:nvPicPr>
          <p:cNvPr id="1434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063" y="3513138"/>
            <a:ext cx="5011737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52" b="11121"/>
          <a:stretch>
            <a:fillRect/>
          </a:stretch>
        </p:blipFill>
        <p:spPr bwMode="auto">
          <a:xfrm>
            <a:off x="6008688" y="803275"/>
            <a:ext cx="281622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838" y="498475"/>
            <a:ext cx="2689225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09600" y="485775"/>
            <a:ext cx="10972800" cy="7524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Pirmo bandymo rezultatai</a:t>
            </a:r>
            <a:endParaRPr lang="en-US" altLang="en-US" sz="4400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12825" y="1797050"/>
          <a:ext cx="10953750" cy="1736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7636"/>
                <a:gridCol w="1739349"/>
                <a:gridCol w="1532283"/>
                <a:gridCol w="1694482"/>
              </a:tblGrid>
              <a:tr h="639885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Energijos</a:t>
                      </a:r>
                      <a:r>
                        <a:rPr lang="lt-LT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vartotojas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Įtampa, V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Srovė,</a:t>
                      </a:r>
                      <a:r>
                        <a:rPr lang="lt-LT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Galingumas,</a:t>
                      </a:r>
                      <a:r>
                        <a:rPr lang="lt-LT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</a:tr>
              <a:tr h="365613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Kaitrinė 60 W lemputė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</a:tr>
              <a:tr h="365613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Kompaktinė liuminesensinė 15 W lemputė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</a:tr>
              <a:tr h="365613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LED (šviesos diodų) 6,3 W lemputė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648" marB="45648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12825" y="3925888"/>
          <a:ext cx="10953750" cy="1511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0488"/>
                <a:gridCol w="1974095"/>
                <a:gridCol w="3069167"/>
              </a:tblGrid>
              <a:tr h="365602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Energijos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vartotojas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Galingumas,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Mėnesinės išlaidos, EUR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</a:tr>
              <a:tr h="381899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Kaitrinė 60 W lemputė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</a:tr>
              <a:tr h="381899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Kompaktinė liuminesensinė 15 W lemputė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</a:tr>
              <a:tr h="381899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LED (šviesos diodų) 6,3 W lemputė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63" marB="45663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76300" y="5534025"/>
            <a:ext cx="71882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Mėnesio išlaidų skaičiavimui panaudoti duomenys: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Vidutinis lemputės švietimo laikas per dieną 4 val., per mėnesį 120 val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Standartinė „ESO” 1 kWh kaina 0,114 EUR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9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Antras bandymas</a:t>
            </a: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3" y="2249488"/>
            <a:ext cx="4878387" cy="3541712"/>
          </a:xfrm>
        </p:spPr>
        <p:txBody>
          <a:bodyPr rtlCol="0">
            <a:no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elektros kištuko lizdą jungiamas matavimo prietaisas.</a:t>
            </a:r>
          </a:p>
          <a:p>
            <a:pPr marL="514350" indent="-514350" eaLnBrk="1" fontAlgn="t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matavimo prietaisą jungiamas elektros vartotojas:</a:t>
            </a:r>
          </a:p>
          <a:p>
            <a:pPr marL="274320" indent="-274320" eaLnBrk="1" fontAlgn="t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trijų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nešiojamų kompiuterių maitinimo šaltiniai, be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apkrovos;</a:t>
            </a:r>
          </a:p>
          <a:p>
            <a:pPr marL="274320" indent="-274320" eaLnBrk="1" fontAlgn="t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trijų nešiojamų kompiuterių maitinimo šaltiniai, su apkrova.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Duomenų rinkimas.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„vagių” gaudynės.</a:t>
            </a:r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5722938" y="4879975"/>
            <a:ext cx="6469062" cy="1730375"/>
            <a:chOff x="5546725" y="4867275"/>
            <a:chExt cx="6469063" cy="1730375"/>
          </a:xfrm>
        </p:grpSpPr>
        <p:pic>
          <p:nvPicPr>
            <p:cNvPr id="16391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6725" y="4868863"/>
              <a:ext cx="2249488" cy="1703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2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1375" y="4867275"/>
              <a:ext cx="2284413" cy="173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3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3013" y="4867275"/>
              <a:ext cx="2251075" cy="170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389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425" y="125413"/>
            <a:ext cx="3194050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3255">
            <a:off x="9507538" y="814388"/>
            <a:ext cx="2557462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Antras bandymas</a:t>
            </a:r>
            <a:endParaRPr lang="en-US" alt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3" y="2249488"/>
            <a:ext cx="4878387" cy="3541712"/>
          </a:xfrm>
        </p:spPr>
        <p:txBody>
          <a:bodyPr rtlCol="0">
            <a:no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elektros kištuko lizdą jungiamas matavimo prietaisas.</a:t>
            </a:r>
          </a:p>
          <a:p>
            <a:pPr marL="514350" indent="-514350" eaLnBrk="1" fontAlgn="t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matavimo prietaisą jungiamas elektros vartotojas: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penkių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mobiliujų telefonų maitinimo šaltiniai, be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apkrovos.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penkių mobiliujų telefonų maitinimo šaltiniai, su apkrova.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Duomenų rinkimas.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„vagių” gaudynės.</a:t>
            </a:r>
          </a:p>
        </p:txBody>
      </p:sp>
      <p:pic>
        <p:nvPicPr>
          <p:cNvPr id="17412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338" y="792163"/>
            <a:ext cx="390525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38" y="131763"/>
            <a:ext cx="3036887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3895725"/>
            <a:ext cx="30464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mtClean="0">
                <a:latin typeface="Times New Roman" pitchFamily="18" charset="0"/>
                <a:cs typeface="Times New Roman" pitchFamily="18" charset="0"/>
              </a:rPr>
              <a:t>Antro bandymo rezultatai</a:t>
            </a:r>
            <a:br>
              <a:rPr lang="lt-LT" altLang="en-US" smtClean="0">
                <a:latin typeface="Times New Roman" pitchFamily="18" charset="0"/>
                <a:cs typeface="Times New Roman" pitchFamily="18" charset="0"/>
              </a:rPr>
            </a:br>
            <a:endParaRPr lang="en-US" alt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935163"/>
          <a:ext cx="11199813" cy="3155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2142"/>
                <a:gridCol w="1778421"/>
                <a:gridCol w="1566704"/>
                <a:gridCol w="1732546"/>
              </a:tblGrid>
              <a:tr h="640140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Energijos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vartotojas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Įtampa, V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Srovė,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Galingumas,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</a:tr>
              <a:tr h="640140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Trijų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nešiojamų kompiuterių maitinimo šaltiniai, be apkrovos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</a:tr>
              <a:tr h="6401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Trijų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nešiojamų kompiuterių maitinimo šaltiniai, su apkrova, visi kompiuteriai įjungti</a:t>
                      </a:r>
                      <a:endPara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1,11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</a:tr>
              <a:tr h="5953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Penkių mobiliujų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telefonų maitinimo šaltiniai, be apkrovos</a:t>
                      </a:r>
                      <a:endPara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</a:tr>
              <a:tr h="6401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Penkių mobiliujų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telefonų maitinimo šaltiniai, su apkrova, visų telefonų akumuliatoriai kraunami</a:t>
                      </a:r>
                      <a:endPara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411" marR="95411" marT="45724" marB="45724"/>
                </a:tc>
              </a:tr>
            </a:tbl>
          </a:graphicData>
        </a:graphic>
      </p:graphicFrame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Antro bandymo rezultatai</a:t>
            </a:r>
            <a:r>
              <a:rPr lang="lt-LT" altLang="en-US" dirty="0" smtClean="0"/>
              <a:t/>
            </a:r>
            <a:br>
              <a:rPr lang="lt-LT" altLang="en-US" dirty="0" smtClean="0"/>
            </a:br>
            <a:endParaRPr lang="en-US" altLang="en-US" dirty="0" smtClean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685800" y="1436688"/>
          <a:ext cx="10515600" cy="3155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1"/>
                <a:gridCol w="1638300"/>
                <a:gridCol w="3111499"/>
              </a:tblGrid>
              <a:tr h="640140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Energijos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vartotojas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Galingumas,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Mėnesinės išlaidos,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EUR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</a:tr>
              <a:tr h="640140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Trijų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nešiojamų kompiuterių maitinimo šaltiniai, be apkrovos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</a:tr>
              <a:tr h="6401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Trijų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nešiojamų kompiuterių maitinimo šaltiniai, su apkrova, visi kompiuteriai įjungti</a:t>
                      </a:r>
                      <a:endPara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</a:tr>
              <a:tr h="5953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Penkių mobiliujų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telefonų maitinimo šaltiniai, be apkrovos</a:t>
                      </a:r>
                      <a:endPara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</a:tr>
              <a:tr h="6401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Penkių mobiliujų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telefonų maitinimo šaltiniai, su apkrova, visų telefonų akumuliatoriai kraunami</a:t>
                      </a:r>
                      <a:endPara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4" marB="45724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6125" y="4600575"/>
            <a:ext cx="10455275" cy="2216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Mėnesio išlaidų skaičiavimui panaudoti duomenys: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Vidutinis kompiuterio naudojimo laikas per dieną 5 val., per mėnesį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val. Kompiuterio maitnimo šaltinis neištrauktas iš kištukinio lizdo per dieną 19 val., per mėnesį 570 val.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Vidutinis telefono įkrovimo laikas 2 val., per mėnesį 60 val. Mobilaus telefono maitnimo šaltinis neištrauktas iš kištukinio lizdo per dieną 22 val., per mėnesį 660 val.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Standartinė „ESO” 1 kWh kaina 0,114 EUR.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01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Trečias</a:t>
            </a:r>
            <a:r>
              <a:rPr lang="lt-LT" alt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bandymas</a:t>
            </a: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888" y="1600200"/>
            <a:ext cx="6215062" cy="4922838"/>
          </a:xfrm>
        </p:spPr>
        <p:txBody>
          <a:bodyPr rtlCol="0">
            <a:no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elektros prailgintuvą jungiamas matavimo prietaisas.</a:t>
            </a:r>
          </a:p>
          <a:p>
            <a:pPr marL="514350" indent="-514350" eaLnBrk="1" fontAlgn="t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matavimo prietaisą jungiamas elektros vartotojas:</a:t>
            </a:r>
          </a:p>
          <a:p>
            <a:pPr marL="274320" indent="-274320" eaLnBrk="1" fontAlgn="t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televizorius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televizijos priedėlis, CD grotuvas, garso stiprintuvas. Visi prietaisai yra budėjimo režime, išjungti nuotolinio valdymo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pultais;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t" hangingPunct="1">
              <a:spcAft>
                <a:spcPts val="0"/>
              </a:spcAft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televizorius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televizijos priedėlis. Veikia normaliu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režimu;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t" hangingPunct="1">
              <a:spcAft>
                <a:spcPts val="0"/>
              </a:spcAft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 grotuvas, garso stiprintuvas. Veikia normaliu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režimu.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Duomenų rinkimas.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„vagių” gaudynės.</a:t>
            </a:r>
          </a:p>
        </p:txBody>
      </p:sp>
      <p:pic>
        <p:nvPicPr>
          <p:cNvPr id="2048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13" y="1123950"/>
            <a:ext cx="2079625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1579563"/>
            <a:ext cx="26003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00" y="3836988"/>
            <a:ext cx="3330575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613" y="3387725"/>
            <a:ext cx="2360612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dirty="0" smtClean="0">
                <a:latin typeface="Times New Roman" pitchFamily="18" charset="0"/>
                <a:cs typeface="Times New Roman" pitchFamily="18" charset="0"/>
              </a:rPr>
              <a:t>Trečio</a:t>
            </a:r>
            <a:r>
              <a:rPr lang="lt-LT" alt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en-US" dirty="0" smtClean="0">
                <a:latin typeface="Times New Roman" pitchFamily="18" charset="0"/>
                <a:cs typeface="Times New Roman" pitchFamily="18" charset="0"/>
              </a:rPr>
              <a:t>bandymo rezultatai</a:t>
            </a:r>
            <a:br>
              <a:rPr lang="lt-LT" alt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41413" y="2249488"/>
          <a:ext cx="9906000" cy="2560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4905"/>
                <a:gridCol w="1572977"/>
                <a:gridCol w="1385717"/>
                <a:gridCol w="1532401"/>
              </a:tblGrid>
              <a:tr h="640159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Energijos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vartotojas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Įtampa, V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Srovė,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Galingumas,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</a:tr>
              <a:tr h="914513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Televizorius, televizijos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priedėlis, CD grotuvas, garso stiprintuvas. Visi prietaisai yra budėjimo režime, išjungti nuotolinio valdymo pultais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0,13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</a:tr>
              <a:tr h="640159">
                <a:tc>
                  <a:txBody>
                    <a:bodyPr/>
                    <a:lstStyle/>
                    <a:p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Televizorius, televizijos</a:t>
                      </a:r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priedėlis. Veikia normaliu režimu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</a:tr>
              <a:tr h="365805">
                <a:tc>
                  <a:txBody>
                    <a:bodyPr/>
                    <a:lstStyle/>
                    <a:p>
                      <a:r>
                        <a:rPr lang="lt-LT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 grotuvas, garso stiprintuvas. Veikia normaliu režimu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139" marR="86139" marT="45726" marB="45726"/>
                </a:tc>
              </a:tr>
            </a:tbl>
          </a:graphicData>
        </a:graphic>
      </p:graphicFrame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Trečio</a:t>
            </a:r>
            <a:r>
              <a:rPr lang="lt-LT" alt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bandymo rezultatai</a:t>
            </a:r>
            <a:b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1714500"/>
          <a:ext cx="1051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33170"/>
                <a:gridCol w="1905767"/>
                <a:gridCol w="1776663"/>
              </a:tblGrid>
              <a:tr h="480190">
                <a:tc>
                  <a:txBody>
                    <a:bodyPr/>
                    <a:lstStyle/>
                    <a:p>
                      <a:pPr algn="l"/>
                      <a:r>
                        <a:rPr lang="lt-LT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Energijos</a:t>
                      </a:r>
                      <a:r>
                        <a:rPr lang="lt-LT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vartotojas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Galingumas,</a:t>
                      </a:r>
                      <a:r>
                        <a:rPr lang="lt-LT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Mėnesinės išlaidos,</a:t>
                      </a:r>
                      <a:r>
                        <a:rPr lang="lt-LT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EUR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6133"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Televizorius, televizijos</a:t>
                      </a:r>
                      <a:r>
                        <a:rPr lang="lt-LT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priedėlis, CD grotuvas, garso stiprintuvas. Visi prietaisai yra budėjimo režime, išjungti nuotolinio valdymo pultais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92076"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Televizorius, televizijos</a:t>
                      </a:r>
                      <a:r>
                        <a:rPr lang="lt-LT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priedėlis. Veikia normaliu režimu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92076">
                <a:tc>
                  <a:txBody>
                    <a:bodyPr/>
                    <a:lstStyle/>
                    <a:p>
                      <a:r>
                        <a:rPr lang="lt-LT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 grotuvas, garso stiprintuvas. Veikia normaliu režimu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838200" y="4368800"/>
            <a:ext cx="10515600" cy="22161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Mėnesio išlaidų skaičiavimui panaudoti duomenys: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Vidutinis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televiz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oriaus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žiurėjimo  laikas per dieną 3 val., per mėnesį 90 val. Budėjimo režimu per dieną 21 val., per mėnesį 630 val.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Vidutinis muzikos klausimo laikas per dieną 3 val., per mėnesį 90 val. Budėjimo režimu per dieną 21 val., per mėnesį 630 val.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Standartinė „ESO” 1 kWh kaina 0,114 EUR.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Išvados</a:t>
            </a:r>
            <a:b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Pamatavus lempučių elektros suvartojimą yra akivaizdu, kad kaitrines lemputes pakeitus į liuminescencines arba LED (šviesos diodų) lemputes galima sutaupyti didelį kiekį elektros energijos.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Neištraukus iš kištukinio lizdo nenaudojamų nešiojamų kompiuterių maitinimo šaltinių, prarastą elektros energiją būtų galima panaudoti dviem pastoviai degančiom LED (šviesos diodų) 6,3 W lemputėm.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šjungus iš kištukinio lizdo nenaudojamą televizorių, televizijos priedėlį, CD grotuvą ir stiprintuvą per metus galima sutaupyti apytiksliai 30 EUR.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Pagauti elektros „vagys”- nešiojamų kompiuterių maitinimo šaltiniai, televizorius, televizijos priedėlis, CD grotuvas ir stiprintuvas.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Tai įdomu</a:t>
            </a:r>
            <a:b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t-LT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aitrinė ir liuminescencinė lemputės šviečia taip pat, bet kaitrinė lemputė naudoja beveik 4 kartus daugiau elektros energijos.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Jei naudojatės elektriniu vandens šildytuvu, sumažinę temperatūrą keliais laipsniais – sutaupysite nemažai elektros energijos ir pinigų.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Skalbyklė</a:t>
            </a:r>
            <a:r>
              <a:rPr lang="lt-LT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ir indaplovė 80–90% elektros energijos suvartoja vien vandeniui pašildyti. Nemažai elektros energijos galima sutaupyti skalbiant rūbus ir plaunant indus žemesnėje temperatūroje.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Dauguma elektros prietaisų paliktų budėjimo režime vartoja elektros energiją. 5 elektros prietaisai budėjime režime per tą patį laiką suvartoja tiek pat energijos, kiek įjungta 60 W kaitrinė lemputė.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Išjungus 5 kaitrines lemputes, kai jų šviesa nebūtina, metų pabaigoje piniginėje liktų 28 EUR.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lt-LT" b="1" dirty="0" smtClean="0">
              <a:solidFill>
                <a:srgbClr val="F87508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838200" y="666750"/>
            <a:ext cx="10515600" cy="5556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Testas</a:t>
            </a: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43063"/>
            <a:ext cx="10972800" cy="4389437"/>
          </a:xfrm>
        </p:spPr>
        <p:txBody>
          <a:bodyPr rtlCol="0">
            <a:normAutofit fontScale="25000" lnSpcReduction="20000"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Kokio tipo lemputė naudoja mažiausiai elektros energijos?</a:t>
            </a:r>
          </a:p>
          <a:p>
            <a:pPr marL="1828800" lvl="1" indent="-13716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Kaitrinė</a:t>
            </a:r>
          </a:p>
          <a:p>
            <a:pPr marL="1828800" lvl="1" indent="-13716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Liuminescine</a:t>
            </a:r>
            <a:endParaRPr lang="lt-LT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1" indent="-13716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 (šviesos diodų</a:t>
            </a:r>
            <a:r>
              <a:rPr lang="lt-LT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alt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 nuotolinio valdymo pultu išjungtas televizorius naudoja elektros energiją (televizorius lieka budėjimo režime)?</a:t>
            </a:r>
          </a:p>
          <a:p>
            <a:pPr marL="914400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alt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Ne, nes aš jį išjungiau nuotolinio valdymo pultu</a:t>
            </a:r>
          </a:p>
          <a:p>
            <a:pPr marL="914400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alt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Taip, nes jis liko budėjimo režime</a:t>
            </a:r>
          </a:p>
          <a:p>
            <a:pPr marL="914400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alt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Naudos tiek pat elektros energijos, kiek ir įjungtas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alt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 verta išjungti nenaudojamo nešiojamo kompiuterio maitinimo šaltinį iš kištukinio lizdo?</a:t>
            </a:r>
          </a:p>
          <a:p>
            <a:pPr marL="971550" lvl="1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lphaUcPeriod"/>
              <a:defRPr/>
            </a:pPr>
            <a:r>
              <a:rPr lang="lt-LT" alt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Taip, nes sutaupysiu elektros energiją</a:t>
            </a:r>
          </a:p>
          <a:p>
            <a:pPr marL="971550" lvl="1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lphaUcPeriod"/>
              <a:defRPr/>
            </a:pPr>
            <a:r>
              <a:rPr lang="lt-LT" alt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Neverta, nes tingiu</a:t>
            </a:r>
          </a:p>
          <a:p>
            <a:pPr marL="971550" lvl="1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lphaUcPeriod"/>
              <a:defRPr/>
            </a:pPr>
            <a:r>
              <a:rPr lang="lt-LT" alt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Ne, nes elektros taupyti neapsimoka</a:t>
            </a:r>
          </a:p>
          <a:p>
            <a:pPr marL="1143000" indent="-11430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lt-LT" altLang="en-US" sz="6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endParaRPr lang="lt-LT" altLang="en-US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 startAt="3"/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838200" y="668338"/>
            <a:ext cx="10515600" cy="566737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Testas</a:t>
            </a: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609600" y="1608138"/>
            <a:ext cx="10972800" cy="5249862"/>
          </a:xfrm>
        </p:spPr>
        <p:txBody>
          <a:bodyPr rtlCol="0">
            <a:normAutofit fontScale="400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Calibri" panose="020F0502020204030204" pitchFamily="34" charset="0"/>
              <a:buAutoNum type="arabicPeriod" startAt="4"/>
              <a:defRPr/>
            </a:pPr>
            <a:r>
              <a:rPr lang="lt-LT" alt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Kuo elektros grandinėje galime pamatuoti įtampą?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alt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Voltmetru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alt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Ampermetru</a:t>
            </a:r>
            <a:endParaRPr lang="lt-LT" altLang="en-US" sz="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/>
              <a:defRPr/>
            </a:pPr>
            <a:r>
              <a:rPr lang="lt-LT" alt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Pamatuoti neįmanoma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lt-LT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Kiek apytiksliai pinigų galima sutaupyti pagavus elektros „vagis“ namuose?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Apie 5EUR.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Sutaupyti nepavyks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Apie 30EUR</a:t>
            </a:r>
            <a:endParaRPr lang="lt-LT" altLang="en-US" sz="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en-US" alt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Elektors</a:t>
            </a:r>
            <a:r>
              <a:rPr lang="en-US" alt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grandin</a:t>
            </a:r>
            <a:r>
              <a:rPr lang="lt-LT" alt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ėje</a:t>
            </a:r>
            <a:r>
              <a:rPr lang="lt-LT" alt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elektros laidais sujungtas imtuvas, voltmetras, jungiklis. Ką riekia prijungti, norint, kad elektros srovė tekėtų?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/>
              <a:defRPr/>
            </a:pPr>
            <a:r>
              <a:rPr lang="lt-LT" altLang="en-US" sz="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Rezistorių</a:t>
            </a:r>
            <a:endParaRPr lang="lt-LT" altLang="en-US" sz="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/>
              <a:defRPr/>
            </a:pPr>
            <a:r>
              <a:rPr lang="lt-LT" alt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 vieną imtuvą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/>
              <a:defRPr/>
            </a:pPr>
            <a:r>
              <a:rPr lang="lt-LT" altLang="en-U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srovės šaltinį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/>
              <a:defRPr/>
            </a:pPr>
            <a:endParaRPr lang="lt-LT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6713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6713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838200" y="500063"/>
            <a:ext cx="10515600" cy="609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Testas</a:t>
            </a: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143000" y="1516063"/>
            <a:ext cx="9906000" cy="4421187"/>
          </a:xfrm>
        </p:spPr>
        <p:txBody>
          <a:bodyPr rtlCol="0">
            <a:no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 startAt="7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Kam daugiausiai energijos sunaudoja indaplovė/skalbimo mašina?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/>
              <a:defRPr/>
            </a:pPr>
            <a:r>
              <a:rPr lang="lt-LT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Plovimui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/>
              <a:defRPr/>
            </a:pPr>
            <a:r>
              <a:rPr lang="lt-LT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 pašildymui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/>
              <a:defRPr/>
            </a:pPr>
            <a:r>
              <a:rPr lang="lt-LT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Įsijungimui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 startAt="7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Kokia </a:t>
            </a:r>
            <a:r>
              <a:rPr lang="lt-LT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ienos kilovatvalandės kaina pagal AB „ESO” standartinį tarifą?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0,144EUR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0,126EUR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0,119EUR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9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Kuo matuojamas srovės stipris?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Voltais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/>
              <a:defRPr/>
            </a:pPr>
            <a:r>
              <a:rPr lang="lt-LT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Amperais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/>
              <a:defRPr/>
            </a:pP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Vatais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838200" y="641350"/>
            <a:ext cx="10515600" cy="56673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Testas</a:t>
            </a: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609600" y="1389063"/>
            <a:ext cx="10972800" cy="4702175"/>
          </a:xfrm>
        </p:spPr>
        <p:txBody>
          <a:bodyPr rtlCol="0">
            <a:normAutofit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10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Kurio prietaiso pagalba buvo atliekami bandymai?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energijos matavimo skaitiklio</a:t>
            </a: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endParaRPr lang="lt-LT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/>
              <a:defRPr/>
            </a:pPr>
            <a:endParaRPr lang="lt-LT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6713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 startAt="2"/>
              <a:defRPr/>
            </a:pPr>
            <a:r>
              <a:rPr lang="lt-LT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Ampermetro</a:t>
            </a:r>
            <a:endParaRPr lang="lt-LT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 startAt="2"/>
              <a:defRPr/>
            </a:pPr>
            <a:endParaRPr lang="lt-LT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 startAt="2"/>
              <a:defRPr/>
            </a:pPr>
            <a:endParaRPr lang="lt-LT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6713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 startAt="3"/>
              <a:defRPr/>
            </a:pP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lt-LT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tmetro</a:t>
            </a:r>
            <a:endParaRPr lang="lt-LT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+mj-lt"/>
              <a:buAutoNum type="alphaUcPeriod" startAt="3"/>
              <a:defRPr/>
            </a:pPr>
            <a:endParaRPr lang="lt-LT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3913" lvl="1" indent="-457200" eaLnBrk="1" fontAlgn="auto" hangingPunct="1">
              <a:spcAft>
                <a:spcPts val="0"/>
              </a:spcAft>
              <a:buFont typeface="Calibri" panose="020F0502020204030204" pitchFamily="34" charset="0"/>
              <a:buAutoNum type="alphaUcPeriod" startAt="3"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6713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7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630363"/>
            <a:ext cx="2368550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4370388"/>
            <a:ext cx="11684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5676900"/>
            <a:ext cx="105251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838200" y="500063"/>
            <a:ext cx="10515600" cy="609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Atsakymai</a:t>
            </a: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1143000" y="1939925"/>
            <a:ext cx="9906000" cy="4783138"/>
          </a:xfrm>
        </p:spPr>
        <p:txBody>
          <a:bodyPr rtlCol="0">
            <a:no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C;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 (šviesos diodų)</a:t>
            </a:r>
            <a:endParaRPr lang="lt-LT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B; Taip, nes jis liko budėjimo režime</a:t>
            </a: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A; Taip, nes sutaupysiu elektros energiją</a:t>
            </a: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A; Voltmetru</a:t>
            </a: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C;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Apie 30EUR</a:t>
            </a:r>
            <a:endParaRPr lang="lt-LT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C; Elektros srovės šaltinį</a:t>
            </a: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B; Vandens pašildymui</a:t>
            </a: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A;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0,144EUR</a:t>
            </a: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B;</a:t>
            </a: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Amperais</a:t>
            </a: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A;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elektros energijos matavimo skaitiklio</a:t>
            </a: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endPara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endParaRPr lang="lt-LT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endParaRPr lang="lt-LT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t-LT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Calibri Light" panose="020F0302020204030204" pitchFamily="34" charset="0"/>
              <a:buAutoNum type="arabicPeriod"/>
              <a:defRPr/>
            </a:pPr>
            <a:endParaRPr lang="lt-LT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609600" y="203200"/>
            <a:ext cx="109728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dirty="0" smtClean="0"/>
              <a:t/>
            </a:r>
            <a:br>
              <a:rPr lang="lt-LT" altLang="en-US" dirty="0" smtClean="0"/>
            </a:br>
            <a:r>
              <a:rPr lang="lt-LT" altLang="en-US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</a:t>
            </a:r>
            <a:endParaRPr lang="en-US" altLang="en-US" sz="4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Kiek elektros energijos suvartos 60 W kaitrinė lemputė per metus kai kiekvieną dieną ji šviečia po 4 val.?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Kiek pinigų sutaupysite metų gale jeigu pakeisite kaitrinę 60 W lemputę 15 W </a:t>
            </a:r>
            <a:r>
              <a:rPr lang="lt-L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liuminescine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Kiek energijos suvartos 1000 W galingumo skalbimo mašina per 3 val.?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lt-LT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4938"/>
            <a:ext cx="109728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Uždavinių 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sprendimai (1)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 noRot="1" noChangeAspect="1" noMove="1" noResize="1" noEditPoints="1" noAdjustHandles="1" noChangeArrowheads="1" noChangeShapeType="1" noTextEdit="1"/>
          </p:cNvSpPr>
          <p:nvPr>
            <p:ph sz="half" idx="2"/>
          </p:nvPr>
        </p:nvSpPr>
        <p:spPr>
          <a:xfrm>
            <a:off x="609601" y="1278573"/>
            <a:ext cx="5386917" cy="5081747"/>
          </a:xfrm>
          <a:blipFill rotWithShape="0">
            <a:blip r:embed="rId2"/>
            <a:stretch>
              <a:fillRect l="-2262" t="-240"/>
            </a:stretch>
          </a:blipFill>
          <a:extLst/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6" name="Content Placeholder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4"/>
          </p:nvPr>
        </p:nvSpPr>
        <p:spPr>
          <a:xfrm>
            <a:off x="6193368" y="1278573"/>
            <a:ext cx="5389033" cy="5081747"/>
          </a:xfrm>
          <a:blipFill rotWithShape="0">
            <a:blip r:embed="rId3"/>
            <a:stretch>
              <a:fillRect l="-1810" t="-240" r="-1584"/>
            </a:stretch>
          </a:blipFill>
          <a:extLst/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4938"/>
            <a:ext cx="109728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Uždavinių 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sprendimai (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4"/>
          </p:nvPr>
        </p:nvSpPr>
        <p:spPr>
          <a:xfrm>
            <a:off x="6193368" y="1278573"/>
            <a:ext cx="5389033" cy="5081747"/>
          </a:xfrm>
          <a:blipFill rotWithShape="0">
            <a:blip r:embed="rId2"/>
            <a:stretch>
              <a:fillRect l="-1810" t="-120"/>
            </a:stretch>
          </a:blipFill>
          <a:extLst/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</a:rPr>
              <a:t> 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2"/>
              </p:nvPr>
            </p:nvSpPr>
            <p:spPr>
              <a:xfrm>
                <a:off x="1141410" y="1277939"/>
                <a:ext cx="4878391" cy="451326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Duota: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P=60W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=4val.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=365dienos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E(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„</a:t>
                </a: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ESO” 1 kWh 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kaina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)=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0,114EUR</a:t>
                </a: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0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Rasti</a:t>
                </a:r>
                <a:r>
                  <a:rPr lang="en-US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indent="0">
                  <a:buNone/>
                </a:pP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L=? (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suta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pyti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pingai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pakeitus kaitrinę lemputę į </a:t>
                </a:r>
                <a:r>
                  <a:rPr lang="lt-LT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liuminesencine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1141410" y="1277939"/>
                <a:ext cx="4878391" cy="4513260"/>
              </a:xfrm>
              <a:blipFill rotWithShape="0">
                <a:blip r:embed="rId3"/>
                <a:stretch>
                  <a:fillRect l="-1748" t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189820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4938"/>
            <a:ext cx="109728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Uždavinių 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sprendimai (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600" y="1277938"/>
            <a:ext cx="5386388" cy="50831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Duota: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=1000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t= 3val.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Rasti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n(kWh)</a:t>
            </a:r>
          </a:p>
        </p:txBody>
      </p:sp>
      <p:sp>
        <p:nvSpPr>
          <p:cNvPr id="6" name="Content Placeholder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4"/>
          </p:nvPr>
        </p:nvSpPr>
        <p:spPr>
          <a:xfrm>
            <a:off x="6193368" y="1278573"/>
            <a:ext cx="5389033" cy="5081747"/>
          </a:xfrm>
          <a:blipFill rotWithShape="0">
            <a:blip r:embed="rId2"/>
            <a:stretch>
              <a:fillRect l="-1810" t="-120"/>
            </a:stretch>
          </a:blipFill>
          <a:extLst/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838200" y="500063"/>
            <a:ext cx="10515600" cy="6540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altLang="en-US" sz="4400" dirty="0" smtClean="0">
                <a:latin typeface="Times New Roman" pitchFamily="18" charset="0"/>
                <a:cs typeface="Times New Roman" pitchFamily="18" charset="0"/>
              </a:rPr>
              <a:t>Informacijos šaltiniai</a:t>
            </a:r>
            <a:endParaRPr lang="en-US" alt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V. Valentinavičius, Fizika 9 kl. Šviesa, 2005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http://www.lesto.lt/lt/privatiems/elektros-energijos-kainos-ir-tarifu-planai/elektros-energijos-kainos-eurais-2015.html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https://www.google.lt/imghp?hl=lt&amp;tab=wi&amp;ei=VYbzVIrANaWqywPJ3YLIDA&amp;ved=0CA4Qqi4oAg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https://www.google.lt/?gws_rd=ssl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https://www.google.lt/search?q=energijos+taupymas&amp;hl=lt&amp;biw=1366&amp;bih=643&amp;site=imghp&amp;source=lnms&amp;sa=X&amp;ei=3YbzVNvQLsOjyAPj-IC4Bg&amp;ved=0CAYQ_AUoAA&amp;dpr=1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http://lemona.lt/LIUSE/NI/Lt/Pdf/PM300.pdf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lt-LT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lt-LT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lt-LT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1239</TotalTime>
  <Words>1660</Words>
  <Application>Microsoft Office PowerPoint</Application>
  <PresentationFormat>Widescreen</PresentationFormat>
  <Paragraphs>329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Calibri</vt:lpstr>
      <vt:lpstr>Calibri Light</vt:lpstr>
      <vt:lpstr>Cambria Math</vt:lpstr>
      <vt:lpstr>Rockwell</vt:lpstr>
      <vt:lpstr>Times New Roman</vt:lpstr>
      <vt:lpstr>Trebuchet MS</vt:lpstr>
      <vt:lpstr>Tw Cen MT</vt:lpstr>
      <vt:lpstr>Wingdings 2</vt:lpstr>
      <vt:lpstr>Circuit</vt:lpstr>
      <vt:lpstr>Elektros taupymas ir elektros „vagys” tarp mūsų</vt:lpstr>
      <vt:lpstr>Turinys</vt:lpstr>
      <vt:lpstr>Elektrinė grandinė </vt:lpstr>
      <vt:lpstr>Įtampa</vt:lpstr>
      <vt:lpstr>Srovės stipris </vt:lpstr>
      <vt:lpstr>Galia </vt:lpstr>
      <vt:lpstr>Elektros srovės darbas</vt:lpstr>
      <vt:lpstr>Kilovatvalandė, elektros energijos kaina </vt:lpstr>
      <vt:lpstr>Bandymas</vt:lpstr>
      <vt:lpstr>Bandymo eiga</vt:lpstr>
      <vt:lpstr>Matavimo prietaisas</vt:lpstr>
      <vt:lpstr>Pirmas bandymas</vt:lpstr>
      <vt:lpstr>Pirmo bandymo rezultatai</vt:lpstr>
      <vt:lpstr>Antras bandymas</vt:lpstr>
      <vt:lpstr>Antras bandymas</vt:lpstr>
      <vt:lpstr>Antro bandymo rezultatai </vt:lpstr>
      <vt:lpstr>Antro bandymo rezultatai </vt:lpstr>
      <vt:lpstr>Trečias bandymas</vt:lpstr>
      <vt:lpstr>Trečio bandymo rezultatai </vt:lpstr>
      <vt:lpstr>Trečio bandymo rezultatai </vt:lpstr>
      <vt:lpstr>Išvados </vt:lpstr>
      <vt:lpstr>Tai įdomu </vt:lpstr>
      <vt:lpstr>Testas</vt:lpstr>
      <vt:lpstr>Testas</vt:lpstr>
      <vt:lpstr>Testas</vt:lpstr>
      <vt:lpstr>Testas</vt:lpstr>
      <vt:lpstr>Atsakymai</vt:lpstr>
      <vt:lpstr> Uždaviniai</vt:lpstr>
      <vt:lpstr>Uždavinių sprendimai (1)</vt:lpstr>
      <vt:lpstr>Uždavinių sprendimai (2)</vt:lpstr>
      <vt:lpstr>Uždavinių sprendimai (3)</vt:lpstr>
      <vt:lpstr>Informacijos šaltiniai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Elektros taupymas ir elektros „vagiai tarp mūsų</dc:title>
  <dc:creator>Augustinas Kasioraitis</dc:creator>
  <cp:lastModifiedBy>Augustinas Matusevičius</cp:lastModifiedBy>
  <cp:revision>139</cp:revision>
  <dcterms:created xsi:type="dcterms:W3CDTF">2015-02-28T17:32:21Z</dcterms:created>
  <dcterms:modified xsi:type="dcterms:W3CDTF">2017-04-04T19:34:22Z</dcterms:modified>
</cp:coreProperties>
</file>