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4"/>
  </p:notesMasterIdLst>
  <p:sldIdLst>
    <p:sldId id="337" r:id="rId2"/>
    <p:sldId id="332" r:id="rId3"/>
    <p:sldId id="292" r:id="rId4"/>
    <p:sldId id="261" r:id="rId5"/>
    <p:sldId id="295" r:id="rId6"/>
    <p:sldId id="294" r:id="rId7"/>
    <p:sldId id="293" r:id="rId8"/>
    <p:sldId id="296" r:id="rId9"/>
    <p:sldId id="262" r:id="rId10"/>
    <p:sldId id="333" r:id="rId11"/>
    <p:sldId id="282" r:id="rId12"/>
    <p:sldId id="338" r:id="rId13"/>
    <p:sldId id="263" r:id="rId14"/>
    <p:sldId id="264" r:id="rId15"/>
    <p:sldId id="265" r:id="rId16"/>
    <p:sldId id="266" r:id="rId17"/>
    <p:sldId id="267" r:id="rId18"/>
    <p:sldId id="297" r:id="rId19"/>
    <p:sldId id="360" r:id="rId20"/>
    <p:sldId id="335" r:id="rId21"/>
    <p:sldId id="336" r:id="rId22"/>
    <p:sldId id="363" r:id="rId23"/>
    <p:sldId id="342" r:id="rId24"/>
    <p:sldId id="277" r:id="rId25"/>
    <p:sldId id="278" r:id="rId26"/>
    <p:sldId id="279" r:id="rId27"/>
    <p:sldId id="280" r:id="rId28"/>
    <p:sldId id="361" r:id="rId29"/>
    <p:sldId id="281" r:id="rId30"/>
    <p:sldId id="298" r:id="rId31"/>
    <p:sldId id="299" r:id="rId32"/>
    <p:sldId id="341" r:id="rId33"/>
    <p:sldId id="362" r:id="rId34"/>
    <p:sldId id="301" r:id="rId35"/>
    <p:sldId id="340" r:id="rId36"/>
    <p:sldId id="334" r:id="rId37"/>
    <p:sldId id="302" r:id="rId38"/>
    <p:sldId id="303" r:id="rId39"/>
    <p:sldId id="304" r:id="rId40"/>
    <p:sldId id="305" r:id="rId41"/>
    <p:sldId id="306" r:id="rId42"/>
    <p:sldId id="307" r:id="rId43"/>
    <p:sldId id="308" r:id="rId44"/>
    <p:sldId id="309" r:id="rId45"/>
    <p:sldId id="310" r:id="rId46"/>
    <p:sldId id="311" r:id="rId47"/>
    <p:sldId id="312" r:id="rId48"/>
    <p:sldId id="347" r:id="rId49"/>
    <p:sldId id="313" r:id="rId50"/>
    <p:sldId id="314" r:id="rId51"/>
    <p:sldId id="315" r:id="rId52"/>
    <p:sldId id="343" r:id="rId53"/>
    <p:sldId id="344" r:id="rId54"/>
    <p:sldId id="317" r:id="rId55"/>
    <p:sldId id="345" r:id="rId56"/>
    <p:sldId id="346" r:id="rId57"/>
    <p:sldId id="319" r:id="rId58"/>
    <p:sldId id="348" r:id="rId59"/>
    <p:sldId id="349" r:id="rId60"/>
    <p:sldId id="322" r:id="rId61"/>
    <p:sldId id="350" r:id="rId62"/>
    <p:sldId id="324" r:id="rId63"/>
    <p:sldId id="351" r:id="rId64"/>
    <p:sldId id="352" r:id="rId65"/>
    <p:sldId id="353" r:id="rId66"/>
    <p:sldId id="354" r:id="rId67"/>
    <p:sldId id="356" r:id="rId68"/>
    <p:sldId id="357" r:id="rId69"/>
    <p:sldId id="358" r:id="rId70"/>
    <p:sldId id="359" r:id="rId71"/>
    <p:sldId id="276" r:id="rId72"/>
    <p:sldId id="330" r:id="rId73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445" autoAdjust="0"/>
  </p:normalViewPr>
  <p:slideViewPr>
    <p:cSldViewPr>
      <p:cViewPr>
        <p:scale>
          <a:sx n="70" d="100"/>
          <a:sy n="70" d="100"/>
        </p:scale>
        <p:origin x="-1164" y="-1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A37754-603A-4343-8D29-86DEC9C844FC}" type="datetimeFigureOut">
              <a:rPr lang="lt-LT" smtClean="0"/>
              <a:t>2017.04.13</a:t>
            </a:fld>
            <a:endParaRPr lang="lt-LT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13E709-39F8-4674-9D00-F14AB7B9756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799310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13E709-39F8-4674-9D00-F14AB7B9756E}" type="slidenum">
              <a:rPr lang="lt-LT" smtClean="0"/>
              <a:t>19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722319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13E709-39F8-4674-9D00-F14AB7B9756E}" type="slidenum">
              <a:rPr lang="lt-LT" smtClean="0"/>
              <a:t>20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722319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13E709-39F8-4674-9D00-F14AB7B9756E}" type="slidenum">
              <a:rPr lang="lt-LT" smtClean="0"/>
              <a:t>21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722319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13E709-39F8-4674-9D00-F14AB7B9756E}" type="slidenum">
              <a:rPr lang="lt-LT" smtClean="0"/>
              <a:t>22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722319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BA578-849E-4878-B333-B9115DF0229F}" type="slidenum">
              <a:rPr lang="lt-LT" smtClean="0"/>
              <a:t>63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684040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BD42B-FA46-4834-B035-CDECC78E1D36}" type="datetimeFigureOut">
              <a:rPr lang="lt-LT" smtClean="0"/>
              <a:t>2017.04.13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62EEE-BAAC-42DA-9FA1-4E87026987E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29401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BD42B-FA46-4834-B035-CDECC78E1D36}" type="datetimeFigureOut">
              <a:rPr lang="lt-LT" smtClean="0"/>
              <a:t>2017.04.13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62EEE-BAAC-42DA-9FA1-4E87026987E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49703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BD42B-FA46-4834-B035-CDECC78E1D36}" type="datetimeFigureOut">
              <a:rPr lang="lt-LT" smtClean="0"/>
              <a:t>2017.04.13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62EEE-BAAC-42DA-9FA1-4E87026987E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37515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BD42B-FA46-4834-B035-CDECC78E1D36}" type="datetimeFigureOut">
              <a:rPr lang="lt-LT" smtClean="0"/>
              <a:t>2017.04.13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62EEE-BAAC-42DA-9FA1-4E87026987E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396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BD42B-FA46-4834-B035-CDECC78E1D36}" type="datetimeFigureOut">
              <a:rPr lang="lt-LT" smtClean="0"/>
              <a:t>2017.04.13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62EEE-BAAC-42DA-9FA1-4E87026987E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231809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BD42B-FA46-4834-B035-CDECC78E1D36}" type="datetimeFigureOut">
              <a:rPr lang="lt-LT" smtClean="0"/>
              <a:t>2017.04.13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62EEE-BAAC-42DA-9FA1-4E87026987E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7855112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BD42B-FA46-4834-B035-CDECC78E1D36}" type="datetimeFigureOut">
              <a:rPr lang="lt-LT" smtClean="0"/>
              <a:t>2017.04.13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62EEE-BAAC-42DA-9FA1-4E87026987E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797037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BD42B-FA46-4834-B035-CDECC78E1D36}" type="datetimeFigureOut">
              <a:rPr lang="lt-LT" smtClean="0"/>
              <a:t>2017.04.13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62EEE-BAAC-42DA-9FA1-4E87026987E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611122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BD42B-FA46-4834-B035-CDECC78E1D36}" type="datetimeFigureOut">
              <a:rPr lang="lt-LT" smtClean="0"/>
              <a:t>2017.04.13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62EEE-BAAC-42DA-9FA1-4E87026987E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268017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BD42B-FA46-4834-B035-CDECC78E1D36}" type="datetimeFigureOut">
              <a:rPr lang="lt-LT" smtClean="0"/>
              <a:t>2017.04.13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62EEE-BAAC-42DA-9FA1-4E87026987E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343269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BD42B-FA46-4834-B035-CDECC78E1D36}" type="datetimeFigureOut">
              <a:rPr lang="lt-LT" smtClean="0"/>
              <a:t>2017.04.13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62EEE-BAAC-42DA-9FA1-4E87026987E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008411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BBD42B-FA46-4834-B035-CDECC78E1D36}" type="datetimeFigureOut">
              <a:rPr lang="lt-LT" smtClean="0"/>
              <a:t>2017.04.13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762EEE-BAAC-42DA-9FA1-4E87026987E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13100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lt/url?sa=i&amp;rct=j&amp;q=&amp;esrc=s&amp;source=images&amp;cd=&amp;cad=rja&amp;uact=8&amp;ved=0ahUKEwigzrLM-4jTAhUG2SwKHaMsBOgQjRwIBw&amp;url=http://www.123rf.com/photo_39029920_bubbles-in-boiling-water.html&amp;bvm=bv.151325232,d.bGg&amp;psig=AFQjCNGKcsKdO78hk6fsdpcVOz-ERCXUNQ&amp;ust=1491331801923362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12" Type="http://schemas.openxmlformats.org/officeDocument/2006/relationships/image" Target="../media/image8.png"/><Relationship Id="rId2" Type="http://schemas.openxmlformats.org/officeDocument/2006/relationships/slide" Target="slide18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6.xml"/><Relationship Id="rId11" Type="http://schemas.openxmlformats.org/officeDocument/2006/relationships/image" Target="../media/image7.png"/><Relationship Id="rId5" Type="http://schemas.openxmlformats.org/officeDocument/2006/relationships/image" Target="../media/image3.png"/><Relationship Id="rId10" Type="http://schemas.openxmlformats.org/officeDocument/2006/relationships/image" Target="../media/image6.png"/><Relationship Id="rId4" Type="http://schemas.openxmlformats.org/officeDocument/2006/relationships/slide" Target="slide71.xml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hyperlink" Target="http://www.google.lt/url?sa=i&amp;rct=j&amp;q=&amp;esrc=s&amp;source=images&amp;cd=&amp;cad=rja&amp;uact=8&amp;ved=0ahUKEwijj6zUkITTAhUHfywKHeZlAgAQjRwIBw&amp;url=http://www.kesab.asn.au/apyl/water/educators/using-water-wisely/water-cycle/&amp;bvm=bv.151325232,d.bGg&amp;psig=AFQjCNGaJ2srJ0o5ou5hG5gKoYk9CKb3UQ&amp;ust=1491165599762964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chemistry.elmhurst.edu/vchembook/163boilingpt.html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://www.alhimik.ru/teleclass/anima/mol2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hyperlink" Target="http://herb.co/2017/03/29/hot-water-bong-hits/" TargetMode="Externa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7" Type="http://schemas.openxmlformats.org/officeDocument/2006/relationships/image" Target="../media/image17.gif"/><Relationship Id="rId2" Type="http://schemas.openxmlformats.org/officeDocument/2006/relationships/hyperlink" Target="http://www.google.lt/url?sa=i&amp;rct=j&amp;q=&amp;esrc=s&amp;source=images&amp;cd=&amp;cad=rja&amp;uact=8&amp;ved=0ahUKEwiVgNmIlITTAhWC3SwKHaIDBcYQjRwIBw&amp;url=http://www.microvolna.ru/convection.html&amp;bvm=bv.151325232,d.bGg&amp;psig=AFQjCNHGN64FCTdt7_4Lm8a4V5Dg0SAjNQ&amp;ust=1491166411493335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oogle.lt/url?sa=i&amp;rct=j&amp;q=&amp;esrc=s&amp;source=images&amp;cd=&amp;cad=rja&amp;uact=8&amp;ved=0ahUKEwjxmPWjlYTTAhUGjSwKHTGUB8UQjRwIBw&amp;url=http://www.ignitionpack.ca/files/panoramas/bam/types-of-heat-transfer.php&amp;bvm=bv.151325232,d.bGg&amp;psig=AFQjCNGm4iC0X3z0UhSXjRiVucWyQ98xsw&amp;ust=1491167093176075" TargetMode="External"/><Relationship Id="rId5" Type="http://schemas.openxmlformats.org/officeDocument/2006/relationships/image" Target="../media/image16.jpeg"/><Relationship Id="rId4" Type="http://schemas.openxmlformats.org/officeDocument/2006/relationships/hyperlink" Target="https://www.google.lt/url?sa=i&amp;rct=j&amp;q=&amp;esrc=s&amp;source=images&amp;cd=&amp;cad=rja&amp;uact=8&amp;ved=0ahUKEwjyzPXtlITTAhVBkywKHTEAA30QjRwIBw&amp;url=https://thattheoreticalphysicist.wordpress.com/2014/09/22/convective-heat-transfer/&amp;bvm=bv.151325232,d.bGg&amp;psig=AFQjCNGm4iC0X3z0UhSXjRiVucWyQ98xsw&amp;ust=1491167093176075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hyperlink" Target="http://www.middleschoolchemistry.com/multimedia/chapter5/lesson1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mvi62lV-4ps&amp;feature=youtu.be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lBbAdg5cx20" TargetMode="Externa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-i77nIJl1_U" TargetMode="Externa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dxRIIFg2aI4" TargetMode="Externa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hyperlink" Target="https://www.youtube.com/watch?v=LWjRxE0SaUc" TargetMode="External"/><Relationship Id="rId4" Type="http://schemas.openxmlformats.org/officeDocument/2006/relationships/image" Target="../media/image32.gif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38.jpeg"/><Relationship Id="rId18" Type="http://schemas.openxmlformats.org/officeDocument/2006/relationships/image" Target="../media/image41.png"/><Relationship Id="rId3" Type="http://schemas.openxmlformats.org/officeDocument/2006/relationships/slide" Target="slide14.xml"/><Relationship Id="rId7" Type="http://schemas.openxmlformats.org/officeDocument/2006/relationships/image" Target="../media/image35.png"/><Relationship Id="rId12" Type="http://schemas.openxmlformats.org/officeDocument/2006/relationships/hyperlink" Target="http://www.google.lt/url?sa=i&amp;rct=j&amp;q=&amp;esrc=s&amp;source=images&amp;cd=&amp;cad=rja&amp;uact=8&amp;ved=0ahUKEwjcyvX6-oPTAhWHDCwKHYoHDsEQjRwIBw&amp;url=http://servistorg.ru/Barometr-UTES-BTK-SN-16-s-termometrom-korpus-derevo-diam-210-160mm-otkr-mehanizm_31944t.html&amp;bvm=bv.151325232,d.bGg&amp;psig=AFQjCNEpVD-yT-1r7laN7m6Nq5IIaKL6Fg&amp;ust=1491160050134356" TargetMode="External"/><Relationship Id="rId17" Type="http://schemas.openxmlformats.org/officeDocument/2006/relationships/image" Target="../media/image40.jpeg"/><Relationship Id="rId2" Type="http://schemas.openxmlformats.org/officeDocument/2006/relationships/image" Target="../media/image33.png"/><Relationship Id="rId16" Type="http://schemas.openxmlformats.org/officeDocument/2006/relationships/hyperlink" Target="http://www.google.lt/url?sa=i&amp;rct=j&amp;q=&amp;esrc=s&amp;source=images&amp;cd=&amp;cad=rja&amp;uact=8&amp;ved=0ahUKEwiElcD1iP_SAhUEiiwKHdPvCuMQjRwIBw&amp;url=http://www.dondrup.com/touba1/temperature-thermometer-psd&amp;bvm=bv.151426398,d.bGg&amp;psig=AFQjCNEqgeNIoPxxetQLce2yQFePsSIAXQ&amp;ust=1490991669461455" TargetMode="External"/><Relationship Id="rId1" Type="http://schemas.openxmlformats.org/officeDocument/2006/relationships/slideLayout" Target="../slideLayouts/slideLayout2.xml"/><Relationship Id="rId6" Type="http://schemas.openxmlformats.org/officeDocument/2006/relationships/slide" Target="slide60.xml"/><Relationship Id="rId11" Type="http://schemas.openxmlformats.org/officeDocument/2006/relationships/image" Target="../media/image37.png"/><Relationship Id="rId5" Type="http://schemas.microsoft.com/office/2007/relationships/hdphoto" Target="../media/hdphoto1.wdp"/><Relationship Id="rId15" Type="http://schemas.openxmlformats.org/officeDocument/2006/relationships/image" Target="../media/image39.gif"/><Relationship Id="rId10" Type="http://schemas.openxmlformats.org/officeDocument/2006/relationships/image" Target="../media/image36.png"/><Relationship Id="rId4" Type="http://schemas.openxmlformats.org/officeDocument/2006/relationships/image" Target="../media/image34.png"/><Relationship Id="rId9" Type="http://schemas.openxmlformats.org/officeDocument/2006/relationships/hyperlink" Target="http://www.google.lt/url?sa=i&amp;rct=j&amp;q=&amp;esrc=s&amp;source=images&amp;cd=&amp;cad=rja&amp;uact=8&amp;ved=0ahUKEwjn6qDigv_SAhVDdCwKHYxHBg4QjRwIBw&amp;url=http://www.aquachill.com/products/&amp;psig=AFQjCNEKqKS7R_MEEkRCSexfQTau2iQVxw&amp;ust=1490989894497672" TargetMode="External"/><Relationship Id="rId14" Type="http://schemas.openxmlformats.org/officeDocument/2006/relationships/hyperlink" Target="http://www.google.lt/url?sa=i&amp;rct=j&amp;q=&amp;esrc=s&amp;source=images&amp;cd=&amp;cad=rja&amp;uact=8&amp;ved=0ahUKEwjB9cTp-IPTAhVGlSwKHfTRDgsQjRwIBw&amp;url=http://www.school688.ru/nasha-novaya-shkola/zvonki.html&amp;bvm=bv.151325232,d.bGg&amp;psig=AFQjCNHus5INPfmsqSLWBJ-xA_FwGyfLaA&amp;ust=1491159488639802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hyperlink" Target="https://www.gismeteo.lt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-gggfwQSQO8&amp;feature=youtu.be" TargetMode="External"/><Relationship Id="rId3" Type="http://schemas.openxmlformats.org/officeDocument/2006/relationships/image" Target="../media/image42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8xNj7Ch-mx8&amp;feature=youtu.be" TargetMode="Externa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7" Type="http://schemas.openxmlformats.org/officeDocument/2006/relationships/image" Target="../media/image53.png"/><Relationship Id="rId2" Type="http://schemas.openxmlformats.org/officeDocument/2006/relationships/hyperlink" Target="http://www.google.lt/url?sa=i&amp;rct=j&amp;q=&amp;esrc=s&amp;source=images&amp;cd=&amp;cad=rja&amp;uact=8&amp;ved=0ahUKEwif7YefhYnTAhVDXiwKHfE7AkUQjRwIBw&amp;url=http://freedesignfile.com/90283-funny-cook-background-vector-material-03/&amp;bvm=bv.151325232,d.bGg&amp;psig=AFQjCNFtKoJwllq4jBH3BY-kpgAJ_hIb6g&amp;ust=1491334788825337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oogle.lt/url?sa=i&amp;rct=j&amp;q=&amp;esrc=s&amp;source=images&amp;cd=&amp;cad=rja&amp;uact=8&amp;ved=0ahUKEwiLtsHJr4vTAhWBDCwKHU1LCjcQjRwIBw&amp;url=http://www.yapokupayu.ru/blogs/post/grog-sredstvo-ot-pereohlazhdeniya&amp;bvm=bv.151426398,d.bGg&amp;psig=AFQjCNGwIcVp690VmXJgDaA7SWWjW6ltgw&amp;ust=1491414731933163" TargetMode="External"/><Relationship Id="rId5" Type="http://schemas.openxmlformats.org/officeDocument/2006/relationships/image" Target="../media/image52.png"/><Relationship Id="rId4" Type="http://schemas.openxmlformats.org/officeDocument/2006/relationships/hyperlink" Target="http://www.google.lt/url?sa=i&amp;rct=j&amp;q=&amp;esrc=s&amp;source=images&amp;cd=&amp;cad=rja&amp;uact=8&amp;ved=0ahUKEwjLno6GrovTAhUKliwKHXr7ALQQjRwIBw&amp;url=http://bukimsveiki.lt/giliu-kava/&amp;psig=AFQjCNGRewOmv5ttQFOQcmIHnstSWtlM4g&amp;ust=1491414458771098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lt/url?sa=i&amp;rct=j&amp;q=&amp;esrc=s&amp;source=images&amp;cd=&amp;cad=rja&amp;uact=8&amp;ved=0ahUKEwiCp7rJ_4jTAhUCEywKHQpeCHEQjRwIBw&amp;url=http://www.rukola.lt/lt/produkcija/&amp;bvm=bv.151325232,d.bGg&amp;psig=AFQjCNE7cy_weUwrd2jF6shLFSJGxQloPQ&amp;ust=1491333284628321" TargetMode="External"/><Relationship Id="rId7" Type="http://schemas.openxmlformats.org/officeDocument/2006/relationships/image" Target="../media/image56.jpeg"/><Relationship Id="rId2" Type="http://schemas.openxmlformats.org/officeDocument/2006/relationships/hyperlink" Target="https://www.google.lt/url?sa=i&amp;rct=j&amp;q=&amp;esrc=s&amp;source=images&amp;cd=&amp;cad=rja&amp;uact=8&amp;ved=0ahUKEwil-qGd_4jTAhWLKiwKHZLEBHkQjRwIBw&amp;url=https://www.barbora.lt/bakaleja/aliejus-ir-actas/alyvuogiu-aliejus&amp;bvm=bv.151325232,d.bGg&amp;psig=AFQjCNGq53w30BBwxOm36qz8bESTmQVJaQ&amp;ust=1491333189093577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hyperlink" Target="http://www.google.lt/url?sa=i&amp;rct=j&amp;q=&amp;esrc=s&amp;source=images&amp;cd=&amp;cad=rja&amp;uact=8&amp;ved=0ahUKEwiO0cu1gInTAhXJBSwKHbs3DWMQjRwIBw&amp;url=http://rinkissveikiau.rimi.lt/rinkis-sveikiau-produktai/aliejus-ir-prieskoniai/&amp;bvm=bv.151325232,d.bGg&amp;psig=AFQjCNG3ofmGGfyQE7tHzfnvzry0hSKhkQ&amp;ust=1491333500506889" TargetMode="External"/><Relationship Id="rId4" Type="http://schemas.openxmlformats.org/officeDocument/2006/relationships/image" Target="../media/image5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hyperlink" Target="http://www.google.lt/url?sa=i&amp;rct=j&amp;q=&amp;esrc=s&amp;source=images&amp;cd=&amp;cad=rja&amp;uact=8&amp;ved=0ahUKEwiO0cu1gInTAhXJBSwKHbs3DWMQjRwIBw&amp;url=http://rinkissveikiau.rimi.lt/rinkis-sveikiau-produktai/aliejus-ir-prieskoniai/&amp;bvm=bv.151325232,d.bGg&amp;psig=AFQjCNG3ofmGGfyQE7tHzfnvzry0hSKhkQ&amp;ust=1491333500506889" TargetMode="External"/><Relationship Id="rId4" Type="http://schemas.openxmlformats.org/officeDocument/2006/relationships/image" Target="../media/image58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png"/><Relationship Id="rId4" Type="http://schemas.openxmlformats.org/officeDocument/2006/relationships/image" Target="../media/image6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54.png"/><Relationship Id="rId4" Type="http://schemas.openxmlformats.org/officeDocument/2006/relationships/hyperlink" Target="http://www.google.lt/url?sa=i&amp;rct=j&amp;q=&amp;esrc=s&amp;source=images&amp;cd=&amp;cad=rja&amp;uact=8&amp;ved=0ahUKEwiCp7rJ_4jTAhUCEywKHQpeCHEQjRwIBw&amp;url=http://www.rukola.lt/lt/produkcija/&amp;bvm=bv.151325232,d.bGg&amp;psig=AFQjCNE7cy_weUwrd2jF6shLFSJGxQloPQ&amp;ust=1491333284628321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emf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hyperlink" Target="http://www.google.lt/url?sa=i&amp;rct=j&amp;q=&amp;esrc=s&amp;source=images&amp;cd=&amp;cad=rja&amp;uact=8&amp;ved=0ahUKEwif7YefhYnTAhVDXiwKHfE7AkUQjRwIBw&amp;url=http://freedesignfile.com/90283-funny-cook-background-vector-material-03/&amp;bvm=bv.151325232,d.bGg&amp;psig=AFQjCNFtKoJwllq4jBH3BY-kpgAJ_hIb6g&amp;ust=1491334788825337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png"/><Relationship Id="rId4" Type="http://schemas.openxmlformats.org/officeDocument/2006/relationships/hyperlink" Target="http://www.google.lt/url?sa=i&amp;rct=j&amp;q=&amp;esrc=s&amp;source=images&amp;cd=&amp;cad=rja&amp;uact=8&amp;ved=0ahUKEwiCp7rJ_4jTAhUCEywKHQpeCHEQjRwIBw&amp;url=http://www.rukola.lt/lt/produkcija/&amp;bvm=bv.151325232,d.bGg&amp;psig=AFQjCNE7cy_weUwrd2jF6shLFSJGxQloPQ&amp;ust=1491333284628321" TargetMode="Externa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gi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hyperlink" Target="http://www.google.lt/url?sa=i&amp;rct=j&amp;q=&amp;esrc=s&amp;source=images&amp;cd=&amp;cad=rja&amp;uact=8&amp;ved=0ahUKEwif7YefhYnTAhVDXiwKHfE7AkUQjRwIBw&amp;url=http://freedesignfile.com/90283-funny-cook-background-vector-material-03/&amp;bvm=bv.151325232,d.bGg&amp;psig=AFQjCNFtKoJwllq4jBH3BY-kpgAJ_hIb6g&amp;ust=1491334788825337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8nZL2kYUbsM&amp;feature=youtu.be" TargetMode="External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.com/watch?v=os7nZkD869g&amp;feature=youtu.be" TargetMode="External"/><Relationship Id="rId4" Type="http://schemas.openxmlformats.org/officeDocument/2006/relationships/image" Target="../media/image27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51.jpeg"/><Relationship Id="rId7" Type="http://schemas.openxmlformats.org/officeDocument/2006/relationships/image" Target="../media/image73.png"/><Relationship Id="rId2" Type="http://schemas.openxmlformats.org/officeDocument/2006/relationships/hyperlink" Target="http://www.google.lt/url?sa=i&amp;rct=j&amp;q=&amp;esrc=s&amp;source=images&amp;cd=&amp;cad=rja&amp;uact=8&amp;ved=0ahUKEwif7YefhYnTAhVDXiwKHfE7AkUQjRwIBw&amp;url=http://freedesignfile.com/90283-funny-cook-background-vector-material-03/&amp;bvm=bv.151325232,d.bGg&amp;psig=AFQjCNFtKoJwllq4jBH3BY-kpgAJ_hIb6g&amp;ust=1491334788825337" TargetMode="Externa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5.png"/><Relationship Id="rId4" Type="http://schemas.openxmlformats.org/officeDocument/2006/relationships/slide" Target="slide60.xml"/><Relationship Id="rId9" Type="http://schemas.openxmlformats.org/officeDocument/2006/relationships/image" Target="../media/image32.gi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hyperlink" Target="http://www.google.lt/url?sa=i&amp;rct=j&amp;q=&amp;esrc=s&amp;source=images&amp;cd=&amp;cad=rja&amp;uact=8&amp;ved=0ahUKEwihypTHgonTAhWG1iwKHaoDAbcQjRwIBw&amp;url=http://www.patisau.lt/2010/05/grozio-klausimai.html&amp;bvm=bv.151325232,d.bGg&amp;psig=AFQjCNH-uxdtQraqHVWiBCGvS4487LQiUw&amp;ust=1491333730545921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gi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gi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hyperlink" Target="http://www.google.lt/url?sa=i&amp;rct=j&amp;q=&amp;esrc=s&amp;source=images&amp;cd=&amp;cad=rja&amp;uact=8&amp;ved=0ahUKEwjc6aGcxIvTAhWMXCwKHetoC1QQjRwIBw&amp;url=http://emerald.by/catalog/water?good%3D29%26type%3D1&amp;bvm=bv.151426398,d.bGg&amp;psig=AFQjCNH7xzSfEAPjlRXQllPbGJjj_AbDSA&amp;ust=1491420074539187" TargetMode="Externa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0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7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0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0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80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0.png"/><Relationship Id="rId2" Type="http://schemas.openxmlformats.org/officeDocument/2006/relationships/image" Target="../media/image801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0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gif"/><Relationship Id="rId2" Type="http://schemas.openxmlformats.org/officeDocument/2006/relationships/image" Target="../media/image820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0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0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0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0.png"/><Relationship Id="rId3" Type="http://schemas.openxmlformats.org/officeDocument/2006/relationships/image" Target="../media/image86.png"/><Relationship Id="rId7" Type="http://schemas.openxmlformats.org/officeDocument/2006/relationships/image" Target="../media/image50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2.png"/><Relationship Id="rId4" Type="http://schemas.openxmlformats.org/officeDocument/2006/relationships/image" Target="../media/image21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0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90.png"/><Relationship Id="rId7" Type="http://schemas.openxmlformats.org/officeDocument/2006/relationships/image" Target="../media/image94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4" Type="http://schemas.openxmlformats.org/officeDocument/2006/relationships/image" Target="../media/image91.png"/><Relationship Id="rId9" Type="http://schemas.openxmlformats.org/officeDocument/2006/relationships/image" Target="../media/image96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gif"/><Relationship Id="rId4" Type="http://schemas.openxmlformats.org/officeDocument/2006/relationships/slide" Target="slide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hyperlink" Target="https://www.youtube.com/watch?v=zGmJClTiAP8" TargetMode="External"/><Relationship Id="rId4" Type="http://schemas.openxmlformats.org/officeDocument/2006/relationships/image" Target="../media/image85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hyperlink" Target="https://lt.wikipedia.org/wiki/Virimas" TargetMode="External"/><Relationship Id="rId7" Type="http://schemas.openxmlformats.org/officeDocument/2006/relationships/hyperlink" Target="https://www.gismeteo.lt/" TargetMode="External"/><Relationship Id="rId2" Type="http://schemas.openxmlformats.org/officeDocument/2006/relationships/hyperlink" Target="http://www.egzminai.lt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hem.libretexts.org/Core/Physical_and_Theoretical_Chemistry/Physical_Properties_of_Matter/States_of_Matter/Phase_Transitions/Boiling" TargetMode="External"/><Relationship Id="rId5" Type="http://schemas.openxmlformats.org/officeDocument/2006/relationships/hyperlink" Target="https://www.chem.purdue.edu/gchelp/liquids/boil.html" TargetMode="External"/><Relationship Id="rId4" Type="http://schemas.openxmlformats.org/officeDocument/2006/relationships/hyperlink" Target="http://portalas.emokykla.lt/Puslapiai/SMP.aspx" TargetMode="External"/><Relationship Id="rId9" Type="http://schemas.openxmlformats.org/officeDocument/2006/relationships/image" Target="../media/image3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Susijęs vaizdas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245"/>
          <a:stretch/>
        </p:blipFill>
        <p:spPr bwMode="auto">
          <a:xfrm>
            <a:off x="1220116" y="2765881"/>
            <a:ext cx="6581775" cy="2486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ntraštė 3"/>
          <p:cNvSpPr>
            <a:spLocks noGrp="1"/>
          </p:cNvSpPr>
          <p:nvPr>
            <p:ph type="title"/>
          </p:nvPr>
        </p:nvSpPr>
        <p:spPr>
          <a:xfrm>
            <a:off x="507111" y="1436534"/>
            <a:ext cx="8229600" cy="1143000"/>
          </a:xfrm>
        </p:spPr>
        <p:txBody>
          <a:bodyPr/>
          <a:lstStyle/>
          <a:p>
            <a:r>
              <a:rPr lang="lt-LT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lt-LT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irimas</a:t>
            </a:r>
            <a:endParaRPr lang="lt-LT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799614" y="5241303"/>
            <a:ext cx="36445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Gintarė </a:t>
            </a:r>
            <a:r>
              <a:rPr lang="lt-LT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Jasiūnaitė</a:t>
            </a:r>
            <a:r>
              <a:rPr lang="lt-LT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IC</a:t>
            </a:r>
          </a:p>
          <a:p>
            <a:pPr algn="ctr"/>
            <a:r>
              <a:rPr lang="en-US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Mokytoja</a:t>
            </a:r>
            <a:r>
              <a:rPr lang="en-US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Liucija </a:t>
            </a:r>
            <a:r>
              <a:rPr lang="lt-LT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Mončienė</a:t>
            </a:r>
            <a:endParaRPr lang="lt-LT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lt-LT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Palangos senoji gimnazija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2017</a:t>
            </a:r>
            <a:endParaRPr lang="lt-LT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498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-42362" y="2673524"/>
            <a:ext cx="8229600" cy="1143000"/>
          </a:xfrm>
        </p:spPr>
        <p:txBody>
          <a:bodyPr/>
          <a:lstStyle/>
          <a:p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Turinys </a:t>
            </a:r>
            <a:endParaRPr lang="lt-L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315533" y="1691598"/>
            <a:ext cx="158325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lt-LT" sz="32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sz="3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Virimas</a:t>
            </a:r>
            <a:endParaRPr lang="lt-LT" sz="3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aveikslėlis 7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6536" y="0"/>
            <a:ext cx="5065358" cy="3254995"/>
          </a:xfrm>
          <a:prstGeom prst="rect">
            <a:avLst/>
          </a:prstGeom>
        </p:spPr>
      </p:pic>
      <p:pic>
        <p:nvPicPr>
          <p:cNvPr id="20" name="Paveikslėlis 19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9879" y="3254995"/>
            <a:ext cx="4852015" cy="3620725"/>
          </a:xfrm>
          <a:prstGeom prst="rect">
            <a:avLst/>
          </a:prstGeom>
        </p:spPr>
      </p:pic>
      <p:pic>
        <p:nvPicPr>
          <p:cNvPr id="21" name="Paveikslėlis 20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54995"/>
            <a:ext cx="4339994" cy="3598322"/>
          </a:xfrm>
          <a:prstGeom prst="rect">
            <a:avLst/>
          </a:prstGeom>
        </p:spPr>
      </p:pic>
      <p:pic>
        <p:nvPicPr>
          <p:cNvPr id="24" name="Paveikslėlis 23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025" y="0"/>
            <a:ext cx="4236370" cy="2962411"/>
          </a:xfrm>
          <a:prstGeom prst="rect">
            <a:avLst/>
          </a:prstGeom>
        </p:spPr>
      </p:pic>
      <p:pic>
        <p:nvPicPr>
          <p:cNvPr id="4098" name="Picture 2" descr="Картинки по запросу video png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8786" y="2060849"/>
            <a:ext cx="707968" cy="707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Картинки по запросу video 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2696049"/>
            <a:ext cx="720080" cy="72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Картинки по запросу video 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8191" y="4797152"/>
            <a:ext cx="708471" cy="708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Картинки по запросу video pn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6186" y="5065357"/>
            <a:ext cx="776254" cy="776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0829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Garavimas</a:t>
            </a:r>
            <a:r>
              <a:rPr lang="lt-LT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skysčio virsmas garais skysčio </a:t>
            </a:r>
            <a:br>
              <a:rPr lang="lt-LT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paviršiuje.</a:t>
            </a:r>
            <a:br>
              <a:rPr lang="lt-LT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lt-LT" sz="3600" dirty="0"/>
          </a:p>
        </p:txBody>
      </p:sp>
      <p:pic>
        <p:nvPicPr>
          <p:cNvPr id="4098" name="Picture 2" descr="Vaizdo rezultatas pagal užklausą „испарение gif“">
            <a:hlinkClick r:id="rId2"/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196752"/>
            <a:ext cx="5684248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3366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1537107"/>
            <a:ext cx="2502471" cy="2327652"/>
          </a:xfrm>
          <a:prstGeom prst="rect">
            <a:avLst/>
          </a:prstGeom>
        </p:spPr>
      </p:pic>
      <p:sp>
        <p:nvSpPr>
          <p:cNvPr id="6" name="Pladsholder til indhold 2"/>
          <p:cNvSpPr>
            <a:spLocks noGrp="1"/>
          </p:cNvSpPr>
          <p:nvPr>
            <p:ph idx="1"/>
          </p:nvPr>
        </p:nvSpPr>
        <p:spPr>
          <a:xfrm>
            <a:off x="323528" y="332657"/>
            <a:ext cx="8453912" cy="11521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altLang="lt-LT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MS PGothic" pitchFamily="34" charset="-128"/>
                <a:cs typeface="Times New Roman" panose="02020603050405020304" pitchFamily="18" charset="0"/>
              </a:rPr>
              <a:t>Vandens virimas</a:t>
            </a:r>
            <a:r>
              <a:rPr lang="lt-LT" altLang="lt-LT" b="1" dirty="0" smtClean="0">
                <a:solidFill>
                  <a:srgbClr val="C00000"/>
                </a:solidFill>
                <a:ea typeface="MS PGothic" pitchFamily="34" charset="-128"/>
              </a:rPr>
              <a:t>-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tai procesas, kurio metu skystis virsta garais iš viso tūrio. </a:t>
            </a:r>
          </a:p>
          <a:p>
            <a:pPr marL="0" indent="0">
              <a:buNone/>
            </a:pPr>
            <a:endParaRPr lang="da-DK" altLang="lt-LT" i="1" dirty="0" smtClean="0">
              <a:solidFill>
                <a:schemeClr val="tx2"/>
              </a:solidFill>
              <a:ea typeface="MS PGothic" pitchFamily="34" charset="-128"/>
            </a:endParaRPr>
          </a:p>
        </p:txBody>
      </p:sp>
      <p:pic>
        <p:nvPicPr>
          <p:cNvPr id="3076" name="Picture 4" descr="Vaizdo rezultatas pagal užklausą „water cooking process gif“">
            <a:hlinkClick r:id="rId3"/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356992"/>
            <a:ext cx="4443920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9505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Kas tokie yra garai</a:t>
            </a:r>
            <a:r>
              <a:rPr lang="lt-LT" b="1" dirty="0" smtClean="0">
                <a:latin typeface="Century Gothic" pitchFamily="34" charset="0"/>
              </a:rPr>
              <a:t>? </a:t>
            </a:r>
            <a:endParaRPr lang="lt-LT" b="1" dirty="0">
              <a:latin typeface="Century Gothic" pitchFamily="34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23528" y="1412776"/>
            <a:ext cx="8363272" cy="172819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Garai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iš skysčio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išlėkusios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greičiausios molekulės. Jų  kinetinė energija  viršija skysčio paviršinę molekulių ryšio energiją.</a:t>
            </a:r>
          </a:p>
        </p:txBody>
      </p:sp>
      <p:cxnSp>
        <p:nvCxnSpPr>
          <p:cNvPr id="5" name="Tiesioji jungtis 4"/>
          <p:cNvCxnSpPr/>
          <p:nvPr/>
        </p:nvCxnSpPr>
        <p:spPr>
          <a:xfrm>
            <a:off x="3832137" y="4256997"/>
            <a:ext cx="0" cy="17017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Tiesioji jungtis 6"/>
          <p:cNvCxnSpPr/>
          <p:nvPr/>
        </p:nvCxnSpPr>
        <p:spPr>
          <a:xfrm>
            <a:off x="3832137" y="5958721"/>
            <a:ext cx="308951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Tiesioji jungtis 8"/>
          <p:cNvCxnSpPr/>
          <p:nvPr/>
        </p:nvCxnSpPr>
        <p:spPr>
          <a:xfrm flipV="1">
            <a:off x="6913207" y="4256997"/>
            <a:ext cx="8445" cy="16932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tačiakampis 12"/>
          <p:cNvSpPr/>
          <p:nvPr/>
        </p:nvSpPr>
        <p:spPr>
          <a:xfrm>
            <a:off x="3840581" y="4446564"/>
            <a:ext cx="3072625" cy="1503643"/>
          </a:xfrm>
          <a:prstGeom prst="rect">
            <a:avLst/>
          </a:prstGeom>
          <a:solidFill>
            <a:schemeClr val="accent1">
              <a:alpha val="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3" name="TextBox 22"/>
          <p:cNvSpPr txBox="1"/>
          <p:nvPr/>
        </p:nvSpPr>
        <p:spPr>
          <a:xfrm>
            <a:off x="7004709" y="3180210"/>
            <a:ext cx="18793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Greičiausios vandens </a:t>
            </a:r>
          </a:p>
          <a:p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molekulės</a:t>
            </a:r>
            <a:endParaRPr lang="lt-L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48" name="TextBox 2047"/>
          <p:cNvSpPr txBox="1"/>
          <p:nvPr/>
        </p:nvSpPr>
        <p:spPr>
          <a:xfrm>
            <a:off x="7004709" y="5116025"/>
            <a:ext cx="13628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Lėtesnės vandens </a:t>
            </a:r>
          </a:p>
          <a:p>
            <a:r>
              <a:rPr lang="lt-LT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molekulės</a:t>
            </a:r>
            <a:endParaRPr lang="lt-LT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54" name="Tiesioji rodyklės jungtis 2053"/>
          <p:cNvCxnSpPr>
            <a:stCxn id="23" idx="1"/>
          </p:cNvCxnSpPr>
          <p:nvPr/>
        </p:nvCxnSpPr>
        <p:spPr>
          <a:xfrm flipH="1">
            <a:off x="6354945" y="3641875"/>
            <a:ext cx="649764" cy="5365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056" name="Tiesioji rodyklės jungtis 2055"/>
          <p:cNvCxnSpPr>
            <a:stCxn id="2048" idx="1"/>
          </p:cNvCxnSpPr>
          <p:nvPr/>
        </p:nvCxnSpPr>
        <p:spPr>
          <a:xfrm flipH="1" flipV="1">
            <a:off x="6292307" y="5300692"/>
            <a:ext cx="712402" cy="4616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2058" name="Picture 3" descr="C:\Users\Liucija\Desktop\konkursui\virimui\500px-Water_molecule_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4680483"/>
            <a:ext cx="460905" cy="331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Picture 4" descr="C:\Users\Liucija\Desktop\konkursui\virimui\500px-Water_molecule_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774099">
            <a:off x="4345357" y="3410369"/>
            <a:ext cx="560816" cy="403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3" descr="C:\Users\Liucija\Desktop\konkursui\virimui\500px-Water_molecule_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5988" y="4549770"/>
            <a:ext cx="460905" cy="331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3" descr="C:\Users\Liucija\Desktop\konkursui\virimui\500px-Water_molecule_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4832883"/>
            <a:ext cx="460905" cy="331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3" descr="C:\Users\Liucija\Desktop\konkursui\virimui\500px-Water_molecule_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6441" y="5369941"/>
            <a:ext cx="460905" cy="331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3" descr="C:\Users\Liucija\Desktop\konkursui\virimui\500px-Water_molecule_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4040" y="5244553"/>
            <a:ext cx="460905" cy="331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3" descr="C:\Users\Liucija\Desktop\konkursui\virimui\500px-Water_molecule_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7602" y="4549770"/>
            <a:ext cx="460905" cy="331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3" descr="C:\Users\Liucija\Desktop\konkursui\virimui\500px-Water_molecule_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33006">
            <a:off x="5074343" y="3937614"/>
            <a:ext cx="460905" cy="331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3" descr="C:\Users\Liucija\Desktop\konkursui\virimui\500px-Water_molecule_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68315">
            <a:off x="5729428" y="3280411"/>
            <a:ext cx="460905" cy="331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Vaizdo rezultatas pagal užklausą „Boiling water“">
            <a:hlinkClick r:id="rId5"/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82" r="15735"/>
          <a:stretch/>
        </p:blipFill>
        <p:spPr bwMode="auto">
          <a:xfrm>
            <a:off x="179512" y="3180149"/>
            <a:ext cx="3299443" cy="3280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2369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73122" y="188640"/>
            <a:ext cx="8229600" cy="1143000"/>
          </a:xfrm>
        </p:spPr>
        <p:txBody>
          <a:bodyPr/>
          <a:lstStyle/>
          <a:p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Virimo metu </a:t>
            </a:r>
            <a:endParaRPr lang="lt-L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Ovalas 11"/>
          <p:cNvSpPr/>
          <p:nvPr/>
        </p:nvSpPr>
        <p:spPr>
          <a:xfrm>
            <a:off x="827584" y="6021288"/>
            <a:ext cx="360040" cy="28803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grpSp>
        <p:nvGrpSpPr>
          <p:cNvPr id="14" name="Grupė 13"/>
          <p:cNvGrpSpPr/>
          <p:nvPr/>
        </p:nvGrpSpPr>
        <p:grpSpPr>
          <a:xfrm>
            <a:off x="650951" y="1467804"/>
            <a:ext cx="1944216" cy="2808312"/>
            <a:chOff x="611560" y="2060848"/>
            <a:chExt cx="1944216" cy="2808312"/>
          </a:xfrm>
        </p:grpSpPr>
        <p:cxnSp>
          <p:nvCxnSpPr>
            <p:cNvPr id="7" name="Tiesioji jungtis 6"/>
            <p:cNvCxnSpPr/>
            <p:nvPr/>
          </p:nvCxnSpPr>
          <p:spPr>
            <a:xfrm>
              <a:off x="611560" y="2060848"/>
              <a:ext cx="0" cy="252028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Tiesioji jungtis 8"/>
            <p:cNvCxnSpPr/>
            <p:nvPr/>
          </p:nvCxnSpPr>
          <p:spPr>
            <a:xfrm>
              <a:off x="2555776" y="2060848"/>
              <a:ext cx="0" cy="252028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Tiesioji jungtis 9"/>
            <p:cNvCxnSpPr/>
            <p:nvPr/>
          </p:nvCxnSpPr>
          <p:spPr>
            <a:xfrm>
              <a:off x="611560" y="4599985"/>
              <a:ext cx="1944216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Stačiakampis 10"/>
            <p:cNvSpPr/>
            <p:nvPr/>
          </p:nvSpPr>
          <p:spPr>
            <a:xfrm>
              <a:off x="611560" y="2564904"/>
              <a:ext cx="1944216" cy="2016224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t-LT"/>
            </a:p>
          </p:txBody>
        </p:sp>
        <p:sp>
          <p:nvSpPr>
            <p:cNvPr id="13" name="Stačiakampis 12"/>
            <p:cNvSpPr/>
            <p:nvPr/>
          </p:nvSpPr>
          <p:spPr>
            <a:xfrm>
              <a:off x="827584" y="4599985"/>
              <a:ext cx="1512168" cy="269175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t-LT">
                <a:solidFill>
                  <a:srgbClr val="FF0000"/>
                </a:solidFill>
              </a:endParaRPr>
            </a:p>
          </p:txBody>
        </p:sp>
      </p:grpSp>
      <p:grpSp>
        <p:nvGrpSpPr>
          <p:cNvPr id="17" name="Grupė 16"/>
          <p:cNvGrpSpPr/>
          <p:nvPr/>
        </p:nvGrpSpPr>
        <p:grpSpPr>
          <a:xfrm>
            <a:off x="3367962" y="1747300"/>
            <a:ext cx="1944216" cy="2808312"/>
            <a:chOff x="611560" y="2060848"/>
            <a:chExt cx="1944216" cy="2808312"/>
          </a:xfrm>
        </p:grpSpPr>
        <p:cxnSp>
          <p:nvCxnSpPr>
            <p:cNvPr id="18" name="Tiesioji jungtis 17"/>
            <p:cNvCxnSpPr/>
            <p:nvPr/>
          </p:nvCxnSpPr>
          <p:spPr>
            <a:xfrm>
              <a:off x="611560" y="2060848"/>
              <a:ext cx="0" cy="252028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Tiesioji jungtis 18"/>
            <p:cNvCxnSpPr/>
            <p:nvPr/>
          </p:nvCxnSpPr>
          <p:spPr>
            <a:xfrm>
              <a:off x="2555776" y="2060848"/>
              <a:ext cx="0" cy="252028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Tiesioji jungtis 19"/>
            <p:cNvCxnSpPr/>
            <p:nvPr/>
          </p:nvCxnSpPr>
          <p:spPr>
            <a:xfrm>
              <a:off x="611560" y="4599985"/>
              <a:ext cx="1944216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1" name="Stačiakampis 20"/>
            <p:cNvSpPr/>
            <p:nvPr/>
          </p:nvSpPr>
          <p:spPr>
            <a:xfrm>
              <a:off x="611560" y="2564904"/>
              <a:ext cx="1944216" cy="2016224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t-LT"/>
            </a:p>
          </p:txBody>
        </p:sp>
        <p:sp>
          <p:nvSpPr>
            <p:cNvPr id="22" name="Stačiakampis 21"/>
            <p:cNvSpPr/>
            <p:nvPr/>
          </p:nvSpPr>
          <p:spPr>
            <a:xfrm>
              <a:off x="827584" y="4599985"/>
              <a:ext cx="1512168" cy="269175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t-LT">
                <a:solidFill>
                  <a:srgbClr val="FF0000"/>
                </a:solidFill>
              </a:endParaRPr>
            </a:p>
          </p:txBody>
        </p:sp>
      </p:grpSp>
      <p:sp>
        <p:nvSpPr>
          <p:cNvPr id="23" name="Ovalas 22"/>
          <p:cNvSpPr/>
          <p:nvPr/>
        </p:nvSpPr>
        <p:spPr>
          <a:xfrm>
            <a:off x="4227882" y="3848277"/>
            <a:ext cx="360040" cy="28803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4" name="Ovalas 23"/>
          <p:cNvSpPr/>
          <p:nvPr/>
        </p:nvSpPr>
        <p:spPr>
          <a:xfrm>
            <a:off x="4265982" y="3328432"/>
            <a:ext cx="283840" cy="28991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5" name="Ovalas 24"/>
          <p:cNvSpPr/>
          <p:nvPr/>
        </p:nvSpPr>
        <p:spPr>
          <a:xfrm>
            <a:off x="4355992" y="2570462"/>
            <a:ext cx="103820" cy="6781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6" name="Ovalas 25"/>
          <p:cNvSpPr/>
          <p:nvPr/>
        </p:nvSpPr>
        <p:spPr>
          <a:xfrm>
            <a:off x="4355992" y="2908027"/>
            <a:ext cx="165847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cxnSp>
        <p:nvCxnSpPr>
          <p:cNvPr id="27" name="Tiesioji rodyklės jungtis 26"/>
          <p:cNvCxnSpPr/>
          <p:nvPr/>
        </p:nvCxnSpPr>
        <p:spPr>
          <a:xfrm flipV="1">
            <a:off x="4407902" y="2727944"/>
            <a:ext cx="0" cy="7601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29" name="Grupė 28"/>
          <p:cNvGrpSpPr/>
          <p:nvPr/>
        </p:nvGrpSpPr>
        <p:grpSpPr>
          <a:xfrm>
            <a:off x="6666012" y="1689300"/>
            <a:ext cx="1944216" cy="2808312"/>
            <a:chOff x="611560" y="2060848"/>
            <a:chExt cx="1944216" cy="2808312"/>
          </a:xfrm>
        </p:grpSpPr>
        <p:cxnSp>
          <p:nvCxnSpPr>
            <p:cNvPr id="30" name="Tiesioji jungtis 29"/>
            <p:cNvCxnSpPr/>
            <p:nvPr/>
          </p:nvCxnSpPr>
          <p:spPr>
            <a:xfrm>
              <a:off x="611560" y="2060848"/>
              <a:ext cx="0" cy="252028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Tiesioji jungtis 30"/>
            <p:cNvCxnSpPr/>
            <p:nvPr/>
          </p:nvCxnSpPr>
          <p:spPr>
            <a:xfrm>
              <a:off x="2555776" y="2060848"/>
              <a:ext cx="0" cy="252028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Tiesioji jungtis 31"/>
            <p:cNvCxnSpPr/>
            <p:nvPr/>
          </p:nvCxnSpPr>
          <p:spPr>
            <a:xfrm>
              <a:off x="611560" y="4599985"/>
              <a:ext cx="1944216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3" name="Stačiakampis 32"/>
            <p:cNvSpPr/>
            <p:nvPr/>
          </p:nvSpPr>
          <p:spPr>
            <a:xfrm>
              <a:off x="611560" y="2564904"/>
              <a:ext cx="1944216" cy="2016224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t-LT"/>
            </a:p>
          </p:txBody>
        </p:sp>
        <p:sp>
          <p:nvSpPr>
            <p:cNvPr id="34" name="Stačiakampis 33"/>
            <p:cNvSpPr/>
            <p:nvPr/>
          </p:nvSpPr>
          <p:spPr>
            <a:xfrm>
              <a:off x="827584" y="4599985"/>
              <a:ext cx="1512168" cy="269175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t-LT">
                <a:solidFill>
                  <a:srgbClr val="FF0000"/>
                </a:solidFill>
              </a:endParaRPr>
            </a:p>
          </p:txBody>
        </p:sp>
      </p:grpSp>
      <p:sp>
        <p:nvSpPr>
          <p:cNvPr id="35" name="Ovalas 34"/>
          <p:cNvSpPr/>
          <p:nvPr/>
        </p:nvSpPr>
        <p:spPr>
          <a:xfrm>
            <a:off x="7291340" y="2088145"/>
            <a:ext cx="504056" cy="48158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36" name="Ovalas 35"/>
          <p:cNvSpPr/>
          <p:nvPr/>
        </p:nvSpPr>
        <p:spPr>
          <a:xfrm>
            <a:off x="7323085" y="2798327"/>
            <a:ext cx="432048" cy="46114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37" name="Ovalas 36"/>
          <p:cNvSpPr/>
          <p:nvPr/>
        </p:nvSpPr>
        <p:spPr>
          <a:xfrm>
            <a:off x="7423384" y="3723391"/>
            <a:ext cx="396044" cy="35078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cxnSp>
        <p:nvCxnSpPr>
          <p:cNvPr id="38" name="Tiesioji rodyklės jungtis 37"/>
          <p:cNvCxnSpPr/>
          <p:nvPr/>
        </p:nvCxnSpPr>
        <p:spPr>
          <a:xfrm flipV="1">
            <a:off x="7020272" y="2666065"/>
            <a:ext cx="0" cy="113410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9" name="Ovalas 38"/>
          <p:cNvSpPr/>
          <p:nvPr/>
        </p:nvSpPr>
        <p:spPr>
          <a:xfrm>
            <a:off x="1475705" y="3754766"/>
            <a:ext cx="180020" cy="144017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40" name="Ovalas 39"/>
          <p:cNvSpPr/>
          <p:nvPr/>
        </p:nvSpPr>
        <p:spPr>
          <a:xfrm>
            <a:off x="1007604" y="3682088"/>
            <a:ext cx="233808" cy="236167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8" name="Stačiakampis 27"/>
          <p:cNvSpPr/>
          <p:nvPr/>
        </p:nvSpPr>
        <p:spPr>
          <a:xfrm>
            <a:off x="76829" y="4843179"/>
            <a:ext cx="232916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Skystyje yra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ištirpusių dujų,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kurios mažais burbulais kaupiasi ant indo dugno, sienelių, skystyje esančių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dulkelių.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48" name="Stačiakampis 2047"/>
          <p:cNvSpPr/>
          <p:nvPr/>
        </p:nvSpPr>
        <p:spPr>
          <a:xfrm>
            <a:off x="2699792" y="4566180"/>
            <a:ext cx="352839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Kaitinamas skystis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 burbulo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sieneles garuoja į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 vidų.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Burbulo tūris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didėja, kartu didėja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ir </a:t>
            </a:r>
            <a:r>
              <a:rPr lang="lt-LT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Archimedo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jėga,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kelianti jį aukštyn. Patekęs į šaltus viršutinius sluoksnius, burbulas susitraukia (nes mažėja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garų slėgis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ir galiausiai visiškai pranyksta. </a:t>
            </a:r>
          </a:p>
        </p:txBody>
      </p:sp>
      <p:cxnSp>
        <p:nvCxnSpPr>
          <p:cNvPr id="2051" name="Lenkta jungtis 2050"/>
          <p:cNvCxnSpPr/>
          <p:nvPr/>
        </p:nvCxnSpPr>
        <p:spPr>
          <a:xfrm rot="16200000" flipV="1">
            <a:off x="7175033" y="1862500"/>
            <a:ext cx="368424" cy="199583"/>
          </a:xfrm>
          <a:prstGeom prst="curved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3" name="Lenkta jungtis 2052"/>
          <p:cNvCxnSpPr/>
          <p:nvPr/>
        </p:nvCxnSpPr>
        <p:spPr>
          <a:xfrm rot="5400000" flipH="1" flipV="1">
            <a:off x="7615376" y="1795766"/>
            <a:ext cx="360040" cy="234026"/>
          </a:xfrm>
          <a:prstGeom prst="curved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9" name="Tiesioji rodyklės jungtis 2058"/>
          <p:cNvCxnSpPr>
            <a:stCxn id="28" idx="0"/>
          </p:cNvCxnSpPr>
          <p:nvPr/>
        </p:nvCxnSpPr>
        <p:spPr>
          <a:xfrm flipV="1">
            <a:off x="1241412" y="3886846"/>
            <a:ext cx="381647" cy="95633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3" name="Ovalas 52"/>
          <p:cNvSpPr/>
          <p:nvPr/>
        </p:nvSpPr>
        <p:spPr>
          <a:xfrm>
            <a:off x="1954931" y="3826774"/>
            <a:ext cx="116904" cy="13829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69" name="TextBox 2068"/>
              <p:cNvSpPr txBox="1"/>
              <p:nvPr/>
            </p:nvSpPr>
            <p:spPr>
              <a:xfrm>
                <a:off x="4490437" y="3007440"/>
                <a:ext cx="69166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lt-LT" sz="2800" b="1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lt-LT" sz="2800" b="1" i="1" smtClean="0">
                              <a:latin typeface="Cambria Math"/>
                            </a:rPr>
                            <m:t>𝑭</m:t>
                          </m:r>
                        </m:e>
                        <m:sub>
                          <m:r>
                            <a:rPr lang="lt-LT" sz="2800" b="1" i="1" smtClean="0">
                              <a:latin typeface="Cambria Math"/>
                            </a:rPr>
                            <m:t>𝑨</m:t>
                          </m:r>
                        </m:sub>
                      </m:sSub>
                    </m:oMath>
                  </m:oMathPara>
                </a14:m>
                <a:endParaRPr lang="lt-LT" sz="28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069" name="TextBox 20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0437" y="3007440"/>
                <a:ext cx="691664" cy="52322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71" name="Tiesioji rodyklės jungtis 2070"/>
          <p:cNvCxnSpPr/>
          <p:nvPr/>
        </p:nvCxnSpPr>
        <p:spPr>
          <a:xfrm>
            <a:off x="4692253" y="3028897"/>
            <a:ext cx="288032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72" name="TextBox 2071"/>
              <p:cNvSpPr txBox="1"/>
              <p:nvPr/>
            </p:nvSpPr>
            <p:spPr>
              <a:xfrm>
                <a:off x="4552509" y="3667950"/>
                <a:ext cx="59978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lt-LT" sz="24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lt-LT" sz="24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𝑭</m:t>
                          </m:r>
                        </m:e>
                        <m:sub>
                          <m:r>
                            <a:rPr lang="lt-LT" sz="24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𝑺</m:t>
                          </m:r>
                        </m:sub>
                      </m:sSub>
                    </m:oMath>
                  </m:oMathPara>
                </a14:m>
                <a:endParaRPr lang="lt-LT" sz="24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072" name="TextBox 207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2509" y="3667950"/>
                <a:ext cx="599780" cy="461665"/>
              </a:xfrm>
              <a:prstGeom prst="rect">
                <a:avLst/>
              </a:prstGeom>
              <a:blipFill rotWithShape="1">
                <a:blip r:embed="rId3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74" name="Tiesioji rodyklės jungtis 2073"/>
          <p:cNvCxnSpPr/>
          <p:nvPr/>
        </p:nvCxnSpPr>
        <p:spPr>
          <a:xfrm>
            <a:off x="4692253" y="3682088"/>
            <a:ext cx="288032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76" name="Tiesioji rodyklės jungtis 2075"/>
          <p:cNvCxnSpPr>
            <a:endCxn id="23" idx="4"/>
          </p:cNvCxnSpPr>
          <p:nvPr/>
        </p:nvCxnSpPr>
        <p:spPr>
          <a:xfrm>
            <a:off x="4407902" y="3488100"/>
            <a:ext cx="0" cy="648209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077" name="Ovalas 2076"/>
          <p:cNvSpPr/>
          <p:nvPr/>
        </p:nvSpPr>
        <p:spPr>
          <a:xfrm>
            <a:off x="4407902" y="3473387"/>
            <a:ext cx="51910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078" name="Stačiakampis 2077"/>
          <p:cNvSpPr/>
          <p:nvPr/>
        </p:nvSpPr>
        <p:spPr>
          <a:xfrm>
            <a:off x="6666012" y="4725144"/>
            <a:ext cx="2286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Kai skystis sušyla, burbulas didėdamas iškyla į skysčio paviršių ir susprogsta.</a:t>
            </a:r>
          </a:p>
        </p:txBody>
      </p:sp>
    </p:spTree>
    <p:extLst>
      <p:ext uri="{BB962C8B-B14F-4D97-AF65-F5344CB8AC3E}">
        <p14:creationId xmlns:p14="http://schemas.microsoft.com/office/powerpoint/2010/main" val="908539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Virimo metu vyksta konvekcija</a:t>
            </a:r>
            <a:endParaRPr lang="lt-L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Vaizdo rezultatas pagal užklausą „конвекция gif“">
            <a:hlinkClick r:id="rId2"/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4871" y="4077072"/>
            <a:ext cx="3006757" cy="2255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Susijęs vaizdas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08" y="1374069"/>
            <a:ext cx="5334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Vaizdo rezultatas pagal užklausą „convection gif“">
            <a:hlinkClick r:id="rId6"/>
          </p:cNvPr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8708" y="1468604"/>
            <a:ext cx="3474051" cy="1900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3506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 descr="http://class-fizika.narod.ru/8_class/8_urok/8_agreg/5pic5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2139" y="2481621"/>
            <a:ext cx="3240360" cy="1728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aveikslėlis 2" descr="http://class-fizika.narod.ru/8_class/8_urok/8_agreg/5pic4.gi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124744"/>
            <a:ext cx="1492136" cy="2989017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2627784" y="1712180"/>
            <a:ext cx="339054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Virimo metu </a:t>
            </a:r>
            <a:endParaRPr lang="lt-LT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tačiakampis 11"/>
          <p:cNvSpPr/>
          <p:nvPr/>
        </p:nvSpPr>
        <p:spPr>
          <a:xfrm>
            <a:off x="290513" y="4255745"/>
            <a:ext cx="34163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Kylant didesnių matmenų burbului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už jo vyksta įvairūs reiškiniai: tuštumų, </a:t>
            </a:r>
            <a:r>
              <a:rPr lang="lt-LT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sukūrių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susidarymas.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76056" y="4247125"/>
            <a:ext cx="267252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Burbulo sprogimo metu </a:t>
            </a:r>
          </a:p>
          <a:p>
            <a:pPr algn="ctr"/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susiformuoja ultragarsinio </a:t>
            </a:r>
          </a:p>
          <a:p>
            <a:pPr algn="ctr"/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dažnio smūginė banga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9480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66654" y="2852936"/>
            <a:ext cx="5238750" cy="2667000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 flipH="1">
            <a:off x="4427984" y="1460977"/>
            <a:ext cx="1800200" cy="1795338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299016" y="993412"/>
            <a:ext cx="19442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Atmosferos slėgis p₀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4243806" y="2924944"/>
            <a:ext cx="0" cy="682352"/>
          </a:xfrm>
          <a:prstGeom prst="straightConnector1">
            <a:avLst/>
          </a:prstGeom>
          <a:ln w="101600">
            <a:solidFill>
              <a:srgbClr val="FFFF00"/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3635896" y="3607296"/>
            <a:ext cx="0" cy="613792"/>
          </a:xfrm>
          <a:prstGeom prst="straightConnector1">
            <a:avLst/>
          </a:prstGeom>
          <a:ln w="101600"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H="1">
            <a:off x="4744033" y="3067236"/>
            <a:ext cx="2016224" cy="79208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6849168" y="2601287"/>
            <a:ext cx="13952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Skysčio  slėgis p</a:t>
            </a:r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2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p·g·h</a:t>
            </a:r>
            <a:endParaRPr lang="en-US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5076056" y="6021288"/>
            <a:ext cx="792088" cy="720080"/>
          </a:xfrm>
          <a:prstGeom prst="ellipse">
            <a:avLst/>
          </a:prstGeom>
          <a:noFill/>
          <a:ln w="2857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Arrow Connector 29"/>
          <p:cNvCxnSpPr>
            <a:endCxn id="28" idx="1"/>
          </p:cNvCxnSpPr>
          <p:nvPr/>
        </p:nvCxnSpPr>
        <p:spPr>
          <a:xfrm flipH="1" flipV="1">
            <a:off x="5192055" y="6126741"/>
            <a:ext cx="244041" cy="2545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endCxn id="28" idx="0"/>
          </p:cNvCxnSpPr>
          <p:nvPr/>
        </p:nvCxnSpPr>
        <p:spPr>
          <a:xfrm flipV="1">
            <a:off x="5472100" y="6021288"/>
            <a:ext cx="0" cy="3600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endCxn id="28" idx="2"/>
          </p:cNvCxnSpPr>
          <p:nvPr/>
        </p:nvCxnSpPr>
        <p:spPr>
          <a:xfrm flipH="1">
            <a:off x="5076056" y="6381328"/>
            <a:ext cx="36004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endCxn id="28" idx="3"/>
          </p:cNvCxnSpPr>
          <p:nvPr/>
        </p:nvCxnSpPr>
        <p:spPr>
          <a:xfrm flipH="1">
            <a:off x="5192055" y="6434054"/>
            <a:ext cx="244041" cy="2018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endCxn id="28" idx="4"/>
          </p:cNvCxnSpPr>
          <p:nvPr/>
        </p:nvCxnSpPr>
        <p:spPr>
          <a:xfrm>
            <a:off x="5472100" y="6486781"/>
            <a:ext cx="0" cy="2545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endCxn id="28" idx="5"/>
          </p:cNvCxnSpPr>
          <p:nvPr/>
        </p:nvCxnSpPr>
        <p:spPr>
          <a:xfrm>
            <a:off x="5472100" y="6381328"/>
            <a:ext cx="280045" cy="2545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endCxn id="28" idx="7"/>
          </p:cNvCxnSpPr>
          <p:nvPr/>
        </p:nvCxnSpPr>
        <p:spPr>
          <a:xfrm flipV="1">
            <a:off x="5530099" y="6126741"/>
            <a:ext cx="222046" cy="1932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>
            <a:off x="5530099" y="6381328"/>
            <a:ext cx="22204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5937029" y="5554977"/>
                <a:ext cx="2808312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err="1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Burbulo</a:t>
                </a:r>
                <a:r>
                  <a:rPr lang="en-US" sz="24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b="1" dirty="0" err="1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viduje</a:t>
                </a:r>
                <a:r>
                  <a:rPr lang="en-US" sz="24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b="1" dirty="0" err="1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oro</a:t>
                </a:r>
                <a:r>
                  <a:rPr lang="en-US" sz="24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b="1" dirty="0" err="1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ir</a:t>
                </a:r>
                <a:r>
                  <a:rPr lang="en-US" sz="24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b="1" dirty="0" err="1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vandens</a:t>
                </a:r>
                <a:r>
                  <a:rPr lang="en-US" sz="24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gar</a:t>
                </a:r>
                <a:r>
                  <a:rPr lang="lt-LT" sz="24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ų slėgis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2400" b="1" i="1" smtClean="0">
                            <a:solidFill>
                              <a:srgbClr val="00206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lt-LT" sz="2400" b="1" i="1" smtClean="0">
                            <a:solidFill>
                              <a:srgbClr val="002060"/>
                            </a:solidFill>
                            <a:latin typeface="Cambria Math"/>
                          </a:rPr>
                          <m:t>𝒑</m:t>
                        </m:r>
                      </m:e>
                      <m:sub>
                        <m:r>
                          <a:rPr lang="lt-LT" sz="2400" b="1" i="1" smtClean="0">
                            <a:solidFill>
                              <a:srgbClr val="002060"/>
                            </a:solidFill>
                            <a:latin typeface="Cambria Math"/>
                          </a:rPr>
                          <m:t>𝒃</m:t>
                        </m:r>
                      </m:sub>
                    </m:sSub>
                  </m:oMath>
                </a14:m>
                <a:endParaRPr lang="en-US" sz="24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7029" y="5554977"/>
                <a:ext cx="2808312" cy="1200329"/>
              </a:xfrm>
              <a:prstGeom prst="rect">
                <a:avLst/>
              </a:prstGeom>
              <a:blipFill rotWithShape="1">
                <a:blip r:embed="rId3"/>
                <a:stretch>
                  <a:fillRect l="-3471" t="-4061" b="-10660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683568" y="260648"/>
                <a:ext cx="4392488" cy="1200329"/>
              </a:xfrm>
              <a:prstGeom prst="rect">
                <a:avLst/>
              </a:prstGeom>
              <a:noFill/>
              <a:ln w="38100">
                <a:solidFill>
                  <a:schemeClr val="accent5">
                    <a:lumMod val="60000"/>
                    <a:lumOff val="40000"/>
                  </a:schemeClr>
                </a:solidFill>
                <a:prstDash val="sysDash"/>
              </a:ln>
            </p:spPr>
            <p:txBody>
              <a:bodyPr wrap="square" rtlCol="0">
                <a:spAutoFit/>
              </a:bodyPr>
              <a:lstStyle/>
              <a:p>
                <a:r>
                  <a:rPr lang="lt-LT" sz="36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Virimo sąlyga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lt-LT" sz="3600" b="1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lt-LT" sz="3600" b="1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/>
                          </a:rPr>
                          <m:t>𝒑</m:t>
                        </m:r>
                      </m:e>
                      <m:sub>
                        <m:r>
                          <a:rPr lang="lt-LT" sz="3600" b="1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/>
                          </a:rPr>
                          <m:t>𝒃</m:t>
                        </m:r>
                      </m:sub>
                    </m:sSub>
                  </m:oMath>
                </a14:m>
                <a:r>
                  <a:rPr lang="en-US" sz="3600" b="1" dirty="0" smtClean="0">
                    <a:solidFill>
                      <a:schemeClr val="accent2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:r>
                  <a:rPr lang="lt-LT" sz="3600" b="1" dirty="0" smtClean="0">
                    <a:solidFill>
                      <a:schemeClr val="accent2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3600" b="1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lt-LT" sz="3600" b="1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/>
                          </a:rPr>
                          <m:t>𝒑</m:t>
                        </m:r>
                      </m:e>
                      <m:sub>
                        <m:r>
                          <a:rPr lang="lt-LT" sz="3600" b="1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/>
                          </a:rPr>
                          <m:t>𝟎</m:t>
                        </m:r>
                      </m:sub>
                    </m:sSub>
                  </m:oMath>
                </a14:m>
                <a:r>
                  <a:rPr lang="en-US" sz="3600" b="1" dirty="0" smtClean="0">
                    <a:solidFill>
                      <a:schemeClr val="accent2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r>
                      <a:rPr lang="en-US" sz="3600" b="1" i="1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Cambria Math"/>
                        <a:ea typeface="Cambria Math"/>
                        <a:cs typeface="Times New Roman" panose="02020603050405020304" pitchFamily="18" charset="0"/>
                      </a:rPr>
                      <m:t>𝝆</m:t>
                    </m:r>
                  </m:oMath>
                </a14:m>
                <a:r>
                  <a:rPr lang="en-US" sz="3600" b="1" dirty="0" err="1" smtClean="0">
                    <a:solidFill>
                      <a:schemeClr val="accent2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·g·h</a:t>
                </a:r>
                <a:endParaRPr lang="en-US" sz="3600" b="1" dirty="0">
                  <a:solidFill>
                    <a:schemeClr val="accent2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260648"/>
                <a:ext cx="4392488" cy="1200329"/>
              </a:xfrm>
              <a:prstGeom prst="rect">
                <a:avLst/>
              </a:prstGeom>
              <a:blipFill rotWithShape="1">
                <a:blip r:embed="rId4"/>
                <a:stretch>
                  <a:fillRect l="-3714" t="-6404" b="-15764"/>
                </a:stretch>
              </a:blipFill>
              <a:ln w="38100">
                <a:solidFill>
                  <a:schemeClr val="accent5">
                    <a:lumMod val="60000"/>
                    <a:lumOff val="40000"/>
                  </a:schemeClr>
                </a:solidFill>
                <a:prstDash val="sysDash"/>
              </a:ln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Straight Arrow Connector 18"/>
          <p:cNvCxnSpPr/>
          <p:nvPr/>
        </p:nvCxnSpPr>
        <p:spPr>
          <a:xfrm>
            <a:off x="4605861" y="3607296"/>
            <a:ext cx="0" cy="626368"/>
          </a:xfrm>
          <a:prstGeom prst="straightConnector1">
            <a:avLst/>
          </a:prstGeom>
          <a:ln w="101600"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Tiesioji rodyklės jungtis 13"/>
          <p:cNvCxnSpPr/>
          <p:nvPr/>
        </p:nvCxnSpPr>
        <p:spPr>
          <a:xfrm flipH="1" flipV="1">
            <a:off x="5076056" y="4233664"/>
            <a:ext cx="360040" cy="171561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4674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204864"/>
            <a:ext cx="2474630" cy="295232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2368522"/>
            <a:ext cx="3600400" cy="2403267"/>
          </a:xfrm>
          <a:prstGeom prst="rect">
            <a:avLst/>
          </a:prstGeom>
        </p:spPr>
      </p:pic>
      <p:sp>
        <p:nvSpPr>
          <p:cNvPr id="4" name="Antraštė 3"/>
          <p:cNvSpPr>
            <a:spLocks noGrp="1"/>
          </p:cNvSpPr>
          <p:nvPr>
            <p:ph type="ctrTitle"/>
          </p:nvPr>
        </p:nvSpPr>
        <p:spPr>
          <a:xfrm>
            <a:off x="467544" y="260648"/>
            <a:ext cx="8346264" cy="1470025"/>
          </a:xfrm>
        </p:spPr>
        <p:txBody>
          <a:bodyPr>
            <a:normAutofit fontScale="90000"/>
          </a:bodyPr>
          <a:lstStyle/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Temperatūra prie kurios patenkinta virimo sąlyga – </a:t>
            </a:r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virimo temperatūra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4730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874"/>
          <a:stretch/>
        </p:blipFill>
        <p:spPr>
          <a:xfrm>
            <a:off x="4067944" y="1628800"/>
            <a:ext cx="4392488" cy="4883686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lt-LT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Vandens virimo tempertatūra prie skirtingo atmosferos slėgio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http://forum.sh-fizika.ru/index.php?PHPSESSID=3d8478378aa937af09134db4f589fe2c&amp;action=dlattach;topic=132.0;attach=150;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052736"/>
            <a:ext cx="2228591" cy="41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78691" y="5445224"/>
            <a:ext cx="24692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lt-LT" dirty="0" smtClean="0"/>
              <a:t>Vanduo verda kambario </a:t>
            </a:r>
          </a:p>
          <a:p>
            <a:pPr algn="ctr"/>
            <a:r>
              <a:rPr lang="lt-LT" dirty="0" smtClean="0"/>
              <a:t>temperatūroje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36815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67544" y="451395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Virimo temperatūra priklauso nuo medžiagos</a:t>
            </a:r>
            <a:endParaRPr lang="lt-L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Susijęs vaizdas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17" b="7113"/>
          <a:stretch/>
        </p:blipFill>
        <p:spPr bwMode="auto">
          <a:xfrm>
            <a:off x="827584" y="1988840"/>
            <a:ext cx="5760640" cy="3643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0719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16674" y="980729"/>
            <a:ext cx="8229600" cy="1152128"/>
          </a:xfrm>
        </p:spPr>
        <p:txBody>
          <a:bodyPr/>
          <a:lstStyle/>
          <a:p>
            <a:pPr marL="0" indent="0">
              <a:buNone/>
            </a:pPr>
            <a:r>
              <a:rPr lang="lt-LT" dirty="0" smtClean="0"/>
              <a:t>Pirmoji stadija - Krevetės akys. Vanduo yra pasiekęs 71℃.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67544" y="9645"/>
            <a:ext cx="8229600" cy="1143000"/>
          </a:xfrm>
        </p:spPr>
        <p:txBody>
          <a:bodyPr>
            <a:normAutofit/>
          </a:bodyPr>
          <a:lstStyle/>
          <a:p>
            <a:r>
              <a:rPr lang="lt-LT" dirty="0" smtClean="0"/>
              <a:t>Vandens virimo stadijos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133008"/>
            <a:ext cx="5249181" cy="3744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 descr="Картинки по запросу video pn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581128"/>
            <a:ext cx="2964412" cy="1439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0031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51520" y="404665"/>
            <a:ext cx="8229600" cy="1224136"/>
          </a:xfrm>
        </p:spPr>
        <p:txBody>
          <a:bodyPr/>
          <a:lstStyle/>
          <a:p>
            <a:pPr marL="0" indent="0">
              <a:buNone/>
            </a:pPr>
            <a:r>
              <a:rPr lang="lt-LT" dirty="0" smtClean="0"/>
              <a:t>A</a:t>
            </a:r>
            <a:r>
              <a:rPr lang="en-US" dirty="0" smtClean="0"/>
              <a:t>n</a:t>
            </a:r>
            <a:r>
              <a:rPr lang="lt-LT" dirty="0" err="1" smtClean="0"/>
              <a:t>troji</a:t>
            </a:r>
            <a:r>
              <a:rPr lang="lt-LT" dirty="0" smtClean="0"/>
              <a:t> stadija - Krabo akys. Tai reiškia, jog vanduo yra pasiekęs 79℃.</a:t>
            </a:r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87532"/>
            <a:ext cx="5881136" cy="4175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Картинки по запросу video pn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7385" y="4223281"/>
            <a:ext cx="2964412" cy="1439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0906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95536" y="476672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lt-LT" dirty="0" smtClean="0"/>
              <a:t>Trečioji stadija - Žuvies akys. Vanduo pasiekė  82℃</a:t>
            </a:r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628798"/>
            <a:ext cx="5268847" cy="3758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Картинки по запросу video pn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4149080"/>
            <a:ext cx="2964412" cy="1439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2497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23528" y="471577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lt-LT" dirty="0" smtClean="0"/>
              <a:t>Ketvirtoji stadija - Perlų virvė. Vandens temperatūra siekia 96℃.</a:t>
            </a:r>
            <a:endParaRPr lang="en-U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665647"/>
            <a:ext cx="5400600" cy="3744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Картинки по запросу video pn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295" y="4221088"/>
            <a:ext cx="2964412" cy="1439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6895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51520" y="260649"/>
            <a:ext cx="8748464" cy="4824536"/>
          </a:xfrm>
        </p:spPr>
        <p:txBody>
          <a:bodyPr/>
          <a:lstStyle/>
          <a:p>
            <a:pPr marL="0" indent="0">
              <a:buNone/>
            </a:pPr>
            <a:r>
              <a:rPr lang="lt-LT" dirty="0" smtClean="0"/>
              <a:t>Penktoji stadija -  Įsisiautėjusi srovė. Vanduo siekia 100℃.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56791"/>
            <a:ext cx="5184576" cy="3888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4" descr="home button blue glass flashing">
            <a:hlinkClick r:id="rId3" action="ppaction://hlinksldjump"/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5707293"/>
            <a:ext cx="1015933" cy="1015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Картинки по запросу video pn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3988166"/>
            <a:ext cx="3059832" cy="1486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9142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7689" y="226570"/>
            <a:ext cx="8229600" cy="1143000"/>
          </a:xfrm>
        </p:spPr>
        <p:txBody>
          <a:bodyPr/>
          <a:lstStyle/>
          <a:p>
            <a:r>
              <a:rPr lang="en-US" dirty="0" smtClean="0"/>
              <a:t>                            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6436" b="27808"/>
          <a:stretch/>
        </p:blipFill>
        <p:spPr>
          <a:xfrm>
            <a:off x="179512" y="2584012"/>
            <a:ext cx="8353955" cy="3956129"/>
          </a:xfrm>
          <a:prstGeom prst="rect">
            <a:avLst/>
          </a:prstGeom>
        </p:spPr>
      </p:pic>
      <p:pic>
        <p:nvPicPr>
          <p:cNvPr id="7" name="Picture 6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00" b="100000" l="300" r="100000">
                        <a14:foregroundMark x1="54400" y1="23088" x2="64000" y2="21889"/>
                        <a14:foregroundMark x1="17800" y1="16192" x2="40800" y2="364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0439" y="1910711"/>
            <a:ext cx="2525625" cy="1684591"/>
          </a:xfrm>
          <a:prstGeom prst="rect">
            <a:avLst/>
          </a:prstGeom>
        </p:spPr>
      </p:pic>
      <p:pic>
        <p:nvPicPr>
          <p:cNvPr id="8" name="Picture 7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7500" b="90000" l="7018" r="9517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66583" y="2582444"/>
            <a:ext cx="1181531" cy="94759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123727" y="-287681"/>
            <a:ext cx="60075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</a:t>
            </a:r>
            <a:r>
              <a:rPr lang="en-US" sz="3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Laboratorija</a:t>
            </a:r>
            <a:endParaRPr lang="en-US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23" descr="Картинки по запросу flask with water png">
            <a:hlinkClick r:id="rId9"/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63" t="43525" r="55887"/>
          <a:stretch/>
        </p:blipFill>
        <p:spPr bwMode="auto">
          <a:xfrm>
            <a:off x="2298684" y="2222521"/>
            <a:ext cx="914332" cy="1191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aveikslėlis 1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526" y="1958484"/>
            <a:ext cx="1625201" cy="1589044"/>
          </a:xfrm>
          <a:prstGeom prst="rect">
            <a:avLst/>
          </a:prstGeom>
        </p:spPr>
      </p:pic>
      <p:pic>
        <p:nvPicPr>
          <p:cNvPr id="14" name="Picture 12" descr="Susijęs vaizdas">
            <a:hlinkClick r:id="rId12"/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6314" y="286639"/>
            <a:ext cx="1489875" cy="1455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Susijęs vaizdas">
            <a:hlinkClick r:id="rId14"/>
          </p:cNvPr>
          <p:cNvPicPr>
            <a:picLocks noChangeAspect="1" noChangeArrowheads="1" noCrop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1235" y="231276"/>
            <a:ext cx="1455079" cy="1455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9" descr="Картинки по запросу thermometer psd">
            <a:hlinkClick r:id="rId16"/>
          </p:cNvPr>
          <p:cNvPicPr>
            <a:picLocks noChangeAspect="1" noChangeArrowheads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30" t="6397" r="58282" b="6886"/>
          <a:stretch/>
        </p:blipFill>
        <p:spPr bwMode="auto">
          <a:xfrm>
            <a:off x="578682" y="480812"/>
            <a:ext cx="364296" cy="1395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3833" y="2560493"/>
            <a:ext cx="1408113" cy="1090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6276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1026" name="Picture 2" descr="C:\Users\Home\Desktop\konkursui\bumag40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024"/>
          <a:stretch/>
        </p:blipFill>
        <p:spPr bwMode="auto">
          <a:xfrm rot="5400000">
            <a:off x="1142999" y="-1143001"/>
            <a:ext cx="6858000" cy="9144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ontent Placeholder 1"/>
          <p:cNvSpPr>
            <a:spLocks noGrp="1"/>
          </p:cNvSpPr>
          <p:nvPr>
            <p:ph idx="1"/>
          </p:nvPr>
        </p:nvSpPr>
        <p:spPr>
          <a:xfrm>
            <a:off x="323528" y="476672"/>
            <a:ext cx="8229600" cy="4525963"/>
          </a:xfrm>
        </p:spPr>
        <p:txBody>
          <a:bodyPr>
            <a:normAutofit lnSpcReduction="10000"/>
          </a:bodyPr>
          <a:lstStyle/>
          <a:p>
            <a:pPr marL="109728" indent="0">
              <a:buNone/>
            </a:pPr>
            <a:r>
              <a:rPr lang="en-U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Darbo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tikslas</a:t>
            </a:r>
            <a:r>
              <a:rPr lang="lt-LT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(I)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109728" indent="0">
              <a:buNone/>
            </a:pP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Įsitikinti ar vandens virimo temperatūra priklauso nuo atmosferos slėgio.</a:t>
            </a:r>
          </a:p>
          <a:p>
            <a:pPr marL="109728" indent="0">
              <a:buNone/>
            </a:pPr>
            <a:r>
              <a:rPr lang="lt-LT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Priemonės:</a:t>
            </a:r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624078" indent="-514350">
              <a:buFont typeface="+mj-lt"/>
              <a:buAutoNum type="arabicPeriod"/>
            </a:pP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Puodas</a:t>
            </a:r>
          </a:p>
          <a:p>
            <a:pPr marL="624078" indent="-514350">
              <a:buFont typeface="+mj-lt"/>
              <a:buAutoNum type="arabicPeriod"/>
            </a:pP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El. viryklė</a:t>
            </a:r>
          </a:p>
          <a:p>
            <a:pPr marL="624078" indent="-514350">
              <a:buFont typeface="+mj-lt"/>
              <a:buAutoNum type="arabicPeriod"/>
            </a:pP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Vanduo (500 ml)</a:t>
            </a:r>
          </a:p>
          <a:p>
            <a:pPr marL="624078" indent="-514350">
              <a:buFont typeface="+mj-lt"/>
              <a:buAutoNum type="arabicPeriod"/>
            </a:pP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El. termometras</a:t>
            </a:r>
          </a:p>
          <a:p>
            <a:pPr marL="624078" indent="-514350">
              <a:buFont typeface="+mj-lt"/>
              <a:buAutoNum type="arabicPeriod"/>
            </a:pP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Laikrodis</a:t>
            </a:r>
          </a:p>
          <a:p>
            <a:pPr marL="624078" indent="-514350">
              <a:buFont typeface="+mj-lt"/>
              <a:buAutoNum type="arabicPeriod"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https://www.gismeteo.lt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/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776" y="4780627"/>
            <a:ext cx="3024336" cy="1494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458524"/>
            <a:ext cx="3810600" cy="2143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4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11"/>
          <a:stretch/>
        </p:blipFill>
        <p:spPr bwMode="auto">
          <a:xfrm rot="5400000">
            <a:off x="6213842" y="1789979"/>
            <a:ext cx="2589467" cy="1984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511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1026" name="Picture 2" descr="C:\Users\Home\Desktop\konkursui\bumag40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024"/>
          <a:stretch/>
        </p:blipFill>
        <p:spPr bwMode="auto">
          <a:xfrm rot="5400000">
            <a:off x="1194340" y="-1176121"/>
            <a:ext cx="6858000" cy="9144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tačiakampis 3"/>
          <p:cNvSpPr/>
          <p:nvPr/>
        </p:nvSpPr>
        <p:spPr>
          <a:xfrm>
            <a:off x="107503" y="1230479"/>
            <a:ext cx="3096345" cy="2400657"/>
          </a:xfrm>
          <a:prstGeom prst="rect">
            <a:avLst/>
          </a:prstGeom>
          <a:gradFill>
            <a:gsLst>
              <a:gs pos="1000">
                <a:schemeClr val="accent1">
                  <a:tint val="66000"/>
                  <a:satMod val="160000"/>
                  <a:alpha val="3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</a:pPr>
            <a:r>
              <a:rPr lang="lt-LT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lt-LT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Pirma diena</a:t>
            </a:r>
          </a:p>
          <a:p>
            <a:pPr lvl="0"/>
            <a:r>
              <a:rPr lang="lt-LT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Atmosferos </a:t>
            </a:r>
            <a:r>
              <a:rPr lang="lt-LT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slėgis</a:t>
            </a:r>
            <a:r>
              <a:rPr lang="lt-LT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756 </a:t>
            </a:r>
            <a:r>
              <a:rPr lang="lt-LT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mm </a:t>
            </a:r>
            <a:r>
              <a:rPr lang="lt-LT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Hg</a:t>
            </a:r>
            <a:endParaRPr lang="lt-LT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lt-LT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Oro temperatūra: 6°C</a:t>
            </a:r>
          </a:p>
          <a:p>
            <a:pPr lvl="0"/>
            <a:r>
              <a:rPr lang="lt-LT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Santykinė drėgmė : 91</a:t>
            </a:r>
            <a:r>
              <a:rPr lang="en-US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  <a:p>
            <a:pPr lvl="0"/>
            <a:r>
              <a:rPr lang="en-US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Virimo</a:t>
            </a:r>
            <a:r>
              <a:rPr lang="en-US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temperat</a:t>
            </a:r>
            <a:r>
              <a:rPr lang="lt-LT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ūra</a:t>
            </a:r>
            <a:r>
              <a:rPr lang="lt-LT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100°C</a:t>
            </a:r>
          </a:p>
          <a:p>
            <a:pPr lvl="0"/>
            <a:r>
              <a:rPr lang="lt-LT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Vanduo </a:t>
            </a:r>
            <a:r>
              <a:rPr lang="lt-LT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užvirė </a:t>
            </a:r>
            <a:r>
              <a:rPr lang="lt-LT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 : </a:t>
            </a:r>
            <a:r>
              <a:rPr lang="lt-LT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05:55 min</a:t>
            </a:r>
            <a:r>
              <a:rPr lang="lt-LT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t-LT" dirty="0">
              <a:solidFill>
                <a:prstClr val="black"/>
              </a:solidFill>
            </a:endParaRPr>
          </a:p>
        </p:txBody>
      </p:sp>
      <p:sp>
        <p:nvSpPr>
          <p:cNvPr id="7" name="Stačiakampis 6"/>
          <p:cNvSpPr/>
          <p:nvPr/>
        </p:nvSpPr>
        <p:spPr>
          <a:xfrm>
            <a:off x="5700726" y="1230479"/>
            <a:ext cx="3347862" cy="1846659"/>
          </a:xfrm>
          <a:prstGeom prst="rect">
            <a:avLst/>
          </a:prstGeom>
          <a:solidFill>
            <a:srgbClr val="92D050">
              <a:alpha val="30000"/>
            </a:srgbClr>
          </a:solidFill>
          <a:ln>
            <a:solidFill>
              <a:srgbClr val="92D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Antra diena</a:t>
            </a:r>
          </a:p>
          <a:p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Atmosferos </a:t>
            </a:r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slėgis: 752 </a:t>
            </a:r>
            <a:r>
              <a:rPr lang="lt-LT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mmHg</a:t>
            </a:r>
            <a:endParaRPr lang="lt-L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Oro temperatūra: 7℃</a:t>
            </a:r>
          </a:p>
          <a:p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Santykinė drėgmė: 94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  <a:p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Virimo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temperat</a:t>
            </a:r>
            <a:r>
              <a:rPr lang="lt-LT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ūra</a:t>
            </a:r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98,5℃</a:t>
            </a:r>
          </a:p>
          <a:p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Vanduo užvirė per </a:t>
            </a:r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05:36 min</a:t>
            </a:r>
            <a:endParaRPr 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6445" y="1556792"/>
            <a:ext cx="2243665" cy="34512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Content Placeholder 1"/>
          <p:cNvSpPr>
            <a:spLocks noGrp="1"/>
          </p:cNvSpPr>
          <p:nvPr>
            <p:ph idx="1"/>
          </p:nvPr>
        </p:nvSpPr>
        <p:spPr>
          <a:xfrm>
            <a:off x="114878" y="3717032"/>
            <a:ext cx="3106688" cy="1972816"/>
          </a:xfrm>
          <a:solidFill>
            <a:schemeClr val="accent6">
              <a:lumMod val="60000"/>
              <a:lumOff val="40000"/>
              <a:alpha val="30000"/>
            </a:schemeClr>
          </a:solidFill>
          <a:ln>
            <a:solidFill>
              <a:srgbClr val="FFC000"/>
            </a:solidFill>
          </a:ln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lt-LT" sz="5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Trečia diena</a:t>
            </a:r>
          </a:p>
          <a:p>
            <a:pPr marL="0" indent="0">
              <a:buNone/>
            </a:pPr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Atmosferos slėgis: 752mmHg</a:t>
            </a:r>
          </a:p>
          <a:p>
            <a:pPr marL="0" indent="0">
              <a:buNone/>
            </a:pPr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Oro temperatūra:7℃</a:t>
            </a:r>
          </a:p>
          <a:p>
            <a:pPr marL="0" indent="0">
              <a:buNone/>
            </a:pPr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Santykinė drėgmė: 93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lt-LT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Virimo temperatūra: 97,7℃</a:t>
            </a:r>
          </a:p>
          <a:p>
            <a:pPr marL="0" indent="0">
              <a:buNone/>
            </a:pPr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Vanduo užvirė per: 05:25 min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tačiakampis 7"/>
          <p:cNvSpPr/>
          <p:nvPr/>
        </p:nvSpPr>
        <p:spPr>
          <a:xfrm>
            <a:off x="5724128" y="3636233"/>
            <a:ext cx="3240360" cy="1908215"/>
          </a:xfrm>
          <a:prstGeom prst="rect">
            <a:avLst/>
          </a:prstGeom>
          <a:solidFill>
            <a:schemeClr val="accent2">
              <a:lumMod val="60000"/>
              <a:lumOff val="40000"/>
              <a:alpha val="3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lt-LT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Ketvirta diena</a:t>
            </a:r>
          </a:p>
          <a:p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Atmosferos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sl</a:t>
            </a:r>
            <a:r>
              <a:rPr lang="lt-LT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ėgis</a:t>
            </a:r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762mmHg</a:t>
            </a:r>
          </a:p>
          <a:p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Oro temperatūra: 9℃</a:t>
            </a:r>
          </a:p>
          <a:p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Santykinė drėgmė : 79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  <a:p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Virimo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temperat</a:t>
            </a:r>
            <a:r>
              <a:rPr lang="lt-LT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ūra</a:t>
            </a:r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99,5℃</a:t>
            </a:r>
          </a:p>
          <a:p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Vanduo užvirė per:05:46 min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189682" y="211154"/>
            <a:ext cx="279435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Dienoraštis </a:t>
            </a:r>
            <a:endParaRPr lang="lt-LT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9642" y="5841181"/>
            <a:ext cx="4077269" cy="628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436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1026" name="Picture 2" descr="C:\Users\Home\Desktop\konkursui\bumag40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024"/>
          <a:stretch/>
        </p:blipFill>
        <p:spPr bwMode="auto">
          <a:xfrm rot="5400000">
            <a:off x="1194340" y="-1176121"/>
            <a:ext cx="6858000" cy="9144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tačiakampis 3"/>
          <p:cNvSpPr/>
          <p:nvPr/>
        </p:nvSpPr>
        <p:spPr>
          <a:xfrm>
            <a:off x="107503" y="1230479"/>
            <a:ext cx="3096345" cy="2123658"/>
          </a:xfrm>
          <a:prstGeom prst="rect">
            <a:avLst/>
          </a:prstGeom>
          <a:gradFill>
            <a:gsLst>
              <a:gs pos="1000">
                <a:schemeClr val="accent1">
                  <a:tint val="66000"/>
                  <a:satMod val="160000"/>
                  <a:alpha val="3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</a:pPr>
            <a:r>
              <a:rPr lang="lt-LT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lt-LT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Penkta diena</a:t>
            </a:r>
          </a:p>
          <a:p>
            <a:pPr lvl="0">
              <a:spcBef>
                <a:spcPct val="20000"/>
              </a:spcBef>
            </a:pPr>
            <a:r>
              <a:rPr lang="en-US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Atmosferos</a:t>
            </a:r>
            <a:r>
              <a:rPr lang="en-US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sl</a:t>
            </a:r>
            <a:r>
              <a:rPr lang="lt-LT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ėgis</a:t>
            </a:r>
            <a:r>
              <a:rPr lang="lt-LT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748mmHg</a:t>
            </a:r>
          </a:p>
          <a:p>
            <a:pPr lvl="0">
              <a:spcBef>
                <a:spcPct val="20000"/>
              </a:spcBef>
            </a:pPr>
            <a:r>
              <a:rPr lang="lt-LT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Oro temperatūra: 8℃</a:t>
            </a:r>
          </a:p>
          <a:p>
            <a:pPr lvl="0">
              <a:spcBef>
                <a:spcPct val="20000"/>
              </a:spcBef>
            </a:pPr>
            <a:r>
              <a:rPr lang="lt-LT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Santykinė drėgmė</a:t>
            </a:r>
            <a:r>
              <a:rPr lang="lt-LT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87</a:t>
            </a:r>
            <a:r>
              <a:rPr lang="en-US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  <a:p>
            <a:pPr lvl="0">
              <a:spcBef>
                <a:spcPct val="20000"/>
              </a:spcBef>
            </a:pPr>
            <a:r>
              <a:rPr lang="en-US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Virimo</a:t>
            </a:r>
            <a:r>
              <a:rPr lang="en-US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temperat</a:t>
            </a:r>
            <a:r>
              <a:rPr lang="lt-LT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ūra</a:t>
            </a:r>
            <a:r>
              <a:rPr lang="lt-LT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lt-LT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97</a:t>
            </a:r>
            <a:r>
              <a:rPr lang="lt-LT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℃</a:t>
            </a:r>
          </a:p>
          <a:p>
            <a:pPr lvl="0">
              <a:spcBef>
                <a:spcPct val="20000"/>
              </a:spcBef>
            </a:pPr>
            <a:r>
              <a:rPr lang="lt-LT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Vanduo užvirė per: 05:03 min</a:t>
            </a:r>
            <a:endParaRPr lang="en-US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tačiakampis 6"/>
          <p:cNvSpPr/>
          <p:nvPr/>
        </p:nvSpPr>
        <p:spPr>
          <a:xfrm>
            <a:off x="5700726" y="1230479"/>
            <a:ext cx="3347862" cy="2123658"/>
          </a:xfrm>
          <a:prstGeom prst="rect">
            <a:avLst/>
          </a:prstGeom>
          <a:solidFill>
            <a:srgbClr val="92D050">
              <a:alpha val="30000"/>
            </a:srgbClr>
          </a:solidFill>
          <a:ln>
            <a:solidFill>
              <a:srgbClr val="92D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Šešta diena</a:t>
            </a:r>
          </a:p>
          <a:p>
            <a:pPr lvl="0">
              <a:spcBef>
                <a:spcPct val="20000"/>
              </a:spcBef>
            </a:pPr>
            <a:r>
              <a:rPr lang="lt-LT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Atmosferos slėgis: 752mmHg</a:t>
            </a:r>
          </a:p>
          <a:p>
            <a:pPr lvl="0">
              <a:spcBef>
                <a:spcPct val="20000"/>
              </a:spcBef>
            </a:pPr>
            <a:r>
              <a:rPr lang="lt-LT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Oro temperatūra: </a:t>
            </a:r>
            <a:r>
              <a:rPr lang="lt-LT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</a:t>
            </a:r>
            <a:r>
              <a:rPr lang="lt-LT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℃</a:t>
            </a:r>
          </a:p>
          <a:p>
            <a:pPr lvl="0">
              <a:spcBef>
                <a:spcPct val="20000"/>
              </a:spcBef>
            </a:pPr>
            <a:r>
              <a:rPr lang="lt-LT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Santykinė drėgmė</a:t>
            </a:r>
            <a:r>
              <a:rPr lang="lt-LT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92</a:t>
            </a:r>
            <a:r>
              <a:rPr lang="en-US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  <a:p>
            <a:pPr lvl="0">
              <a:spcBef>
                <a:spcPct val="20000"/>
              </a:spcBef>
            </a:pPr>
            <a:r>
              <a:rPr lang="en-US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Virimo</a:t>
            </a:r>
            <a:r>
              <a:rPr lang="en-US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tempera</a:t>
            </a:r>
            <a:r>
              <a:rPr lang="lt-LT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tūra</a:t>
            </a:r>
            <a:r>
              <a:rPr lang="lt-LT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lt-LT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100℃</a:t>
            </a:r>
          </a:p>
          <a:p>
            <a:pPr lvl="0">
              <a:spcBef>
                <a:spcPct val="20000"/>
              </a:spcBef>
            </a:pPr>
            <a:r>
              <a:rPr lang="lt-LT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Vanduo </a:t>
            </a:r>
            <a:r>
              <a:rPr lang="lt-LT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užvirė per</a:t>
            </a:r>
            <a:r>
              <a:rPr lang="lt-LT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05:13 </a:t>
            </a:r>
            <a:r>
              <a:rPr lang="lt-LT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</a:p>
        </p:txBody>
      </p:sp>
      <p:sp>
        <p:nvSpPr>
          <p:cNvPr id="11" name="Content Placeholder 1"/>
          <p:cNvSpPr>
            <a:spLocks noGrp="1"/>
          </p:cNvSpPr>
          <p:nvPr>
            <p:ph idx="1"/>
          </p:nvPr>
        </p:nvSpPr>
        <p:spPr>
          <a:xfrm>
            <a:off x="114878" y="3717032"/>
            <a:ext cx="3106688" cy="2438518"/>
          </a:xfrm>
          <a:solidFill>
            <a:schemeClr val="accent6">
              <a:lumMod val="60000"/>
              <a:lumOff val="40000"/>
              <a:alpha val="30000"/>
            </a:schemeClr>
          </a:solidFill>
          <a:ln>
            <a:solidFill>
              <a:srgbClr val="FFC000"/>
            </a:solidFill>
          </a:ln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lt-LT" sz="5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lt-LT" sz="6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Septinta diena</a:t>
            </a:r>
          </a:p>
          <a:p>
            <a:pPr marL="0" lvl="0" indent="0">
              <a:buNone/>
            </a:pPr>
            <a:r>
              <a:rPr lang="en-US" sz="45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Atmosferos</a:t>
            </a:r>
            <a:r>
              <a:rPr lang="en-US" sz="4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sl</a:t>
            </a:r>
            <a:r>
              <a:rPr lang="lt-LT" sz="4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ėgis:764mmHg</a:t>
            </a:r>
          </a:p>
          <a:p>
            <a:pPr marL="0" lvl="0" indent="0">
              <a:buNone/>
            </a:pPr>
            <a:r>
              <a:rPr lang="lt-LT" sz="4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Oro temperatūra:3℃</a:t>
            </a:r>
          </a:p>
          <a:p>
            <a:pPr marL="0" lvl="0" indent="0">
              <a:buNone/>
            </a:pPr>
            <a:r>
              <a:rPr lang="lt-LT" sz="4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Santykinė drėgmė:69</a:t>
            </a:r>
            <a:r>
              <a:rPr lang="en-US" sz="4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  <a:p>
            <a:pPr marL="0" lvl="0" indent="0">
              <a:buNone/>
            </a:pPr>
            <a:r>
              <a:rPr lang="en-US" sz="45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Virimo</a:t>
            </a:r>
            <a:r>
              <a:rPr lang="en-US" sz="4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temperat</a:t>
            </a:r>
            <a:r>
              <a:rPr lang="lt-LT" sz="45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ūra</a:t>
            </a:r>
            <a:r>
              <a:rPr lang="lt-LT" sz="4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lt-LT" sz="4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102℃</a:t>
            </a:r>
          </a:p>
          <a:p>
            <a:pPr marL="0" lvl="0" indent="0">
              <a:buNone/>
            </a:pPr>
            <a:r>
              <a:rPr lang="lt-LT" sz="4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Vanduo </a:t>
            </a:r>
            <a:r>
              <a:rPr lang="lt-LT" sz="4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užvirė per: 05:24min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189682" y="211154"/>
            <a:ext cx="279435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Dienoraštis </a:t>
            </a:r>
            <a:endParaRPr lang="lt-LT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542779" y="4235058"/>
            <a:ext cx="2841185" cy="1598167"/>
          </a:xfrm>
          <a:prstGeom prst="rect">
            <a:avLst/>
          </a:prstGeom>
        </p:spPr>
      </p:pic>
      <p:pic>
        <p:nvPicPr>
          <p:cNvPr id="1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004467" y="1717895"/>
            <a:ext cx="2897008" cy="1922182"/>
          </a:xfrm>
          <a:prstGeom prst="rect">
            <a:avLst/>
          </a:prstGeom>
        </p:spPr>
      </p:pic>
      <p:pic>
        <p:nvPicPr>
          <p:cNvPr id="14" name="Picture 4" descr="Картинки по запросу video png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4313343"/>
            <a:ext cx="2232248" cy="1084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Картинки по запросу video png">
            <a:hlinkClick r:id="rId8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8010" y="5412204"/>
            <a:ext cx="2229459" cy="1082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1939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aveikslėlis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788" y="188640"/>
            <a:ext cx="8281293" cy="432048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78048" y="4509120"/>
            <a:ext cx="830403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Išvada  :</a:t>
            </a:r>
          </a:p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Tarp virimo temperatūros ir atmosferos slėgio tiesinė priklausomybė. Kuo didesnis </a:t>
            </a:r>
          </a:p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atmosferos slėgis, tuo didesnė virimo  temperatūra.</a:t>
            </a:r>
          </a:p>
        </p:txBody>
      </p:sp>
    </p:spTree>
    <p:extLst>
      <p:ext uri="{BB962C8B-B14F-4D97-AF65-F5344CB8AC3E}">
        <p14:creationId xmlns:p14="http://schemas.microsoft.com/office/powerpoint/2010/main" val="1622823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Vaizdo rezultatas pagal užklausą „cook“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9309" y="275421"/>
            <a:ext cx="6242058" cy="5812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tačiakampis 2"/>
          <p:cNvSpPr/>
          <p:nvPr/>
        </p:nvSpPr>
        <p:spPr>
          <a:xfrm>
            <a:off x="1619672" y="980728"/>
            <a:ext cx="338437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9728" indent="0">
              <a:buNone/>
            </a:pPr>
            <a:r>
              <a:rPr lang="lt-L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Kuo </a:t>
            </a:r>
            <a:r>
              <a:rPr 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didesnis </a:t>
            </a:r>
            <a:r>
              <a:rPr lang="lt-L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atmosferos </a:t>
            </a:r>
            <a:r>
              <a:rPr 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slėgis tuo aukštesnė virimo temperatūra.</a:t>
            </a:r>
          </a:p>
          <a:p>
            <a:pPr marL="109728"/>
            <a:r>
              <a:rPr 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Kuo aukštesnė virimo temperatūra, tuo skanesnė kava ir arbata, nes </a:t>
            </a:r>
            <a:r>
              <a:rPr lang="lt-LT" sz="24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sparčiau vyksta </a:t>
            </a:r>
            <a:r>
              <a:rPr 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difuzijos </a:t>
            </a:r>
            <a:r>
              <a:rPr lang="lt-LT" sz="24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reiškinys. </a:t>
            </a:r>
            <a:endParaRPr lang="lt-LT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Картинки по запросу kavos puodelis pn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1860" y="5301209"/>
            <a:ext cx="2052228" cy="1564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Похожее изображение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530" y="4620440"/>
            <a:ext cx="3190330" cy="2224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7254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644565" y="404663"/>
            <a:ext cx="5256584" cy="446085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lt-LT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Darbo tikslas(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II)</a:t>
            </a:r>
            <a:r>
              <a:rPr lang="lt-LT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Išsiaiškinti, kuris aliejus labiausiai sulaiko šilumą ir neleidžia greitai atvėsti vandeniui.</a:t>
            </a:r>
          </a:p>
          <a:p>
            <a:pPr marL="0" indent="0">
              <a:buNone/>
            </a:pPr>
            <a:r>
              <a:rPr lang="lt-LT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Priemonės: </a:t>
            </a:r>
          </a:p>
          <a:p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Graikinių riešutų, rapsų ir alyvuogių aliejai;</a:t>
            </a:r>
          </a:p>
          <a:p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Laikrodis;</a:t>
            </a:r>
          </a:p>
          <a:p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GLX ir temperatūros sensorius. </a:t>
            </a:r>
          </a:p>
          <a:p>
            <a:pPr marL="0" indent="0">
              <a:buNone/>
            </a:pPr>
            <a:endParaRPr lang="lt-LT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AutoShape 4" descr="Vaizdo rezultatas pagal užklausą „alyvuogių aliejus png“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57150" y="-1173163"/>
            <a:ext cx="3524250" cy="2457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grpSp>
        <p:nvGrpSpPr>
          <p:cNvPr id="5" name="Grupė 4"/>
          <p:cNvGrpSpPr/>
          <p:nvPr/>
        </p:nvGrpSpPr>
        <p:grpSpPr>
          <a:xfrm>
            <a:off x="334901" y="1052736"/>
            <a:ext cx="3281293" cy="3023097"/>
            <a:chOff x="330777" y="1970950"/>
            <a:chExt cx="3281293" cy="3023097"/>
          </a:xfrm>
        </p:grpSpPr>
        <p:pic>
          <p:nvPicPr>
            <p:cNvPr id="8202" name="Picture 10" descr="Vaizdo rezultatas pagal užklausą „rapsų  aliejus png“">
              <a:hlinkClick r:id="rId3"/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9500" b="23331"/>
            <a:stretch/>
          </p:blipFill>
          <p:spPr bwMode="auto">
            <a:xfrm>
              <a:off x="1410897" y="2338228"/>
              <a:ext cx="879962" cy="25272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4" descr="Vaizdo rezultatas pagal užklausą „graikinių riešutų aliejus png“">
              <a:hlinkClick r:id="rId5"/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436" r="36698"/>
            <a:stretch/>
          </p:blipFill>
          <p:spPr bwMode="auto">
            <a:xfrm>
              <a:off x="330777" y="1970950"/>
              <a:ext cx="1080120" cy="30230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611849" y="2908943"/>
              <a:ext cx="2560284" cy="1440159"/>
            </a:xfrm>
            <a:prstGeom prst="rect">
              <a:avLst/>
            </a:prstGeom>
          </p:spPr>
        </p:pic>
      </p:grpSp>
      <p:sp>
        <p:nvSpPr>
          <p:cNvPr id="3" name="TextBox 2"/>
          <p:cNvSpPr txBox="1"/>
          <p:nvPr/>
        </p:nvSpPr>
        <p:spPr>
          <a:xfrm>
            <a:off x="334901" y="4797152"/>
            <a:ext cx="86295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Tyrinėjome laiką, per kurį verdančio </a:t>
            </a: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vandens su 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aliejumi </a:t>
            </a: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temperatūra 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sumažės  </a:t>
            </a: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uo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103</a:t>
            </a: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℃ iki 89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℃, t. y.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14°С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lt-L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0799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1763688" y="1764876"/>
                <a:ext cx="4848470" cy="1664124"/>
              </a:xfrm>
            </p:spPr>
            <p:txBody>
              <a:bodyPr>
                <a:normAutofit fontScale="85000" lnSpcReduction="20000"/>
              </a:bodyPr>
              <a:lstStyle/>
              <a:p>
                <a:pPr marL="0" indent="0">
                  <a:buNone/>
                </a:pPr>
                <a:r>
                  <a:rPr lang="lt-LT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Atšalimo:</a:t>
                </a:r>
              </a:p>
              <a:p>
                <a:pPr marL="0" indent="0">
                  <a:buNone/>
                </a:pPr>
                <a:r>
                  <a:rPr lang="lt-LT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laikas </a:t>
                </a:r>
                <a:r>
                  <a:rPr lang="en-US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lt-LT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05:49 min</a:t>
                </a:r>
                <a:r>
                  <a:rPr lang="ru-RU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329</a:t>
                </a:r>
                <a:r>
                  <a:rPr lang="en-US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,4 s</a:t>
                </a:r>
                <a:endParaRPr lang="lt-LT" i="1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lt-LT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greitis </a:t>
                </a:r>
                <a:r>
                  <a:rPr lang="en-US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0,043 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en-US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i="1" smtClean="0">
                            <a:latin typeface="Cambria Math"/>
                            <a:ea typeface="Cambria Math"/>
                            <a:cs typeface="Times New Roman" panose="02020603050405020304" pitchFamily="18" charset="0"/>
                          </a:rPr>
                          <m:t>°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  <a:cs typeface="Times New Roman" panose="02020603050405020304" pitchFamily="18" charset="0"/>
                          </a:rPr>
                          <m:t>𝐶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  <a:cs typeface="Times New Roman" panose="02020603050405020304" pitchFamily="18" charset="0"/>
                          </a:rPr>
                          <m:t>𝑠</m:t>
                        </m:r>
                      </m:den>
                    </m:f>
                  </m:oMath>
                </a14:m>
                <a:endParaRPr lang="lt-LT" i="1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lt-LT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63688" y="1764876"/>
                <a:ext cx="4848470" cy="1664124"/>
              </a:xfrm>
              <a:blipFill rotWithShape="1">
                <a:blip r:embed="rId2"/>
                <a:stretch>
                  <a:fillRect l="-2261" t="-8059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13184" y="48123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Graikinių riešutų </a:t>
            </a:r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aliejus </a:t>
            </a:r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077072"/>
            <a:ext cx="4059942" cy="228371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3903593"/>
            <a:ext cx="4368349" cy="2457196"/>
          </a:xfrm>
          <a:prstGeom prst="rect">
            <a:avLst/>
          </a:prstGeom>
        </p:spPr>
      </p:pic>
      <p:pic>
        <p:nvPicPr>
          <p:cNvPr id="9220" name="Picture 4" descr="Vaizdo rezultatas pagal užklausą „graikinių riešutų aliejus png“">
            <a:hlinkClick r:id="rId5"/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36" r="36698"/>
          <a:stretch/>
        </p:blipFill>
        <p:spPr bwMode="auto">
          <a:xfrm>
            <a:off x="454165" y="853753"/>
            <a:ext cx="1080120" cy="3023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5007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Alyvuogių aliejus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676234" y="852826"/>
            <a:ext cx="2560284" cy="1440159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732" y="3140967"/>
            <a:ext cx="4907746" cy="2765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843124"/>
            <a:ext cx="3421254" cy="1925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1"/>
              <p:cNvSpPr txBox="1">
                <a:spLocks/>
              </p:cNvSpPr>
              <p:nvPr/>
            </p:nvSpPr>
            <p:spPr>
              <a:xfrm>
                <a:off x="539552" y="1476843"/>
                <a:ext cx="4848470" cy="1664124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fontScale="85000" lnSpcReduction="20000"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lt-LT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Atšalimo:</a:t>
                </a:r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lt-LT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laikas </a:t>
                </a:r>
                <a:r>
                  <a:rPr lang="en-US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lt-LT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r>
                  <a:rPr lang="en-US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</a:t>
                </a:r>
                <a:r>
                  <a:rPr lang="lt-LT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  <a:r>
                  <a:rPr lang="en-US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24</a:t>
                </a:r>
                <a:r>
                  <a:rPr lang="lt-LT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min</a:t>
                </a:r>
                <a:r>
                  <a:rPr lang="ru-RU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3</a:t>
                </a:r>
                <a:r>
                  <a:rPr lang="en-US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74,4 s</a:t>
                </a:r>
                <a:endParaRPr lang="lt-LT" i="1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lt-LT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greitis </a:t>
                </a:r>
                <a:r>
                  <a:rPr lang="en-US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0,071 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en-US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i="1" smtClean="0">
                            <a:latin typeface="Cambria Math"/>
                            <a:ea typeface="Cambria Math"/>
                            <a:cs typeface="Times New Roman" panose="02020603050405020304" pitchFamily="18" charset="0"/>
                          </a:rPr>
                          <m:t>°</m:t>
                        </m:r>
                        <m:r>
                          <a:rPr lang="en-US" i="1" smtClean="0">
                            <a:latin typeface="Cambria Math"/>
                            <a:ea typeface="Cambria Math"/>
                            <a:cs typeface="Times New Roman" panose="02020603050405020304" pitchFamily="18" charset="0"/>
                          </a:rPr>
                          <m:t>𝐶</m:t>
                        </m:r>
                      </m:num>
                      <m:den>
                        <m:r>
                          <a:rPr lang="en-US" i="1" smtClean="0">
                            <a:latin typeface="Cambria Math"/>
                            <a:cs typeface="Times New Roman" panose="02020603050405020304" pitchFamily="18" charset="0"/>
                          </a:rPr>
                          <m:t>𝑠</m:t>
                        </m:r>
                      </m:den>
                    </m:f>
                  </m:oMath>
                </a14:m>
                <a:endParaRPr lang="lt-LT" i="1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lt-LT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Content Placeholder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476843"/>
                <a:ext cx="4848470" cy="1664124"/>
              </a:xfrm>
              <a:prstGeom prst="rect">
                <a:avLst/>
              </a:prstGeom>
              <a:blipFill rotWithShape="1">
                <a:blip r:embed="rId5"/>
                <a:stretch>
                  <a:fillRect l="-2390" t="-8059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96432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Rapsų aliejus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3686595"/>
            <a:ext cx="4536504" cy="2551783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168" y="3998875"/>
            <a:ext cx="3419475" cy="192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10" descr="Vaizdo rezultatas pagal užklausą „rapsų  aliejus png“">
            <a:hlinkClick r:id="rId4"/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500" b="23331"/>
          <a:stretch/>
        </p:blipFill>
        <p:spPr bwMode="auto">
          <a:xfrm>
            <a:off x="6668040" y="908720"/>
            <a:ext cx="876060" cy="2516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1"/>
              <p:cNvSpPr txBox="1">
                <a:spLocks/>
              </p:cNvSpPr>
              <p:nvPr/>
            </p:nvSpPr>
            <p:spPr>
              <a:xfrm>
                <a:off x="1043608" y="1556792"/>
                <a:ext cx="4848470" cy="1664124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fontScale="85000" lnSpcReduction="20000"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lt-LT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Atšalimo:</a:t>
                </a:r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lt-LT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laikas </a:t>
                </a:r>
                <a:r>
                  <a:rPr lang="en-US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lt-LT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r>
                  <a:rPr lang="en-US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8</a:t>
                </a:r>
                <a:r>
                  <a:rPr lang="lt-LT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:4</a:t>
                </a:r>
                <a:r>
                  <a:rPr lang="en-US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</a:t>
                </a:r>
                <a:r>
                  <a:rPr lang="lt-LT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min</a:t>
                </a:r>
                <a:r>
                  <a:rPr lang="ru-RU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:r>
                  <a:rPr lang="en-US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507,6 s</a:t>
                </a:r>
                <a:endParaRPr lang="lt-LT" i="1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lt-LT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greitis </a:t>
                </a:r>
                <a:r>
                  <a:rPr lang="en-US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0,028 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en-US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i="1" smtClean="0">
                            <a:latin typeface="Cambria Math"/>
                            <a:ea typeface="Cambria Math"/>
                            <a:cs typeface="Times New Roman" panose="02020603050405020304" pitchFamily="18" charset="0"/>
                          </a:rPr>
                          <m:t>°</m:t>
                        </m:r>
                        <m:r>
                          <a:rPr lang="en-US" i="1" smtClean="0">
                            <a:latin typeface="Cambria Math"/>
                            <a:ea typeface="Cambria Math"/>
                            <a:cs typeface="Times New Roman" panose="02020603050405020304" pitchFamily="18" charset="0"/>
                          </a:rPr>
                          <m:t>𝐶</m:t>
                        </m:r>
                      </m:num>
                      <m:den>
                        <m:r>
                          <a:rPr lang="en-US" i="1" smtClean="0">
                            <a:latin typeface="Cambria Math"/>
                            <a:cs typeface="Times New Roman" panose="02020603050405020304" pitchFamily="18" charset="0"/>
                          </a:rPr>
                          <m:t>𝑠</m:t>
                        </m:r>
                      </m:den>
                    </m:f>
                  </m:oMath>
                </a14:m>
                <a:endParaRPr lang="lt-LT" i="1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lt-LT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Content Placeholder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608" y="1556792"/>
                <a:ext cx="4848470" cy="1664124"/>
              </a:xfrm>
              <a:prstGeom prst="rect">
                <a:avLst/>
              </a:prstGeom>
              <a:blipFill rotWithShape="1">
                <a:blip r:embed="rId6"/>
                <a:stretch>
                  <a:fillRect l="-2261" t="-8059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09539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aveikslėlis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69"/>
          <a:stretch/>
        </p:blipFill>
        <p:spPr>
          <a:xfrm>
            <a:off x="-12095" y="476672"/>
            <a:ext cx="9033526" cy="4092988"/>
          </a:xfrm>
          <a:prstGeom prst="rect">
            <a:avLst/>
          </a:prstGeom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4869160"/>
            <a:ext cx="6795686" cy="1437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061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Vaizdo rezultatas pagal užklausą „cook“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80852"/>
            <a:ext cx="6242058" cy="5812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" descr="Vaizdo rezultatas pagal užklausą „rapsų  aliejus png“">
            <a:hlinkClick r:id="rId4"/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500" b="23331"/>
          <a:stretch/>
        </p:blipFill>
        <p:spPr bwMode="auto">
          <a:xfrm>
            <a:off x="4518763" y="3187074"/>
            <a:ext cx="1174847" cy="3374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tačiakampis 4"/>
          <p:cNvSpPr/>
          <p:nvPr/>
        </p:nvSpPr>
        <p:spPr>
          <a:xfrm>
            <a:off x="1633195" y="1196752"/>
            <a:ext cx="324036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Rapsų aliejus ne tik iš visų aliejų turi daugiausiai omega-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en-US" sz="2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polineso</a:t>
            </a:r>
            <a:r>
              <a:rPr lang="lt-LT" sz="2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čiųjų</a:t>
            </a:r>
            <a:r>
              <a:rPr lang="lt-LT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riebalų rūgščių, kurios svarbios žmogaus sveikatai, bet ir labai tinkamas maisto gamybai. Tai  </a:t>
            </a:r>
            <a:r>
              <a:rPr lang="lt-LT" sz="24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geras maisto šilumos saugotojas. </a:t>
            </a:r>
            <a:endParaRPr lang="lt-LT" b="1" i="1" dirty="0"/>
          </a:p>
        </p:txBody>
      </p:sp>
    </p:spTree>
    <p:extLst>
      <p:ext uri="{BB962C8B-B14F-4D97-AF65-F5344CB8AC3E}">
        <p14:creationId xmlns:p14="http://schemas.microsoft.com/office/powerpoint/2010/main" val="2146044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4196" y="2357591"/>
            <a:ext cx="8229600" cy="999401"/>
          </a:xfrm>
        </p:spPr>
        <p:txBody>
          <a:bodyPr>
            <a:normAutofit fontScale="85000" lnSpcReduction="20000"/>
          </a:bodyPr>
          <a:lstStyle/>
          <a:p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Makaronai;</a:t>
            </a:r>
          </a:p>
          <a:p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GLX su temperatūros sensoriumi</a:t>
            </a:r>
          </a:p>
          <a:p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Termometras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3573016"/>
            <a:ext cx="6136210" cy="2952328"/>
          </a:xfrm>
          <a:prstGeom prst="rect">
            <a:avLst/>
          </a:prstGeom>
        </p:spPr>
      </p:pic>
      <p:sp>
        <p:nvSpPr>
          <p:cNvPr id="4" name="Stačiakampis 3"/>
          <p:cNvSpPr/>
          <p:nvPr/>
        </p:nvSpPr>
        <p:spPr>
          <a:xfrm>
            <a:off x="323528" y="332656"/>
            <a:ext cx="33217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lt-LT" sz="32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Darbo tikslas(</a:t>
            </a:r>
            <a:r>
              <a:rPr lang="en-US" sz="32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lt-LT" sz="32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2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lt-LT" sz="32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6" name="Stačiakampis 5"/>
          <p:cNvSpPr/>
          <p:nvPr/>
        </p:nvSpPr>
        <p:spPr>
          <a:xfrm>
            <a:off x="344196" y="1772816"/>
            <a:ext cx="222528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lt-LT" sz="32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Priemonės: 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03920" y="1069831"/>
            <a:ext cx="8229600" cy="9994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lt-LT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Išsiaiškinti verdančio vandenyje makarono viduje esančią temperatūrą ir palyginti su verdančio vandens temperatūra.</a:t>
            </a:r>
            <a:endParaRPr lang="lt-LT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2908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776697" y="1678782"/>
            <a:ext cx="5741255" cy="3229456"/>
          </a:xfrm>
          <a:prstGeom prst="rect">
            <a:avLst/>
          </a:prstGeom>
        </p:spPr>
      </p:pic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945070" y="2041903"/>
            <a:ext cx="5400599" cy="3037837"/>
          </a:xfrm>
        </p:spPr>
      </p:pic>
      <p:sp>
        <p:nvSpPr>
          <p:cNvPr id="9" name="Rectangle 8"/>
          <p:cNvSpPr/>
          <p:nvPr/>
        </p:nvSpPr>
        <p:spPr>
          <a:xfrm>
            <a:off x="1907703" y="4867364"/>
            <a:ext cx="372454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292732" y="5155396"/>
            <a:ext cx="1512168" cy="93610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23527" y="6165304"/>
            <a:ext cx="33851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Makaronų temperatūra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" name="Straight Arrow Connector 16"/>
          <p:cNvCxnSpPr>
            <a:stCxn id="18" idx="0"/>
          </p:cNvCxnSpPr>
          <p:nvPr/>
        </p:nvCxnSpPr>
        <p:spPr>
          <a:xfrm flipH="1" flipV="1">
            <a:off x="6084169" y="2276872"/>
            <a:ext cx="2087972" cy="158417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200282" y="3861048"/>
            <a:ext cx="19437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Vandens temperatūra</a:t>
            </a:r>
            <a:endParaRPr lang="en-US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6220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Vaizdo rezultatas pagal užklausą „cook“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80852"/>
            <a:ext cx="6242058" cy="5812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4221088"/>
            <a:ext cx="2776265" cy="215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19672" y="1225869"/>
            <a:ext cx="3558988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Virimo metu</a:t>
            </a:r>
          </a:p>
          <a:p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makaronų viduje</a:t>
            </a:r>
          </a:p>
          <a:p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temperatūra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3°С</a:t>
            </a:r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žemesnė  už </a:t>
            </a:r>
          </a:p>
          <a:p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verdančio vandens </a:t>
            </a:r>
          </a:p>
          <a:p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temperatūrą</a:t>
            </a:r>
            <a:r>
              <a:rPr 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t-LT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5277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/>
          <p:cNvSpPr>
            <a:spLocks noGrp="1"/>
          </p:cNvSpPr>
          <p:nvPr>
            <p:ph idx="1"/>
          </p:nvPr>
        </p:nvSpPr>
        <p:spPr>
          <a:xfrm>
            <a:off x="539552" y="476672"/>
            <a:ext cx="7920880" cy="446085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lt-LT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Darbo tikslas(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lt-LT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Patirin</a:t>
            </a:r>
            <a:r>
              <a:rPr lang="lt-LT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ėti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šviežių ir senų bulvių temperatūrą virimo metu, jų virimo laiką.</a:t>
            </a:r>
          </a:p>
          <a:p>
            <a:pPr marL="0" indent="0">
              <a:buNone/>
            </a:pPr>
            <a:r>
              <a:rPr lang="lt-LT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Priemonės: </a:t>
            </a:r>
          </a:p>
          <a:p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Vienodos masės bulvės ( sena ir šviežia);</a:t>
            </a:r>
          </a:p>
          <a:p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Svarstyklės;</a:t>
            </a:r>
          </a:p>
          <a:p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Laikrodis;</a:t>
            </a:r>
          </a:p>
          <a:p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GLX ir temperatūros sensorius. </a:t>
            </a:r>
          </a:p>
          <a:p>
            <a:pPr marL="0" indent="0">
              <a:buNone/>
            </a:pPr>
            <a:endParaRPr lang="lt-LT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01" r="11413" b="20600"/>
          <a:stretch/>
        </p:blipFill>
        <p:spPr>
          <a:xfrm>
            <a:off x="2483768" y="4244736"/>
            <a:ext cx="4668750" cy="1992125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V="1">
            <a:off x="1691680" y="5097773"/>
            <a:ext cx="1872208" cy="72008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41178" y="5561762"/>
            <a:ext cx="2880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Šviežia bulvė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97581" y="6297977"/>
            <a:ext cx="22952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Senesnė bulvė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H="1" flipV="1">
            <a:off x="5940152" y="5457813"/>
            <a:ext cx="216024" cy="84016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2485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80551" y="1468782"/>
            <a:ext cx="4864541" cy="2736304"/>
          </a:xfrm>
        </p:spPr>
      </p:pic>
      <p:cxnSp>
        <p:nvCxnSpPr>
          <p:cNvPr id="8" name="Straight Arrow Connector 7"/>
          <p:cNvCxnSpPr/>
          <p:nvPr/>
        </p:nvCxnSpPr>
        <p:spPr>
          <a:xfrm flipH="1" flipV="1">
            <a:off x="2483768" y="3212976"/>
            <a:ext cx="1224136" cy="64807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707903" y="3717032"/>
            <a:ext cx="22466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Šviežia bulvė</a:t>
            </a:r>
            <a:endParaRPr lang="en-US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3567" y="5589240"/>
            <a:ext cx="23042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Senesnė bulvė</a:t>
            </a:r>
            <a:endParaRPr lang="en-US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1043608" y="3429000"/>
            <a:ext cx="288032" cy="201622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1" name="Picture 4" descr="Картинки по запросу video pn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979347"/>
            <a:ext cx="2229459" cy="1082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Картинки по запросу video png">
            <a:hlinkClick r:id="rId5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9794" y="2276872"/>
            <a:ext cx="2229459" cy="1082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6039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4" name="Picture 4" descr="Vaizdo rezultatas pagal užklausą „cook“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11755"/>
            <a:ext cx="7126629" cy="6636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7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500" b="90000" l="7018" r="9517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75203" y="4529570"/>
            <a:ext cx="2952329" cy="236778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971601" y="977512"/>
                <a:ext cx="4032448" cy="49098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lt-LT" sz="2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Šviežių bulvių: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lt-LT" sz="2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virimo laikas trumpesnis  </a:t>
                </a:r>
                <a:r>
                  <a:rPr lang="ru-RU" sz="2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:r>
                  <a:rPr lang="lt-LT" sz="2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min. nei senų bulvių;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lt-LT" sz="2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viduje temperatūra  žemesnė, nei senų bulvių.</a:t>
                </a:r>
              </a:p>
              <a:p>
                <a:r>
                  <a:rPr lang="lt-LT" sz="24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Tad  šviežios bulvės </a:t>
                </a:r>
                <a:r>
                  <a:rPr lang="lt-LT" sz="2400" b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ne tik vertingesnės, kad jos turi daugiau vitaminų C,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2400" b="1" i="1">
                            <a:solidFill>
                              <a:prstClr val="black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lt-LT" sz="2400" b="1" i="1">
                            <a:solidFill>
                              <a:prstClr val="black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𝑩</m:t>
                        </m:r>
                      </m:e>
                      <m:sub>
                        <m:r>
                          <a:rPr lang="ru-RU" sz="2400" b="1" i="1">
                            <a:solidFill>
                              <a:prstClr val="black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lt-LT" sz="2400" b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2400" b="1" i="1" dirty="0">
                            <a:solidFill>
                              <a:prstClr val="black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lt-LT" sz="2400" b="1" i="1" dirty="0">
                            <a:solidFill>
                              <a:prstClr val="black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𝑩</m:t>
                        </m:r>
                      </m:e>
                      <m:sub>
                        <m:r>
                          <a:rPr lang="ru-RU" sz="2400" b="1" i="1" dirty="0">
                            <a:solidFill>
                              <a:prstClr val="black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𝟔</m:t>
                        </m:r>
                        <m:r>
                          <a:rPr lang="en-US" sz="2400" b="1" i="1" dirty="0">
                            <a:solidFill>
                              <a:prstClr val="black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lt-LT" sz="2400" b="1" i="1" dirty="0" smtClean="0">
                            <a:solidFill>
                              <a:prstClr val="black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,  </m:t>
                        </m:r>
                        <m:r>
                          <a:rPr lang="en-US" sz="2400" b="1" i="1" dirty="0">
                            <a:solidFill>
                              <a:prstClr val="black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 </m:t>
                        </m:r>
                      </m:sub>
                    </m:sSub>
                  </m:oMath>
                </a14:m>
                <a:r>
                  <a:rPr lang="lt-LT" sz="2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tačiau jų dėka mes taupysime energiją, saugosime aplinką, sumažinsime išlaidas. </a:t>
                </a:r>
              </a:p>
              <a:p>
                <a:r>
                  <a:rPr lang="lt-LT" sz="2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lt-LT" sz="2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endParaRPr lang="lt-LT" sz="24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1" y="977512"/>
                <a:ext cx="4032448" cy="4909870"/>
              </a:xfrm>
              <a:prstGeom prst="rect">
                <a:avLst/>
              </a:prstGeom>
              <a:blipFill rotWithShape="1">
                <a:blip r:embed="rId7"/>
                <a:stretch>
                  <a:fillRect l="-2266" t="-993" r="-4079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14" descr="home button blue glass flashing">
            <a:hlinkClick r:id="rId8" action="ppaction://hlinksldjump"/>
          </p:cNvPr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5713462"/>
            <a:ext cx="1015933" cy="1015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6366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Vaizdo rezultatas pagal užklausą „alyvuogių aliejus png“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786" y="908720"/>
            <a:ext cx="6991350" cy="411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ntraštė 3"/>
          <p:cNvSpPr>
            <a:spLocks noGrp="1"/>
          </p:cNvSpPr>
          <p:nvPr>
            <p:ph type="title"/>
          </p:nvPr>
        </p:nvSpPr>
        <p:spPr>
          <a:xfrm>
            <a:off x="411353" y="692696"/>
            <a:ext cx="8229600" cy="1143000"/>
          </a:xfrm>
        </p:spPr>
        <p:txBody>
          <a:bodyPr/>
          <a:lstStyle/>
          <a:p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Testas</a:t>
            </a:r>
            <a:endParaRPr lang="lt-L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5285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60648"/>
            <a:ext cx="7886700" cy="59163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1.Nuo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priklauso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vandens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užvirimo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laikas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457200" indent="-457200">
              <a:buFont typeface="+mj-lt"/>
              <a:buAutoNum type="alphaLcParenR"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Atmosferos slėgio</a:t>
            </a:r>
          </a:p>
          <a:p>
            <a:pPr marL="457200" indent="-457200">
              <a:buFont typeface="+mj-lt"/>
              <a:buAutoNum type="alphaLcParenR"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Santykinės drėgmės</a:t>
            </a:r>
          </a:p>
          <a:p>
            <a:pPr marL="457200" indent="-457200">
              <a:buFont typeface="+mj-lt"/>
              <a:buAutoNum type="alphaLcParenR"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Vėjo greičio</a:t>
            </a:r>
          </a:p>
          <a:p>
            <a:pPr marL="457200" indent="-457200">
              <a:buFont typeface="+mj-lt"/>
              <a:buAutoNum type="alphaLcParenR"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Indo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kuriame kaito vanduo, storio.</a:t>
            </a:r>
          </a:p>
          <a:p>
            <a:pPr marL="0" indent="0">
              <a:buNone/>
            </a:pPr>
            <a:endParaRPr lang="en-US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600" dirty="0"/>
          </a:p>
          <a:p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879" y="3933056"/>
            <a:ext cx="2690242" cy="2690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577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60648"/>
            <a:ext cx="7886700" cy="5916315"/>
          </a:xfrm>
        </p:spPr>
        <p:txBody>
          <a:bodyPr/>
          <a:lstStyle/>
          <a:p>
            <a:pPr marL="0" indent="0">
              <a:buNone/>
            </a:pPr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Ant įkaitusios viryklės uždėjus puodą, jis ima kaisti. Kokiu šilumos perdavimo būdu viryklė perduoda šilumą puodui?</a:t>
            </a:r>
          </a:p>
          <a:p>
            <a:pPr marL="0" indent="0">
              <a:buNone/>
            </a:pPr>
            <a:endParaRPr lang="lt-L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lphaLcParenR"/>
            </a:pPr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Konvekcijos ir spinduliavimo būdu.</a:t>
            </a:r>
            <a:endParaRPr lang="lt-LT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lphaLcParenR"/>
            </a:pPr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Šilumos laidumo ir spinduliavimo būdu.</a:t>
            </a:r>
            <a:endParaRPr lang="lt-LT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lphaLcParenR"/>
            </a:pPr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Tik spinduliavimo būdu.</a:t>
            </a:r>
            <a:endParaRPr lang="lt-LT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lphaLcParenR"/>
            </a:pPr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Tik šilumos laidumo būdu.</a:t>
            </a:r>
            <a:endParaRPr lang="lt-LT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9989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6632"/>
            <a:ext cx="7886700" cy="6060331"/>
          </a:xfrm>
        </p:spPr>
        <p:txBody>
          <a:bodyPr/>
          <a:lstStyle/>
          <a:p>
            <a:pPr marL="0" indent="0">
              <a:buNone/>
            </a:pPr>
            <a:r>
              <a:rPr lang="lt-LT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lt-LT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Nuo ko priklauso vandens virimo temperatūra?</a:t>
            </a:r>
          </a:p>
          <a:p>
            <a:pPr marL="457200" indent="-457200">
              <a:buFont typeface="+mj-lt"/>
              <a:buAutoNum type="alphaLcParenR"/>
            </a:pPr>
            <a:r>
              <a:rPr lang="lt-LT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Vėjo </a:t>
            </a:r>
            <a:r>
              <a:rPr lang="lt-LT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greičio</a:t>
            </a:r>
          </a:p>
          <a:p>
            <a:pPr marL="457200" indent="-457200">
              <a:buFont typeface="+mj-lt"/>
              <a:buAutoNum type="alphaLcParenR"/>
            </a:pPr>
            <a:r>
              <a:rPr lang="lt-LT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Oro temperatūros</a:t>
            </a:r>
          </a:p>
          <a:p>
            <a:pPr marL="457200" indent="-457200">
              <a:buFont typeface="+mj-lt"/>
              <a:buAutoNum type="alphaLcParenR"/>
            </a:pPr>
            <a:r>
              <a:rPr lang="lt-LT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Atmosfero </a:t>
            </a:r>
            <a:r>
              <a:rPr lang="lt-LT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slėgio</a:t>
            </a:r>
          </a:p>
          <a:p>
            <a:pPr marL="457200" indent="-457200">
              <a:buFont typeface="+mj-lt"/>
              <a:buAutoNum type="alphaLcParenR"/>
            </a:pPr>
            <a:r>
              <a:rPr lang="lt-LT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Kaitlentės rūšies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3356992"/>
            <a:ext cx="4162425" cy="302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454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60648"/>
            <a:ext cx="7886700" cy="59163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4.Kokia spalva reikia nudažyti indą , norint tame inde esantį vandenį užvirinti tiesiog gamtoje?</a:t>
            </a:r>
          </a:p>
          <a:p>
            <a:pPr marL="457200" indent="-457200">
              <a:buFont typeface="+mj-lt"/>
              <a:buAutoNum type="alphaLcParenR"/>
            </a:pPr>
            <a:r>
              <a:rPr lang="lt-LT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Juoda</a:t>
            </a:r>
          </a:p>
          <a:p>
            <a:pPr marL="457200" indent="-457200">
              <a:buFont typeface="+mj-lt"/>
              <a:buAutoNum type="alphaLcParenR"/>
            </a:pPr>
            <a:r>
              <a:rPr lang="lt-LT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Mėlyna</a:t>
            </a:r>
          </a:p>
          <a:p>
            <a:pPr marL="457200" indent="-457200">
              <a:buFont typeface="+mj-lt"/>
              <a:buAutoNum type="alphaLcParenR"/>
            </a:pPr>
            <a:r>
              <a:rPr lang="lt-LT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Žalia</a:t>
            </a:r>
          </a:p>
          <a:p>
            <a:pPr marL="457200" indent="-457200">
              <a:buFont typeface="+mj-lt"/>
              <a:buAutoNum type="alphaLcParenR"/>
            </a:pPr>
            <a:r>
              <a:rPr lang="lt-LT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Balta 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9792" y="3933056"/>
            <a:ext cx="4075653" cy="2547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524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60648"/>
            <a:ext cx="7886700" cy="5916315"/>
          </a:xfrm>
        </p:spPr>
        <p:txBody>
          <a:bodyPr/>
          <a:lstStyle/>
          <a:p>
            <a:pPr marL="0" indent="0">
              <a:buNone/>
            </a:pPr>
            <a:r>
              <a:rPr lang="sv-SE" sz="3600" dirty="0"/>
              <a:t>5. Kiek yra vandens virimo stadijų?</a:t>
            </a:r>
          </a:p>
          <a:p>
            <a:pPr marL="457200" indent="-457200">
              <a:buFont typeface="+mj-lt"/>
              <a:buAutoNum type="alphaLcParenR"/>
            </a:pPr>
            <a:r>
              <a:rPr lang="sv-SE" sz="3600" dirty="0"/>
              <a:t>3</a:t>
            </a:r>
          </a:p>
          <a:p>
            <a:pPr marL="457200" indent="-457200">
              <a:buFont typeface="+mj-lt"/>
              <a:buAutoNum type="alphaLcParenR"/>
            </a:pPr>
            <a:r>
              <a:rPr lang="sv-SE" sz="3600" dirty="0"/>
              <a:t>5</a:t>
            </a:r>
          </a:p>
          <a:p>
            <a:pPr marL="457200" indent="-457200">
              <a:buFont typeface="+mj-lt"/>
              <a:buAutoNum type="alphaLcParenR"/>
            </a:pPr>
            <a:r>
              <a:rPr lang="sv-SE" sz="3600" dirty="0"/>
              <a:t>4</a:t>
            </a:r>
          </a:p>
          <a:p>
            <a:pPr marL="457200" indent="-457200">
              <a:buFont typeface="+mj-lt"/>
              <a:buAutoNum type="alphaLcParenR"/>
            </a:pPr>
            <a:r>
              <a:rPr lang="sv-SE" sz="3600" dirty="0"/>
              <a:t>6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3500323"/>
            <a:ext cx="3995936" cy="2665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045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332656"/>
            <a:ext cx="7886700" cy="5844307"/>
          </a:xfrm>
        </p:spPr>
        <p:txBody>
          <a:bodyPr/>
          <a:lstStyle/>
          <a:p>
            <a:pPr marL="0" indent="0">
              <a:buNone/>
            </a:pP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Kuris </a:t>
            </a:r>
            <a:r>
              <a:rPr 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teiginys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teisingas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457200" indent="-457200">
              <a:buFont typeface="+mj-lt"/>
              <a:buAutoNum type="alphaLcParenR"/>
            </a:pP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Virimas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tai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skysčio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virsmas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dujomis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skysčio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paviršiuje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lphaLcParenR"/>
            </a:pPr>
            <a:r>
              <a:rPr lang="pt-B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Virimas – tai vandens lašelių susidarymas ore.</a:t>
            </a:r>
          </a:p>
          <a:p>
            <a:pPr marL="457200" indent="-457200">
              <a:buFont typeface="+mj-lt"/>
              <a:buAutoNum type="alphaLcParenR"/>
            </a:pPr>
            <a:r>
              <a:rPr lang="lt-LT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Skysčių virimo temperatūra priklauso nuo išorinio slėgio</a:t>
            </a:r>
          </a:p>
          <a:p>
            <a:pPr marL="457200" indent="-457200">
              <a:buFont typeface="+mj-lt"/>
              <a:buAutoNum type="alphaLcParenR"/>
            </a:pPr>
            <a:r>
              <a:rPr lang="lt-LT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Verdančio skysčio temperatūra didėja.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7211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404664"/>
            <a:ext cx="7886700" cy="5772299"/>
          </a:xfrm>
        </p:spPr>
        <p:txBody>
          <a:bodyPr/>
          <a:lstStyle/>
          <a:p>
            <a:pPr marL="0" indent="0">
              <a:buNone/>
            </a:pPr>
            <a:r>
              <a:rPr lang="lt-LT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lt-LT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Garavimas- koks tai procesas?</a:t>
            </a:r>
          </a:p>
          <a:p>
            <a:pPr marL="742950" indent="-742950">
              <a:buFont typeface="+mj-lt"/>
              <a:buAutoNum type="alphaLcParenR"/>
            </a:pPr>
            <a:r>
              <a:rPr lang="lt-LT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Vidinis</a:t>
            </a:r>
          </a:p>
          <a:p>
            <a:pPr marL="742950" indent="-742950">
              <a:buFont typeface="+mj-lt"/>
              <a:buAutoNum type="alphaLcParenR"/>
            </a:pPr>
            <a:r>
              <a:rPr lang="lt-LT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Paviršinis</a:t>
            </a:r>
          </a:p>
          <a:p>
            <a:pPr marL="742950" indent="-742950">
              <a:buFont typeface="+mj-lt"/>
              <a:buAutoNum type="alphaLcParenR"/>
            </a:pPr>
            <a:r>
              <a:rPr lang="lt-LT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Sluoksniavimosi</a:t>
            </a:r>
          </a:p>
          <a:p>
            <a:pPr marL="742950" indent="-742950">
              <a:buFont typeface="+mj-lt"/>
              <a:buAutoNum type="alphaLcParenR"/>
            </a:pPr>
            <a:r>
              <a:rPr lang="lt-LT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Išorinis</a:t>
            </a:r>
          </a:p>
          <a:p>
            <a:pPr marL="742950" indent="-742950">
              <a:buFont typeface="+mj-lt"/>
              <a:buAutoNum type="alphaLcParenR"/>
            </a:pPr>
            <a:endParaRPr lang="lt-LT" sz="3600" dirty="0"/>
          </a:p>
          <a:p>
            <a:pPr marL="742950" indent="-742950">
              <a:buFont typeface="+mj-lt"/>
              <a:buAutoNum type="alphaLcParenR"/>
            </a:pPr>
            <a:endParaRPr lang="lt-LT" sz="3600" dirty="0" smtClean="0"/>
          </a:p>
          <a:p>
            <a:pPr marL="457200" indent="-457200">
              <a:buFont typeface="+mj-lt"/>
              <a:buAutoNum type="alphaLcParenR"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1760" y="3573016"/>
            <a:ext cx="4438532" cy="2774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032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60649"/>
            <a:ext cx="7886700" cy="45365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8. Nurodyk, kuris teiginys yra teisingas. </a:t>
            </a:r>
          </a:p>
          <a:p>
            <a:pPr marL="457200" indent="-457200">
              <a:buFont typeface="+mj-lt"/>
              <a:buAutoNum type="alphaLcParenR"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Skysčio virimo temperatūra priklauso nuo skysčio rūšies.</a:t>
            </a:r>
          </a:p>
          <a:p>
            <a:pPr marL="457200" indent="-457200">
              <a:buFont typeface="+mj-lt"/>
              <a:buAutoNum type="alphaLcParenR"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Skysčio virimo temperatūra mažėja didėjant išoriniam slėgiui.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lphaLcParenR"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Skysčio virimo temperatūra didėja didėjant išoriniam slėgiui.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lphaLcParenR"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Teisingi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teiginiai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2585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332656"/>
            <a:ext cx="7886700" cy="58443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3600" dirty="0" smtClean="0"/>
              <a:t>9. Kokia yra makaronų virimo temperatūra?</a:t>
            </a:r>
          </a:p>
          <a:p>
            <a:pPr marL="742950" indent="-742950">
              <a:buFont typeface="+mj-lt"/>
              <a:buAutoNum type="alphaLcParenR"/>
            </a:pPr>
            <a:r>
              <a:rPr lang="lt-LT" sz="3600" dirty="0"/>
              <a:t>60</a:t>
            </a:r>
            <a:r>
              <a:rPr lang="lt-LT" sz="3600" dirty="0" smtClean="0"/>
              <a:t>℃</a:t>
            </a:r>
          </a:p>
          <a:p>
            <a:pPr marL="742950" indent="-742950">
              <a:buFont typeface="+mj-lt"/>
              <a:buAutoNum type="alphaLcParenR"/>
            </a:pPr>
            <a:r>
              <a:rPr lang="lt-LT" sz="3600" dirty="0"/>
              <a:t>80</a:t>
            </a:r>
            <a:r>
              <a:rPr lang="lt-LT" sz="3600" dirty="0" smtClean="0"/>
              <a:t>℃</a:t>
            </a:r>
          </a:p>
          <a:p>
            <a:pPr marL="742950" indent="-742950">
              <a:buFont typeface="+mj-lt"/>
              <a:buAutoNum type="alphaLcParenR"/>
            </a:pPr>
            <a:r>
              <a:rPr lang="lt-LT" sz="3600" dirty="0"/>
              <a:t>120</a:t>
            </a:r>
            <a:r>
              <a:rPr lang="lt-LT" sz="3600" dirty="0" smtClean="0"/>
              <a:t>℃</a:t>
            </a:r>
          </a:p>
          <a:p>
            <a:pPr marL="742950" indent="-742950">
              <a:buFont typeface="+mj-lt"/>
              <a:buAutoNum type="alphaLcParenR"/>
            </a:pPr>
            <a:r>
              <a:rPr lang="lt-LT" sz="3600" dirty="0" smtClean="0"/>
              <a:t>9</a:t>
            </a:r>
            <a:r>
              <a:rPr lang="ru-RU" sz="3600" dirty="0" smtClean="0"/>
              <a:t>7</a:t>
            </a:r>
            <a:r>
              <a:rPr lang="lt-LT" sz="3600" dirty="0" smtClean="0"/>
              <a:t>℃</a:t>
            </a: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9872" y="3501008"/>
            <a:ext cx="4013933" cy="2675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192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60648"/>
            <a:ext cx="7886700" cy="59163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10. Kurios bulvės virimo temperatūra bus žemesnė?</a:t>
            </a:r>
          </a:p>
          <a:p>
            <a:pPr marL="742950" indent="-742950">
              <a:buFont typeface="+mj-lt"/>
              <a:buAutoNum type="alphaLcParenR"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Senesnės</a:t>
            </a:r>
          </a:p>
          <a:p>
            <a:pPr marL="742950" indent="-742950">
              <a:buFont typeface="+mj-lt"/>
              <a:buAutoNum type="alphaLcParenR"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Šviežios</a:t>
            </a:r>
          </a:p>
          <a:p>
            <a:pPr marL="742950" indent="-742950">
              <a:buFont typeface="+mj-lt"/>
              <a:buAutoNum type="alphaLcParenR"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Abiejų vienoda</a:t>
            </a:r>
          </a:p>
          <a:p>
            <a:pPr marL="742950" indent="-742950">
              <a:buFont typeface="+mj-lt"/>
              <a:buAutoNum type="alphaLcParenR"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Atsakymui trūksta duomenų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9432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Testo atsakymai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marL="0" indent="0">
              <a:buNone/>
            </a:pPr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pPr marL="0" indent="0">
              <a:buNone/>
            </a:pPr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  <a:p>
            <a:pPr marL="0" indent="0">
              <a:buNone/>
            </a:pPr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marL="0" indent="0">
              <a:buNone/>
            </a:pPr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pPr marL="0" indent="0">
              <a:buNone/>
            </a:pPr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  <a:p>
            <a:pPr marL="0" indent="0">
              <a:buNone/>
            </a:pPr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pPr marL="0" indent="0">
              <a:buNone/>
            </a:pPr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8.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</a:t>
            </a:r>
            <a:endParaRPr lang="lt-LT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9.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  <a:p>
            <a:pPr marL="0" indent="0">
              <a:buNone/>
            </a:pPr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10.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3808" y="1628800"/>
            <a:ext cx="3578721" cy="3628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92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0" y="2653454"/>
            <a:ext cx="8229600" cy="1143000"/>
          </a:xfrm>
        </p:spPr>
        <p:txBody>
          <a:bodyPr/>
          <a:lstStyle/>
          <a:p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Uždaviniai</a:t>
            </a:r>
            <a:endParaRPr lang="lt-L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2" name="Picture 8" descr="Картинки по запросу вода pn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636912"/>
            <a:ext cx="8347301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5018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17778" y="548680"/>
            <a:ext cx="8712968" cy="5688632"/>
          </a:xfrm>
        </p:spPr>
        <p:txBody>
          <a:bodyPr>
            <a:noAutofit/>
          </a:bodyPr>
          <a:lstStyle/>
          <a:p>
            <a:pPr marL="109728" indent="0">
              <a:buNone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Šildant vandenį, garų burbuliukai atsiranda indo dugne. Inde esančio vandens masė – 2 kg. Savitoji vandens šiluma – 4200 J/(kg∙℃), savitoji garavimo šiluma – 2,3∙106 J/kg.</a:t>
            </a:r>
          </a:p>
          <a:p>
            <a:pPr marL="452628" indent="-342900">
              <a:buFont typeface="+mj-lt"/>
              <a:buAutoNum type="alphaLcParenR"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Kodėl šildant skystį garų burbuliukai kyla į viršų?</a:t>
            </a:r>
          </a:p>
          <a:p>
            <a:pPr marL="452628" indent="-342900">
              <a:buFont typeface="+mj-lt"/>
              <a:buAutoNum type="alphaLcParenR"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Užviręs skystis verda toliau, nors liepsna buvo sumažinta. Kodėl?</a:t>
            </a:r>
          </a:p>
          <a:p>
            <a:pPr marL="452628" indent="-342900">
              <a:buFont typeface="+mj-lt"/>
              <a:buAutoNum type="alphaLcParenR"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Kokia vandens masė išgaravo, jei vandeniui, kurio temperatūra  0 ℃, buvo suteiktas 1,99 MJ šilumos kiekis?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0250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8843" y="188640"/>
                <a:ext cx="8964488" cy="6381328"/>
              </a:xfrm>
            </p:spPr>
            <p:txBody>
              <a:bodyPr>
                <a:noAutofit/>
              </a:bodyPr>
              <a:lstStyle/>
              <a:p>
                <a:pPr marL="109728" indent="0">
                  <a:buNone/>
                </a:pPr>
                <a:r>
                  <a:rPr lang="en-US" b="1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Atsakymai:</a:t>
                </a:r>
              </a:p>
              <a:p>
                <a:pPr marL="425196" indent="-342900">
                  <a:buAutoNum type="alphaLcParenR"/>
                </a:pPr>
                <a:r>
                  <a:rPr lang="en-US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Burbuliukai</a:t>
                </a:r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kyla</a:t>
                </a:r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lt-LT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į viršų, nes juose esančios dujos plečiasi ir didėja juos veikianti Archimedo jėga.</a:t>
                </a:r>
              </a:p>
              <a:p>
                <a:pPr marL="425196" indent="-342900">
                  <a:buAutoNum type="alphaLcParenR"/>
                </a:pPr>
                <a:r>
                  <a:rPr lang="lt-LT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Skysčiui suteikiamo šilumos kiekio pakanka jo virimo temperatūrai palaikyti.</a:t>
                </a:r>
              </a:p>
              <a:p>
                <a:pPr marL="425196" indent="-342900">
                  <a:buAutoNum type="alphaLcParenR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lt-LT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lt-LT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lt-LT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v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</m:sub>
                    </m:sSub>
                  </m:oMath>
                </a14:m>
                <a:r>
                  <a:rPr lang="en-US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2− </m:t>
                        </m:r>
                      </m:sub>
                    </m:sSub>
                    <m:sSub>
                      <m:sSubPr>
                        <m:ctrlPr>
                          <a:rPr lang="en-US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</a:t>
                </a:r>
              </a:p>
              <a:p>
                <a:pPr marL="82296" indent="0">
                  <a:buNone/>
                </a:pPr>
                <a:r>
                  <a:rPr lang="en-US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i="1" dirty="0" smtClean="0">
                    <a:solidFill>
                      <a:schemeClr val="bg2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sSub>
                      <m:sSubPr>
                        <m:ctrlP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𝑔</m:t>
                        </m:r>
                      </m:sub>
                    </m:sSub>
                  </m:oMath>
                </a14:m>
                <a:endParaRPr lang="en-US" i="1" dirty="0" smtClean="0">
                  <a:solidFill>
                    <a:schemeClr val="bg2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82296" indent="0">
                  <a:buNone/>
                </a:pPr>
                <a:r>
                  <a:rPr lang="en-US" i="1" dirty="0">
                    <a:solidFill>
                      <a:schemeClr val="bg2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i="1" dirty="0" smtClean="0">
                    <a:solidFill>
                      <a:schemeClr val="bg2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</a:t>
                </a:r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𝑄=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1 </m:t>
                        </m:r>
                      </m:sub>
                    </m:sSub>
                  </m:oMath>
                </a14:m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82296" indent="0">
                  <a:buNone/>
                </a:pP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sub>
                    </m:sSub>
                  </m:oMath>
                </a14:m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sSub>
                      <m:sSubPr>
                        <m:ctrlPr>
                          <a:rPr lang="en-US" b="0" i="1" dirty="0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∙(</m:t>
                    </m:r>
                    <m:sSub>
                      <m:sSubPr>
                        <m:ctrlPr>
                          <a:rPr lang="en-US" b="0" i="1" dirty="0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)]</m:t>
                    </m:r>
                  </m:oMath>
                </a14:m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/L</a:t>
                </a:r>
              </a:p>
              <a:p>
                <a:pPr marL="82296" indent="0">
                  <a:buNone/>
                </a:pP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sub>
                    </m:sSub>
                  </m:oMath>
                </a14:m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0,5 kg</a:t>
                </a:r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843" y="188640"/>
                <a:ext cx="8964488" cy="6381328"/>
              </a:xfrm>
              <a:blipFill rotWithShape="1">
                <a:blip r:embed="rId2"/>
                <a:stretch>
                  <a:fillRect l="-544" t="-1337" r="-544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89555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73571" y="692696"/>
            <a:ext cx="8229600" cy="4525963"/>
          </a:xfrm>
        </p:spPr>
        <p:txBody>
          <a:bodyPr/>
          <a:lstStyle/>
          <a:p>
            <a:pPr marL="109728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Žibalinės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viryklės </a:t>
            </a:r>
            <a:r>
              <a:rPr lang="lt-LT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nauding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um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 ko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lt-LT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ficientas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45%. 3 litrai  20℃ temperatūros vandens ant šios viryklės užverda per 10 min. Kiek žibalo sudega per 1min?</a:t>
            </a:r>
          </a:p>
          <a:p>
            <a:endParaRPr lang="lt-LT" dirty="0"/>
          </a:p>
          <a:p>
            <a:pPr marL="109728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2492896"/>
            <a:ext cx="2369046" cy="2826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278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flipH="1">
            <a:off x="667097" y="615142"/>
            <a:ext cx="12469" cy="2286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40080" y="583448"/>
            <a:ext cx="133419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Stačiakampis 3"/>
              <p:cNvSpPr/>
              <p:nvPr/>
            </p:nvSpPr>
            <p:spPr>
              <a:xfrm>
                <a:off x="2630812" y="1348769"/>
                <a:ext cx="5496727" cy="357367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1000"/>
                  </a:spcBef>
                </a:pPr>
                <a:r>
                  <a:rPr lang="en-US" sz="1400" dirty="0">
                    <a:solidFill>
                      <a:prstClr val="black"/>
                    </a:solidFill>
                  </a:rPr>
                  <a:t> </a:t>
                </a:r>
                <a:r>
                  <a:rPr lang="en-US" sz="2400" dirty="0" err="1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Viry</a:t>
                </a:r>
                <a:r>
                  <a:rPr lang="lt-LT" sz="24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klės </a:t>
                </a:r>
                <a:r>
                  <a:rPr lang="lt-LT" sz="2400" dirty="0" err="1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nauding</a:t>
                </a:r>
                <a:r>
                  <a:rPr lang="en-US" sz="2400" dirty="0" err="1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umo</a:t>
                </a:r>
                <a:r>
                  <a:rPr lang="lt-LT" sz="24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ko</a:t>
                </a:r>
                <a:r>
                  <a:rPr lang="en-US" sz="24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  <a:r>
                  <a:rPr lang="lt-LT" sz="2400" dirty="0" err="1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ficientas</a:t>
                </a:r>
                <a:r>
                  <a:rPr lang="lt-LT" sz="24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lt-LT" sz="24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</a:p>
              <a:p>
                <a:pPr lvl="0">
                  <a:lnSpc>
                    <a:spcPct val="90000"/>
                  </a:lnSpc>
                  <a:spcBef>
                    <a:spcPts val="1000"/>
                  </a:spcBef>
                </a:pPr>
                <a:r>
                  <a:rPr lang="lt-LT" sz="24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     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4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η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endParaRPr lang="en-US" sz="24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0">
                  <a:lnSpc>
                    <a:spcPct val="90000"/>
                  </a:lnSpc>
                  <a:spcBef>
                    <a:spcPts val="1000"/>
                  </a:spcBef>
                </a:pPr>
                <a:r>
                  <a:rPr lang="en-US" sz="24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</a:t>
                </a:r>
                <a:r>
                  <a:rPr lang="lt-LT" sz="24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čia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lt-LT" sz="24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- šilumos kiekis, kurio reikia vandeniui sušildyti,</a:t>
                </a:r>
              </a:p>
              <a:p>
                <a:pPr lvl="0">
                  <a:lnSpc>
                    <a:spcPct val="90000"/>
                  </a:lnSpc>
                  <a:spcBef>
                    <a:spcPts val="1000"/>
                  </a:spcBef>
                </a:pPr>
                <a:r>
                  <a:rPr lang="lt-LT" sz="24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lt-LT" sz="24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- šilumos kiekis, išsiskiriantis sudegant žibalui.</a:t>
                </a:r>
              </a:p>
              <a:p>
                <a:pPr lvl="0">
                  <a:lnSpc>
                    <a:spcPct val="90000"/>
                  </a:lnSpc>
                  <a:spcBef>
                    <a:spcPts val="1000"/>
                  </a:spcBef>
                </a:pPr>
                <a:r>
                  <a:rPr lang="lt-LT" sz="24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Galima užrašyti, kad </a:t>
                </a:r>
              </a:p>
              <a:p>
                <a:pPr lvl="0">
                  <a:lnSpc>
                    <a:spcPct val="90000"/>
                  </a:lnSpc>
                  <a:spcBef>
                    <a:spcPts val="1000"/>
                  </a:spcBef>
                </a:pPr>
                <a:r>
                  <a:rPr lang="lt-LT" sz="24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</a:t>
                </a:r>
                <a:r>
                  <a:rPr lang="lt-LT" sz="24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c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𝑉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</a:t>
                </a:r>
                <a:r>
                  <a:rPr lang="en-US" sz="2400" dirty="0" err="1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ir</a:t>
                </a:r>
                <a:r>
                  <a:rPr lang="en-US" sz="24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en-US" sz="24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q·m</a:t>
                </a:r>
                <a:endParaRPr lang="en-US" sz="24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Stačiakampis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0812" y="1348769"/>
                <a:ext cx="5496727" cy="3573671"/>
              </a:xfrm>
              <a:prstGeom prst="rect">
                <a:avLst/>
              </a:prstGeom>
              <a:blipFill rotWithShape="1">
                <a:blip r:embed="rId2"/>
                <a:stretch>
                  <a:fillRect l="-1776" t="-2389" b="-3072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Stačiakampis 5"/>
              <p:cNvSpPr/>
              <p:nvPr/>
            </p:nvSpPr>
            <p:spPr>
              <a:xfrm>
                <a:off x="212535" y="1067127"/>
                <a:ext cx="535788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lt-LT" sz="2800" dirty="0">
                    <a:solidFill>
                      <a:prstClr val="black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1400" i="1" dirty="0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lt-LT" sz="14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lt-LT" sz="14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lt-LT" sz="1400" dirty="0">
                    <a:solidFill>
                      <a:prstClr val="black"/>
                    </a:solidFill>
                  </a:rPr>
                  <a:t> </a:t>
                </a:r>
                <a:endParaRPr lang="lt-LT" dirty="0"/>
              </a:p>
            </p:txBody>
          </p:sp>
        </mc:Choice>
        <mc:Fallback xmlns="">
          <p:sp>
            <p:nvSpPr>
              <p:cNvPr id="6" name="Stačiakampis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380" y="1067127"/>
                <a:ext cx="535788" cy="52322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Stačiakampis 7"/>
              <p:cNvSpPr/>
              <p:nvPr/>
            </p:nvSpPr>
            <p:spPr>
              <a:xfrm>
                <a:off x="807176" y="715540"/>
                <a:ext cx="2036632" cy="221906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1000"/>
                  </a:spcBef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14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η</m:t>
                    </m:r>
                  </m:oMath>
                </a14:m>
                <a:r>
                  <a:rPr lang="lt-LT" sz="14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14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=45%= 0.45</a:t>
                </a:r>
              </a:p>
              <a:p>
                <a:pPr lvl="0">
                  <a:lnSpc>
                    <a:spcPct val="90000"/>
                  </a:lnSpc>
                  <a:spcBef>
                    <a:spcPts val="1000"/>
                  </a:spcBef>
                </a:pPr>
                <a:r>
                  <a:rPr lang="en-US" sz="14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r>
                  <a:rPr lang="en-US" sz="14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 </a:t>
                </a:r>
                <a:r>
                  <a:rPr lang="en-US" sz="14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3 l = 3</a:t>
                </a:r>
                <a14:m>
                  <m:oMath xmlns:m="http://schemas.openxmlformats.org/officeDocument/2006/math">
                    <m:r>
                      <a:rPr lang="en-US" sz="1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sSup>
                      <m:sSupPr>
                        <m:ctrlPr>
                          <a:rPr lang="en-US" sz="1400" i="1">
                            <a:solidFill>
                              <a:prstClr val="black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1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  <m:sSup>
                      <m:sSupPr>
                        <m:ctrlPr>
                          <a:rPr lang="en-US" sz="1400" i="1">
                            <a:solidFill>
                              <a:prstClr val="black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1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US" sz="14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0">
                  <a:lnSpc>
                    <a:spcPct val="90000"/>
                  </a:lnSpc>
                  <a:spcBef>
                    <a:spcPts val="1000"/>
                  </a:spcBef>
                </a:pPr>
                <a:r>
                  <a:rPr lang="en-US" sz="14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1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=20</m:t>
                    </m:r>
                    <m:r>
                      <a:rPr lang="en-US" sz="1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℃</m:t>
                    </m:r>
                  </m:oMath>
                </a14:m>
                <a:endParaRPr lang="en-US" sz="14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0">
                  <a:lnSpc>
                    <a:spcPct val="90000"/>
                  </a:lnSpc>
                  <a:spcBef>
                    <a:spcPts val="1000"/>
                  </a:spcBef>
                </a:pPr>
                <a:r>
                  <a:rPr lang="en-US" sz="14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r>
                  <a:rPr lang="en-US" sz="14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1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=100</m:t>
                    </m:r>
                    <m:r>
                      <a:rPr lang="en-US" sz="1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℃</m:t>
                    </m:r>
                  </m:oMath>
                </a14:m>
                <a:endParaRPr lang="en-US" sz="14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0">
                  <a:lnSpc>
                    <a:spcPct val="90000"/>
                  </a:lnSpc>
                  <a:spcBef>
                    <a:spcPts val="1000"/>
                  </a:spcBef>
                </a:pPr>
                <a:r>
                  <a:rPr lang="en-US" sz="14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r>
                  <a:rPr lang="en-US" sz="14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14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 = 46</a:t>
                </a:r>
                <a14:m>
                  <m:oMath xmlns:m="http://schemas.openxmlformats.org/officeDocument/2006/math">
                    <m:r>
                      <a:rPr lang="en-US" sz="1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sSup>
                      <m:sSupPr>
                        <m:ctrlPr>
                          <a:rPr lang="en-US" sz="1400" i="1">
                            <a:solidFill>
                              <a:prstClr val="black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1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6 </m:t>
                        </m:r>
                      </m:sup>
                    </m:sSup>
                    <m:r>
                      <a:rPr lang="en-US" sz="1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𝐽</m:t>
                    </m:r>
                    <m:r>
                      <a:rPr lang="en-US" sz="1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/</m:t>
                    </m:r>
                    <m:r>
                      <a:rPr lang="en-US" sz="1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𝑘𝑔</m:t>
                    </m:r>
                  </m:oMath>
                </a14:m>
                <a:endParaRPr lang="en-US" sz="14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0">
                  <a:lnSpc>
                    <a:spcPct val="90000"/>
                  </a:lnSpc>
                  <a:spcBef>
                    <a:spcPts val="1000"/>
                  </a:spcBef>
                </a:pPr>
                <a:r>
                  <a:rPr lang="en-US" sz="14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14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14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τ</m:t>
                    </m:r>
                  </m:oMath>
                </a14:m>
                <a:r>
                  <a:rPr lang="en-US" sz="14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10min</a:t>
                </a:r>
              </a:p>
              <a:p>
                <a:pPr lvl="0">
                  <a:lnSpc>
                    <a:spcPct val="90000"/>
                  </a:lnSpc>
                  <a:spcBef>
                    <a:spcPts val="1000"/>
                  </a:spcBef>
                </a:pPr>
                <a:r>
                  <a:rPr lang="en-US" sz="14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14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 = 4200 J/(kg</a:t>
                </a:r>
                <a14:m>
                  <m:oMath xmlns:m="http://schemas.openxmlformats.org/officeDocument/2006/math">
                    <m:r>
                      <a:rPr lang="en-US" sz="1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∙℃)</m:t>
                    </m:r>
                  </m:oMath>
                </a14:m>
                <a:endParaRPr lang="en-US" sz="14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Stačiakampis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176" y="715540"/>
                <a:ext cx="2036632" cy="2219069"/>
              </a:xfrm>
              <a:prstGeom prst="rect">
                <a:avLst/>
              </a:prstGeom>
              <a:blipFill rotWithShape="1">
                <a:blip r:embed="rId4"/>
                <a:stretch>
                  <a:fillRect t="-1099" b="-1923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tačiakampis 1"/>
          <p:cNvSpPr/>
          <p:nvPr/>
        </p:nvSpPr>
        <p:spPr>
          <a:xfrm>
            <a:off x="2641208" y="183338"/>
            <a:ext cx="25414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09728" lvl="0">
              <a:spcBef>
                <a:spcPct val="20000"/>
              </a:spcBef>
            </a:pPr>
            <a:r>
              <a:rPr lang="lt-LT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Sprendimas: </a:t>
            </a:r>
          </a:p>
        </p:txBody>
      </p:sp>
    </p:spTree>
    <p:extLst>
      <p:ext uri="{BB962C8B-B14F-4D97-AF65-F5344CB8AC3E}">
        <p14:creationId xmlns:p14="http://schemas.microsoft.com/office/powerpoint/2010/main" val="2576564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Stačiakampis 3"/>
              <p:cNvSpPr/>
              <p:nvPr/>
            </p:nvSpPr>
            <p:spPr>
              <a:xfrm>
                <a:off x="989409" y="526627"/>
                <a:ext cx="6125766" cy="538179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1000"/>
                  </a:spcBef>
                </a:pPr>
                <a:r>
                  <a:rPr lang="lt-LT" sz="24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Iš šių lygčių gauname per 10 min sudegusio žibalo masę</a:t>
                </a:r>
                <a:r>
                  <a:rPr lang="en-US" sz="24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  <a:endParaRPr lang="lt-LT" sz="24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0">
                  <a:lnSpc>
                    <a:spcPct val="90000"/>
                  </a:lnSpc>
                  <a:spcBef>
                    <a:spcPts val="1000"/>
                  </a:spcBef>
                </a:pPr>
                <a:r>
                  <a:rPr lang="lt-LT" sz="24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                                                             m</a:t>
                </a:r>
                <a:r>
                  <a:rPr lang="en-US" sz="24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 ∙</m:t>
                        </m:r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 </m:t>
                        </m:r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m:rPr>
                            <m:nor/>
                          </m:rPr>
                          <a:rPr lang="en-US" sz="2400" dirty="0">
                            <a:solidFill>
                              <a:prstClr val="black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m:rPr>
                            <m:nor/>
                          </m:rPr>
                          <a:rPr lang="en-US" sz="2400" dirty="0">
                            <a:solidFill>
                              <a:prstClr val="black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m:rPr>
                            <m:sty m:val="p"/>
                          </m:rPr>
                          <a:rPr lang="el-GR" sz="24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η</m:t>
                        </m:r>
                      </m:den>
                    </m:f>
                  </m:oMath>
                </a14:m>
                <a:endParaRPr lang="en-US" sz="24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0">
                  <a:lnSpc>
                    <a:spcPct val="90000"/>
                  </a:lnSpc>
                  <a:spcBef>
                    <a:spcPts val="1000"/>
                  </a:spcBef>
                </a:pPr>
                <a:endParaRPr lang="en-US" sz="24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0">
                  <a:lnSpc>
                    <a:spcPct val="90000"/>
                  </a:lnSpc>
                  <a:spcBef>
                    <a:spcPts val="1000"/>
                  </a:spcBef>
                </a:pPr>
                <a:r>
                  <a:rPr lang="en-US" sz="24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Per 1min </a:t>
                </a:r>
                <a:r>
                  <a:rPr lang="en-US" sz="2400" dirty="0" err="1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sudegs</a:t>
                </a:r>
                <a:r>
                  <a:rPr lang="en-US" sz="24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mas</a:t>
                </a:r>
                <a:r>
                  <a:rPr lang="lt-LT" sz="24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ės žibalo</a:t>
                </a:r>
                <a:r>
                  <a:rPr lang="en-US" sz="24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</a:p>
              <a:p>
                <a:pPr lvl="0">
                  <a:lnSpc>
                    <a:spcPct val="90000"/>
                  </a:lnSpc>
                  <a:spcBef>
                    <a:spcPts val="1000"/>
                  </a:spcBef>
                </a:pPr>
                <a:r>
                  <a:rPr lang="en-US" sz="24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        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dirty="0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num>
                      <m:den>
                        <m:r>
                          <a:rPr lang="en-US" sz="24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den>
                    </m:f>
                  </m:oMath>
                </a14:m>
                <a:endParaRPr lang="en-US" sz="24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0">
                  <a:lnSpc>
                    <a:spcPct val="90000"/>
                  </a:lnSpc>
                  <a:spcBef>
                    <a:spcPts val="1000"/>
                  </a:spcBef>
                </a:pPr>
                <a:r>
                  <a:rPr lang="en-US" sz="24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</a:t>
                </a:r>
                <a:r>
                  <a:rPr lang="en-US" sz="24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m:rPr>
                            <m:nor/>
                          </m:rPr>
                          <a:rPr lang="en-US" sz="2400" dirty="0">
                            <a:solidFill>
                              <a:prstClr val="black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m:rPr>
                            <m:nor/>
                          </m:rPr>
                          <a:rPr lang="en-US" sz="2400" dirty="0">
                            <a:solidFill>
                              <a:prstClr val="black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r>
                          <m:rPr>
                            <m:sty m:val="p"/>
                          </m:rPr>
                          <a:rPr lang="el-GR" sz="24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η</m:t>
                        </m:r>
                        <m:r>
                          <a:rPr lang="en-US" sz="24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r>
                          <a:rPr lang="el-GR" sz="24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den>
                    </m:f>
                  </m:oMath>
                </a14:m>
                <a:endParaRPr lang="en-US" sz="24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0">
                  <a:lnSpc>
                    <a:spcPct val="90000"/>
                  </a:lnSpc>
                  <a:spcBef>
                    <a:spcPts val="1000"/>
                  </a:spcBef>
                </a:pPr>
                <a:endParaRPr lang="en-US" sz="24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0">
                  <a:lnSpc>
                    <a:spcPct val="90000"/>
                  </a:lnSpc>
                  <a:spcBef>
                    <a:spcPts val="1000"/>
                  </a:spcBef>
                </a:pPr>
                <a:endParaRPr lang="en-US" sz="24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0">
                  <a:lnSpc>
                    <a:spcPct val="90000"/>
                  </a:lnSpc>
                  <a:spcBef>
                    <a:spcPts val="1000"/>
                  </a:spcBef>
                </a:pPr>
                <a:r>
                  <a:rPr lang="en-US" sz="2400" dirty="0" err="1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Atsakymas</a:t>
                </a:r>
                <a:r>
                  <a:rPr lang="en-US" sz="24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4,87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sSup>
                      <m:sSup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−3</m:t>
                        </m:r>
                      </m:sup>
                    </m:sSup>
                    <m:r>
                      <a:rPr lang="en-US" sz="240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kg.</a:t>
                </a:r>
              </a:p>
            </p:txBody>
          </p:sp>
        </mc:Choice>
        <mc:Fallback xmlns="">
          <p:sp>
            <p:nvSpPr>
              <p:cNvPr id="4" name="Stačiakampis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9409" y="526627"/>
                <a:ext cx="6125766" cy="5381794"/>
              </a:xfrm>
              <a:prstGeom prst="rect">
                <a:avLst/>
              </a:prstGeom>
              <a:blipFill rotWithShape="1">
                <a:blip r:embed="rId2"/>
                <a:stretch>
                  <a:fillRect l="-1493" t="-1586" b="-1699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44927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79512" y="620688"/>
                <a:ext cx="8712968" cy="5556275"/>
              </a:xfrm>
            </p:spPr>
            <p:txBody>
              <a:bodyPr/>
              <a:lstStyle/>
              <a:p>
                <a:pPr marL="0" lvl="0" indent="0">
                  <a:lnSpc>
                    <a:spcPct val="90000"/>
                  </a:lnSpc>
                  <a:spcBef>
                    <a:spcPts val="1000"/>
                  </a:spcBef>
                  <a:buNone/>
                </a:pPr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3. </a:t>
                </a:r>
                <a:r>
                  <a:rPr lang="en-US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Elektriniu </a:t>
                </a:r>
                <a:r>
                  <a:rPr lang="lt-LT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šildytuvu šildomas 20</a:t>
                </a:r>
                <a:r>
                  <a:rPr lang="en-US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°C</a:t>
                </a:r>
                <a:r>
                  <a:rPr lang="lt-LT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temperatūros vanduo. Per 12 minučių vanduo įkaito iki 100</a:t>
                </a:r>
                <a:r>
                  <a:rPr lang="en-US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°C</a:t>
                </a:r>
                <a:r>
                  <a:rPr lang="lt-LT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temperatūros, o dar per 82 minutes – visas išgaravo. Vandens savitoji šiluma c</a:t>
                </a:r>
                <a:r>
                  <a:rPr lang="en-US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lt-LT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4200J/(kg</a:t>
                </a:r>
                <a14:m>
                  <m:oMath xmlns:m="http://schemas.openxmlformats.org/officeDocument/2006/math">
                    <m:r>
                      <a:rPr lang="lt-LT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m:rPr>
                        <m:nor/>
                      </m:rPr>
                      <a:rPr lang="en-US" dirty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°</m:t>
                    </m:r>
                    <m:r>
                      <m:rPr>
                        <m:nor/>
                      </m:rPr>
                      <a:rPr lang="lt-LT" dirty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C</m:t>
                    </m:r>
                    <m:r>
                      <m:rPr>
                        <m:nor/>
                      </m:rPr>
                      <a:rPr lang="lt-LT" dirty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lt-LT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Iš šių duomenų nustatykite vandens savitąją garavimo šilumą. In</a:t>
                </a:r>
                <a:r>
                  <a:rPr lang="en-US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do</a:t>
                </a:r>
                <a:r>
                  <a:rPr lang="lt-LT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šiluminės talpos ir energijos nuostolių</a:t>
                </a:r>
                <a:r>
                  <a:rPr lang="en-US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lt-LT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nepaisykite.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9512" y="620688"/>
                <a:ext cx="8712968" cy="5556275"/>
              </a:xfrm>
              <a:blipFill rotWithShape="1">
                <a:blip r:embed="rId2"/>
                <a:stretch>
                  <a:fillRect l="-1748" t="-2415" r="-2168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3848" y="3645022"/>
            <a:ext cx="3528392" cy="2721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325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2" name="Table 1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47603058"/>
                  </p:ext>
                </p:extLst>
              </p:nvPr>
            </p:nvGraphicFramePr>
            <p:xfrm>
              <a:off x="504460" y="917804"/>
              <a:ext cx="4849586" cy="2282596"/>
            </p:xfrm>
            <a:graphic>
              <a:graphicData uri="http://schemas.openxmlformats.org/drawingml/2006/table">
                <a:tbl>
                  <a:tblPr>
                    <a:tableStyleId>{0660B408-B3CF-4A94-85FC-2B1E0A45F4A2}</a:tableStyleId>
                  </a:tblPr>
                  <a:tblGrid>
                    <a:gridCol w="4849586"/>
                  </a:tblGrid>
                  <a:tr h="2282596">
                    <a:tc>
                      <a:txBody>
                        <a:bodyPr/>
                        <a:lstStyle/>
                        <a:p>
                          <a:r>
                            <a:rPr lang="lt-LT" sz="2800" u="none" dirty="0" smtClean="0">
                              <a:ln>
                                <a:solidFill>
                                  <a:schemeClr val="tx1"/>
                                </a:solidFill>
                              </a:ln>
                              <a:effectLst/>
                            </a:rPr>
                            <a:t>                       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lt-LT" sz="2800" i="1" u="none" smtClean="0">
                                      <a:ln>
                                        <a:solidFill>
                                          <a:schemeClr val="tx1"/>
                                        </a:solidFill>
                                      </a:ln>
                                      <a:effectLst/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0" i="1" u="none" smtClean="0">
                                      <a:ln>
                                        <a:solidFill>
                                          <a:schemeClr val="tx1"/>
                                        </a:solidFill>
                                      </a:ln>
                                      <a:effectLst/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sz="2800" b="0" i="1" u="none" smtClean="0">
                                      <a:ln>
                                        <a:solidFill>
                                          <a:schemeClr val="tx1"/>
                                        </a:solidFill>
                                      </a:ln>
                                      <a:effectLst/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2800" u="none" baseline="0" dirty="0" smtClean="0">
                              <a:ln>
                                <a:solidFill>
                                  <a:schemeClr val="tx1"/>
                                </a:solidFill>
                              </a:ln>
                              <a:effectLst/>
                            </a:rPr>
                            <a:t> = 20</a:t>
                          </a:r>
                          <a14:m>
                            <m:oMath xmlns:m="http://schemas.openxmlformats.org/officeDocument/2006/math">
                              <m:r>
                                <a:rPr lang="en-US" sz="2800" u="none" baseline="0" smtClean="0">
                                  <a:ln>
                                    <a:solidFill>
                                      <a:schemeClr val="tx1"/>
                                    </a:solidFill>
                                  </a:ln>
                                  <a:effectLst/>
                                  <a:latin typeface="Cambria Math" panose="02040503050406030204" pitchFamily="18" charset="0"/>
                                </a:rPr>
                                <m:t> ℃</m:t>
                              </m:r>
                            </m:oMath>
                          </a14:m>
                          <a:endParaRPr lang="lt-LT" sz="2800" u="none" dirty="0" smtClean="0">
                            <a:ln>
                              <a:solidFill>
                                <a:schemeClr val="tx1"/>
                              </a:solidFill>
                            </a:ln>
                            <a:effectLst/>
                          </a:endParaRPr>
                        </a:p>
                        <a:p>
                          <a:r>
                            <a:rPr lang="lt-LT" sz="2800" u="none" dirty="0" smtClean="0">
                              <a:ln>
                                <a:solidFill>
                                  <a:schemeClr val="tx1"/>
                                </a:solidFill>
                              </a:ln>
                              <a:effectLst/>
                            </a:rPr>
                            <a:t>  </a:t>
                          </a:r>
                          <a:r>
                            <a:rPr lang="en-US" sz="2800" b="0" u="none" dirty="0" smtClean="0">
                              <a:ln>
                                <a:solidFill>
                                  <a:schemeClr val="tx1"/>
                                </a:solidFill>
                              </a:ln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L</a:t>
                          </a:r>
                          <a:r>
                            <a:rPr lang="lt-LT" sz="2800" b="0" u="none" dirty="0" smtClean="0">
                              <a:ln>
                                <a:solidFill>
                                  <a:schemeClr val="tx1"/>
                                </a:solidFill>
                              </a:ln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   </a:t>
                          </a:r>
                          <a:r>
                            <a:rPr lang="lt-LT" sz="2800" u="none" dirty="0" smtClean="0">
                              <a:ln>
                                <a:solidFill>
                                  <a:schemeClr val="tx1"/>
                                </a:solidFill>
                              </a:ln>
                              <a:effectLst/>
                            </a:rPr>
                            <a:t>               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lt-LT" sz="2800" i="1" u="none" smtClean="0">
                                      <a:ln>
                                        <a:solidFill>
                                          <a:schemeClr val="tx1"/>
                                        </a:solidFill>
                                      </a:ln>
                                      <a:effectLst/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lt-LT" sz="2800" i="1" u="none" smtClean="0">
                                      <a:ln>
                                        <a:solidFill>
                                          <a:schemeClr val="tx1"/>
                                        </a:solidFill>
                                      </a:ln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en-US" sz="2800" b="0" i="1" u="none" smtClean="0">
                                      <a:ln>
                                        <a:solidFill>
                                          <a:schemeClr val="tx1"/>
                                        </a:solidFill>
                                      </a:ln>
                                      <a:effectLst/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2800" u="none" dirty="0" smtClean="0">
                              <a:ln>
                                <a:solidFill>
                                  <a:schemeClr val="tx1"/>
                                </a:solidFill>
                              </a:ln>
                              <a:effectLst/>
                            </a:rPr>
                            <a:t> = 12 min</a:t>
                          </a:r>
                          <a:endParaRPr lang="lt-LT" sz="2800" u="none" dirty="0" smtClean="0">
                            <a:ln>
                              <a:solidFill>
                                <a:schemeClr val="tx1"/>
                              </a:solidFill>
                            </a:ln>
                            <a:effectLst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lt-LT" sz="2800" u="none" dirty="0" smtClean="0">
                              <a:ln>
                                <a:solidFill>
                                  <a:schemeClr val="tx1"/>
                                </a:solidFill>
                              </a:ln>
                              <a:effectLst/>
                            </a:rPr>
                            <a:t>                       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lt-LT" sz="2800" i="1" u="none" smtClean="0">
                                      <a:ln>
                                        <a:solidFill>
                                          <a:schemeClr val="tx1"/>
                                        </a:solidFill>
                                      </a:ln>
                                      <a:effectLst/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0" i="1" u="none" smtClean="0">
                                      <a:ln>
                                        <a:solidFill>
                                          <a:schemeClr val="tx1"/>
                                        </a:solidFill>
                                      </a:ln>
                                      <a:effectLst/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sz="2800" b="0" i="1" u="none" smtClean="0">
                                      <a:ln>
                                        <a:solidFill>
                                          <a:schemeClr val="tx1"/>
                                        </a:solidFill>
                                      </a:ln>
                                      <a:effectLst/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2800" u="none" dirty="0" smtClean="0">
                              <a:ln>
                                <a:solidFill>
                                  <a:schemeClr val="tx1"/>
                                </a:solidFill>
                              </a:ln>
                              <a:effectLst/>
                            </a:rPr>
                            <a:t> = 100 </a:t>
                          </a:r>
                          <a14:m>
                            <m:oMath xmlns:m="http://schemas.openxmlformats.org/officeDocument/2006/math">
                              <m:r>
                                <a:rPr lang="en-US" sz="2800" u="none" baseline="0" smtClean="0">
                                  <a:ln>
                                    <a:solidFill>
                                      <a:schemeClr val="tx1"/>
                                    </a:solidFill>
                                  </a:ln>
                                  <a:effectLst/>
                                  <a:latin typeface="Cambria Math" panose="02040503050406030204" pitchFamily="18" charset="0"/>
                                </a:rPr>
                                <m:t>℃</m:t>
                              </m:r>
                            </m:oMath>
                          </a14:m>
                          <a:endParaRPr lang="lt-LT" sz="2800" u="none" dirty="0" smtClean="0">
                            <a:ln>
                              <a:solidFill>
                                <a:schemeClr val="tx1"/>
                              </a:solidFill>
                            </a:ln>
                            <a:effectLst/>
                          </a:endParaRPr>
                        </a:p>
                        <a:p>
                          <a:r>
                            <a:rPr lang="lt-LT" sz="2800" u="none" baseline="0" dirty="0" smtClean="0">
                              <a:ln>
                                <a:solidFill>
                                  <a:schemeClr val="tx1"/>
                                </a:solidFill>
                              </a:ln>
                              <a:effectLst/>
                            </a:rPr>
                            <a:t>                       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lt-LT" sz="2800" i="1" u="none" baseline="0" smtClean="0">
                                      <a:ln>
                                        <a:solidFill>
                                          <a:schemeClr val="tx1"/>
                                        </a:solidFill>
                                      </a:ln>
                                      <a:effectLst/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lt-LT" sz="2800" i="1" u="none" baseline="0" smtClean="0">
                                      <a:ln>
                                        <a:solidFill>
                                          <a:schemeClr val="tx1"/>
                                        </a:solidFill>
                                      </a:ln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en-US" sz="2800" b="0" i="1" u="none" baseline="0" smtClean="0">
                                      <a:ln>
                                        <a:solidFill>
                                          <a:schemeClr val="tx1"/>
                                        </a:solidFill>
                                      </a:ln>
                                      <a:effectLst/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2800" b="0" i="1" u="none" baseline="0" smtClean="0">
                                  <a:ln>
                                    <a:solidFill>
                                      <a:schemeClr val="tx1"/>
                                    </a:solidFill>
                                  </a:ln>
                                  <a:effectLst/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en-US" sz="2800" u="none" baseline="0" dirty="0" smtClean="0">
                              <a:ln>
                                <a:solidFill>
                                  <a:schemeClr val="tx1"/>
                                </a:solidFill>
                              </a:ln>
                              <a:effectLst/>
                            </a:rPr>
                            <a:t>= 82 min</a:t>
                          </a:r>
                          <a:endParaRPr lang="lt-LT" sz="2800" u="none" baseline="0" dirty="0" smtClean="0">
                            <a:ln>
                              <a:solidFill>
                                <a:schemeClr val="tx1"/>
                              </a:solidFill>
                            </a:ln>
                            <a:effectLst/>
                          </a:endParaRPr>
                        </a:p>
                        <a:p>
                          <a:r>
                            <a:rPr lang="lt-LT" sz="2800" u="none" dirty="0" smtClean="0">
                              <a:ln>
                                <a:solidFill>
                                  <a:schemeClr val="tx1"/>
                                </a:solidFill>
                              </a:ln>
                              <a:effectLst/>
                            </a:rPr>
                            <a:t>                        c</a:t>
                          </a:r>
                          <a:r>
                            <a:rPr lang="en-US" sz="2800" u="none" dirty="0" smtClean="0">
                              <a:ln>
                                <a:solidFill>
                                  <a:schemeClr val="tx1"/>
                                </a:solidFill>
                              </a:ln>
                              <a:effectLst/>
                            </a:rPr>
                            <a:t> = 4200 J/(kg</a:t>
                          </a:r>
                          <a14:m>
                            <m:oMath xmlns:m="http://schemas.openxmlformats.org/officeDocument/2006/math">
                              <m:r>
                                <a:rPr lang="lt-LT" sz="2800" u="none" smtClean="0">
                                  <a:effectLst/>
                                  <a:latin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m:rPr>
                                  <m:nor/>
                                </m:rPr>
                                <a:rPr lang="en-US" sz="2800" u="none" dirty="0" smtClean="0">
                                  <a:effectLst/>
                                </a:rPr>
                                <m:t>°</m:t>
                              </m:r>
                              <m:r>
                                <m:rPr>
                                  <m:nor/>
                                </m:rPr>
                                <a:rPr lang="lt-LT" sz="2800" u="none" dirty="0" smtClean="0">
                                  <a:effectLst/>
                                </a:rPr>
                                <m:t>C</m:t>
                              </m:r>
                            </m:oMath>
                          </a14:m>
                          <a:r>
                            <a:rPr lang="en-US" sz="2800" u="none" dirty="0" smtClean="0">
                              <a:ln>
                                <a:solidFill>
                                  <a:schemeClr val="tx1"/>
                                </a:solidFill>
                              </a:ln>
                              <a:effectLst/>
                            </a:rPr>
                            <a:t>)</a:t>
                          </a:r>
                          <a:endParaRPr lang="ru-RU" sz="2800" b="0" i="0" u="none" dirty="0">
                            <a:ln>
                              <a:solidFill>
                                <a:schemeClr val="tx1"/>
                              </a:solidFill>
                            </a:ln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</a:txBody>
                      <a:tcPr marL="68580" marR="68580">
                        <a:solidFill>
                          <a:schemeClr val="bg1"/>
                        </a:solidFill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12" name="Table 1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47603058"/>
                  </p:ext>
                </p:extLst>
              </p:nvPr>
            </p:nvGraphicFramePr>
            <p:xfrm>
              <a:off x="504460" y="917804"/>
              <a:ext cx="4849586" cy="2282596"/>
            </p:xfrm>
            <a:graphic>
              <a:graphicData uri="http://schemas.openxmlformats.org/drawingml/2006/table">
                <a:tbl>
                  <a:tblPr>
                    <a:tableStyleId>{0660B408-B3CF-4A94-85FC-2B1E0A45F4A2}</a:tableStyleId>
                  </a:tblPr>
                  <a:tblGrid>
                    <a:gridCol w="4849586"/>
                  </a:tblGrid>
                  <a:tr h="2282596">
                    <a:tc>
                      <a:txBody>
                        <a:bodyPr/>
                        <a:lstStyle/>
                        <a:p>
                          <a:endParaRPr lang="lt-LT"/>
                        </a:p>
                      </a:txBody>
                      <a:tcPr marL="68580" marR="68580">
                        <a:blipFill rotWithShape="1">
                          <a:blip r:embed="rId2"/>
                          <a:stretch>
                            <a:fillRect l="-126" t="-2406" r="-126" b="-5348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grpSp>
        <p:nvGrpSpPr>
          <p:cNvPr id="4" name="Grupė 3"/>
          <p:cNvGrpSpPr/>
          <p:nvPr/>
        </p:nvGrpSpPr>
        <p:grpSpPr>
          <a:xfrm>
            <a:off x="608822" y="709128"/>
            <a:ext cx="2974133" cy="2491273"/>
            <a:chOff x="811763" y="3200400"/>
            <a:chExt cx="3965510" cy="2491273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2248678" y="3200400"/>
              <a:ext cx="27991" cy="249127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V="1">
              <a:off x="811763" y="3200400"/>
              <a:ext cx="3965510" cy="933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Stačiakampis 4"/>
              <p:cNvSpPr/>
              <p:nvPr/>
            </p:nvSpPr>
            <p:spPr>
              <a:xfrm>
                <a:off x="384048" y="3517392"/>
                <a:ext cx="6894576" cy="28038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1000"/>
                  </a:spcBef>
                </a:pPr>
                <a:r>
                  <a:rPr lang="lt-LT" sz="28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Šildant m masės vandenį P galio</a:t>
                </a:r>
                <a:r>
                  <a:rPr lang="en-US" sz="28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  <a:r>
                  <a:rPr lang="lt-LT" sz="28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šildytuvu per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2800" i="1">
                            <a:solidFill>
                              <a:prstClr val="black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lt-LT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lt-LT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lt-LT" sz="28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laiką vanduo gavo šilumos kiekį:</a:t>
                </a:r>
                <a:endParaRPr lang="en-US" sz="28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0" algn="ctr">
                  <a:lnSpc>
                    <a:spcPct val="90000"/>
                  </a:lnSpc>
                  <a:spcBef>
                    <a:spcPts val="1000"/>
                  </a:spcBef>
                </a:pPr>
                <a:r>
                  <a:rPr lang="en-US" sz="28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/>
                            <a:ea typeface="Cambria Math"/>
                          </a:rPr>
                          <m:t>∙</m:t>
                        </m:r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8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=c</a:t>
                </a:r>
                <a:r>
                  <a:rPr lang="en-US" sz="28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prstClr val="black"/>
                        </a:solidFill>
                        <a:latin typeface="Cambria Math"/>
                        <a:ea typeface="Cambria Math"/>
                      </a:rPr>
                      <m:t>∙ </m:t>
                    </m:r>
                  </m:oMath>
                </a14:m>
                <a:r>
                  <a:rPr lang="en-US" sz="28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US" sz="28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prstClr val="black"/>
                        </a:solidFill>
                        <a:latin typeface="Cambria Math"/>
                        <a:ea typeface="Cambria Math"/>
                      </a:rPr>
                      <m:t>∙</m:t>
                    </m:r>
                  </m:oMath>
                </a14:m>
                <a:r>
                  <a:rPr lang="en-US" sz="28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8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dirty="0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8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8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8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).</a:t>
                </a:r>
              </a:p>
              <a:p>
                <a:pPr lvl="0" algn="ctr">
                  <a:lnSpc>
                    <a:spcPct val="90000"/>
                  </a:lnSpc>
                  <a:spcBef>
                    <a:spcPts val="1000"/>
                  </a:spcBef>
                </a:pPr>
                <a:r>
                  <a:rPr lang="lt-LT" sz="28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Vandeniui išgarinti reikia šilumos kiekio, kurį šildytuvas išskiria per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2800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lt-LT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lt-LT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lt-LT" sz="28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laiką:</a:t>
                </a:r>
                <a:endParaRPr lang="en-US" sz="28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0" algn="ctr">
                  <a:lnSpc>
                    <a:spcPct val="90000"/>
                  </a:lnSpc>
                  <a:spcBef>
                    <a:spcPts val="1000"/>
                  </a:spcBef>
                </a:pPr>
                <a:r>
                  <a:rPr lang="en-US" sz="28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/>
                            <a:ea typeface="Cambria Math"/>
                          </a:rPr>
                          <m:t>∙</m:t>
                        </m:r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8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=L</a:t>
                </a:r>
                <a:r>
                  <a:rPr lang="en-US" sz="28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prstClr val="black"/>
                        </a:solidFill>
                        <a:latin typeface="Cambria Math"/>
                        <a:ea typeface="Cambria Math"/>
                      </a:rPr>
                      <m:t>∙</m:t>
                    </m:r>
                  </m:oMath>
                </a14:m>
                <a:r>
                  <a:rPr lang="en-US" sz="28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m.</a:t>
                </a:r>
                <a:endParaRPr lang="lt-LT" sz="28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Stačiakampis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048" y="3517392"/>
                <a:ext cx="6894576" cy="2803844"/>
              </a:xfrm>
              <a:prstGeom prst="rect">
                <a:avLst/>
              </a:prstGeom>
              <a:blipFill rotWithShape="1">
                <a:blip r:embed="rId3"/>
                <a:stretch>
                  <a:fillRect l="-1768" t="-3696" r="-3006" b="-5217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tačiakampis 1"/>
          <p:cNvSpPr/>
          <p:nvPr/>
        </p:nvSpPr>
        <p:spPr>
          <a:xfrm>
            <a:off x="1475656" y="133684"/>
            <a:ext cx="25414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09728" lvl="0">
              <a:spcBef>
                <a:spcPct val="20000"/>
              </a:spcBef>
            </a:pPr>
            <a:r>
              <a:rPr lang="lt-LT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Sprendimas: </a:t>
            </a:r>
          </a:p>
        </p:txBody>
      </p:sp>
    </p:spTree>
    <p:extLst>
      <p:ext uri="{BB962C8B-B14F-4D97-AF65-F5344CB8AC3E}">
        <p14:creationId xmlns:p14="http://schemas.microsoft.com/office/powerpoint/2010/main" val="1433871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99592" y="1196752"/>
                <a:ext cx="7121030" cy="4176464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r>
                  <a:rPr lang="lt-LT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(2) padaliję (1) gauname: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lt-LT" i="1" smtClean="0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lt-LT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lt-LT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lt-LT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lt-LT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lt-LT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lt-LT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r>
                      <a:rPr lang="en-US" b="0" i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∙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2−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lt-LT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lt-LT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š čia</a:t>
                </a:r>
              </a:p>
              <a:p>
                <a:pPr marL="0" indent="0" algn="ctr">
                  <a:buNone/>
                </a:pPr>
                <a:r>
                  <a:rPr lang="lt-LT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c</a:t>
                </a:r>
                <a:r>
                  <a:rPr lang="en-US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prstClr val="black"/>
                        </a:solidFill>
                        <a:latin typeface="Cambria Math"/>
                        <a:ea typeface="Cambria Math"/>
                      </a:rPr>
                      <m:t>∙</m:t>
                    </m:r>
                  </m:oMath>
                </a14:m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prstClr val="black"/>
                        </a:solidFill>
                        <a:latin typeface="Cambria Math"/>
                        <a:ea typeface="Cambria Math"/>
                      </a:rPr>
                      <m:t>∙ </m:t>
                    </m:r>
                    <m:f>
                      <m:fPr>
                        <m:ctrlPr>
                          <a:rPr lang="en-US" i="1" dirty="0" smtClean="0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 dirty="0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i="1" dirty="0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;</a:t>
                </a:r>
              </a:p>
              <a:p>
                <a:pPr marL="0" indent="0" algn="ctr">
                  <a:buNone/>
                </a:pPr>
                <a:r>
                  <a:rPr lang="lt-LT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2,3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sSup>
                      <m:sSupPr>
                        <m:ctrlPr>
                          <a:rPr lang="en-US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sup>
                    </m:sSup>
                  </m:oMath>
                </a14:m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J/kg</a:t>
                </a:r>
              </a:p>
              <a:p>
                <a:pPr marL="0" indent="0">
                  <a:buNone/>
                </a:pPr>
                <a:endParaRPr lang="lt-LT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en-US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Atsakymas</a:t>
                </a:r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L = 2,3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sSup>
                      <m:sSupPr>
                        <m:ctrlPr>
                          <a:rPr lang="en-US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sup>
                    </m:sSup>
                  </m:oMath>
                </a14:m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J/kg.</a:t>
                </a:r>
              </a:p>
              <a:p>
                <a:pPr marL="0" indent="0">
                  <a:buNone/>
                </a:pPr>
                <a:endParaRPr lang="ru-RU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99592" y="1196752"/>
                <a:ext cx="7121030" cy="4176464"/>
              </a:xfrm>
              <a:blipFill rotWithShape="1">
                <a:blip r:embed="rId2"/>
                <a:stretch>
                  <a:fillRect l="-2055" t="-2920" b="-876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72867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8640"/>
                <a:ext cx="7886700" cy="598832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4.</a:t>
                </a:r>
                <a:r>
                  <a:rPr lang="en-US" dirty="0" smtClean="0"/>
                  <a:t> </a:t>
                </a:r>
                <a:r>
                  <a:rPr lang="lt-LT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100g masės 20 °C temperatūros vanduo šildomas spiritine lempute, kurios naudingumo koeficientas 60 %. Per 1 minutę sudega 3 g alkoholio.</a:t>
                </a:r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lt-LT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Vanduo užvirė ir 15 % jo išgaravo. Kiek laiko truko vandens šildymas? Vandens savitoji šiluma 4,2∙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lt-LT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</m:oMath>
                </a14:m>
                <a:r>
                  <a:rPr lang="lt-LT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J/kg</a:t>
                </a:r>
              </a:p>
              <a:p>
                <a:endParaRPr lang="lt-LT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8640"/>
                <a:ext cx="7886700" cy="5988323"/>
              </a:xfrm>
              <a:blipFill rotWithShape="1">
                <a:blip r:embed="rId2"/>
                <a:stretch>
                  <a:fillRect l="-1932" t="-1527" r="-2550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2780928"/>
            <a:ext cx="1901011" cy="316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284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99629918"/>
                  </p:ext>
                </p:extLst>
              </p:nvPr>
            </p:nvGraphicFramePr>
            <p:xfrm>
              <a:off x="230981" y="912148"/>
              <a:ext cx="4849586" cy="5212080"/>
            </p:xfrm>
            <a:graphic>
              <a:graphicData uri="http://schemas.openxmlformats.org/drawingml/2006/table">
                <a:tbl>
                  <a:tblPr>
                    <a:tableStyleId>{0660B408-B3CF-4A94-85FC-2B1E0A45F4A2}</a:tableStyleId>
                  </a:tblPr>
                  <a:tblGrid>
                    <a:gridCol w="4849586"/>
                  </a:tblGrid>
                  <a:tr h="1538375">
                    <a:tc>
                      <a:txBody>
                        <a:bodyPr/>
                        <a:lstStyle/>
                        <a:p>
                          <a:r>
                            <a:rPr lang="en-US" b="0" i="0" u="none" baseline="0" dirty="0" smtClean="0">
                              <a:ln>
                                <a:solidFill>
                                  <a:schemeClr val="tx1"/>
                                </a:solidFill>
                              </a:ln>
                              <a:solidFill>
                                <a:schemeClr val="tx1"/>
                              </a:solidFill>
                              <a:effectLst/>
                            </a:rPr>
                            <a:t>                               </a:t>
                          </a:r>
                          <a:r>
                            <a:rPr lang="lt-LT" sz="2800" b="0" i="0" u="none" dirty="0" smtClean="0">
                              <a:ln>
                                <a:solidFill>
                                  <a:schemeClr val="tx1"/>
                                </a:solidFill>
                              </a:ln>
                              <a:solidFill>
                                <a:schemeClr val="tx1"/>
                              </a:solidFill>
                              <a:effectLst/>
                            </a:rPr>
                            <a:t>m</a:t>
                          </a:r>
                          <a:r>
                            <a:rPr lang="en-US" sz="2800" b="0" i="0" u="none" dirty="0" smtClean="0">
                              <a:ln>
                                <a:solidFill>
                                  <a:schemeClr val="tx1"/>
                                </a:solidFill>
                              </a:ln>
                              <a:solidFill>
                                <a:schemeClr val="tx1"/>
                              </a:solidFill>
                              <a:effectLst/>
                            </a:rPr>
                            <a:t> =</a:t>
                          </a:r>
                          <a:r>
                            <a:rPr lang="en-US" sz="2800" b="0" i="0" u="none" baseline="0" dirty="0" smtClean="0">
                              <a:ln>
                                <a:solidFill>
                                  <a:schemeClr val="tx1"/>
                                </a:solidFill>
                              </a:ln>
                              <a:solidFill>
                                <a:schemeClr val="tx1"/>
                              </a:solidFill>
                              <a:effectLst/>
                            </a:rPr>
                            <a:t> 100 g =0,1kg</a:t>
                          </a:r>
                        </a:p>
                        <a:p>
                          <a:pPr algn="just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800" b="0" i="1" u="none" baseline="0" smtClean="0">
                                      <a:ln>
                                        <a:solidFill>
                                          <a:schemeClr val="tx1"/>
                                        </a:solidFill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0" i="1" u="none" baseline="0" smtClean="0">
                                      <a:ln>
                                        <a:solidFill>
                                          <a:schemeClr val="tx1"/>
                                        </a:solidFill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  </m:t>
                                  </m:r>
                                  <m:r>
                                    <a:rPr lang="en-US" sz="2800" b="0" i="1" u="none" baseline="0" smtClean="0">
                                      <a:ln>
                                        <a:solidFill>
                                          <a:schemeClr val="tx1"/>
                                        </a:solidFill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𝜏</m:t>
                                  </m:r>
                                  <m:r>
                                    <a:rPr lang="en-US" sz="2800" b="0" i="1" u="none" baseline="0" smtClean="0">
                                      <a:ln>
                                        <a:solidFill>
                                          <a:schemeClr val="tx1"/>
                                        </a:solidFill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                 </m:t>
                                  </m:r>
                                  <m:r>
                                    <a:rPr lang="en-US" sz="2800" b="0" i="1" u="none" baseline="0" smtClean="0">
                                      <a:ln>
                                        <a:solidFill>
                                          <a:schemeClr val="tx1"/>
                                        </a:solidFill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sz="2800" b="0" i="1" u="none" baseline="0" smtClean="0">
                                      <a:ln>
                                        <a:solidFill>
                                          <a:schemeClr val="tx1"/>
                                        </a:solidFill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2800" b="0" i="0" u="none" baseline="0" dirty="0" smtClean="0">
                              <a:ln>
                                <a:solidFill>
                                  <a:schemeClr val="tx1"/>
                                </a:solidFill>
                              </a:ln>
                              <a:solidFill>
                                <a:schemeClr val="tx1"/>
                              </a:solidFill>
                              <a:effectLst/>
                            </a:rPr>
                            <a:t> =20</a:t>
                          </a:r>
                          <a14:m>
                            <m:oMath xmlns:m="http://schemas.openxmlformats.org/officeDocument/2006/math">
                              <m:r>
                                <a:rPr lang="en-US" sz="2800" b="0" i="0" u="none" baseline="0" smtClean="0">
                                  <a:ln>
                                    <a:solidFill>
                                      <a:schemeClr val="tx1"/>
                                    </a:solidFill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800" b="0" i="1" u="none" baseline="0" smtClean="0">
                                  <a:ln>
                                    <a:solidFill>
                                      <a:schemeClr val="tx1"/>
                                    </a:solidFill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℃</m:t>
                              </m:r>
                            </m:oMath>
                          </a14:m>
                          <a:endParaRPr lang="en-US" sz="2800" b="0" i="0" u="none" baseline="0" dirty="0" smtClean="0">
                            <a:ln>
                              <a:solidFill>
                                <a:schemeClr val="tx1"/>
                              </a:solidFill>
                            </a:ln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 marL="0" marR="0" lvl="0" indent="0" algn="just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US" sz="2800" b="0" i="1" u="none" baseline="0" smtClean="0">
                                  <a:ln>
                                    <a:solidFill>
                                      <a:schemeClr val="tx1"/>
                                    </a:solidFill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                     </m:t>
                              </m:r>
                              <m:r>
                                <a:rPr lang="en-US" sz="2800" b="0" i="1" u="none" baseline="0" smtClean="0">
                                  <a:ln>
                                    <a:solidFill>
                                      <a:schemeClr val="tx1"/>
                                    </a:solidFill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2800" b="0" i="1" u="none" baseline="0" smtClean="0">
                                  <a:ln>
                                    <a:solidFill>
                                      <a:schemeClr val="tx1"/>
                                    </a:solidFill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en-US" sz="2800" b="0" i="0" u="none" baseline="0" dirty="0" smtClean="0">
                              <a:ln>
                                <a:solidFill>
                                  <a:schemeClr val="tx1"/>
                                </a:solidFill>
                              </a:ln>
                              <a:solidFill>
                                <a:schemeClr val="tx1"/>
                              </a:solidFill>
                              <a:effectLst/>
                            </a:rPr>
                            <a:t>= 100 </a:t>
                          </a:r>
                          <a14:m>
                            <m:oMath xmlns:m="http://schemas.openxmlformats.org/officeDocument/2006/math">
                              <m:r>
                                <a:rPr lang="en-US" sz="2800" b="0" i="1" u="none" baseline="0" smtClean="0">
                                  <a:ln>
                                    <a:solidFill>
                                      <a:schemeClr val="tx1"/>
                                    </a:solidFill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℃</m:t>
                              </m:r>
                            </m:oMath>
                          </a14:m>
                          <a:endParaRPr lang="en-US" sz="2800" b="0" i="0" u="none" baseline="0" dirty="0" smtClean="0">
                            <a:ln>
                              <a:solidFill>
                                <a:schemeClr val="tx1"/>
                              </a:solidFill>
                            </a:ln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 algn="just"/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lt-LT" sz="2800" b="0" i="0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+mn-lt"/>
                                  <a:ea typeface="+mn-ea"/>
                                  <a:cs typeface="+mn-cs"/>
                                </a:rPr>
                                <m:t>                    </m:t>
                              </m:r>
                              <m:r>
                                <m:rPr>
                                  <m:nor/>
                                </m:rPr>
                                <a:rPr lang="el-GR" sz="2800" b="0" i="0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+mn-lt"/>
                                  <a:ea typeface="+mn-ea"/>
                                  <a:cs typeface="+mn-cs"/>
                                </a:rPr>
                                <m:t>η</m:t>
                              </m:r>
                              <m:r>
                                <a:rPr lang="en-US" sz="2800" b="0" i="1" u="none" baseline="0" smtClean="0">
                                  <a:ln>
                                    <a:solidFill>
                                      <a:schemeClr val="tx1"/>
                                    </a:solidFill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=60 </m:t>
                              </m:r>
                            </m:oMath>
                          </a14:m>
                          <a:r>
                            <a:rPr lang="en-US" sz="2800" b="0" i="0" u="none" baseline="0" dirty="0" smtClean="0">
                              <a:ln>
                                <a:solidFill>
                                  <a:schemeClr val="tx1"/>
                                </a:solidFill>
                              </a:ln>
                              <a:solidFill>
                                <a:schemeClr val="tx1"/>
                              </a:solidFill>
                              <a:effectLst/>
                            </a:rPr>
                            <a:t>% = 0,6</a:t>
                          </a:r>
                        </a:p>
                        <a:p>
                          <a:pPr algn="just"/>
                          <a:r>
                            <a:rPr lang="en-US" sz="2800" b="0" u="none" baseline="0" dirty="0" smtClean="0">
                              <a:ln>
                                <a:solidFill>
                                  <a:schemeClr val="tx1"/>
                                </a:solidFill>
                              </a:ln>
                              <a:solidFill>
                                <a:schemeClr val="tx1"/>
                              </a:solidFill>
                              <a:effectLst/>
                            </a:rPr>
                            <a:t>                   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800" b="0" i="1" u="none" baseline="0" smtClean="0">
                                      <a:ln>
                                        <a:solidFill>
                                          <a:schemeClr val="tx1"/>
                                        </a:solidFill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0" i="1" u="none" baseline="0" smtClean="0">
                                      <a:ln>
                                        <a:solidFill>
                                          <a:schemeClr val="tx1"/>
                                        </a:solidFill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en-US" sz="2800" b="0" i="1" u="none" baseline="0" smtClean="0">
                                      <a:ln>
                                        <a:solidFill>
                                          <a:schemeClr val="tx1"/>
                                        </a:solidFill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800" b="0" i="0" u="none" baseline="0" smtClean="0">
                                  <a:ln>
                                    <a:solidFill>
                                      <a:schemeClr val="tx1"/>
                                    </a:solidFill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=1 </m:t>
                              </m:r>
                              <m:r>
                                <m:rPr>
                                  <m:sty m:val="p"/>
                                </m:rPr>
                                <a:rPr lang="en-US" sz="2800" b="0" i="0" u="none" baseline="0" smtClean="0">
                                  <a:ln>
                                    <a:solidFill>
                                      <a:schemeClr val="tx1"/>
                                    </a:solidFill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  <m:r>
                                <a:rPr lang="en-US" sz="2800" b="0" i="0" u="none" baseline="0" smtClean="0">
                                  <a:ln>
                                    <a:solidFill>
                                      <a:schemeClr val="tx1"/>
                                    </a:solidFill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=60 </m:t>
                              </m:r>
                              <m:r>
                                <m:rPr>
                                  <m:sty m:val="p"/>
                                </m:rPr>
                                <a:rPr lang="en-US" sz="2800" b="0" i="0" u="none" baseline="0" smtClean="0">
                                  <a:ln>
                                    <a:solidFill>
                                      <a:schemeClr val="tx1"/>
                                    </a:solidFill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s</m:t>
                              </m:r>
                            </m:oMath>
                          </a14:m>
                          <a:endParaRPr lang="en-US" sz="2800" b="0" i="0" u="none" baseline="0" dirty="0" smtClean="0">
                            <a:ln>
                              <a:solidFill>
                                <a:schemeClr val="tx1"/>
                              </a:solidFill>
                            </a:ln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 algn="just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800" b="0" i="1" u="none" baseline="0" smtClean="0">
                                      <a:ln>
                                        <a:solidFill>
                                          <a:schemeClr val="tx1"/>
                                        </a:solidFill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0" i="1" u="none" baseline="0" smtClean="0">
                                      <a:ln>
                                        <a:solidFill>
                                          <a:schemeClr val="tx1"/>
                                        </a:solidFill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                     </m:t>
                                  </m:r>
                                  <m:r>
                                    <a:rPr lang="en-US" sz="2800" b="0" i="1" u="none" baseline="0" smtClean="0">
                                      <a:ln>
                                        <a:solidFill>
                                          <a:schemeClr val="tx1"/>
                                        </a:solidFill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US" sz="2800" b="0" i="1" u="none" baseline="0" smtClean="0">
                                      <a:ln>
                                        <a:solidFill>
                                          <a:schemeClr val="tx1"/>
                                        </a:solidFill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2800" b="0" i="0" u="none" baseline="0" dirty="0" smtClean="0">
                              <a:ln>
                                <a:solidFill>
                                  <a:schemeClr val="tx1"/>
                                </a:solidFill>
                              </a:ln>
                              <a:solidFill>
                                <a:schemeClr val="tx1"/>
                              </a:solidFill>
                              <a:effectLst/>
                            </a:rPr>
                            <a:t> = 3 g = 3</a:t>
                          </a:r>
                          <a14:m>
                            <m:oMath xmlns:m="http://schemas.openxmlformats.org/officeDocument/2006/math">
                              <m:r>
                                <a:rPr lang="en-US" sz="2800" b="0" i="1" u="none" baseline="0" smtClean="0">
                                  <a:ln>
                                    <a:solidFill>
                                      <a:schemeClr val="tx1"/>
                                    </a:solidFill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sSup>
                                <m:sSupPr>
                                  <m:ctrlPr>
                                    <a:rPr lang="en-US" sz="2800" b="0" i="1" u="none" baseline="0" smtClean="0">
                                      <a:ln>
                                        <a:solidFill>
                                          <a:schemeClr val="tx1"/>
                                        </a:solidFill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800" b="0" i="1" u="none" baseline="0" smtClean="0">
                                      <a:ln>
                                        <a:solidFill>
                                          <a:schemeClr val="tx1"/>
                                        </a:solidFill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10</m:t>
                                  </m:r>
                                </m:e>
                                <m:sup>
                                  <m:r>
                                    <a:rPr lang="en-US" sz="2800" b="0" i="1" u="none" baseline="0" smtClean="0">
                                      <a:ln>
                                        <a:solidFill>
                                          <a:schemeClr val="tx1"/>
                                        </a:solidFill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−3</m:t>
                                  </m:r>
                                </m:sup>
                              </m:sSup>
                            </m:oMath>
                          </a14:m>
                          <a:r>
                            <a:rPr lang="en-US" sz="2800" b="0" i="0" u="none" baseline="0" dirty="0" smtClean="0">
                              <a:ln>
                                <a:solidFill>
                                  <a:schemeClr val="tx1"/>
                                </a:solidFill>
                              </a:ln>
                              <a:solidFill>
                                <a:schemeClr val="tx1"/>
                              </a:solidFill>
                              <a:effectLst/>
                            </a:rPr>
                            <a:t> kg</a:t>
                          </a:r>
                        </a:p>
                        <a:p>
                          <a:pPr algn="just"/>
                          <a:r>
                            <a:rPr lang="en-US" sz="2800" b="0" i="0" u="none" baseline="0" dirty="0" smtClean="0">
                              <a:ln>
                                <a:solidFill>
                                  <a:schemeClr val="tx1"/>
                                </a:solidFill>
                              </a:ln>
                              <a:solidFill>
                                <a:schemeClr val="tx1"/>
                              </a:solidFill>
                              <a:effectLst/>
                            </a:rPr>
                            <a:t>                    k = 15 % = 0,15</a:t>
                          </a:r>
                        </a:p>
                        <a:p>
                          <a:pPr algn="just"/>
                          <a:r>
                            <a:rPr lang="en-US" sz="2800" b="0" i="0" u="none" baseline="0" dirty="0" smtClean="0">
                              <a:ln>
                                <a:solidFill>
                                  <a:schemeClr val="tx1"/>
                                </a:solidFill>
                              </a:ln>
                              <a:solidFill>
                                <a:schemeClr val="tx1"/>
                              </a:solidFill>
                              <a:effectLst/>
                            </a:rPr>
                            <a:t>                    c = 4200 J/(kg</a:t>
                          </a:r>
                          <a14:m>
                            <m:oMath xmlns:m="http://schemas.openxmlformats.org/officeDocument/2006/math">
                              <m:r>
                                <a:rPr lang="en-US" sz="2800" b="0" i="1" u="none" baseline="0" smtClean="0">
                                  <a:ln>
                                    <a:solidFill>
                                      <a:schemeClr val="tx1"/>
                                    </a:solidFill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∙℃)</m:t>
                              </m:r>
                            </m:oMath>
                          </a14:m>
                          <a:endParaRPr lang="en-US" sz="2800" b="0" i="0" u="none" baseline="0" dirty="0" smtClean="0">
                            <a:ln>
                              <a:solidFill>
                                <a:schemeClr val="tx1"/>
                              </a:solidFill>
                            </a:ln>
                            <a:solidFill>
                              <a:schemeClr val="tx1"/>
                            </a:solidFill>
                            <a:effectLst/>
                            <a:ea typeface="Cambria Math" panose="02040503050406030204" pitchFamily="18" charset="0"/>
                          </a:endParaRPr>
                        </a:p>
                        <a:p>
                          <a:pPr algn="just"/>
                          <a:r>
                            <a:rPr lang="en-US" sz="2800" b="0" i="0" u="none" baseline="0" dirty="0" smtClean="0">
                              <a:ln>
                                <a:solidFill>
                                  <a:schemeClr val="tx1"/>
                                </a:solidFill>
                              </a:ln>
                              <a:solidFill>
                                <a:schemeClr val="tx1"/>
                              </a:solidFill>
                              <a:effectLst/>
                            </a:rPr>
                            <a:t>                    L = 2,3</a:t>
                          </a:r>
                          <a14:m>
                            <m:oMath xmlns:m="http://schemas.openxmlformats.org/officeDocument/2006/math">
                              <m:r>
                                <a:rPr lang="en-US" sz="2800" b="0" i="1" u="none" baseline="0" smtClean="0">
                                  <a:ln>
                                    <a:solidFill>
                                      <a:schemeClr val="tx1"/>
                                    </a:solidFill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sSup>
                                <m:sSupPr>
                                  <m:ctrlPr>
                                    <a:rPr lang="en-US" sz="2800" b="0" i="1" u="none" baseline="0" smtClean="0">
                                      <a:ln>
                                        <a:solidFill>
                                          <a:schemeClr val="tx1"/>
                                        </a:solidFill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800" b="0" i="1" u="none" baseline="0" smtClean="0">
                                      <a:ln>
                                        <a:solidFill>
                                          <a:schemeClr val="tx1"/>
                                        </a:solidFill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10</m:t>
                                  </m:r>
                                </m:e>
                                <m:sup>
                                  <m:r>
                                    <a:rPr lang="en-US" sz="2800" b="0" i="1" u="none" baseline="0" smtClean="0">
                                      <a:ln>
                                        <a:solidFill>
                                          <a:schemeClr val="tx1"/>
                                        </a:solidFill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6</m:t>
                                  </m:r>
                                </m:sup>
                              </m:sSup>
                            </m:oMath>
                          </a14:m>
                          <a:r>
                            <a:rPr lang="en-US" sz="2800" b="0" i="0" u="none" baseline="0" dirty="0" smtClean="0">
                              <a:ln>
                                <a:solidFill>
                                  <a:schemeClr val="tx1"/>
                                </a:solidFill>
                              </a:ln>
                              <a:solidFill>
                                <a:schemeClr val="tx1"/>
                              </a:solidFill>
                              <a:effectLst/>
                            </a:rPr>
                            <a:t> J/kg</a:t>
                          </a:r>
                        </a:p>
                        <a:p>
                          <a:pPr algn="just"/>
                          <a:r>
                            <a:rPr lang="en-US" sz="2800" b="0" i="0" u="none" baseline="0" dirty="0" smtClean="0">
                              <a:ln>
                                <a:solidFill>
                                  <a:schemeClr val="tx1"/>
                                </a:solidFill>
                              </a:ln>
                              <a:solidFill>
                                <a:schemeClr val="tx1"/>
                              </a:solidFill>
                              <a:effectLst/>
                            </a:rPr>
                            <a:t>                    q= 29</a:t>
                          </a:r>
                          <a14:m>
                            <m:oMath xmlns:m="http://schemas.openxmlformats.org/officeDocument/2006/math">
                              <m:r>
                                <a:rPr lang="en-US" sz="2800" b="0" i="1" u="none" baseline="0" smtClean="0">
                                  <a:ln>
                                    <a:solidFill>
                                      <a:schemeClr val="tx1"/>
                                    </a:solidFill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sSup>
                                <m:sSupPr>
                                  <m:ctrlPr>
                                    <a:rPr lang="en-US" sz="2800" b="0" i="1" u="none" baseline="0" smtClean="0">
                                      <a:ln>
                                        <a:solidFill>
                                          <a:schemeClr val="tx1"/>
                                        </a:solidFill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800" b="0" i="1" u="none" baseline="0" smtClean="0">
                                      <a:ln>
                                        <a:solidFill>
                                          <a:schemeClr val="tx1"/>
                                        </a:solidFill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10</m:t>
                                  </m:r>
                                </m:e>
                                <m:sup>
                                  <m:r>
                                    <a:rPr lang="en-US" sz="2800" b="0" i="1" u="none" baseline="0" smtClean="0">
                                      <a:ln>
                                        <a:solidFill>
                                          <a:schemeClr val="tx1"/>
                                        </a:solidFill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6</m:t>
                                  </m:r>
                                </m:sup>
                              </m:sSup>
                            </m:oMath>
                          </a14:m>
                          <a:r>
                            <a:rPr lang="en-US" sz="2800" b="0" i="0" u="none" baseline="0" dirty="0" smtClean="0">
                              <a:ln>
                                <a:solidFill>
                                  <a:schemeClr val="tx1"/>
                                </a:solidFill>
                              </a:ln>
                              <a:solidFill>
                                <a:schemeClr val="tx1"/>
                              </a:solidFill>
                              <a:effectLst/>
                            </a:rPr>
                            <a:t> J/kg</a:t>
                          </a:r>
                        </a:p>
                        <a:p>
                          <a:endParaRPr lang="en-US" sz="2800" b="0" i="0" u="none" baseline="0" dirty="0" smtClean="0">
                            <a:ln>
                              <a:solidFill>
                                <a:schemeClr val="tx1"/>
                              </a:solidFill>
                            </a:ln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endParaRPr lang="ru-RU" sz="2800" b="0" i="0" u="none" dirty="0">
                            <a:ln>
                              <a:solidFill>
                                <a:schemeClr val="tx1"/>
                              </a:solidFill>
                            </a:ln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</a:txBody>
                      <a:tcPr marL="68580" marR="68580">
                        <a:solidFill>
                          <a:schemeClr val="bg1"/>
                        </a:solidFill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07480970"/>
                  </p:ext>
                </p:extLst>
              </p:nvPr>
            </p:nvGraphicFramePr>
            <p:xfrm>
              <a:off x="307975" y="912148"/>
              <a:ext cx="6466114" cy="5212080"/>
            </p:xfrm>
            <a:graphic>
              <a:graphicData uri="http://schemas.openxmlformats.org/drawingml/2006/table">
                <a:tbl>
                  <a:tblPr>
                    <a:tableStyleId>{0660B408-B3CF-4A94-85FC-2B1E0A45F4A2}</a:tableStyleId>
                  </a:tblPr>
                  <a:tblGrid>
                    <a:gridCol w="6466114"/>
                  </a:tblGrid>
                  <a:tr h="5212080">
                    <a:tc>
                      <a:txBody>
                        <a:bodyPr/>
                        <a:lstStyle/>
                        <a:p>
                          <a:endParaRPr lang="lt-L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94" t="-1053" r="-94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5" name="AutoShape 2" descr="{\displaystyle \eta ={\frac {A_{n}}{A_{v}}}={\frac {A}{Q}}={\frac {A}{E}}}"/>
          <p:cNvSpPr>
            <a:spLocks noChangeAspect="1" noChangeArrowheads="1"/>
          </p:cNvSpPr>
          <p:nvPr/>
        </p:nvSpPr>
        <p:spPr bwMode="auto">
          <a:xfrm>
            <a:off x="116681" y="-144463"/>
            <a:ext cx="1898731" cy="2113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10" descr="{\displaystyle \eta ={\frac {A}{Q}}}"/>
          <p:cNvSpPr>
            <a:spLocks noChangeAspect="1" noChangeArrowheads="1"/>
          </p:cNvSpPr>
          <p:nvPr/>
        </p:nvSpPr>
        <p:spPr bwMode="auto">
          <a:xfrm>
            <a:off x="116681" y="-144463"/>
            <a:ext cx="2286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pSp>
        <p:nvGrpSpPr>
          <p:cNvPr id="7" name="Grupė 6"/>
          <p:cNvGrpSpPr/>
          <p:nvPr/>
        </p:nvGrpSpPr>
        <p:grpSpPr>
          <a:xfrm>
            <a:off x="345282" y="772993"/>
            <a:ext cx="3497765" cy="4265245"/>
            <a:chOff x="374844" y="2333568"/>
            <a:chExt cx="4663687" cy="4265245"/>
          </a:xfrm>
        </p:grpSpPr>
        <p:cxnSp>
          <p:nvCxnSpPr>
            <p:cNvPr id="6" name="Straight Connector 5"/>
            <p:cNvCxnSpPr/>
            <p:nvPr/>
          </p:nvCxnSpPr>
          <p:spPr>
            <a:xfrm flipH="1">
              <a:off x="942392" y="2343312"/>
              <a:ext cx="18661" cy="425550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374844" y="2333568"/>
              <a:ext cx="4663687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67913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86385" y="438912"/>
                <a:ext cx="7734704" cy="5364480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Spir</a:t>
                </a:r>
                <a:r>
                  <a:rPr lang="lt-LT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en-US" sz="24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ti</a:t>
                </a:r>
                <a:r>
                  <a:rPr lang="lt-LT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nės lemputės naudingumo koeficentas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sz="240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η</m:t>
                    </m:r>
                    <m:r>
                      <m:rPr>
                        <m:nor/>
                      </m:rPr>
                      <a:rPr lang="en-US" sz="2400" b="0" i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 =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schemeClr val="dk1"/>
                            </a:solidFill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chemeClr val="dk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chemeClr val="dk1"/>
                                </a:solidFill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chemeClr val="dk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chemeClr val="dk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chemeClr val="dk1"/>
                                </a:solidFill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chemeClr val="dk1"/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;</a:t>
                </a:r>
              </a:p>
              <a:p>
                <a:pPr marL="0" indent="0">
                  <a:buNone/>
                </a:pPr>
                <a:r>
                  <a:rPr lang="lt-LT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Čia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chemeClr val="dk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lt-LT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- šilumos kiekis, reikalingas vandeniui užvirinti ir </a:t>
                </a:r>
                <a:r>
                  <a:rPr lang="lt-LT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 </a:t>
                </a:r>
                <a:r>
                  <a:rPr lang="lt-LT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jo daliai išgarinti , t. y.</a:t>
                </a:r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chemeClr val="dk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=c</a:t>
                </a:r>
                <a:r>
                  <a:rPr lang="en-US" dirty="0">
                    <a:solidFill>
                      <a:prstClr val="black"/>
                    </a:solidFill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prstClr val="black"/>
                        </a:solidFill>
                        <a:latin typeface="Cambria Math"/>
                        <a:ea typeface="Cambria Math"/>
                      </a:rPr>
                      <m:t>∙</m:t>
                    </m:r>
                  </m:oMath>
                </a14:m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m</a:t>
                </a:r>
                <a:r>
                  <a:rPr lang="en-US" dirty="0">
                    <a:solidFill>
                      <a:prstClr val="black"/>
                    </a:solidFill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prstClr val="black"/>
                        </a:solidFill>
                        <a:latin typeface="Cambria Math"/>
                        <a:ea typeface="Cambria Math"/>
                      </a:rPr>
                      <m:t>∙</m:t>
                    </m:r>
                  </m:oMath>
                </a14:m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(t-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)+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k</m:t>
                    </m:r>
                    <m:r>
                      <a:rPr lang="en-US" i="1">
                        <a:solidFill>
                          <a:prstClr val="black"/>
                        </a:solidFill>
                        <a:latin typeface="Cambria Math"/>
                        <a:ea typeface="Cambria Math"/>
                      </a:rPr>
                      <m:t>∙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m</m:t>
                    </m:r>
                    <m:r>
                      <a:rPr lang="en-US" i="1">
                        <a:solidFill>
                          <a:prstClr val="black"/>
                        </a:solidFill>
                        <a:latin typeface="Cambria Math"/>
                        <a:ea typeface="Cambria Math"/>
                      </a:rPr>
                      <m:t>∙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L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lt-LT" sz="24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lt-LT" sz="24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</m:oMath>
                </a14:m>
                <a:r>
                  <a:rPr lang="lt-LT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 visas šilumos kiekis, gautas sudeginant alkoholį: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lt-LT" sz="2400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lt-LT" sz="2400" i="1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</m:oMath>
                </a14:m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q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prstClr val="black"/>
                        </a:solidFill>
                        <a:latin typeface="Cambria Math"/>
                        <a:ea typeface="Cambria Math"/>
                      </a:rPr>
                      <m:t>∙ </m:t>
                    </m:r>
                  </m:oMath>
                </a14:m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m’</a:t>
                </a:r>
                <a:r>
                  <a:rPr lang="en-US" dirty="0">
                    <a:solidFill>
                      <a:prstClr val="black"/>
                    </a:solidFill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prstClr val="black"/>
                        </a:solidFill>
                        <a:latin typeface="Cambria Math"/>
                        <a:ea typeface="Cambria Math"/>
                      </a:rPr>
                      <m:t>∙ </m:t>
                    </m:r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𝜏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𝑞</m:t>
                    </m:r>
                    <m:r>
                      <a:rPr lang="en-US" i="1">
                        <a:solidFill>
                          <a:prstClr val="black"/>
                        </a:solidFill>
                        <a:latin typeface="Cambria Math"/>
                        <a:ea typeface="Cambria Math"/>
                      </a:rPr>
                      <m:t>∙</m:t>
                    </m:r>
                    <m:f>
                      <m:fPr>
                        <m:ctrlPr>
                          <a:rPr lang="en-US" sz="2400" b="0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b="0" i="1" smtClean="0"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400" b="0" i="1" smtClean="0"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𝜏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;</m:t>
                    </m:r>
                  </m:oMath>
                </a14:m>
                <a:endParaRPr lang="en-US" sz="24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lt-LT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Čia m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’=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- per 1 s sudegusio alkoholio mas</a:t>
                </a:r>
                <a:r>
                  <a:rPr lang="lt-LT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ė, </a:t>
                </a:r>
                <a14:m>
                  <m:oMath xmlns:m="http://schemas.openxmlformats.org/officeDocument/2006/math">
                    <m:r>
                      <a:rPr lang="lt-LT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𝜏</m:t>
                    </m:r>
                    <m:r>
                      <a:rPr lang="lt-LT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−</m:t>
                    </m:r>
                    <m:r>
                      <a:rPr lang="lt-LT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lt-LT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laikas, kurį degė spiritinė lemputė.</a:t>
                </a:r>
              </a:p>
              <a:p>
                <a:pPr marL="0" indent="0">
                  <a:buNone/>
                </a:pPr>
                <a:r>
                  <a:rPr lang="lt-LT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(2) Ir (3) įrašę į (1) ir išreiškę </a:t>
                </a:r>
                <a14:m>
                  <m:oMath xmlns:m="http://schemas.openxmlformats.org/officeDocument/2006/math">
                    <m:r>
                      <a:rPr lang="lt-LT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𝜏</m:t>
                    </m:r>
                  </m:oMath>
                </a14:m>
                <a:r>
                  <a:rPr lang="lt-LT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gauname: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lt-LT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𝜏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[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i="1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i="1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∙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i="1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i="1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]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∙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m:rPr>
                              <m:nor/>
                            </m:rPr>
                            <a:rPr lang="el-GR" sz="2400">
                              <a:solidFill>
                                <a:schemeClr val="dk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η</m:t>
                          </m:r>
                          <m:r>
                            <a:rPr lang="en-US" i="1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sz="2400" b="0" i="1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i="1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∙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chemeClr val="dk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chemeClr val="dk1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chemeClr val="dk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en-US" sz="2400" u="sng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Atsakymas </a:t>
                </a:r>
                <a14:m>
                  <m:oMath xmlns:m="http://schemas.openxmlformats.org/officeDocument/2006/math">
                    <m:r>
                      <a:rPr lang="lt-LT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𝜏</m:t>
                    </m:r>
                    <m:r>
                      <a:rPr lang="lt-LT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≈78,3</m:t>
                    </m:r>
                    <m:r>
                      <a:rPr lang="lt-LT" sz="2400" b="0" i="1" smtClean="0">
                        <a:latin typeface="Cambria Math"/>
                        <a:ea typeface="Cambria Math" panose="02040503050406030204" pitchFamily="18" charset="0"/>
                      </a:rPr>
                      <m:t>𝑠</m:t>
                    </m:r>
                  </m:oMath>
                </a14:m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lt-LT" u="sng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86385" y="438912"/>
                <a:ext cx="7734704" cy="5364480"/>
              </a:xfrm>
              <a:blipFill rotWithShape="1">
                <a:blip r:embed="rId2"/>
                <a:stretch>
                  <a:fillRect l="-1182" t="-909" r="-1734" b="-22500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tačiakampis 3"/>
          <p:cNvSpPr/>
          <p:nvPr/>
        </p:nvSpPr>
        <p:spPr>
          <a:xfrm>
            <a:off x="3408059" y="32257"/>
            <a:ext cx="232788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Sprendimas: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934654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404664"/>
            <a:ext cx="8263830" cy="5772299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Elektriniame virdulyje 18°C temperatūros vanduo užvirė per 8 min. Per kiek laiko visas vanduo išgaruos, jeigu virdulio neišjungsime iš tinklo?</a:t>
            </a:r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lt-LT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9832" y="2564904"/>
            <a:ext cx="4572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908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07504" y="620688"/>
                <a:ext cx="9036496" cy="6489702"/>
              </a:xfrm>
            </p:spPr>
            <p:txBody>
              <a:bodyPr>
                <a:normAutofit fontScale="25000" lnSpcReduction="20000"/>
              </a:bodyPr>
              <a:lstStyle/>
              <a:p>
                <a:endParaRPr lang="lt-LT" sz="2000" dirty="0" smtClean="0"/>
              </a:p>
              <a:p>
                <a:pPr marL="0" indent="0">
                  <a:buNone/>
                </a:pPr>
                <a:r>
                  <a:rPr lang="lt-LT" sz="7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               </a:t>
                </a:r>
                <a:r>
                  <a:rPr lang="en-US" sz="7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 = 18</a:t>
                </a:r>
                <a14:m>
                  <m:oMath xmlns:m="http://schemas.openxmlformats.org/officeDocument/2006/math">
                    <m:r>
                      <a:rPr lang="en-US" sz="7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℃</m:t>
                    </m:r>
                  </m:oMath>
                </a14:m>
                <a:endParaRPr lang="en-US" sz="72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en-US" sz="7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7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72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72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7200" b="0" i="1" smtClean="0">
                            <a:latin typeface="Cambria Math" panose="02040503050406030204" pitchFamily="18" charset="0"/>
                          </a:rPr>
                          <m:t>1 </m:t>
                        </m:r>
                      </m:sub>
                    </m:sSub>
                  </m:oMath>
                </a14:m>
                <a:r>
                  <a:rPr lang="en-US" sz="7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100</a:t>
                </a:r>
                <a14:m>
                  <m:oMath xmlns:m="http://schemas.openxmlformats.org/officeDocument/2006/math">
                    <m:r>
                      <a:rPr lang="en-US" sz="7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℃</m:t>
                    </m:r>
                  </m:oMath>
                </a14:m>
                <a:endParaRPr lang="en-US" sz="72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en-US" sz="7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72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sz="72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τ</m:t>
                        </m:r>
                      </m:e>
                      <m:sub>
                        <m:r>
                          <a:rPr lang="lt-LT" sz="72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7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  </a:t>
                </a:r>
                <a:r>
                  <a:rPr lang="lt-LT" sz="7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72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sz="72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τ</m:t>
                        </m:r>
                      </m:e>
                      <m:sub>
                        <m:r>
                          <a:rPr lang="lt-LT" sz="7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7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8min</a:t>
                </a:r>
              </a:p>
              <a:p>
                <a:pPr marL="0" indent="0">
                  <a:buNone/>
                </a:pPr>
                <a:r>
                  <a:rPr lang="en-US" sz="7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7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             c = 4.2</a:t>
                </a:r>
                <a14:m>
                  <m:oMath xmlns:m="http://schemas.openxmlformats.org/officeDocument/2006/math">
                    <m:r>
                      <a:rPr lang="en-US" sz="7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sSup>
                      <m:sSupPr>
                        <m:ctrlPr>
                          <a:rPr lang="en-US" sz="7200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7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7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72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7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J/(kg</a:t>
                </a:r>
                <a14:m>
                  <m:oMath xmlns:m="http://schemas.openxmlformats.org/officeDocument/2006/math">
                    <m:r>
                      <a:rPr lang="en-US" sz="7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∙℃</m:t>
                    </m:r>
                    <m:r>
                      <a:rPr lang="en-US" sz="7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72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en-US" sz="7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7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             L = 2.3</a:t>
                </a:r>
                <a14:m>
                  <m:oMath xmlns:m="http://schemas.openxmlformats.org/officeDocument/2006/math">
                    <m:r>
                      <a:rPr lang="en-US" sz="7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sSup>
                      <m:sSupPr>
                        <m:ctrlPr>
                          <a:rPr lang="en-US" sz="7200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7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7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sup>
                    </m:sSup>
                  </m:oMath>
                </a14:m>
                <a:r>
                  <a:rPr lang="en-US" sz="7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J/kg</a:t>
                </a:r>
              </a:p>
              <a:p>
                <a:pPr marL="0" indent="0">
                  <a:buNone/>
                </a:pPr>
                <a:r>
                  <a:rPr lang="en-US" sz="7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</a:t>
                </a:r>
              </a:p>
              <a:p>
                <a:pPr marL="0" indent="0">
                  <a:buNone/>
                </a:pPr>
                <a:r>
                  <a:rPr lang="en-US" sz="7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7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</a:t>
                </a:r>
                <a:r>
                  <a:rPr lang="lt-LT" sz="7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  </a:t>
                </a:r>
                <a:endParaRPr lang="en-US" sz="6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en-US" sz="9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lt-LT" sz="9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Šilumos kiekis, kurį gavo vanduo kaitinamas nuo temperatūros t iki virimo temperatūros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96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lt-LT" sz="96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lt-LT" sz="9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lt-LT" sz="9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:</a:t>
                </a:r>
              </a:p>
              <a:p>
                <a:pPr marL="0" indent="0">
                  <a:buNone/>
                </a:pPr>
                <a:r>
                  <a:rPr lang="lt-LT" sz="9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lt-LT" sz="9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 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96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lt-LT" sz="96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lt-LT" sz="9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9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c</a:t>
                </a:r>
                <a:r>
                  <a:rPr lang="en-US" sz="9600" dirty="0" smtClean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9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 </m:t>
                    </m:r>
                  </m:oMath>
                </a14:m>
                <a:r>
                  <a:rPr lang="en-US" sz="9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96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96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9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96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96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9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9600" b="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en-US" sz="96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Vandeniui</a:t>
                </a:r>
                <a:r>
                  <a:rPr lang="en-US" sz="9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96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lt-LT" sz="9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šgarinti reikalingas šilumos kiekis :</a:t>
                </a:r>
              </a:p>
              <a:p>
                <a:pPr marL="0" indent="0">
                  <a:buNone/>
                </a:pPr>
                <a:r>
                  <a:rPr lang="lt-LT" sz="9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    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96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lt-LT" sz="96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lt-LT" sz="9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9600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sz="9600" b="0" i="0" smtClean="0">
                        <a:latin typeface="Cambria Math" panose="02040503050406030204" pitchFamily="18" charset="0"/>
                      </a:rPr>
                      <m:t>L</m:t>
                    </m:r>
                    <m:r>
                      <a:rPr lang="en-US" sz="9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m:rPr>
                        <m:sty m:val="p"/>
                      </m:rPr>
                      <a:rPr lang="en-US" sz="9600" b="0" i="0" smtClean="0">
                        <a:latin typeface="Cambria Math" panose="02040503050406030204" pitchFamily="18" charset="0"/>
                      </a:rPr>
                      <m:t>m</m:t>
                    </m:r>
                  </m:oMath>
                </a14:m>
                <a:endParaRPr lang="en-US" sz="96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en-US" sz="9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96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Vanden</a:t>
                </a:r>
                <a:r>
                  <a:rPr lang="lt-LT" sz="9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į kaitininant ir jį garinant virdulys per laiko vienetą atiduoda vandeniui tokį pat šilumos kiekį, t. y.:</a:t>
                </a:r>
              </a:p>
              <a:p>
                <a:pPr marL="0" indent="0">
                  <a:buNone/>
                </a:pPr>
                <a:r>
                  <a:rPr lang="lt-LT" sz="9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lt-LT" sz="9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 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9600" i="1" smtClean="0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lt-LT" sz="96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lt-LT" sz="9600" b="0" i="1" smtClean="0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lt-LT" sz="96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lt-LT" sz="96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l-GR" sz="960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τ</m:t>
                            </m:r>
                          </m:e>
                          <m:sub>
                            <m:r>
                              <a:rPr lang="lt-LT" sz="96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</m:oMath>
                </a14:m>
                <a:r>
                  <a:rPr lang="lt-LT" sz="9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9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9600" i="1" smtClean="0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96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9600" b="0" i="1" smtClean="0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en-US" sz="9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96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l-GR" sz="960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τ</m:t>
                            </m:r>
                          </m:e>
                          <m:sub>
                            <m:r>
                              <a:rPr lang="en-US" sz="9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9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</a:t>
                </a:r>
                <a:r>
                  <a:rPr lang="en-US" sz="96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arba</a:t>
                </a:r>
                <a:r>
                  <a:rPr lang="en-US" sz="9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96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sz="96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τ</m:t>
                        </m:r>
                      </m:e>
                      <m:sub>
                        <m:r>
                          <a:rPr lang="en-US" sz="9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96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9600" b="0" i="1" smtClean="0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96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9600" b="0" i="1" smtClean="0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en-US" sz="9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96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9600" b="0" i="1" smtClean="0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en-US" sz="96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sSub>
                      <m:sSubPr>
                        <m:ctrlPr>
                          <a:rPr lang="lt-LT" sz="96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lt-LT" sz="9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r>
                          <m:rPr>
                            <m:sty m:val="p"/>
                          </m:rPr>
                          <a:rPr lang="el-GR" sz="96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τ</m:t>
                        </m:r>
                      </m:e>
                      <m:sub>
                        <m:r>
                          <a:rPr lang="lt-LT" sz="9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9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;</a:t>
                </a:r>
                <a:endParaRPr lang="en-US" sz="9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9600" i="1" dirty="0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sz="960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τ</m:t>
                          </m:r>
                        </m:e>
                        <m:sub>
                          <m:r>
                            <a:rPr lang="en-US" sz="96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96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9600" i="1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9600" b="0" i="1" dirty="0" smtClean="0"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en-US" sz="96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sSub>
                            <m:sSubPr>
                              <m:ctrlPr>
                                <a:rPr lang="en-US" sz="9600" b="0" i="1" dirty="0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l-GR" sz="960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τ</m:t>
                              </m:r>
                            </m:e>
                            <m:sub>
                              <m:r>
                                <a:rPr lang="en-US" sz="9600" b="0" i="1" dirty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sz="9600" b="0" i="1" dirty="0" smtClean="0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sz="9600" b="0" i="1" dirty="0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9600" b="0" i="1" dirty="0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9600" b="0" i="1" dirty="0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9600" b="0" i="1" dirty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9600" b="0" i="1" dirty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9600" b="0" i="1" dirty="0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9600" b="0" i="1" dirty="0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sz="96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en-US" sz="9600" b="1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Atsakymas</a:t>
                </a:r>
                <a:r>
                  <a:rPr lang="en-US" sz="96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960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sz="96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τ</m:t>
                        </m:r>
                      </m:e>
                      <m:sub>
                        <m:r>
                          <a:rPr lang="en-US" sz="96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9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53min.</a:t>
                </a:r>
              </a:p>
              <a:p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7504" y="620688"/>
                <a:ext cx="9036496" cy="6489702"/>
              </a:xfrm>
              <a:blipFill rotWithShape="1">
                <a:blip r:embed="rId2"/>
                <a:stretch>
                  <a:fillRect l="-1080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/>
          <p:cNvCxnSpPr/>
          <p:nvPr/>
        </p:nvCxnSpPr>
        <p:spPr>
          <a:xfrm flipH="1">
            <a:off x="899592" y="548680"/>
            <a:ext cx="6350" cy="15748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539552" y="548680"/>
            <a:ext cx="17653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Stačiakampis 5"/>
          <p:cNvSpPr/>
          <p:nvPr/>
        </p:nvSpPr>
        <p:spPr>
          <a:xfrm>
            <a:off x="2987824" y="2141422"/>
            <a:ext cx="232788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Sprendimas: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417965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332656"/>
            <a:ext cx="7886700" cy="5844307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Paveiksle pavaizduotas 100g garų ir skysčio temperatūros kitimo grafikas.</a:t>
            </a:r>
          </a:p>
          <a:p>
            <a:pPr marL="0" indent="0">
              <a:buNone/>
            </a:pPr>
            <a:r>
              <a:rPr 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Kokius procesus vaizduoja kiekviena grafiko atkarpa?</a:t>
            </a:r>
          </a:p>
          <a:p>
            <a:pPr marL="0" indent="0">
              <a:buNone/>
            </a:pPr>
            <a:r>
              <a:rPr 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2)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Koks tai skystis?</a:t>
            </a:r>
          </a:p>
          <a:p>
            <a:pPr marL="0" indent="0">
              <a:buNone/>
            </a:pPr>
            <a:r>
              <a:rPr 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3)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Kiek šilumos išsiskyrė kiekvieno proceso metu? </a:t>
            </a:r>
          </a:p>
          <a:p>
            <a:pPr marL="0" indent="0">
              <a:buNone/>
            </a:pPr>
            <a:endParaRPr lang="en-US" i="1" dirty="0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1475656" y="3068960"/>
            <a:ext cx="0" cy="288032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1475656" y="5589240"/>
            <a:ext cx="4464496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475656" y="5373216"/>
            <a:ext cx="14401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475656" y="5193195"/>
            <a:ext cx="144016" cy="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1484666" y="5013176"/>
            <a:ext cx="14401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1484666" y="4797152"/>
            <a:ext cx="14401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475656" y="4581128"/>
            <a:ext cx="14401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1484666" y="4365104"/>
            <a:ext cx="14401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1484666" y="4138510"/>
            <a:ext cx="14401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1484666" y="3933056"/>
            <a:ext cx="14401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683568" y="3068960"/>
            <a:ext cx="6480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t, </a:t>
            </a: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°C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043608" y="3789040"/>
            <a:ext cx="43204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/>
              <a:t>160</a:t>
            </a:r>
            <a:endParaRPr lang="en-US" sz="1050" dirty="0"/>
          </a:p>
        </p:txBody>
      </p:sp>
      <p:sp>
        <p:nvSpPr>
          <p:cNvPr id="37" name="TextBox 36"/>
          <p:cNvSpPr txBox="1"/>
          <p:nvPr/>
        </p:nvSpPr>
        <p:spPr>
          <a:xfrm>
            <a:off x="1043606" y="3997369"/>
            <a:ext cx="43204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/>
              <a:t>140</a:t>
            </a:r>
            <a:endParaRPr lang="en-US" sz="1050" dirty="0"/>
          </a:p>
        </p:txBody>
      </p:sp>
      <p:sp>
        <p:nvSpPr>
          <p:cNvPr id="38" name="TextBox 37"/>
          <p:cNvSpPr txBox="1"/>
          <p:nvPr/>
        </p:nvSpPr>
        <p:spPr>
          <a:xfrm>
            <a:off x="885794" y="4213646"/>
            <a:ext cx="57606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/>
              <a:t>     120</a:t>
            </a:r>
            <a:endParaRPr lang="en-US" sz="1050" dirty="0"/>
          </a:p>
        </p:txBody>
      </p:sp>
      <p:sp>
        <p:nvSpPr>
          <p:cNvPr id="39" name="TextBox 38"/>
          <p:cNvSpPr txBox="1"/>
          <p:nvPr/>
        </p:nvSpPr>
        <p:spPr>
          <a:xfrm>
            <a:off x="892693" y="4435223"/>
            <a:ext cx="57606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/>
              <a:t>     100</a:t>
            </a:r>
            <a:endParaRPr lang="en-US" sz="1050" dirty="0"/>
          </a:p>
        </p:txBody>
      </p:sp>
      <p:sp>
        <p:nvSpPr>
          <p:cNvPr id="40" name="TextBox 39"/>
          <p:cNvSpPr txBox="1"/>
          <p:nvPr/>
        </p:nvSpPr>
        <p:spPr>
          <a:xfrm>
            <a:off x="1007604" y="4656800"/>
            <a:ext cx="45425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/>
              <a:t>  80</a:t>
            </a:r>
            <a:endParaRPr lang="en-US" sz="1050" dirty="0"/>
          </a:p>
        </p:txBody>
      </p:sp>
      <p:sp>
        <p:nvSpPr>
          <p:cNvPr id="41" name="TextBox 40"/>
          <p:cNvSpPr txBox="1"/>
          <p:nvPr/>
        </p:nvSpPr>
        <p:spPr>
          <a:xfrm>
            <a:off x="1025604" y="4865383"/>
            <a:ext cx="41825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/>
              <a:t> 60</a:t>
            </a:r>
            <a:endParaRPr lang="en-US" sz="1050" dirty="0"/>
          </a:p>
        </p:txBody>
      </p:sp>
      <p:sp>
        <p:nvSpPr>
          <p:cNvPr id="43" name="TextBox 42"/>
          <p:cNvSpPr txBox="1"/>
          <p:nvPr/>
        </p:nvSpPr>
        <p:spPr>
          <a:xfrm>
            <a:off x="1050506" y="5077649"/>
            <a:ext cx="40024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/>
              <a:t>40</a:t>
            </a:r>
            <a:endParaRPr lang="en-US" sz="1050" dirty="0"/>
          </a:p>
        </p:txBody>
      </p:sp>
      <p:sp>
        <p:nvSpPr>
          <p:cNvPr id="44" name="TextBox 43"/>
          <p:cNvSpPr txBox="1"/>
          <p:nvPr/>
        </p:nvSpPr>
        <p:spPr>
          <a:xfrm>
            <a:off x="1051990" y="5267091"/>
            <a:ext cx="43625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/>
              <a:t>20</a:t>
            </a:r>
            <a:endParaRPr lang="en-US" sz="1050" dirty="0"/>
          </a:p>
        </p:txBody>
      </p:sp>
      <p:sp>
        <p:nvSpPr>
          <p:cNvPr id="45" name="TextBox 44"/>
          <p:cNvSpPr txBox="1"/>
          <p:nvPr/>
        </p:nvSpPr>
        <p:spPr>
          <a:xfrm>
            <a:off x="1119200" y="5456533"/>
            <a:ext cx="30183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/>
              <a:t>0</a:t>
            </a:r>
            <a:endParaRPr lang="en-US" sz="1050" dirty="0"/>
          </a:p>
        </p:txBody>
      </p:sp>
      <p:cxnSp>
        <p:nvCxnSpPr>
          <p:cNvPr id="47" name="Straight Connector 46"/>
          <p:cNvCxnSpPr/>
          <p:nvPr/>
        </p:nvCxnSpPr>
        <p:spPr>
          <a:xfrm>
            <a:off x="1626568" y="3933056"/>
            <a:ext cx="351030" cy="62912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1977598" y="4567498"/>
            <a:ext cx="2664297" cy="852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4641895" y="4581128"/>
            <a:ext cx="912622" cy="7920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1626568" y="3717032"/>
            <a:ext cx="209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A</a:t>
            </a:r>
            <a:endParaRPr lang="en-US" sz="1400" dirty="0"/>
          </a:p>
        </p:txBody>
      </p:sp>
      <p:sp>
        <p:nvSpPr>
          <p:cNvPr id="56" name="TextBox 55"/>
          <p:cNvSpPr txBox="1"/>
          <p:nvPr/>
        </p:nvSpPr>
        <p:spPr>
          <a:xfrm>
            <a:off x="1977598" y="4213646"/>
            <a:ext cx="2901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B</a:t>
            </a:r>
            <a:endParaRPr lang="en-US" sz="1400" dirty="0"/>
          </a:p>
        </p:txBody>
      </p:sp>
      <p:sp>
        <p:nvSpPr>
          <p:cNvPr id="57" name="TextBox 56"/>
          <p:cNvSpPr txBox="1"/>
          <p:nvPr/>
        </p:nvSpPr>
        <p:spPr>
          <a:xfrm>
            <a:off x="4476809" y="4263985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C</a:t>
            </a:r>
            <a:endParaRPr lang="en-US" sz="1400" dirty="0"/>
          </a:p>
        </p:txBody>
      </p:sp>
      <p:sp>
        <p:nvSpPr>
          <p:cNvPr id="58" name="TextBox 57"/>
          <p:cNvSpPr txBox="1"/>
          <p:nvPr/>
        </p:nvSpPr>
        <p:spPr>
          <a:xfrm>
            <a:off x="5554517" y="4990452"/>
            <a:ext cx="3856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D</a:t>
            </a:r>
            <a:endParaRPr lang="en-US" sz="1400" dirty="0"/>
          </a:p>
        </p:txBody>
      </p:sp>
      <p:cxnSp>
        <p:nvCxnSpPr>
          <p:cNvPr id="66" name="Straight Connector 65"/>
          <p:cNvCxnSpPr/>
          <p:nvPr/>
        </p:nvCxnSpPr>
        <p:spPr>
          <a:xfrm>
            <a:off x="5554517" y="5373216"/>
            <a:ext cx="19281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5940152" y="5521007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Q, J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199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urinio vietos rezervavimo ženklas 2"/>
              <p:cNvSpPr>
                <a:spLocks noGrp="1"/>
              </p:cNvSpPr>
              <p:nvPr>
                <p:ph idx="1"/>
              </p:nvPr>
            </p:nvSpPr>
            <p:spPr>
              <a:xfrm>
                <a:off x="323528" y="764704"/>
                <a:ext cx="8229600" cy="600404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lt-LT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1.  Grafiko atkarpa AB vaizduoja garų vėsimą nuo 160 °C  temperatūros iki 100 °C. Atkarpa BC – garų kondensaciją pastovioje 100 °C temperatūroje. Atkarpa CD- iš garų susikondensavusio vandens vėsimą nuo 100 °C iki 20 °C temperatūros.</a:t>
                </a:r>
              </a:p>
              <a:p>
                <a:pPr>
                  <a:buAutoNum type="arabicPeriod" startAt="2"/>
                </a:pPr>
                <a:r>
                  <a:rPr lang="lt-LT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Kadangi garų kondensacija vyksta  100 °C temperatūroje, galime teigti, kad tai vanduo.</a:t>
                </a:r>
              </a:p>
              <a:p>
                <a:pPr marL="0" indent="0">
                  <a:buNone/>
                </a:pPr>
                <a:r>
                  <a:rPr lang="lt-LT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3.    </a:t>
                </a:r>
                <a:endParaRPr lang="en-US" sz="1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en-US" sz="18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en-US" sz="18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en-US" sz="18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en-US" sz="1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18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 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𝐴𝐵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dirty="0" smtClean="0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𝑔</m:t>
                        </m:r>
                      </m:sub>
                    </m:sSub>
                    <m:r>
                      <a:rPr lang="en-US" sz="1800" i="1">
                        <a:latin typeface="Cambria Math"/>
                        <a:ea typeface="Cambria Math"/>
                      </a:rPr>
                      <m:t>∙</m:t>
                    </m:r>
                    <m:r>
                      <m:rPr>
                        <m:sty m:val="p"/>
                      </m:rPr>
                      <a:rPr lang="en-US" sz="1800" b="0" i="0" dirty="0" smtClean="0">
                        <a:latin typeface="Cambria Math"/>
                        <a:ea typeface="Cambria Math"/>
                      </a:rPr>
                      <m:t>m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∙</m:t>
                    </m:r>
                    <m:r>
                      <a:rPr lang="en-US" sz="1800" b="0" i="0" dirty="0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dirty="0" smtClean="0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dirty="0" smtClean="0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</a:p>
              <a:p>
                <a:pPr marL="0" indent="0">
                  <a:buNone/>
                </a:pPr>
                <a:r>
                  <a:rPr lang="lt-LT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Iš grafiko randame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dirty="0" smtClean="0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sz="1800" b="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=160</a:t>
                </a:r>
                <a:r>
                  <a:rPr lang="lt-LT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lt-LT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°</m:t>
                    </m:r>
                    <m:r>
                      <m:rPr>
                        <m:nor/>
                      </m:rPr>
                      <a:rPr lang="lt-LT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C</m:t>
                    </m:r>
                    <m:r>
                      <m:rPr>
                        <m:nor/>
                      </m:rPr>
                      <a:rPr lang="en-US" sz="1800" b="0" i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,</m:t>
                    </m:r>
                  </m:oMath>
                </a14:m>
                <a:r>
                  <a:rPr lang="en-US" sz="1800" b="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dirty="0" smtClean="0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sz="1800" b="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=100</a:t>
                </a:r>
                <a:r>
                  <a:rPr lang="lt-LT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lt-LT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°</m:t>
                    </m:r>
                    <m:r>
                      <m:rPr>
                        <m:nor/>
                      </m:rPr>
                      <a:rPr lang="lt-LT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C</m:t>
                    </m:r>
                  </m:oMath>
                </a14:m>
                <a:endParaRPr lang="en-US" sz="1800" b="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lt-LT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𝐴𝐵</m:t>
                        </m:r>
                      </m:sub>
                    </m:sSub>
                  </m:oMath>
                </a14:m>
                <a:r>
                  <a:rPr lang="en-US" sz="1800" b="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=2,2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∙</m:t>
                    </m:r>
                    <m:sSup>
                      <m:sSupPr>
                        <m:ctrlPr>
                          <a:rPr lang="en-US" sz="180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10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J/(kg</a:t>
                </a:r>
                <a:r>
                  <a:rPr lang="en-US" sz="1800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∙</m:t>
                    </m:r>
                    <m:r>
                      <m:rPr>
                        <m:nor/>
                      </m:rPr>
                      <a:rPr lang="lt-LT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°</m:t>
                    </m:r>
                    <m:r>
                      <m:rPr>
                        <m:nor/>
                      </m:rPr>
                      <a:rPr lang="lt-LT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C</m:t>
                    </m:r>
                    <m:r>
                      <m:rPr>
                        <m:nor/>
                      </m:rPr>
                      <a:rPr lang="en-US" sz="1800" b="0" i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∙</m:t>
                    </m:r>
                  </m:oMath>
                </a14:m>
                <a:r>
                  <a:rPr lang="en-US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0,1kg(160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lt-LT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°</m:t>
                    </m:r>
                    <m:r>
                      <m:rPr>
                        <m:nor/>
                      </m:rPr>
                      <a:rPr lang="lt-LT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C</m:t>
                    </m:r>
                  </m:oMath>
                </a14:m>
                <a:r>
                  <a:rPr lang="en-US" sz="1800" b="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-100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lt-LT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°</m:t>
                    </m:r>
                    <m:r>
                      <m:rPr>
                        <m:nor/>
                      </m:rPr>
                      <a:rPr lang="lt-LT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C</m:t>
                    </m:r>
                  </m:oMath>
                </a14:m>
                <a:r>
                  <a:rPr lang="en-US" sz="1800" b="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)=13,2kJ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 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𝐵𝐶</m:t>
                        </m:r>
                      </m:sub>
                    </m:sSub>
                  </m:oMath>
                </a14:m>
                <a:r>
                  <a:rPr lang="en-US" sz="1800" b="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en-US" sz="1800" b="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r>
                  <a:rPr lang="en-US" sz="1800" dirty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∙ </m:t>
                    </m:r>
                  </m:oMath>
                </a14:m>
                <a:r>
                  <a:rPr lang="en-US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m;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lt-LT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 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𝐵𝐶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=L=2,3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∙</m:t>
                    </m:r>
                    <m:sSup>
                      <m:sSupPr>
                        <m:ctrlPr>
                          <a:rPr lang="en-US" sz="180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10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6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J/kg</a:t>
                </a:r>
                <a:r>
                  <a:rPr lang="en-US" sz="1800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∙</m:t>
                    </m:r>
                  </m:oMath>
                </a14:m>
                <a:r>
                  <a:rPr lang="en-US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0,1kg=230kJ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 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𝐷𝐶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 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𝐶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𝑣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∙</m:t>
                    </m:r>
                    <m:r>
                      <a:rPr lang="en-US" sz="1800" b="0" i="1" smtClean="0">
                        <a:latin typeface="Cambria Math"/>
                      </a:rPr>
                      <m:t>𝑚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∙</m:t>
                    </m:r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lt-LT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 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𝐶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 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𝐷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</a:p>
              <a:p>
                <a:pPr marL="0" indent="0">
                  <a:buNone/>
                </a:pPr>
                <a:r>
                  <a:rPr lang="lt-LT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Iš grafiko randame</a:t>
                </a:r>
                <a:r>
                  <a:rPr lang="en-US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 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𝐶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=100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lt-LT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°</m:t>
                    </m:r>
                    <m:r>
                      <m:rPr>
                        <m:nor/>
                      </m:rPr>
                      <a:rPr lang="lt-LT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C</m:t>
                    </m:r>
                  </m:oMath>
                </a14:m>
                <a:r>
                  <a:rPr lang="en-US" sz="1800" b="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 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𝐷</m:t>
                        </m:r>
                      </m:sub>
                    </m:sSub>
                  </m:oMath>
                </a14:m>
                <a:r>
                  <a:rPr lang="en-US" sz="1800" b="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20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lt-LT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°</m:t>
                    </m:r>
                    <m:r>
                      <m:rPr>
                        <m:nor/>
                      </m:rPr>
                      <a:rPr lang="lt-LT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C</m:t>
                    </m:r>
                  </m:oMath>
                </a14:m>
                <a:endParaRPr lang="en-US" sz="1800" b="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lt-LT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 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𝐷𝐶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=4,2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∙</m:t>
                    </m:r>
                    <m:sSup>
                      <m:sSupPr>
                        <m:ctrlPr>
                          <a:rPr lang="en-US" sz="180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10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J/(kg</a:t>
                </a:r>
                <a:r>
                  <a:rPr lang="en-US" sz="1800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∙</m:t>
                    </m:r>
                    <m:r>
                      <m:rPr>
                        <m:nor/>
                      </m:rPr>
                      <a:rPr lang="lt-LT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°</m:t>
                    </m:r>
                    <m:r>
                      <m:rPr>
                        <m:nor/>
                      </m:rPr>
                      <a:rPr lang="lt-LT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C</m:t>
                    </m:r>
                  </m:oMath>
                </a14:m>
                <a:r>
                  <a:rPr lang="en-US" sz="1800" b="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1800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∙</m:t>
                    </m:r>
                  </m:oMath>
                </a14:m>
                <a:r>
                  <a:rPr lang="en-US" sz="1800" b="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0,1kg (100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lt-LT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°</m:t>
                    </m:r>
                    <m:r>
                      <m:rPr>
                        <m:nor/>
                      </m:rPr>
                      <a:rPr lang="lt-LT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C</m:t>
                    </m:r>
                  </m:oMath>
                </a14:m>
                <a:r>
                  <a:rPr lang="en-US" sz="1800" b="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-20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lt-LT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°</m:t>
                    </m:r>
                    <m:r>
                      <m:rPr>
                        <m:nor/>
                      </m:rPr>
                      <a:rPr lang="lt-LT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C</m:t>
                    </m:r>
                  </m:oMath>
                </a14:m>
                <a:r>
                  <a:rPr lang="en-US" sz="1800" b="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)=33,6kJ</a:t>
                </a:r>
              </a:p>
              <a:p>
                <a:pPr marL="0" indent="0">
                  <a:buNone/>
                </a:pPr>
                <a:r>
                  <a:rPr lang="en-US" sz="1800" b="1" u="sng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Atsakymas</a:t>
                </a:r>
                <a:r>
                  <a:rPr lang="en-US" sz="1800" b="1" u="sng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 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𝐴𝐵</m:t>
                        </m:r>
                      </m:sub>
                    </m:sSub>
                  </m:oMath>
                </a14:m>
                <a:r>
                  <a:rPr lang="en-US" sz="1800" b="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=13,2kJ,</a:t>
                </a:r>
                <a:r>
                  <a:rPr lang="lt-LT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 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𝐵𝐶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=230kJ,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 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𝐷𝐶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en-US" sz="1800" b="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33,6kJ</a:t>
                </a:r>
                <a:endParaRPr lang="en-US" sz="2000" b="0" dirty="0" smtClean="0"/>
              </a:p>
              <a:p>
                <a:pPr marL="0" indent="0">
                  <a:buNone/>
                </a:pPr>
                <a:endParaRPr lang="en-US" sz="2000" b="0" dirty="0" smtClean="0"/>
              </a:p>
              <a:p>
                <a:pPr marL="0" indent="0">
                  <a:buNone/>
                </a:pPr>
                <a:endParaRPr lang="en-US" sz="2000" b="0" dirty="0" smtClean="0"/>
              </a:p>
              <a:p>
                <a:pPr marL="0" indent="0">
                  <a:buNone/>
                </a:pPr>
                <a:endParaRPr lang="lt-LT" sz="2000" dirty="0"/>
              </a:p>
              <a:p>
                <a:pPr marL="0" indent="0">
                  <a:buNone/>
                </a:pPr>
                <a:endParaRPr lang="en-US" sz="2000" dirty="0" smtClean="0"/>
              </a:p>
              <a:p>
                <a:pPr marL="0" indent="0">
                  <a:buNone/>
                </a:pPr>
                <a:endParaRPr lang="en-US" sz="2000" dirty="0" smtClean="0"/>
              </a:p>
              <a:p>
                <a:pPr marL="0" indent="0">
                  <a:buNone/>
                </a:pPr>
                <a:endParaRPr lang="en-US" sz="2000" b="0" dirty="0" smtClean="0"/>
              </a:p>
              <a:p>
                <a:pPr marL="0" indent="0">
                  <a:buNone/>
                </a:pPr>
                <a:endParaRPr lang="lt-LT" sz="2000" dirty="0"/>
              </a:p>
              <a:p>
                <a:pPr marL="0" indent="0">
                  <a:buNone/>
                </a:pPr>
                <a:endParaRPr lang="en-US" sz="2000" b="0" dirty="0" smtClean="0"/>
              </a:p>
              <a:p>
                <a:pPr marL="0" indent="0">
                  <a:buNone/>
                </a:pPr>
                <a:endParaRPr lang="lt-LT" sz="2000" dirty="0"/>
              </a:p>
            </p:txBody>
          </p:sp>
        </mc:Choice>
        <mc:Fallback xmlns="">
          <p:sp>
            <p:nvSpPr>
              <p:cNvPr id="3" name="Turinio vietos rezervavimo ženklas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3528" y="764704"/>
                <a:ext cx="8229600" cy="6004048"/>
              </a:xfrm>
              <a:blipFill rotWithShape="1">
                <a:blip r:embed="rId3"/>
                <a:stretch>
                  <a:fillRect l="-593" t="-508" r="-444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Tiesioji jungtis 4"/>
          <p:cNvCxnSpPr/>
          <p:nvPr/>
        </p:nvCxnSpPr>
        <p:spPr>
          <a:xfrm>
            <a:off x="971600" y="2060848"/>
            <a:ext cx="187220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Tiesioji jungtis 6"/>
          <p:cNvCxnSpPr/>
          <p:nvPr/>
        </p:nvCxnSpPr>
        <p:spPr>
          <a:xfrm>
            <a:off x="1403649" y="2060848"/>
            <a:ext cx="0" cy="108012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927324" y="2070646"/>
                <a:ext cx="4320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lt-LT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lt-LT" b="0" i="1" smtClean="0">
                              <a:latin typeface="Cambria Math"/>
                            </a:rPr>
                            <m:t>𝑄</m:t>
                          </m:r>
                        </m:e>
                        <m:sub>
                          <m:r>
                            <a:rPr lang="lt-LT" b="0" i="1" smtClean="0">
                              <a:latin typeface="Cambria Math"/>
                            </a:rPr>
                            <m:t>𝐴𝐵</m:t>
                          </m:r>
                        </m:sub>
                      </m:sSub>
                    </m:oMath>
                  </m:oMathPara>
                </a14:m>
                <a:endParaRPr lang="lt-LT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7324" y="2070646"/>
                <a:ext cx="432048" cy="369332"/>
              </a:xfrm>
              <a:prstGeom prst="rect">
                <a:avLst/>
              </a:prstGeom>
              <a:blipFill rotWithShape="1">
                <a:blip r:embed="rId4"/>
                <a:stretch>
                  <a:fillRect l="-1408" r="-22535" b="-10000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899593" y="2421141"/>
                <a:ext cx="5040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lt-LT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lt-LT" b="0" i="1" smtClean="0">
                              <a:latin typeface="Cambria Math"/>
                            </a:rPr>
                            <m:t>𝑄</m:t>
                          </m:r>
                        </m:e>
                        <m:sub>
                          <m:r>
                            <a:rPr lang="lt-LT" b="0" i="1" smtClean="0">
                              <a:latin typeface="Cambria Math"/>
                            </a:rPr>
                            <m:t>𝐵𝐶</m:t>
                          </m:r>
                        </m:sub>
                      </m:sSub>
                    </m:oMath>
                  </m:oMathPara>
                </a14:m>
                <a:endParaRPr lang="lt-LT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3" y="2421141"/>
                <a:ext cx="504056" cy="369332"/>
              </a:xfrm>
              <a:prstGeom prst="rect">
                <a:avLst/>
              </a:prstGeom>
              <a:blipFill rotWithShape="1">
                <a:blip r:embed="rId5"/>
                <a:stretch>
                  <a:fillRect l="-2439" r="-2439" b="-8197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899593" y="2790473"/>
                <a:ext cx="5040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lt-LT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lt-LT" b="0" i="1" smtClean="0">
                              <a:latin typeface="Cambria Math"/>
                            </a:rPr>
                            <m:t>𝑄</m:t>
                          </m:r>
                        </m:e>
                        <m:sub>
                          <m:r>
                            <a:rPr lang="lt-LT" b="0" i="1" smtClean="0">
                              <a:latin typeface="Cambria Math"/>
                            </a:rPr>
                            <m:t>𝐶𝐷</m:t>
                          </m:r>
                        </m:sub>
                      </m:sSub>
                    </m:oMath>
                  </m:oMathPara>
                </a14:m>
                <a:endParaRPr lang="lt-LT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3" y="2790473"/>
                <a:ext cx="504056" cy="369332"/>
              </a:xfrm>
              <a:prstGeom prst="rect">
                <a:avLst/>
              </a:prstGeom>
              <a:blipFill rotWithShape="1">
                <a:blip r:embed="rId6"/>
                <a:stretch>
                  <a:fillRect l="-2439" r="-3659" b="-10000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1417306" y="2070646"/>
            <a:ext cx="17237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m</a:t>
            </a:r>
            <a:r>
              <a:rPr lang="en-US" dirty="0" smtClean="0"/>
              <a:t>=100g =0,1kg</a:t>
            </a:r>
            <a:endParaRPr lang="lt-L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397596" y="2312624"/>
                <a:ext cx="2227758" cy="5765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lt-LT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𝑔</m:t>
                        </m:r>
                      </m:sub>
                    </m:sSub>
                  </m:oMath>
                </a14:m>
                <a:r>
                  <a:rPr lang="en-US" dirty="0" smtClean="0"/>
                  <a:t>=2,2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</a:rPr>
                      <m:t>∙</m:t>
                    </m:r>
                    <m:sSup>
                      <m:sSupPr>
                        <m:ctrlPr>
                          <a:rPr lang="en-US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dirty="0" smtClean="0"/>
                  <a:t>J/(kg</a:t>
                </a:r>
                <a:r>
                  <a:rPr lang="en-US" dirty="0" smtClean="0"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</a:rPr>
                      <m:t>∙</m:t>
                    </m:r>
                    <m:r>
                      <m:rPr>
                        <m:nor/>
                      </m:rPr>
                      <a:rPr lang="lt-LT" dirty="0" smtClean="0"/>
                      <m:t>°</m:t>
                    </m:r>
                    <m:r>
                      <m:rPr>
                        <m:nor/>
                      </m:rPr>
                      <a:rPr lang="lt-LT" dirty="0" smtClean="0"/>
                      <m:t>C</m:t>
                    </m:r>
                    <m:r>
                      <m:rPr>
                        <m:nor/>
                      </m:rPr>
                      <a:rPr lang="en-US" b="0" i="0" dirty="0" smtClean="0"/>
                      <m:t>)</m:t>
                    </m:r>
                  </m:oMath>
                </a14:m>
                <a:endParaRPr lang="lt-LT" dirty="0"/>
              </a:p>
              <a:p>
                <a:endParaRPr lang="lt-LT" sz="12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7596" y="2312624"/>
                <a:ext cx="2227758" cy="576568"/>
              </a:xfrm>
              <a:prstGeom prst="rect">
                <a:avLst/>
              </a:prstGeom>
              <a:blipFill rotWithShape="1">
                <a:blip r:embed="rId7"/>
                <a:stretch>
                  <a:fillRect t="-4211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399476" y="2618557"/>
                <a:ext cx="246610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lt-LT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𝑣</m:t>
                        </m:r>
                      </m:sub>
                    </m:sSub>
                  </m:oMath>
                </a14:m>
                <a:r>
                  <a:rPr lang="en-US" dirty="0" smtClean="0"/>
                  <a:t>=4,2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</a:rPr>
                      <m:t>∙</m:t>
                    </m:r>
                    <m:sSup>
                      <m:sSupPr>
                        <m:ctrlPr>
                          <a:rPr lang="en-US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3</m:t>
                        </m:r>
                      </m:sup>
                    </m:sSup>
                    <m:r>
                      <m:rPr>
                        <m:nor/>
                      </m:rPr>
                      <a:rPr lang="en-US" dirty="0" smtClean="0"/>
                      <m:t>J</m:t>
                    </m:r>
                    <m:r>
                      <m:rPr>
                        <m:nor/>
                      </m:rPr>
                      <a:rPr lang="en-US" dirty="0" smtClean="0"/>
                      <m:t>/(</m:t>
                    </m:r>
                    <m:r>
                      <m:rPr>
                        <m:nor/>
                      </m:rPr>
                      <a:rPr lang="en-US" dirty="0" smtClean="0"/>
                      <m:t>kg</m:t>
                    </m:r>
                    <m:r>
                      <m:rPr>
                        <m:nor/>
                      </m:rPr>
                      <a:rPr lang="en-US" dirty="0" smtClean="0">
                        <a:ea typeface="Cambria Math"/>
                      </a:rPr>
                      <m:t> </m:t>
                    </m:r>
                    <m:r>
                      <a:rPr lang="en-US" i="1" smtClean="0">
                        <a:latin typeface="Cambria Math"/>
                        <a:ea typeface="Cambria Math"/>
                      </a:rPr>
                      <m:t>∙</m:t>
                    </m:r>
                    <m:r>
                      <m:rPr>
                        <m:nor/>
                      </m:rPr>
                      <a:rPr lang="lt-LT" dirty="0" smtClean="0"/>
                      <m:t>°</m:t>
                    </m:r>
                    <m:r>
                      <m:rPr>
                        <m:nor/>
                      </m:rPr>
                      <a:rPr lang="lt-LT" dirty="0" smtClean="0"/>
                      <m:t>C</m:t>
                    </m:r>
                    <m:r>
                      <m:rPr>
                        <m:nor/>
                      </m:rPr>
                      <a:rPr lang="en-US" b="0" i="0" dirty="0" smtClean="0"/>
                      <m:t>)</m:t>
                    </m:r>
                  </m:oMath>
                </a14:m>
                <a:endParaRPr lang="lt-LT" dirty="0"/>
              </a:p>
              <a:p>
                <a:r>
                  <a:rPr lang="en-US" dirty="0" smtClean="0"/>
                  <a:t>L=2,3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</a:rPr>
                      <m:t>∙</m:t>
                    </m:r>
                    <m:sSup>
                      <m:sSupPr>
                        <m:ctrlPr>
                          <a:rPr lang="en-US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6</m:t>
                        </m:r>
                      </m:sup>
                    </m:sSup>
                  </m:oMath>
                </a14:m>
                <a:r>
                  <a:rPr lang="en-US" dirty="0" smtClean="0"/>
                  <a:t>J/kg</a:t>
                </a:r>
                <a:endParaRPr lang="lt-LT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9476" y="2618557"/>
                <a:ext cx="2466106" cy="646331"/>
              </a:xfrm>
              <a:prstGeom prst="rect">
                <a:avLst/>
              </a:prstGeom>
              <a:blipFill rotWithShape="1">
                <a:blip r:embed="rId8"/>
                <a:stretch>
                  <a:fillRect l="-2228" t="-4717" b="-14151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Stačiakampis 11"/>
          <p:cNvSpPr/>
          <p:nvPr/>
        </p:nvSpPr>
        <p:spPr>
          <a:xfrm>
            <a:off x="3176792" y="188640"/>
            <a:ext cx="232788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Sprendimas: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364245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ntraštė 3"/>
          <p:cNvSpPr>
            <a:spLocks noGrp="1"/>
          </p:cNvSpPr>
          <p:nvPr>
            <p:ph type="title"/>
          </p:nvPr>
        </p:nvSpPr>
        <p:spPr>
          <a:xfrm flipV="1">
            <a:off x="457200" y="-1827584"/>
            <a:ext cx="8229600" cy="648072"/>
          </a:xfrm>
        </p:spPr>
        <p:txBody>
          <a:bodyPr>
            <a:normAutofit fontScale="90000"/>
          </a:bodyPr>
          <a:lstStyle/>
          <a:p>
            <a:endParaRPr lang="lt-LT" dirty="0"/>
          </a:p>
        </p:txBody>
      </p:sp>
      <p:sp>
        <p:nvSpPr>
          <p:cNvPr id="5" name="Turinio vietos rezervavimo ženklas 4"/>
          <p:cNvSpPr>
            <a:spLocks noGrp="1"/>
          </p:cNvSpPr>
          <p:nvPr>
            <p:ph idx="1"/>
          </p:nvPr>
        </p:nvSpPr>
        <p:spPr>
          <a:xfrm>
            <a:off x="457200" y="404664"/>
            <a:ext cx="8507288" cy="572149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lt-LT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aveiksle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pateikta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</a:t>
            </a:r>
            <a:r>
              <a:rPr lang="lt-LT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ėstančių</a:t>
            </a:r>
            <a:r>
              <a:rPr lang="lt-LT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vandens garų temperatūros priklausomybė nuo išsiskyrusio šilumos kiekio. Kiek buvo gauta ledo bandymo pabaigoje? </a:t>
            </a:r>
            <a:endParaRPr lang="lt-LT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Tiesioji rodyklės jungtis 6"/>
          <p:cNvCxnSpPr/>
          <p:nvPr/>
        </p:nvCxnSpPr>
        <p:spPr>
          <a:xfrm flipV="1">
            <a:off x="1547664" y="2492896"/>
            <a:ext cx="0" cy="17281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Tiesioji rodyklės jungtis 7"/>
          <p:cNvCxnSpPr/>
          <p:nvPr/>
        </p:nvCxnSpPr>
        <p:spPr>
          <a:xfrm>
            <a:off x="1547664" y="4221088"/>
            <a:ext cx="266429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Tiesioji jungtis 10"/>
          <p:cNvCxnSpPr/>
          <p:nvPr/>
        </p:nvCxnSpPr>
        <p:spPr>
          <a:xfrm>
            <a:off x="1547664" y="3933056"/>
            <a:ext cx="15002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Tiesioji jungtis 16"/>
          <p:cNvCxnSpPr/>
          <p:nvPr/>
        </p:nvCxnSpPr>
        <p:spPr>
          <a:xfrm>
            <a:off x="1553668" y="3645024"/>
            <a:ext cx="15002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Tiesioji jungtis 17"/>
          <p:cNvCxnSpPr/>
          <p:nvPr/>
        </p:nvCxnSpPr>
        <p:spPr>
          <a:xfrm>
            <a:off x="1547664" y="3356992"/>
            <a:ext cx="15002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Tiesioji jungtis 18"/>
          <p:cNvCxnSpPr/>
          <p:nvPr/>
        </p:nvCxnSpPr>
        <p:spPr>
          <a:xfrm>
            <a:off x="1547664" y="3084587"/>
            <a:ext cx="15002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256486" y="4036422"/>
            <a:ext cx="1500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0</a:t>
            </a:r>
            <a:endParaRPr lang="lt-LT" dirty="0"/>
          </a:p>
        </p:txBody>
      </p:sp>
      <p:sp>
        <p:nvSpPr>
          <p:cNvPr id="21" name="TextBox 20"/>
          <p:cNvSpPr txBox="1"/>
          <p:nvPr/>
        </p:nvSpPr>
        <p:spPr>
          <a:xfrm>
            <a:off x="1124622" y="3748390"/>
            <a:ext cx="579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25</a:t>
            </a:r>
            <a:endParaRPr lang="lt-LT" dirty="0"/>
          </a:p>
        </p:txBody>
      </p:sp>
      <p:sp>
        <p:nvSpPr>
          <p:cNvPr id="22" name="TextBox 21"/>
          <p:cNvSpPr txBox="1"/>
          <p:nvPr/>
        </p:nvSpPr>
        <p:spPr>
          <a:xfrm>
            <a:off x="1118618" y="3460358"/>
            <a:ext cx="579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50</a:t>
            </a:r>
            <a:endParaRPr lang="lt-LT" dirty="0"/>
          </a:p>
        </p:txBody>
      </p:sp>
      <p:sp>
        <p:nvSpPr>
          <p:cNvPr id="23" name="TextBox 22"/>
          <p:cNvSpPr txBox="1"/>
          <p:nvPr/>
        </p:nvSpPr>
        <p:spPr>
          <a:xfrm>
            <a:off x="1129360" y="3212976"/>
            <a:ext cx="579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75</a:t>
            </a:r>
            <a:endParaRPr lang="lt-LT" dirty="0"/>
          </a:p>
        </p:txBody>
      </p:sp>
      <p:sp>
        <p:nvSpPr>
          <p:cNvPr id="24" name="TextBox 23"/>
          <p:cNvSpPr txBox="1"/>
          <p:nvPr/>
        </p:nvSpPr>
        <p:spPr>
          <a:xfrm>
            <a:off x="1043608" y="2899921"/>
            <a:ext cx="664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100</a:t>
            </a:r>
            <a:endParaRPr lang="lt-LT" dirty="0"/>
          </a:p>
        </p:txBody>
      </p:sp>
      <p:cxnSp>
        <p:nvCxnSpPr>
          <p:cNvPr id="26" name="Tiesioji jungtis 25"/>
          <p:cNvCxnSpPr/>
          <p:nvPr/>
        </p:nvCxnSpPr>
        <p:spPr>
          <a:xfrm flipV="1">
            <a:off x="2123728" y="4036422"/>
            <a:ext cx="0" cy="18466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Tiesioji jungtis 26"/>
          <p:cNvCxnSpPr/>
          <p:nvPr/>
        </p:nvCxnSpPr>
        <p:spPr>
          <a:xfrm flipV="1">
            <a:off x="2699792" y="4036422"/>
            <a:ext cx="0" cy="18466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Tiesioji jungtis 27"/>
          <p:cNvCxnSpPr/>
          <p:nvPr/>
        </p:nvCxnSpPr>
        <p:spPr>
          <a:xfrm flipV="1">
            <a:off x="3275856" y="4036422"/>
            <a:ext cx="0" cy="18466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956670" y="4245590"/>
            <a:ext cx="334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/>
              <a:t>1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532734" y="4264119"/>
            <a:ext cx="334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2</a:t>
            </a:r>
            <a:endParaRPr lang="lt-LT" dirty="0"/>
          </a:p>
        </p:txBody>
      </p:sp>
      <p:sp>
        <p:nvSpPr>
          <p:cNvPr id="33" name="TextBox 32"/>
          <p:cNvSpPr txBox="1"/>
          <p:nvPr/>
        </p:nvSpPr>
        <p:spPr>
          <a:xfrm>
            <a:off x="3108798" y="4247108"/>
            <a:ext cx="334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3</a:t>
            </a:r>
            <a:endParaRPr lang="lt-LT" dirty="0"/>
          </a:p>
        </p:txBody>
      </p:sp>
      <p:cxnSp>
        <p:nvCxnSpPr>
          <p:cNvPr id="34" name="Tiesioji jungtis 33"/>
          <p:cNvCxnSpPr/>
          <p:nvPr/>
        </p:nvCxnSpPr>
        <p:spPr>
          <a:xfrm flipV="1">
            <a:off x="2877679" y="4117722"/>
            <a:ext cx="1097" cy="10336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Tiesioji jungtis 36"/>
          <p:cNvCxnSpPr/>
          <p:nvPr/>
        </p:nvCxnSpPr>
        <p:spPr>
          <a:xfrm>
            <a:off x="1559590" y="3084587"/>
            <a:ext cx="1325491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6" name="Tiesioji jungtis 45"/>
          <p:cNvCxnSpPr/>
          <p:nvPr/>
        </p:nvCxnSpPr>
        <p:spPr>
          <a:xfrm flipV="1">
            <a:off x="2876582" y="3940036"/>
            <a:ext cx="1097" cy="10336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Tiesioji jungtis 46"/>
          <p:cNvCxnSpPr/>
          <p:nvPr/>
        </p:nvCxnSpPr>
        <p:spPr>
          <a:xfrm flipV="1">
            <a:off x="2879812" y="3748390"/>
            <a:ext cx="1097" cy="10336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Tiesioji jungtis 47"/>
          <p:cNvCxnSpPr/>
          <p:nvPr/>
        </p:nvCxnSpPr>
        <p:spPr>
          <a:xfrm flipV="1">
            <a:off x="2881790" y="3545650"/>
            <a:ext cx="1097" cy="10336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Tiesioji jungtis 48"/>
          <p:cNvCxnSpPr/>
          <p:nvPr/>
        </p:nvCxnSpPr>
        <p:spPr>
          <a:xfrm flipV="1">
            <a:off x="2882887" y="3345958"/>
            <a:ext cx="1097" cy="10336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Tiesioji jungtis 49"/>
          <p:cNvCxnSpPr/>
          <p:nvPr/>
        </p:nvCxnSpPr>
        <p:spPr>
          <a:xfrm flipV="1">
            <a:off x="2883984" y="3158339"/>
            <a:ext cx="1097" cy="10336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2692617" y="4264119"/>
            <a:ext cx="4838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2,3</a:t>
            </a:r>
            <a:endParaRPr lang="lt-LT" dirty="0"/>
          </a:p>
        </p:txBody>
      </p:sp>
      <p:cxnSp>
        <p:nvCxnSpPr>
          <p:cNvPr id="58" name="Tiesioji jungtis 57"/>
          <p:cNvCxnSpPr/>
          <p:nvPr/>
        </p:nvCxnSpPr>
        <p:spPr>
          <a:xfrm>
            <a:off x="2876582" y="3084587"/>
            <a:ext cx="183250" cy="113650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5" name="Tiesioji jungtis 64"/>
          <p:cNvCxnSpPr/>
          <p:nvPr/>
        </p:nvCxnSpPr>
        <p:spPr>
          <a:xfrm>
            <a:off x="3059832" y="4221089"/>
            <a:ext cx="216024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913375" y="2348880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t, </a:t>
            </a:r>
            <a:r>
              <a:rPr lang="lt-LT" dirty="0"/>
              <a:t>°C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3923928" y="4381757"/>
                <a:ext cx="165618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lt-LT" b="0" i="1" smtClean="0">
                        <a:latin typeface="Cambria Math"/>
                      </a:rPr>
                      <m:t>𝑄</m:t>
                    </m:r>
                  </m:oMath>
                </a14:m>
                <a:r>
                  <a:rPr lang="lt-LT" dirty="0" smtClean="0"/>
                  <a:t>,</a:t>
                </a:r>
                <a14:m>
                  <m:oMath xmlns:m="http://schemas.openxmlformats.org/officeDocument/2006/math">
                    <m:r>
                      <a:rPr lang="lt-LT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lt-LT" dirty="0" smtClean="0"/>
                  <a:t>MJ</a:t>
                </a:r>
                <a:endParaRPr lang="lt-LT" dirty="0"/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3928" y="4381757"/>
                <a:ext cx="1656184" cy="369332"/>
              </a:xfrm>
              <a:prstGeom prst="rect">
                <a:avLst/>
              </a:prstGeom>
              <a:blipFill rotWithShape="1">
                <a:blip r:embed="rId2"/>
                <a:stretch>
                  <a:fillRect l="-738" t="-8333" b="-26667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42972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 flipV="1">
            <a:off x="457200" y="-1539552"/>
            <a:ext cx="8229600" cy="648072"/>
          </a:xfrm>
        </p:spPr>
        <p:txBody>
          <a:bodyPr>
            <a:normAutofit fontScale="90000"/>
          </a:bodyPr>
          <a:lstStyle/>
          <a:p>
            <a:endParaRPr lang="lt-L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urinio vietos rezervavimo ženklas 2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701486"/>
                <a:ext cx="8229600" cy="6120680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lt-LT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Visas išsiskyręs šilumos kiekis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lt-LT" sz="1800" b="0" i="1" smtClean="0">
                        <a:latin typeface="Cambria Math"/>
                      </a:rPr>
                      <m:t>𝑄</m:t>
                    </m:r>
                  </m:oMath>
                </a14:m>
                <a:r>
                  <a:rPr lang="lt-LT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lt-LT" sz="1800" b="0" i="1" smtClean="0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lt-LT" sz="1800" b="0" i="1" smtClean="0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lt-LT" sz="1800" b="0" i="1" smtClean="0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;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lt-LT" sz="1800" b="0" i="1" smtClean="0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en-US" sz="18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r>
                  <a:rPr lang="en-US" sz="1800" dirty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∙ </m:t>
                    </m:r>
                  </m:oMath>
                </a14:m>
                <a:r>
                  <a:rPr lang="en-US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</a:p>
              <a:p>
                <a:pPr marL="0" indent="0">
                  <a:buNone/>
                </a:pPr>
                <a:r>
                  <a:rPr lang="lt-LT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šilumos kiekis, kurį atidavė kondensuodamiesi garai</a:t>
                </a:r>
                <a:r>
                  <a:rPr lang="en-US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lt-LT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100 °C  temperatūroje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lt-LT" sz="1800" b="0" i="1" smtClean="0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en-US" sz="18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∙ </m:t>
                    </m:r>
                  </m:oMath>
                </a14:m>
                <a:r>
                  <a:rPr lang="en-US" sz="18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∙∆</m:t>
                    </m:r>
                  </m:oMath>
                </a14:m>
                <a:r>
                  <a:rPr lang="en-US" sz="18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</a:p>
              <a:p>
                <a:pPr marL="0" indent="0">
                  <a:buNone/>
                </a:pPr>
                <a:r>
                  <a:rPr lang="lt-LT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šilumos kiekis, kurį</a:t>
                </a:r>
                <a:r>
                  <a:rPr lang="en-US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18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atidav</a:t>
                </a:r>
                <a:r>
                  <a:rPr lang="lt-LT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ė iš garų susikondensavęs vanduo, vėsdamas nuo 100 °C  iki 0 °C  temperatūros ( </a:t>
                </a:r>
                <a14:m>
                  <m:oMath xmlns:m="http://schemas.openxmlformats.org/officeDocument/2006/math">
                    <m:r>
                      <a:rPr lang="lt-LT" sz="1800" i="1" smtClean="0">
                        <a:latin typeface="Cambria Math"/>
                        <a:ea typeface="Cambria Math"/>
                      </a:rPr>
                      <m:t>∆</m:t>
                    </m:r>
                  </m:oMath>
                </a14:m>
                <a:r>
                  <a:rPr lang="lt-LT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 </a:t>
                </a:r>
                <a:r>
                  <a:rPr lang="en-US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=100</a:t>
                </a:r>
                <a:r>
                  <a:rPr lang="lt-LT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°C </a:t>
                </a:r>
                <a:r>
                  <a:rPr lang="en-US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),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lt-LT" sz="1800" b="0" i="1" smtClean="0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el-GR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r>
                  <a:rPr lang="el-GR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λ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∙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sub>
                    </m:sSub>
                  </m:oMath>
                </a14:m>
                <a:endParaRPr lang="en-US" sz="18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lt-LT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šilumos kiekis, kurį</a:t>
                </a:r>
                <a:r>
                  <a:rPr lang="en-US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18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atidav</a:t>
                </a:r>
                <a:r>
                  <a:rPr lang="lt-LT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ė</a:t>
                </a:r>
                <a:r>
                  <a:rPr lang="en-US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18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vanduo</a:t>
                </a:r>
                <a:r>
                  <a:rPr lang="en-US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18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virsdamas</a:t>
                </a:r>
                <a:r>
                  <a:rPr lang="en-US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0</a:t>
                </a:r>
                <a:r>
                  <a:rPr lang="lt-LT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°C </a:t>
                </a:r>
                <a:r>
                  <a:rPr lang="en-US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18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temperat</a:t>
                </a:r>
                <a:r>
                  <a:rPr lang="lt-LT" sz="18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ūros</a:t>
                </a:r>
                <a:r>
                  <a:rPr lang="lt-LT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ledu. </a:t>
                </a:r>
              </a:p>
              <a:p>
                <a:pPr marL="0" indent="0">
                  <a:buNone/>
                </a:pPr>
                <a:r>
                  <a:rPr lang="lt-LT" sz="1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lt-LT" sz="18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</a:t>
                </a:r>
                <a:r>
                  <a:rPr lang="lt-LT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Iš pirmos grafiko dalies randame susikondensavusių garų masę:</a:t>
                </a:r>
              </a:p>
              <a:p>
                <a:pPr marL="0" indent="0" algn="ctr">
                  <a:buNone/>
                </a:pPr>
                <a:r>
                  <a:rPr lang="lt-LT" sz="18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US" sz="18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i="1" smtClean="0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18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𝑄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num>
                      <m:den>
                        <m:r>
                          <a:rPr lang="en-US" sz="1800" b="0" i="1" smtClean="0">
                            <a:latin typeface="Cambria Math"/>
                          </a:rPr>
                          <m:t>𝐿</m:t>
                        </m:r>
                      </m:den>
                    </m:f>
                  </m:oMath>
                </a14:m>
                <a:endParaRPr lang="en-US" sz="18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lt-LT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č</a:t>
                </a:r>
                <a:r>
                  <a:rPr lang="lt-LT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ia ir grafiko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=2,3mJ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lt-LT" sz="1800" b="0" i="1" smtClean="0">
                        <a:latin typeface="Cambria Math"/>
                      </a:rPr>
                      <m:t>𝑄</m:t>
                    </m:r>
                  </m:oMath>
                </a14:m>
                <a:r>
                  <a:rPr lang="en-US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b="0" i="0" smtClean="0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en-US" sz="1800" i="1" smtClean="0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18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𝑄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num>
                      <m:den>
                        <m:r>
                          <a:rPr lang="en-US" sz="1800" b="0" i="1" smtClean="0">
                            <a:latin typeface="Cambria Math"/>
                          </a:rPr>
                          <m:t>𝐿</m:t>
                        </m:r>
                      </m:den>
                    </m:f>
                  </m:oMath>
                </a14:m>
                <a:r>
                  <a:rPr lang="en-US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en-US" sz="1800" dirty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∙ </m:t>
                    </m:r>
                    <m:r>
                      <a:rPr lang="en-US" sz="1800" i="1" smtClean="0">
                        <a:latin typeface="Cambria Math"/>
                        <a:ea typeface="Cambria Math"/>
                      </a:rPr>
                      <m:t>∆</m:t>
                    </m:r>
                  </m:oMath>
                </a14:m>
                <a:r>
                  <a:rPr lang="en-US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t+</a:t>
                </a:r>
                <a:r>
                  <a:rPr lang="el-GR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λ</a:t>
                </a:r>
                <a:r>
                  <a:rPr lang="en-US" sz="1800" dirty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∙ </m:t>
                    </m:r>
                    <m:sSub>
                      <m:sSubPr>
                        <m:ctrlPr>
                          <a:rPr lang="el-GR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sub>
                    </m:sSub>
                  </m:oMath>
                </a14:m>
                <a:endParaRPr lang="en-US" sz="18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lt-LT" sz="18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šreiškiame</a:t>
                </a:r>
                <a:r>
                  <a:rPr lang="lt-LT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ledo masę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l-GR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b="0" i="1" smtClean="0">
                            <a:latin typeface="Cambria Math"/>
                          </a:rPr>
                          <m:t>𝑄</m:t>
                        </m:r>
                        <m:r>
                          <a:rPr lang="en-US" sz="1800" b="0" i="1" smtClean="0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en-US" sz="18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lt-LT" sz="1800" b="0" i="1" smtClean="0">
                                <a:latin typeface="Cambria Math"/>
                              </a:rPr>
                              <m:t>𝑄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∙</m:t>
                        </m:r>
                        <m:r>
                          <a:rPr lang="en-US" sz="1800" b="0" i="1" smtClean="0">
                            <a:latin typeface="Cambria Math"/>
                          </a:rPr>
                          <m:t>(1+</m:t>
                        </m:r>
                        <m:f>
                          <m:f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1800" b="0" i="1" smtClean="0">
                                <a:latin typeface="Cambria Math"/>
                              </a:rPr>
                              <m:t>𝑐</m:t>
                            </m:r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∆</m:t>
                            </m:r>
                            <m:r>
                              <a:rPr lang="en-US" sz="1800" b="0" i="1" smtClean="0">
                                <a:latin typeface="Cambria Math"/>
                              </a:rPr>
                              <m:t>𝑡</m:t>
                            </m:r>
                          </m:num>
                          <m:den>
                            <m:r>
                              <a:rPr lang="en-US" sz="1800" b="0" i="1" smtClean="0">
                                <a:latin typeface="Cambria Math"/>
                              </a:rPr>
                              <m:t>𝐿</m:t>
                            </m:r>
                          </m:den>
                        </m:f>
                        <m:r>
                          <a:rPr lang="en-US" sz="1800" b="0" i="1" smtClean="0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m:rPr>
                            <m:nor/>
                          </m:rPr>
                          <a:rPr lang="el-GR" sz="1800" dirty="0" smtClean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λ</m:t>
                        </m:r>
                      </m:den>
                    </m:f>
                  </m:oMath>
                </a14:m>
                <a:endParaRPr lang="en-US" sz="18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lt-LT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č</a:t>
                </a:r>
                <a:r>
                  <a:rPr lang="lt-LT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ia iš grafiko </a:t>
                </a:r>
                <a14:m>
                  <m:oMath xmlns:m="http://schemas.openxmlformats.org/officeDocument/2006/math">
                    <m:r>
                      <a:rPr lang="lt-LT" sz="1800" b="0" i="1" smtClean="0">
                        <a:latin typeface="Cambria Math"/>
                      </a:rPr>
                      <m:t>𝑄</m:t>
                    </m:r>
                  </m:oMath>
                </a14:m>
                <a:r>
                  <a:rPr lang="lt-LT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lt-LT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3MJ. Reikalingas konstantas randame iš lentelių:</a:t>
                </a:r>
                <a:r>
                  <a:rPr lang="lt-LT" sz="18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L</a:t>
                </a:r>
                <a:r>
                  <a:rPr lang="en-US" sz="18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en-US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2,3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∙</m:t>
                    </m:r>
                    <m:sSup>
                      <m:sSupPr>
                        <m:ctrlPr>
                          <a:rPr lang="en-US" sz="180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10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6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J/kg, 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c=4,2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∙</m:t>
                    </m:r>
                    <m:sSup>
                      <m:sSupPr>
                        <m:ctrlPr>
                          <a:rPr lang="en-US" sz="180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10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3</m:t>
                        </m:r>
                      </m:sup>
                    </m:sSup>
                    <m:r>
                      <m:rPr>
                        <m:nor/>
                      </m:rPr>
                      <a:rPr lang="en-US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J</m:t>
                    </m:r>
                    <m:r>
                      <m:rPr>
                        <m:nor/>
                      </m:rPr>
                      <a:rPr lang="en-US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/(</m:t>
                    </m:r>
                    <m:r>
                      <m:rPr>
                        <m:nor/>
                      </m:rPr>
                      <a:rPr lang="en-US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kg</m:t>
                    </m:r>
                    <m:r>
                      <m:rPr>
                        <m:nor/>
                      </m:rPr>
                      <a:rPr lang="en-US" sz="1800" dirty="0" smtClean="0">
                        <a:latin typeface="Times New Roman" panose="02020603050405020304" pitchFamily="18" charset="0"/>
                        <a:ea typeface="Cambria Math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1800" i="1" smtClean="0">
                        <a:latin typeface="Cambria Math"/>
                        <a:ea typeface="Cambria Math"/>
                      </a:rPr>
                      <m:t>∙</m:t>
                    </m:r>
                    <m:r>
                      <m:rPr>
                        <m:nor/>
                      </m:rPr>
                      <a:rPr lang="lt-LT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°</m:t>
                    </m:r>
                    <m:r>
                      <m:rPr>
                        <m:nor/>
                      </m:rPr>
                      <a:rPr lang="lt-LT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C</m:t>
                    </m:r>
                    <m:r>
                      <m:rPr>
                        <m:nor/>
                      </m:rPr>
                      <a:rPr lang="en-US" sz="1800" b="0" i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ir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λ</m:t>
                    </m:r>
                  </m:oMath>
                </a14:m>
                <a:r>
                  <a:rPr lang="en-US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=3,3</a:t>
                </a:r>
                <a:r>
                  <a:rPr lang="en-US" sz="1800" dirty="0" smtClean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∙</m:t>
                    </m:r>
                    <m:sSup>
                      <m:sSupPr>
                        <m:ctrlPr>
                          <a:rPr lang="en-US" sz="180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10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5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J/kg</a:t>
                </a:r>
                <a:endParaRPr lang="lt-LT" sz="1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en-US" sz="1800" b="1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Atsakymas</a:t>
                </a:r>
                <a:r>
                  <a:rPr lang="en-US" sz="18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  <a:r>
                  <a:rPr lang="el-GR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=0,85kg</a:t>
                </a:r>
                <a:endParaRPr lang="lt-LT" sz="18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Turinio vietos rezervavimo ženklas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701486"/>
                <a:ext cx="8229600" cy="6120680"/>
              </a:xfrm>
              <a:blipFill rotWithShape="1">
                <a:blip r:embed="rId2"/>
                <a:stretch>
                  <a:fillRect l="-667" t="-896" r="-222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tačiakampis 3"/>
          <p:cNvSpPr/>
          <p:nvPr/>
        </p:nvSpPr>
        <p:spPr>
          <a:xfrm>
            <a:off x="3408059" y="16491"/>
            <a:ext cx="232788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lt-LT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Sprendimas:</a:t>
            </a:r>
            <a:endParaRPr lang="lt-LT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498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urinio vietos rezervavimo ženklas 2"/>
              <p:cNvSpPr>
                <a:spLocks noGrp="1"/>
              </p:cNvSpPr>
              <p:nvPr>
                <p:ph idx="1"/>
              </p:nvPr>
            </p:nvSpPr>
            <p:spPr>
              <a:xfrm>
                <a:off x="323528" y="562709"/>
                <a:ext cx="8568952" cy="2650267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en-US" sz="28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8. </a:t>
                </a:r>
                <a:r>
                  <a:rPr lang="lt-LT" sz="28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Į kalorimetrą, kuriame yra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1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800" b="1" i="0" dirty="0">
                            <a:latin typeface="Cambria Math" panose="02040503050406030204" pitchFamily="18" charset="0"/>
                          </a:rPr>
                          <m:t>𝐭</m:t>
                        </m:r>
                      </m:e>
                      <m:sub>
                        <m:r>
                          <a:rPr lang="en-US" sz="2800" b="1" i="0" dirty="0">
                            <a:latin typeface="Cambria Math" panose="02040503050406030204" pitchFamily="18" charset="0"/>
                          </a:rPr>
                          <m:t>𝟎</m:t>
                        </m:r>
                      </m:sub>
                    </m:sSub>
                    <m:r>
                      <a:rPr lang="en-US" sz="2800" b="1" i="0" dirty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800" b="1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lt-LT" sz="2800" b="1" i="1" dirty="0" smtClean="0">
                            <a:latin typeface="Cambria Math" panose="02040503050406030204" pitchFamily="18" charset="0"/>
                          </a:rPr>
                          <m:t>𝟎</m:t>
                        </m:r>
                      </m:e>
                      <m:sup>
                        <m:r>
                          <a:rPr lang="en-US" sz="2800" b="1" i="1" dirty="0" smtClean="0">
                            <a:latin typeface="Cambria Math" panose="02040503050406030204" pitchFamily="18" charset="0"/>
                          </a:rPr>
                          <m:t>∘</m:t>
                        </m:r>
                      </m:sup>
                    </m:sSup>
                  </m:oMath>
                </a14:m>
                <a:r>
                  <a:rPr lang="lt-LT" sz="28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 temperatūros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1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800" b="1" i="0" dirty="0">
                            <a:latin typeface="Cambria Math" panose="02040503050406030204" pitchFamily="18" charset="0"/>
                          </a:rPr>
                          <m:t>𝐦</m:t>
                        </m:r>
                      </m:e>
                      <m:sub>
                        <m:r>
                          <a:rPr lang="en-US" sz="2800" b="1" i="0" dirty="0">
                            <a:latin typeface="Cambria Math" panose="02040503050406030204" pitchFamily="18" charset="0"/>
                          </a:rPr>
                          <m:t>𝐞</m:t>
                        </m:r>
                      </m:sub>
                    </m:sSub>
                    <m:r>
                      <a:rPr lang="en-US" sz="2800" b="1" i="0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1" i="0" dirty="0">
                        <a:latin typeface="Cambria Math" panose="02040503050406030204" pitchFamily="18" charset="0"/>
                      </a:rPr>
                      <m:t>𝟏𝟎𝟎𝐠</m:t>
                    </m:r>
                  </m:oMath>
                </a14:m>
                <a:r>
                  <a:rPr lang="lt-LT" sz="28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masės ledo gabalėlis, leidžiami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1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800" b="1" i="0" dirty="0">
                            <a:latin typeface="Cambria Math" panose="02040503050406030204" pitchFamily="18" charset="0"/>
                          </a:rPr>
                          <m:t>𝐭</m:t>
                        </m:r>
                      </m:e>
                      <m:sub>
                        <m:r>
                          <a:rPr lang="en-US" sz="2800" b="1" i="0" dirty="0">
                            <a:latin typeface="Cambria Math" panose="02040503050406030204" pitchFamily="18" charset="0"/>
                          </a:rPr>
                          <m:t>𝐠</m:t>
                        </m:r>
                      </m:sub>
                    </m:sSub>
                    <m:r>
                      <a:rPr lang="en-US" sz="2800" b="1" i="0" dirty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800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800" b="1" i="0" dirty="0">
                            <a:latin typeface="Cambria Math" panose="02040503050406030204" pitchFamily="18" charset="0"/>
                          </a:rPr>
                          <m:t>𝟏𝟎</m:t>
                        </m:r>
                        <m:r>
                          <a:rPr lang="lt-LT" sz="2800" b="1" i="0" dirty="0" smtClean="0">
                            <a:latin typeface="Cambria Math" panose="02040503050406030204" pitchFamily="18" charset="0"/>
                          </a:rPr>
                          <m:t>𝟎</m:t>
                        </m:r>
                      </m:e>
                      <m:sup>
                        <m:r>
                          <a:rPr lang="en-US" sz="2800" b="1" i="0" dirty="0">
                            <a:latin typeface="Cambria Math" panose="02040503050406030204" pitchFamily="18" charset="0"/>
                          </a:rPr>
                          <m:t>°</m:t>
                        </m:r>
                      </m:sup>
                    </m:sSup>
                    <m:r>
                      <a:rPr lang="en-US" sz="2800" b="1" i="0" dirty="0">
                        <a:latin typeface="Cambria Math" panose="02040503050406030204" pitchFamily="18" charset="0"/>
                      </a:rPr>
                      <m:t>𝐂</m:t>
                    </m:r>
                  </m:oMath>
                </a14:m>
                <a:r>
                  <a:rPr lang="lt-LT" sz="28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temperatūros garai. Ledo savitoji lydymosi šiluma </a:t>
                </a:r>
                <a14:m>
                  <m:oMath xmlns:m="http://schemas.openxmlformats.org/officeDocument/2006/math">
                    <m:r>
                      <a:rPr lang="en-US" sz="2800" b="1" i="0" dirty="0" smtClean="0">
                        <a:latin typeface="Cambria Math" panose="02040503050406030204" pitchFamily="18" charset="0"/>
                      </a:rPr>
                      <m:t>𝛌</m:t>
                    </m:r>
                    <m:r>
                      <a:rPr lang="en-US" sz="2800" b="1" i="0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1" i="0" dirty="0">
                        <a:latin typeface="Cambria Math" panose="02040503050406030204" pitchFamily="18" charset="0"/>
                      </a:rPr>
                      <m:t>𝟑𝟑𝟎𝐤</m:t>
                    </m:r>
                    <m:f>
                      <m:fPr>
                        <m:type m:val="lin"/>
                        <m:ctrlPr>
                          <a:rPr lang="en-US" sz="2800" b="1" i="1" dirty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800" b="1" i="0" dirty="0">
                            <a:latin typeface="Cambria Math" panose="02040503050406030204" pitchFamily="18" charset="0"/>
                          </a:rPr>
                          <m:t>𝐉</m:t>
                        </m:r>
                      </m:num>
                      <m:den>
                        <m:r>
                          <a:rPr lang="en-US" sz="2800" b="1" i="0" dirty="0">
                            <a:latin typeface="Cambria Math" panose="02040503050406030204" pitchFamily="18" charset="0"/>
                          </a:rPr>
                          <m:t>𝐤</m:t>
                        </m:r>
                      </m:den>
                    </m:f>
                    <m:r>
                      <a:rPr lang="en-US" sz="2800" b="1" i="0" dirty="0">
                        <a:latin typeface="Cambria Math" panose="02040503050406030204" pitchFamily="18" charset="0"/>
                      </a:rPr>
                      <m:t>𝐠</m:t>
                    </m:r>
                  </m:oMath>
                </a14:m>
                <a:r>
                  <a:rPr lang="lt-LT" sz="28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vandens savitoji šiluma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1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800" b="1" i="0" dirty="0">
                            <a:latin typeface="Cambria Math" panose="02040503050406030204" pitchFamily="18" charset="0"/>
                          </a:rPr>
                          <m:t>𝐂</m:t>
                        </m:r>
                      </m:e>
                      <m:sub>
                        <m:r>
                          <a:rPr lang="en-US" sz="2800" b="1" i="0" dirty="0">
                            <a:latin typeface="Cambria Math" panose="02040503050406030204" pitchFamily="18" charset="0"/>
                          </a:rPr>
                          <m:t>𝐯</m:t>
                        </m:r>
                      </m:sub>
                    </m:sSub>
                    <m:r>
                      <a:rPr lang="en-US" sz="2800" b="1" i="0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1" i="0" dirty="0">
                        <a:latin typeface="Cambria Math" panose="02040503050406030204" pitchFamily="18" charset="0"/>
                      </a:rPr>
                      <m:t>𝟒</m:t>
                    </m:r>
                    <m:r>
                      <a:rPr lang="en-US" sz="2800" b="1" i="0" dirty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800" b="1" i="0" dirty="0">
                        <a:latin typeface="Cambria Math" panose="02040503050406030204" pitchFamily="18" charset="0"/>
                      </a:rPr>
                      <m:t>𝟐𝐤</m:t>
                    </m:r>
                    <m:f>
                      <m:fPr>
                        <m:type m:val="lin"/>
                        <m:ctrlPr>
                          <a:rPr lang="en-US" sz="2800" b="1" i="1" dirty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800" b="1" i="0" dirty="0">
                            <a:latin typeface="Cambria Math" panose="02040503050406030204" pitchFamily="18" charset="0"/>
                          </a:rPr>
                          <m:t>𝐉</m:t>
                        </m:r>
                      </m:num>
                      <m:den>
                        <m:d>
                          <m:dPr>
                            <m:ctrlPr>
                              <a:rPr lang="en-US" sz="2800" b="1" i="1" dirty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800" b="1" i="0" dirty="0">
                                <a:latin typeface="Cambria Math" panose="02040503050406030204" pitchFamily="18" charset="0"/>
                              </a:rPr>
                              <m:t>𝐤</m:t>
                            </m:r>
                            <m:sSup>
                              <m:sSupPr>
                                <m:ctrlPr>
                                  <a:rPr lang="en-US" sz="2800" b="1" i="1" dirty="0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lt-LT" sz="2800" b="1" i="0" dirty="0" smtClean="0">
                                    <a:latin typeface="Cambria Math" panose="02040503050406030204" pitchFamily="18" charset="0"/>
                                  </a:rPr>
                                  <m:t>𝐠</m:t>
                                </m:r>
                                <m:r>
                                  <a:rPr lang="en-US" sz="2800" b="1" i="0" dirty="0" smtClean="0"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</m:e>
                              <m:sup>
                                <m:r>
                                  <a:rPr lang="en-US" sz="2800" b="1" i="0" dirty="0">
                                    <a:latin typeface="Cambria Math" panose="02040503050406030204" pitchFamily="18" charset="0"/>
                                  </a:rPr>
                                  <m:t>°</m:t>
                                </m:r>
                              </m:sup>
                            </m:sSup>
                            <m:r>
                              <a:rPr lang="en-US" sz="2800" b="1" i="0" dirty="0">
                                <a:latin typeface="Cambria Math" panose="02040503050406030204" pitchFamily="18" charset="0"/>
                              </a:rPr>
                              <m:t>𝐂</m:t>
                            </m:r>
                          </m:e>
                        </m:d>
                      </m:den>
                    </m:f>
                  </m:oMath>
                </a14:m>
                <a:r>
                  <a:rPr lang="lt-LT" sz="28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vandens savitoji garavimo šiluma L = 2,3 MJ/kg. Kiek vandens kalorimetre, kai visas ledas ištirps? </a:t>
                </a:r>
                <a:endParaRPr 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Turinio vietos rezervavimo ženklas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3528" y="562709"/>
                <a:ext cx="8568952" cy="2650267"/>
              </a:xfrm>
              <a:blipFill rotWithShape="1">
                <a:blip r:embed="rId2"/>
                <a:stretch>
                  <a:fillRect l="-1422" t="-2299" r="-1565" b="-26897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59665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urinio vietos rezervavimo ženklas 7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782807454"/>
                  </p:ext>
                </p:extLst>
              </p:nvPr>
            </p:nvGraphicFramePr>
            <p:xfrm>
              <a:off x="995384" y="188640"/>
              <a:ext cx="4872760" cy="1656969"/>
            </p:xfrm>
            <a:graphic>
              <a:graphicData uri="http://schemas.openxmlformats.org/drawingml/2006/table">
                <a:tbl>
                  <a:tblPr/>
                  <a:tblGrid>
                    <a:gridCol w="686108">
                      <a:extLst>
                        <a:ext uri="{9D8B030D-6E8A-4147-A177-3AD203B41FA5}">
                          <a16:colId xmlns:a16="http://schemas.microsoft.com/office/drawing/2014/main" xmlns="" val="2528251544"/>
                        </a:ext>
                      </a:extLst>
                    </a:gridCol>
                    <a:gridCol w="4186652">
                      <a:extLst>
                        <a:ext uri="{9D8B030D-6E8A-4147-A177-3AD203B41FA5}">
                          <a16:colId xmlns:a16="http://schemas.microsoft.com/office/drawing/2014/main" xmlns="" val="1534501009"/>
                        </a:ext>
                      </a:extLst>
                    </a:gridCol>
                  </a:tblGrid>
                  <a:tr h="1503485">
                    <a:tc>
                      <a:txBody>
                        <a:bodyPr/>
                        <a:lstStyle/>
                        <a:p>
                          <a:endParaRPr lang="en-US" dirty="0" smtClean="0"/>
                        </a:p>
                        <a:p>
                          <a:endParaRPr lang="en-US" dirty="0" smtClean="0"/>
                        </a:p>
                        <a:p>
                          <a:pPr algn="ctr"/>
                          <a:r>
                            <a:rPr lang="en-US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m</a:t>
                          </a:r>
                          <a:endParaRPr lang="en-US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>
                        <a:lnL w="12700" cmpd="sng">
                          <a:noFill/>
                          <a:prstDash val="soli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solidFill>
                            <a:schemeClr val="tx1"/>
                          </a:solidFill>
                          <a:prstDash val="solid"/>
                        </a:lnT>
                        <a:lnB w="12700" cmpd="sng">
                          <a:noFill/>
                          <a:prstDash val="soli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600" b="0" i="1" dirty="0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1600" b="0" i="0" dirty="0">
                                        <a:latin typeface="Cambria Math" panose="02040503050406030204" pitchFamily="18" charset="0"/>
                                      </a:rPr>
                                      <m:t>m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n-US" sz="1600" b="0" i="0" dirty="0">
                                        <a:latin typeface="Cambria Math" panose="02040503050406030204" pitchFamily="18" charset="0"/>
                                      </a:rPr>
                                      <m:t>e</m:t>
                                    </m:r>
                                  </m:sub>
                                </m:sSub>
                                <m:r>
                                  <a:rPr lang="en-US" sz="1600" b="0" i="0" dirty="0">
                                    <a:latin typeface="Cambria Math" panose="02040503050406030204" pitchFamily="18" charset="0"/>
                                  </a:rPr>
                                  <m:t>=100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 b="0" i="0" dirty="0">
                                    <a:latin typeface="Cambria Math" panose="02040503050406030204" pitchFamily="18" charset="0"/>
                                  </a:rPr>
                                  <m:t>g</m:t>
                                </m:r>
                                <m:r>
                                  <a:rPr lang="en-US" sz="1600" b="0" i="0" dirty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 b="0" i="0" dirty="0">
                                    <a:latin typeface="Cambria Math" panose="02040503050406030204" pitchFamily="18" charset="0"/>
                                  </a:rPr>
                                  <m:t>O</m:t>
                                </m:r>
                                <m:r>
                                  <a:rPr lang="en-US" sz="1600" b="0" i="0" dirty="0">
                                    <a:latin typeface="Cambria Math" panose="02040503050406030204" pitchFamily="18" charset="0"/>
                                  </a:rPr>
                                  <m:t>,1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 b="0" i="0" dirty="0" smtClean="0">
                                    <a:latin typeface="Cambria Math" panose="02040503050406030204" pitchFamily="18" charset="0"/>
                                  </a:rPr>
                                  <m:t>kg</m:t>
                                </m:r>
                              </m:oMath>
                            </m:oMathPara>
                          </a14:m>
                          <a:endParaRPr lang="en-US" sz="1600" b="0" i="0" dirty="0" smtClean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600" b="0" i="1" dirty="0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1600" b="0" i="0" dirty="0">
                                        <a:latin typeface="Cambria Math" panose="02040503050406030204" pitchFamily="18" charset="0"/>
                                      </a:rPr>
                                      <m:t>t</m:t>
                                    </m:r>
                                  </m:e>
                                  <m:sub>
                                    <m:r>
                                      <a:rPr lang="en-US" sz="1600" b="0" i="0" dirty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US" sz="1600" b="0" i="0" dirty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lang="en-US" sz="1600" b="0" i="1" dirty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600" b="0" i="0" dirty="0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sup>
                                    <m:r>
                                      <a:rPr lang="en-US" sz="1600" b="0" i="0" dirty="0" smtClean="0">
                                        <a:latin typeface="Cambria Math" panose="02040503050406030204" pitchFamily="18" charset="0"/>
                                      </a:rPr>
                                      <m:t>°</m:t>
                                    </m:r>
                                  </m:sup>
                                </m:sSup>
                                <m:r>
                                  <m:rPr>
                                    <m:sty m:val="p"/>
                                  </m:rPr>
                                  <a:rPr lang="en-US" sz="1600" b="0" i="0" dirty="0">
                                    <a:latin typeface="Cambria Math" panose="02040503050406030204" pitchFamily="18" charset="0"/>
                                  </a:rPr>
                                  <m:t>C</m:t>
                                </m:r>
                              </m:oMath>
                            </m:oMathPara>
                          </a14:m>
                          <a:endParaRPr lang="en-US" sz="1600" b="0" i="0" dirty="0" smtClean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600" b="0" i="1" dirty="0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1600" b="0" i="0" dirty="0">
                                        <a:latin typeface="Cambria Math" panose="02040503050406030204" pitchFamily="18" charset="0"/>
                                      </a:rPr>
                                      <m:t>t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n-US" sz="1600" b="0" i="0" dirty="0">
                                        <a:latin typeface="Cambria Math" panose="02040503050406030204" pitchFamily="18" charset="0"/>
                                      </a:rPr>
                                      <m:t>g</m:t>
                                    </m:r>
                                  </m:sub>
                                </m:sSub>
                                <m:r>
                                  <a:rPr lang="en-US" sz="1600" b="0" i="0" dirty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lang="en-US" sz="1600" b="0" i="1" dirty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600" b="0" i="0" dirty="0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  <m:r>
                                      <a:rPr lang="en-US" sz="1600" b="0" i="0" dirty="0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sup>
                                    <m:r>
                                      <a:rPr lang="en-US" sz="1600" b="0" i="0" dirty="0">
                                        <a:latin typeface="Cambria Math" panose="02040503050406030204" pitchFamily="18" charset="0"/>
                                      </a:rPr>
                                      <m:t>°</m:t>
                                    </m:r>
                                  </m:sup>
                                </m:sSup>
                                <m:r>
                                  <m:rPr>
                                    <m:sty m:val="p"/>
                                  </m:rPr>
                                  <a:rPr lang="en-US" sz="1600" b="0" i="0" dirty="0">
                                    <a:latin typeface="Cambria Math" panose="02040503050406030204" pitchFamily="18" charset="0"/>
                                  </a:rPr>
                                  <m:t>C</m:t>
                                </m:r>
                              </m:oMath>
                            </m:oMathPara>
                          </a14:m>
                          <a:endParaRPr lang="en-US" sz="1600" b="0" i="0" dirty="0" smtClean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600" b="0" i="0" dirty="0" smtClean="0">
                                    <a:latin typeface="Cambria Math" panose="02040503050406030204" pitchFamily="18" charset="0"/>
                                  </a:rPr>
                                  <m:t>λ</m:t>
                                </m:r>
                                <m:r>
                                  <a:rPr lang="en-US" sz="1600" b="0" i="0" dirty="0" smtClean="0">
                                    <a:latin typeface="Cambria Math" panose="02040503050406030204" pitchFamily="18" charset="0"/>
                                  </a:rPr>
                                  <m:t>=330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 b="0" i="0" dirty="0" smtClean="0">
                                    <a:latin typeface="Cambria Math" panose="02040503050406030204" pitchFamily="18" charset="0"/>
                                  </a:rPr>
                                  <m:t>k</m:t>
                                </m:r>
                                <m:f>
                                  <m:fPr>
                                    <m:type m:val="lin"/>
                                    <m:ctrlPr>
                                      <a:rPr lang="en-US" sz="1600" b="0" i="1" dirty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m:rPr>
                                        <m:sty m:val="p"/>
                                      </m:rPr>
                                      <a:rPr lang="en-US" sz="1600" b="0" i="0" dirty="0">
                                        <a:latin typeface="Cambria Math" panose="02040503050406030204" pitchFamily="18" charset="0"/>
                                      </a:rPr>
                                      <m:t>J</m:t>
                                    </m:r>
                                  </m:num>
                                  <m:den>
                                    <m:r>
                                      <m:rPr>
                                        <m:sty m:val="p"/>
                                      </m:rPr>
                                      <a:rPr lang="en-US" sz="1600" b="0" i="0" dirty="0">
                                        <a:latin typeface="Cambria Math" panose="02040503050406030204" pitchFamily="18" charset="0"/>
                                      </a:rPr>
                                      <m:t>k</m:t>
                                    </m:r>
                                  </m:den>
                                </m:f>
                                <m:r>
                                  <m:rPr>
                                    <m:sty m:val="p"/>
                                  </m:rPr>
                                  <a:rPr lang="en-US" sz="1600" b="0" i="0" dirty="0">
                                    <a:latin typeface="Cambria Math" panose="02040503050406030204" pitchFamily="18" charset="0"/>
                                  </a:rPr>
                                  <m:t>g</m:t>
                                </m:r>
                                <m:r>
                                  <a:rPr lang="en-US" sz="1600" b="0" i="0" dirty="0">
                                    <a:latin typeface="Cambria Math" panose="02040503050406030204" pitchFamily="18" charset="0"/>
                                  </a:rPr>
                                  <m:t>=33⋅</m:t>
                                </m:r>
                                <m:sSup>
                                  <m:sSupPr>
                                    <m:ctrlPr>
                                      <a:rPr lang="en-US" sz="1600" b="0" i="1" dirty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600" b="0" i="0" dirty="0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1600" b="0" i="0" dirty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p>
                                </m:sSup>
                                <m:f>
                                  <m:fPr>
                                    <m:type m:val="lin"/>
                                    <m:ctrlPr>
                                      <a:rPr lang="en-US" sz="1600" b="0" i="1" dirty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m:rPr>
                                        <m:sty m:val="p"/>
                                      </m:rPr>
                                      <a:rPr lang="en-US" sz="1600" b="0" i="0" dirty="0">
                                        <a:latin typeface="Cambria Math" panose="02040503050406030204" pitchFamily="18" charset="0"/>
                                      </a:rPr>
                                      <m:t>y</m:t>
                                    </m:r>
                                  </m:num>
                                  <m:den>
                                    <m:d>
                                      <m:dPr>
                                        <m:ctrlPr>
                                          <a:rPr lang="en-US" sz="1600" b="0" i="1" dirty="0"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US" sz="1600" b="0" i="0" dirty="0">
                                            <a:latin typeface="Cambria Math" panose="02040503050406030204" pitchFamily="18" charset="0"/>
                                          </a:rPr>
                                          <m:t>k</m:t>
                                        </m:r>
                                        <m:r>
                                          <m:rPr>
                                            <m:sty m:val="p"/>
                                          </m:rPr>
                                          <a:rPr lang="en-US" sz="1600" b="0" i="0" dirty="0" smtClean="0">
                                            <a:latin typeface="Cambria Math" panose="02040503050406030204" pitchFamily="18" charset="0"/>
                                          </a:rPr>
                                          <m:t>g</m:t>
                                        </m:r>
                                        <m:sSup>
                                          <m:sSupPr>
                                            <m:ctrlPr>
                                              <a:rPr lang="en-US" sz="1600" b="0" i="1" dirty="0" smtClean="0">
                                                <a:latin typeface="Cambria Math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sz="1600" b="0" i="0" dirty="0" smtClean="0">
                                                <a:latin typeface="Cambria Math" panose="02040503050406030204" pitchFamily="18" charset="0"/>
                                              </a:rPr>
                                              <m:t>⋅</m:t>
                                            </m:r>
                                          </m:e>
                                          <m:sup>
                                            <m:r>
                                              <a:rPr lang="en-US" sz="1600" b="0" i="0" dirty="0" smtClean="0">
                                                <a:latin typeface="Cambria Math" panose="02040503050406030204" pitchFamily="18" charset="0"/>
                                              </a:rPr>
                                              <m:t>°</m:t>
                                            </m:r>
                                          </m:sup>
                                        </m:sSup>
                                        <m:r>
                                          <m:rPr>
                                            <m:sty m:val="p"/>
                                          </m:rPr>
                                          <a:rPr lang="en-US" sz="1600" b="0" i="0" dirty="0">
                                            <a:latin typeface="Cambria Math" panose="02040503050406030204" pitchFamily="18" charset="0"/>
                                          </a:rPr>
                                          <m:t>C</m:t>
                                        </m:r>
                                      </m:e>
                                    </m:d>
                                  </m:den>
                                </m:f>
                              </m:oMath>
                            </m:oMathPara>
                          </a14:m>
                          <a:endParaRPr lang="en-US" sz="1600" b="0" i="0" dirty="0" smtClean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600" b="0" i="1" dirty="0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1600" b="0" i="0" dirty="0">
                                        <a:latin typeface="Cambria Math" panose="02040503050406030204" pitchFamily="18" charset="0"/>
                                      </a:rPr>
                                      <m:t>C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n-US" sz="1600" b="0" i="0" dirty="0">
                                        <a:latin typeface="Cambria Math" panose="02040503050406030204" pitchFamily="18" charset="0"/>
                                      </a:rPr>
                                      <m:t>v</m:t>
                                    </m:r>
                                  </m:sub>
                                </m:sSub>
                                <m:r>
                                  <a:rPr lang="en-US" sz="1600" b="0" i="0" dirty="0">
                                    <a:latin typeface="Cambria Math" panose="02040503050406030204" pitchFamily="18" charset="0"/>
                                  </a:rPr>
                                  <m:t>=4,2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 b="0" i="0" dirty="0">
                                    <a:latin typeface="Cambria Math" panose="02040503050406030204" pitchFamily="18" charset="0"/>
                                  </a:rPr>
                                  <m:t>k</m:t>
                                </m:r>
                                <m:f>
                                  <m:fPr>
                                    <m:type m:val="lin"/>
                                    <m:ctrlPr>
                                      <a:rPr lang="en-US" sz="1600" b="0" i="1" dirty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m:rPr>
                                        <m:sty m:val="p"/>
                                      </m:rPr>
                                      <a:rPr lang="en-US" sz="1600" b="0" i="0" dirty="0">
                                        <a:latin typeface="Cambria Math" panose="02040503050406030204" pitchFamily="18" charset="0"/>
                                      </a:rPr>
                                      <m:t>y</m:t>
                                    </m:r>
                                  </m:num>
                                  <m:den>
                                    <m:d>
                                      <m:dPr>
                                        <m:ctrlPr>
                                          <a:rPr lang="en-US" sz="1600" b="0" i="1" dirty="0"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US" sz="1600" b="0" i="0" dirty="0">
                                            <a:latin typeface="Cambria Math" panose="02040503050406030204" pitchFamily="18" charset="0"/>
                                          </a:rPr>
                                          <m:t>k</m:t>
                                        </m:r>
                                        <m:r>
                                          <m:rPr>
                                            <m:sty m:val="p"/>
                                          </m:rPr>
                                          <a:rPr lang="en-US" sz="1600" b="0" i="0" dirty="0" smtClean="0">
                                            <a:latin typeface="Cambria Math" panose="02040503050406030204" pitchFamily="18" charset="0"/>
                                          </a:rPr>
                                          <m:t>g</m:t>
                                        </m:r>
                                        <m:sSup>
                                          <m:sSupPr>
                                            <m:ctrlPr>
                                              <a:rPr lang="en-US" sz="1600" b="0" i="1" dirty="0" smtClean="0">
                                                <a:latin typeface="Cambria Math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sz="1600" b="0" i="1" dirty="0" smtClean="0">
                                                <a:latin typeface="Cambria Math" panose="02040503050406030204" pitchFamily="18" charset="0"/>
                                              </a:rPr>
                                              <m:t>⋅</m:t>
                                            </m:r>
                                          </m:e>
                                          <m:sup>
                                            <m:r>
                                              <a:rPr lang="en-US" sz="1600" b="0" i="1" dirty="0" smtClean="0">
                                                <a:latin typeface="Cambria Math" panose="02040503050406030204" pitchFamily="18" charset="0"/>
                                              </a:rPr>
                                              <m:t>°</m:t>
                                            </m:r>
                                          </m:sup>
                                        </m:sSup>
                                        <m:r>
                                          <m:rPr>
                                            <m:sty m:val="p"/>
                                          </m:rPr>
                                          <a:rPr lang="en-US" sz="1600" b="0" i="0" dirty="0">
                                            <a:latin typeface="Cambria Math" panose="02040503050406030204" pitchFamily="18" charset="0"/>
                                          </a:rPr>
                                          <m:t>C</m:t>
                                        </m:r>
                                      </m:e>
                                    </m:d>
                                  </m:den>
                                </m:f>
                                <m:r>
                                  <a:rPr lang="en-US" sz="1600" b="0" i="0" dirty="0">
                                    <a:latin typeface="Cambria Math" panose="02040503050406030204" pitchFamily="18" charset="0"/>
                                  </a:rPr>
                                  <m:t>=4,2</m:t>
                                </m:r>
                                <m:sSup>
                                  <m:sSupPr>
                                    <m:ctrlPr>
                                      <a:rPr lang="en-US" sz="1600" b="0" i="1" dirty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600" b="0" i="0" dirty="0" smtClean="0">
                                        <a:latin typeface="Cambria Math" panose="02040503050406030204" pitchFamily="18" charset="0"/>
                                      </a:rPr>
                                      <m:t>⋅</m:t>
                                    </m:r>
                                    <m:r>
                                      <a:rPr lang="en-US" sz="1600" b="0" i="0" dirty="0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1600" b="0" i="0" dirty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  <m:f>
                                  <m:fPr>
                                    <m:type m:val="lin"/>
                                    <m:ctrlPr>
                                      <a:rPr lang="en-US" sz="1600" b="0" i="1" dirty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m:rPr>
                                        <m:sty m:val="p"/>
                                      </m:rPr>
                                      <a:rPr lang="en-US" sz="1600" b="0" i="0" dirty="0">
                                        <a:latin typeface="Cambria Math" panose="02040503050406030204" pitchFamily="18" charset="0"/>
                                      </a:rPr>
                                      <m:t>J</m:t>
                                    </m:r>
                                  </m:num>
                                  <m:den>
                                    <m:d>
                                      <m:dPr>
                                        <m:ctrlPr>
                                          <a:rPr lang="en-US" sz="1600" b="0" i="1" dirty="0"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US" sz="1600" b="0" i="0" dirty="0">
                                            <a:latin typeface="Cambria Math" panose="02040503050406030204" pitchFamily="18" charset="0"/>
                                          </a:rPr>
                                          <m:t>kg</m:t>
                                        </m:r>
                                        <m:sSup>
                                          <m:sSupPr>
                                            <m:ctrlPr>
                                              <a:rPr lang="en-US" sz="1600" b="0" i="1" dirty="0" smtClean="0">
                                                <a:latin typeface="Cambria Math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sz="1600" b="0" i="0" dirty="0" smtClean="0">
                                                <a:latin typeface="Cambria Math" panose="02040503050406030204" pitchFamily="18" charset="0"/>
                                              </a:rPr>
                                              <m:t>⋅</m:t>
                                            </m:r>
                                          </m:e>
                                          <m:sup>
                                            <m:r>
                                              <a:rPr lang="en-US" sz="1600" b="0" i="0" dirty="0" smtClean="0">
                                                <a:latin typeface="Cambria Math" panose="02040503050406030204" pitchFamily="18" charset="0"/>
                                              </a:rPr>
                                              <m:t>°</m:t>
                                            </m:r>
                                          </m:sup>
                                        </m:sSup>
                                        <m:r>
                                          <m:rPr>
                                            <m:sty m:val="p"/>
                                          </m:rPr>
                                          <a:rPr lang="en-US" sz="1600" b="0" i="0" dirty="0">
                                            <a:latin typeface="Cambria Math" panose="02040503050406030204" pitchFamily="18" charset="0"/>
                                          </a:rPr>
                                          <m:t>C</m:t>
                                        </m:r>
                                      </m:e>
                                    </m:d>
                                  </m:den>
                                </m:f>
                              </m:oMath>
                            </m:oMathPara>
                          </a14:m>
                          <a:endParaRPr lang="en-US" sz="1600" b="0" i="0" dirty="0" smtClean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600" b="0" i="0" dirty="0" smtClean="0">
                                    <a:latin typeface="Cambria Math" panose="02040503050406030204" pitchFamily="18" charset="0"/>
                                  </a:rPr>
                                  <m:t>L</m:t>
                                </m:r>
                                <m:r>
                                  <a:rPr lang="en-US" sz="1600" b="0" i="0" dirty="0" smtClean="0">
                                    <a:latin typeface="Cambria Math" panose="02040503050406030204" pitchFamily="18" charset="0"/>
                                  </a:rPr>
                                  <m:t>=2,3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 b="0" i="0" dirty="0" smtClean="0">
                                    <a:latin typeface="Cambria Math" panose="02040503050406030204" pitchFamily="18" charset="0"/>
                                  </a:rPr>
                                  <m:t>M</m:t>
                                </m:r>
                                <m:f>
                                  <m:fPr>
                                    <m:type m:val="lin"/>
                                    <m:ctrlPr>
                                      <a:rPr lang="en-US" sz="1600" b="0" i="1" dirty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m:rPr>
                                        <m:sty m:val="p"/>
                                      </m:rPr>
                                      <a:rPr lang="en-US" sz="1600" b="0" i="0" dirty="0">
                                        <a:latin typeface="Cambria Math" panose="02040503050406030204" pitchFamily="18" charset="0"/>
                                      </a:rPr>
                                      <m:t>J</m:t>
                                    </m:r>
                                  </m:num>
                                  <m:den>
                                    <m:r>
                                      <m:rPr>
                                        <m:sty m:val="p"/>
                                      </m:rPr>
                                      <a:rPr lang="en-US" sz="1600" b="0" i="0" dirty="0">
                                        <a:latin typeface="Cambria Math" panose="02040503050406030204" pitchFamily="18" charset="0"/>
                                      </a:rPr>
                                      <m:t>k</m:t>
                                    </m:r>
                                  </m:den>
                                </m:f>
                                <m:r>
                                  <m:rPr>
                                    <m:sty m:val="p"/>
                                  </m:rPr>
                                  <a:rPr lang="en-US" sz="1600" b="0" i="0" dirty="0">
                                    <a:latin typeface="Cambria Math" panose="02040503050406030204" pitchFamily="18" charset="0"/>
                                  </a:rPr>
                                  <m:t>g</m:t>
                                </m:r>
                                <m:r>
                                  <a:rPr lang="en-US" sz="1600" b="0" i="0" dirty="0">
                                    <a:latin typeface="Cambria Math" panose="02040503050406030204" pitchFamily="18" charset="0"/>
                                  </a:rPr>
                                  <m:t>=2,3⋅</m:t>
                                </m:r>
                                <m:sSup>
                                  <m:sSupPr>
                                    <m:ctrlPr>
                                      <a:rPr lang="en-US" sz="1600" b="0" i="1" dirty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600" b="0" i="0" dirty="0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1600" b="0" i="0" dirty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p>
                                </m:sSup>
                                <m:f>
                                  <m:fPr>
                                    <m:type m:val="lin"/>
                                    <m:ctrlPr>
                                      <a:rPr lang="en-US" sz="1600" b="0" i="1" dirty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m:rPr>
                                        <m:sty m:val="p"/>
                                      </m:rPr>
                                      <a:rPr lang="en-US" sz="1600" b="0" i="0" dirty="0" smtClean="0">
                                        <a:latin typeface="Cambria Math"/>
                                      </a:rPr>
                                      <m:t>J</m:t>
                                    </m:r>
                                  </m:num>
                                  <m:den>
                                    <m:r>
                                      <m:rPr>
                                        <m:sty m:val="p"/>
                                      </m:rPr>
                                      <a:rPr lang="en-US" sz="1600" b="0" i="0" dirty="0">
                                        <a:latin typeface="Cambria Math" panose="02040503050406030204" pitchFamily="18" charset="0"/>
                                      </a:rPr>
                                      <m:t>k</m:t>
                                    </m:r>
                                  </m:den>
                                </m:f>
                                <m:r>
                                  <m:rPr>
                                    <m:sty m:val="p"/>
                                  </m:rPr>
                                  <a:rPr lang="en-US" sz="1600" b="0" i="0" dirty="0">
                                    <a:latin typeface="Cambria Math" panose="02040503050406030204" pitchFamily="18" charset="0"/>
                                  </a:rPr>
                                  <m:t>g</m:t>
                                </m:r>
                              </m:oMath>
                            </m:oMathPara>
                          </a14:m>
                          <a:endParaRPr lang="en-US" sz="1600" b="0" i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  <a:prstDash val="soli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297154553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urinio vietos rezervavimo ženklas 7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782807454"/>
                  </p:ext>
                </p:extLst>
              </p:nvPr>
            </p:nvGraphicFramePr>
            <p:xfrm>
              <a:off x="995384" y="188640"/>
              <a:ext cx="4872760" cy="1656969"/>
            </p:xfrm>
            <a:graphic>
              <a:graphicData uri="http://schemas.openxmlformats.org/drawingml/2006/table">
                <a:tbl>
                  <a:tblPr/>
                  <a:tblGrid>
                    <a:gridCol w="686108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528251544"/>
                        </a:ext>
                      </a:extLst>
                    </a:gridCol>
                    <a:gridCol w="418665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1534501009"/>
                        </a:ext>
                      </a:extLst>
                    </a:gridCol>
                  </a:tblGrid>
                  <a:tr h="1656969">
                    <a:tc>
                      <a:txBody>
                        <a:bodyPr/>
                        <a:lstStyle/>
                        <a:p>
                          <a:endParaRPr lang="en-US" dirty="0" smtClean="0"/>
                        </a:p>
                        <a:p>
                          <a:endParaRPr lang="en-US" dirty="0" smtClean="0"/>
                        </a:p>
                        <a:p>
                          <a:pPr algn="ctr"/>
                          <a:r>
                            <a:rPr lang="en-US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m</a:t>
                          </a:r>
                          <a:endParaRPr lang="en-US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>
                        <a:lnL w="12700" cmpd="sng">
                          <a:noFill/>
                          <a:prstDash val="soli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solidFill>
                            <a:schemeClr val="tx1"/>
                          </a:solidFill>
                          <a:prstDash val="solid"/>
                        </a:lnT>
                        <a:lnB w="12700" cmpd="sng">
                          <a:noFill/>
                          <a:prstDash val="soli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lt-LT"/>
                        </a:p>
                      </a:txBody>
                      <a:tcPr marL="68580" marR="6858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  <a:prstDash val="soli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l="-16448" t="-368" b="-3419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297154553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0" name="TextBox 9"/>
          <p:cNvSpPr txBox="1"/>
          <p:nvPr/>
        </p:nvSpPr>
        <p:spPr>
          <a:xfrm>
            <a:off x="395536" y="2598440"/>
            <a:ext cx="80973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   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Vandens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mas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ę kalorimetre sudarys ištirpęs ledas ir susikondensavę vandens garai: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394975" y="3244771"/>
                <a:ext cx="2129937" cy="4250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000" i="0" smtClean="0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en-US" sz="2000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i="1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000" i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000" i="0">
                              <a:latin typeface="Cambria Math" panose="02040503050406030204" pitchFamily="18" charset="0"/>
                            </a:rPr>
                            <m:t>e</m:t>
                          </m:r>
                        </m:sub>
                      </m:sSub>
                      <m:r>
                        <a:rPr lang="en-US" sz="2000" i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i="1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000" i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000" i="0">
                              <a:latin typeface="Cambria Math" panose="02040503050406030204" pitchFamily="18" charset="0"/>
                            </a:rPr>
                            <m:t>g</m:t>
                          </m:r>
                        </m:sub>
                      </m:sSub>
                    </m:oMath>
                  </m:oMathPara>
                </a14:m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4975" y="3244771"/>
                <a:ext cx="2129937" cy="425053"/>
              </a:xfrm>
              <a:prstGeom prst="rect">
                <a:avLst/>
              </a:prstGeom>
              <a:blipFill rotWithShape="1">
                <a:blip r:embed="rId3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544966" y="3853932"/>
                <a:ext cx="6033722" cy="3919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lt-LT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Susikondensavus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</a:rPr>
                          <m:t>g</m:t>
                        </m:r>
                      </m:sub>
                    </m:sSub>
                  </m:oMath>
                </a14:m>
                <a:r>
                  <a:rPr lang="lt-LT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masės garams, išsiskyrė šilumos kiekis:</a:t>
                </a:r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4966" y="3853932"/>
                <a:ext cx="6033722" cy="391902"/>
              </a:xfrm>
              <a:prstGeom prst="rect">
                <a:avLst/>
              </a:prstGeom>
              <a:blipFill rotWithShape="1">
                <a:blip r:embed="rId4"/>
                <a:stretch>
                  <a:fillRect l="-808" t="-7813" b="-18750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511426" y="4245834"/>
                <a:ext cx="1754066" cy="3995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i="0">
                              <a:latin typeface="Cambria Math" panose="02040503050406030204" pitchFamily="18" charset="0"/>
                            </a:rPr>
                            <m:t>Q</m:t>
                          </m:r>
                        </m:e>
                        <m:sub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m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g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en-US" dirty="0">
                              <a:latin typeface="Cambria Math" panose="02040503050406030204" pitchFamily="18" charset="0"/>
                            </a:rPr>
                            <m:t>L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i="0">
                              <a:latin typeface="Cambria Math" panose="02040503050406030204" pitchFamily="18" charset="0"/>
                            </a:rPr>
                            <m:t>g</m:t>
                          </m:r>
                        </m:sub>
                      </m:sSub>
                    </m:oMath>
                  </m:oMathPara>
                </a14:m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1426" y="4245834"/>
                <a:ext cx="1754066" cy="399597"/>
              </a:xfrm>
              <a:prstGeom prst="rect">
                <a:avLst/>
              </a:prstGeom>
              <a:blipFill rotWithShape="1">
                <a:blip r:embed="rId5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755576" y="4645431"/>
                <a:ext cx="8064896" cy="711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dirty="0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dirty="0">
                            <a:latin typeface="Cambria Math" panose="02040503050406030204" pitchFamily="18" charset="0"/>
                          </a:rPr>
                          <m:t>g</m:t>
                        </m:r>
                      </m:sub>
                    </m:sSub>
                  </m:oMath>
                </a14:m>
                <a:r>
                  <a:rPr lang="lt-LT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masės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dirty="0">
                            <a:latin typeface="Cambria Math" panose="02040503050406030204" pitchFamily="18" charset="0"/>
                          </a:rPr>
                          <m:t>t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dirty="0">
                            <a:latin typeface="Cambria Math" panose="02040503050406030204" pitchFamily="18" charset="0"/>
                          </a:rPr>
                          <m:t>g</m:t>
                        </m:r>
                      </m:sub>
                    </m:sSub>
                    <m:r>
                      <a:rPr lang="en-US" b="0" i="0" dirty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0" dirty="0">
                            <a:latin typeface="Cambria Math" panose="02040503050406030204" pitchFamily="18" charset="0"/>
                          </a:rPr>
                          <m:t>100</m:t>
                        </m:r>
                      </m:e>
                      <m:sup>
                        <m:r>
                          <a:rPr lang="en-US" b="0" i="0" dirty="0">
                            <a:latin typeface="Cambria Math" panose="02040503050406030204" pitchFamily="18" charset="0"/>
                          </a:rPr>
                          <m:t>°</m:t>
                        </m:r>
                      </m:sup>
                    </m:sSup>
                    <m:r>
                      <m:rPr>
                        <m:sty m:val="p"/>
                      </m:rPr>
                      <a:rPr lang="en-US" b="0" i="0" dirty="0">
                        <a:latin typeface="Cambria Math" panose="02040503050406030204" pitchFamily="18" charset="0"/>
                      </a:rPr>
                      <m:t>C</m:t>
                    </m:r>
                    <m:r>
                      <a:rPr lang="lt-LT" b="0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lt-LT" b="0" i="0" dirty="0" smtClean="0">
                        <a:latin typeface="Cambria Math" panose="02040503050406030204" pitchFamily="18" charset="0"/>
                      </a:rPr>
                      <m:t>vandeniui</m:t>
                    </m:r>
                    <m:r>
                      <a:rPr lang="lt-LT" b="0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lt-LT" b="0" i="0" dirty="0" smtClean="0">
                        <a:latin typeface="Cambria Math" panose="02040503050406030204" pitchFamily="18" charset="0"/>
                      </a:rPr>
                      <m:t>atv</m:t>
                    </m:r>
                    <m:r>
                      <a:rPr lang="lt-LT" b="0" i="0" dirty="0" smtClean="0">
                        <a:latin typeface="Cambria Math" panose="02040503050406030204" pitchFamily="18" charset="0"/>
                      </a:rPr>
                      <m:t>ė</m:t>
                    </m:r>
                    <m:r>
                      <m:rPr>
                        <m:sty m:val="p"/>
                      </m:rPr>
                      <a:rPr lang="lt-LT" b="0" i="0" dirty="0" smtClean="0">
                        <a:latin typeface="Cambria Math" panose="02040503050406030204" pitchFamily="18" charset="0"/>
                      </a:rPr>
                      <m:t>sus</m:t>
                    </m:r>
                    <m:r>
                      <a:rPr lang="lt-LT" b="0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lt-LT" b="0" i="0" dirty="0" smtClean="0">
                        <a:latin typeface="Cambria Math" panose="02040503050406030204" pitchFamily="18" charset="0"/>
                      </a:rPr>
                      <m:t>iki</m:t>
                    </m:r>
                    <m:r>
                      <a:rPr lang="lt-LT" b="0" i="0" dirty="0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lt-LT" b="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lt-LT" b="0" i="0" dirty="0" smtClean="0">
                            <a:latin typeface="Cambria Math" panose="02040503050406030204" pitchFamily="18" charset="0"/>
                          </a:rPr>
                          <m:t>t</m:t>
                        </m:r>
                      </m:e>
                      <m:sub>
                        <m:r>
                          <a:rPr lang="lt-LT" b="0" i="0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lt-LT" b="0" i="0" dirty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lt-LT" b="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lt-LT" b="0" i="0" dirty="0" smtClean="0">
                            <a:latin typeface="Cambria Math" panose="02040503050406030204" pitchFamily="18" charset="0"/>
                          </a:rPr>
                          <m:t>O</m:t>
                        </m:r>
                      </m:e>
                      <m:sup>
                        <m:r>
                          <a:rPr lang="lt-LT" i="1" dirty="0">
                            <a:latin typeface="Cambria Math" panose="02040503050406030204" pitchFamily="18" charset="0"/>
                          </a:rPr>
                          <m:t>°</m:t>
                        </m:r>
                      </m:sup>
                    </m:sSup>
                    <m:r>
                      <m:rPr>
                        <m:sty m:val="p"/>
                      </m:rPr>
                      <a:rPr lang="lt-LT" b="0" i="0" dirty="0" smtClean="0">
                        <a:latin typeface="Cambria Math" panose="02040503050406030204" pitchFamily="18" charset="0"/>
                      </a:rPr>
                      <m:t>C</m:t>
                    </m:r>
                    <m:r>
                      <a:rPr lang="lt-LT" b="0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lt-LT" b="0" i="0" dirty="0" smtClean="0">
                        <a:latin typeface="Cambria Math" panose="02040503050406030204" pitchFamily="18" charset="0"/>
                      </a:rPr>
                      <m:t>tempera</m:t>
                    </m:r>
                    <m:r>
                      <a:rPr lang="lt-LT" b="0" i="0" dirty="0" smtClean="0">
                        <a:latin typeface="Cambria Math" panose="02040503050406030204" pitchFamily="18" charset="0"/>
                      </a:rPr>
                      <m:t>ū</m:t>
                    </m:r>
                    <m:r>
                      <m:rPr>
                        <m:sty m:val="p"/>
                      </m:rPr>
                      <a:rPr lang="lt-LT" b="0" i="0" dirty="0" smtClean="0">
                        <a:latin typeface="Cambria Math" panose="02040503050406030204" pitchFamily="18" charset="0"/>
                      </a:rPr>
                      <m:t>ros</m:t>
                    </m:r>
                    <m:r>
                      <a:rPr lang="lt-LT" b="0" i="0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m:rPr>
                        <m:sty m:val="p"/>
                      </m:rPr>
                      <a:rPr lang="lt-LT" b="0" i="0" dirty="0" smtClean="0">
                        <a:latin typeface="Cambria Math" panose="02040503050406030204" pitchFamily="18" charset="0"/>
                      </a:rPr>
                      <m:t>i</m:t>
                    </m:r>
                    <m:r>
                      <a:rPr lang="lt-LT" b="0" i="0" dirty="0" smtClean="0">
                        <a:latin typeface="Cambria Math" panose="02040503050406030204" pitchFamily="18" charset="0"/>
                      </a:rPr>
                      <m:t>š</m:t>
                    </m:r>
                    <m:r>
                      <m:rPr>
                        <m:sty m:val="p"/>
                      </m:rPr>
                      <a:rPr lang="lt-LT" b="0" i="0" dirty="0" smtClean="0">
                        <a:latin typeface="Cambria Math" panose="02040503050406030204" pitchFamily="18" charset="0"/>
                      </a:rPr>
                      <m:t>siskyr</m:t>
                    </m:r>
                    <m:r>
                      <a:rPr lang="lt-LT" b="0" i="0" dirty="0" smtClean="0">
                        <a:latin typeface="Cambria Math" panose="02040503050406030204" pitchFamily="18" charset="0"/>
                      </a:rPr>
                      <m:t>ė š</m:t>
                    </m:r>
                    <m:r>
                      <m:rPr>
                        <m:sty m:val="p"/>
                      </m:rPr>
                      <a:rPr lang="lt-LT" b="0" i="0" dirty="0" smtClean="0">
                        <a:latin typeface="Cambria Math" panose="02040503050406030204" pitchFamily="18" charset="0"/>
                      </a:rPr>
                      <m:t>ilumos</m:t>
                    </m:r>
                    <m:r>
                      <a:rPr lang="lt-LT" b="0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lt-LT" b="0" i="0" dirty="0" smtClean="0">
                        <a:latin typeface="Cambria Math" panose="02040503050406030204" pitchFamily="18" charset="0"/>
                      </a:rPr>
                      <m:t>kiekis</m:t>
                    </m:r>
                    <m:r>
                      <a:rPr lang="lt-LT" b="0" i="0" dirty="0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endParaRPr lang="lt-LT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4645431"/>
                <a:ext cx="8064896" cy="711220"/>
              </a:xfrm>
              <a:prstGeom prst="rect">
                <a:avLst/>
              </a:prstGeom>
              <a:blipFill rotWithShape="1">
                <a:blip r:embed="rId6"/>
                <a:stretch>
                  <a:fillRect t="-4274" b="-3419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326040" y="5370424"/>
                <a:ext cx="2981179" cy="4152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dirty="0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i="0" dirty="0">
                              <a:latin typeface="Cambria Math" panose="02040503050406030204" pitchFamily="18" charset="0"/>
                            </a:rPr>
                            <m:t>Q</m:t>
                          </m:r>
                        </m:e>
                        <m:sub>
                          <m:r>
                            <a:rPr lang="en-US" i="0" dirty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0" dirty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 dirty="0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i="0" dirty="0">
                              <a:latin typeface="Cambria Math" panose="02040503050406030204" pitchFamily="18" charset="0"/>
                            </a:rPr>
                            <m:t>C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i="0" dirty="0">
                              <a:latin typeface="Cambria Math" panose="02040503050406030204" pitchFamily="18" charset="0"/>
                            </a:rPr>
                            <m:t>v</m:t>
                          </m:r>
                        </m:sub>
                      </m:sSub>
                      <m:sSub>
                        <m:sSubPr>
                          <m:ctrlPr>
                            <a:rPr lang="en-US" i="1" dirty="0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i="0" dirty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i="0" dirty="0">
                              <a:latin typeface="Cambria Math" panose="02040503050406030204" pitchFamily="18" charset="0"/>
                            </a:rPr>
                            <m:t>g</m:t>
                          </m:r>
                        </m:sub>
                      </m:sSub>
                      <m:d>
                        <m:dPr>
                          <m:ctrlPr>
                            <a:rPr lang="en-US" i="1" dirty="0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 dirty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i="0" dirty="0">
                                  <a:latin typeface="Cambria Math" panose="02040503050406030204" pitchFamily="18" charset="0"/>
                                </a:rPr>
                                <m:t>t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i="0" dirty="0">
                                  <a:latin typeface="Cambria Math" panose="02040503050406030204" pitchFamily="18" charset="0"/>
                                </a:rPr>
                                <m:t>g</m:t>
                              </m:r>
                            </m:sub>
                          </m:sSub>
                          <m:r>
                            <a:rPr lang="en-US" i="0" dirty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 dirty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i="0" dirty="0">
                                  <a:latin typeface="Cambria Math" panose="02040503050406030204" pitchFamily="18" charset="0"/>
                                </a:rPr>
                                <m:t>t</m:t>
                              </m:r>
                            </m:e>
                            <m:sub>
                              <m:r>
                                <a:rPr lang="en-US" i="0" dirty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6040" y="5370424"/>
                <a:ext cx="2981179" cy="415242"/>
              </a:xfrm>
              <a:prstGeom prst="rect">
                <a:avLst/>
              </a:prstGeom>
              <a:blipFill rotWithShape="1">
                <a:blip r:embed="rId7"/>
                <a:stretch>
                  <a:fillRect b="-4412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397461" y="5804604"/>
                <a:ext cx="658866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</a:rPr>
                          <m:t>e</m:t>
                        </m:r>
                      </m:sub>
                    </m:sSub>
                  </m:oMath>
                </a14:m>
                <a:r>
                  <a:rPr lang="lt-LT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masės ledui išlydyti reikia šilumos kiekio</a:t>
                </a:r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7461" y="5804604"/>
                <a:ext cx="6588666" cy="369332"/>
              </a:xfrm>
              <a:prstGeom prst="rect">
                <a:avLst/>
              </a:prstGeom>
              <a:blipFill rotWithShape="1">
                <a:blip r:embed="rId8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3676284" y="6214371"/>
                <a:ext cx="161558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000" i="0" smtClean="0">
                              <a:latin typeface="Cambria Math" panose="02040503050406030204" pitchFamily="18" charset="0"/>
                            </a:rPr>
                            <m:t>Q</m:t>
                          </m:r>
                        </m:e>
                        <m:sub>
                          <m:r>
                            <a:rPr lang="en-US" sz="2000" i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00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2000" i="0" smtClean="0">
                          <a:latin typeface="Cambria Math" panose="02040503050406030204" pitchFamily="18" charset="0"/>
                        </a:rPr>
                        <m:t>λ</m:t>
                      </m:r>
                      <m:sSub>
                        <m:sSubPr>
                          <m:ctrlPr>
                            <a:rPr lang="en-US" sz="20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00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000" i="0" smtClean="0">
                              <a:latin typeface="Cambria Math" panose="02040503050406030204" pitchFamily="18" charset="0"/>
                            </a:rPr>
                            <m:t>e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6284" y="6214371"/>
                <a:ext cx="1615587" cy="400110"/>
              </a:xfrm>
              <a:prstGeom prst="rect">
                <a:avLst/>
              </a:prstGeom>
              <a:blipFill rotWithShape="1">
                <a:blip r:embed="rId9"/>
                <a:stretch>
                  <a:fillRect b="-10606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Stačiakampis 13"/>
          <p:cNvSpPr/>
          <p:nvPr/>
        </p:nvSpPr>
        <p:spPr>
          <a:xfrm>
            <a:off x="3296004" y="1979738"/>
            <a:ext cx="232788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lt-LT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Sprendimas:</a:t>
            </a:r>
            <a:endParaRPr lang="lt-LT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4210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urinio vietos rezervavimo ženklas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659423"/>
                <a:ext cx="7886700" cy="551754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lt-LT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Užrašome šilumos balanso lygtį:</a:t>
                </a:r>
              </a:p>
              <a:p>
                <a:pPr marL="0" indent="0">
                  <a:buNone/>
                </a:pPr>
                <a:endParaRPr lang="lt-LT" sz="18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dirty="0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800" i="0" dirty="0">
                              <a:latin typeface="Cambria Math" panose="02040503050406030204" pitchFamily="18" charset="0"/>
                            </a:rPr>
                            <m:t>Q</m:t>
                          </m:r>
                        </m:e>
                        <m:sub>
                          <m:r>
                            <a:rPr lang="en-US" sz="1800" i="0" dirty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800" i="0" dirty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1800" i="1" dirty="0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800" i="0" dirty="0">
                              <a:latin typeface="Cambria Math" panose="02040503050406030204" pitchFamily="18" charset="0"/>
                            </a:rPr>
                            <m:t>Q</m:t>
                          </m:r>
                        </m:e>
                        <m:sub>
                          <m:r>
                            <a:rPr lang="en-US" sz="1800" i="0" dirty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800" i="0" dirty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800" i="1" dirty="0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800" i="0" dirty="0">
                              <a:latin typeface="Cambria Math" panose="02040503050406030204" pitchFamily="18" charset="0"/>
                            </a:rPr>
                            <m:t>Q</m:t>
                          </m:r>
                        </m:e>
                        <m:sub>
                          <m:r>
                            <a:rPr lang="en-US" sz="1800" i="0" dirty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lt-LT" sz="18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lt-LT" sz="18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800" i="0" dirty="0" smtClean="0">
                          <a:latin typeface="Cambria Math" panose="02040503050406030204" pitchFamily="18" charset="0"/>
                        </a:rPr>
                        <m:t>L</m:t>
                      </m:r>
                      <m:sSub>
                        <m:sSubPr>
                          <m:ctrlPr>
                            <a:rPr lang="en-US" sz="1800" i="1" dirty="0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800" i="0" dirty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800" i="0" dirty="0">
                              <a:latin typeface="Cambria Math" panose="02040503050406030204" pitchFamily="18" charset="0"/>
                            </a:rPr>
                            <m:t>g</m:t>
                          </m:r>
                        </m:sub>
                      </m:sSub>
                      <m:r>
                        <a:rPr lang="en-US" sz="1800" i="0" dirty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1800" i="1" dirty="0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800" i="0" dirty="0">
                              <a:latin typeface="Cambria Math" panose="02040503050406030204" pitchFamily="18" charset="0"/>
                            </a:rPr>
                            <m:t>c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800" i="0" dirty="0">
                              <a:latin typeface="Cambria Math" panose="02040503050406030204" pitchFamily="18" charset="0"/>
                            </a:rPr>
                            <m:t>v</m:t>
                          </m:r>
                        </m:sub>
                      </m:sSub>
                      <m:sSub>
                        <m:sSubPr>
                          <m:ctrlPr>
                            <a:rPr lang="en-US" sz="1800" i="1" dirty="0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800" i="0" dirty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800" i="0" dirty="0">
                              <a:latin typeface="Cambria Math" panose="02040503050406030204" pitchFamily="18" charset="0"/>
                            </a:rPr>
                            <m:t>g</m:t>
                          </m:r>
                        </m:sub>
                      </m:sSub>
                      <m:d>
                        <m:dPr>
                          <m:ctrlPr>
                            <a:rPr lang="en-US" sz="1800" i="1" dirty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i="1" dirty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1800" i="0" dirty="0">
                                  <a:latin typeface="Cambria Math" panose="02040503050406030204" pitchFamily="18" charset="0"/>
                                </a:rPr>
                                <m:t>t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1800" i="0" dirty="0">
                                  <a:latin typeface="Cambria Math" panose="02040503050406030204" pitchFamily="18" charset="0"/>
                                </a:rPr>
                                <m:t>g</m:t>
                              </m:r>
                            </m:sub>
                          </m:sSub>
                          <m:r>
                            <a:rPr lang="en-US" sz="1800" i="0" dirty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800" i="1" dirty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1800" i="0" dirty="0">
                                  <a:latin typeface="Cambria Math" panose="02040503050406030204" pitchFamily="18" charset="0"/>
                                </a:rPr>
                                <m:t>t</m:t>
                              </m:r>
                            </m:e>
                            <m:sub>
                              <m:r>
                                <a:rPr lang="en-US" sz="1800" i="0" dirty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sz="1800" i="0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1800" i="0" dirty="0">
                          <a:latin typeface="Cambria Math" panose="02040503050406030204" pitchFamily="18" charset="0"/>
                        </a:rPr>
                        <m:t>λ</m:t>
                      </m:r>
                      <m:sSub>
                        <m:sSubPr>
                          <m:ctrlPr>
                            <a:rPr lang="en-US" sz="1800" i="1" dirty="0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800" i="0" dirty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800" i="0" dirty="0">
                              <a:latin typeface="Cambria Math" panose="02040503050406030204" pitchFamily="18" charset="0"/>
                            </a:rPr>
                            <m:t>e</m:t>
                          </m:r>
                        </m:sub>
                      </m:sSub>
                    </m:oMath>
                  </m:oMathPara>
                </a14:m>
                <a:endParaRPr lang="lt-LT" sz="18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lt-LT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Iš čia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lt-LT" sz="1800" i="1" dirty="0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lt-LT" sz="1800" i="1" dirty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lt-LT" sz="1800" i="1" dirty="0">
                              <a:latin typeface="Cambria Math" panose="02040503050406030204" pitchFamily="18" charset="0"/>
                            </a:rPr>
                            <m:t>𝑔</m:t>
                          </m:r>
                        </m:sub>
                      </m:sSub>
                      <m:r>
                        <a:rPr lang="lt-LT" sz="1800" i="0" dirty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lt-LT" sz="1800" i="1" dirty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lt-LT" sz="1800" i="1" dirty="0">
                              <a:latin typeface="Cambria Math" panose="02040503050406030204" pitchFamily="18" charset="0"/>
                            </a:rPr>
                            <m:t>𝜆</m:t>
                          </m:r>
                          <m:sSub>
                            <m:sSubPr>
                              <m:ctrlPr>
                                <a:rPr lang="lt-LT" sz="1800" i="1" dirty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lt-LT" sz="1800" i="1" dirty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lt-LT" sz="1800" i="1" dirty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</m:num>
                        <m:den>
                          <m:r>
                            <a:rPr lang="lt-LT" sz="1800" i="1" dirty="0"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lt-LT" sz="1800" i="0" dirty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lt-LT" sz="1800" i="1" dirty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lt-LT" sz="1800" i="1" dirty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lt-LT" sz="1800" i="1" dirty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  <m:d>
                            <m:dPr>
                              <m:ctrlPr>
                                <a:rPr lang="lt-LT" sz="1800" i="1" dirty="0">
                                  <a:latin typeface="Cambria Math"/>
                                </a:rPr>
                              </m:ctrlPr>
                            </m:dPr>
                            <m:e>
                              <m:func>
                                <m:funcPr>
                                  <m:ctrlPr>
                                    <a:rPr lang="lt-LT" sz="1800" i="1" dirty="0">
                                      <a:latin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lt-LT" sz="1800" i="0" dirty="0">
                                      <a:latin typeface="Cambria Math" panose="02040503050406030204" pitchFamily="18" charset="0"/>
                                    </a:rPr>
                                    <m:t>tg</m:t>
                                  </m:r>
                                </m:fName>
                                <m:e>
                                  <m:r>
                                    <a:rPr lang="lt-LT" sz="1800" i="0" dirty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lt-LT" sz="1800" i="1" dirty="0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lt-LT" sz="1800" i="1" dirty="0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lt-LT" sz="1800" i="0" dirty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e>
                              </m:func>
                            </m:e>
                          </m:d>
                        </m:den>
                      </m:f>
                    </m:oMath>
                  </m:oMathPara>
                </a14:m>
                <a:endParaRPr lang="lt-LT" sz="18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lt-LT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Kalorimetre susidariusio vandens masė:</a:t>
                </a:r>
              </a:p>
              <a:p>
                <a:pPr marL="0" indent="0">
                  <a:buNone/>
                </a:pPr>
                <a:endParaRPr lang="lt-LT" sz="18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lt-LT" sz="1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lt-LT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                                                                              </a:t>
                </a:r>
                <a:endParaRPr lang="en-US" sz="18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en-US" sz="1800" b="1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Atsakymas</a:t>
                </a:r>
                <a:r>
                  <a:rPr lang="en-US" sz="18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  <a:r>
                  <a:rPr lang="lt-LT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lt-LT" sz="1800" i="1" u="sng" dirty="0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lt-LT" sz="1800" i="0" u="sng" dirty="0">
                        <a:latin typeface="Cambria Math" panose="02040503050406030204" pitchFamily="18" charset="0"/>
                      </a:rPr>
                      <m:t>=112,1</m:t>
                    </m:r>
                    <m:r>
                      <a:rPr lang="lt-LT" sz="1800" i="1" u="sng" dirty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endParaRPr lang="lt-LT" sz="1800" u="sng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Turinio vietos rezervavimo ženklas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659423"/>
                <a:ext cx="7886700" cy="5517540"/>
              </a:xfrm>
              <a:blipFill rotWithShape="1">
                <a:blip r:embed="rId2"/>
                <a:stretch>
                  <a:fillRect l="-618" t="-552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Lentelė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93448465"/>
                  </p:ext>
                </p:extLst>
              </p:nvPr>
            </p:nvGraphicFramePr>
            <p:xfrm>
              <a:off x="1619672" y="3861048"/>
              <a:ext cx="3391355" cy="136355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391355">
                      <a:extLst>
                        <a:ext uri="{9D8B030D-6E8A-4147-A177-3AD203B41FA5}">
                          <a16:colId xmlns:a16="http://schemas.microsoft.com/office/drawing/2014/main" xmlns="" val="3221753028"/>
                        </a:ext>
                      </a:extLst>
                    </a:gridCol>
                  </a:tblGrid>
                  <a:tr h="1363557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dirty="0" smtClean="0">
                                    <a:ln>
                                      <a:solidFill>
                                        <a:sysClr val="windowText" lastClr="000000"/>
                                      </a:solidFill>
                                    </a:ln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  <m:r>
                                  <a:rPr lang="en-US" b="0" i="0" dirty="0">
                                    <a:ln>
                                      <a:solidFill>
                                        <a:sysClr val="windowText" lastClr="000000"/>
                                      </a:solidFill>
                                    </a:ln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en-US" b="0" i="1" dirty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solidFill>
                                          <a:sysClr val="windowText" lastClr="000000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dirty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en-US" b="0" i="1" dirty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sub>
                                </m:sSub>
                                <m:r>
                                  <a:rPr lang="en-US" b="0" i="0" dirty="0">
                                    <a:ln>
                                      <a:solidFill>
                                        <a:sysClr val="windowText" lastClr="000000"/>
                                      </a:solidFill>
                                    </a:ln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en-US" b="0" i="1" dirty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solidFill>
                                          <a:sysClr val="windowText" lastClr="000000"/>
                                        </a:solidFill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dirty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𝜆</m:t>
                                    </m:r>
                                    <m:sSub>
                                      <m:sSubPr>
                                        <m:ctrlPr>
                                          <a:rPr lang="en-US" b="0" i="1" dirty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solidFill>
                                              <a:sysClr val="windowText" lastClr="000000"/>
                                            </a:solidFill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dirty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solidFill>
                                              <a:sysClr val="windowText" lastClr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𝑚</m:t>
                                        </m:r>
                                      </m:e>
                                      <m:sub>
                                        <m:r>
                                          <a:rPr lang="en-US" b="0" i="1" dirty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solidFill>
                                              <a:sysClr val="windowText" lastClr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US" b="0" i="1" dirty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  <m:r>
                                      <a:rPr lang="en-US" b="0" i="0" dirty="0">
                                        <a:ln>
                                          <a:solidFill>
                                            <a:sysClr val="windowText" lastClr="000000"/>
                                          </a:solidFill>
                                        </a:ln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en-US" b="0" i="1" dirty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solidFill>
                                              <a:sysClr val="windowText" lastClr="000000"/>
                                            </a:solidFill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dirty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solidFill>
                                              <a:sysClr val="windowText" lastClr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e>
                                      <m:sub>
                                        <m:r>
                                          <a:rPr lang="en-US" b="0" i="1" dirty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solidFill>
                                              <a:sysClr val="windowText" lastClr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𝑣</m:t>
                                        </m:r>
                                      </m:sub>
                                    </m:sSub>
                                    <m:d>
                                      <m:dPr>
                                        <m:ctrlPr>
                                          <a:rPr lang="en-US" b="0" i="1" dirty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solidFill>
                                              <a:sysClr val="windowText" lastClr="000000"/>
                                            </a:solidFill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b="0" i="1" dirty="0">
                                                <a:ln>
                                                  <a:solidFill>
                                                    <a:sysClr val="windowText" lastClr="000000"/>
                                                  </a:solidFill>
                                                </a:ln>
                                                <a:solidFill>
                                                  <a:sysClr val="windowText" lastClr="000000"/>
                                                </a:solidFill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b="0" i="1" dirty="0">
                                                <a:ln>
                                                  <a:solidFill>
                                                    <a:sysClr val="windowText" lastClr="000000"/>
                                                  </a:solidFill>
                                                </a:ln>
                                                <a:solidFill>
                                                  <a:sysClr val="windowText" lastClr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𝑡</m:t>
                                            </m:r>
                                          </m:e>
                                          <m:sub>
                                            <m:r>
                                              <a:rPr lang="en-US" b="0" i="1" dirty="0">
                                                <a:ln>
                                                  <a:solidFill>
                                                    <a:sysClr val="windowText" lastClr="000000"/>
                                                  </a:solidFill>
                                                </a:ln>
                                                <a:solidFill>
                                                  <a:sysClr val="windowText" lastClr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𝑔</m:t>
                                            </m:r>
                                          </m:sub>
                                        </m:sSub>
                                        <m:r>
                                          <a:rPr lang="en-US" b="0" i="0" dirty="0">
                                            <a:ln>
                                              <a:solidFill>
                                                <a:sysClr val="windowText" lastClr="000000"/>
                                              </a:solidFill>
                                            </a:ln>
                                            <a:solidFill>
                                              <a:sysClr val="windowText" lastClr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sSub>
                                          <m:sSubPr>
                                            <m:ctrlPr>
                                              <a:rPr lang="en-US" b="0" i="1" dirty="0">
                                                <a:ln>
                                                  <a:solidFill>
                                                    <a:sysClr val="windowText" lastClr="000000"/>
                                                  </a:solidFill>
                                                </a:ln>
                                                <a:solidFill>
                                                  <a:sysClr val="windowText" lastClr="000000"/>
                                                </a:solidFill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b="0" i="1" dirty="0">
                                                <a:ln>
                                                  <a:solidFill>
                                                    <a:sysClr val="windowText" lastClr="000000"/>
                                                  </a:solidFill>
                                                </a:ln>
                                                <a:solidFill>
                                                  <a:sysClr val="windowText" lastClr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𝑡</m:t>
                                            </m:r>
                                          </m:e>
                                          <m:sub>
                                            <m:r>
                                              <a:rPr lang="en-US" b="0" i="0" dirty="0">
                                                <a:ln>
                                                  <a:solidFill>
                                                    <a:sysClr val="windowText" lastClr="000000"/>
                                                  </a:solidFill>
                                                </a:ln>
                                                <a:solidFill>
                                                  <a:sysClr val="windowText" lastClr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den>
                                </m:f>
                              </m:oMath>
                            </m:oMathPara>
                          </a14:m>
                          <a:endParaRPr lang="en-US" b="0" dirty="0">
                            <a:ln>
                              <a:solidFill>
                                <a:sysClr val="windowText" lastClr="000000"/>
                              </a:solidFill>
                            </a:ln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marL="68580" marR="68580"/>
                    </a:tc>
                    <a:extLst>
                      <a:ext uri="{0D108BD9-81ED-4DB2-BD59-A6C34878D82A}">
                        <a16:rowId xmlns:a16="http://schemas.microsoft.com/office/drawing/2014/main" xmlns="" val="362051755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Lentelė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93448465"/>
                  </p:ext>
                </p:extLst>
              </p:nvPr>
            </p:nvGraphicFramePr>
            <p:xfrm>
              <a:off x="1619672" y="3861048"/>
              <a:ext cx="3391355" cy="136355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391355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3221753028"/>
                        </a:ext>
                      </a:extLst>
                    </a:gridCol>
                  </a:tblGrid>
                  <a:tr h="1363557">
                    <a:tc>
                      <a:txBody>
                        <a:bodyPr/>
                        <a:lstStyle/>
                        <a:p>
                          <a:endParaRPr lang="lt-LT"/>
                        </a:p>
                      </a:txBody>
                      <a:tcPr marL="68580" marR="68580">
                        <a:blipFill rotWithShape="1">
                          <a:blip r:embed="rId3"/>
                          <a:stretch>
                            <a:fillRect l="-180" r="-180" b="-44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3620517557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098527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9.</a:t>
            </a:r>
            <a:r>
              <a:rPr lang="en-US" sz="3600" dirty="0" smtClean="0"/>
              <a:t> </a:t>
            </a:r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kg masės vandens, kurio pradinė temperatūra 20 °C, kaitinama 1,2 kW galios elektriniu šildytuvu. Po pusės valandos vanduo užvirė ir 200 g vandens išgaravo. Vandens savitoji šiluma 4200 J/(kg·°C), savitoji garavimo šiluma 2,3 MJ/kg. Koks elektrinio šildytuvo naudingumo koeficientas?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Antraštė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07664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lt-LT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Sprendimas:</a:t>
            </a:r>
            <a:endParaRPr lang="lt-LT" dirty="0">
              <a:solidFill>
                <a:prstClr val="black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Content Placeholder 8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838706234"/>
                  </p:ext>
                </p:extLst>
              </p:nvPr>
            </p:nvGraphicFramePr>
            <p:xfrm>
              <a:off x="628650" y="1763467"/>
              <a:ext cx="3033713" cy="2674493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323374">
                      <a:extLst>
                        <a:ext uri="{9D8B030D-6E8A-4147-A177-3AD203B41FA5}">
                          <a16:colId xmlns="" xmlns:a16="http://schemas.microsoft.com/office/drawing/2014/main" val="3027188617"/>
                        </a:ext>
                      </a:extLst>
                    </a:gridCol>
                    <a:gridCol w="2710339">
                      <a:extLst>
                        <a:ext uri="{9D8B030D-6E8A-4147-A177-3AD203B41FA5}">
                          <a16:colId xmlns="" xmlns:a16="http://schemas.microsoft.com/office/drawing/2014/main" val="619863210"/>
                        </a:ext>
                      </a:extLst>
                    </a:gridCol>
                  </a:tblGrid>
                  <a:tr h="314960">
                    <a:tc>
                      <a:txBody>
                        <a:bodyPr/>
                        <a:lstStyle/>
                        <a:p>
                          <a:pPr marL="0" marR="2921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8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2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𝜂</m:t>
                                </m:r>
                              </m:oMath>
                            </m:oMathPara>
                          </a14:m>
                          <a:endParaRPr lang="en-US" sz="110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0" marR="2921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80"/>
                            </a:spcAft>
                          </a:pPr>
                          <a:r>
                            <a:rPr lang="en-US" sz="2200" i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            </a:t>
                          </a:r>
                          <a:endParaRPr lang="en-US" sz="110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0" marR="6668" marT="16510" marB="0"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233045" algn="l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sz="1800" b="0" i="1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   </m:t>
                                </m:r>
                                <m:r>
                                  <a:rPr lang="en-US" sz="1800" i="1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𝑚</m:t>
                                </m:r>
                                <m:r>
                                  <a:rPr lang="en-US" sz="1800" i="1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=2</m:t>
                                </m:r>
                                <m:r>
                                  <a:rPr lang="en-US" sz="1800" i="1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𝑘𝑔</m:t>
                                </m:r>
                              </m:oMath>
                            </m:oMathPara>
                          </a14:m>
                          <a:endParaRPr lang="en-US" sz="1800" dirty="0" smtClean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0" marR="233045" algn="l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i="1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   </m:t>
                                    </m:r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=20 ℃</m:t>
                                </m:r>
                              </m:oMath>
                            </m:oMathPara>
                          </a14:m>
                          <a:endParaRPr lang="en-US" sz="1800" dirty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0" marR="233045" algn="l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    </m:t>
                                    </m:r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𝑃</m:t>
                                    </m:r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=1,2 </m:t>
                                    </m:r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𝑘𝑊</m:t>
                                    </m:r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=1,2∙10</m:t>
                                    </m:r>
                                  </m:e>
                                  <m:sup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 </m:t>
                                </m:r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𝑊</m:t>
                                </m:r>
                              </m:oMath>
                            </m:oMathPara>
                          </a14:m>
                          <a:endParaRPr lang="en-US" sz="1800" dirty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0" marR="233045" algn="l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    </m:t>
                                </m:r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𝜏</m:t>
                                </m:r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=0,5 </m:t>
                                </m:r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h</m:t>
                                </m:r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=1800 </m:t>
                                </m:r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𝑠</m:t>
                                </m:r>
                              </m:oMath>
                            </m:oMathPara>
                          </a14:m>
                          <a:endParaRPr lang="en-US" sz="1800" dirty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0" marR="233045" algn="l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    </m:t>
                                    </m:r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=100 ℃</m:t>
                                </m:r>
                              </m:oMath>
                            </m:oMathPara>
                          </a14:m>
                          <a:endParaRPr lang="en-US" sz="1800" dirty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0" marR="233045" algn="l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i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  </a:t>
                          </a:r>
                          <a14:m>
                            <m:oMath xmlns:m="http://schemas.openxmlformats.org/officeDocument/2006/math"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 ∆</m:t>
                              </m:r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𝑚</m:t>
                              </m:r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=0,2 </m:t>
                              </m:r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𝑘𝑔</m:t>
                              </m:r>
                            </m:oMath>
                          </a14:m>
                          <a:endParaRPr lang="en-US" sz="1800" dirty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0" marR="6668" marT="1651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3193425250"/>
                      </a:ext>
                    </a:extLst>
                  </a:tr>
                  <a:tr h="601345">
                    <a:tc>
                      <a:txBody>
                        <a:bodyPr/>
                        <a:lstStyle/>
                        <a:p>
                          <a:pPr marL="229235" marR="0" algn="l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200" i="1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        </a:t>
                          </a:r>
                          <a:endParaRPr lang="en-US" sz="110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0" marR="6668" marT="16510" marB="0"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35560" algn="l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    </m:t>
                                </m:r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𝑐</m:t>
                                </m:r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=4200</m:t>
                                </m:r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𝐽</m:t>
                                </m:r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/(</m:t>
                                </m:r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𝑘𝑔</m:t>
                                </m:r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∙℃)</m:t>
                                </m:r>
                              </m:oMath>
                            </m:oMathPara>
                          </a14:m>
                          <a:endParaRPr lang="en-US" sz="1800" dirty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0" marR="35560" algn="l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    </m:t>
                                </m:r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𝐿</m:t>
                                </m:r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=2,3∙</m:t>
                                </m:r>
                                <m:sSup>
                                  <m:sSupPr>
                                    <m:ctrlP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6</m:t>
                                    </m:r>
                                  </m:sup>
                                </m:sSup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 </m:t>
                                </m:r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𝐽</m:t>
                                </m:r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/</m:t>
                                </m:r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𝑘𝑔</m:t>
                                </m:r>
                              </m:oMath>
                            </m:oMathPara>
                          </a14:m>
                          <a:endParaRPr lang="en-US" sz="1800" dirty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algn="l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 </a:t>
                          </a:r>
                        </a:p>
                      </a:txBody>
                      <a:tcPr marL="0" marR="6668" marT="1651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37706509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Content Placeholder 8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838706234"/>
                  </p:ext>
                </p:extLst>
              </p:nvPr>
            </p:nvGraphicFramePr>
            <p:xfrm>
              <a:off x="628650" y="1763467"/>
              <a:ext cx="3033713" cy="2634997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323374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3027188617"/>
                        </a:ext>
                      </a:extLst>
                    </a:gridCol>
                    <a:gridCol w="2710339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619863210"/>
                        </a:ext>
                      </a:extLst>
                    </a:gridCol>
                  </a:tblGrid>
                  <a:tr h="1757744">
                    <a:tc>
                      <a:txBody>
                        <a:bodyPr/>
                        <a:lstStyle/>
                        <a:p>
                          <a:endParaRPr lang="lt-LT"/>
                        </a:p>
                      </a:txBody>
                      <a:tcPr marL="0" marR="6668" marT="16510" marB="0"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blipFill rotWithShape="1">
                          <a:blip r:embed="rId2"/>
                          <a:stretch>
                            <a:fillRect r="-839623" b="-498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lt-LT"/>
                        </a:p>
                      </a:txBody>
                      <a:tcPr marL="0" marR="6668" marT="1651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blipFill rotWithShape="1">
                          <a:blip r:embed="rId2"/>
                          <a:stretch>
                            <a:fillRect l="-11910" b="-4982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3193425250"/>
                      </a:ext>
                    </a:extLst>
                  </a:tr>
                  <a:tr h="877253">
                    <a:tc>
                      <a:txBody>
                        <a:bodyPr/>
                        <a:lstStyle/>
                        <a:p>
                          <a:pPr marL="229235" marR="0" algn="l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200" i="1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        </a:t>
                          </a:r>
                          <a:endParaRPr lang="en-US" sz="110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0" marR="6668" marT="16510" marB="0"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lt-LT"/>
                        </a:p>
                      </a:txBody>
                      <a:tcPr marL="0" marR="6668" marT="1651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 rotWithShape="1">
                          <a:blip r:embed="rId2"/>
                          <a:stretch>
                            <a:fillRect l="-11910" t="-20069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37706509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1974626" y="-593674"/>
            <a:ext cx="341760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0" i="1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067944" y="1353929"/>
                <a:ext cx="4669532" cy="48743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       </a:t>
                </a:r>
                <a:r>
                  <a:rPr lang="en-US" sz="20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Elektrinio</a:t>
                </a:r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lt-LT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š</a:t>
                </a:r>
                <a:r>
                  <a:rPr lang="en-US" sz="20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ildytuvo</a:t>
                </a:r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naudingumo</a:t>
                </a:r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koeficientas</a:t>
                </a:r>
                <a:r>
                  <a:rPr lang="lt-LT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lt-LT" sz="2000" i="1" smtClean="0">
                          <a:latin typeface="Cambria Math" panose="02040503050406030204" pitchFamily="18" charset="0"/>
                        </a:rPr>
                        <m:t>𝜂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∙100% ;</m:t>
                      </m:r>
                    </m:oMath>
                  </m:oMathPara>
                </a14:m>
                <a:endParaRPr lang="en-US" sz="2000" i="1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r>
                  <a:rPr lang="lt-LT" sz="2000" i="1" dirty="0" smtClean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Čia</a:t>
                </a: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                   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0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US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sz="2000" b="0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0" i="1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0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0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000" b="0" i="1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0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US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∆</m:t>
                    </m:r>
                    <m:r>
                      <a:rPr lang="en-US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endParaRPr lang="lt-LT" sz="2000" b="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lt-LT" sz="20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Šilumos kiekis, sunaudotas vandeniui šildyti ir </a:t>
                </a:r>
                <a:r>
                  <a:rPr lang="lt-LT" sz="20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∆m jo išgarinti.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                                         </m:t>
                        </m:r>
                        <m:r>
                          <a:rPr lang="lt-LT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lt-LT" sz="20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</m:oMath>
                </a14:m>
                <a:r>
                  <a:rPr lang="en-US" sz="20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lt-LT" sz="2000" b="0" i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P</m:t>
                    </m:r>
                    <m:r>
                      <a:rPr lang="lt-LT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m:rPr>
                        <m:sty m:val="p"/>
                      </m:rPr>
                      <a:rPr lang="el-GR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τ</m:t>
                    </m:r>
                  </m:oMath>
                </a14:m>
                <a:endParaRPr lang="lt-LT" sz="2000" b="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lt-LT" sz="20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Elektrinio šildytuvo išskirtas šilumos kiekis. Tada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      </m:t>
                    </m:r>
                    <m:r>
                      <a:rPr lang="en-US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𝜂</m:t>
                    </m:r>
                  </m:oMath>
                </a14:m>
                <a:r>
                  <a:rPr lang="en-US" sz="20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lt-LT" sz="20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lt-LT" sz="20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r>
                          <a:rPr lang="lt-LT" sz="20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lt-LT" sz="20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ctrlPr>
                              <a:rPr lang="lt-LT" sz="2000" b="0" i="1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lt-LT" sz="2000" b="0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lt-LT" sz="2000" b="0" i="1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lt-LT" sz="2000" b="0" i="1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lt-LT" sz="20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− </m:t>
                            </m:r>
                            <m:sSub>
                              <m:sSubPr>
                                <m:ctrlPr>
                                  <a:rPr lang="lt-LT" sz="2000" b="0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lt-LT" sz="2000" b="0" i="1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lt-LT" sz="2000" b="0" i="1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  <m:r>
                          <a:rPr lang="lt-LT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lt-LT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lang="lt-LT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r>
                          <a:rPr lang="lt-LT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∆</m:t>
                        </m:r>
                        <m:r>
                          <a:rPr lang="lt-LT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lt-LT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lt-LT" sz="20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lt-LT" sz="20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r>
                          <a:rPr lang="lt-LT" sz="20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den>
                    </m:f>
                    <m:r>
                      <a:rPr lang="lt-LT" sz="2000" b="0" i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;</m:t>
                    </m:r>
                  </m:oMath>
                </a14:m>
                <a:endParaRPr lang="lt-LT" sz="2000" b="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                                  </m:t>
                      </m:r>
                    </m:oMath>
                  </m:oMathPara>
                </a14:m>
                <a:endParaRPr lang="en-US" sz="2000" b="0" i="1" dirty="0" smtClean="0">
                  <a:solidFill>
                    <a:prstClr val="black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lt-LT" sz="2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𝜂</m:t>
                      </m:r>
                      <m:r>
                        <a:rPr lang="en-US" sz="2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=0,52.</m:t>
                      </m:r>
                    </m:oMath>
                  </m:oMathPara>
                </a14:m>
                <a:endParaRPr lang="en-US" sz="2000" b="0" dirty="0" smtClean="0">
                  <a:solidFill>
                    <a:prstClr val="black"/>
                  </a:solidFill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000" b="1" dirty="0" err="1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Atsakymas</a:t>
                </a:r>
                <a:r>
                  <a:rPr lang="en-US" sz="20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𝜂</m:t>
                    </m:r>
                    <m:r>
                      <a:rPr lang="en-US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=0,52.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944" y="1353929"/>
                <a:ext cx="4669532" cy="4874348"/>
              </a:xfrm>
              <a:prstGeom prst="rect">
                <a:avLst/>
              </a:prstGeom>
              <a:blipFill rotWithShape="1">
                <a:blip r:embed="rId3"/>
                <a:stretch>
                  <a:fillRect l="-1305" t="-625" b="-1125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14" descr="home button blue glass flashing">
            <a:hlinkClick r:id="rId4" action="ppaction://hlinksldjump"/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1543" y="5589240"/>
            <a:ext cx="1015933" cy="1015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6111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būdai kaip užvirinti vandenį gamtoje saulės pagalba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6813" y="1628800"/>
            <a:ext cx="3330590" cy="288719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2160" y="3514192"/>
            <a:ext cx="2292105" cy="280393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96" y="4773166"/>
            <a:ext cx="3630656" cy="1544960"/>
          </a:xfrm>
          <a:prstGeom prst="rect">
            <a:avLst/>
          </a:prstGeom>
        </p:spPr>
      </p:pic>
      <p:pic>
        <p:nvPicPr>
          <p:cNvPr id="9" name="Picture 4" descr="Картинки по запросу video pn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916831"/>
            <a:ext cx="2710383" cy="1316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1597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24744"/>
            <a:ext cx="8229600" cy="1143000"/>
          </a:xfrm>
        </p:spPr>
        <p:txBody>
          <a:bodyPr/>
          <a:lstStyle/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Informacijos šaltiniai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276872"/>
            <a:ext cx="8229600" cy="2664296"/>
          </a:xfrm>
        </p:spPr>
        <p:txBody>
          <a:bodyPr>
            <a:normAutofit fontScale="92500" lnSpcReduction="10000"/>
          </a:bodyPr>
          <a:lstStyle/>
          <a:p>
            <a:endParaRPr lang="lt-LT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sz="1600" kern="0" dirty="0">
                <a:solidFill>
                  <a:srgbClr val="0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V. </a:t>
            </a:r>
            <a:r>
              <a:rPr lang="lt-LT" sz="16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Valentinavičius</a:t>
            </a:r>
            <a:r>
              <a:rPr lang="lt-LT" sz="1600" kern="0" dirty="0">
                <a:solidFill>
                  <a:srgbClr val="0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,,Fizika”. Vadovėlis IX klasei. Kaunas, Šviesa, 2005.</a:t>
            </a:r>
            <a:endParaRPr lang="lt-LT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Fotonas</a:t>
            </a:r>
          </a:p>
          <a:p>
            <a:r>
              <a:rPr lang="lt-LT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www.egzminai.lt</a:t>
            </a:r>
            <a:endParaRPr lang="lt-LT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://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lt.wikipedia.org/wiki/Virimas</a:t>
            </a:r>
            <a:endParaRPr lang="lt-LT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http://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portalas.emokykla.lt/Puslapiai/SMP.aspx</a:t>
            </a:r>
            <a:endParaRPr lang="lt-LT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www.chem.purdue.edu/gchelp/liquids/boil.html</a:t>
            </a:r>
            <a:endParaRPr lang="lt-LT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https://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chem.libretexts.org/Core/Physical_and_Theoretical_Chemistry/Physical_Properties_of_Matter/States_of_Matter/Phase_Transitions/Boiling</a:t>
            </a:r>
            <a:endParaRPr lang="lt-LT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https://</a:t>
            </a:r>
            <a:r>
              <a:rPr lang="lt-LT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www.gismeteo.lt</a:t>
            </a:r>
            <a:endParaRPr lang="lt-LT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4" name="Picture 14" descr="home button blue glass flashing">
            <a:hlinkClick r:id="rId8" action="ppaction://hlinksldjump"/>
          </p:cNvPr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5589240"/>
            <a:ext cx="1015933" cy="1015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0356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1148</TotalTime>
  <Words>3678</Words>
  <Application>Microsoft Office PowerPoint</Application>
  <PresentationFormat>Demonstracija ekrane (4:3)</PresentationFormat>
  <Paragraphs>479</Paragraphs>
  <Slides>72</Slides>
  <Notes>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72</vt:i4>
      </vt:variant>
    </vt:vector>
  </HeadingPairs>
  <TitlesOfParts>
    <vt:vector size="73" baseType="lpstr">
      <vt:lpstr>Office tema</vt:lpstr>
      <vt:lpstr>Virimas</vt:lpstr>
      <vt:lpstr>Turinys </vt:lpstr>
      <vt:lpstr> Garavimas – skysčio virsmas garais skysčio  paviršiuje. </vt:lpstr>
      <vt:lpstr>PowerPoint pristatymas</vt:lpstr>
      <vt:lpstr>Kas tokie yra garai? </vt:lpstr>
      <vt:lpstr>Virimo metu </vt:lpstr>
      <vt:lpstr>Virimo metu vyksta konvekcija</vt:lpstr>
      <vt:lpstr>PowerPoint pristatymas</vt:lpstr>
      <vt:lpstr>PowerPoint pristatymas</vt:lpstr>
      <vt:lpstr>Temperatūra prie kurios patenkinta virimo sąlyga – virimo temperatūra.</vt:lpstr>
      <vt:lpstr>Vandens virimo tempertatūra prie skirtingo atmosferos slėgio</vt:lpstr>
      <vt:lpstr>Virimo temperatūra priklauso nuo medžiagos</vt:lpstr>
      <vt:lpstr>Vandens virimo stadijos</vt:lpstr>
      <vt:lpstr>PowerPoint pristatymas</vt:lpstr>
      <vt:lpstr>PowerPoint pristatymas</vt:lpstr>
      <vt:lpstr>PowerPoint pristatymas</vt:lpstr>
      <vt:lpstr>PowerPoint pristatymas</vt:lpstr>
      <vt:lpstr>                             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Graikinių riešutų aliejus  </vt:lpstr>
      <vt:lpstr>Alyvuogių aliejus</vt:lpstr>
      <vt:lpstr>Rapsų aliejus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Testas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Testo atsakymai</vt:lpstr>
      <vt:lpstr>Uždaviniai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Sprendimas:</vt:lpstr>
      <vt:lpstr>3 būdai kaip užvirinti vandenį gamtoje saulės pagalba</vt:lpstr>
      <vt:lpstr>Informacijos šaltiniai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pristatymas</dc:title>
  <dc:creator>Home</dc:creator>
  <cp:lastModifiedBy>Home</cp:lastModifiedBy>
  <cp:revision>186</cp:revision>
  <dcterms:created xsi:type="dcterms:W3CDTF">2017-04-01T18:44:05Z</dcterms:created>
  <dcterms:modified xsi:type="dcterms:W3CDTF">2017-04-13T18:26:50Z</dcterms:modified>
</cp:coreProperties>
</file>